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336" r:id="rId2"/>
    <p:sldId id="297" r:id="rId3"/>
    <p:sldId id="318" r:id="rId4"/>
    <p:sldId id="335" r:id="rId5"/>
    <p:sldId id="305" r:id="rId6"/>
    <p:sldId id="306" r:id="rId7"/>
    <p:sldId id="307" r:id="rId8"/>
    <p:sldId id="338" r:id="rId9"/>
    <p:sldId id="337" r:id="rId10"/>
    <p:sldId id="340" r:id="rId11"/>
    <p:sldId id="341" r:id="rId12"/>
    <p:sldId id="304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39" r:id="rId21"/>
    <p:sldId id="319" r:id="rId22"/>
    <p:sldId id="320" r:id="rId23"/>
    <p:sldId id="321" r:id="rId24"/>
    <p:sldId id="334" r:id="rId25"/>
    <p:sldId id="342" r:id="rId26"/>
    <p:sldId id="343" r:id="rId27"/>
    <p:sldId id="344" r:id="rId28"/>
    <p:sldId id="345" r:id="rId29"/>
    <p:sldId id="346" r:id="rId30"/>
    <p:sldId id="347" r:id="rId31"/>
    <p:sldId id="324" r:id="rId32"/>
    <p:sldId id="322" r:id="rId33"/>
    <p:sldId id="323" r:id="rId34"/>
    <p:sldId id="273" r:id="rId35"/>
    <p:sldId id="272" r:id="rId36"/>
    <p:sldId id="276" r:id="rId37"/>
    <p:sldId id="277" r:id="rId38"/>
    <p:sldId id="278" r:id="rId39"/>
    <p:sldId id="279" r:id="rId40"/>
    <p:sldId id="280" r:id="rId41"/>
    <p:sldId id="259" r:id="rId42"/>
    <p:sldId id="350" r:id="rId43"/>
    <p:sldId id="349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151EF-B711-466D-A4BE-99F09486EA7F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FD5A4-F39C-4B64-AF86-7ABC74B486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13D64-0518-49ED-B34E-D845EBE24B41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417B-C8D6-4F94-A1DA-D0D64D5642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13D64-0518-49ED-B34E-D845EBE24B41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417B-C8D6-4F94-A1DA-D0D64D5642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13D64-0518-49ED-B34E-D845EBE24B41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417B-C8D6-4F94-A1DA-D0D64D5642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13D64-0518-49ED-B34E-D845EBE24B41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417B-C8D6-4F94-A1DA-D0D64D5642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13D64-0518-49ED-B34E-D845EBE24B41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417B-C8D6-4F94-A1DA-D0D64D5642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13D64-0518-49ED-B34E-D845EBE24B41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417B-C8D6-4F94-A1DA-D0D64D5642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13D64-0518-49ED-B34E-D845EBE24B41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417B-C8D6-4F94-A1DA-D0D64D5642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13D64-0518-49ED-B34E-D845EBE24B41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417B-C8D6-4F94-A1DA-D0D64D5642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13D64-0518-49ED-B34E-D845EBE24B41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417B-C8D6-4F94-A1DA-D0D64D5642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13D64-0518-49ED-B34E-D845EBE24B41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417B-C8D6-4F94-A1DA-D0D64D5642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13D64-0518-49ED-B34E-D845EBE24B41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2417B-C8D6-4F94-A1DA-D0D64D5642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13D64-0518-49ED-B34E-D845EBE24B41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2417B-C8D6-4F94-A1DA-D0D64D5642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gif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1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71514"/>
            <a:ext cx="7772400" cy="2971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PENDIDIKAN KEJURUAN DALAM KERANGKA PENGEMBANGAN S D I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357826"/>
            <a:ext cx="1643042" cy="1500174"/>
          </a:xfrm>
        </p:spPr>
        <p:txBody>
          <a:bodyPr>
            <a:normAutofit fontScale="25000" lnSpcReduction="20000"/>
          </a:bodyPr>
          <a:lstStyle/>
          <a:p>
            <a:r>
              <a:rPr lang="en-US" sz="6400" dirty="0" smtClean="0">
                <a:solidFill>
                  <a:schemeClr val="bg1"/>
                </a:solidFill>
              </a:rPr>
              <a:t>Dr. </a:t>
            </a:r>
            <a:r>
              <a:rPr lang="en-US" sz="6400" dirty="0" err="1" smtClean="0">
                <a:solidFill>
                  <a:schemeClr val="bg1"/>
                </a:solidFill>
              </a:rPr>
              <a:t>Putu</a:t>
            </a:r>
            <a:r>
              <a:rPr lang="en-US" sz="6400" dirty="0" smtClean="0">
                <a:solidFill>
                  <a:schemeClr val="bg1"/>
                </a:solidFill>
              </a:rPr>
              <a:t> </a:t>
            </a:r>
            <a:r>
              <a:rPr lang="en-US" sz="6400" dirty="0" err="1" smtClean="0">
                <a:solidFill>
                  <a:schemeClr val="bg1"/>
                </a:solidFill>
              </a:rPr>
              <a:t>Sudira</a:t>
            </a:r>
            <a:endParaRPr lang="en-US" sz="6400" dirty="0" smtClean="0">
              <a:solidFill>
                <a:schemeClr val="bg1"/>
              </a:solidFill>
            </a:endParaRPr>
          </a:p>
          <a:p>
            <a:r>
              <a:rPr lang="en-US" sz="4800" dirty="0">
                <a:solidFill>
                  <a:schemeClr val="bg1"/>
                </a:solidFill>
              </a:rPr>
              <a:t>Electronic Engineering Education Department, Faculty of Engineering</a:t>
            </a:r>
          </a:p>
          <a:p>
            <a:r>
              <a:rPr lang="en-US" sz="4800" dirty="0">
                <a:solidFill>
                  <a:schemeClr val="bg1"/>
                </a:solidFill>
              </a:rPr>
              <a:t>Yogyakarta State University</a:t>
            </a:r>
          </a:p>
          <a:p>
            <a:r>
              <a:rPr lang="en-US" sz="4800" dirty="0">
                <a:solidFill>
                  <a:schemeClr val="bg1"/>
                </a:solidFill>
              </a:rPr>
              <a:t>Email: putupanji@uny.ac.id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14282" y="142852"/>
            <a:ext cx="1143008" cy="1143008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15717" y="590536"/>
            <a:ext cx="928694" cy="909638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395394" y="1238240"/>
            <a:ext cx="533400" cy="7620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5"/>
          <p:cNvSpPr txBox="1">
            <a:spLocks/>
          </p:cNvSpPr>
          <p:nvPr/>
        </p:nvSpPr>
        <p:spPr>
          <a:xfrm>
            <a:off x="1957414" y="1066792"/>
            <a:ext cx="6400800" cy="121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z="3600" dirty="0" smtClean="0"/>
              <a:t>keep adaptive to changes in labor requirements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510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 E T must:  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05000" y="2209800"/>
            <a:ext cx="6934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accommodate all the needs of the physical needs of learners, non-physical, and moral as well as their future needs to be able to live comfortably and afford to live in society with happy as the whole person </a:t>
            </a:r>
            <a:r>
              <a:rPr lang="id-ID" sz="3200" dirty="0" smtClean="0"/>
              <a:t>(Rojewski, 2009)</a:t>
            </a:r>
            <a:r>
              <a:rPr lang="en-US" sz="3200" dirty="0" smtClean="0"/>
              <a:t>. 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1676400" y="5816025"/>
            <a:ext cx="7467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200" dirty="0" smtClean="0"/>
              <a:t>personal </a:t>
            </a:r>
            <a:r>
              <a:rPr lang="id-ID" sz="3200" dirty="0"/>
              <a:t>fulfilment and preparation for </a:t>
            </a:r>
            <a:r>
              <a:rPr lang="id-ID" sz="3200" dirty="0" smtClean="0"/>
              <a:t>life</a:t>
            </a:r>
            <a:r>
              <a:rPr lang="en-US" sz="3200" dirty="0" smtClean="0"/>
              <a:t>.</a:t>
            </a:r>
            <a:r>
              <a:rPr lang="id-ID" sz="3200" dirty="0" smtClean="0"/>
              <a:t> </a:t>
            </a:r>
            <a:endParaRPr lang="en-US" sz="3200" dirty="0"/>
          </a:p>
        </p:txBody>
      </p:sp>
      <p:sp>
        <p:nvSpPr>
          <p:cNvPr id="14" name="Oval 13"/>
          <p:cNvSpPr/>
          <p:nvPr/>
        </p:nvSpPr>
        <p:spPr>
          <a:xfrm>
            <a:off x="1336835" y="2286000"/>
            <a:ext cx="533400" cy="7620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riped Right Arrow 14"/>
          <p:cNvSpPr/>
          <p:nvPr/>
        </p:nvSpPr>
        <p:spPr>
          <a:xfrm rot="5400000">
            <a:off x="4088871" y="5162419"/>
            <a:ext cx="647437" cy="8382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96721" y="635358"/>
            <a:ext cx="838200" cy="8382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57400" y="304800"/>
            <a:ext cx="36581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Skills requirement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604994" y="1203960"/>
          <a:ext cx="7467600" cy="536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0280"/>
                <a:gridCol w="2240280"/>
                <a:gridCol w="29870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 </a:t>
                      </a:r>
                      <a:r>
                        <a:rPr lang="id-ID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survival skills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Career</a:t>
                      </a:r>
                      <a:r>
                        <a:rPr lang="en-US" sz="2000" baseline="0" dirty="0" smtClean="0"/>
                        <a:t> Skills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Key competencies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arenBoth"/>
                      </a:pPr>
                      <a:r>
                        <a:rPr lang="id-ID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critical thinking and problem solving; 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AutoNum type="arabicParenBoth"/>
                      </a:pPr>
                      <a:r>
                        <a:rPr lang="id-ID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collaboration across networks and leading by influence; 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AutoNum type="arabicParenBoth"/>
                      </a:pPr>
                      <a:r>
                        <a:rPr lang="id-ID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agility and adaptability; 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AutoNum type="arabicParenBoth"/>
                      </a:pPr>
                      <a:r>
                        <a:rPr lang="id-ID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initiative and entrepreneurialism; 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AutoNum type="arabicParenBoth"/>
                      </a:pPr>
                      <a:r>
                        <a:rPr lang="id-ID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efective oral and written communication; 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AutoNum type="arabicParenBoth"/>
                      </a:pPr>
                      <a:r>
                        <a:rPr lang="id-ID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accessing and analyzing information; 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AutoNum type="arabicParenBoth"/>
                      </a:pPr>
                      <a:r>
                        <a:rPr lang="id-ID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curiosity and imagination.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arenBoth"/>
                      </a:pPr>
                      <a:r>
                        <a:rPr lang="id-ID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basic skills; 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AutoNum type="arabicParenBoth"/>
                      </a:pPr>
                      <a:r>
                        <a:rPr lang="id-ID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thinking skills; 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AutoNum type="arabicParenBoth"/>
                      </a:pPr>
                      <a:r>
                        <a:rPr lang="id-ID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personal qualities.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AutoNum type="arabicParenBoth"/>
                      </a:pP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gener</a:t>
                      </a:r>
                      <a:r>
                        <a:rPr lang="id-ID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ic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work skills (how to use resources, processing information, using technology, understanding the system, in cooperation with others, and work </a:t>
                      </a:r>
                      <a:r>
                        <a:rPr lang="id-ID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 teams)</a:t>
                      </a:r>
                    </a:p>
                    <a:p>
                      <a:pPr marL="342900" indent="-342900">
                        <a:buAutoNum type="arabicParenBoth"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Industry specific skill</a:t>
                      </a:r>
                    </a:p>
                    <a:p>
                      <a:pPr marL="342900" indent="-342900">
                        <a:buAutoNum type="arabicParenBoth"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Employer specific skill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arenBoth"/>
                      </a:pPr>
                      <a:r>
                        <a:rPr lang="id-ID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ability to relate well to others, 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AutoNum type="arabicParenBoth"/>
                      </a:pPr>
                      <a:r>
                        <a:rPr lang="id-ID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ability to co-operate, 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AutoNum type="arabicParenBoth"/>
                      </a:pPr>
                      <a:r>
                        <a:rPr lang="id-ID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ability to manage and resolve conflict;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AutoNum type="arabicParenBoth"/>
                      </a:pPr>
                      <a:r>
                        <a:rPr lang="id-ID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ability to act within the ‘big picture’, 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AutoNum type="arabicParenBoth"/>
                      </a:pPr>
                      <a:r>
                        <a:rPr lang="id-ID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ability to form and conduct life plans and personal projects, 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AutoNum type="arabicParenBoth"/>
                      </a:pPr>
                      <a:r>
                        <a:rPr lang="id-ID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ability to defend and assert one’srights, interests, limits and needs; 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AutoNum type="arabicParenBoth"/>
                      </a:pPr>
                      <a:r>
                        <a:rPr lang="id-ID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ability to used languange, symbols, and text interactively, 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AutoNum type="arabicParenBoth"/>
                      </a:pPr>
                      <a:r>
                        <a:rPr lang="id-ID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ability to used knowledge and information interactively, 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AutoNum type="arabicParenBoth"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id-ID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bility to use new technology interactively 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" name="Group 13"/>
          <p:cNvGrpSpPr/>
          <p:nvPr/>
        </p:nvGrpSpPr>
        <p:grpSpPr>
          <a:xfrm>
            <a:off x="1943128" y="1447800"/>
            <a:ext cx="6629400" cy="5105400"/>
            <a:chOff x="1676400" y="1447800"/>
            <a:chExt cx="6629400" cy="5105400"/>
          </a:xfrm>
        </p:grpSpPr>
        <p:sp>
          <p:nvSpPr>
            <p:cNvPr id="1027" name="AutoShape 3"/>
            <p:cNvSpPr>
              <a:spLocks noChangeArrowheads="1"/>
            </p:cNvSpPr>
            <p:nvPr/>
          </p:nvSpPr>
          <p:spPr bwMode="auto">
            <a:xfrm>
              <a:off x="1676400" y="1447800"/>
              <a:ext cx="6629400" cy="5051684"/>
            </a:xfrm>
            <a:prstGeom prst="triangle">
              <a:avLst>
                <a:gd name="adj" fmla="val 50000"/>
              </a:avLst>
            </a:prstGeom>
            <a:gradFill>
              <a:gsLst>
                <a:gs pos="8100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/>
            </a:p>
          </p:txBody>
        </p:sp>
        <p:sp>
          <p:nvSpPr>
            <p:cNvPr id="1028" name="Rectangle 4"/>
            <p:cNvSpPr>
              <a:spLocks noChangeArrowheads="1"/>
            </p:cNvSpPr>
            <p:nvPr/>
          </p:nvSpPr>
          <p:spPr bwMode="auto">
            <a:xfrm>
              <a:off x="1676400" y="5075997"/>
              <a:ext cx="6629400" cy="1425822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600" b="1" i="0" u="sng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F u n d a m e n t a l      S k i l ls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2165161" y="5414644"/>
              <a:ext cx="1689747" cy="1091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4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Basic Skills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Listening, Reading, Writing, Speaking, Math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3914090" y="5450845"/>
              <a:ext cx="1930556" cy="1091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4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Thinking Skills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How to Learn, Create &amp; solve problem, Make decision, etc 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5828321" y="5461354"/>
              <a:ext cx="2058104" cy="1091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4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Personal Qualities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Responsibility, Integrity, Self-confidence, Moral, Character, Loyality, etc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2671269" y="3634994"/>
              <a:ext cx="4627417" cy="1335905"/>
            </a:xfrm>
            <a:prstGeom prst="rect">
              <a:avLst/>
            </a:prstGeom>
            <a:noFill/>
            <a:ln w="412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400" b="1" i="0" u="sng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Generic Work-Skills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How to used resources, Proces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Information, Use technology, Understand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Systems, Related to others, Work on</a:t>
              </a: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  </a:t>
              </a:r>
              <a:r>
                <a:rPr kumimoji="0" lang="id-ID" sz="1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team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3600834" y="2842093"/>
              <a:ext cx="2748900" cy="687804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400" b="1" i="0" u="sng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Industry Specific-Skills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(Portable Credentials)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4171226" y="1742073"/>
              <a:ext cx="1657095" cy="950548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spcBef>
                  <a:spcPts val="1200"/>
                </a:spcBef>
                <a:buClrTx/>
                <a:buSzTx/>
                <a:buFontTx/>
                <a:buNone/>
                <a:tabLst/>
              </a:pPr>
              <a:endParaRPr kumimoji="0" lang="en-US" sz="14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endParaRPr>
            </a:p>
            <a:p>
              <a:pPr marL="0" marR="0" lvl="0" indent="0" algn="ctr" defTabSz="914400" rtl="0" eaLnBrk="1" fontAlgn="base" latinLnBrk="0" hangingPunct="1">
                <a:buClrTx/>
                <a:buSzTx/>
                <a:buFontTx/>
                <a:buNone/>
                <a:tabLst/>
              </a:pPr>
              <a:r>
                <a:rPr kumimoji="0" lang="id-ID" sz="1400" b="1" i="0" u="sng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Company/</a:t>
              </a:r>
            </a:p>
            <a:p>
              <a:pPr marL="0" marR="0" lvl="0" indent="0" algn="ctr" defTabSz="914400" rtl="0" eaLnBrk="1" fontAlgn="base" latinLnBrk="0" hangingPunct="1">
                <a:buClrTx/>
                <a:buSzTx/>
                <a:buFontTx/>
                <a:buNone/>
                <a:tabLst/>
              </a:pPr>
              <a:r>
                <a:rPr kumimoji="0" lang="id-ID" sz="1400" b="1" i="0" u="sng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Employer </a:t>
              </a:r>
            </a:p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id-ID" sz="1400" b="1" i="0" u="sng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Specific Skills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ft Arrow Callout 6"/>
          <p:cNvSpPr/>
          <p:nvPr/>
        </p:nvSpPr>
        <p:spPr>
          <a:xfrm>
            <a:off x="1214414" y="0"/>
            <a:ext cx="7929586" cy="1071546"/>
          </a:xfrm>
          <a:prstGeom prst="leftArrowCallout">
            <a:avLst>
              <a:gd name="adj1" fmla="val 61056"/>
              <a:gd name="adj2" fmla="val 50000"/>
              <a:gd name="adj3" fmla="val 44531"/>
              <a:gd name="adj4" fmla="val 935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1714480" y="0"/>
            <a:ext cx="6143668" cy="928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Pendidikan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Pelatihan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Vokasi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 descr="un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0"/>
            <a:ext cx="952500" cy="952500"/>
          </a:xfrm>
          <a:prstGeom prst="rect">
            <a:avLst/>
          </a:prstGeom>
        </p:spPr>
      </p:pic>
      <p:pic>
        <p:nvPicPr>
          <p:cNvPr id="103" name="Picture 102" descr="D:\FOTO DAN GAMBAR\logo UNY\TUTWURI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55923" y="0"/>
            <a:ext cx="1062351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" name="Rectangle 98"/>
          <p:cNvSpPr/>
          <p:nvPr/>
        </p:nvSpPr>
        <p:spPr>
          <a:xfrm>
            <a:off x="428596" y="1028343"/>
            <a:ext cx="750099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buFont typeface="Arial" pitchFamily="34" charset="0"/>
              <a:buChar char="•"/>
            </a:pPr>
            <a:r>
              <a:rPr lang="en-US" sz="2400" dirty="0" err="1" smtClean="0"/>
              <a:t>mempersiapkan</a:t>
            </a:r>
            <a:r>
              <a:rPr lang="en-US" sz="2400" dirty="0" smtClean="0"/>
              <a:t> </a:t>
            </a:r>
            <a:r>
              <a:rPr lang="en-US" sz="2400" dirty="0" err="1" smtClean="0"/>
              <a:t>peserta</a:t>
            </a:r>
            <a:r>
              <a:rPr lang="en-US" sz="2400" dirty="0" smtClean="0"/>
              <a:t> </a:t>
            </a:r>
            <a:r>
              <a:rPr lang="en-US" sz="2400" dirty="0" err="1" smtClean="0"/>
              <a:t>didik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memasuki</a:t>
            </a:r>
            <a:r>
              <a:rPr lang="en-US" sz="2400" dirty="0" smtClean="0"/>
              <a:t> </a:t>
            </a:r>
            <a:r>
              <a:rPr lang="en-US" sz="2400" dirty="0" err="1" smtClean="0"/>
              <a:t>lapangan</a:t>
            </a:r>
            <a:r>
              <a:rPr lang="en-US" sz="2400" dirty="0" smtClean="0"/>
              <a:t> </a:t>
            </a:r>
            <a:r>
              <a:rPr lang="en-US" sz="2400" dirty="0" err="1" smtClean="0"/>
              <a:t>kerja</a:t>
            </a:r>
            <a:r>
              <a:rPr lang="en-US" sz="2400" dirty="0" smtClean="0"/>
              <a:t> (Hansen, R., 2009; Billet, S., 2009; </a:t>
            </a:r>
            <a:r>
              <a:rPr lang="en-US" sz="2400" dirty="0" err="1" smtClean="0"/>
              <a:t>Hiniker</a:t>
            </a:r>
            <a:r>
              <a:rPr lang="en-US" sz="2400" dirty="0" smtClean="0"/>
              <a:t>, L.A., and Putnam, R.A., 2009). 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selalu</a:t>
            </a:r>
            <a:r>
              <a:rPr lang="en-US" sz="2400" dirty="0" smtClean="0"/>
              <a:t> </a:t>
            </a:r>
            <a:r>
              <a:rPr lang="en-US" sz="2400" dirty="0" err="1" smtClean="0"/>
              <a:t>dekat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dunia</a:t>
            </a:r>
            <a:r>
              <a:rPr lang="en-US" sz="2400" dirty="0" smtClean="0"/>
              <a:t> </a:t>
            </a:r>
            <a:r>
              <a:rPr lang="en-US" sz="2400" dirty="0" err="1" smtClean="0"/>
              <a:t>kerja</a:t>
            </a:r>
            <a:r>
              <a:rPr lang="en-US" sz="2400" dirty="0" smtClean="0"/>
              <a:t> (</a:t>
            </a:r>
            <a:r>
              <a:rPr lang="en-US" sz="2400" dirty="0" err="1" smtClean="0"/>
              <a:t>Wardiman</a:t>
            </a:r>
            <a:r>
              <a:rPr lang="en-US" sz="2400" dirty="0" smtClean="0"/>
              <a:t>, 1998:35; </a:t>
            </a:r>
            <a:r>
              <a:rPr lang="en-US" sz="2400" dirty="0" err="1" smtClean="0"/>
              <a:t>Hiniker</a:t>
            </a:r>
            <a:r>
              <a:rPr lang="en-US" sz="2400" dirty="0" smtClean="0"/>
              <a:t>, L.A., and Putnam, R.A., 2009).  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2400" dirty="0" err="1" smtClean="0"/>
              <a:t>dikembangkan</a:t>
            </a:r>
            <a:r>
              <a:rPr lang="en-US" sz="2400" dirty="0" smtClean="0"/>
              <a:t> </a:t>
            </a:r>
            <a:r>
              <a:rPr lang="en-US" sz="2400" dirty="0" err="1" smtClean="0"/>
              <a:t>melihat</a:t>
            </a:r>
            <a:r>
              <a:rPr lang="en-US" sz="2400" dirty="0" smtClean="0"/>
              <a:t> </a:t>
            </a:r>
            <a:r>
              <a:rPr lang="en-US" sz="2400" dirty="0" err="1" smtClean="0"/>
              <a:t>adanya</a:t>
            </a:r>
            <a:r>
              <a:rPr lang="en-US" sz="2400" dirty="0" smtClean="0"/>
              <a:t> </a:t>
            </a:r>
            <a:r>
              <a:rPr lang="en-US" sz="2400" dirty="0" err="1" smtClean="0"/>
              <a:t>kebutuhan</a:t>
            </a:r>
            <a:r>
              <a:rPr lang="en-US" sz="2400" dirty="0" smtClean="0"/>
              <a:t> </a:t>
            </a:r>
            <a:r>
              <a:rPr lang="en-US" sz="2400" dirty="0" err="1" smtClean="0"/>
              <a:t>masyarakat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pekerjaan</a:t>
            </a:r>
            <a:r>
              <a:rPr lang="en-US" sz="2400" dirty="0" smtClean="0"/>
              <a:t>. 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2400" dirty="0" err="1" smtClean="0"/>
              <a:t>Peserta</a:t>
            </a:r>
            <a:r>
              <a:rPr lang="en-US" sz="2400" dirty="0" smtClean="0"/>
              <a:t> </a:t>
            </a:r>
            <a:r>
              <a:rPr lang="en-US" sz="2400" dirty="0" err="1" smtClean="0"/>
              <a:t>didik</a:t>
            </a:r>
            <a:r>
              <a:rPr lang="en-US" sz="2400" dirty="0" smtClean="0"/>
              <a:t> </a:t>
            </a:r>
            <a:r>
              <a:rPr lang="en-US" sz="2400" dirty="0" err="1" smtClean="0"/>
              <a:t>membutuhkan</a:t>
            </a:r>
            <a:r>
              <a:rPr lang="en-US" sz="2400" dirty="0" smtClean="0"/>
              <a:t>  program yang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memberikan</a:t>
            </a:r>
            <a:r>
              <a:rPr lang="en-US" sz="2400" dirty="0" smtClean="0"/>
              <a:t> </a:t>
            </a:r>
            <a:r>
              <a:rPr lang="en-US" sz="2400" dirty="0" err="1" smtClean="0"/>
              <a:t>keterampilan</a:t>
            </a:r>
            <a:r>
              <a:rPr lang="en-US" sz="2400" dirty="0" smtClean="0"/>
              <a:t>, </a:t>
            </a:r>
            <a:r>
              <a:rPr lang="en-US" sz="2400" dirty="0" err="1" smtClean="0"/>
              <a:t>pengetahuan</a:t>
            </a:r>
            <a:r>
              <a:rPr lang="en-US" sz="2400" dirty="0" smtClean="0"/>
              <a:t>, </a:t>
            </a:r>
            <a:r>
              <a:rPr lang="en-US" sz="2400" dirty="0" err="1" smtClean="0"/>
              <a:t>sikap</a:t>
            </a:r>
            <a:r>
              <a:rPr lang="en-US" sz="2400" dirty="0" smtClean="0"/>
              <a:t> </a:t>
            </a:r>
            <a:r>
              <a:rPr lang="en-US" sz="2400" dirty="0" err="1" smtClean="0"/>
              <a:t>kerja</a:t>
            </a:r>
            <a:r>
              <a:rPr lang="en-US" sz="2400" dirty="0" smtClean="0"/>
              <a:t>, </a:t>
            </a:r>
            <a:r>
              <a:rPr lang="en-US" sz="2400" dirty="0" err="1" smtClean="0"/>
              <a:t>pengalaman</a:t>
            </a:r>
            <a:r>
              <a:rPr lang="en-US" sz="2400" dirty="0" smtClean="0"/>
              <a:t>, </a:t>
            </a:r>
            <a:r>
              <a:rPr lang="en-US" sz="2400" dirty="0" err="1" smtClean="0"/>
              <a:t>wawasan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jaringan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membantu</a:t>
            </a:r>
            <a:r>
              <a:rPr lang="en-US" sz="2400" dirty="0" smtClean="0"/>
              <a:t> </a:t>
            </a:r>
            <a:r>
              <a:rPr lang="en-US" sz="2400" dirty="0" err="1" smtClean="0"/>
              <a:t>mendapatkan</a:t>
            </a:r>
            <a:r>
              <a:rPr lang="en-US" sz="2400" dirty="0" smtClean="0"/>
              <a:t> </a:t>
            </a:r>
            <a:r>
              <a:rPr lang="en-US" sz="2400" dirty="0" err="1" smtClean="0"/>
              <a:t>pekerjaan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sesuai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pilihan</a:t>
            </a:r>
            <a:r>
              <a:rPr lang="en-US" sz="2400" dirty="0" smtClean="0"/>
              <a:t> </a:t>
            </a:r>
            <a:r>
              <a:rPr lang="en-US" sz="2400" dirty="0" err="1" smtClean="0"/>
              <a:t>kariernya</a:t>
            </a:r>
            <a:r>
              <a:rPr lang="en-US" sz="2400" dirty="0" smtClean="0"/>
              <a:t> (</a:t>
            </a:r>
            <a:r>
              <a:rPr lang="en-US" sz="2400" dirty="0" err="1" smtClean="0"/>
              <a:t>Tessaring</a:t>
            </a:r>
            <a:r>
              <a:rPr lang="en-US" sz="2400" dirty="0" smtClean="0"/>
              <a:t>, M., 2009; Billet, S., 2009; </a:t>
            </a:r>
            <a:r>
              <a:rPr lang="en-US" sz="2400" dirty="0" err="1" smtClean="0"/>
              <a:t>Hiniker</a:t>
            </a:r>
            <a:r>
              <a:rPr lang="en-US" sz="2400" dirty="0" smtClean="0"/>
              <a:t>, L. and Putnam, R.A., 2009).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ft Arrow Callout 6"/>
          <p:cNvSpPr/>
          <p:nvPr/>
        </p:nvSpPr>
        <p:spPr>
          <a:xfrm>
            <a:off x="1214414" y="0"/>
            <a:ext cx="7929586" cy="1071546"/>
          </a:xfrm>
          <a:prstGeom prst="leftArrowCallout">
            <a:avLst>
              <a:gd name="adj1" fmla="val 61056"/>
              <a:gd name="adj2" fmla="val 50000"/>
              <a:gd name="adj3" fmla="val 44531"/>
              <a:gd name="adj4" fmla="val 935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1714480" y="0"/>
            <a:ext cx="6143668" cy="928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Masyarakat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Vokasi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 descr="un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0"/>
            <a:ext cx="952500" cy="952500"/>
          </a:xfrm>
          <a:prstGeom prst="rect">
            <a:avLst/>
          </a:prstGeom>
        </p:spPr>
      </p:pic>
      <p:pic>
        <p:nvPicPr>
          <p:cNvPr id="103" name="Picture 102" descr="D:\FOTO DAN GAMBAR\logo UNY\TUTWURI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55923" y="0"/>
            <a:ext cx="1062351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" name="Rectangle 98"/>
          <p:cNvSpPr/>
          <p:nvPr/>
        </p:nvSpPr>
        <p:spPr>
          <a:xfrm>
            <a:off x="428596" y="1746958"/>
            <a:ext cx="750099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buFont typeface="Arial" pitchFamily="34" charset="0"/>
              <a:buChar char="•"/>
            </a:pPr>
            <a:r>
              <a:rPr lang="en-US" sz="3200" dirty="0" err="1" smtClean="0"/>
              <a:t>mampu</a:t>
            </a:r>
            <a:r>
              <a:rPr lang="en-US" sz="3200" dirty="0" smtClean="0"/>
              <a:t> </a:t>
            </a:r>
            <a:r>
              <a:rPr lang="en-US" sz="3200" dirty="0" err="1" smtClean="0"/>
              <a:t>beradaptasi</a:t>
            </a:r>
            <a:r>
              <a:rPr lang="en-US" sz="3200" dirty="0" smtClean="0"/>
              <a:t>, 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3200" dirty="0" err="1" smtClean="0"/>
              <a:t>mampu</a:t>
            </a:r>
            <a:r>
              <a:rPr lang="en-US" sz="3200" dirty="0" smtClean="0"/>
              <a:t> </a:t>
            </a:r>
            <a:r>
              <a:rPr lang="en-US" sz="3200" dirty="0" err="1" smtClean="0"/>
              <a:t>mencukupi</a:t>
            </a:r>
            <a:r>
              <a:rPr lang="en-US" sz="3200" dirty="0" smtClean="0"/>
              <a:t> </a:t>
            </a:r>
            <a:r>
              <a:rPr lang="en-US" sz="3200" dirty="0" err="1" smtClean="0"/>
              <a:t>dirinya</a:t>
            </a:r>
            <a:r>
              <a:rPr lang="en-US" sz="3200" dirty="0" smtClean="0"/>
              <a:t> </a:t>
            </a:r>
            <a:r>
              <a:rPr lang="en-US" sz="3200" dirty="0" err="1" smtClean="0"/>
              <a:t>sendiri</a:t>
            </a:r>
            <a:r>
              <a:rPr lang="en-US" sz="3200" dirty="0" smtClean="0"/>
              <a:t>, 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3200" dirty="0" err="1" smtClean="0"/>
              <a:t>berpartisipasi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masyarakat</a:t>
            </a:r>
            <a:r>
              <a:rPr lang="en-US" sz="3200" dirty="0" smtClean="0"/>
              <a:t> </a:t>
            </a:r>
            <a:r>
              <a:rPr lang="en-US" sz="3200" dirty="0" err="1" smtClean="0"/>
              <a:t>demokrasi</a:t>
            </a:r>
            <a:r>
              <a:rPr lang="en-US" sz="3200" dirty="0" smtClean="0"/>
              <a:t>,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3200" dirty="0" err="1" smtClean="0"/>
              <a:t>berpandangan</a:t>
            </a:r>
            <a:r>
              <a:rPr lang="en-US" sz="3200" dirty="0" smtClean="0"/>
              <a:t> </a:t>
            </a:r>
            <a:r>
              <a:rPr lang="en-US" sz="3200" dirty="0" err="1" smtClean="0"/>
              <a:t>bahwa</a:t>
            </a:r>
            <a:r>
              <a:rPr lang="en-US" sz="3200" dirty="0" smtClean="0"/>
              <a:t> </a:t>
            </a:r>
            <a:r>
              <a:rPr lang="en-US" sz="3200" dirty="0" err="1" smtClean="0"/>
              <a:t>belajar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beraksi</a:t>
            </a:r>
            <a:r>
              <a:rPr lang="en-US" sz="3200" dirty="0" smtClean="0"/>
              <a:t> </a:t>
            </a:r>
            <a:r>
              <a:rPr lang="en-US" sz="3200" dirty="0" err="1" smtClean="0"/>
              <a:t>adalah</a:t>
            </a:r>
            <a:r>
              <a:rPr lang="en-US" sz="3200" dirty="0" smtClean="0"/>
              <a:t> </a:t>
            </a:r>
            <a:r>
              <a:rPr lang="en-US" sz="3200" dirty="0" err="1" smtClean="0"/>
              <a:t>proses</a:t>
            </a:r>
            <a:r>
              <a:rPr lang="en-US" sz="3200" dirty="0" smtClean="0"/>
              <a:t> yang </a:t>
            </a:r>
            <a:r>
              <a:rPr lang="en-US" sz="3200" dirty="0" err="1" smtClean="0"/>
              <a:t>panjang</a:t>
            </a:r>
            <a:r>
              <a:rPr lang="en-US" sz="3200" dirty="0" smtClean="0"/>
              <a:t> (</a:t>
            </a:r>
            <a:r>
              <a:rPr lang="en-US" sz="3200" dirty="0" err="1" smtClean="0"/>
              <a:t>Lerwick</a:t>
            </a:r>
            <a:r>
              <a:rPr lang="en-US" sz="3200" dirty="0" smtClean="0"/>
              <a:t>, 1979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Rojewski</a:t>
            </a:r>
            <a:r>
              <a:rPr lang="en-US" sz="3200" dirty="0" smtClean="0"/>
              <a:t>, J.W., 2009).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ft Arrow Callout 6"/>
          <p:cNvSpPr/>
          <p:nvPr/>
        </p:nvSpPr>
        <p:spPr>
          <a:xfrm>
            <a:off x="1214414" y="0"/>
            <a:ext cx="7929586" cy="1071546"/>
          </a:xfrm>
          <a:prstGeom prst="leftArrowCallout">
            <a:avLst>
              <a:gd name="adj1" fmla="val 61056"/>
              <a:gd name="adj2" fmla="val 50000"/>
              <a:gd name="adj3" fmla="val 44531"/>
              <a:gd name="adj4" fmla="val 935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1714480" y="0"/>
            <a:ext cx="6143668" cy="928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Pragmatisme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Vokasi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 descr="un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0"/>
            <a:ext cx="952500" cy="952500"/>
          </a:xfrm>
          <a:prstGeom prst="rect">
            <a:avLst/>
          </a:prstGeom>
        </p:spPr>
      </p:pic>
      <p:pic>
        <p:nvPicPr>
          <p:cNvPr id="103" name="Picture 102" descr="D:\FOTO DAN GAMBAR\logo UNY\TUTWURI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55923" y="0"/>
            <a:ext cx="1062351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" name="Rectangle 98"/>
          <p:cNvSpPr/>
          <p:nvPr/>
        </p:nvSpPr>
        <p:spPr>
          <a:xfrm>
            <a:off x="428596" y="1071546"/>
            <a:ext cx="750099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buFont typeface="Arial" pitchFamily="34" charset="0"/>
              <a:buChar char="•"/>
            </a:pPr>
            <a:r>
              <a:rPr lang="nb-NO" sz="3200" dirty="0" smtClean="0"/>
              <a:t>mencari tindakan yang tepat untuk dijalankan dalam situasi yang tepat pula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3200" dirty="0" err="1" smtClean="0"/>
              <a:t>diantara</a:t>
            </a:r>
            <a:r>
              <a:rPr lang="en-US" sz="3200" dirty="0" smtClean="0"/>
              <a:t> </a:t>
            </a:r>
            <a:r>
              <a:rPr lang="en-US" sz="3200" dirty="0" err="1" smtClean="0"/>
              <a:t>pendidik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peserta</a:t>
            </a:r>
            <a:r>
              <a:rPr lang="en-US" sz="3200" dirty="0" smtClean="0"/>
              <a:t> </a:t>
            </a:r>
            <a:r>
              <a:rPr lang="en-US" sz="3200" dirty="0" err="1" smtClean="0"/>
              <a:t>didik</a:t>
            </a:r>
            <a:r>
              <a:rPr lang="en-US" sz="3200" dirty="0" smtClean="0"/>
              <a:t> </a:t>
            </a:r>
            <a:r>
              <a:rPr lang="en-US" sz="3200" dirty="0" err="1" smtClean="0"/>
              <a:t>bersama-sama</a:t>
            </a:r>
            <a:r>
              <a:rPr lang="en-US" sz="3200" dirty="0" smtClean="0"/>
              <a:t> </a:t>
            </a:r>
            <a:r>
              <a:rPr lang="en-US" sz="3200" dirty="0" err="1" smtClean="0"/>
              <a:t>melakukan</a:t>
            </a:r>
            <a:r>
              <a:rPr lang="en-US" sz="3200" dirty="0" smtClean="0"/>
              <a:t> </a:t>
            </a:r>
            <a:r>
              <a:rPr lang="en-US" sz="3200" i="1" dirty="0" smtClean="0"/>
              <a:t>learning process </a:t>
            </a:r>
            <a:r>
              <a:rPr lang="en-US" sz="3200" dirty="0" smtClean="0"/>
              <a:t>(Heinz, W.R., 2009; </a:t>
            </a:r>
            <a:r>
              <a:rPr lang="en-US" sz="3200" dirty="0" err="1" smtClean="0"/>
              <a:t>Deitmer</a:t>
            </a:r>
            <a:r>
              <a:rPr lang="en-US" sz="3200" i="1" dirty="0" smtClean="0"/>
              <a:t>,</a:t>
            </a:r>
            <a:r>
              <a:rPr lang="en-US" sz="3200" dirty="0" smtClean="0"/>
              <a:t> L., </a:t>
            </a:r>
            <a:r>
              <a:rPr lang="en-US" sz="3200" dirty="0" err="1" smtClean="0"/>
              <a:t>Heineman</a:t>
            </a:r>
            <a:r>
              <a:rPr lang="en-US" sz="3200" dirty="0" smtClean="0"/>
              <a:t>, L., 2009),</a:t>
            </a:r>
            <a:r>
              <a:rPr lang="en-US" sz="3200" i="1" dirty="0" smtClean="0"/>
              <a:t> 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3200" dirty="0" err="1" smtClean="0"/>
              <a:t>menekankan</a:t>
            </a:r>
            <a:r>
              <a:rPr lang="en-US" sz="3200" dirty="0" smtClean="0"/>
              <a:t> </a:t>
            </a:r>
            <a:r>
              <a:rPr lang="en-US" sz="3200" dirty="0" err="1" smtClean="0"/>
              <a:t>kepada</a:t>
            </a:r>
            <a:r>
              <a:rPr lang="en-US" sz="3200" dirty="0" smtClean="0"/>
              <a:t> </a:t>
            </a:r>
            <a:r>
              <a:rPr lang="en-US" sz="3200" dirty="0" err="1" smtClean="0"/>
              <a:t>situasi</a:t>
            </a:r>
            <a:r>
              <a:rPr lang="en-US" sz="3200" dirty="0" smtClean="0"/>
              <a:t> </a:t>
            </a:r>
            <a:r>
              <a:rPr lang="en-US" sz="3200" dirty="0" err="1" smtClean="0"/>
              <a:t>dunia</a:t>
            </a:r>
            <a:r>
              <a:rPr lang="en-US" sz="3200" dirty="0" smtClean="0"/>
              <a:t> </a:t>
            </a:r>
            <a:r>
              <a:rPr lang="en-US" sz="3200" dirty="0" err="1" smtClean="0"/>
              <a:t>nyata</a:t>
            </a:r>
            <a:r>
              <a:rPr lang="en-US" sz="3200" dirty="0" smtClean="0"/>
              <a:t>. 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3200" dirty="0" err="1" smtClean="0"/>
              <a:t>konteks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pengalaman</a:t>
            </a:r>
            <a:r>
              <a:rPr lang="en-US" sz="3200" dirty="0" smtClean="0"/>
              <a:t> </a:t>
            </a:r>
            <a:r>
              <a:rPr lang="en-US" sz="3200" dirty="0" err="1" smtClean="0"/>
              <a:t>menjadi</a:t>
            </a:r>
            <a:r>
              <a:rPr lang="en-US" sz="3200" dirty="0" smtClean="0"/>
              <a:t> </a:t>
            </a:r>
            <a:r>
              <a:rPr lang="en-US" sz="3200" dirty="0" err="1" smtClean="0"/>
              <a:t>bagian</a:t>
            </a:r>
            <a:r>
              <a:rPr lang="en-US" sz="3200" dirty="0" smtClean="0"/>
              <a:t> </a:t>
            </a:r>
            <a:r>
              <a:rPr lang="en-US" sz="3200" dirty="0" err="1" smtClean="0"/>
              <a:t>sangat</a:t>
            </a:r>
            <a:r>
              <a:rPr lang="en-US" sz="3200" dirty="0" smtClean="0"/>
              <a:t> </a:t>
            </a:r>
            <a:r>
              <a:rPr lang="en-US" sz="3200" dirty="0" err="1" smtClean="0"/>
              <a:t>penting</a:t>
            </a:r>
            <a:r>
              <a:rPr lang="en-US" sz="3200" dirty="0" smtClean="0"/>
              <a:t>, 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3200" dirty="0" err="1" smtClean="0"/>
              <a:t>pendidiknya</a:t>
            </a:r>
            <a:r>
              <a:rPr lang="en-US" sz="3200" dirty="0" smtClean="0"/>
              <a:t> </a:t>
            </a:r>
            <a:r>
              <a:rPr lang="en-US" sz="3200" dirty="0" err="1" smtClean="0"/>
              <a:t>progesif</a:t>
            </a:r>
            <a:r>
              <a:rPr lang="en-US" sz="3200" dirty="0" smtClean="0"/>
              <a:t> </a:t>
            </a:r>
            <a:r>
              <a:rPr lang="en-US" sz="3200" dirty="0" err="1" smtClean="0"/>
              <a:t>kaya</a:t>
            </a:r>
            <a:r>
              <a:rPr lang="en-US" sz="3200" dirty="0" smtClean="0"/>
              <a:t> </a:t>
            </a:r>
            <a:r>
              <a:rPr lang="en-US" sz="3200" dirty="0" err="1" smtClean="0"/>
              <a:t>akan</a:t>
            </a:r>
            <a:r>
              <a:rPr lang="en-US" sz="3200" dirty="0" smtClean="0"/>
              <a:t> </a:t>
            </a:r>
            <a:r>
              <a:rPr lang="en-US" sz="3200" dirty="0" err="1" smtClean="0"/>
              <a:t>ide-ide</a:t>
            </a:r>
            <a:r>
              <a:rPr lang="en-US" sz="3200" dirty="0" smtClean="0"/>
              <a:t> </a:t>
            </a:r>
            <a:r>
              <a:rPr lang="en-US" sz="3200" dirty="0" err="1" smtClean="0"/>
              <a:t>baru</a:t>
            </a:r>
            <a:r>
              <a:rPr lang="en-US" sz="3200" dirty="0" smtClean="0"/>
              <a:t>.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ft Arrow Callout 6"/>
          <p:cNvSpPr/>
          <p:nvPr/>
        </p:nvSpPr>
        <p:spPr>
          <a:xfrm>
            <a:off x="1214414" y="0"/>
            <a:ext cx="7929586" cy="1071546"/>
          </a:xfrm>
          <a:prstGeom prst="leftArrowCallout">
            <a:avLst>
              <a:gd name="adj1" fmla="val 61056"/>
              <a:gd name="adj2" fmla="val 50000"/>
              <a:gd name="adj3" fmla="val 44531"/>
              <a:gd name="adj4" fmla="val 935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1714480" y="0"/>
            <a:ext cx="6143668" cy="928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Pragmatisme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Vokasi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 descr="un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0"/>
            <a:ext cx="952500" cy="952500"/>
          </a:xfrm>
          <a:prstGeom prst="rect">
            <a:avLst/>
          </a:prstGeom>
        </p:spPr>
      </p:pic>
      <p:pic>
        <p:nvPicPr>
          <p:cNvPr id="103" name="Picture 102" descr="D:\FOTO DAN GAMBAR\logo UNY\TUTWURI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55923" y="0"/>
            <a:ext cx="1062351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" name="Rectangle 98"/>
          <p:cNvSpPr/>
          <p:nvPr/>
        </p:nvSpPr>
        <p:spPr>
          <a:xfrm>
            <a:off x="428596" y="1142984"/>
            <a:ext cx="750099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buFont typeface="Arial" pitchFamily="34" charset="0"/>
              <a:buChar char="•"/>
            </a:pPr>
            <a:r>
              <a:rPr lang="en-US" sz="3200" dirty="0" err="1" smtClean="0"/>
              <a:t>bukan</a:t>
            </a:r>
            <a:r>
              <a:rPr lang="en-US" sz="3200" dirty="0" smtClean="0"/>
              <a:t> </a:t>
            </a:r>
            <a:r>
              <a:rPr lang="en-US" sz="3200" dirty="0" err="1" smtClean="0"/>
              <a:t>keindahan</a:t>
            </a:r>
            <a:r>
              <a:rPr lang="en-US" sz="3200" dirty="0" smtClean="0"/>
              <a:t> </a:t>
            </a:r>
            <a:r>
              <a:rPr lang="en-US" sz="3200" dirty="0" err="1" smtClean="0"/>
              <a:t>suatu</a:t>
            </a:r>
            <a:r>
              <a:rPr lang="en-US" sz="3200" dirty="0" smtClean="0"/>
              <a:t> </a:t>
            </a:r>
            <a:r>
              <a:rPr lang="en-US" sz="3200" dirty="0" err="1" smtClean="0"/>
              <a:t>konsepsi</a:t>
            </a:r>
            <a:r>
              <a:rPr lang="en-US" sz="3200" dirty="0" smtClean="0"/>
              <a:t> </a:t>
            </a:r>
            <a:r>
              <a:rPr lang="en-US" sz="3200" dirty="0" err="1" smtClean="0"/>
              <a:t>melainkan</a:t>
            </a:r>
            <a:r>
              <a:rPr lang="en-US" sz="3200" dirty="0" smtClean="0"/>
              <a:t> </a:t>
            </a:r>
            <a:r>
              <a:rPr lang="en-US" sz="3200" dirty="0" err="1" smtClean="0"/>
              <a:t>hubungan</a:t>
            </a:r>
            <a:r>
              <a:rPr lang="en-US" sz="3200" dirty="0" smtClean="0"/>
              <a:t> </a:t>
            </a:r>
            <a:r>
              <a:rPr lang="en-US" sz="3200" dirty="0" err="1" smtClean="0"/>
              <a:t>nyata</a:t>
            </a:r>
            <a:r>
              <a:rPr lang="en-US" sz="3200" dirty="0" smtClean="0"/>
              <a:t> </a:t>
            </a:r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en-US" sz="3200" dirty="0" err="1" smtClean="0"/>
              <a:t>pendekatan</a:t>
            </a:r>
            <a:r>
              <a:rPr lang="en-US" sz="3200" dirty="0" smtClean="0"/>
              <a:t> </a:t>
            </a:r>
            <a:r>
              <a:rPr lang="en-US" sz="3200" dirty="0" err="1" smtClean="0"/>
              <a:t>masalah</a:t>
            </a:r>
            <a:r>
              <a:rPr lang="en-US" sz="3200" dirty="0" smtClean="0"/>
              <a:t> yang </a:t>
            </a:r>
            <a:r>
              <a:rPr lang="en-US" sz="3200" dirty="0" err="1" smtClean="0"/>
              <a:t>dihadapi</a:t>
            </a:r>
            <a:r>
              <a:rPr lang="en-US" sz="3200" dirty="0" smtClean="0"/>
              <a:t> </a:t>
            </a:r>
            <a:r>
              <a:rPr lang="en-US" sz="3200" dirty="0" err="1" smtClean="0"/>
              <a:t>masyarakat</a:t>
            </a:r>
            <a:r>
              <a:rPr lang="en-US" sz="3200" dirty="0" smtClean="0"/>
              <a:t>.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3200" dirty="0" err="1" smtClean="0"/>
              <a:t>pembagian</a:t>
            </a:r>
            <a:r>
              <a:rPr lang="en-US" sz="3200" dirty="0" smtClean="0"/>
              <a:t> yang </a:t>
            </a:r>
            <a:r>
              <a:rPr lang="en-US" sz="3200" dirty="0" err="1" smtClean="0"/>
              <a:t>tepat</a:t>
            </a:r>
            <a:r>
              <a:rPr lang="en-US" sz="3200" dirty="0" smtClean="0"/>
              <a:t> </a:t>
            </a:r>
            <a:r>
              <a:rPr lang="en-US" sz="3200" dirty="0" err="1" smtClean="0"/>
              <a:t>terhadap</a:t>
            </a:r>
            <a:r>
              <a:rPr lang="en-US" sz="3200" dirty="0" smtClean="0"/>
              <a:t> </a:t>
            </a:r>
            <a:r>
              <a:rPr lang="en-US" sz="3200" dirty="0" err="1" smtClean="0"/>
              <a:t>persoalan</a:t>
            </a:r>
            <a:r>
              <a:rPr lang="en-US" sz="3200" dirty="0" smtClean="0"/>
              <a:t> yang </a:t>
            </a:r>
            <a:r>
              <a:rPr lang="en-US" sz="3200" dirty="0" err="1" smtClean="0"/>
              <a:t>bersifat</a:t>
            </a:r>
            <a:r>
              <a:rPr lang="en-US" sz="3200" dirty="0" smtClean="0"/>
              <a:t> </a:t>
            </a:r>
            <a:r>
              <a:rPr lang="en-US" sz="3200" dirty="0" err="1" smtClean="0"/>
              <a:t>teoritis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praktis</a:t>
            </a:r>
            <a:r>
              <a:rPr lang="en-US" sz="3200" dirty="0" smtClean="0"/>
              <a:t>.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3200" dirty="0" err="1" smtClean="0"/>
              <a:t>teoritis</a:t>
            </a:r>
            <a:r>
              <a:rPr lang="en-US" sz="3200" dirty="0" smtClean="0"/>
              <a:t> </a:t>
            </a:r>
            <a:r>
              <a:rPr lang="en-US" sz="3200" dirty="0" err="1" smtClean="0"/>
              <a:t>akan</a:t>
            </a:r>
            <a:r>
              <a:rPr lang="en-US" sz="3200" dirty="0" smtClean="0"/>
              <a:t> </a:t>
            </a:r>
            <a:r>
              <a:rPr lang="en-US" sz="3200" dirty="0" err="1" smtClean="0"/>
              <a:t>memberikan</a:t>
            </a:r>
            <a:r>
              <a:rPr lang="en-US" sz="3200" dirty="0" smtClean="0"/>
              <a:t> </a:t>
            </a:r>
            <a:r>
              <a:rPr lang="en-US" sz="3200" dirty="0" err="1" smtClean="0"/>
              <a:t>bekal</a:t>
            </a:r>
            <a:r>
              <a:rPr lang="en-US" sz="3200" dirty="0" smtClean="0"/>
              <a:t> yang </a:t>
            </a:r>
            <a:r>
              <a:rPr lang="en-US" sz="3200" dirty="0" err="1" smtClean="0"/>
              <a:t>bersifat</a:t>
            </a:r>
            <a:r>
              <a:rPr lang="en-US" sz="3200" dirty="0" smtClean="0"/>
              <a:t> </a:t>
            </a:r>
            <a:r>
              <a:rPr lang="en-US" sz="3200" dirty="0" err="1" smtClean="0"/>
              <a:t>etik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normatif</a:t>
            </a:r>
            <a:r>
              <a:rPr lang="en-US" sz="3200" dirty="0" smtClean="0"/>
              <a:t>, </a:t>
            </a:r>
            <a:r>
              <a:rPr lang="en-US" sz="3200" dirty="0" err="1" smtClean="0"/>
              <a:t>sedangkan</a:t>
            </a:r>
            <a:r>
              <a:rPr lang="en-US" sz="3200" dirty="0" smtClean="0"/>
              <a:t> yang </a:t>
            </a:r>
            <a:r>
              <a:rPr lang="en-US" sz="3200" dirty="0" err="1" smtClean="0"/>
              <a:t>praktis</a:t>
            </a:r>
            <a:r>
              <a:rPr lang="en-US" sz="3200" dirty="0" smtClean="0"/>
              <a:t> </a:t>
            </a:r>
            <a:r>
              <a:rPr lang="en-US" sz="3200" dirty="0" err="1" smtClean="0"/>
              <a:t>dapat</a:t>
            </a:r>
            <a:r>
              <a:rPr lang="en-US" sz="3200" dirty="0" smtClean="0"/>
              <a:t> </a:t>
            </a:r>
            <a:r>
              <a:rPr lang="en-US" sz="3200" dirty="0" err="1" smtClean="0"/>
              <a:t>mempersiapkan</a:t>
            </a:r>
            <a:r>
              <a:rPr lang="en-US" sz="3200" dirty="0" smtClean="0"/>
              <a:t> </a:t>
            </a:r>
            <a:r>
              <a:rPr lang="en-US" sz="3200" dirty="0" err="1" smtClean="0"/>
              <a:t>tenaga</a:t>
            </a:r>
            <a:r>
              <a:rPr lang="en-US" sz="3200" dirty="0" smtClean="0"/>
              <a:t> </a:t>
            </a:r>
            <a:r>
              <a:rPr lang="en-US" sz="3200" dirty="0" err="1" smtClean="0"/>
              <a:t>profesional</a:t>
            </a:r>
            <a:r>
              <a:rPr lang="en-US" sz="3200" dirty="0" smtClean="0"/>
              <a:t> </a:t>
            </a:r>
            <a:r>
              <a:rPr lang="en-US" sz="3200" dirty="0" err="1" smtClean="0"/>
              <a:t>sesuai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kebutuhan</a:t>
            </a:r>
            <a:r>
              <a:rPr lang="en-US" sz="3200" dirty="0" smtClean="0"/>
              <a:t> </a:t>
            </a:r>
            <a:r>
              <a:rPr lang="en-US" sz="3200" dirty="0" err="1" smtClean="0"/>
              <a:t>masyarakat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ft Arrow Callout 6"/>
          <p:cNvSpPr/>
          <p:nvPr/>
        </p:nvSpPr>
        <p:spPr>
          <a:xfrm>
            <a:off x="1214414" y="0"/>
            <a:ext cx="7929586" cy="1071546"/>
          </a:xfrm>
          <a:prstGeom prst="leftArrowCallout">
            <a:avLst>
              <a:gd name="adj1" fmla="val 61056"/>
              <a:gd name="adj2" fmla="val 50000"/>
              <a:gd name="adj3" fmla="val 44531"/>
              <a:gd name="adj4" fmla="val 935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1714480" y="0"/>
            <a:ext cx="6143668" cy="928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Pragmatisme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Vokasi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 descr="un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0"/>
            <a:ext cx="952500" cy="952500"/>
          </a:xfrm>
          <a:prstGeom prst="rect">
            <a:avLst/>
          </a:prstGeom>
        </p:spPr>
      </p:pic>
      <p:pic>
        <p:nvPicPr>
          <p:cNvPr id="103" name="Picture 102" descr="D:\FOTO DAN GAMBAR\logo UNY\TUTWURI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55923" y="0"/>
            <a:ext cx="1062351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" name="Rectangle 98"/>
          <p:cNvSpPr/>
          <p:nvPr/>
        </p:nvSpPr>
        <p:spPr>
          <a:xfrm>
            <a:off x="428596" y="1461206"/>
            <a:ext cx="750099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buFont typeface="Arial" pitchFamily="34" charset="0"/>
              <a:buChar char="•"/>
            </a:pPr>
            <a:r>
              <a:rPr lang="en-US" sz="3200" dirty="0" err="1" smtClean="0"/>
              <a:t>kebijakan</a:t>
            </a:r>
            <a:r>
              <a:rPr lang="en-US" sz="3200" dirty="0" smtClean="0"/>
              <a:t> </a:t>
            </a:r>
            <a:r>
              <a:rPr lang="en-US" sz="3200" dirty="0" err="1" smtClean="0"/>
              <a:t>penyelerasan</a:t>
            </a:r>
            <a:r>
              <a:rPr lang="en-US" sz="3200" dirty="0" smtClean="0"/>
              <a:t> </a:t>
            </a:r>
            <a:r>
              <a:rPr lang="en-US" sz="3200" dirty="0" err="1" smtClean="0"/>
              <a:t>manusia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pekerjaan-pekerjaan</a:t>
            </a:r>
            <a:endParaRPr lang="en-US" sz="3200" dirty="0" smtClean="0"/>
          </a:p>
          <a:p>
            <a:pPr marL="274320" indent="-274320">
              <a:buFont typeface="Arial" pitchFamily="34" charset="0"/>
              <a:buChar char="•"/>
            </a:pPr>
            <a:r>
              <a:rPr lang="en-US" sz="3200" dirty="0" err="1" smtClean="0"/>
              <a:t>Semua</a:t>
            </a:r>
            <a:r>
              <a:rPr lang="en-US" sz="3200" dirty="0" smtClean="0"/>
              <a:t> </a:t>
            </a:r>
            <a:r>
              <a:rPr lang="en-US" sz="3200" dirty="0" err="1" smtClean="0"/>
              <a:t>perubahan-perubahan</a:t>
            </a:r>
            <a:r>
              <a:rPr lang="en-US" sz="3200" dirty="0" smtClean="0"/>
              <a:t> yang </a:t>
            </a:r>
            <a:r>
              <a:rPr lang="en-US" sz="3200" dirty="0" err="1" smtClean="0"/>
              <a:t>terjadi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lingkungan</a:t>
            </a:r>
            <a:r>
              <a:rPr lang="en-US" sz="3200" dirty="0" smtClean="0"/>
              <a:t> </a:t>
            </a:r>
            <a:r>
              <a:rPr lang="en-US" sz="3200" dirty="0" err="1" smtClean="0"/>
              <a:t>tenaga</a:t>
            </a:r>
            <a:r>
              <a:rPr lang="en-US" sz="3200" dirty="0" smtClean="0"/>
              <a:t> </a:t>
            </a:r>
            <a:r>
              <a:rPr lang="en-US" sz="3200" dirty="0" err="1" smtClean="0"/>
              <a:t>kerja</a:t>
            </a:r>
            <a:r>
              <a:rPr lang="en-US" sz="3200" dirty="0" smtClean="0"/>
              <a:t> </a:t>
            </a:r>
            <a:r>
              <a:rPr lang="en-US" sz="3200" dirty="0" err="1" smtClean="0"/>
              <a:t>baik</a:t>
            </a:r>
            <a:r>
              <a:rPr lang="en-US" sz="3200" dirty="0" smtClean="0"/>
              <a:t> </a:t>
            </a:r>
            <a:r>
              <a:rPr lang="en-US" sz="3200" dirty="0" err="1" smtClean="0"/>
              <a:t>lokal</a:t>
            </a:r>
            <a:r>
              <a:rPr lang="en-US" sz="3200" dirty="0" smtClean="0"/>
              <a:t>, </a:t>
            </a:r>
            <a:r>
              <a:rPr lang="en-US" sz="3200" dirty="0" err="1" smtClean="0"/>
              <a:t>nasional</a:t>
            </a:r>
            <a:r>
              <a:rPr lang="en-US" sz="3200" dirty="0" smtClean="0"/>
              <a:t>, </a:t>
            </a:r>
            <a:r>
              <a:rPr lang="en-US" sz="3200" dirty="0" err="1" smtClean="0"/>
              <a:t>dan</a:t>
            </a:r>
            <a:r>
              <a:rPr lang="en-US" sz="3200" dirty="0" smtClean="0"/>
              <a:t> global </a:t>
            </a:r>
            <a:r>
              <a:rPr lang="en-US" sz="3200" dirty="0" err="1" smtClean="0"/>
              <a:t>berimplikasi</a:t>
            </a:r>
            <a:r>
              <a:rPr lang="en-US" sz="3200" dirty="0" smtClean="0"/>
              <a:t> </a:t>
            </a:r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en-US" sz="3200" dirty="0" err="1" smtClean="0"/>
              <a:t>pendidikan</a:t>
            </a:r>
            <a:r>
              <a:rPr lang="en-US" sz="3200" dirty="0" smtClean="0"/>
              <a:t> </a:t>
            </a:r>
            <a:r>
              <a:rPr lang="en-US" sz="3200" dirty="0" err="1" smtClean="0"/>
              <a:t>vokasi</a:t>
            </a:r>
            <a:r>
              <a:rPr lang="en-US" sz="3200" dirty="0" smtClean="0"/>
              <a:t> (Billet, S.,2009; </a:t>
            </a:r>
            <a:r>
              <a:rPr lang="en-US" sz="3200" dirty="0" err="1" smtClean="0"/>
              <a:t>Hiniker</a:t>
            </a:r>
            <a:r>
              <a:rPr lang="en-US" sz="3200" dirty="0" smtClean="0"/>
              <a:t>, L.A., Putnam, R.A., 2009).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ft Arrow Callout 6"/>
          <p:cNvSpPr/>
          <p:nvPr/>
        </p:nvSpPr>
        <p:spPr>
          <a:xfrm>
            <a:off x="1214414" y="0"/>
            <a:ext cx="7929586" cy="1071546"/>
          </a:xfrm>
          <a:prstGeom prst="leftArrowCallout">
            <a:avLst>
              <a:gd name="adj1" fmla="val 61056"/>
              <a:gd name="adj2" fmla="val 50000"/>
              <a:gd name="adj3" fmla="val 44531"/>
              <a:gd name="adj4" fmla="val 935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1714480" y="0"/>
            <a:ext cx="6143668" cy="928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KEBIJAKAN Pend.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Vokasi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 descr="un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0"/>
            <a:ext cx="952500" cy="952500"/>
          </a:xfrm>
          <a:prstGeom prst="rect">
            <a:avLst/>
          </a:prstGeom>
        </p:spPr>
      </p:pic>
      <p:pic>
        <p:nvPicPr>
          <p:cNvPr id="103" name="Picture 102" descr="D:\FOTO DAN GAMBAR\logo UNY\TUTWURI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55923" y="0"/>
            <a:ext cx="1062351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" name="Rectangle 98"/>
          <p:cNvSpPr/>
          <p:nvPr/>
        </p:nvSpPr>
        <p:spPr>
          <a:xfrm>
            <a:off x="71406" y="1063072"/>
            <a:ext cx="778674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buFont typeface="Arial" pitchFamily="34" charset="0"/>
              <a:buChar char="•"/>
            </a:pPr>
            <a:r>
              <a:rPr lang="en-US" sz="3200" dirty="0" err="1" smtClean="0"/>
              <a:t>Memberi</a:t>
            </a:r>
            <a:r>
              <a:rPr lang="en-US" sz="3200" dirty="0" smtClean="0"/>
              <a:t> </a:t>
            </a:r>
            <a:r>
              <a:rPr lang="en-US" sz="3200" dirty="0" err="1" smtClean="0"/>
              <a:t>peluang</a:t>
            </a:r>
            <a:r>
              <a:rPr lang="en-US" sz="3200" dirty="0" smtClean="0"/>
              <a:t> </a:t>
            </a:r>
            <a:r>
              <a:rPr lang="en-US" sz="3200" dirty="0" err="1" smtClean="0"/>
              <a:t>kerja</a:t>
            </a:r>
            <a:r>
              <a:rPr lang="en-US" sz="3200" dirty="0" smtClean="0"/>
              <a:t>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semuanya</a:t>
            </a:r>
            <a:r>
              <a:rPr lang="en-US" sz="3200" dirty="0" smtClean="0"/>
              <a:t> yang </a:t>
            </a:r>
            <a:r>
              <a:rPr lang="en-US" sz="3200" dirty="0" err="1" smtClean="0"/>
              <a:t>membutuhkan</a:t>
            </a:r>
            <a:r>
              <a:rPr lang="en-US" sz="3200" dirty="0" smtClean="0"/>
              <a:t>. </a:t>
            </a:r>
          </a:p>
          <a:p>
            <a:pPr marL="274320" lvl="0" indent="-274320">
              <a:buFont typeface="Arial" pitchFamily="34" charset="0"/>
              <a:buChar char="•"/>
            </a:pPr>
            <a:r>
              <a:rPr lang="en-US" sz="3200" dirty="0" err="1" smtClean="0"/>
              <a:t>Pekerjaan</a:t>
            </a:r>
            <a:r>
              <a:rPr lang="en-US" sz="3200" dirty="0" smtClean="0"/>
              <a:t> </a:t>
            </a:r>
            <a:r>
              <a:rPr lang="en-US" sz="3200" dirty="0" err="1" smtClean="0"/>
              <a:t>tersedia</a:t>
            </a:r>
            <a:r>
              <a:rPr lang="en-US" sz="3200" dirty="0" smtClean="0"/>
              <a:t> </a:t>
            </a:r>
            <a:r>
              <a:rPr lang="en-US" sz="3200" dirty="0" err="1" smtClean="0"/>
              <a:t>seimbang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memberi</a:t>
            </a:r>
            <a:r>
              <a:rPr lang="en-US" sz="3200" dirty="0" smtClean="0"/>
              <a:t> </a:t>
            </a:r>
            <a:r>
              <a:rPr lang="en-US" sz="3200" dirty="0" err="1" smtClean="0"/>
              <a:t>penghasilan</a:t>
            </a:r>
            <a:r>
              <a:rPr lang="en-US" sz="3200" dirty="0" smtClean="0"/>
              <a:t> yang </a:t>
            </a:r>
            <a:r>
              <a:rPr lang="en-US" sz="3200" dirty="0" err="1" smtClean="0"/>
              <a:t>mencukupi</a:t>
            </a:r>
            <a:r>
              <a:rPr lang="en-US" sz="3200" dirty="0" smtClean="0"/>
              <a:t> </a:t>
            </a:r>
            <a:r>
              <a:rPr lang="en-US" sz="3200" dirty="0" err="1" smtClean="0"/>
              <a:t>sesuai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kelayakan</a:t>
            </a:r>
            <a:r>
              <a:rPr lang="en-US" sz="3200" dirty="0" smtClean="0"/>
              <a:t> </a:t>
            </a:r>
            <a:r>
              <a:rPr lang="en-US" sz="3200" dirty="0" err="1" smtClean="0"/>
              <a:t>hidup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masyarakat</a:t>
            </a:r>
            <a:r>
              <a:rPr lang="en-US" sz="3200" dirty="0" smtClean="0"/>
              <a:t>. </a:t>
            </a:r>
          </a:p>
          <a:p>
            <a:pPr marL="274320" lvl="0" indent="-274320">
              <a:buFont typeface="Arial" pitchFamily="34" charset="0"/>
              <a:buChar char="•"/>
            </a:pPr>
            <a:r>
              <a:rPr lang="en-US" sz="3200" dirty="0" err="1" smtClean="0"/>
              <a:t>mampu</a:t>
            </a:r>
            <a:r>
              <a:rPr lang="en-US" sz="3200" dirty="0" smtClean="0"/>
              <a:t> </a:t>
            </a:r>
            <a:r>
              <a:rPr lang="en-US" sz="3200" dirty="0" err="1" smtClean="0"/>
              <a:t>secara</a:t>
            </a:r>
            <a:r>
              <a:rPr lang="en-US" sz="3200" dirty="0" smtClean="0"/>
              <a:t> </a:t>
            </a:r>
            <a:r>
              <a:rPr lang="en-US" sz="3200" dirty="0" err="1" smtClean="0"/>
              <a:t>penuh</a:t>
            </a:r>
            <a:r>
              <a:rPr lang="en-US" sz="3200" dirty="0" smtClean="0"/>
              <a:t> </a:t>
            </a:r>
            <a:r>
              <a:rPr lang="en-US" sz="3200" dirty="0" err="1" smtClean="0"/>
              <a:t>mengembangkan</a:t>
            </a:r>
            <a:r>
              <a:rPr lang="en-US" sz="3200" dirty="0" smtClean="0"/>
              <a:t> </a:t>
            </a:r>
            <a:r>
              <a:rPr lang="en-US" sz="3200" dirty="0" err="1" smtClean="0"/>
              <a:t>semua</a:t>
            </a:r>
            <a:r>
              <a:rPr lang="en-US" sz="3200" dirty="0" smtClean="0"/>
              <a:t> </a:t>
            </a:r>
            <a:r>
              <a:rPr lang="en-US" sz="3200" dirty="0" err="1" smtClean="0"/>
              <a:t>potensi</a:t>
            </a:r>
            <a:r>
              <a:rPr lang="en-US" sz="3200" dirty="0" smtClean="0"/>
              <a:t> </a:t>
            </a:r>
            <a:r>
              <a:rPr lang="id-ID" sz="3200" dirty="0" smtClean="0"/>
              <a:t>dan masa </a:t>
            </a:r>
            <a:r>
              <a:rPr lang="en-US" sz="3200" dirty="0" err="1" smtClean="0"/>
              <a:t>depan</a:t>
            </a:r>
            <a:r>
              <a:rPr lang="en-US" sz="3200" dirty="0" smtClean="0"/>
              <a:t> </a:t>
            </a:r>
            <a:r>
              <a:rPr lang="en-US" sz="3200" dirty="0" err="1" smtClean="0"/>
              <a:t>setiap</a:t>
            </a:r>
            <a:r>
              <a:rPr lang="en-US" sz="3200" dirty="0" smtClean="0"/>
              <a:t> </a:t>
            </a:r>
            <a:r>
              <a:rPr lang="en-US" sz="3200" dirty="0" err="1" smtClean="0"/>
              <a:t>individu</a:t>
            </a:r>
            <a:r>
              <a:rPr lang="en-US" sz="3200" dirty="0" smtClean="0"/>
              <a:t>.</a:t>
            </a:r>
          </a:p>
          <a:p>
            <a:pPr marL="274320" lvl="0" indent="-274320">
              <a:buFont typeface="Arial" pitchFamily="34" charset="0"/>
              <a:buChar char="•"/>
            </a:pPr>
            <a:r>
              <a:rPr lang="en-US" sz="3200" i="1" dirty="0" smtClean="0"/>
              <a:t>Matching men and jobs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kerugian-kerugian</a:t>
            </a:r>
            <a:r>
              <a:rPr lang="en-US" sz="3200" dirty="0" smtClean="0"/>
              <a:t> minimum, </a:t>
            </a:r>
            <a:r>
              <a:rPr lang="en-US" sz="3200" dirty="0" err="1" smtClean="0"/>
              <a:t>pendapatan</a:t>
            </a:r>
            <a:r>
              <a:rPr lang="en-US" sz="3200" dirty="0" smtClean="0"/>
              <a:t> </a:t>
            </a:r>
            <a:r>
              <a:rPr lang="en-US" sz="3200" dirty="0" err="1" smtClean="0"/>
              <a:t>tinggi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produktif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ft Arrow Callout 6"/>
          <p:cNvSpPr/>
          <p:nvPr/>
        </p:nvSpPr>
        <p:spPr>
          <a:xfrm>
            <a:off x="1214414" y="0"/>
            <a:ext cx="7929586" cy="1071546"/>
          </a:xfrm>
          <a:prstGeom prst="leftArrowCallout">
            <a:avLst>
              <a:gd name="adj1" fmla="val 61056"/>
              <a:gd name="adj2" fmla="val 50000"/>
              <a:gd name="adj3" fmla="val 44531"/>
              <a:gd name="adj4" fmla="val 935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1714480" y="0"/>
            <a:ext cx="6143668" cy="928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KEBIJAKAN Pend.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Vokasi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 descr="un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0"/>
            <a:ext cx="952500" cy="952500"/>
          </a:xfrm>
          <a:prstGeom prst="rect">
            <a:avLst/>
          </a:prstGeom>
        </p:spPr>
      </p:pic>
      <p:pic>
        <p:nvPicPr>
          <p:cNvPr id="103" name="Picture 102" descr="D:\FOTO DAN GAMBAR\logo UNY\TUTWURI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55923" y="0"/>
            <a:ext cx="1062351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" name="Rectangle 98"/>
          <p:cNvSpPr/>
          <p:nvPr/>
        </p:nvSpPr>
        <p:spPr>
          <a:xfrm>
            <a:off x="428596" y="1214422"/>
            <a:ext cx="750099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buFont typeface="Arial" pitchFamily="34" charset="0"/>
              <a:buChar char="•"/>
            </a:pPr>
            <a:r>
              <a:rPr lang="en-US" sz="3200" dirty="0" err="1" smtClean="0"/>
              <a:t>menyiapkan</a:t>
            </a:r>
            <a:r>
              <a:rPr lang="en-US" sz="3200" dirty="0" smtClean="0"/>
              <a:t> </a:t>
            </a:r>
            <a:r>
              <a:rPr lang="en-US" sz="3200" dirty="0" err="1" smtClean="0"/>
              <a:t>peserta</a:t>
            </a:r>
            <a:r>
              <a:rPr lang="en-US" sz="3200" dirty="0" smtClean="0"/>
              <a:t> </a:t>
            </a:r>
            <a:r>
              <a:rPr lang="en-US" sz="3200" dirty="0" err="1" smtClean="0"/>
              <a:t>didik</a:t>
            </a:r>
            <a:r>
              <a:rPr lang="en-US" sz="3200" dirty="0" smtClean="0"/>
              <a:t>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pekerjaan</a:t>
            </a:r>
            <a:r>
              <a:rPr lang="en-US" sz="3200" dirty="0" smtClean="0"/>
              <a:t> </a:t>
            </a:r>
            <a:r>
              <a:rPr lang="en-US" sz="3200" dirty="0" err="1" smtClean="0"/>
              <a:t>nyata</a:t>
            </a:r>
            <a:r>
              <a:rPr lang="en-US" sz="3200" dirty="0" smtClean="0"/>
              <a:t> yang </a:t>
            </a:r>
            <a:r>
              <a:rPr lang="en-US" sz="3200" dirty="0" err="1" smtClean="0"/>
              <a:t>eksis</a:t>
            </a:r>
            <a:r>
              <a:rPr lang="en-US" sz="3200" dirty="0" smtClean="0"/>
              <a:t> </a:t>
            </a:r>
            <a:r>
              <a:rPr lang="en-US" sz="3200" dirty="0" err="1" smtClean="0"/>
              <a:t>di</a:t>
            </a:r>
            <a:r>
              <a:rPr lang="en-US" sz="3200" dirty="0" smtClean="0"/>
              <a:t> </a:t>
            </a:r>
            <a:r>
              <a:rPr lang="en-US" sz="3200" dirty="0" err="1" smtClean="0"/>
              <a:t>masyarakat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mereka</a:t>
            </a:r>
            <a:r>
              <a:rPr lang="en-US" sz="3200" dirty="0" smtClean="0"/>
              <a:t> </a:t>
            </a:r>
            <a:r>
              <a:rPr lang="id-ID" sz="3200" dirty="0" smtClean="0"/>
              <a:t>meng</a:t>
            </a:r>
            <a:r>
              <a:rPr lang="en-US" sz="3200" dirty="0" err="1" smtClean="0"/>
              <a:t>inginkan</a:t>
            </a:r>
            <a:r>
              <a:rPr lang="en-US" sz="3200" dirty="0" smtClean="0"/>
              <a:t>.  </a:t>
            </a:r>
          </a:p>
          <a:p>
            <a:pPr marL="274320" lvl="0" indent="-274320">
              <a:buFont typeface="Arial" pitchFamily="34" charset="0"/>
              <a:buChar char="•"/>
            </a:pPr>
            <a:r>
              <a:rPr lang="en-US" sz="3200" dirty="0" err="1" smtClean="0"/>
              <a:t>efisien</a:t>
            </a:r>
            <a:r>
              <a:rPr lang="en-US" sz="3200" dirty="0" smtClean="0"/>
              <a:t> </a:t>
            </a:r>
            <a:r>
              <a:rPr lang="en-US" sz="3200" dirty="0" err="1" smtClean="0"/>
              <a:t>jika</a:t>
            </a:r>
            <a:r>
              <a:rPr lang="en-US" sz="3200" dirty="0" smtClean="0"/>
              <a:t> </a:t>
            </a:r>
            <a:r>
              <a:rPr lang="en-US" sz="3200" dirty="0" err="1" smtClean="0"/>
              <a:t>menjamin</a:t>
            </a:r>
            <a:r>
              <a:rPr lang="en-US" sz="3200" dirty="0" smtClean="0"/>
              <a:t> </a:t>
            </a:r>
            <a:r>
              <a:rPr lang="en-US" sz="3200" dirty="0" err="1" smtClean="0"/>
              <a:t>penyediaan</a:t>
            </a:r>
            <a:r>
              <a:rPr lang="en-US" sz="3200" dirty="0" smtClean="0"/>
              <a:t> </a:t>
            </a:r>
            <a:r>
              <a:rPr lang="en-US" sz="3200" dirty="0" err="1" smtClean="0"/>
              <a:t>tenaga</a:t>
            </a:r>
            <a:r>
              <a:rPr lang="en-US" sz="3200" dirty="0" smtClean="0"/>
              <a:t> </a:t>
            </a:r>
            <a:r>
              <a:rPr lang="en-US" sz="3200" dirty="0" err="1" smtClean="0"/>
              <a:t>kerja</a:t>
            </a:r>
            <a:r>
              <a:rPr lang="en-US" sz="3200" dirty="0" smtClean="0"/>
              <a:t>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satu</a:t>
            </a:r>
            <a:r>
              <a:rPr lang="en-US" sz="3200" dirty="0" smtClean="0"/>
              <a:t> </a:t>
            </a:r>
            <a:r>
              <a:rPr lang="en-US" sz="3200" dirty="0" err="1" smtClean="0"/>
              <a:t>bidang</a:t>
            </a:r>
            <a:r>
              <a:rPr lang="en-US" sz="3200" dirty="0" smtClean="0"/>
              <a:t> </a:t>
            </a:r>
            <a:r>
              <a:rPr lang="en-US" sz="3200" dirty="0" err="1" smtClean="0"/>
              <a:t>pekerjaan</a:t>
            </a:r>
            <a:r>
              <a:rPr lang="en-US" sz="3200" dirty="0" smtClean="0"/>
              <a:t>. </a:t>
            </a:r>
          </a:p>
          <a:p>
            <a:pPr marL="274320" lvl="0" indent="-274320">
              <a:buFont typeface="Arial" pitchFamily="34" charset="0"/>
              <a:buChar char="•"/>
            </a:pPr>
            <a:r>
              <a:rPr lang="en-US" sz="3200" dirty="0" err="1" smtClean="0"/>
              <a:t>harus</a:t>
            </a:r>
            <a:r>
              <a:rPr lang="en-US" sz="3200" dirty="0" smtClean="0"/>
              <a:t> </a:t>
            </a:r>
            <a:r>
              <a:rPr lang="en-US" sz="3200" dirty="0" err="1" smtClean="0"/>
              <a:t>terkait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pasar</a:t>
            </a:r>
            <a:r>
              <a:rPr lang="en-US" sz="3200" dirty="0" smtClean="0"/>
              <a:t> </a:t>
            </a:r>
            <a:r>
              <a:rPr lang="en-US" sz="3200" dirty="0" err="1" smtClean="0"/>
              <a:t>kerja</a:t>
            </a:r>
            <a:r>
              <a:rPr lang="en-US" sz="3200" dirty="0" smtClean="0"/>
              <a:t>. </a:t>
            </a:r>
          </a:p>
          <a:p>
            <a:pPr marL="274320" lvl="0" indent="-274320">
              <a:buFont typeface="Arial" pitchFamily="34" charset="0"/>
              <a:buChar char="•"/>
            </a:pPr>
            <a:r>
              <a:rPr lang="id-ID" sz="3200" dirty="0" smtClean="0"/>
              <a:t>h</a:t>
            </a:r>
            <a:r>
              <a:rPr lang="en-US" sz="3200" dirty="0" err="1" smtClean="0"/>
              <a:t>arus</a:t>
            </a:r>
            <a:r>
              <a:rPr lang="en-US" sz="3200" dirty="0" smtClean="0"/>
              <a:t> </a:t>
            </a:r>
            <a:r>
              <a:rPr lang="en-US" sz="3200" dirty="0" err="1" smtClean="0"/>
              <a:t>direncanakan</a:t>
            </a:r>
            <a:r>
              <a:rPr lang="en-US" sz="3200" dirty="0" smtClean="0"/>
              <a:t> </a:t>
            </a:r>
            <a:r>
              <a:rPr lang="en-US" sz="3200" dirty="0" err="1" smtClean="0"/>
              <a:t>berdasarkan</a:t>
            </a:r>
            <a:r>
              <a:rPr lang="en-US" sz="3200" dirty="0" smtClean="0"/>
              <a:t> </a:t>
            </a:r>
            <a:r>
              <a:rPr lang="en-US" sz="3200" dirty="0" err="1" smtClean="0"/>
              <a:t>prediksi</a:t>
            </a:r>
            <a:r>
              <a:rPr lang="en-US" sz="3200" dirty="0" smtClean="0"/>
              <a:t> </a:t>
            </a:r>
            <a:r>
              <a:rPr lang="en-US" sz="3200" dirty="0" err="1" smtClean="0"/>
              <a:t>pasar</a:t>
            </a:r>
            <a:r>
              <a:rPr lang="en-US" sz="3200" dirty="0" smtClean="0"/>
              <a:t> </a:t>
            </a:r>
            <a:r>
              <a:rPr lang="en-US" sz="3200" dirty="0" err="1" smtClean="0"/>
              <a:t>kerja</a:t>
            </a:r>
            <a:r>
              <a:rPr lang="en-US" sz="3200" dirty="0" smtClean="0"/>
              <a:t> (</a:t>
            </a:r>
            <a:r>
              <a:rPr lang="en-US" sz="3200" dirty="0" err="1" smtClean="0"/>
              <a:t>Pavlova</a:t>
            </a:r>
            <a:r>
              <a:rPr lang="en-US" sz="3200" dirty="0" smtClean="0"/>
              <a:t>, M., 2009). 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3200" dirty="0" err="1" smtClean="0"/>
              <a:t>efisien</a:t>
            </a:r>
            <a:r>
              <a:rPr lang="en-US" sz="3200" dirty="0" smtClean="0"/>
              <a:t> </a:t>
            </a:r>
            <a:r>
              <a:rPr lang="en-US" sz="3200" dirty="0" err="1" smtClean="0"/>
              <a:t>jika</a:t>
            </a:r>
            <a:r>
              <a:rPr lang="en-US" sz="3200" dirty="0" smtClean="0"/>
              <a:t> </a:t>
            </a:r>
            <a:r>
              <a:rPr lang="en-US" sz="3200" dirty="0" err="1" smtClean="0"/>
              <a:t>peserta</a:t>
            </a:r>
            <a:r>
              <a:rPr lang="en-US" sz="3200" dirty="0" smtClean="0"/>
              <a:t> </a:t>
            </a:r>
            <a:r>
              <a:rPr lang="en-US" sz="3200" dirty="0" err="1" smtClean="0"/>
              <a:t>didik</a:t>
            </a:r>
            <a:r>
              <a:rPr lang="en-US" sz="3200" dirty="0" smtClean="0"/>
              <a:t> </a:t>
            </a:r>
            <a:r>
              <a:rPr lang="en-US" sz="3200" dirty="0" err="1" smtClean="0"/>
              <a:t>mendapatkan</a:t>
            </a:r>
            <a:r>
              <a:rPr lang="en-US" sz="3200" dirty="0" smtClean="0"/>
              <a:t> </a:t>
            </a:r>
            <a:r>
              <a:rPr lang="en-US" sz="3200" dirty="0" err="1" smtClean="0"/>
              <a:t>pekerjaan</a:t>
            </a:r>
            <a:r>
              <a:rPr lang="en-US" sz="3200" dirty="0" smtClean="0"/>
              <a:t> </a:t>
            </a:r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en-US" sz="3200" dirty="0" err="1" smtClean="0"/>
              <a:t>bidang</a:t>
            </a:r>
            <a:r>
              <a:rPr lang="en-US" sz="3200" dirty="0" smtClean="0"/>
              <a:t> yang </a:t>
            </a:r>
            <a:r>
              <a:rPr lang="en-US" sz="3200" dirty="0" err="1" smtClean="0"/>
              <a:t>mereka</a:t>
            </a:r>
            <a:r>
              <a:rPr lang="en-US" sz="3200" dirty="0" smtClean="0"/>
              <a:t> </a:t>
            </a:r>
            <a:r>
              <a:rPr lang="en-US" sz="3200" dirty="0" err="1" smtClean="0"/>
              <a:t>ikuti</a:t>
            </a:r>
            <a:r>
              <a:rPr lang="en-US" sz="32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 txBox="1">
            <a:spLocks/>
          </p:cNvSpPr>
          <p:nvPr/>
        </p:nvSpPr>
        <p:spPr>
          <a:xfrm>
            <a:off x="1714480" y="0"/>
            <a:ext cx="6143668" cy="928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 Model Pend.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Vokasi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857224" y="2285992"/>
            <a:ext cx="7500990" cy="230832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3200" dirty="0" smtClean="0"/>
              <a:t>”</a:t>
            </a:r>
            <a:r>
              <a:rPr lang="en-US" sz="3200" b="1" dirty="0" smtClean="0"/>
              <a:t>model </a:t>
            </a:r>
            <a:r>
              <a:rPr lang="en-US" sz="3200" b="1" dirty="0" err="1" smtClean="0"/>
              <a:t>sekolah</a:t>
            </a:r>
            <a:r>
              <a:rPr lang="en-US" sz="3200" dirty="0" smtClean="0"/>
              <a:t>”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4400" dirty="0" smtClean="0"/>
              <a:t>”</a:t>
            </a:r>
            <a:r>
              <a:rPr lang="en-US" sz="4400" b="1" dirty="0" smtClean="0"/>
              <a:t>model </a:t>
            </a:r>
            <a:r>
              <a:rPr lang="en-US" sz="4400" b="1" dirty="0" err="1" smtClean="0"/>
              <a:t>sistem</a:t>
            </a:r>
            <a:r>
              <a:rPr lang="en-US" sz="4400" b="1" dirty="0" smtClean="0"/>
              <a:t> g</a:t>
            </a:r>
            <a:r>
              <a:rPr lang="id-ID" sz="4400" b="1" dirty="0" smtClean="0"/>
              <a:t>a</a:t>
            </a:r>
            <a:r>
              <a:rPr lang="en-US" sz="4400" b="1" dirty="0" err="1" smtClean="0"/>
              <a:t>nda</a:t>
            </a:r>
            <a:r>
              <a:rPr lang="en-US" sz="4400" dirty="0" smtClean="0"/>
              <a:t>”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dirty="0" smtClean="0"/>
              <a:t>”</a:t>
            </a:r>
            <a:r>
              <a:rPr lang="en-US" sz="3200" b="1" dirty="0" smtClean="0"/>
              <a:t>model </a:t>
            </a:r>
            <a:r>
              <a:rPr lang="en-US" sz="3200" b="1" dirty="0" err="1" smtClean="0"/>
              <a:t>magang</a:t>
            </a:r>
            <a:r>
              <a:rPr lang="en-US" sz="3200" dirty="0" smtClean="0"/>
              <a:t>”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600" dirty="0" smtClean="0"/>
              <a:t>”</a:t>
            </a:r>
            <a:r>
              <a:rPr lang="en-US" sz="3600" b="1" dirty="0" smtClean="0"/>
              <a:t>model </a:t>
            </a:r>
            <a:r>
              <a:rPr lang="en-US" sz="3600" b="1" i="1" dirty="0" smtClean="0"/>
              <a:t>school-based-enterprise</a:t>
            </a:r>
            <a:r>
              <a:rPr lang="en-US" sz="3600" i="1" dirty="0" smtClean="0"/>
              <a:t>"</a:t>
            </a:r>
            <a:r>
              <a:rPr lang="en-US" sz="36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ft Arrow Callout 6"/>
          <p:cNvSpPr/>
          <p:nvPr/>
        </p:nvSpPr>
        <p:spPr>
          <a:xfrm>
            <a:off x="1857388" y="0"/>
            <a:ext cx="7286644" cy="857232"/>
          </a:xfrm>
          <a:prstGeom prst="leftArrowCallout">
            <a:avLst>
              <a:gd name="adj1" fmla="val 100000"/>
              <a:gd name="adj2" fmla="val 50000"/>
              <a:gd name="adj3" fmla="val 29507"/>
              <a:gd name="adj4" fmla="val 93521"/>
            </a:avLst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2928926" y="-71462"/>
            <a:ext cx="6143668" cy="928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Dinamika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Dunia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Kerja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&amp;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VET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9" name="Picture 98" descr="earth20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2928934"/>
            <a:ext cx="3087270" cy="3071834"/>
          </a:xfrm>
          <a:prstGeom prst="rect">
            <a:avLst/>
          </a:prstGeom>
        </p:spPr>
      </p:pic>
      <p:sp>
        <p:nvSpPr>
          <p:cNvPr id="106" name="Rectangle 105"/>
          <p:cNvSpPr/>
          <p:nvPr/>
        </p:nvSpPr>
        <p:spPr>
          <a:xfrm>
            <a:off x="4896389" y="3461801"/>
            <a:ext cx="2571768" cy="2571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4896389" y="3461801"/>
            <a:ext cx="1143008" cy="11430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6182273" y="5104875"/>
            <a:ext cx="1285884" cy="9286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4896389" y="5104875"/>
            <a:ext cx="1143008" cy="928694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6253711" y="3461801"/>
            <a:ext cx="1214446" cy="1143008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5455014" y="4247619"/>
            <a:ext cx="1428760" cy="10001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Striped Right Arrow 112"/>
          <p:cNvSpPr/>
          <p:nvPr/>
        </p:nvSpPr>
        <p:spPr>
          <a:xfrm>
            <a:off x="4232850" y="4143380"/>
            <a:ext cx="694458" cy="928694"/>
          </a:xfrm>
          <a:prstGeom prst="striped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Striped Right Arrow 113"/>
          <p:cNvSpPr/>
          <p:nvPr/>
        </p:nvSpPr>
        <p:spPr>
          <a:xfrm rot="10800000">
            <a:off x="3402560" y="4143380"/>
            <a:ext cx="669374" cy="928694"/>
          </a:xfrm>
          <a:prstGeom prst="striped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4682075" y="5929330"/>
            <a:ext cx="3000396" cy="285752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itle 3"/>
          <p:cNvSpPr txBox="1">
            <a:spLocks/>
          </p:cNvSpPr>
          <p:nvPr/>
        </p:nvSpPr>
        <p:spPr>
          <a:xfrm>
            <a:off x="642910" y="1214422"/>
            <a:ext cx="1490674" cy="642942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 C 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8" name="Title 3"/>
          <p:cNvSpPr txBox="1">
            <a:spLocks/>
          </p:cNvSpPr>
          <p:nvPr/>
        </p:nvSpPr>
        <p:spPr>
          <a:xfrm>
            <a:off x="2643174" y="1500174"/>
            <a:ext cx="4071966" cy="64294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TRANSFORMASI GLOBAL: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Ekonomi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berbasis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Pengetahuan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, 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Industri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Kreatif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0" name="Curved Down Arrow 119"/>
          <p:cNvSpPr/>
          <p:nvPr/>
        </p:nvSpPr>
        <p:spPr>
          <a:xfrm rot="514095">
            <a:off x="2219802" y="1068967"/>
            <a:ext cx="928694" cy="356313"/>
          </a:xfrm>
          <a:prstGeom prst="curved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1" name="Rounded Rectangle 120"/>
          <p:cNvSpPr/>
          <p:nvPr/>
        </p:nvSpPr>
        <p:spPr>
          <a:xfrm>
            <a:off x="785786" y="2285992"/>
            <a:ext cx="7143800" cy="5715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Albertus Extra Bold" pitchFamily="34" charset="0"/>
              </a:rPr>
              <a:t>Kompetisi</a:t>
            </a:r>
            <a:r>
              <a:rPr lang="en-US" dirty="0" smtClean="0">
                <a:solidFill>
                  <a:schemeClr val="tx1"/>
                </a:solidFill>
                <a:latin typeface="Albertus Extra Bold" pitchFamily="3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Albertus Extra Bold" pitchFamily="34" charset="0"/>
              </a:rPr>
              <a:t>Keterbukaan</a:t>
            </a:r>
            <a:r>
              <a:rPr lang="en-US" dirty="0" smtClean="0">
                <a:solidFill>
                  <a:schemeClr val="tx1"/>
                </a:solidFill>
                <a:latin typeface="Albertus Extra Bold" pitchFamily="34" charset="0"/>
              </a:rPr>
              <a:t>, </a:t>
            </a:r>
            <a:r>
              <a:rPr lang="id-ID" dirty="0" smtClean="0">
                <a:solidFill>
                  <a:schemeClr val="tx1"/>
                </a:solidFill>
                <a:latin typeface="Albertus Extra Bold" pitchFamily="34" charset="0"/>
              </a:rPr>
              <a:t>Fleksibilitas, Kompleksitas, </a:t>
            </a:r>
            <a:r>
              <a:rPr lang="en-US" dirty="0" smtClean="0">
                <a:solidFill>
                  <a:schemeClr val="tx1"/>
                </a:solidFill>
                <a:latin typeface="Albertus Extra Bold" pitchFamily="34" charset="0"/>
              </a:rPr>
              <a:t>d</a:t>
            </a:r>
            <a:r>
              <a:rPr lang="id-ID" dirty="0" smtClean="0">
                <a:solidFill>
                  <a:schemeClr val="tx1"/>
                </a:solidFill>
                <a:latin typeface="Albertus Extra Bold" pitchFamily="34" charset="0"/>
              </a:rPr>
              <a:t>an Ketidakpastian </a:t>
            </a:r>
            <a:endParaRPr lang="en-US" dirty="0">
              <a:solidFill>
                <a:schemeClr val="tx1"/>
              </a:solidFill>
              <a:latin typeface="Albertus Extra Bold" pitchFamily="34" charset="0"/>
            </a:endParaRPr>
          </a:p>
        </p:txBody>
      </p:sp>
      <p:sp>
        <p:nvSpPr>
          <p:cNvPr id="122" name="Curved Down Arrow 121"/>
          <p:cNvSpPr/>
          <p:nvPr/>
        </p:nvSpPr>
        <p:spPr>
          <a:xfrm rot="2314929">
            <a:off x="6514748" y="1388961"/>
            <a:ext cx="1432065" cy="545900"/>
          </a:xfrm>
          <a:prstGeom prst="curved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3" name="Title 3"/>
          <p:cNvSpPr txBox="1">
            <a:spLocks/>
          </p:cNvSpPr>
          <p:nvPr/>
        </p:nvSpPr>
        <p:spPr>
          <a:xfrm>
            <a:off x="857224" y="4319057"/>
            <a:ext cx="2286016" cy="500066"/>
          </a:xfrm>
          <a:prstGeom prst="rect">
            <a:avLst/>
          </a:prstGeom>
          <a:gradFill flip="none" rotWithShape="1">
            <a:gsLst>
              <a:gs pos="4900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2700000" scaled="1"/>
            <a:tileRect/>
          </a:gradFill>
          <a:ln w="34925"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DUNIA KERJA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4" name="Title 3"/>
          <p:cNvSpPr txBox="1">
            <a:spLocks/>
          </p:cNvSpPr>
          <p:nvPr/>
        </p:nvSpPr>
        <p:spPr>
          <a:xfrm>
            <a:off x="4572000" y="6235004"/>
            <a:ext cx="3071834" cy="551582"/>
          </a:xfrm>
          <a:prstGeom prst="rect">
            <a:avLst/>
          </a:prstGeom>
          <a:ln w="34925"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Pendidikan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Vokasi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Title 3"/>
          <p:cNvSpPr txBox="1">
            <a:spLocks/>
          </p:cNvSpPr>
          <p:nvPr/>
        </p:nvSpPr>
        <p:spPr>
          <a:xfrm>
            <a:off x="3714744" y="3961867"/>
            <a:ext cx="928694" cy="551582"/>
          </a:xfrm>
          <a:prstGeom prst="rect">
            <a:avLst/>
          </a:prstGeom>
          <a:ln w="34925">
            <a:noFill/>
          </a:ln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Match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Moon 24"/>
          <p:cNvSpPr/>
          <p:nvPr/>
        </p:nvSpPr>
        <p:spPr>
          <a:xfrm rot="5400000">
            <a:off x="5633329" y="1639853"/>
            <a:ext cx="1032933" cy="3182468"/>
          </a:xfrm>
          <a:prstGeom prst="moon">
            <a:avLst>
              <a:gd name="adj" fmla="val 7119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3"/>
          <p:cNvSpPr txBox="1">
            <a:spLocks/>
          </p:cNvSpPr>
          <p:nvPr/>
        </p:nvSpPr>
        <p:spPr>
          <a:xfrm>
            <a:off x="142844" y="6072206"/>
            <a:ext cx="4214842" cy="64294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TRANSFORMASI LOKAL</a:t>
            </a:r>
            <a:r>
              <a:rPr lang="en-US" sz="3600" b="1" dirty="0" smtClean="0">
                <a:latin typeface="+mj-lt"/>
                <a:ea typeface="+mj-ea"/>
                <a:cs typeface="+mj-cs"/>
              </a:rPr>
              <a:t>, NASIONAL: </a:t>
            </a:r>
            <a:r>
              <a:rPr lang="en-US" sz="2900" b="1" dirty="0" smtClean="0">
                <a:latin typeface="+mj-lt"/>
                <a:ea typeface="+mj-ea"/>
                <a:cs typeface="+mj-cs"/>
              </a:rPr>
              <a:t>OTDA, IDEOLOGI, POLITIK, EKONOMI, SOS-BUD 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Curved Right Arrow 26"/>
          <p:cNvSpPr/>
          <p:nvPr/>
        </p:nvSpPr>
        <p:spPr>
          <a:xfrm>
            <a:off x="142844" y="1785926"/>
            <a:ext cx="1071570" cy="4357718"/>
          </a:xfrm>
          <a:prstGeom prst="curvedRightArrow">
            <a:avLst>
              <a:gd name="adj1" fmla="val 22557"/>
              <a:gd name="adj2" fmla="val 50000"/>
              <a:gd name="adj3" fmla="val 25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Chevron 27"/>
          <p:cNvSpPr/>
          <p:nvPr/>
        </p:nvSpPr>
        <p:spPr>
          <a:xfrm rot="10800000">
            <a:off x="1507554" y="9765"/>
            <a:ext cx="428628" cy="857256"/>
          </a:xfrm>
          <a:prstGeom prst="chevr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 rot="10800000">
            <a:off x="1130097" y="0"/>
            <a:ext cx="428628" cy="857256"/>
          </a:xfrm>
          <a:prstGeom prst="chevr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Chevron 30"/>
          <p:cNvSpPr/>
          <p:nvPr/>
        </p:nvSpPr>
        <p:spPr>
          <a:xfrm rot="10800000">
            <a:off x="760028" y="0"/>
            <a:ext cx="428628" cy="857256"/>
          </a:xfrm>
          <a:prstGeom prst="chevr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Chevron 31"/>
          <p:cNvSpPr/>
          <p:nvPr/>
        </p:nvSpPr>
        <p:spPr>
          <a:xfrm rot="10800000">
            <a:off x="377080" y="0"/>
            <a:ext cx="428628" cy="857256"/>
          </a:xfrm>
          <a:prstGeom prst="chevr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 rot="10800000">
            <a:off x="0" y="0"/>
            <a:ext cx="428628" cy="857256"/>
          </a:xfrm>
          <a:prstGeom prst="chevr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00034" y="551558"/>
            <a:ext cx="1000132" cy="1000132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295400" y="1905000"/>
            <a:ext cx="533400" cy="76200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447800" y="4191000"/>
            <a:ext cx="533400" cy="7620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133600" y="1600200"/>
            <a:ext cx="6477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200" dirty="0"/>
              <a:t>How VET should be responsive to the trend and challenges of globalization, localization, and individualization? 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2209800" y="3962400"/>
            <a:ext cx="5715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How curriculum, instruction, and learning was developed to respond to these challenges</a:t>
            </a:r>
            <a:r>
              <a:rPr lang="id-ID" sz="3200" dirty="0" smtClean="0"/>
              <a:t>?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BAGAIMANA BENTUK &amp; ISI KURIKULUM PENDIDIKAN VOKASI </a:t>
            </a:r>
            <a:r>
              <a:rPr lang="en-US" sz="4400" dirty="0" err="1" smtClean="0">
                <a:solidFill>
                  <a:schemeClr val="bg1"/>
                </a:solidFill>
              </a:rPr>
              <a:t>ke</a:t>
            </a:r>
            <a:r>
              <a:rPr lang="en-US" sz="4400" dirty="0" smtClean="0">
                <a:solidFill>
                  <a:schemeClr val="bg1"/>
                </a:solidFill>
              </a:rPr>
              <a:t> DEPAN?</a:t>
            </a:r>
          </a:p>
          <a:p>
            <a:r>
              <a:rPr lang="en-US" sz="4400" dirty="0" smtClean="0">
                <a:solidFill>
                  <a:schemeClr val="bg1"/>
                </a:solidFill>
              </a:rPr>
              <a:t>APAKAH PERUBAHAN KURIKULUM DAPAT MERUBAH DAMPAK HASIL BELAJAR MAHASISWA?</a:t>
            </a:r>
          </a:p>
          <a:p>
            <a:pPr algn="ctr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582594"/>
          </a:xfrm>
        </p:spPr>
        <p:txBody>
          <a:bodyPr>
            <a:noAutofit/>
          </a:bodyPr>
          <a:lstStyle/>
          <a:p>
            <a:pPr algn="r"/>
            <a:r>
              <a:rPr lang="en-US" sz="3600" dirty="0" err="1" smtClean="0"/>
              <a:t>Kedudukan</a:t>
            </a:r>
            <a:r>
              <a:rPr lang="en-US" sz="3600" dirty="0" smtClean="0"/>
              <a:t> </a:t>
            </a:r>
            <a:r>
              <a:rPr lang="en-US" sz="3600" dirty="0" err="1" smtClean="0"/>
              <a:t>Kurikulum</a:t>
            </a:r>
            <a:r>
              <a:rPr lang="en-US" sz="36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3600" dirty="0" err="1" smtClean="0"/>
              <a:t>Sistem</a:t>
            </a:r>
            <a:r>
              <a:rPr lang="en-US" sz="3600" dirty="0" smtClean="0"/>
              <a:t> </a:t>
            </a:r>
            <a:r>
              <a:rPr lang="en-US" sz="3600" dirty="0" err="1" smtClean="0"/>
              <a:t>Pendidikan</a:t>
            </a:r>
            <a:endParaRPr lang="en-US" sz="3600" dirty="0"/>
          </a:p>
        </p:txBody>
      </p:sp>
      <p:sp>
        <p:nvSpPr>
          <p:cNvPr id="1027" name="Oval 3"/>
          <p:cNvSpPr>
            <a:spLocks noChangeArrowheads="1"/>
          </p:cNvSpPr>
          <p:nvPr/>
        </p:nvSpPr>
        <p:spPr bwMode="auto">
          <a:xfrm>
            <a:off x="6476219" y="5455902"/>
            <a:ext cx="1352351" cy="111637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582893" y="5701697"/>
            <a:ext cx="1170833" cy="80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Individual characteristics</a:t>
            </a: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9" name="Oval 5"/>
          <p:cNvSpPr>
            <a:spLocks noChangeArrowheads="1"/>
          </p:cNvSpPr>
          <p:nvPr/>
        </p:nvSpPr>
        <p:spPr bwMode="auto">
          <a:xfrm>
            <a:off x="5611643" y="3786190"/>
            <a:ext cx="1352351" cy="1116370"/>
          </a:xfrm>
          <a:prstGeom prst="ellipse">
            <a:avLst/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5717457" y="4031985"/>
            <a:ext cx="1171694" cy="80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Student Learning  Experience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1" name="Oval 7"/>
          <p:cNvSpPr>
            <a:spLocks noChangeArrowheads="1"/>
          </p:cNvSpPr>
          <p:nvPr/>
        </p:nvSpPr>
        <p:spPr bwMode="auto">
          <a:xfrm>
            <a:off x="5943709" y="2116478"/>
            <a:ext cx="1352351" cy="1115159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6050383" y="2361062"/>
            <a:ext cx="1170833" cy="80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Curriculum characteristics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cxnSp>
        <p:nvCxnSpPr>
          <p:cNvPr id="1033" name="AutoShape 9"/>
          <p:cNvCxnSpPr>
            <a:cxnSpLocks noChangeShapeType="1"/>
          </p:cNvCxnSpPr>
          <p:nvPr/>
        </p:nvCxnSpPr>
        <p:spPr bwMode="auto">
          <a:xfrm>
            <a:off x="7037978" y="3168675"/>
            <a:ext cx="715748" cy="86331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034" name="AutoShape 10"/>
          <p:cNvCxnSpPr>
            <a:cxnSpLocks noChangeShapeType="1"/>
          </p:cNvCxnSpPr>
          <p:nvPr/>
        </p:nvCxnSpPr>
        <p:spPr bwMode="auto">
          <a:xfrm>
            <a:off x="6963994" y="4375856"/>
            <a:ext cx="515304" cy="1574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035" name="AutoShape 11"/>
          <p:cNvCxnSpPr>
            <a:cxnSpLocks noChangeShapeType="1"/>
          </p:cNvCxnSpPr>
          <p:nvPr/>
        </p:nvCxnSpPr>
        <p:spPr bwMode="auto">
          <a:xfrm flipV="1">
            <a:off x="7296060" y="4902560"/>
            <a:ext cx="302817" cy="55334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036" name="AutoShape 12"/>
          <p:cNvCxnSpPr>
            <a:cxnSpLocks noChangeShapeType="1"/>
          </p:cNvCxnSpPr>
          <p:nvPr/>
        </p:nvCxnSpPr>
        <p:spPr bwMode="auto">
          <a:xfrm flipH="1">
            <a:off x="6350619" y="3231637"/>
            <a:ext cx="125600" cy="55455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037" name="Oval 13"/>
          <p:cNvSpPr>
            <a:spLocks noChangeArrowheads="1"/>
          </p:cNvSpPr>
          <p:nvPr/>
        </p:nvSpPr>
        <p:spPr bwMode="auto">
          <a:xfrm>
            <a:off x="4934607" y="5274280"/>
            <a:ext cx="1352351" cy="1115159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4979342" y="5421999"/>
            <a:ext cx="1307617" cy="87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Classroom/ Workshop  Environment</a:t>
            </a: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9" name="Oval 15"/>
          <p:cNvSpPr>
            <a:spLocks noChangeArrowheads="1"/>
          </p:cNvSpPr>
          <p:nvPr/>
        </p:nvSpPr>
        <p:spPr bwMode="auto">
          <a:xfrm>
            <a:off x="3841199" y="3505281"/>
            <a:ext cx="1352351" cy="1116370"/>
          </a:xfrm>
          <a:prstGeom prst="ellipse">
            <a:avLst/>
          </a:prstGeom>
          <a:gradFill rotWithShape="0">
            <a:gsLst>
              <a:gs pos="0">
                <a:srgbClr val="FABF8F"/>
              </a:gs>
              <a:gs pos="50000">
                <a:srgbClr val="FDE9D9"/>
              </a:gs>
              <a:gs pos="100000">
                <a:srgbClr val="FABF8F"/>
              </a:gs>
            </a:gsLst>
            <a:lin ang="189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3947873" y="3751076"/>
            <a:ext cx="1170833" cy="80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Teacher Performance</a:t>
            </a: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041" name="AutoShape 17"/>
          <p:cNvCxnSpPr>
            <a:cxnSpLocks noChangeShapeType="1"/>
          </p:cNvCxnSpPr>
          <p:nvPr/>
        </p:nvCxnSpPr>
        <p:spPr bwMode="auto">
          <a:xfrm flipV="1">
            <a:off x="5868865" y="4839598"/>
            <a:ext cx="181518" cy="43468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042" name="AutoShape 18"/>
          <p:cNvCxnSpPr>
            <a:cxnSpLocks noChangeShapeType="1"/>
          </p:cNvCxnSpPr>
          <p:nvPr/>
        </p:nvCxnSpPr>
        <p:spPr bwMode="auto">
          <a:xfrm>
            <a:off x="5193550" y="4200288"/>
            <a:ext cx="418093" cy="8233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043" name="AutoShape 19"/>
          <p:cNvCxnSpPr>
            <a:cxnSpLocks noChangeShapeType="1"/>
          </p:cNvCxnSpPr>
          <p:nvPr/>
        </p:nvCxnSpPr>
        <p:spPr bwMode="auto">
          <a:xfrm flipH="1">
            <a:off x="5032679" y="2815118"/>
            <a:ext cx="911031" cy="82819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044" name="Oval 20"/>
          <p:cNvSpPr>
            <a:spLocks noChangeArrowheads="1"/>
          </p:cNvSpPr>
          <p:nvPr/>
        </p:nvSpPr>
        <p:spPr bwMode="auto">
          <a:xfrm>
            <a:off x="2188612" y="4621651"/>
            <a:ext cx="1352351" cy="111637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2257434" y="4764527"/>
            <a:ext cx="1171694" cy="80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School Organizational Environment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6" name="Oval 22"/>
          <p:cNvSpPr>
            <a:spLocks noChangeArrowheads="1"/>
          </p:cNvSpPr>
          <p:nvPr/>
        </p:nvSpPr>
        <p:spPr bwMode="auto">
          <a:xfrm>
            <a:off x="2310771" y="2526944"/>
            <a:ext cx="1352351" cy="1116370"/>
          </a:xfrm>
          <a:prstGeom prst="ellipse">
            <a:avLst/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2417445" y="2772739"/>
            <a:ext cx="1170833" cy="80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Teacher Competence</a:t>
            </a: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048" name="AutoShape 24"/>
          <p:cNvCxnSpPr>
            <a:cxnSpLocks noChangeShapeType="1"/>
          </p:cNvCxnSpPr>
          <p:nvPr/>
        </p:nvCxnSpPr>
        <p:spPr bwMode="auto">
          <a:xfrm flipV="1">
            <a:off x="3423105" y="4403705"/>
            <a:ext cx="524767" cy="43589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049" name="AutoShape 25"/>
          <p:cNvCxnSpPr>
            <a:cxnSpLocks noChangeShapeType="1"/>
          </p:cNvCxnSpPr>
          <p:nvPr/>
        </p:nvCxnSpPr>
        <p:spPr bwMode="auto">
          <a:xfrm>
            <a:off x="3588278" y="3404784"/>
            <a:ext cx="359595" cy="34629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050" name="Oval 26"/>
          <p:cNvSpPr>
            <a:spLocks noChangeArrowheads="1"/>
          </p:cNvSpPr>
          <p:nvPr/>
        </p:nvSpPr>
        <p:spPr bwMode="auto">
          <a:xfrm>
            <a:off x="574737" y="1410574"/>
            <a:ext cx="1352351" cy="111637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680551" y="1525601"/>
            <a:ext cx="1171694" cy="80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External Teacher  Education &amp;Training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2" name="Oval 28"/>
          <p:cNvSpPr>
            <a:spLocks noChangeArrowheads="1"/>
          </p:cNvSpPr>
          <p:nvPr/>
        </p:nvSpPr>
        <p:spPr bwMode="auto">
          <a:xfrm>
            <a:off x="214282" y="2772739"/>
            <a:ext cx="1352351" cy="1115159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320956" y="3050015"/>
            <a:ext cx="1170833" cy="80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School-based Teacher  Education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4" name="Oval 30"/>
          <p:cNvSpPr>
            <a:spLocks noChangeArrowheads="1"/>
          </p:cNvSpPr>
          <p:nvPr/>
        </p:nvSpPr>
        <p:spPr bwMode="auto">
          <a:xfrm>
            <a:off x="431931" y="4157910"/>
            <a:ext cx="1352351" cy="111637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504194" y="4407337"/>
            <a:ext cx="1171694" cy="80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Pre-existing teacher characteristics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056" name="AutoShape 32"/>
          <p:cNvCxnSpPr>
            <a:cxnSpLocks noChangeShapeType="1"/>
          </p:cNvCxnSpPr>
          <p:nvPr/>
        </p:nvCxnSpPr>
        <p:spPr bwMode="auto">
          <a:xfrm>
            <a:off x="1852244" y="2361062"/>
            <a:ext cx="565200" cy="41167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057" name="AutoShape 33"/>
          <p:cNvCxnSpPr>
            <a:cxnSpLocks noChangeShapeType="1"/>
          </p:cNvCxnSpPr>
          <p:nvPr/>
        </p:nvCxnSpPr>
        <p:spPr bwMode="auto">
          <a:xfrm flipV="1">
            <a:off x="1566633" y="3168675"/>
            <a:ext cx="744137" cy="23610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058" name="AutoShape 34"/>
          <p:cNvCxnSpPr>
            <a:cxnSpLocks noChangeShapeType="1"/>
          </p:cNvCxnSpPr>
          <p:nvPr/>
        </p:nvCxnSpPr>
        <p:spPr bwMode="auto">
          <a:xfrm flipV="1">
            <a:off x="1675888" y="3505281"/>
            <a:ext cx="741556" cy="89842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059" name="Oval 35"/>
          <p:cNvSpPr>
            <a:spLocks noChangeArrowheads="1"/>
          </p:cNvSpPr>
          <p:nvPr/>
        </p:nvSpPr>
        <p:spPr bwMode="auto">
          <a:xfrm>
            <a:off x="7479299" y="3921801"/>
            <a:ext cx="1521825" cy="1231397"/>
          </a:xfrm>
          <a:prstGeom prst="ellipse">
            <a:avLst/>
          </a:prstGeom>
          <a:gradFill rotWithShape="0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1060" name="Rectangle 36"/>
          <p:cNvSpPr>
            <a:spLocks noChangeArrowheads="1"/>
          </p:cNvSpPr>
          <p:nvPr/>
        </p:nvSpPr>
        <p:spPr bwMode="auto">
          <a:xfrm>
            <a:off x="7598877" y="4214818"/>
            <a:ext cx="1318801" cy="61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STUDENT LEARNING OUTCOMES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61" name="Oval 37"/>
          <p:cNvSpPr>
            <a:spLocks noChangeArrowheads="1"/>
          </p:cNvSpPr>
          <p:nvPr/>
        </p:nvSpPr>
        <p:spPr bwMode="auto">
          <a:xfrm>
            <a:off x="2081938" y="1000108"/>
            <a:ext cx="1352351" cy="111637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1062" name="Rectangle 38"/>
          <p:cNvSpPr>
            <a:spLocks noChangeArrowheads="1"/>
          </p:cNvSpPr>
          <p:nvPr/>
        </p:nvSpPr>
        <p:spPr bwMode="auto">
          <a:xfrm>
            <a:off x="2121510" y="1259222"/>
            <a:ext cx="1170833" cy="80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Teacher  Certification</a:t>
            </a: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063" name="AutoShape 39"/>
          <p:cNvCxnSpPr>
            <a:cxnSpLocks noChangeShapeType="1"/>
          </p:cNvCxnSpPr>
          <p:nvPr/>
        </p:nvCxnSpPr>
        <p:spPr bwMode="auto">
          <a:xfrm>
            <a:off x="2727143" y="2116478"/>
            <a:ext cx="99792" cy="41046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064" name="Oval 40"/>
          <p:cNvSpPr>
            <a:spLocks noChangeArrowheads="1"/>
          </p:cNvSpPr>
          <p:nvPr/>
        </p:nvSpPr>
        <p:spPr bwMode="auto">
          <a:xfrm>
            <a:off x="3680327" y="4711252"/>
            <a:ext cx="1352351" cy="111637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1065" name="Rectangle 41"/>
          <p:cNvSpPr>
            <a:spLocks noChangeArrowheads="1"/>
          </p:cNvSpPr>
          <p:nvPr/>
        </p:nvSpPr>
        <p:spPr bwMode="auto">
          <a:xfrm>
            <a:off x="3725062" y="4854128"/>
            <a:ext cx="1306757" cy="87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Learning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Resources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equipment</a:t>
            </a: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066" name="AutoShape 42"/>
          <p:cNvCxnSpPr>
            <a:cxnSpLocks noChangeShapeType="1"/>
          </p:cNvCxnSpPr>
          <p:nvPr/>
        </p:nvCxnSpPr>
        <p:spPr bwMode="auto">
          <a:xfrm flipV="1">
            <a:off x="4934607" y="4621651"/>
            <a:ext cx="782850" cy="28090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067" name="Oval 43"/>
          <p:cNvSpPr>
            <a:spLocks noChangeArrowheads="1"/>
          </p:cNvSpPr>
          <p:nvPr/>
        </p:nvSpPr>
        <p:spPr bwMode="auto">
          <a:xfrm>
            <a:off x="4259292" y="2116478"/>
            <a:ext cx="1352351" cy="1115159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/>
          </a:p>
        </p:txBody>
      </p:sp>
      <p:sp>
        <p:nvSpPr>
          <p:cNvPr id="1068" name="Rectangle 44"/>
          <p:cNvSpPr>
            <a:spLocks noChangeArrowheads="1"/>
          </p:cNvSpPr>
          <p:nvPr/>
        </p:nvSpPr>
        <p:spPr bwMode="auto">
          <a:xfrm>
            <a:off x="4304026" y="2209711"/>
            <a:ext cx="1307617" cy="87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I C T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069" name="AutoShape 45"/>
          <p:cNvCxnSpPr>
            <a:cxnSpLocks noChangeShapeType="1"/>
          </p:cNvCxnSpPr>
          <p:nvPr/>
        </p:nvCxnSpPr>
        <p:spPr bwMode="auto">
          <a:xfrm>
            <a:off x="5348399" y="3168675"/>
            <a:ext cx="520466" cy="75312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070" name="AutoShape 46"/>
          <p:cNvCxnSpPr>
            <a:cxnSpLocks noChangeShapeType="1"/>
          </p:cNvCxnSpPr>
          <p:nvPr/>
        </p:nvCxnSpPr>
        <p:spPr bwMode="auto">
          <a:xfrm rot="5400000">
            <a:off x="4382599" y="3315879"/>
            <a:ext cx="362033" cy="1677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ft Arrow Callout 6"/>
          <p:cNvSpPr/>
          <p:nvPr/>
        </p:nvSpPr>
        <p:spPr>
          <a:xfrm>
            <a:off x="1214414" y="0"/>
            <a:ext cx="7929586" cy="857232"/>
          </a:xfrm>
          <a:prstGeom prst="leftArrowCallout">
            <a:avLst>
              <a:gd name="adj1" fmla="val 61056"/>
              <a:gd name="adj2" fmla="val 50000"/>
              <a:gd name="adj3" fmla="val 44531"/>
              <a:gd name="adj4" fmla="val 935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1714480" y="0"/>
            <a:ext cx="6143668" cy="928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Kurikulum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 descr="un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0"/>
            <a:ext cx="952500" cy="9525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285852" y="1285860"/>
            <a:ext cx="692948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id-ID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Apakah tujuan pendidikan yang ingin dicapai sekolah ?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id-ID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Pengalaman belajar apakah yang harus disediakan untuk dapat mencapai tujuan pendidikan tersebut ?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id-ID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Bagaimanakah pengalaman-pengalaman belajar tersebut dapat diorganisasikan dengan efektif ?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id-ID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Bagaimanakah untuk mengetahui tujuan pendidikan tersebut telah tercapai?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457200" marR="0" lvl="0" indent="-4572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Tyler</a:t>
            </a:r>
            <a:endParaRPr kumimoji="0" lang="id-ID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KURIKULUM &amp; PEMBELAJARAN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d-ID" sz="2400" dirty="0" smtClean="0"/>
              <a:t>mencakup semua pengalaman peserta didik di sekolah, sedangkan pembelajaran menyangkut strategi penyampaian berbagai pengalaman belajar yang melibatkan </a:t>
            </a:r>
            <a:r>
              <a:rPr lang="en-US" sz="2400" dirty="0" err="1" smtClean="0"/>
              <a:t>dosen</a:t>
            </a:r>
            <a:r>
              <a:rPr lang="en-US" sz="2400" dirty="0" smtClean="0"/>
              <a:t>/</a:t>
            </a:r>
            <a:r>
              <a:rPr lang="en-US" sz="2400" dirty="0" err="1" smtClean="0"/>
              <a:t>instruktur</a:t>
            </a:r>
            <a:r>
              <a:rPr lang="id-ID" sz="2400" dirty="0" smtClean="0"/>
              <a:t> dan </a:t>
            </a:r>
            <a:r>
              <a:rPr lang="en-US" sz="2400" dirty="0" err="1" smtClean="0"/>
              <a:t>mahasiswa</a:t>
            </a:r>
            <a:r>
              <a:rPr lang="en-US" sz="2400" dirty="0" smtClean="0"/>
              <a:t>/</a:t>
            </a:r>
            <a:r>
              <a:rPr lang="id-ID" sz="2400" dirty="0" smtClean="0"/>
              <a:t>peserta didik. </a:t>
            </a:r>
            <a:endParaRPr lang="en-US" sz="2400" dirty="0" smtClean="0"/>
          </a:p>
          <a:p>
            <a:r>
              <a:rPr lang="id-ID" sz="2400" dirty="0" smtClean="0"/>
              <a:t>dalam pembelajaran terjadi proses belajar </a:t>
            </a:r>
            <a:r>
              <a:rPr lang="id-ID" sz="2400" i="1" dirty="0" smtClean="0"/>
              <a:t>(learning)</a:t>
            </a:r>
            <a:r>
              <a:rPr lang="id-ID" sz="2400" dirty="0" smtClean="0"/>
              <a:t> dan mengajar </a:t>
            </a:r>
            <a:r>
              <a:rPr lang="id-ID" sz="2400" i="1" dirty="0" smtClean="0"/>
              <a:t>(teaching) </a:t>
            </a:r>
            <a:r>
              <a:rPr lang="en-US" sz="2400" dirty="0" smtClean="0"/>
              <a:t>(PBM)</a:t>
            </a:r>
            <a:r>
              <a:rPr lang="id-ID" sz="2400" i="1" dirty="0" smtClean="0"/>
              <a:t>.</a:t>
            </a:r>
            <a:r>
              <a:rPr lang="id-ID" sz="2400" dirty="0" smtClean="0"/>
              <a:t> </a:t>
            </a:r>
            <a:endParaRPr lang="en-US" sz="2400" dirty="0" smtClean="0"/>
          </a:p>
          <a:p>
            <a:r>
              <a:rPr lang="en-US" sz="2400" dirty="0" smtClean="0"/>
              <a:t>M</a:t>
            </a:r>
            <a:r>
              <a:rPr lang="id-ID" sz="2400" dirty="0" smtClean="0"/>
              <a:t>enurut Oliva (1992) kurikulum dapat dinyatakan sebagai apa</a:t>
            </a:r>
            <a:r>
              <a:rPr lang="id-ID" sz="2400" i="1" dirty="0" smtClean="0"/>
              <a:t> (what)</a:t>
            </a:r>
            <a:r>
              <a:rPr lang="id-ID" sz="2400" dirty="0" smtClean="0"/>
              <a:t> dan pembelajaran sebagai bagaimana </a:t>
            </a:r>
            <a:r>
              <a:rPr lang="id-ID" sz="2400" i="1" dirty="0" smtClean="0"/>
              <a:t>(how)</a:t>
            </a:r>
            <a:r>
              <a:rPr lang="id-ID" sz="2400" dirty="0" smtClean="0"/>
              <a:t>. </a:t>
            </a:r>
            <a:endParaRPr lang="en-US" sz="2400" dirty="0" smtClean="0"/>
          </a:p>
          <a:p>
            <a:r>
              <a:rPr lang="id-ID" sz="2400" dirty="0" smtClean="0"/>
              <a:t>Kurikulum terkait dengan rencana atau program sehingga disebut programatik, sedangkan pembelajaran berhubungan dengan implementasi atau metodologik.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45714" y="617160"/>
            <a:ext cx="903445" cy="864816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57400" y="152400"/>
            <a:ext cx="37785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VET Curriculum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6400" y="1447800"/>
            <a:ext cx="7086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dirty="0" smtClean="0"/>
              <a:t>develop students with multiple development in technological, economic, social, political, cultural, and learning aspect 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2286000" y="2967335"/>
            <a:ext cx="6629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dirty="0" smtClean="0"/>
              <a:t>based on characteristics of  technological, economic, social, political, cultural, and learning aspect 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2514600" y="4419600"/>
            <a:ext cx="6248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dirty="0" smtClean="0"/>
              <a:t>maximizing development oportunities for student’ individualized, localized, and globalized learning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96721" y="635358"/>
            <a:ext cx="838200" cy="8382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57400" y="152400"/>
            <a:ext cx="50674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Curriculum Structure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6400" y="1447800"/>
            <a:ext cx="7086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dirty="0" smtClean="0"/>
              <a:t>hybrid, integrative, common core of workforce education for all, and interactive with the support of ICT, networking, local and global exposure, and field experience and virtual reality,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3200400" y="4297740"/>
            <a:ext cx="480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200" dirty="0" smtClean="0"/>
              <a:t>meet the diverse needs of students and the society in the future </a:t>
            </a:r>
            <a:r>
              <a:rPr lang="en-US" sz="3200" dirty="0" smtClean="0"/>
              <a:t>d</a:t>
            </a:r>
            <a:r>
              <a:rPr lang="id-ID" sz="3200" dirty="0" smtClean="0"/>
              <a:t>evelopment.</a:t>
            </a:r>
            <a:endParaRPr lang="en-US" sz="3200" dirty="0"/>
          </a:p>
        </p:txBody>
      </p:sp>
      <p:sp>
        <p:nvSpPr>
          <p:cNvPr id="10" name="Curved Right Arrow 9"/>
          <p:cNvSpPr/>
          <p:nvPr/>
        </p:nvSpPr>
        <p:spPr>
          <a:xfrm>
            <a:off x="2438400" y="3657600"/>
            <a:ext cx="609600" cy="16764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96721" y="635358"/>
            <a:ext cx="838200" cy="8382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57400" y="152400"/>
            <a:ext cx="47550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Curriculum Content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6400" y="1447800"/>
            <a:ext cx="7086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dirty="0" smtClean="0"/>
              <a:t>relevan to the globalization of technology, economy, social development, political development, culture, and learning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2514600" y="3048000"/>
            <a:ext cx="6096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dirty="0" smtClean="0"/>
              <a:t>includes local resources, material, and concerns to ensure the local relevance and community involvement for maximizing opportunities for student’ localized learning. 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85720" y="285728"/>
            <a:ext cx="838200" cy="8382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57400" y="152400"/>
            <a:ext cx="6696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Paradigm Teaching Learning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600200" y="1371600"/>
          <a:ext cx="7086599" cy="5257800"/>
        </p:xfrm>
        <a:graphic>
          <a:graphicData uri="http://schemas.openxmlformats.org/drawingml/2006/table">
            <a:tbl>
              <a:tblPr/>
              <a:tblGrid>
                <a:gridCol w="3611912"/>
                <a:gridCol w="3474687"/>
              </a:tblGrid>
              <a:tr h="46805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Times New Roman"/>
                          <a:ea typeface="Calibri"/>
                          <a:cs typeface="Times New Roman"/>
                        </a:rPr>
                        <a:t>New Paradigm of Teaching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latin typeface="Times New Roman"/>
                          <a:ea typeface="Calibri"/>
                          <a:cs typeface="Times New Roman"/>
                        </a:rPr>
                        <a:t>New Paradigm of Learning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4789747"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1800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Teacher is the Facilitator or Mentor to support Students’ Learning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id-ID" sz="1800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US" sz="1800" dirty="0" err="1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ndividualized</a:t>
                      </a:r>
                      <a:r>
                        <a:rPr lang="en-US" sz="1800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Teaching Style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1800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Arousing Curiosity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1800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Facilitating Process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1800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Sharing Joy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1800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As Lifelong Learning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1800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Multiple Sources of Teaching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1800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Networked Teaching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1800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World-Class Teaching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1800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Unlimited Opportunities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1800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Local and International Outlook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1800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As World-Class and Networked Teacher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Student is the Centre of Education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Individualized Programs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Self-Learning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Self-Actualizing Process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Focus on How to Learn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Self Rewarding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Multiple Sources of Learning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Networked Learning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Lifelong and Everywhere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Unlimited Opportunities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World-Class Learning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Local and International Outlook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85720" y="285728"/>
            <a:ext cx="838200" cy="8382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57400" y="152400"/>
            <a:ext cx="63707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Teacher and Student Roles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2" y="1285860"/>
          <a:ext cx="8696354" cy="4472005"/>
        </p:xfrm>
        <a:graphic>
          <a:graphicData uri="http://schemas.openxmlformats.org/drawingml/2006/table">
            <a:tbl>
              <a:tblPr/>
              <a:tblGrid>
                <a:gridCol w="1853532"/>
                <a:gridCol w="2809159"/>
                <a:gridCol w="1754038"/>
                <a:gridCol w="2279625"/>
              </a:tblGrid>
              <a:tr h="80103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Teacher’s </a:t>
                      </a:r>
                      <a:r>
                        <a:rPr lang="id-ID" sz="2000" b="1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Roles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Teaching/</a:t>
                      </a:r>
                      <a:r>
                        <a:rPr lang="en-US" sz="1800" b="1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Learning Process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Student’s Roles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Likely Student Quality</a:t>
                      </a:r>
                      <a:r>
                        <a:rPr lang="id-ID" sz="1800" b="1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as </a:t>
                      </a:r>
                      <a:r>
                        <a:rPr lang="en-US" sz="1800" b="1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Outcomes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975"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000" b="1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Appreciator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000" b="1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Partner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000" b="1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Patron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000" b="1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Guide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000" b="1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Questioner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000" b="1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Tutor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000" b="1" dirty="0" err="1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Counsellor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000" b="1" dirty="0" err="1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Moulder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000" b="1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Instructor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000" b="1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Exemplar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indent="-182880" algn="l"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Courier New" pitchFamily="49" charset="0"/>
                        <a:buChar char="o"/>
                      </a:pPr>
                      <a:r>
                        <a:rPr lang="en-US" sz="1800" b="0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As determined by students</a:t>
                      </a:r>
                      <a:endParaRPr lang="en-US" sz="1800" b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82880" marR="0" indent="-182880" algn="l"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Courier New" pitchFamily="49" charset="0"/>
                        <a:buChar char="o"/>
                      </a:pPr>
                      <a:r>
                        <a:rPr lang="en-US" sz="1800" b="0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Participation</a:t>
                      </a:r>
                      <a:endParaRPr lang="en-US" sz="1800" b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82880" marR="0" indent="-182880" algn="l"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Courier New" pitchFamily="49" charset="0"/>
                        <a:buChar char="o"/>
                      </a:pPr>
                      <a:r>
                        <a:rPr lang="en-US" sz="1800" b="0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Making</a:t>
                      </a:r>
                      <a:endParaRPr lang="en-US" sz="1800" b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82880" marR="0" indent="-182880" algn="l"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Courier New" pitchFamily="49" charset="0"/>
                        <a:buChar char="o"/>
                      </a:pPr>
                      <a:r>
                        <a:rPr lang="en-US" sz="1800" b="0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Searching</a:t>
                      </a:r>
                      <a:endParaRPr lang="en-US" sz="1800" b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82880" marR="0" indent="-182880" algn="l"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Courier New" pitchFamily="49" charset="0"/>
                        <a:buChar char="o"/>
                      </a:pPr>
                      <a:r>
                        <a:rPr lang="en-US" sz="1800" b="0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Experimentation</a:t>
                      </a:r>
                      <a:endParaRPr lang="en-US" sz="1800" b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82880" marR="0" indent="-182880" algn="l"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Courier New" pitchFamily="49" charset="0"/>
                        <a:buChar char="o"/>
                      </a:pPr>
                      <a:r>
                        <a:rPr lang="en-US" sz="1800" b="0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Reflection</a:t>
                      </a:r>
                      <a:endParaRPr lang="en-US" sz="1800" b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82880" marR="0" indent="-182880" algn="l"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Courier New" pitchFamily="49" charset="0"/>
                        <a:buChar char="o"/>
                      </a:pPr>
                      <a:r>
                        <a:rPr lang="en-US" sz="1800" b="0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Expression of feeling</a:t>
                      </a:r>
                      <a:endParaRPr lang="en-US" sz="1800" b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82880" marR="0" indent="-182880" algn="l"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Courier New" pitchFamily="49" charset="0"/>
                        <a:buChar char="o"/>
                      </a:pPr>
                      <a:r>
                        <a:rPr lang="en-US" sz="1800" b="0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Conditioning</a:t>
                      </a:r>
                      <a:endParaRPr lang="en-US" sz="1800" b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82880" marR="0" indent="-182880" algn="l"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Courier New" pitchFamily="49" charset="0"/>
                        <a:buChar char="o"/>
                      </a:pPr>
                      <a:r>
                        <a:rPr lang="en-US" sz="1800" b="0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Transfer of information</a:t>
                      </a:r>
                      <a:endParaRPr lang="en-US" sz="1800" b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82880" marR="0" indent="-182880" algn="l"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Courier New" pitchFamily="49" charset="0"/>
                        <a:buChar char="o"/>
                      </a:pPr>
                      <a:r>
                        <a:rPr lang="en-US" sz="1800" b="0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Imitation</a:t>
                      </a:r>
                      <a:endParaRPr lang="en-US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Tahoma"/>
                        <a:buAutoNum type="arabicPeriod"/>
                      </a:pPr>
                      <a:r>
                        <a:rPr lang="en-US" sz="2000" b="1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Searcher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just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Tahoma"/>
                        <a:buAutoNum type="arabicPeriod"/>
                      </a:pPr>
                      <a:r>
                        <a:rPr lang="en-US" sz="2000" b="1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Partner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just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Tahoma"/>
                        <a:buAutoNum type="arabicPeriod"/>
                      </a:pPr>
                      <a:r>
                        <a:rPr lang="en-US" sz="2000" b="1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Designer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just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Tahoma"/>
                        <a:buAutoNum type="arabicPeriod"/>
                      </a:pPr>
                      <a:r>
                        <a:rPr lang="en-US" sz="2000" b="1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Explorer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just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Tahoma"/>
                        <a:buAutoNum type="arabicPeriod"/>
                      </a:pPr>
                      <a:r>
                        <a:rPr lang="en-US" sz="2000" b="1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Searcher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just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Tahoma"/>
                        <a:buAutoNum type="arabicPeriod"/>
                      </a:pPr>
                      <a:r>
                        <a:rPr lang="en-US" sz="2000" b="1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Thinker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just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Tahoma"/>
                        <a:buAutoNum type="arabicPeriod"/>
                      </a:pPr>
                      <a:r>
                        <a:rPr lang="en-US" sz="2000" b="1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Client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just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Tahoma"/>
                        <a:buAutoNum type="arabicPeriod"/>
                      </a:pPr>
                      <a:r>
                        <a:rPr lang="en-US" sz="2000" b="1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Subject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just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Tahoma"/>
                        <a:buAutoNum type="arabicPeriod"/>
                      </a:pPr>
                      <a:r>
                        <a:rPr lang="en-US" sz="2000" b="1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Memorizer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just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Tahoma"/>
                        <a:buAutoNum type="arabicPeriod"/>
                      </a:pPr>
                      <a:r>
                        <a:rPr lang="en-US" sz="2000" b="1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Trainee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indent="-182880" algn="l"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Courier New" pitchFamily="49" charset="0"/>
                        <a:buChar char="o"/>
                      </a:pPr>
                      <a:r>
                        <a:rPr lang="en-US" sz="1800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Self-Determination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82880" marR="0" indent="-182880" algn="l"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Courier New" pitchFamily="49" charset="0"/>
                        <a:buChar char="o"/>
                      </a:pPr>
                      <a:r>
                        <a:rPr lang="en-US" sz="1800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Responsibility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82880" marR="0" indent="-182880" algn="l"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Courier New" pitchFamily="49" charset="0"/>
                        <a:buChar char="o"/>
                      </a:pPr>
                      <a:r>
                        <a:rPr lang="en-US" sz="1800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Creativeness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82880" marR="0" indent="-182880" algn="l"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Courier New" pitchFamily="49" charset="0"/>
                        <a:buChar char="o"/>
                      </a:pPr>
                      <a:r>
                        <a:rPr lang="en-US" sz="1800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Adventurousness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82880" marR="0" indent="-182880" algn="l"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Courier New" pitchFamily="49" charset="0"/>
                        <a:buChar char="o"/>
                      </a:pPr>
                      <a:r>
                        <a:rPr lang="en-US" sz="1800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Investigation Skill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82880" marR="0" indent="-182880" algn="l"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Courier New" pitchFamily="49" charset="0"/>
                        <a:buChar char="o"/>
                      </a:pPr>
                      <a:r>
                        <a:rPr lang="en-US" sz="1800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Understanding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82880" marR="0" indent="-182880" algn="l"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Courier New" pitchFamily="49" charset="0"/>
                        <a:buChar char="o"/>
                      </a:pPr>
                      <a:r>
                        <a:rPr lang="en-US" sz="1800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Insight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82880" marR="0" indent="-182880" algn="l"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Courier New" pitchFamily="49" charset="0"/>
                        <a:buChar char="o"/>
                      </a:pPr>
                      <a:r>
                        <a:rPr lang="en-US" sz="1800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Habits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82880" marR="0" indent="-182880" algn="l"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Courier New" pitchFamily="49" charset="0"/>
                        <a:buChar char="o"/>
                      </a:pPr>
                      <a:r>
                        <a:rPr lang="en-US" sz="1800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Possession of information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82880" marR="0" indent="-182880" algn="l">
                        <a:spcBef>
                          <a:spcPts val="500"/>
                        </a:spcBef>
                        <a:spcAft>
                          <a:spcPts val="0"/>
                        </a:spcAft>
                        <a:buFont typeface="Courier New" pitchFamily="49" charset="0"/>
                        <a:buChar char="o"/>
                      </a:pPr>
                      <a:r>
                        <a:rPr lang="en-US" sz="1800" dirty="0">
                          <a:solidFill>
                            <a:srgbClr val="14131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Skills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ft Arrow Callout 6"/>
          <p:cNvSpPr/>
          <p:nvPr/>
        </p:nvSpPr>
        <p:spPr>
          <a:xfrm>
            <a:off x="1428728" y="0"/>
            <a:ext cx="7715272" cy="857232"/>
          </a:xfrm>
          <a:prstGeom prst="leftArrowCallout">
            <a:avLst>
              <a:gd name="adj1" fmla="val 94537"/>
              <a:gd name="adj2" fmla="val 50000"/>
              <a:gd name="adj3" fmla="val 29508"/>
              <a:gd name="adj4" fmla="val 96721"/>
            </a:avLst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1857356" y="0"/>
            <a:ext cx="6143668" cy="928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Dunia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Kerja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&amp;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Pendidikan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Vokasi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9" name="Picture 98" descr="earth20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3215759"/>
            <a:ext cx="2655410" cy="2642133"/>
          </a:xfrm>
          <a:prstGeom prst="rect">
            <a:avLst/>
          </a:prstGeom>
        </p:spPr>
      </p:pic>
      <p:sp>
        <p:nvSpPr>
          <p:cNvPr id="117" name="Title 3"/>
          <p:cNvSpPr txBox="1">
            <a:spLocks/>
          </p:cNvSpPr>
          <p:nvPr/>
        </p:nvSpPr>
        <p:spPr>
          <a:xfrm>
            <a:off x="642910" y="1214422"/>
            <a:ext cx="1490674" cy="64294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 C 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8" name="Title 3"/>
          <p:cNvSpPr txBox="1">
            <a:spLocks/>
          </p:cNvSpPr>
          <p:nvPr/>
        </p:nvSpPr>
        <p:spPr>
          <a:xfrm>
            <a:off x="2643174" y="1500174"/>
            <a:ext cx="1785950" cy="64294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Transformasi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Global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0" name="Curved Down Arrow 119"/>
          <p:cNvSpPr/>
          <p:nvPr/>
        </p:nvSpPr>
        <p:spPr>
          <a:xfrm rot="514095">
            <a:off x="2214546" y="1139134"/>
            <a:ext cx="928694" cy="285752"/>
          </a:xfrm>
          <a:prstGeom prst="curved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1" name="Rounded Rectangle 120"/>
          <p:cNvSpPr/>
          <p:nvPr/>
        </p:nvSpPr>
        <p:spPr>
          <a:xfrm>
            <a:off x="785786" y="2285992"/>
            <a:ext cx="7143800" cy="5715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Albertus Extra Bold" pitchFamily="34" charset="0"/>
              </a:rPr>
              <a:t>Persaingan</a:t>
            </a:r>
            <a:r>
              <a:rPr lang="en-US" dirty="0" smtClean="0">
                <a:solidFill>
                  <a:schemeClr val="tx1"/>
                </a:solidFill>
                <a:latin typeface="Albertus Extra Bold" pitchFamily="34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Albertus Extra Bold" pitchFamily="34" charset="0"/>
              </a:rPr>
              <a:t>Keterbukaan</a:t>
            </a:r>
            <a:r>
              <a:rPr lang="en-US" dirty="0" smtClean="0">
                <a:solidFill>
                  <a:schemeClr val="tx1"/>
                </a:solidFill>
                <a:latin typeface="Albertus Extra Bold" pitchFamily="34" charset="0"/>
              </a:rPr>
              <a:t>, </a:t>
            </a:r>
            <a:r>
              <a:rPr lang="id-ID" dirty="0" smtClean="0">
                <a:solidFill>
                  <a:schemeClr val="tx1"/>
                </a:solidFill>
                <a:latin typeface="Albertus Extra Bold" pitchFamily="34" charset="0"/>
              </a:rPr>
              <a:t>Fleksibilitas, Kompleksitas, </a:t>
            </a:r>
            <a:r>
              <a:rPr lang="en-US" dirty="0" smtClean="0">
                <a:solidFill>
                  <a:schemeClr val="tx1"/>
                </a:solidFill>
                <a:latin typeface="Albertus Extra Bold" pitchFamily="34" charset="0"/>
              </a:rPr>
              <a:t>d</a:t>
            </a:r>
            <a:r>
              <a:rPr lang="id-ID" dirty="0" smtClean="0">
                <a:solidFill>
                  <a:schemeClr val="tx1"/>
                </a:solidFill>
                <a:latin typeface="Albertus Extra Bold" pitchFamily="34" charset="0"/>
              </a:rPr>
              <a:t>an Ketidakpastian </a:t>
            </a:r>
            <a:endParaRPr lang="en-US" dirty="0">
              <a:solidFill>
                <a:schemeClr val="tx1"/>
              </a:solidFill>
              <a:latin typeface="Albertus Extra Bold" pitchFamily="34" charset="0"/>
            </a:endParaRPr>
          </a:p>
        </p:txBody>
      </p:sp>
      <p:sp>
        <p:nvSpPr>
          <p:cNvPr id="122" name="Curved Down Arrow 121"/>
          <p:cNvSpPr/>
          <p:nvPr/>
        </p:nvSpPr>
        <p:spPr>
          <a:xfrm rot="2314929">
            <a:off x="4498805" y="1504920"/>
            <a:ext cx="1320545" cy="456586"/>
          </a:xfrm>
          <a:prstGeom prst="curved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3" name="Title 3"/>
          <p:cNvSpPr txBox="1">
            <a:spLocks/>
          </p:cNvSpPr>
          <p:nvPr/>
        </p:nvSpPr>
        <p:spPr>
          <a:xfrm>
            <a:off x="857224" y="4357694"/>
            <a:ext cx="2286016" cy="500066"/>
          </a:xfrm>
          <a:prstGeom prst="rect">
            <a:avLst/>
          </a:prstGeom>
          <a:gradFill flip="none" rotWithShape="1">
            <a:gsLst>
              <a:gs pos="4900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2700000" scaled="1"/>
            <a:tileRect/>
          </a:gradFill>
          <a:ln w="34925"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DUNIA KERJA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0" y="5863256"/>
            <a:ext cx="44291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 smtClean="0"/>
              <a:t>(1) non-rutin; (2) khusus dan beragam, (3) intens; (4) konseptual; (5) kompleks, dan (</a:t>
            </a:r>
            <a:r>
              <a:rPr lang="en-US" dirty="0" smtClean="0"/>
              <a:t>6</a:t>
            </a:r>
            <a:r>
              <a:rPr lang="id-ID" dirty="0" smtClean="0"/>
              <a:t>) interaksi dengan orang lain, alat dan artefak.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571868" y="3192378"/>
            <a:ext cx="4572000" cy="2308324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r>
              <a:rPr lang="id-ID" dirty="0" smtClean="0"/>
              <a:t>(1) berpikir kritis dan pemecahan masalah, (2) kolaborasi di seluruh jaringan dan memimpin dengan pengaruh; (3) kelincahan dan kemampuan beradaptasi; (4) inisiatif dan kewirausahaan; (5) komunikasi lisan dan tertulis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id-ID" dirty="0" smtClean="0"/>
              <a:t>efe</a:t>
            </a:r>
            <a:r>
              <a:rPr lang="en-US" dirty="0" smtClean="0"/>
              <a:t>k</a:t>
            </a:r>
            <a:r>
              <a:rPr lang="id-ID" dirty="0" smtClean="0"/>
              <a:t>ti</a:t>
            </a:r>
            <a:r>
              <a:rPr lang="en-US" dirty="0" smtClean="0"/>
              <a:t>f</a:t>
            </a:r>
            <a:r>
              <a:rPr lang="id-ID" dirty="0" smtClean="0"/>
              <a:t>; (6) mengakses dan menganalisa informasi; (7) rasa ingin tahu dan imajinasi. </a:t>
            </a:r>
            <a:endParaRPr lang="en-US" dirty="0"/>
          </a:p>
        </p:txBody>
      </p:sp>
      <p:sp>
        <p:nvSpPr>
          <p:cNvPr id="26" name="Curved Up Arrow 25"/>
          <p:cNvSpPr/>
          <p:nvPr/>
        </p:nvSpPr>
        <p:spPr>
          <a:xfrm rot="18034538">
            <a:off x="4253974" y="5604719"/>
            <a:ext cx="1708053" cy="857256"/>
          </a:xfrm>
          <a:prstGeom prst="curvedUpArrow">
            <a:avLst>
              <a:gd name="adj1" fmla="val 25000"/>
              <a:gd name="adj2" fmla="val 55063"/>
              <a:gd name="adj3" fmla="val 19005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urved Right Arrow 13"/>
          <p:cNvSpPr/>
          <p:nvPr/>
        </p:nvSpPr>
        <p:spPr>
          <a:xfrm>
            <a:off x="428596" y="4500570"/>
            <a:ext cx="500066" cy="142876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8215338" y="51516"/>
            <a:ext cx="785818" cy="805716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hevron 15"/>
          <p:cNvSpPr/>
          <p:nvPr/>
        </p:nvSpPr>
        <p:spPr>
          <a:xfrm rot="10800000">
            <a:off x="1130097" y="0"/>
            <a:ext cx="428628" cy="857256"/>
          </a:xfrm>
          <a:prstGeom prst="chevr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hevron 16"/>
          <p:cNvSpPr/>
          <p:nvPr/>
        </p:nvSpPr>
        <p:spPr>
          <a:xfrm rot="10800000">
            <a:off x="760028" y="0"/>
            <a:ext cx="428628" cy="857256"/>
          </a:xfrm>
          <a:prstGeom prst="chevr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hevron 17"/>
          <p:cNvSpPr/>
          <p:nvPr/>
        </p:nvSpPr>
        <p:spPr>
          <a:xfrm rot="10800000">
            <a:off x="377080" y="0"/>
            <a:ext cx="428628" cy="857256"/>
          </a:xfrm>
          <a:prstGeom prst="chevr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hevron 18"/>
          <p:cNvSpPr/>
          <p:nvPr/>
        </p:nvSpPr>
        <p:spPr>
          <a:xfrm rot="10800000">
            <a:off x="0" y="0"/>
            <a:ext cx="428628" cy="857256"/>
          </a:xfrm>
          <a:prstGeom prst="chevr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85720" y="161908"/>
            <a:ext cx="838200" cy="8382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71604" y="0"/>
            <a:ext cx="62151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Ecological Relationship </a:t>
            </a:r>
          </a:p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student and teacher roles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14348" y="1295400"/>
            <a:ext cx="7681720" cy="4846639"/>
            <a:chOff x="2319" y="9736"/>
            <a:chExt cx="7145" cy="4146"/>
          </a:xfrm>
        </p:grpSpPr>
        <p:sp>
          <p:nvSpPr>
            <p:cNvPr id="24579" name="Rectangle 3"/>
            <p:cNvSpPr>
              <a:spLocks noChangeArrowheads="1"/>
            </p:cNvSpPr>
            <p:nvPr/>
          </p:nvSpPr>
          <p:spPr bwMode="auto">
            <a:xfrm>
              <a:off x="2993" y="10431"/>
              <a:ext cx="5885" cy="2586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50000">
                  <a:srgbClr val="FFFFFF"/>
                </a:gs>
                <a:gs pos="100000">
                  <a:srgbClr val="000000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4580" name="Rectangle 4"/>
            <p:cNvSpPr>
              <a:spLocks noChangeArrowheads="1"/>
            </p:cNvSpPr>
            <p:nvPr/>
          </p:nvSpPr>
          <p:spPr bwMode="auto">
            <a:xfrm>
              <a:off x="2993" y="10004"/>
              <a:ext cx="5953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1         2         3        4         5         6        7       8         9     10</a:t>
              </a:r>
              <a:endPara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581" name="Rectangle 5"/>
            <p:cNvSpPr>
              <a:spLocks noChangeArrowheads="1"/>
            </p:cNvSpPr>
            <p:nvPr/>
          </p:nvSpPr>
          <p:spPr bwMode="auto">
            <a:xfrm>
              <a:off x="2991" y="13060"/>
              <a:ext cx="5953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1      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 </a:t>
              </a:r>
              <a:r>
                <a:rPr kumimoji="0" lang="id-ID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 2        3        4        5        6       7       8        9         10</a:t>
              </a:r>
              <a:endPara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582" name="Rectangle 6"/>
            <p:cNvSpPr>
              <a:spLocks noChangeArrowheads="1"/>
            </p:cNvSpPr>
            <p:nvPr/>
          </p:nvSpPr>
          <p:spPr bwMode="auto">
            <a:xfrm>
              <a:off x="3418" y="10675"/>
              <a:ext cx="4908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2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Student self-initiative (Self-learning)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583" name="Rectangle 7"/>
            <p:cNvSpPr>
              <a:spLocks noChangeArrowheads="1"/>
            </p:cNvSpPr>
            <p:nvPr/>
          </p:nvSpPr>
          <p:spPr bwMode="auto">
            <a:xfrm>
              <a:off x="4683" y="12386"/>
              <a:ext cx="4156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2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</a:rPr>
                <a:t>Teacher Direct Instruction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584" name="Rectangle 8"/>
            <p:cNvSpPr>
              <a:spLocks noChangeArrowheads="1"/>
            </p:cNvSpPr>
            <p:nvPr/>
          </p:nvSpPr>
          <p:spPr bwMode="auto">
            <a:xfrm>
              <a:off x="4925" y="9736"/>
              <a:ext cx="1728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Student Role</a:t>
              </a: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585" name="Rectangle 9"/>
            <p:cNvSpPr>
              <a:spLocks noChangeArrowheads="1"/>
            </p:cNvSpPr>
            <p:nvPr/>
          </p:nvSpPr>
          <p:spPr bwMode="auto">
            <a:xfrm>
              <a:off x="4890" y="13485"/>
              <a:ext cx="1728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Teacher Role</a:t>
              </a: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24586" name="AutoShape 10"/>
            <p:cNvCxnSpPr>
              <a:cxnSpLocks noChangeShapeType="1"/>
            </p:cNvCxnSpPr>
            <p:nvPr/>
          </p:nvCxnSpPr>
          <p:spPr bwMode="auto">
            <a:xfrm flipV="1">
              <a:off x="3163" y="12835"/>
              <a:ext cx="5556" cy="12"/>
            </a:xfrm>
            <a:prstGeom prst="straightConnector1">
              <a:avLst/>
            </a:prstGeom>
            <a:noFill/>
            <a:ln w="34925">
              <a:solidFill>
                <a:srgbClr val="FFFFFF"/>
              </a:solidFill>
              <a:prstDash val="sysDot"/>
              <a:round/>
              <a:headEnd/>
              <a:tailEnd type="triangle" w="med" len="med"/>
            </a:ln>
          </p:spPr>
        </p:cxnSp>
        <p:cxnSp>
          <p:nvCxnSpPr>
            <p:cNvPr id="24587" name="AutoShape 11"/>
            <p:cNvCxnSpPr>
              <a:cxnSpLocks noChangeShapeType="1"/>
            </p:cNvCxnSpPr>
            <p:nvPr/>
          </p:nvCxnSpPr>
          <p:spPr bwMode="auto">
            <a:xfrm flipV="1">
              <a:off x="3147" y="10600"/>
              <a:ext cx="5556" cy="12"/>
            </a:xfrm>
            <a:prstGeom prst="straightConnector1">
              <a:avLst/>
            </a:prstGeom>
            <a:noFill/>
            <a:ln w="34925">
              <a:solidFill>
                <a:srgbClr val="FFFFFF"/>
              </a:solidFill>
              <a:prstDash val="sysDot"/>
              <a:round/>
              <a:headEnd type="triangle" w="med" len="med"/>
              <a:tailEnd/>
            </a:ln>
          </p:spPr>
        </p:cxnSp>
        <p:cxnSp>
          <p:nvCxnSpPr>
            <p:cNvPr id="24588" name="AutoShape 12"/>
            <p:cNvCxnSpPr>
              <a:cxnSpLocks noChangeShapeType="1"/>
            </p:cNvCxnSpPr>
            <p:nvPr/>
          </p:nvCxnSpPr>
          <p:spPr bwMode="auto">
            <a:xfrm flipV="1">
              <a:off x="3147" y="10600"/>
              <a:ext cx="5556" cy="2235"/>
            </a:xfrm>
            <a:prstGeom prst="straightConnector1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</p:cxnSp>
        <p:sp>
          <p:nvSpPr>
            <p:cNvPr id="24589" name="Rectangle 13"/>
            <p:cNvSpPr>
              <a:spLocks noChangeArrowheads="1"/>
            </p:cNvSpPr>
            <p:nvPr/>
          </p:nvSpPr>
          <p:spPr bwMode="auto">
            <a:xfrm>
              <a:off x="2319" y="10461"/>
              <a:ext cx="632" cy="2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Student Centered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590" name="Rectangle 14"/>
            <p:cNvSpPr>
              <a:spLocks noChangeArrowheads="1"/>
            </p:cNvSpPr>
            <p:nvPr/>
          </p:nvSpPr>
          <p:spPr bwMode="auto">
            <a:xfrm>
              <a:off x="8546" y="10461"/>
              <a:ext cx="918" cy="2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Teacher Centered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ft Arrow Callout 6"/>
          <p:cNvSpPr/>
          <p:nvPr/>
        </p:nvSpPr>
        <p:spPr>
          <a:xfrm>
            <a:off x="1214414" y="0"/>
            <a:ext cx="7929586" cy="1071546"/>
          </a:xfrm>
          <a:prstGeom prst="leftArrowCallout">
            <a:avLst>
              <a:gd name="adj1" fmla="val 61056"/>
              <a:gd name="adj2" fmla="val 50000"/>
              <a:gd name="adj3" fmla="val 44531"/>
              <a:gd name="adj4" fmla="val 935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1714480" y="0"/>
            <a:ext cx="6143668" cy="928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Kurikulum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 descr="un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0"/>
            <a:ext cx="952500" cy="952500"/>
          </a:xfrm>
          <a:prstGeom prst="rect">
            <a:avLst/>
          </a:prstGeom>
        </p:spPr>
      </p:pic>
      <p:pic>
        <p:nvPicPr>
          <p:cNvPr id="103" name="Picture 102" descr="D:\FOTO DAN GAMBAR\logo UNY\TUTWURI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55923" y="0"/>
            <a:ext cx="1062351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" name="Rectangle 97"/>
          <p:cNvSpPr/>
          <p:nvPr/>
        </p:nvSpPr>
        <p:spPr>
          <a:xfrm>
            <a:off x="1000100" y="1428736"/>
            <a:ext cx="58579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lphaLcParenBoth"/>
            </a:pPr>
            <a:r>
              <a:rPr lang="id-ID" sz="2800" dirty="0" smtClean="0"/>
              <a:t>kurikulum berbasis jalur </a:t>
            </a:r>
            <a:r>
              <a:rPr lang="id-ID" sz="2800" i="1" dirty="0" smtClean="0"/>
              <a:t>(subject-centered curriculum)</a:t>
            </a:r>
            <a:r>
              <a:rPr lang="id-ID" sz="2800" dirty="0" smtClean="0"/>
              <a:t>, </a:t>
            </a:r>
            <a:endParaRPr lang="en-US" sz="2800" dirty="0" smtClean="0"/>
          </a:p>
          <a:p>
            <a:pPr marL="457200" indent="-457200">
              <a:buAutoNum type="alphaLcParenBoth"/>
            </a:pPr>
            <a:r>
              <a:rPr lang="id-ID" sz="2800" dirty="0" smtClean="0"/>
              <a:t>kurikulum inti, </a:t>
            </a:r>
            <a:endParaRPr lang="en-US" sz="2800" dirty="0" smtClean="0"/>
          </a:p>
          <a:p>
            <a:pPr marL="457200" indent="-457200">
              <a:buAutoNum type="alphaLcParenBoth"/>
            </a:pPr>
            <a:r>
              <a:rPr lang="id-ID" sz="2800" dirty="0" smtClean="0"/>
              <a:t>kurikulum berbasis kelompok </a:t>
            </a:r>
            <a:r>
              <a:rPr lang="id-ID" sz="2800" i="1" dirty="0" smtClean="0"/>
              <a:t>(cluster-based curriculum)</a:t>
            </a:r>
            <a:r>
              <a:rPr lang="id-ID" sz="2800" dirty="0" smtClean="0"/>
              <a:t>, </a:t>
            </a:r>
            <a:endParaRPr lang="en-US" sz="2800" dirty="0" smtClean="0"/>
          </a:p>
          <a:p>
            <a:pPr marL="457200" indent="-457200">
              <a:buAutoNum type="alphaLcParenBoth"/>
            </a:pPr>
            <a:r>
              <a:rPr lang="id-ID" sz="2800" b="1" dirty="0" smtClean="0"/>
              <a:t>kurikulum berbasis kompetensi</a:t>
            </a:r>
            <a:r>
              <a:rPr lang="id-ID" sz="2800" dirty="0" smtClean="0"/>
              <a:t>, </a:t>
            </a:r>
            <a:endParaRPr lang="en-US" sz="2800" dirty="0" smtClean="0"/>
          </a:p>
          <a:p>
            <a:pPr marL="457200" indent="-457200">
              <a:buAutoNum type="alphaLcParenBoth"/>
            </a:pPr>
            <a:r>
              <a:rPr lang="id-ID" sz="2800" dirty="0" smtClean="0"/>
              <a:t>kurikulum terbuka</a:t>
            </a:r>
            <a:r>
              <a:rPr lang="id-ID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ft Arrow Callout 6"/>
          <p:cNvSpPr/>
          <p:nvPr/>
        </p:nvSpPr>
        <p:spPr>
          <a:xfrm>
            <a:off x="1214414" y="0"/>
            <a:ext cx="7929586" cy="857232"/>
          </a:xfrm>
          <a:prstGeom prst="leftArrowCallout">
            <a:avLst>
              <a:gd name="adj1" fmla="val 61056"/>
              <a:gd name="adj2" fmla="val 50000"/>
              <a:gd name="adj3" fmla="val 44531"/>
              <a:gd name="adj4" fmla="val 935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1714480" y="0"/>
            <a:ext cx="6143668" cy="928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Kurikulum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 descr="un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0"/>
            <a:ext cx="952500" cy="95250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14348" y="1397000"/>
          <a:ext cx="7215238" cy="458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223"/>
                <a:gridCol w="1780669"/>
                <a:gridCol w="2286016"/>
                <a:gridCol w="250033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TINJAUAN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KURIKULUM BERBASIS ISI/Subject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KURIKULUM BERBASIS</a:t>
                      </a:r>
                      <a:r>
                        <a:rPr lang="en-US" baseline="0" dirty="0" smtClean="0"/>
                        <a:t> KOMPETENSI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Latar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Belakang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Global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Basis </a:t>
                      </a:r>
                      <a:r>
                        <a:rPr lang="en-US" dirty="0" err="1" smtClean="0"/>
                        <a:t>Kurikulum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Berbasis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Berbasis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Kompetensi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Luaran</a:t>
                      </a:r>
                      <a:r>
                        <a:rPr lang="en-US" baseline="0" dirty="0" smtClean="0"/>
                        <a:t> 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Kemampuan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terbatas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sasaran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Kurikulum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Kompetensi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diakui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oleh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masyarakat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Penilaian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Kualitas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Lulusan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Internal 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PT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Stakehlders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Cara </a:t>
                      </a:r>
                      <a:r>
                        <a:rPr lang="en-US" dirty="0" err="1" smtClean="0"/>
                        <a:t>Menyusun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Bermula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dari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Pohon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Keilmuan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Profil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Kompetensi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lulusan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Kompetensi,Sub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Kompetensi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Penekanan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Hard  Skill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Hard Skill </a:t>
                      </a:r>
                      <a:r>
                        <a:rPr lang="en-US" dirty="0" err="1" smtClean="0"/>
                        <a:t>Softskill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Pembelajaran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TCL </a:t>
                      </a:r>
                      <a:r>
                        <a:rPr lang="en-US" dirty="0" smtClean="0">
                          <a:sym typeface="Wingdings" pitchFamily="2" charset="2"/>
                        </a:rPr>
                        <a:t> Transfer knowledge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SCL </a:t>
                      </a:r>
                      <a:r>
                        <a:rPr lang="en-US" dirty="0" smtClean="0">
                          <a:sym typeface="Wingdings" pitchFamily="2" charset="2"/>
                        </a:rPr>
                        <a:t> Inquiry, Discovery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ft Arrow Callout 6"/>
          <p:cNvSpPr/>
          <p:nvPr/>
        </p:nvSpPr>
        <p:spPr>
          <a:xfrm>
            <a:off x="1214414" y="0"/>
            <a:ext cx="7929586" cy="857232"/>
          </a:xfrm>
          <a:prstGeom prst="leftArrowCallout">
            <a:avLst>
              <a:gd name="adj1" fmla="val 61056"/>
              <a:gd name="adj2" fmla="val 50000"/>
              <a:gd name="adj3" fmla="val 44531"/>
              <a:gd name="adj4" fmla="val 935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1714480" y="0"/>
            <a:ext cx="6143668" cy="928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Pendekatan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Pengembangan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Kurikulum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 descr="un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0"/>
            <a:ext cx="952500" cy="9525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85918" y="1928802"/>
            <a:ext cx="5286412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lvl="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id-ID" sz="2400" dirty="0" smtClean="0">
                <a:latin typeface="Albertus" pitchFamily="34" charset="0"/>
              </a:rPr>
              <a:t>pendekatan filosofis, </a:t>
            </a:r>
            <a:endParaRPr lang="en-US" sz="2400" dirty="0" smtClean="0">
              <a:latin typeface="Albertus" pitchFamily="34" charset="0"/>
            </a:endParaRPr>
          </a:p>
          <a:p>
            <a:pPr marL="457200" lvl="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id-ID" sz="2400" dirty="0" smtClean="0">
                <a:latin typeface="Albertus" pitchFamily="34" charset="0"/>
              </a:rPr>
              <a:t>pendekatan introspektif,</a:t>
            </a:r>
            <a:endParaRPr lang="en-US" sz="2400" dirty="0" smtClean="0">
              <a:latin typeface="Albertus" pitchFamily="34" charset="0"/>
            </a:endParaRPr>
          </a:p>
          <a:p>
            <a:pPr marL="457200" lvl="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id-ID" sz="2400" dirty="0" smtClean="0">
                <a:latin typeface="Albertus" pitchFamily="34" charset="0"/>
              </a:rPr>
              <a:t>pendekatan DACUM, </a:t>
            </a:r>
            <a:endParaRPr lang="en-US" sz="2400" dirty="0" smtClean="0">
              <a:latin typeface="Albertus" pitchFamily="34" charset="0"/>
            </a:endParaRPr>
          </a:p>
          <a:p>
            <a:pPr marL="457200" lvl="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id-ID" sz="2400" dirty="0" smtClean="0">
                <a:latin typeface="Albertus" pitchFamily="34" charset="0"/>
              </a:rPr>
              <a:t>pendekatan fungsional, dan </a:t>
            </a:r>
            <a:endParaRPr lang="en-US" sz="2400" dirty="0" smtClean="0">
              <a:latin typeface="Albertus" pitchFamily="34" charset="0"/>
            </a:endParaRPr>
          </a:p>
          <a:p>
            <a:pPr marL="457200" lvl="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id-ID" sz="2400" dirty="0" smtClean="0">
                <a:latin typeface="Albertus" pitchFamily="34" charset="0"/>
              </a:rPr>
              <a:t>analisis tugas.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lbertus" pitchFamily="34" charset="0"/>
              <a:ea typeface="Calibri" pitchFamily="34" charset="0"/>
              <a:cs typeface="Arial" pitchFamily="34" charset="0"/>
            </a:endParaRPr>
          </a:p>
          <a:p>
            <a:pPr marL="457200" marR="0" lvl="0" indent="-4572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Sukamto</a:t>
            </a:r>
            <a:endParaRPr kumimoji="0" lang="id-ID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76" y="428604"/>
            <a:ext cx="7543824" cy="3511552"/>
          </a:xfrm>
        </p:spPr>
        <p:txBody>
          <a:bodyPr/>
          <a:lstStyle/>
          <a:p>
            <a:r>
              <a:rPr lang="id-ID" dirty="0" smtClean="0"/>
              <a:t>Strategi</a:t>
            </a:r>
            <a:br>
              <a:rPr lang="id-ID" dirty="0" smtClean="0"/>
            </a:br>
            <a:r>
              <a:rPr lang="id-ID" dirty="0" smtClean="0"/>
              <a:t>pengembangan</a:t>
            </a:r>
            <a:br>
              <a:rPr lang="id-ID" dirty="0" smtClean="0"/>
            </a:br>
            <a:r>
              <a:rPr lang="en-US" dirty="0" smtClean="0"/>
              <a:t>KURIKULUM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pendidikan </a:t>
            </a:r>
            <a:r>
              <a:rPr lang="en-US" dirty="0" smtClean="0"/>
              <a:t>VOKASI </a:t>
            </a:r>
            <a:endParaRPr lang="en-US" dirty="0"/>
          </a:p>
        </p:txBody>
      </p:sp>
      <p:pic>
        <p:nvPicPr>
          <p:cNvPr id="4" name="Picture 3" descr="Mechanic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3357562"/>
            <a:ext cx="179002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385894" y="4857760"/>
            <a:ext cx="7543824" cy="1296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Analisis OKUPASI/Pekerjaan/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4400" dirty="0" smtClean="0">
                <a:latin typeface="+mj-lt"/>
                <a:ea typeface="+mj-ea"/>
                <a:cs typeface="+mj-cs"/>
              </a:rPr>
              <a:t>jabatan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Notched Right Arrow 5"/>
          <p:cNvSpPr/>
          <p:nvPr/>
        </p:nvSpPr>
        <p:spPr>
          <a:xfrm rot="5400000">
            <a:off x="4357686" y="4143380"/>
            <a:ext cx="857256" cy="714380"/>
          </a:xfrm>
          <a:prstGeom prst="notch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okupasi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kompetensi</a:t>
            </a:r>
            <a:endParaRPr lang="en-US" dirty="0"/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095375" y="1735138"/>
            <a:ext cx="6977087" cy="4694258"/>
            <a:chOff x="1724" y="2042"/>
            <a:chExt cx="7749" cy="4928"/>
          </a:xfrm>
        </p:grpSpPr>
        <p:sp>
          <p:nvSpPr>
            <p:cNvPr id="1027" name="AutoShape 3"/>
            <p:cNvSpPr>
              <a:spLocks noChangeArrowheads="1"/>
            </p:cNvSpPr>
            <p:nvPr/>
          </p:nvSpPr>
          <p:spPr bwMode="auto">
            <a:xfrm>
              <a:off x="3138" y="2042"/>
              <a:ext cx="4774" cy="62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KELOMPOK OKUPASI/PEKERJAAN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8" name="AutoShape 4"/>
            <p:cNvSpPr>
              <a:spLocks noChangeArrowheads="1"/>
            </p:cNvSpPr>
            <p:nvPr/>
          </p:nvSpPr>
          <p:spPr bwMode="auto">
            <a:xfrm>
              <a:off x="7977" y="2042"/>
              <a:ext cx="536" cy="538"/>
            </a:xfrm>
            <a:custGeom>
              <a:avLst/>
              <a:gdLst>
                <a:gd name="G0" fmla="+- 13621 0 0"/>
                <a:gd name="G1" fmla="+- 5862 0 0"/>
                <a:gd name="G2" fmla="+- 21600 0 5862"/>
                <a:gd name="G3" fmla="+- 10800 0 5862"/>
                <a:gd name="G4" fmla="+- 21600 0 13621"/>
                <a:gd name="G5" fmla="*/ G4 G3 10800"/>
                <a:gd name="G6" fmla="+- 21600 0 G5"/>
                <a:gd name="T0" fmla="*/ 13621 w 21600"/>
                <a:gd name="T1" fmla="*/ 0 h 21600"/>
                <a:gd name="T2" fmla="*/ 0 w 21600"/>
                <a:gd name="T3" fmla="*/ 10800 h 21600"/>
                <a:gd name="T4" fmla="*/ 13621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3621" y="0"/>
                  </a:moveTo>
                  <a:lnTo>
                    <a:pt x="13621" y="5862"/>
                  </a:lnTo>
                  <a:lnTo>
                    <a:pt x="3375" y="5862"/>
                  </a:lnTo>
                  <a:lnTo>
                    <a:pt x="3375" y="15738"/>
                  </a:lnTo>
                  <a:lnTo>
                    <a:pt x="13621" y="15738"/>
                  </a:lnTo>
                  <a:lnTo>
                    <a:pt x="13621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862"/>
                  </a:moveTo>
                  <a:lnTo>
                    <a:pt x="1350" y="15738"/>
                  </a:lnTo>
                  <a:lnTo>
                    <a:pt x="2700" y="15738"/>
                  </a:lnTo>
                  <a:lnTo>
                    <a:pt x="2700" y="5862"/>
                  </a:lnTo>
                  <a:close/>
                </a:path>
                <a:path w="21600" h="21600">
                  <a:moveTo>
                    <a:pt x="0" y="5862"/>
                  </a:moveTo>
                  <a:lnTo>
                    <a:pt x="0" y="15738"/>
                  </a:lnTo>
                  <a:lnTo>
                    <a:pt x="675" y="15738"/>
                  </a:lnTo>
                  <a:lnTo>
                    <a:pt x="675" y="5862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8758" y="2042"/>
              <a:ext cx="688" cy="569"/>
            </a:xfrm>
            <a:prstGeom prst="rect">
              <a:avLst/>
            </a:prstGeom>
            <a:gradFill rotWithShape="0">
              <a:gsLst>
                <a:gs pos="0">
                  <a:srgbClr val="FABF8F"/>
                </a:gs>
                <a:gs pos="50000">
                  <a:srgbClr val="FDE9D9"/>
                </a:gs>
                <a:gs pos="100000">
                  <a:srgbClr val="FABF8F"/>
                </a:gs>
              </a:gsLst>
              <a:lin ang="18900000" scaled="1"/>
            </a:gradFill>
            <a:ln w="12700">
              <a:solidFill>
                <a:srgbClr val="FABF8F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 smtClean="0">
                  <a:latin typeface="Calibri" pitchFamily="34" charset="0"/>
                </a:rPr>
                <a:t>B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SK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0" name="AutoShape 6"/>
            <p:cNvSpPr>
              <a:spLocks noChangeArrowheads="1"/>
            </p:cNvSpPr>
            <p:nvPr/>
          </p:nvSpPr>
          <p:spPr bwMode="auto">
            <a:xfrm>
              <a:off x="3200" y="2932"/>
              <a:ext cx="4363" cy="62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1" name="AutoShape 7"/>
            <p:cNvSpPr>
              <a:spLocks noChangeArrowheads="1"/>
            </p:cNvSpPr>
            <p:nvPr/>
          </p:nvSpPr>
          <p:spPr bwMode="auto">
            <a:xfrm>
              <a:off x="7977" y="3030"/>
              <a:ext cx="523" cy="538"/>
            </a:xfrm>
            <a:custGeom>
              <a:avLst/>
              <a:gdLst>
                <a:gd name="G0" fmla="+- 13092 0 0"/>
                <a:gd name="G1" fmla="+- 5822 0 0"/>
                <a:gd name="G2" fmla="+- 21600 0 5822"/>
                <a:gd name="G3" fmla="+- 10800 0 5822"/>
                <a:gd name="G4" fmla="+- 21600 0 13092"/>
                <a:gd name="G5" fmla="*/ G4 G3 10800"/>
                <a:gd name="G6" fmla="+- 21600 0 G5"/>
                <a:gd name="T0" fmla="*/ 13092 w 21600"/>
                <a:gd name="T1" fmla="*/ 0 h 21600"/>
                <a:gd name="T2" fmla="*/ 0 w 21600"/>
                <a:gd name="T3" fmla="*/ 10800 h 21600"/>
                <a:gd name="T4" fmla="*/ 13092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3092" y="0"/>
                  </a:moveTo>
                  <a:lnTo>
                    <a:pt x="13092" y="5822"/>
                  </a:lnTo>
                  <a:lnTo>
                    <a:pt x="3375" y="5822"/>
                  </a:lnTo>
                  <a:lnTo>
                    <a:pt x="3375" y="15778"/>
                  </a:lnTo>
                  <a:lnTo>
                    <a:pt x="13092" y="15778"/>
                  </a:lnTo>
                  <a:lnTo>
                    <a:pt x="13092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822"/>
                  </a:moveTo>
                  <a:lnTo>
                    <a:pt x="1350" y="15778"/>
                  </a:lnTo>
                  <a:lnTo>
                    <a:pt x="2700" y="15778"/>
                  </a:lnTo>
                  <a:lnTo>
                    <a:pt x="2700" y="5822"/>
                  </a:lnTo>
                  <a:close/>
                </a:path>
                <a:path w="21600" h="21600">
                  <a:moveTo>
                    <a:pt x="0" y="5822"/>
                  </a:moveTo>
                  <a:lnTo>
                    <a:pt x="0" y="15778"/>
                  </a:lnTo>
                  <a:lnTo>
                    <a:pt x="675" y="15778"/>
                  </a:lnTo>
                  <a:lnTo>
                    <a:pt x="675" y="5822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8756" y="3041"/>
              <a:ext cx="688" cy="569"/>
            </a:xfrm>
            <a:prstGeom prst="rect">
              <a:avLst/>
            </a:prstGeom>
            <a:gradFill rotWithShape="0">
              <a:gsLst>
                <a:gs pos="0">
                  <a:srgbClr val="B2A1C7"/>
                </a:gs>
                <a:gs pos="50000">
                  <a:srgbClr val="E5DFEC"/>
                </a:gs>
                <a:gs pos="100000">
                  <a:srgbClr val="B2A1C7"/>
                </a:gs>
              </a:gsLst>
              <a:lin ang="18900000" scaled="1"/>
            </a:gradFill>
            <a:ln w="12700">
              <a:solidFill>
                <a:srgbClr val="B2A1C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sz="2000" b="1" smtClean="0">
                  <a:latin typeface="Calibri" pitchFamily="34" charset="0"/>
                </a:rPr>
                <a:t>PSK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3" name="AutoShape 9"/>
            <p:cNvSpPr>
              <a:spLocks noChangeArrowheads="1"/>
            </p:cNvSpPr>
            <p:nvPr/>
          </p:nvSpPr>
          <p:spPr bwMode="auto">
            <a:xfrm>
              <a:off x="3468" y="3041"/>
              <a:ext cx="4363" cy="62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JOB/OKUPASI/PEKERJAAN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4" name="AutoShape 10"/>
            <p:cNvSpPr>
              <a:spLocks noChangeArrowheads="1"/>
            </p:cNvSpPr>
            <p:nvPr/>
          </p:nvSpPr>
          <p:spPr bwMode="auto">
            <a:xfrm>
              <a:off x="2788" y="2300"/>
              <a:ext cx="247" cy="999"/>
            </a:xfrm>
            <a:prstGeom prst="curvedRightArrow">
              <a:avLst>
                <a:gd name="adj1" fmla="val 80891"/>
                <a:gd name="adj2" fmla="val 161781"/>
                <a:gd name="adj3" fmla="val 33333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035" name="AutoShape 11"/>
            <p:cNvSpPr>
              <a:spLocks noChangeArrowheads="1"/>
            </p:cNvSpPr>
            <p:nvPr/>
          </p:nvSpPr>
          <p:spPr bwMode="auto">
            <a:xfrm>
              <a:off x="3611" y="4159"/>
              <a:ext cx="580" cy="41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1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6" name="AutoShape 12"/>
            <p:cNvSpPr>
              <a:spLocks noChangeArrowheads="1"/>
            </p:cNvSpPr>
            <p:nvPr/>
          </p:nvSpPr>
          <p:spPr bwMode="auto">
            <a:xfrm>
              <a:off x="4356" y="4159"/>
              <a:ext cx="580" cy="41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2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7" name="AutoShape 13"/>
            <p:cNvSpPr>
              <a:spLocks noChangeArrowheads="1"/>
            </p:cNvSpPr>
            <p:nvPr/>
          </p:nvSpPr>
          <p:spPr bwMode="auto">
            <a:xfrm>
              <a:off x="5136" y="4159"/>
              <a:ext cx="580" cy="41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3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8" name="AutoShape 14"/>
            <p:cNvSpPr>
              <a:spLocks noChangeArrowheads="1"/>
            </p:cNvSpPr>
            <p:nvPr/>
          </p:nvSpPr>
          <p:spPr bwMode="auto">
            <a:xfrm>
              <a:off x="5903" y="4159"/>
              <a:ext cx="580" cy="41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4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9" name="AutoShape 15"/>
            <p:cNvSpPr>
              <a:spLocks noChangeArrowheads="1"/>
            </p:cNvSpPr>
            <p:nvPr/>
          </p:nvSpPr>
          <p:spPr bwMode="auto">
            <a:xfrm>
              <a:off x="6645" y="4159"/>
              <a:ext cx="580" cy="41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5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0" name="AutoShape 16"/>
            <p:cNvSpPr>
              <a:spLocks noChangeArrowheads="1"/>
            </p:cNvSpPr>
            <p:nvPr/>
          </p:nvSpPr>
          <p:spPr bwMode="auto">
            <a:xfrm>
              <a:off x="7397" y="4159"/>
              <a:ext cx="580" cy="41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dst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1" name="AutoShape 17"/>
            <p:cNvSpPr>
              <a:spLocks noChangeArrowheads="1"/>
            </p:cNvSpPr>
            <p:nvPr/>
          </p:nvSpPr>
          <p:spPr bwMode="auto">
            <a:xfrm>
              <a:off x="3468" y="4041"/>
              <a:ext cx="4648" cy="645"/>
            </a:xfrm>
            <a:prstGeom prst="roundRect">
              <a:avLst>
                <a:gd name="adj" fmla="val 16667"/>
              </a:avLst>
            </a:prstGeom>
            <a:noFill/>
            <a:ln w="15875">
              <a:solidFill>
                <a:srgbClr val="000000"/>
              </a:solidFill>
              <a:prstDash val="dash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cxnSp>
          <p:nvCxnSpPr>
            <p:cNvPr id="1042" name="AutoShape 18"/>
            <p:cNvCxnSpPr>
              <a:cxnSpLocks noChangeShapeType="1"/>
            </p:cNvCxnSpPr>
            <p:nvPr/>
          </p:nvCxnSpPr>
          <p:spPr bwMode="auto">
            <a:xfrm flipH="1">
              <a:off x="3912" y="3664"/>
              <a:ext cx="1991" cy="49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43" name="AutoShape 19"/>
            <p:cNvCxnSpPr>
              <a:cxnSpLocks noChangeShapeType="1"/>
            </p:cNvCxnSpPr>
            <p:nvPr/>
          </p:nvCxnSpPr>
          <p:spPr bwMode="auto">
            <a:xfrm flipH="1">
              <a:off x="4653" y="3664"/>
              <a:ext cx="1250" cy="49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44" name="AutoShape 20"/>
            <p:cNvCxnSpPr>
              <a:cxnSpLocks noChangeShapeType="1"/>
            </p:cNvCxnSpPr>
            <p:nvPr/>
          </p:nvCxnSpPr>
          <p:spPr bwMode="auto">
            <a:xfrm flipH="1">
              <a:off x="5470" y="3664"/>
              <a:ext cx="433" cy="49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45" name="AutoShape 21"/>
            <p:cNvCxnSpPr>
              <a:cxnSpLocks noChangeShapeType="1"/>
            </p:cNvCxnSpPr>
            <p:nvPr/>
          </p:nvCxnSpPr>
          <p:spPr bwMode="auto">
            <a:xfrm>
              <a:off x="5903" y="3664"/>
              <a:ext cx="319" cy="49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46" name="AutoShape 22"/>
            <p:cNvCxnSpPr>
              <a:cxnSpLocks noChangeShapeType="1"/>
            </p:cNvCxnSpPr>
            <p:nvPr/>
          </p:nvCxnSpPr>
          <p:spPr bwMode="auto">
            <a:xfrm>
              <a:off x="5903" y="3664"/>
              <a:ext cx="1114" cy="49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47" name="AutoShape 23"/>
            <p:cNvCxnSpPr>
              <a:cxnSpLocks noChangeShapeType="1"/>
            </p:cNvCxnSpPr>
            <p:nvPr/>
          </p:nvCxnSpPr>
          <p:spPr bwMode="auto">
            <a:xfrm>
              <a:off x="5903" y="3664"/>
              <a:ext cx="1770" cy="49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048" name="Rectangle 24"/>
            <p:cNvSpPr>
              <a:spLocks noChangeArrowheads="1"/>
            </p:cNvSpPr>
            <p:nvPr/>
          </p:nvSpPr>
          <p:spPr bwMode="auto">
            <a:xfrm>
              <a:off x="8756" y="4041"/>
              <a:ext cx="688" cy="569"/>
            </a:xfrm>
            <a:prstGeom prst="rect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EAF1DD"/>
                </a:gs>
                <a:gs pos="100000">
                  <a:srgbClr val="C2D69B"/>
                </a:gs>
              </a:gsLst>
              <a:lin ang="18900000" scaled="1"/>
            </a:gradFill>
            <a:ln w="12700">
              <a:solidFill>
                <a:srgbClr val="C2D69B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PK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9" name="AutoShape 25"/>
            <p:cNvSpPr>
              <a:spLocks noChangeArrowheads="1"/>
            </p:cNvSpPr>
            <p:nvPr/>
          </p:nvSpPr>
          <p:spPr bwMode="auto">
            <a:xfrm>
              <a:off x="8162" y="4072"/>
              <a:ext cx="523" cy="538"/>
            </a:xfrm>
            <a:custGeom>
              <a:avLst/>
              <a:gdLst>
                <a:gd name="G0" fmla="+- 13092 0 0"/>
                <a:gd name="G1" fmla="+- 5822 0 0"/>
                <a:gd name="G2" fmla="+- 21600 0 5822"/>
                <a:gd name="G3" fmla="+- 10800 0 5822"/>
                <a:gd name="G4" fmla="+- 21600 0 13092"/>
                <a:gd name="G5" fmla="*/ G4 G3 10800"/>
                <a:gd name="G6" fmla="+- 21600 0 G5"/>
                <a:gd name="T0" fmla="*/ 13092 w 21600"/>
                <a:gd name="T1" fmla="*/ 0 h 21600"/>
                <a:gd name="T2" fmla="*/ 0 w 21600"/>
                <a:gd name="T3" fmla="*/ 10800 h 21600"/>
                <a:gd name="T4" fmla="*/ 13092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3092" y="0"/>
                  </a:moveTo>
                  <a:lnTo>
                    <a:pt x="13092" y="5822"/>
                  </a:lnTo>
                  <a:lnTo>
                    <a:pt x="3375" y="5822"/>
                  </a:lnTo>
                  <a:lnTo>
                    <a:pt x="3375" y="15778"/>
                  </a:lnTo>
                  <a:lnTo>
                    <a:pt x="13092" y="15778"/>
                  </a:lnTo>
                  <a:lnTo>
                    <a:pt x="13092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822"/>
                  </a:moveTo>
                  <a:lnTo>
                    <a:pt x="1350" y="15778"/>
                  </a:lnTo>
                  <a:lnTo>
                    <a:pt x="2700" y="15778"/>
                  </a:lnTo>
                  <a:lnTo>
                    <a:pt x="2700" y="5822"/>
                  </a:lnTo>
                  <a:close/>
                </a:path>
                <a:path w="21600" h="21600">
                  <a:moveTo>
                    <a:pt x="0" y="5822"/>
                  </a:moveTo>
                  <a:lnTo>
                    <a:pt x="0" y="15778"/>
                  </a:lnTo>
                  <a:lnTo>
                    <a:pt x="675" y="15778"/>
                  </a:lnTo>
                  <a:lnTo>
                    <a:pt x="675" y="5822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050" name="AutoShape 26"/>
            <p:cNvSpPr>
              <a:spLocks noChangeArrowheads="1"/>
            </p:cNvSpPr>
            <p:nvPr/>
          </p:nvSpPr>
          <p:spPr bwMode="auto">
            <a:xfrm>
              <a:off x="1724" y="3997"/>
              <a:ext cx="1744" cy="700"/>
            </a:xfrm>
            <a:prstGeom prst="roundRect">
              <a:avLst>
                <a:gd name="adj" fmla="val 16667"/>
              </a:avLst>
            </a:prstGeom>
            <a:noFill/>
            <a:ln w="15875">
              <a:noFill/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DUTIES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(Tugas Pokok)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1" name="AutoShape 27"/>
            <p:cNvSpPr>
              <a:spLocks noChangeArrowheads="1"/>
            </p:cNvSpPr>
            <p:nvPr/>
          </p:nvSpPr>
          <p:spPr bwMode="auto">
            <a:xfrm>
              <a:off x="3631" y="5290"/>
              <a:ext cx="580" cy="41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1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2" name="AutoShape 28"/>
            <p:cNvSpPr>
              <a:spLocks noChangeArrowheads="1"/>
            </p:cNvSpPr>
            <p:nvPr/>
          </p:nvSpPr>
          <p:spPr bwMode="auto">
            <a:xfrm>
              <a:off x="4376" y="5290"/>
              <a:ext cx="580" cy="41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2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3" name="AutoShape 29"/>
            <p:cNvSpPr>
              <a:spLocks noChangeArrowheads="1"/>
            </p:cNvSpPr>
            <p:nvPr/>
          </p:nvSpPr>
          <p:spPr bwMode="auto">
            <a:xfrm>
              <a:off x="5156" y="5290"/>
              <a:ext cx="580" cy="41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3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4" name="AutoShape 30"/>
            <p:cNvSpPr>
              <a:spLocks noChangeArrowheads="1"/>
            </p:cNvSpPr>
            <p:nvPr/>
          </p:nvSpPr>
          <p:spPr bwMode="auto">
            <a:xfrm>
              <a:off x="5923" y="5290"/>
              <a:ext cx="580" cy="41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4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5" name="AutoShape 31"/>
            <p:cNvSpPr>
              <a:spLocks noChangeArrowheads="1"/>
            </p:cNvSpPr>
            <p:nvPr/>
          </p:nvSpPr>
          <p:spPr bwMode="auto">
            <a:xfrm>
              <a:off x="6665" y="5290"/>
              <a:ext cx="580" cy="41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5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6" name="AutoShape 32"/>
            <p:cNvSpPr>
              <a:spLocks noChangeArrowheads="1"/>
            </p:cNvSpPr>
            <p:nvPr/>
          </p:nvSpPr>
          <p:spPr bwMode="auto">
            <a:xfrm>
              <a:off x="7417" y="5290"/>
              <a:ext cx="580" cy="41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dst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7" name="AutoShape 33"/>
            <p:cNvSpPr>
              <a:spLocks noChangeArrowheads="1"/>
            </p:cNvSpPr>
            <p:nvPr/>
          </p:nvSpPr>
          <p:spPr bwMode="auto">
            <a:xfrm>
              <a:off x="3488" y="5172"/>
              <a:ext cx="4648" cy="645"/>
            </a:xfrm>
            <a:prstGeom prst="roundRect">
              <a:avLst>
                <a:gd name="adj" fmla="val 16667"/>
              </a:avLst>
            </a:prstGeom>
            <a:noFill/>
            <a:ln w="15875">
              <a:solidFill>
                <a:srgbClr val="000000"/>
              </a:solidFill>
              <a:prstDash val="dash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058" name="Rectangle 34"/>
            <p:cNvSpPr>
              <a:spLocks noChangeArrowheads="1"/>
            </p:cNvSpPr>
            <p:nvPr/>
          </p:nvSpPr>
          <p:spPr bwMode="auto">
            <a:xfrm>
              <a:off x="8776" y="5172"/>
              <a:ext cx="688" cy="569"/>
            </a:xfrm>
            <a:prstGeom prst="rect">
              <a:avLst/>
            </a:prstGeom>
            <a:gradFill rotWithShape="0">
              <a:gsLst>
                <a:gs pos="0">
                  <a:srgbClr val="95B3D7"/>
                </a:gs>
                <a:gs pos="50000">
                  <a:srgbClr val="DBE5F1"/>
                </a:gs>
                <a:gs pos="100000">
                  <a:srgbClr val="95B3D7"/>
                </a:gs>
              </a:gsLst>
              <a:lin ang="189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SK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9" name="AutoShape 35"/>
            <p:cNvSpPr>
              <a:spLocks noChangeArrowheads="1"/>
            </p:cNvSpPr>
            <p:nvPr/>
          </p:nvSpPr>
          <p:spPr bwMode="auto">
            <a:xfrm>
              <a:off x="8182" y="5203"/>
              <a:ext cx="523" cy="538"/>
            </a:xfrm>
            <a:custGeom>
              <a:avLst/>
              <a:gdLst>
                <a:gd name="G0" fmla="+- 13092 0 0"/>
                <a:gd name="G1" fmla="+- 5822 0 0"/>
                <a:gd name="G2" fmla="+- 21600 0 5822"/>
                <a:gd name="G3" fmla="+- 10800 0 5822"/>
                <a:gd name="G4" fmla="+- 21600 0 13092"/>
                <a:gd name="G5" fmla="*/ G4 G3 10800"/>
                <a:gd name="G6" fmla="+- 21600 0 G5"/>
                <a:gd name="T0" fmla="*/ 13092 w 21600"/>
                <a:gd name="T1" fmla="*/ 0 h 21600"/>
                <a:gd name="T2" fmla="*/ 0 w 21600"/>
                <a:gd name="T3" fmla="*/ 10800 h 21600"/>
                <a:gd name="T4" fmla="*/ 13092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3092" y="0"/>
                  </a:moveTo>
                  <a:lnTo>
                    <a:pt x="13092" y="5822"/>
                  </a:lnTo>
                  <a:lnTo>
                    <a:pt x="3375" y="5822"/>
                  </a:lnTo>
                  <a:lnTo>
                    <a:pt x="3375" y="15778"/>
                  </a:lnTo>
                  <a:lnTo>
                    <a:pt x="13092" y="15778"/>
                  </a:lnTo>
                  <a:lnTo>
                    <a:pt x="13092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822"/>
                  </a:moveTo>
                  <a:lnTo>
                    <a:pt x="1350" y="15778"/>
                  </a:lnTo>
                  <a:lnTo>
                    <a:pt x="2700" y="15778"/>
                  </a:lnTo>
                  <a:lnTo>
                    <a:pt x="2700" y="5822"/>
                  </a:lnTo>
                  <a:close/>
                </a:path>
                <a:path w="21600" h="21600">
                  <a:moveTo>
                    <a:pt x="0" y="5822"/>
                  </a:moveTo>
                  <a:lnTo>
                    <a:pt x="0" y="15778"/>
                  </a:lnTo>
                  <a:lnTo>
                    <a:pt x="675" y="15778"/>
                  </a:lnTo>
                  <a:lnTo>
                    <a:pt x="675" y="5822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060" name="AutoShape 36"/>
            <p:cNvSpPr>
              <a:spLocks noChangeArrowheads="1"/>
            </p:cNvSpPr>
            <p:nvPr/>
          </p:nvSpPr>
          <p:spPr bwMode="auto">
            <a:xfrm>
              <a:off x="1744" y="5128"/>
              <a:ext cx="1744" cy="700"/>
            </a:xfrm>
            <a:prstGeom prst="roundRect">
              <a:avLst>
                <a:gd name="adj" fmla="val 16667"/>
              </a:avLst>
            </a:prstGeom>
            <a:noFill/>
            <a:ln w="15875">
              <a:noFill/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TAKS</a:t>
              </a: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(Tugas)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061" name="AutoShape 37"/>
            <p:cNvCxnSpPr>
              <a:cxnSpLocks noChangeShapeType="1"/>
            </p:cNvCxnSpPr>
            <p:nvPr/>
          </p:nvCxnSpPr>
          <p:spPr bwMode="auto">
            <a:xfrm>
              <a:off x="3793" y="4578"/>
              <a:ext cx="119" cy="71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1062" name="AutoShape 38"/>
            <p:cNvCxnSpPr>
              <a:cxnSpLocks noChangeShapeType="1"/>
            </p:cNvCxnSpPr>
            <p:nvPr/>
          </p:nvCxnSpPr>
          <p:spPr bwMode="auto">
            <a:xfrm>
              <a:off x="3793" y="4578"/>
              <a:ext cx="925" cy="71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1063" name="AutoShape 39"/>
            <p:cNvCxnSpPr>
              <a:cxnSpLocks noChangeShapeType="1"/>
            </p:cNvCxnSpPr>
            <p:nvPr/>
          </p:nvCxnSpPr>
          <p:spPr bwMode="auto">
            <a:xfrm>
              <a:off x="3793" y="4578"/>
              <a:ext cx="1677" cy="71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1064" name="AutoShape 40"/>
            <p:cNvCxnSpPr>
              <a:cxnSpLocks noChangeShapeType="1"/>
            </p:cNvCxnSpPr>
            <p:nvPr/>
          </p:nvCxnSpPr>
          <p:spPr bwMode="auto">
            <a:xfrm>
              <a:off x="3793" y="4578"/>
              <a:ext cx="2429" cy="71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1065" name="AutoShape 41"/>
            <p:cNvCxnSpPr>
              <a:cxnSpLocks noChangeShapeType="1"/>
            </p:cNvCxnSpPr>
            <p:nvPr/>
          </p:nvCxnSpPr>
          <p:spPr bwMode="auto">
            <a:xfrm>
              <a:off x="3793" y="4610"/>
              <a:ext cx="3224" cy="6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1066" name="AutoShape 42"/>
            <p:cNvCxnSpPr>
              <a:cxnSpLocks noChangeShapeType="1"/>
            </p:cNvCxnSpPr>
            <p:nvPr/>
          </p:nvCxnSpPr>
          <p:spPr bwMode="auto">
            <a:xfrm>
              <a:off x="3803" y="4578"/>
              <a:ext cx="3934" cy="71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sp>
          <p:nvSpPr>
            <p:cNvPr id="1067" name="AutoShape 43"/>
            <p:cNvSpPr>
              <a:spLocks noChangeArrowheads="1"/>
            </p:cNvSpPr>
            <p:nvPr/>
          </p:nvSpPr>
          <p:spPr bwMode="auto">
            <a:xfrm>
              <a:off x="3640" y="6432"/>
              <a:ext cx="580" cy="41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1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68" name="AutoShape 44"/>
            <p:cNvSpPr>
              <a:spLocks noChangeArrowheads="1"/>
            </p:cNvSpPr>
            <p:nvPr/>
          </p:nvSpPr>
          <p:spPr bwMode="auto">
            <a:xfrm>
              <a:off x="4385" y="6432"/>
              <a:ext cx="580" cy="41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2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69" name="AutoShape 45"/>
            <p:cNvSpPr>
              <a:spLocks noChangeArrowheads="1"/>
            </p:cNvSpPr>
            <p:nvPr/>
          </p:nvSpPr>
          <p:spPr bwMode="auto">
            <a:xfrm>
              <a:off x="5165" y="6432"/>
              <a:ext cx="580" cy="41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3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70" name="AutoShape 46"/>
            <p:cNvSpPr>
              <a:spLocks noChangeArrowheads="1"/>
            </p:cNvSpPr>
            <p:nvPr/>
          </p:nvSpPr>
          <p:spPr bwMode="auto">
            <a:xfrm>
              <a:off x="5932" y="6432"/>
              <a:ext cx="580" cy="41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4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71" name="AutoShape 47"/>
            <p:cNvSpPr>
              <a:spLocks noChangeArrowheads="1"/>
            </p:cNvSpPr>
            <p:nvPr/>
          </p:nvSpPr>
          <p:spPr bwMode="auto">
            <a:xfrm>
              <a:off x="6674" y="6432"/>
              <a:ext cx="580" cy="41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5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72" name="AutoShape 48"/>
            <p:cNvSpPr>
              <a:spLocks noChangeArrowheads="1"/>
            </p:cNvSpPr>
            <p:nvPr/>
          </p:nvSpPr>
          <p:spPr bwMode="auto">
            <a:xfrm>
              <a:off x="7426" y="6432"/>
              <a:ext cx="580" cy="41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dst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73" name="AutoShape 49"/>
            <p:cNvSpPr>
              <a:spLocks noChangeArrowheads="1"/>
            </p:cNvSpPr>
            <p:nvPr/>
          </p:nvSpPr>
          <p:spPr bwMode="auto">
            <a:xfrm>
              <a:off x="3497" y="6314"/>
              <a:ext cx="4648" cy="645"/>
            </a:xfrm>
            <a:prstGeom prst="roundRect">
              <a:avLst>
                <a:gd name="adj" fmla="val 16667"/>
              </a:avLst>
            </a:prstGeom>
            <a:noFill/>
            <a:ln w="15875">
              <a:solidFill>
                <a:srgbClr val="000000"/>
              </a:solidFill>
              <a:prstDash val="dash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074" name="Rectangle 50"/>
            <p:cNvSpPr>
              <a:spLocks noChangeArrowheads="1"/>
            </p:cNvSpPr>
            <p:nvPr/>
          </p:nvSpPr>
          <p:spPr bwMode="auto">
            <a:xfrm>
              <a:off x="8785" y="6314"/>
              <a:ext cx="688" cy="569"/>
            </a:xfrm>
            <a:prstGeom prst="rect">
              <a:avLst/>
            </a:prstGeom>
            <a:gradFill rotWithShape="0">
              <a:gsLst>
                <a:gs pos="0">
                  <a:srgbClr val="FABF8F"/>
                </a:gs>
                <a:gs pos="50000">
                  <a:srgbClr val="FDE9D9"/>
                </a:gs>
                <a:gs pos="100000">
                  <a:srgbClr val="FABF8F"/>
                </a:gs>
              </a:gsLst>
              <a:lin ang="18900000" scaled="1"/>
            </a:gradFill>
            <a:ln w="12700">
              <a:solidFill>
                <a:srgbClr val="FABF8F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KD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75" name="AutoShape 51"/>
            <p:cNvSpPr>
              <a:spLocks noChangeArrowheads="1"/>
            </p:cNvSpPr>
            <p:nvPr/>
          </p:nvSpPr>
          <p:spPr bwMode="auto">
            <a:xfrm>
              <a:off x="8191" y="6345"/>
              <a:ext cx="523" cy="538"/>
            </a:xfrm>
            <a:custGeom>
              <a:avLst/>
              <a:gdLst>
                <a:gd name="G0" fmla="+- 13092 0 0"/>
                <a:gd name="G1" fmla="+- 5822 0 0"/>
                <a:gd name="G2" fmla="+- 21600 0 5822"/>
                <a:gd name="G3" fmla="+- 10800 0 5822"/>
                <a:gd name="G4" fmla="+- 21600 0 13092"/>
                <a:gd name="G5" fmla="*/ G4 G3 10800"/>
                <a:gd name="G6" fmla="+- 21600 0 G5"/>
                <a:gd name="T0" fmla="*/ 13092 w 21600"/>
                <a:gd name="T1" fmla="*/ 0 h 21600"/>
                <a:gd name="T2" fmla="*/ 0 w 21600"/>
                <a:gd name="T3" fmla="*/ 10800 h 21600"/>
                <a:gd name="T4" fmla="*/ 13092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3092" y="0"/>
                  </a:moveTo>
                  <a:lnTo>
                    <a:pt x="13092" y="5822"/>
                  </a:lnTo>
                  <a:lnTo>
                    <a:pt x="3375" y="5822"/>
                  </a:lnTo>
                  <a:lnTo>
                    <a:pt x="3375" y="15778"/>
                  </a:lnTo>
                  <a:lnTo>
                    <a:pt x="13092" y="15778"/>
                  </a:lnTo>
                  <a:lnTo>
                    <a:pt x="13092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822"/>
                  </a:moveTo>
                  <a:lnTo>
                    <a:pt x="1350" y="15778"/>
                  </a:lnTo>
                  <a:lnTo>
                    <a:pt x="2700" y="15778"/>
                  </a:lnTo>
                  <a:lnTo>
                    <a:pt x="2700" y="5822"/>
                  </a:lnTo>
                  <a:close/>
                </a:path>
                <a:path w="21600" h="21600">
                  <a:moveTo>
                    <a:pt x="0" y="5822"/>
                  </a:moveTo>
                  <a:lnTo>
                    <a:pt x="0" y="15778"/>
                  </a:lnTo>
                  <a:lnTo>
                    <a:pt x="675" y="15778"/>
                  </a:lnTo>
                  <a:lnTo>
                    <a:pt x="675" y="5822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1076" name="AutoShape 52"/>
            <p:cNvSpPr>
              <a:spLocks noChangeArrowheads="1"/>
            </p:cNvSpPr>
            <p:nvPr/>
          </p:nvSpPr>
          <p:spPr bwMode="auto">
            <a:xfrm>
              <a:off x="1753" y="6270"/>
              <a:ext cx="1744" cy="700"/>
            </a:xfrm>
            <a:prstGeom prst="roundRect">
              <a:avLst>
                <a:gd name="adj" fmla="val 16667"/>
              </a:avLst>
            </a:prstGeom>
            <a:noFill/>
            <a:ln w="15875">
              <a:noFill/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STEPS</a:t>
              </a: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(Langkah)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077" name="AutoShape 53"/>
            <p:cNvCxnSpPr>
              <a:cxnSpLocks noChangeShapeType="1"/>
            </p:cNvCxnSpPr>
            <p:nvPr/>
          </p:nvCxnSpPr>
          <p:spPr bwMode="auto">
            <a:xfrm>
              <a:off x="3802" y="5720"/>
              <a:ext cx="119" cy="71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1078" name="AutoShape 54"/>
            <p:cNvCxnSpPr>
              <a:cxnSpLocks noChangeShapeType="1"/>
            </p:cNvCxnSpPr>
            <p:nvPr/>
          </p:nvCxnSpPr>
          <p:spPr bwMode="auto">
            <a:xfrm>
              <a:off x="3802" y="5720"/>
              <a:ext cx="925" cy="71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1079" name="AutoShape 55"/>
            <p:cNvCxnSpPr>
              <a:cxnSpLocks noChangeShapeType="1"/>
            </p:cNvCxnSpPr>
            <p:nvPr/>
          </p:nvCxnSpPr>
          <p:spPr bwMode="auto">
            <a:xfrm>
              <a:off x="3802" y="5720"/>
              <a:ext cx="1677" cy="71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1080" name="AutoShape 56"/>
            <p:cNvCxnSpPr>
              <a:cxnSpLocks noChangeShapeType="1"/>
            </p:cNvCxnSpPr>
            <p:nvPr/>
          </p:nvCxnSpPr>
          <p:spPr bwMode="auto">
            <a:xfrm>
              <a:off x="3802" y="5720"/>
              <a:ext cx="2429" cy="71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1081" name="AutoShape 57"/>
            <p:cNvCxnSpPr>
              <a:cxnSpLocks noChangeShapeType="1"/>
            </p:cNvCxnSpPr>
            <p:nvPr/>
          </p:nvCxnSpPr>
          <p:spPr bwMode="auto">
            <a:xfrm>
              <a:off x="3802" y="5752"/>
              <a:ext cx="3224" cy="6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1082" name="AutoShape 58"/>
            <p:cNvCxnSpPr>
              <a:cxnSpLocks noChangeShapeType="1"/>
            </p:cNvCxnSpPr>
            <p:nvPr/>
          </p:nvCxnSpPr>
          <p:spPr bwMode="auto">
            <a:xfrm>
              <a:off x="3812" y="5720"/>
              <a:ext cx="3934" cy="71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Key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1600200"/>
            <a:ext cx="7615262" cy="4114815"/>
          </a:xfrm>
        </p:spPr>
        <p:txBody>
          <a:bodyPr>
            <a:normAutofit fontScale="92500" lnSpcReduction="20000"/>
          </a:bodyPr>
          <a:lstStyle/>
          <a:p>
            <a:r>
              <a:rPr lang="id-ID" dirty="0" smtClean="0"/>
              <a:t>Tugas pokok (Duties): </a:t>
            </a:r>
            <a:r>
              <a:rPr lang="en-US" sz="2800" dirty="0" err="1" smtClean="0"/>
              <a:t>Sekelompok</a:t>
            </a:r>
            <a:r>
              <a:rPr lang="en-US" sz="2800" dirty="0" smtClean="0"/>
              <a:t> </a:t>
            </a:r>
            <a:r>
              <a:rPr lang="en-US" sz="2800" dirty="0" err="1" smtClean="0"/>
              <a:t>tugas-tugas</a:t>
            </a:r>
            <a:r>
              <a:rPr lang="en-US" sz="2800" dirty="0" smtClean="0"/>
              <a:t> yang </a:t>
            </a:r>
            <a:r>
              <a:rPr lang="en-US" sz="2800" dirty="0" err="1" smtClean="0"/>
              <a:t>terkait</a:t>
            </a:r>
            <a:r>
              <a:rPr lang="id-ID" sz="2800" dirty="0" smtClean="0"/>
              <a:t> untuk mengerjakan satu jenis pekerjaan</a:t>
            </a:r>
            <a:r>
              <a:rPr lang="en-US" sz="2800" dirty="0" smtClean="0"/>
              <a:t>, </a:t>
            </a:r>
            <a:r>
              <a:rPr lang="en-US" sz="2800" dirty="0" err="1" smtClean="0"/>
              <a:t>biasanya</a:t>
            </a:r>
            <a:r>
              <a:rPr lang="en-US" sz="2800" dirty="0" smtClean="0"/>
              <a:t> </a:t>
            </a:r>
            <a:r>
              <a:rPr lang="id-ID" sz="2800" dirty="0" smtClean="0"/>
              <a:t>3</a:t>
            </a:r>
            <a:r>
              <a:rPr lang="en-US" sz="2800" dirty="0" smtClean="0"/>
              <a:t>-12 per </a:t>
            </a:r>
            <a:r>
              <a:rPr lang="en-US" sz="2800" dirty="0" err="1" smtClean="0"/>
              <a:t>pekerjaan</a:t>
            </a:r>
            <a:r>
              <a:rPr lang="en-US" sz="2800" dirty="0" smtClean="0"/>
              <a:t>.</a:t>
            </a:r>
            <a:endParaRPr lang="id-ID" sz="2800" dirty="0" smtClean="0"/>
          </a:p>
          <a:p>
            <a:endParaRPr lang="id-ID" sz="2800" dirty="0" smtClean="0"/>
          </a:p>
          <a:p>
            <a:r>
              <a:rPr lang="id-ID" sz="2800" dirty="0" smtClean="0"/>
              <a:t>Tugas (Tasks): U</a:t>
            </a:r>
            <a:r>
              <a:rPr lang="en-US" sz="2800" dirty="0" smtClean="0"/>
              <a:t>nit </a:t>
            </a:r>
            <a:r>
              <a:rPr lang="en-US" sz="2800" dirty="0" err="1" smtClean="0"/>
              <a:t>kerja</a:t>
            </a:r>
            <a:r>
              <a:rPr lang="en-US" sz="2800" dirty="0" smtClean="0"/>
              <a:t> </a:t>
            </a:r>
            <a:r>
              <a:rPr lang="en-US" sz="2800" dirty="0" err="1" smtClean="0"/>
              <a:t>bermakna</a:t>
            </a:r>
            <a:r>
              <a:rPr lang="id-ID" sz="2800" dirty="0" smtClean="0"/>
              <a:t> khusus untuk menjalankan sebuah tugas pokok</a:t>
            </a:r>
            <a:r>
              <a:rPr lang="en-US" sz="2800" dirty="0" smtClean="0"/>
              <a:t>, </a:t>
            </a:r>
            <a:r>
              <a:rPr lang="en-US" sz="2800" dirty="0" err="1" smtClean="0"/>
              <a:t>biasanya</a:t>
            </a:r>
            <a:r>
              <a:rPr lang="en-US" sz="2800" dirty="0" smtClean="0"/>
              <a:t> 6-20 per </a:t>
            </a:r>
            <a:r>
              <a:rPr lang="en-US" sz="2800" dirty="0" err="1" smtClean="0"/>
              <a:t>tugas</a:t>
            </a:r>
            <a:r>
              <a:rPr lang="id-ID" sz="2800" dirty="0" smtClean="0"/>
              <a:t> pokok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75-125 per </a:t>
            </a:r>
            <a:r>
              <a:rPr lang="en-US" sz="2800" dirty="0" err="1" smtClean="0"/>
              <a:t>pekerjaan</a:t>
            </a:r>
            <a:endParaRPr lang="id-ID" sz="2800" dirty="0" smtClean="0"/>
          </a:p>
          <a:p>
            <a:pPr>
              <a:buNone/>
            </a:pPr>
            <a:endParaRPr lang="id-ID" sz="2800" dirty="0" smtClean="0"/>
          </a:p>
          <a:p>
            <a:r>
              <a:rPr lang="id-ID" sz="2800" dirty="0" smtClean="0"/>
              <a:t>STEPS: </a:t>
            </a:r>
            <a:r>
              <a:rPr lang="en-US" sz="2800" dirty="0" err="1" smtClean="0"/>
              <a:t>Unsur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kegiatan</a:t>
            </a:r>
            <a:r>
              <a:rPr lang="en-US" sz="2800" dirty="0" smtClean="0"/>
              <a:t> </a:t>
            </a:r>
            <a:r>
              <a:rPr lang="en-US" sz="2800" dirty="0" err="1" smtClean="0"/>
              <a:t>khusus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diperlukan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melakukan</a:t>
            </a:r>
            <a:r>
              <a:rPr lang="en-US" sz="2800" dirty="0" smtClean="0"/>
              <a:t> </a:t>
            </a:r>
            <a:r>
              <a:rPr lang="en-US" sz="2800" dirty="0" err="1" smtClean="0"/>
              <a:t>tugas</a:t>
            </a:r>
            <a:r>
              <a:rPr lang="en-US" sz="2800" dirty="0" smtClean="0"/>
              <a:t>; </a:t>
            </a:r>
            <a:r>
              <a:rPr lang="en-US" sz="2800" dirty="0" err="1" smtClean="0"/>
              <a:t>selalu</a:t>
            </a:r>
            <a:r>
              <a:rPr lang="en-US" sz="2800" dirty="0" smtClean="0"/>
              <a:t> </a:t>
            </a:r>
            <a:r>
              <a:rPr lang="en-US" sz="2800" dirty="0" err="1" smtClean="0"/>
              <a:t>dua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lebih</a:t>
            </a:r>
            <a:r>
              <a:rPr lang="en-US" sz="2800" dirty="0" smtClean="0"/>
              <a:t> per </a:t>
            </a:r>
            <a:r>
              <a:rPr lang="en-US" sz="2800" dirty="0" err="1" smtClean="0"/>
              <a:t>tugas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Kriteria Pernyataan Tugas Pokok (Duties)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1814515"/>
            <a:ext cx="7786742" cy="4114815"/>
          </a:xfrm>
        </p:spPr>
        <p:txBody>
          <a:bodyPr>
            <a:normAutofit fontScale="77500" lnSpcReduction="20000"/>
          </a:bodyPr>
          <a:lstStyle/>
          <a:p>
            <a:r>
              <a:rPr lang="id-ID" dirty="0" smtClean="0"/>
              <a:t>Menj</a:t>
            </a:r>
            <a:r>
              <a:rPr lang="en-US" dirty="0" err="1" smtClean="0"/>
              <a:t>elaskan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id-ID" dirty="0" smtClean="0"/>
              <a:t>pekerjaan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endParaRPr lang="id-ID" dirty="0" smtClean="0"/>
          </a:p>
          <a:p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kata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, </a:t>
            </a:r>
            <a:r>
              <a:rPr lang="en-US" dirty="0" err="1" smtClean="0"/>
              <a:t>objek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id-ID" dirty="0" smtClean="0"/>
              <a:t>biasanya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kualifikasi</a:t>
            </a:r>
            <a:r>
              <a:rPr lang="id-ID" dirty="0" smtClean="0"/>
              <a:t> </a:t>
            </a:r>
          </a:p>
          <a:p>
            <a:r>
              <a:rPr lang="en-US" dirty="0" err="1" smtClean="0"/>
              <a:t>Berdiri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 (yang </a:t>
            </a:r>
            <a:r>
              <a:rPr lang="en-US" dirty="0" err="1" smtClean="0"/>
              <a:t>berarti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mengacu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r>
              <a:rPr lang="en-US" dirty="0" smtClean="0"/>
              <a:t>)</a:t>
            </a:r>
            <a:r>
              <a:rPr lang="id-ID" dirty="0" smtClean="0"/>
              <a:t>. </a:t>
            </a:r>
          </a:p>
          <a:p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judul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sekelompok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terkait</a:t>
            </a:r>
            <a:r>
              <a:rPr lang="en-US" dirty="0" smtClean="0"/>
              <a:t> (</a:t>
            </a:r>
            <a:r>
              <a:rPr lang="en-US" dirty="0" err="1" smtClean="0"/>
              <a:t>biasanya</a:t>
            </a:r>
            <a:r>
              <a:rPr lang="en-US" dirty="0" smtClean="0"/>
              <a:t> 6 -20 </a:t>
            </a:r>
            <a:r>
              <a:rPr lang="en-US" dirty="0" err="1" smtClean="0"/>
              <a:t>tugas</a:t>
            </a:r>
            <a:r>
              <a:rPr lang="en-US" dirty="0" smtClean="0"/>
              <a:t>)</a:t>
            </a:r>
            <a:r>
              <a:rPr lang="id-ID" dirty="0" smtClean="0"/>
              <a:t> </a:t>
            </a:r>
          </a:p>
          <a:p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id-ID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spesifik</a:t>
            </a:r>
            <a:r>
              <a:rPr lang="en-US" dirty="0" smtClean="0"/>
              <a:t>, </a:t>
            </a:r>
            <a:r>
              <a:rPr lang="en-US" dirty="0" err="1" smtClean="0"/>
              <a:t>pernyataan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r>
              <a:rPr lang="en-US" dirty="0" smtClean="0"/>
              <a:t> yang </a:t>
            </a:r>
            <a:r>
              <a:rPr lang="en-US" dirty="0" err="1" smtClean="0"/>
              <a:t>dilakukan</a:t>
            </a:r>
            <a:r>
              <a:rPr lang="en-US" dirty="0" smtClean="0"/>
              <a:t> (</a:t>
            </a:r>
            <a:r>
              <a:rPr lang="en-US" dirty="0" err="1" smtClean="0"/>
              <a:t>biasanya</a:t>
            </a:r>
            <a:r>
              <a:rPr lang="en-US" dirty="0" smtClean="0"/>
              <a:t> 6-12/job)</a:t>
            </a:r>
            <a:r>
              <a:rPr lang="id-ID" dirty="0" smtClean="0"/>
              <a:t>. </a:t>
            </a:r>
          </a:p>
          <a:p>
            <a:r>
              <a:rPr lang="en-US" dirty="0" err="1" smtClean="0"/>
              <a:t>Hindari</a:t>
            </a:r>
            <a:r>
              <a:rPr lang="en-US" dirty="0" smtClean="0"/>
              <a:t> </a:t>
            </a:r>
            <a:r>
              <a:rPr lang="en-US" dirty="0" err="1" smtClean="0"/>
              <a:t>referensi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pekerja</a:t>
            </a:r>
            <a:r>
              <a:rPr lang="en-US" dirty="0" smtClean="0"/>
              <a:t>, </a:t>
            </a:r>
            <a:r>
              <a:rPr lang="en-US" dirty="0" err="1" smtClean="0"/>
              <a:t>peralatan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id-ID" dirty="0" smtClean="0"/>
              <a:t>pengetahuan yang</a:t>
            </a:r>
            <a:r>
              <a:rPr lang="en-US" dirty="0" smtClean="0"/>
              <a:t> </a:t>
            </a:r>
            <a:r>
              <a:rPr lang="en-US" dirty="0" err="1" smtClean="0"/>
              <a:t>diperlukan</a:t>
            </a:r>
            <a:endParaRPr lang="id-ID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Kriteria Tugas Pekerjaan (task)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00568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Mewakili</a:t>
            </a:r>
            <a:r>
              <a:rPr lang="en-US" dirty="0" smtClean="0"/>
              <a:t> unit </a:t>
            </a:r>
            <a:r>
              <a:rPr lang="en-US" dirty="0" err="1" smtClean="0"/>
              <a:t>terkecil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id-ID" dirty="0" smtClean="0"/>
              <a:t>suatu </a:t>
            </a:r>
            <a:r>
              <a:rPr lang="en-US" dirty="0" err="1" smtClean="0"/>
              <a:t>pekerjaan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yang </a:t>
            </a:r>
            <a:r>
              <a:rPr lang="en-US" dirty="0" err="1" smtClean="0"/>
              <a:t>bermakna</a:t>
            </a:r>
            <a:endParaRPr lang="id-ID" dirty="0" smtClean="0"/>
          </a:p>
          <a:p>
            <a:r>
              <a:rPr lang="en-US" dirty="0" err="1" smtClean="0"/>
              <a:t>Mewakili</a:t>
            </a:r>
            <a:r>
              <a:rPr lang="en-US" dirty="0" smtClean="0"/>
              <a:t> unit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dialihkan</a:t>
            </a:r>
            <a:endParaRPr lang="id-ID" dirty="0" smtClean="0"/>
          </a:p>
          <a:p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yang </a:t>
            </a:r>
            <a:r>
              <a:rPr lang="en-US" dirty="0" err="1" smtClean="0"/>
              <a:t>singkat</a:t>
            </a:r>
            <a:endParaRPr lang="id-ID" dirty="0" smtClean="0"/>
          </a:p>
          <a:p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independent</a:t>
            </a:r>
            <a:r>
              <a:rPr lang="id-ID" dirty="0" smtClean="0"/>
              <a:t> dari</a:t>
            </a:r>
            <a:r>
              <a:rPr lang="en-US" dirty="0" smtClean="0"/>
              <a:t> </a:t>
            </a:r>
            <a:r>
              <a:rPr lang="en-US" dirty="0" err="1" smtClean="0"/>
              <a:t>tugas-tugas</a:t>
            </a:r>
            <a:r>
              <a:rPr lang="en-US" dirty="0" smtClean="0"/>
              <a:t> lain</a:t>
            </a:r>
            <a:endParaRPr lang="id-ID" dirty="0" smtClean="0"/>
          </a:p>
          <a:p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, </a:t>
            </a:r>
            <a:r>
              <a:rPr lang="en-US" dirty="0" err="1" smtClean="0"/>
              <a:t>jasa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id-ID" dirty="0" smtClean="0"/>
              <a:t>. </a:t>
            </a:r>
          </a:p>
          <a:p>
            <a:r>
              <a:rPr lang="en-US" dirty="0" smtClean="0"/>
              <a:t>Yang </a:t>
            </a:r>
            <a:r>
              <a:rPr lang="en-US" dirty="0" err="1" smtClean="0"/>
              <a:t>pasti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id-ID" dirty="0" smtClean="0"/>
              <a:t> </a:t>
            </a:r>
          </a:p>
          <a:p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id-ID" dirty="0" smtClean="0"/>
              <a:t>di</a:t>
            </a:r>
            <a:r>
              <a:rPr lang="en-US" dirty="0" err="1" smtClean="0"/>
              <a:t>amati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diukur</a:t>
            </a:r>
            <a:endParaRPr lang="id-ID" dirty="0" smtClean="0"/>
          </a:p>
          <a:p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langkah</a:t>
            </a:r>
            <a:endParaRPr lang="id-ID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Pengembangan Pernyataan Tugas (Task)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68632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Kata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: </a:t>
            </a:r>
            <a:r>
              <a:rPr lang="en-US" dirty="0" err="1" smtClean="0"/>
              <a:t>kata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melengkapi</a:t>
            </a:r>
            <a:r>
              <a:rPr lang="en-US" dirty="0" smtClean="0"/>
              <a:t> </a:t>
            </a:r>
            <a:r>
              <a:rPr lang="en-US" dirty="0" err="1" smtClean="0"/>
              <a:t>pernyataan</a:t>
            </a:r>
            <a:r>
              <a:rPr lang="en-US" dirty="0" smtClean="0"/>
              <a:t> </a:t>
            </a:r>
            <a:r>
              <a:rPr lang="en-US" dirty="0" err="1" smtClean="0"/>
              <a:t>tertulis</a:t>
            </a:r>
            <a:r>
              <a:rPr lang="en-US" dirty="0" smtClean="0"/>
              <a:t>, (Para </a:t>
            </a:r>
            <a:r>
              <a:rPr lang="en-US" dirty="0" err="1" smtClean="0"/>
              <a:t>pekerja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_____ (</a:t>
            </a:r>
            <a:r>
              <a:rPr lang="en-US" dirty="0" err="1" smtClean="0"/>
              <a:t>eq</a:t>
            </a:r>
            <a:r>
              <a:rPr lang="en-US" dirty="0" smtClean="0"/>
              <a:t>, </a:t>
            </a:r>
            <a:r>
              <a:rPr lang="id-ID" dirty="0" smtClean="0"/>
              <a:t>memi</a:t>
            </a:r>
            <a:r>
              <a:rPr lang="en-US" dirty="0" err="1" smtClean="0"/>
              <a:t>ilih</a:t>
            </a:r>
            <a:r>
              <a:rPr lang="en-US" dirty="0" smtClean="0"/>
              <a:t>, </a:t>
            </a:r>
            <a:r>
              <a:rPr lang="en-US" dirty="0" err="1" smtClean="0"/>
              <a:t>menyiapkan</a:t>
            </a:r>
            <a:r>
              <a:rPr lang="en-US" dirty="0" smtClean="0"/>
              <a:t>, </a:t>
            </a:r>
            <a:r>
              <a:rPr lang="en-US" dirty="0" err="1" smtClean="0"/>
              <a:t>mengidentifikasi</a:t>
            </a:r>
            <a:r>
              <a:rPr lang="en-US" dirty="0" smtClean="0"/>
              <a:t>, </a:t>
            </a:r>
            <a:r>
              <a:rPr lang="en-US" dirty="0" err="1" smtClean="0"/>
              <a:t>mengembangkan</a:t>
            </a:r>
            <a:r>
              <a:rPr lang="en-US" dirty="0" smtClean="0"/>
              <a:t>)</a:t>
            </a:r>
            <a:endParaRPr lang="id-ID" dirty="0" smtClean="0"/>
          </a:p>
          <a:p>
            <a:r>
              <a:rPr lang="en-US" dirty="0" err="1" smtClean="0"/>
              <a:t>Objek</a:t>
            </a:r>
            <a:r>
              <a:rPr lang="en-US" dirty="0" smtClean="0"/>
              <a:t>: </a:t>
            </a:r>
            <a:r>
              <a:rPr lang="en-US" dirty="0" err="1" smtClean="0"/>
              <a:t>Tujuannya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ditindaklanjuti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pekerja</a:t>
            </a:r>
            <a:r>
              <a:rPr lang="en-US" dirty="0" smtClean="0"/>
              <a:t> (</a:t>
            </a:r>
            <a:r>
              <a:rPr lang="en-US" dirty="0" err="1" smtClean="0"/>
              <a:t>eq</a:t>
            </a:r>
            <a:r>
              <a:rPr lang="en-US" dirty="0" smtClean="0"/>
              <a:t>, </a:t>
            </a:r>
            <a:r>
              <a:rPr lang="en-US" dirty="0" err="1" smtClean="0"/>
              <a:t>peralatan</a:t>
            </a:r>
            <a:r>
              <a:rPr lang="en-US" dirty="0" smtClean="0"/>
              <a:t>, </a:t>
            </a:r>
            <a:r>
              <a:rPr lang="en-US" dirty="0" err="1" smtClean="0"/>
              <a:t>laporan</a:t>
            </a:r>
            <a:r>
              <a:rPr lang="en-US" dirty="0" smtClean="0"/>
              <a:t>, </a:t>
            </a:r>
            <a:r>
              <a:rPr lang="en-US" dirty="0" err="1" smtClean="0"/>
              <a:t>pelanggan</a:t>
            </a:r>
            <a:r>
              <a:rPr lang="en-US" dirty="0" smtClean="0"/>
              <a:t>)</a:t>
            </a:r>
            <a:r>
              <a:rPr lang="id-ID" dirty="0" smtClean="0"/>
              <a:t> </a:t>
            </a:r>
          </a:p>
          <a:p>
            <a:r>
              <a:rPr lang="en-US" dirty="0" err="1" smtClean="0"/>
              <a:t>Kualifikasi</a:t>
            </a:r>
            <a:r>
              <a:rPr lang="en-US" dirty="0" smtClean="0"/>
              <a:t>: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kata-kata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frasa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memodifikasi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mengklarifikasi</a:t>
            </a:r>
            <a:r>
              <a:rPr lang="en-US" dirty="0" smtClean="0"/>
              <a:t> </a:t>
            </a:r>
            <a:r>
              <a:rPr lang="en-US" dirty="0" err="1" smtClean="0"/>
              <a:t>pernyataan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r>
              <a:rPr lang="en-US" dirty="0" smtClean="0"/>
              <a:t>. (</a:t>
            </a:r>
            <a:r>
              <a:rPr lang="en-US" dirty="0" err="1" smtClean="0"/>
              <a:t>eq</a:t>
            </a:r>
            <a:r>
              <a:rPr lang="en-US" dirty="0" smtClean="0"/>
              <a:t> </a:t>
            </a:r>
            <a:r>
              <a:rPr lang="id-ID" dirty="0" smtClean="0"/>
              <a:t>mem</a:t>
            </a:r>
            <a:r>
              <a:rPr lang="en-US" dirty="0" err="1" smtClean="0"/>
              <a:t>ilih</a:t>
            </a:r>
            <a:r>
              <a:rPr lang="en-US" dirty="0" smtClean="0"/>
              <a:t> </a:t>
            </a:r>
            <a:r>
              <a:rPr lang="en-US" dirty="0" err="1" smtClean="0"/>
              <a:t>peralatan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, </a:t>
            </a:r>
            <a:r>
              <a:rPr lang="en-US" dirty="0" err="1" smtClean="0"/>
              <a:t>menyiapkan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pinan</a:t>
            </a:r>
            <a:r>
              <a:rPr lang="id-ID" dirty="0" smtClean="0"/>
              <a:t>s</a:t>
            </a:r>
            <a:r>
              <a:rPr lang="en-US" dirty="0" err="1" smtClean="0"/>
              <a:t>ial</a:t>
            </a:r>
            <a:r>
              <a:rPr lang="en-US" dirty="0" smtClean="0"/>
              <a:t>)</a:t>
            </a:r>
            <a:endParaRPr lang="id-ID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500166" y="1428736"/>
            <a:ext cx="7286676" cy="4678204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274320" indent="-274320">
              <a:spcBef>
                <a:spcPts val="600"/>
              </a:spcBef>
              <a:buFont typeface="Wingdings" pitchFamily="2" charset="2"/>
              <a:buChar char="v"/>
            </a:pPr>
            <a:r>
              <a:rPr lang="id-ID" sz="2400" dirty="0" smtClean="0"/>
              <a:t>membutuhkan keterampilan mencari </a:t>
            </a:r>
            <a:r>
              <a:rPr lang="id-ID" sz="2400" b="1" dirty="0" smtClean="0"/>
              <a:t>KUALIFIKASI </a:t>
            </a:r>
            <a:r>
              <a:rPr lang="en-US" sz="2400" b="1" dirty="0" smtClean="0"/>
              <a:t>KOMPETENSI </a:t>
            </a:r>
            <a:r>
              <a:rPr lang="id-ID" sz="2400" dirty="0" smtClean="0"/>
              <a:t>yang </a:t>
            </a:r>
            <a:r>
              <a:rPr lang="en-US" sz="2400" dirty="0" smtClean="0"/>
              <a:t>“</a:t>
            </a:r>
            <a:r>
              <a:rPr lang="id-ID" sz="2400" b="1" dirty="0" smtClean="0"/>
              <a:t>cocok untuk masa depan</a:t>
            </a:r>
            <a:r>
              <a:rPr lang="en-US" sz="2400" dirty="0" smtClean="0"/>
              <a:t>”, </a:t>
            </a:r>
            <a:r>
              <a:rPr lang="en-US" sz="2400" b="1" dirty="0" smtClean="0"/>
              <a:t>BERMAKNA BAGI MAHASISWA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indeks</a:t>
            </a:r>
            <a:r>
              <a:rPr lang="en-US" sz="2400" dirty="0" smtClean="0"/>
              <a:t> </a:t>
            </a:r>
            <a:r>
              <a:rPr lang="en-US" sz="2400" dirty="0" err="1" smtClean="0"/>
              <a:t>relevansi</a:t>
            </a:r>
            <a:r>
              <a:rPr lang="en-US" sz="2400" dirty="0" smtClean="0"/>
              <a:t> </a:t>
            </a:r>
            <a:r>
              <a:rPr lang="en-US" sz="2400" dirty="0" err="1" smtClean="0"/>
              <a:t>pendidikan</a:t>
            </a:r>
            <a:r>
              <a:rPr lang="en-US" sz="2400" dirty="0" smtClean="0"/>
              <a:t> </a:t>
            </a:r>
            <a:r>
              <a:rPr lang="en-US" sz="2400" dirty="0" err="1" smtClean="0"/>
              <a:t>vokasi</a:t>
            </a:r>
            <a:r>
              <a:rPr lang="en-US" sz="2400" dirty="0" smtClean="0"/>
              <a:t> </a:t>
            </a:r>
            <a:r>
              <a:rPr lang="en-US" sz="2400" dirty="0" err="1" smtClean="0"/>
              <a:t>itu</a:t>
            </a:r>
            <a:r>
              <a:rPr lang="en-US" sz="2400" dirty="0" smtClean="0"/>
              <a:t> </a:t>
            </a:r>
            <a:r>
              <a:rPr lang="en-US" sz="2400" dirty="0" err="1" smtClean="0"/>
              <a:t>sendiri</a:t>
            </a:r>
            <a:r>
              <a:rPr lang="id-ID" sz="2400" dirty="0" smtClean="0"/>
              <a:t>. </a:t>
            </a:r>
            <a:endParaRPr lang="en-US" sz="2400" dirty="0" smtClean="0"/>
          </a:p>
          <a:p>
            <a:pPr marL="274320" indent="-274320">
              <a:spcBef>
                <a:spcPts val="600"/>
              </a:spcBef>
              <a:buFont typeface="Wingdings" pitchFamily="2" charset="2"/>
              <a:buChar char="v"/>
            </a:pPr>
            <a:r>
              <a:rPr lang="id-ID" sz="2400" dirty="0" smtClean="0"/>
              <a:t>Bagaimana </a:t>
            </a:r>
            <a:r>
              <a:rPr lang="en-US" sz="2400" dirty="0" smtClean="0"/>
              <a:t>me</a:t>
            </a:r>
            <a:r>
              <a:rPr lang="id-ID" sz="2400" dirty="0" smtClean="0"/>
              <a:t>rancang dan </a:t>
            </a:r>
            <a:r>
              <a:rPr lang="en-US" sz="2400" dirty="0" err="1" smtClean="0"/>
              <a:t>meng</a:t>
            </a:r>
            <a:r>
              <a:rPr lang="id-ID" sz="2400" dirty="0" smtClean="0"/>
              <a:t>implementasikan kurikulum</a:t>
            </a:r>
            <a:r>
              <a:rPr lang="en-US" sz="2400" dirty="0" smtClean="0"/>
              <a:t>,</a:t>
            </a:r>
            <a:r>
              <a:rPr lang="id-ID" sz="2400" dirty="0" smtClean="0"/>
              <a:t> pen</a:t>
            </a:r>
            <a:r>
              <a:rPr lang="en-US" sz="2400" dirty="0" err="1" smtClean="0"/>
              <a:t>gajaran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id-ID" sz="2400" dirty="0" smtClean="0"/>
              <a:t>n pelatihan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b="1" u="sng" dirty="0" err="1" smtClean="0"/>
              <a:t>jalur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atau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lintasan</a:t>
            </a:r>
            <a:r>
              <a:rPr lang="en-US" sz="2400" b="1" u="sng" dirty="0" smtClean="0"/>
              <a:t> </a:t>
            </a:r>
            <a:r>
              <a:rPr lang="en-US" sz="2400" dirty="0" smtClean="0"/>
              <a:t>yang </a:t>
            </a:r>
            <a:r>
              <a:rPr lang="en-US" sz="2400" dirty="0" err="1" smtClean="0"/>
              <a:t>tepat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</a:t>
            </a:r>
            <a:r>
              <a:rPr lang="en-US" sz="2400" dirty="0" err="1" smtClean="0"/>
              <a:t>relevansi</a:t>
            </a:r>
            <a:r>
              <a:rPr lang="en-US" sz="2400" dirty="0" smtClean="0"/>
              <a:t> yang </a:t>
            </a:r>
            <a:r>
              <a:rPr lang="en-US" sz="2400" dirty="0" err="1" smtClean="0"/>
              <a:t>tinggi</a:t>
            </a:r>
            <a:r>
              <a:rPr lang="id-ID" sz="2400" dirty="0" smtClean="0"/>
              <a:t>. </a:t>
            </a:r>
            <a:endParaRPr lang="en-US" sz="2400" dirty="0" smtClean="0"/>
          </a:p>
          <a:p>
            <a:pPr marL="274320" indent="-274320">
              <a:spcBef>
                <a:spcPts val="600"/>
              </a:spcBef>
              <a:buFont typeface="Wingdings" pitchFamily="2" charset="2"/>
              <a:buChar char="v"/>
            </a:pPr>
            <a:r>
              <a:rPr lang="id-ID" sz="2400" dirty="0" smtClean="0"/>
              <a:t>Bagaimana </a:t>
            </a:r>
            <a:r>
              <a:rPr lang="en-US" sz="2400" dirty="0" err="1" smtClean="0"/>
              <a:t>deng</a:t>
            </a:r>
            <a:r>
              <a:rPr lang="id-ID" sz="2400" dirty="0" smtClean="0"/>
              <a:t>an tujuan umum VET</a:t>
            </a:r>
            <a:r>
              <a:rPr lang="en-US" sz="2400" dirty="0" smtClean="0"/>
              <a:t> yang </a:t>
            </a:r>
            <a:r>
              <a:rPr lang="en-US" sz="2400" dirty="0" err="1" smtClean="0"/>
              <a:t>harus</a:t>
            </a:r>
            <a:r>
              <a:rPr lang="id-ID" sz="2400" dirty="0" smtClean="0"/>
              <a:t> mencerminkan </a:t>
            </a:r>
            <a:r>
              <a:rPr lang="id-ID" sz="2400" b="1" u="sng" dirty="0" smtClean="0"/>
              <a:t>keyakinan dan perspektif </a:t>
            </a:r>
            <a:r>
              <a:rPr lang="en-US" sz="2400" b="1" u="sng" dirty="0" err="1" smtClean="0"/>
              <a:t>para</a:t>
            </a:r>
            <a:r>
              <a:rPr lang="id-ID" sz="2400" b="1" u="sng" dirty="0" smtClean="0"/>
              <a:t> konstituen</a:t>
            </a:r>
            <a:r>
              <a:rPr lang="id-ID" sz="2400" dirty="0" smtClean="0"/>
              <a:t>, dan membentuk kegiatan</a:t>
            </a:r>
            <a:r>
              <a:rPr lang="en-US" sz="2400" dirty="0" smtClean="0"/>
              <a:t>-</a:t>
            </a:r>
            <a:r>
              <a:rPr lang="en-US" sz="2400" dirty="0" err="1" smtClean="0"/>
              <a:t>kegiatan</a:t>
            </a:r>
            <a:r>
              <a:rPr lang="en-US" sz="2400" dirty="0" smtClean="0"/>
              <a:t> </a:t>
            </a:r>
            <a:r>
              <a:rPr lang="en-US" sz="2400" dirty="0" err="1" smtClean="0"/>
              <a:t>diklat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meng</a:t>
            </a:r>
            <a:r>
              <a:rPr lang="id-ID" sz="2400" dirty="0" smtClean="0"/>
              <a:t>arah </a:t>
            </a:r>
            <a:r>
              <a:rPr lang="en-US" sz="2400" dirty="0" err="1" smtClean="0"/>
              <a:t>kepada</a:t>
            </a:r>
            <a:r>
              <a:rPr lang="en-US" sz="2400" dirty="0" smtClean="0"/>
              <a:t> </a:t>
            </a:r>
            <a:r>
              <a:rPr lang="en-US" sz="2400" dirty="0" err="1" smtClean="0"/>
              <a:t>pemenuhan</a:t>
            </a:r>
            <a:r>
              <a:rPr lang="en-US" sz="2400" dirty="0" smtClean="0"/>
              <a:t> </a:t>
            </a:r>
            <a:r>
              <a:rPr lang="en-US" sz="2400" dirty="0" err="1" smtClean="0"/>
              <a:t>kebutuhan</a:t>
            </a:r>
            <a:r>
              <a:rPr lang="en-US" sz="2400" dirty="0" smtClean="0"/>
              <a:t> </a:t>
            </a:r>
            <a:r>
              <a:rPr lang="id-ID" sz="2400" dirty="0" smtClean="0"/>
              <a:t>masa depan</a:t>
            </a:r>
            <a:r>
              <a:rPr lang="en-US" sz="2400" dirty="0" smtClean="0"/>
              <a:t> </a:t>
            </a:r>
            <a:r>
              <a:rPr lang="en-US" sz="2400" dirty="0" err="1" smtClean="0"/>
              <a:t>anak</a:t>
            </a:r>
            <a:r>
              <a:rPr lang="en-US" sz="2400" dirty="0" smtClean="0"/>
              <a:t> </a:t>
            </a:r>
            <a:r>
              <a:rPr lang="en-US" sz="2400" dirty="0" err="1" smtClean="0"/>
              <a:t>Bangsa</a:t>
            </a:r>
            <a:r>
              <a:rPr lang="id-ID" sz="2400" dirty="0" smtClean="0"/>
              <a:t>? (Rojewski, 2009).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1500166" y="214290"/>
            <a:ext cx="622959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800" dirty="0" smtClean="0">
                <a:latin typeface="Albertus Extra Bold" pitchFamily="34" charset="0"/>
              </a:rPr>
              <a:t>PENGEMBANGAN KURIKULUM </a:t>
            </a:r>
            <a:r>
              <a:rPr lang="en-US" sz="2800" dirty="0" smtClean="0">
                <a:latin typeface="Albertus Extra Bold" pitchFamily="34" charset="0"/>
              </a:rPr>
              <a:t> </a:t>
            </a:r>
          </a:p>
          <a:p>
            <a:r>
              <a:rPr lang="en-US" sz="2800" dirty="0" smtClean="0">
                <a:latin typeface="Albertus Extra Bold" pitchFamily="34" charset="0"/>
              </a:rPr>
              <a:t>V E T </a:t>
            </a:r>
            <a:endParaRPr lang="en-US" sz="2800" dirty="0">
              <a:latin typeface="Albertus Extra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 Kriteria Pernyataan Tugas (Task)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43444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Ringkas</a:t>
            </a:r>
            <a:r>
              <a:rPr lang="en-US" dirty="0" smtClean="0"/>
              <a:t> </a:t>
            </a:r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kinerja</a:t>
            </a:r>
            <a:endParaRPr lang="id-ID" dirty="0" smtClean="0"/>
          </a:p>
          <a:p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berisi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relevan</a:t>
            </a:r>
            <a:r>
              <a:rPr lang="en-US" dirty="0" smtClean="0"/>
              <a:t> </a:t>
            </a:r>
            <a:r>
              <a:rPr lang="en-US" dirty="0" err="1" smtClean="0"/>
              <a:t>kualifikasi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berarti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sendirinya</a:t>
            </a:r>
            <a:r>
              <a:rPr lang="en-US" dirty="0" smtClean="0"/>
              <a:t> (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tergantung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kewajiban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tugas-tugas</a:t>
            </a:r>
            <a:r>
              <a:rPr lang="en-US" dirty="0" smtClean="0"/>
              <a:t> lain)</a:t>
            </a:r>
            <a:endParaRPr lang="id-ID" dirty="0" smtClean="0"/>
          </a:p>
          <a:p>
            <a:r>
              <a:rPr lang="en-US" dirty="0" err="1" smtClean="0"/>
              <a:t>Hindari</a:t>
            </a:r>
            <a:r>
              <a:rPr lang="en-US" dirty="0" smtClean="0"/>
              <a:t> </a:t>
            </a:r>
            <a:r>
              <a:rPr lang="en-US" dirty="0" err="1" smtClean="0"/>
              <a:t>referensi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r>
              <a:rPr lang="en-US" dirty="0" smtClean="0"/>
              <a:t> yang </a:t>
            </a:r>
            <a:r>
              <a:rPr lang="en-US" dirty="0" err="1" smtClean="0"/>
              <a:t>dibutuhkan</a:t>
            </a:r>
            <a:r>
              <a:rPr lang="id-ID" dirty="0" smtClean="0"/>
              <a:t> </a:t>
            </a:r>
          </a:p>
          <a:p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tindakan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kata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yang </a:t>
            </a:r>
            <a:r>
              <a:rPr lang="en-US" dirty="0" err="1" smtClean="0"/>
              <a:t>menerima</a:t>
            </a:r>
            <a:r>
              <a:rPr lang="en-US" dirty="0" smtClean="0"/>
              <a:t> </a:t>
            </a:r>
            <a:r>
              <a:rPr lang="en-US" dirty="0" err="1" smtClean="0"/>
              <a:t>tindakan</a:t>
            </a:r>
            <a:r>
              <a:rPr lang="id-ID" dirty="0" smtClean="0"/>
              <a:t> </a:t>
            </a:r>
          </a:p>
          <a:p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eksplisit</a:t>
            </a:r>
            <a:r>
              <a:rPr lang="en-US" dirty="0" smtClean="0"/>
              <a:t> </a:t>
            </a:r>
            <a:r>
              <a:rPr lang="en-US" dirty="0" err="1" smtClean="0"/>
              <a:t>dinyatakan</a:t>
            </a:r>
            <a:r>
              <a:rPr lang="en-US" dirty="0" smtClean="0"/>
              <a:t> </a:t>
            </a:r>
            <a:r>
              <a:rPr lang="en-US" dirty="0" err="1" smtClean="0"/>
              <a:t>sekali</a:t>
            </a:r>
            <a:r>
              <a:rPr lang="en-US" dirty="0" smtClean="0"/>
              <a:t> (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jelas</a:t>
            </a:r>
            <a:r>
              <a:rPr lang="en-US" dirty="0" smtClean="0"/>
              <a:t>)</a:t>
            </a:r>
            <a:endParaRPr lang="id-ID" dirty="0" smtClean="0"/>
          </a:p>
          <a:p>
            <a:r>
              <a:rPr lang="en-US" dirty="0" err="1" smtClean="0"/>
              <a:t>Hindari</a:t>
            </a:r>
            <a:r>
              <a:rPr lang="en-US" dirty="0" smtClean="0"/>
              <a:t> </a:t>
            </a:r>
            <a:r>
              <a:rPr lang="en-US" dirty="0" err="1" smtClean="0"/>
              <a:t>referensi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pekerja</a:t>
            </a:r>
            <a:r>
              <a:rPr lang="en-US" dirty="0" smtClean="0"/>
              <a:t> yang </a:t>
            </a:r>
            <a:r>
              <a:rPr lang="en-US" dirty="0" err="1" smtClean="0"/>
              <a:t>diperlukan</a:t>
            </a:r>
            <a:r>
              <a:rPr lang="id-ID" dirty="0" smtClean="0"/>
              <a:t> </a:t>
            </a:r>
          </a:p>
          <a:p>
            <a:r>
              <a:rPr lang="en-US" dirty="0" err="1" smtClean="0"/>
              <a:t>Hindari</a:t>
            </a:r>
            <a:r>
              <a:rPr lang="en-US" dirty="0" smtClean="0"/>
              <a:t> refer</a:t>
            </a:r>
            <a:r>
              <a:rPr lang="id-ID" dirty="0" smtClean="0"/>
              <a:t>e</a:t>
            </a:r>
            <a:r>
              <a:rPr lang="en-US" dirty="0" smtClean="0"/>
              <a:t>n</a:t>
            </a:r>
            <a:r>
              <a:rPr lang="id-ID" dirty="0" smtClean="0"/>
              <a:t>si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peralatan</a:t>
            </a:r>
            <a:r>
              <a:rPr lang="en-US" dirty="0" smtClean="0"/>
              <a:t> yang </a:t>
            </a:r>
            <a:r>
              <a:rPr lang="en-US" dirty="0" err="1" smtClean="0"/>
              <a:t>mendukung</a:t>
            </a:r>
            <a:r>
              <a:rPr lang="en-US" dirty="0" smtClean="0"/>
              <a:t> </a:t>
            </a:r>
            <a:r>
              <a:rPr lang="en-US" dirty="0" err="1" smtClean="0"/>
              <a:t>kinerja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endParaRPr lang="id-ID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142852"/>
            <a:ext cx="7772400" cy="1500198"/>
          </a:xfrm>
        </p:spPr>
        <p:txBody>
          <a:bodyPr>
            <a:normAutofit/>
          </a:bodyPr>
          <a:lstStyle/>
          <a:p>
            <a:r>
              <a:rPr lang="id-ID" sz="3600" dirty="0" smtClean="0">
                <a:latin typeface="Berlin Sans FB Demi" pitchFamily="34" charset="0"/>
              </a:rPr>
              <a:t>PENDIDIKAN MENENGAH KEJURUAN</a:t>
            </a:r>
            <a:endParaRPr lang="en-US" sz="3600" dirty="0">
              <a:latin typeface="Berlin Sans FB Dem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5786" y="2285992"/>
            <a:ext cx="6858048" cy="2571768"/>
          </a:xfrm>
        </p:spPr>
        <p:txBody>
          <a:bodyPr>
            <a:normAutofit/>
          </a:bodyPr>
          <a:lstStyle/>
          <a:p>
            <a:pPr marL="360000" indent="-360000" algn="l">
              <a:buFont typeface="Wingdings" pitchFamily="2" charset="2"/>
              <a:buChar char="v"/>
            </a:pPr>
            <a:r>
              <a:rPr lang="en-US" sz="4000" b="1" dirty="0" err="1">
                <a:solidFill>
                  <a:schemeClr val="tx1"/>
                </a:solidFill>
              </a:rPr>
              <a:t>pendidikan</a:t>
            </a:r>
            <a:r>
              <a:rPr lang="en-US" sz="4000" b="1" dirty="0" smtClean="0">
                <a:solidFill>
                  <a:schemeClr val="tx1"/>
                </a:solidFill>
              </a:rPr>
              <a:t>,</a:t>
            </a:r>
            <a:r>
              <a:rPr lang="id-ID" sz="4000" b="1" dirty="0" smtClean="0">
                <a:solidFill>
                  <a:schemeClr val="tx1"/>
                </a:solidFill>
              </a:rPr>
              <a:t> </a:t>
            </a:r>
            <a:r>
              <a:rPr lang="id-ID" sz="4000" b="1" dirty="0" smtClean="0">
                <a:solidFill>
                  <a:schemeClr val="tx1"/>
                </a:solidFill>
                <a:sym typeface="Wingdings" pitchFamily="2" charset="2"/>
              </a:rPr>
              <a:t> to prepare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endParaRPr lang="id-ID" sz="4000" b="1" dirty="0" smtClean="0">
              <a:solidFill>
                <a:schemeClr val="tx1"/>
              </a:solidFill>
            </a:endParaRPr>
          </a:p>
          <a:p>
            <a:pPr marL="360000" indent="-360000" algn="l">
              <a:buFont typeface="Wingdings" pitchFamily="2" charset="2"/>
              <a:buChar char="v"/>
            </a:pPr>
            <a:r>
              <a:rPr lang="en-US" sz="4000" b="1" dirty="0" smtClean="0">
                <a:solidFill>
                  <a:schemeClr val="tx1"/>
                </a:solidFill>
              </a:rPr>
              <a:t>training</a:t>
            </a:r>
            <a:r>
              <a:rPr lang="en-US" sz="4000" b="1" dirty="0">
                <a:solidFill>
                  <a:schemeClr val="tx1"/>
                </a:solidFill>
              </a:rPr>
              <a:t>, </a:t>
            </a:r>
            <a:r>
              <a:rPr lang="en-US" sz="4000" b="1" dirty="0" err="1">
                <a:solidFill>
                  <a:schemeClr val="tx1"/>
                </a:solidFill>
              </a:rPr>
              <a:t>dan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id-ID" sz="4000" b="1" dirty="0" smtClean="0">
                <a:solidFill>
                  <a:schemeClr val="tx1"/>
                </a:solidFill>
                <a:sym typeface="Wingdings" pitchFamily="2" charset="2"/>
              </a:rPr>
              <a:t> to fit</a:t>
            </a:r>
            <a:endParaRPr lang="id-ID" sz="4000" b="1" dirty="0" smtClean="0">
              <a:solidFill>
                <a:schemeClr val="tx1"/>
              </a:solidFill>
            </a:endParaRPr>
          </a:p>
          <a:p>
            <a:pPr marL="360000" indent="-360000" algn="l">
              <a:buFont typeface="Wingdings" pitchFamily="2" charset="2"/>
              <a:buChar char="v"/>
            </a:pPr>
            <a:r>
              <a:rPr lang="en-US" sz="4000" b="1" dirty="0" smtClean="0">
                <a:solidFill>
                  <a:schemeClr val="tx1"/>
                </a:solidFill>
              </a:rPr>
              <a:t>Retraining</a:t>
            </a:r>
            <a:r>
              <a:rPr lang="id-ID" sz="4000" b="1" dirty="0" smtClean="0">
                <a:solidFill>
                  <a:schemeClr val="tx1"/>
                </a:solidFill>
                <a:sym typeface="Wingdings" pitchFamily="2" charset="2"/>
              </a:rPr>
              <a:t> to fit</a:t>
            </a:r>
            <a:endParaRPr lang="id-ID" sz="40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28" y="0"/>
            <a:ext cx="6858048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VET </a:t>
            </a:r>
            <a:r>
              <a:rPr lang="en-US" b="1" dirty="0" err="1" smtClean="0">
                <a:solidFill>
                  <a:srgbClr val="FF0000"/>
                </a:solidFill>
              </a:rPr>
              <a:t>sebagai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Kapital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Sosial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1357298"/>
            <a:ext cx="3543296" cy="1971676"/>
          </a:xfrm>
          <a:ln w="38100" cmpd="thickThin">
            <a:solidFill>
              <a:schemeClr val="bg1"/>
            </a:solidFill>
          </a:ln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Sehat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Jasmani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Tenang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Rohani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Profesional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928662" y="4243406"/>
            <a:ext cx="3571900" cy="2257428"/>
          </a:xfrm>
          <a:prstGeom prst="rect">
            <a:avLst/>
          </a:prstGeom>
          <a:ln w="85725" cmpd="thickThin">
            <a:solidFill>
              <a:schemeClr val="bg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Organisasi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Sosial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Desa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Pakraman</a:t>
            </a:r>
            <a:endParaRPr kumimoji="0" lang="en-US" sz="32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b="1" dirty="0" err="1" smtClean="0"/>
              <a:t>Adat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Istiadat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b="1" baseline="0" dirty="0" err="1" smtClean="0"/>
              <a:t>Idelogi</a:t>
            </a:r>
            <a:r>
              <a:rPr lang="en-US" sz="3200" b="1" dirty="0" smtClean="0"/>
              <a:t> Tri </a:t>
            </a:r>
            <a:r>
              <a:rPr lang="en-US" sz="3200" b="1" dirty="0" err="1" smtClean="0"/>
              <a:t>Hita</a:t>
            </a:r>
            <a:r>
              <a:rPr lang="en-US" sz="3200" b="1" dirty="0" smtClean="0"/>
              <a:t> Karana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Chevron 13"/>
          <p:cNvSpPr/>
          <p:nvPr/>
        </p:nvSpPr>
        <p:spPr>
          <a:xfrm rot="5400000">
            <a:off x="2250265" y="3581837"/>
            <a:ext cx="500066" cy="714380"/>
          </a:xfrm>
          <a:prstGeom prst="chevr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16"/>
          <p:cNvGrpSpPr/>
          <p:nvPr/>
        </p:nvGrpSpPr>
        <p:grpSpPr>
          <a:xfrm>
            <a:off x="4905404" y="2143116"/>
            <a:ext cx="3810000" cy="3810000"/>
            <a:chOff x="1752600" y="901338"/>
            <a:chExt cx="5715000" cy="5804262"/>
          </a:xfrm>
        </p:grpSpPr>
        <p:pic>
          <p:nvPicPr>
            <p:cNvPr id="18" name="Picture 17" descr="BALI.jpg"/>
            <p:cNvPicPr>
              <a:picLocks noChangeAspect="1"/>
            </p:cNvPicPr>
            <p:nvPr/>
          </p:nvPicPr>
          <p:blipFill>
            <a:blip r:embed="rId2">
              <a:lum bright="-6000" contrast="8000"/>
            </a:blip>
            <a:stretch>
              <a:fillRect/>
            </a:stretch>
          </p:blipFill>
          <p:spPr>
            <a:xfrm>
              <a:off x="3454400" y="4953000"/>
              <a:ext cx="2184400" cy="1606188"/>
            </a:xfrm>
            <a:prstGeom prst="rect">
              <a:avLst/>
            </a:prstGeom>
          </p:spPr>
        </p:pic>
        <p:sp>
          <p:nvSpPr>
            <p:cNvPr id="19" name="Oval 18"/>
            <p:cNvSpPr/>
            <p:nvPr/>
          </p:nvSpPr>
          <p:spPr>
            <a:xfrm>
              <a:off x="3124200" y="3263538"/>
              <a:ext cx="2819400" cy="3313611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3733800" y="3568338"/>
              <a:ext cx="1676400" cy="83820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 fontScale="52500" lnSpcReduction="20000"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normalizeH="0" noProof="0" dirty="0" smtClean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 </a:t>
              </a:r>
              <a:r>
                <a:rPr kumimoji="0" lang="en-US" sz="4000" b="1" i="0" u="none" strike="noStrike" kern="1200" normalizeH="0" noProof="0" dirty="0" err="1" smtClean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Lokal</a:t>
              </a:r>
              <a:endParaRPr kumimoji="0" lang="en-US" sz="4000" b="1" i="0" u="none" strike="noStrike" kern="1200" normalizeH="0" baseline="0" noProof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21" name="Title 1"/>
            <p:cNvSpPr txBox="1">
              <a:spLocks/>
            </p:cNvSpPr>
            <p:nvPr/>
          </p:nvSpPr>
          <p:spPr>
            <a:xfrm>
              <a:off x="3445933" y="2286000"/>
              <a:ext cx="2328333" cy="83820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 fontScale="52500" lnSpcReduction="20000"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lvl="0" algn="ctr">
                <a:spcBef>
                  <a:spcPct val="0"/>
                </a:spcBef>
                <a:defRPr/>
              </a:pPr>
              <a:r>
                <a:rPr kumimoji="0" lang="en-US" sz="6600" b="1" i="0" u="none" strike="noStrike" kern="1200" normalizeH="0" noProof="0" dirty="0" smtClean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 </a:t>
              </a:r>
              <a:r>
                <a:rPr lang="en-US" sz="4000" b="1" dirty="0" err="1" smtClean="0"/>
                <a:t>Nasional</a:t>
              </a:r>
              <a:endParaRPr kumimoji="0" lang="en-US" sz="4000" b="1" i="0" u="none" strike="noStrike" kern="1200" normalizeH="0" baseline="0" noProof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2362199" y="1968138"/>
              <a:ext cx="4419601" cy="4724400"/>
            </a:xfrm>
            <a:prstGeom prst="ellipse">
              <a:avLst/>
            </a:prstGeom>
            <a:noFill/>
            <a:ln w="6032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1752600" y="901338"/>
              <a:ext cx="5715000" cy="5804262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437468" y="1129938"/>
              <a:ext cx="2315633" cy="9846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Bef>
                  <a:spcPct val="0"/>
                </a:spcBef>
                <a:defRPr/>
              </a:pPr>
              <a:r>
                <a:rPr lang="en-US" sz="3600" b="1" dirty="0" smtClean="0">
                  <a:ln w="11430"/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Global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4572000" y="5625738"/>
              <a:ext cx="291737" cy="33092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2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64357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lbertus Extra Bold" pitchFamily="34" charset="0"/>
              </a:rPr>
              <a:t>MATUR SUKSMA</a:t>
            </a:r>
            <a:br>
              <a:rPr lang="en-US" dirty="0" smtClean="0">
                <a:solidFill>
                  <a:schemeClr val="bg1"/>
                </a:solidFill>
                <a:latin typeface="Albertus Extra Bold" pitchFamily="34" charset="0"/>
              </a:rPr>
            </a:br>
            <a:endParaRPr lang="en-US" dirty="0">
              <a:solidFill>
                <a:schemeClr val="bg1"/>
              </a:solidFill>
              <a:latin typeface="Albertus Extra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00166" y="214290"/>
            <a:ext cx="550072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id-ID" sz="3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FORMULASI </a:t>
            </a:r>
            <a:r>
              <a:rPr lang="en-US" sz="3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sym typeface="Wingdings" pitchFamily="2" charset="2"/>
              </a:rPr>
              <a:t> </a:t>
            </a:r>
            <a:r>
              <a:rPr lang="en-US" sz="3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V E T</a:t>
            </a:r>
            <a:endParaRPr lang="en-US" sz="3600" b="1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8" name="Teardrop 47"/>
          <p:cNvSpPr/>
          <p:nvPr/>
        </p:nvSpPr>
        <p:spPr>
          <a:xfrm>
            <a:off x="2285984" y="1500174"/>
            <a:ext cx="6357982" cy="4786346"/>
          </a:xfrm>
          <a:prstGeom prst="teardrop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id-ID" sz="4000" i="1" dirty="0" smtClean="0"/>
              <a:t>“work-based education”</a:t>
            </a:r>
          </a:p>
          <a:p>
            <a:pPr algn="ctr"/>
            <a:r>
              <a:rPr lang="id-ID" sz="4000" i="1" dirty="0" smtClean="0"/>
              <a:t>“Education for work”</a:t>
            </a:r>
          </a:p>
          <a:p>
            <a:pPr algn="ctr"/>
            <a:endParaRPr lang="id-ID" sz="4000" i="1" dirty="0" smtClean="0"/>
          </a:p>
          <a:p>
            <a:pPr algn="ctr"/>
            <a:r>
              <a:rPr lang="id-ID" sz="3600" dirty="0" smtClean="0"/>
              <a:t>“Indonesia </a:t>
            </a:r>
            <a:r>
              <a:rPr lang="en-US" sz="3600" dirty="0" smtClean="0">
                <a:sym typeface="Wingdings" pitchFamily="2" charset="2"/>
              </a:rPr>
              <a:t></a:t>
            </a:r>
            <a:r>
              <a:rPr lang="id-ID" sz="3600" dirty="0" smtClean="0">
                <a:sym typeface="Wingdings" pitchFamily="2" charset="2"/>
              </a:rPr>
              <a:t> BMW”</a:t>
            </a:r>
            <a:endParaRPr lang="id-ID" sz="3600" dirty="0"/>
          </a:p>
        </p:txBody>
      </p:sp>
      <p:sp>
        <p:nvSpPr>
          <p:cNvPr id="23" name="Subtitle 2"/>
          <p:cNvSpPr txBox="1">
            <a:spLocks/>
          </p:cNvSpPr>
          <p:nvPr/>
        </p:nvSpPr>
        <p:spPr>
          <a:xfrm>
            <a:off x="4786314" y="642918"/>
            <a:ext cx="3643338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lvl="0">
              <a:spcBef>
                <a:spcPct val="20000"/>
              </a:spcBef>
              <a:defRPr/>
            </a:pPr>
            <a:r>
              <a:rPr lang="id-ID" sz="2400" dirty="0" smtClean="0">
                <a:solidFill>
                  <a:schemeClr val="bg1"/>
                </a:solidFill>
              </a:rPr>
              <a:t>Smith-Hughes ( 1917) </a:t>
            </a:r>
            <a:endParaRPr kumimoji="0" lang="id-ID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2844" y="214290"/>
            <a:ext cx="735811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id-ID" sz="3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Filosofi </a:t>
            </a:r>
            <a:r>
              <a:rPr lang="en-US" sz="3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PRAGMATIS </a:t>
            </a:r>
            <a:r>
              <a:rPr lang="id-ID" sz="3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Pendidikan</a:t>
            </a:r>
            <a:r>
              <a:rPr lang="en-US" sz="3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PELATIHAN</a:t>
            </a:r>
            <a:r>
              <a:rPr lang="id-ID" sz="3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VOKASI</a:t>
            </a:r>
            <a:endParaRPr lang="en-US" sz="3600" b="1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7" name="Picture 46" descr="Mechanic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89235"/>
            <a:ext cx="2786082" cy="5225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Teardrop 47"/>
          <p:cNvSpPr/>
          <p:nvPr/>
        </p:nvSpPr>
        <p:spPr>
          <a:xfrm>
            <a:off x="3143240" y="1142984"/>
            <a:ext cx="5786478" cy="4500594"/>
          </a:xfrm>
          <a:prstGeom prst="teardrop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000" b="1" i="1" dirty="0" smtClean="0"/>
              <a:t>What job was needed &amp; What was need to do the job</a:t>
            </a:r>
          </a:p>
          <a:p>
            <a:pPr algn="ctr"/>
            <a:r>
              <a:rPr lang="id-ID" sz="2800" dirty="0" smtClean="0"/>
              <a:t>“Thompson”</a:t>
            </a:r>
            <a:endParaRPr lang="id-ID" sz="2800" dirty="0"/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5214942" y="6123233"/>
            <a:ext cx="1928826" cy="520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matching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00562" y="4765911"/>
            <a:ext cx="3357586" cy="663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Pesan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SBY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untuk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WaMen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Diknas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dlm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Resufle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Menteri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2011”</a:t>
            </a:r>
            <a:endParaRPr kumimoji="0" lang="id-ID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4669196" y="6013647"/>
            <a:ext cx="2928958" cy="71438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2844" y="214290"/>
            <a:ext cx="84296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3 </a:t>
            </a:r>
            <a:r>
              <a:rPr lang="en-US" sz="36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Paradigma</a:t>
            </a:r>
            <a:endParaRPr lang="en-US" sz="3600" b="1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8" name="Teardrop 47"/>
          <p:cNvSpPr/>
          <p:nvPr/>
        </p:nvSpPr>
        <p:spPr>
          <a:xfrm>
            <a:off x="2148944" y="1214422"/>
            <a:ext cx="2857520" cy="1500198"/>
          </a:xfrm>
          <a:prstGeom prst="teardrop">
            <a:avLst>
              <a:gd name="adj" fmla="val 71155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b="1" i="1" dirty="0" smtClean="0"/>
              <a:t>Pend. </a:t>
            </a:r>
            <a:r>
              <a:rPr lang="en-US" sz="3200" b="1" i="1" dirty="0" err="1" smtClean="0"/>
              <a:t>Vokasi</a:t>
            </a:r>
            <a:endParaRPr lang="id-ID" sz="3200" dirty="0"/>
          </a:p>
        </p:txBody>
      </p:sp>
      <p:sp>
        <p:nvSpPr>
          <p:cNvPr id="8" name="Teardrop 7"/>
          <p:cNvSpPr/>
          <p:nvPr/>
        </p:nvSpPr>
        <p:spPr>
          <a:xfrm>
            <a:off x="5929322" y="1071546"/>
            <a:ext cx="2867044" cy="1500198"/>
          </a:xfrm>
          <a:prstGeom prst="teardrop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000" b="1" i="1" dirty="0" smtClean="0"/>
              <a:t>Dunia kerja</a:t>
            </a:r>
            <a:endParaRPr lang="id-ID" sz="2800" dirty="0"/>
          </a:p>
        </p:txBody>
      </p:sp>
      <p:sp>
        <p:nvSpPr>
          <p:cNvPr id="9" name="Striped Right Arrow 8"/>
          <p:cNvSpPr/>
          <p:nvPr/>
        </p:nvSpPr>
        <p:spPr>
          <a:xfrm>
            <a:off x="5072066" y="1428736"/>
            <a:ext cx="785818" cy="928694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1"/>
          <p:cNvGrpSpPr/>
          <p:nvPr/>
        </p:nvGrpSpPr>
        <p:grpSpPr>
          <a:xfrm>
            <a:off x="0" y="1688730"/>
            <a:ext cx="785818" cy="642942"/>
            <a:chOff x="714348" y="2143116"/>
            <a:chExt cx="785818" cy="642942"/>
          </a:xfrm>
        </p:grpSpPr>
        <p:sp>
          <p:nvSpPr>
            <p:cNvPr id="10" name="Hexagon 9"/>
            <p:cNvSpPr/>
            <p:nvPr/>
          </p:nvSpPr>
          <p:spPr>
            <a:xfrm>
              <a:off x="714348" y="2143116"/>
              <a:ext cx="785818" cy="642942"/>
            </a:xfrm>
            <a:prstGeom prst="hexagon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85786" y="2143116"/>
              <a:ext cx="571504" cy="5715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4000" dirty="0" smtClean="0"/>
                <a:t>1</a:t>
              </a:r>
              <a:endParaRPr lang="en-US" sz="4000" dirty="0"/>
            </a:p>
          </p:txBody>
        </p:sp>
      </p:grpSp>
      <p:sp>
        <p:nvSpPr>
          <p:cNvPr id="13" name="Teardrop 12"/>
          <p:cNvSpPr/>
          <p:nvPr/>
        </p:nvSpPr>
        <p:spPr>
          <a:xfrm>
            <a:off x="2143108" y="3214686"/>
            <a:ext cx="2786082" cy="1500198"/>
          </a:xfrm>
          <a:prstGeom prst="teardrop">
            <a:avLst>
              <a:gd name="adj" fmla="val 70979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b="1" i="1" dirty="0" smtClean="0"/>
              <a:t>Pend. </a:t>
            </a:r>
            <a:r>
              <a:rPr lang="en-US" sz="3200" b="1" i="1" dirty="0" err="1" smtClean="0"/>
              <a:t>Vokasi</a:t>
            </a:r>
            <a:endParaRPr lang="id-ID" sz="3200" dirty="0"/>
          </a:p>
        </p:txBody>
      </p:sp>
      <p:sp>
        <p:nvSpPr>
          <p:cNvPr id="14" name="Teardrop 13"/>
          <p:cNvSpPr/>
          <p:nvPr/>
        </p:nvSpPr>
        <p:spPr>
          <a:xfrm>
            <a:off x="6000760" y="3071810"/>
            <a:ext cx="2795606" cy="1643074"/>
          </a:xfrm>
          <a:prstGeom prst="teardrop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000" b="1" i="1" dirty="0" smtClean="0"/>
              <a:t>Dunia kerja</a:t>
            </a:r>
            <a:endParaRPr lang="id-ID" sz="2800" dirty="0"/>
          </a:p>
        </p:txBody>
      </p:sp>
      <p:sp>
        <p:nvSpPr>
          <p:cNvPr id="15" name="Striped Right Arrow 14"/>
          <p:cNvSpPr/>
          <p:nvPr/>
        </p:nvSpPr>
        <p:spPr>
          <a:xfrm>
            <a:off x="5500694" y="3343476"/>
            <a:ext cx="500066" cy="1214446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5"/>
          <p:cNvGrpSpPr/>
          <p:nvPr/>
        </p:nvGrpSpPr>
        <p:grpSpPr>
          <a:xfrm>
            <a:off x="0" y="3643314"/>
            <a:ext cx="785818" cy="642942"/>
            <a:chOff x="714348" y="2143116"/>
            <a:chExt cx="785818" cy="642942"/>
          </a:xfrm>
        </p:grpSpPr>
        <p:sp>
          <p:nvSpPr>
            <p:cNvPr id="17" name="Hexagon 16"/>
            <p:cNvSpPr/>
            <p:nvPr/>
          </p:nvSpPr>
          <p:spPr>
            <a:xfrm>
              <a:off x="714348" y="2143116"/>
              <a:ext cx="785818" cy="642942"/>
            </a:xfrm>
            <a:prstGeom prst="hexagon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85786" y="2143116"/>
              <a:ext cx="571504" cy="5715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4000" dirty="0" smtClean="0"/>
                <a:t>2</a:t>
              </a:r>
              <a:endParaRPr lang="en-US" sz="4000" dirty="0"/>
            </a:p>
          </p:txBody>
        </p:sp>
      </p:grpSp>
      <p:sp>
        <p:nvSpPr>
          <p:cNvPr id="19" name="Striped Right Arrow 18"/>
          <p:cNvSpPr/>
          <p:nvPr/>
        </p:nvSpPr>
        <p:spPr>
          <a:xfrm rot="10800000">
            <a:off x="4929191" y="3343476"/>
            <a:ext cx="500066" cy="1214446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ardrop 19"/>
          <p:cNvSpPr/>
          <p:nvPr/>
        </p:nvSpPr>
        <p:spPr>
          <a:xfrm>
            <a:off x="2214546" y="5000636"/>
            <a:ext cx="2786082" cy="1428760"/>
          </a:xfrm>
          <a:prstGeom prst="teardrop">
            <a:avLst>
              <a:gd name="adj" fmla="val 70100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b="1" i="1" dirty="0" smtClean="0"/>
              <a:t>Pend. </a:t>
            </a:r>
            <a:r>
              <a:rPr lang="en-US" sz="3200" b="1" i="1" dirty="0" err="1" smtClean="0"/>
              <a:t>Vokasi</a:t>
            </a:r>
            <a:endParaRPr lang="id-ID" sz="3200" dirty="0"/>
          </a:p>
        </p:txBody>
      </p:sp>
      <p:sp>
        <p:nvSpPr>
          <p:cNvPr id="21" name="Teardrop 20"/>
          <p:cNvSpPr/>
          <p:nvPr/>
        </p:nvSpPr>
        <p:spPr>
          <a:xfrm>
            <a:off x="5857884" y="5000636"/>
            <a:ext cx="2867044" cy="1571636"/>
          </a:xfrm>
          <a:prstGeom prst="teardrop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i="1" dirty="0" smtClean="0"/>
              <a:t>Dunia kerja baru</a:t>
            </a:r>
            <a:endParaRPr lang="id-ID" sz="2800" dirty="0"/>
          </a:p>
        </p:txBody>
      </p:sp>
      <p:sp>
        <p:nvSpPr>
          <p:cNvPr id="22" name="Striped Right Arrow 21"/>
          <p:cNvSpPr/>
          <p:nvPr/>
        </p:nvSpPr>
        <p:spPr>
          <a:xfrm>
            <a:off x="5000628" y="5143512"/>
            <a:ext cx="857256" cy="1214446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22"/>
          <p:cNvGrpSpPr/>
          <p:nvPr/>
        </p:nvGrpSpPr>
        <p:grpSpPr>
          <a:xfrm>
            <a:off x="0" y="5357826"/>
            <a:ext cx="785818" cy="642942"/>
            <a:chOff x="714348" y="2143116"/>
            <a:chExt cx="785818" cy="642942"/>
          </a:xfrm>
        </p:grpSpPr>
        <p:sp>
          <p:nvSpPr>
            <p:cNvPr id="24" name="Hexagon 23"/>
            <p:cNvSpPr/>
            <p:nvPr/>
          </p:nvSpPr>
          <p:spPr>
            <a:xfrm>
              <a:off x="714348" y="2143116"/>
              <a:ext cx="785818" cy="642942"/>
            </a:xfrm>
            <a:prstGeom prst="hexagon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85786" y="2143116"/>
              <a:ext cx="571504" cy="5715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4000" dirty="0" smtClean="0"/>
                <a:t>3</a:t>
              </a:r>
              <a:endParaRPr lang="en-US" sz="4000" dirty="0"/>
            </a:p>
          </p:txBody>
        </p:sp>
      </p:grpSp>
      <p:sp>
        <p:nvSpPr>
          <p:cNvPr id="27" name="Subtitle 2"/>
          <p:cNvSpPr txBox="1">
            <a:spLocks/>
          </p:cNvSpPr>
          <p:nvPr/>
        </p:nvSpPr>
        <p:spPr>
          <a:xfrm>
            <a:off x="778743" y="1643050"/>
            <a:ext cx="1357322" cy="7143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20000"/>
          </a:bodyPr>
          <a:lstStyle/>
          <a:p>
            <a:pPr marL="36000" lvl="0">
              <a:spcBef>
                <a:spcPct val="20000"/>
              </a:spcBef>
              <a:defRPr/>
            </a:pPr>
            <a:r>
              <a:rPr lang="id-ID" sz="2800" dirty="0" smtClean="0"/>
              <a:t>Supplay Driven </a:t>
            </a:r>
            <a:endParaRPr kumimoji="0" lang="id-ID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Subtitle 2"/>
          <p:cNvSpPr txBox="1">
            <a:spLocks/>
          </p:cNvSpPr>
          <p:nvPr/>
        </p:nvSpPr>
        <p:spPr>
          <a:xfrm>
            <a:off x="785786" y="3604677"/>
            <a:ext cx="1357322" cy="7143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20000"/>
          </a:bodyPr>
          <a:lstStyle/>
          <a:p>
            <a:pPr marL="36000" lvl="0">
              <a:spcBef>
                <a:spcPct val="20000"/>
              </a:spcBef>
              <a:defRPr/>
            </a:pPr>
            <a:r>
              <a:rPr lang="id-ID" sz="2800" dirty="0" smtClean="0"/>
              <a:t>Demand Driven </a:t>
            </a:r>
            <a:endParaRPr kumimoji="0" lang="id-ID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Subtitle 2"/>
          <p:cNvSpPr txBox="1">
            <a:spLocks/>
          </p:cNvSpPr>
          <p:nvPr/>
        </p:nvSpPr>
        <p:spPr>
          <a:xfrm>
            <a:off x="778743" y="5299267"/>
            <a:ext cx="1357322" cy="71438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20000"/>
          </a:bodyPr>
          <a:lstStyle/>
          <a:p>
            <a:pPr marL="36000" lvl="0">
              <a:spcBef>
                <a:spcPct val="20000"/>
              </a:spcBef>
              <a:defRPr/>
            </a:pPr>
            <a:r>
              <a:rPr lang="en-US" sz="2800" dirty="0" smtClean="0"/>
              <a:t>Market Driven</a:t>
            </a:r>
            <a:endParaRPr kumimoji="0" lang="id-ID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0" y="2855908"/>
            <a:ext cx="9144000" cy="1588"/>
          </a:xfrm>
          <a:prstGeom prst="line">
            <a:avLst/>
          </a:prstGeom>
          <a:ln w="444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triped Right Arrow 30"/>
          <p:cNvSpPr/>
          <p:nvPr/>
        </p:nvSpPr>
        <p:spPr>
          <a:xfrm rot="5400000">
            <a:off x="714349" y="2571746"/>
            <a:ext cx="642940" cy="642942"/>
          </a:xfrm>
          <a:prstGeom prst="striped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triped Right Arrow 31"/>
          <p:cNvSpPr/>
          <p:nvPr/>
        </p:nvSpPr>
        <p:spPr>
          <a:xfrm rot="5400000">
            <a:off x="5143505" y="2571743"/>
            <a:ext cx="642940" cy="642942"/>
          </a:xfrm>
          <a:prstGeom prst="striped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96721" y="635358"/>
            <a:ext cx="838200" cy="8382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28794" y="1371600"/>
            <a:ext cx="55102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200" dirty="0" smtClean="0"/>
              <a:t>(1) </a:t>
            </a:r>
            <a:r>
              <a:rPr lang="en-US" sz="3200" dirty="0" err="1" smtClean="0"/>
              <a:t>Tidak</a:t>
            </a:r>
            <a:r>
              <a:rPr lang="en-US" sz="3200" dirty="0" smtClean="0"/>
              <a:t> </a:t>
            </a:r>
            <a:r>
              <a:rPr lang="en-US" sz="3200" dirty="0" err="1" smtClean="0"/>
              <a:t>bersifat</a:t>
            </a:r>
            <a:r>
              <a:rPr lang="en-US" sz="3200" dirty="0" smtClean="0"/>
              <a:t> </a:t>
            </a:r>
            <a:r>
              <a:rPr lang="en-US" sz="3200" dirty="0" err="1" smtClean="0"/>
              <a:t>rutin</a:t>
            </a:r>
            <a:r>
              <a:rPr lang="id-ID" sz="3200" dirty="0" smtClean="0"/>
              <a:t>; 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2057400" y="304800"/>
            <a:ext cx="66747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</a:t>
            </a:r>
            <a:r>
              <a:rPr lang="id-ID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rend of the future world of work 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28794" y="2057400"/>
            <a:ext cx="72152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200" dirty="0" smtClean="0"/>
              <a:t>(2) </a:t>
            </a:r>
            <a:r>
              <a:rPr lang="en-US" sz="3200" dirty="0" err="1" smtClean="0"/>
              <a:t>Berspesialisasi</a:t>
            </a:r>
            <a:r>
              <a:rPr lang="id-ID" sz="3200" dirty="0" smtClean="0"/>
              <a:t> </a:t>
            </a:r>
            <a:r>
              <a:rPr lang="en-US" sz="3200" dirty="0" err="1" smtClean="0"/>
              <a:t>dan</a:t>
            </a:r>
            <a:r>
              <a:rPr lang="id-ID" sz="3200" dirty="0" smtClean="0"/>
              <a:t> </a:t>
            </a:r>
            <a:r>
              <a:rPr lang="en-US" sz="3200" dirty="0" err="1" smtClean="0"/>
              <a:t>bermacam-macam</a:t>
            </a:r>
            <a:r>
              <a:rPr lang="id-ID" sz="3200" dirty="0" smtClean="0"/>
              <a:t>; 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1928794" y="2743200"/>
            <a:ext cx="63579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200" dirty="0" smtClean="0"/>
              <a:t>(3) </a:t>
            </a:r>
            <a:r>
              <a:rPr lang="en-US" sz="3200" dirty="0" err="1" smtClean="0"/>
              <a:t>hebat</a:t>
            </a:r>
            <a:r>
              <a:rPr lang="en-US" sz="3200" dirty="0" smtClean="0"/>
              <a:t>/</a:t>
            </a:r>
            <a:r>
              <a:rPr lang="en-US" sz="3200" dirty="0" err="1" smtClean="0"/>
              <a:t>bersemangat</a:t>
            </a:r>
            <a:r>
              <a:rPr lang="id-ID" sz="3200" dirty="0" smtClean="0"/>
              <a:t>; 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2004994" y="3429000"/>
            <a:ext cx="396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200" dirty="0" smtClean="0"/>
              <a:t>(4) </a:t>
            </a:r>
            <a:r>
              <a:rPr lang="en-US" sz="3200" dirty="0" err="1" smtClean="0"/>
              <a:t>konsep</a:t>
            </a:r>
            <a:r>
              <a:rPr lang="id-ID" sz="3200" dirty="0" smtClean="0"/>
              <a:t>tual; 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2004994" y="4114800"/>
            <a:ext cx="3352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200" dirty="0" smtClean="0"/>
              <a:t>(5) </a:t>
            </a:r>
            <a:r>
              <a:rPr lang="en-US" sz="3200" dirty="0" err="1" smtClean="0"/>
              <a:t>Bebas</a:t>
            </a:r>
            <a:r>
              <a:rPr lang="en-US" sz="3200" dirty="0" smtClean="0"/>
              <a:t> </a:t>
            </a:r>
            <a:r>
              <a:rPr lang="en-US" sz="3200" dirty="0" err="1" smtClean="0"/>
              <a:t>memilih</a:t>
            </a:r>
            <a:r>
              <a:rPr lang="id-ID" sz="3200" dirty="0" smtClean="0"/>
              <a:t>; </a:t>
            </a:r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>
            <a:off x="2004994" y="4724400"/>
            <a:ext cx="3657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200" dirty="0" smtClean="0"/>
              <a:t>(6) </a:t>
            </a:r>
            <a:r>
              <a:rPr lang="en-US" sz="3200" dirty="0" err="1" smtClean="0"/>
              <a:t>Kom</a:t>
            </a:r>
            <a:r>
              <a:rPr lang="id-ID" sz="3200" dirty="0" smtClean="0"/>
              <a:t>ple</a:t>
            </a:r>
            <a:r>
              <a:rPr lang="en-US" sz="3200" dirty="0" err="1" smtClean="0"/>
              <a:t>ks</a:t>
            </a:r>
            <a:r>
              <a:rPr lang="id-ID" sz="3200" dirty="0" smtClean="0"/>
              <a:t>; 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endParaRPr lang="en-US" sz="3200" dirty="0"/>
          </a:p>
        </p:txBody>
      </p:sp>
      <p:sp>
        <p:nvSpPr>
          <p:cNvPr id="17" name="Rectangle 16"/>
          <p:cNvSpPr/>
          <p:nvPr/>
        </p:nvSpPr>
        <p:spPr>
          <a:xfrm>
            <a:off x="2004994" y="5334000"/>
            <a:ext cx="6477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200" dirty="0" smtClean="0"/>
              <a:t>(7) </a:t>
            </a:r>
            <a:r>
              <a:rPr lang="en-US" sz="3200" dirty="0" err="1" smtClean="0"/>
              <a:t>Berinteraksi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orang</a:t>
            </a:r>
            <a:r>
              <a:rPr lang="en-US" sz="3200" dirty="0" smtClean="0"/>
              <a:t> lain, </a:t>
            </a:r>
            <a:r>
              <a:rPr lang="en-US" sz="3200" dirty="0" err="1" smtClean="0"/>
              <a:t>alat-alat</a:t>
            </a:r>
            <a:r>
              <a:rPr lang="en-US" sz="3200" dirty="0" smtClean="0"/>
              <a:t>,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barang</a:t>
            </a:r>
            <a:r>
              <a:rPr lang="en-US" sz="3200" dirty="0" smtClean="0"/>
              <a:t>/</a:t>
            </a:r>
            <a:r>
              <a:rPr lang="id-ID" sz="3200" dirty="0" smtClean="0"/>
              <a:t>artefacts.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1475" y="649095"/>
            <a:ext cx="838200" cy="8382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209800" y="1371600"/>
            <a:ext cx="5219720" cy="762000"/>
          </a:xfrm>
        </p:spPr>
        <p:txBody>
          <a:bodyPr>
            <a:noAutofit/>
          </a:bodyPr>
          <a:lstStyle/>
          <a:p>
            <a:pPr algn="l"/>
            <a:r>
              <a:rPr lang="id-ID" sz="3600" dirty="0" smtClean="0">
                <a:solidFill>
                  <a:schemeClr val="tx1"/>
                </a:solidFill>
              </a:rPr>
              <a:t>Openness</a:t>
            </a:r>
            <a:r>
              <a:rPr lang="en-US" sz="3600" dirty="0" smtClean="0">
                <a:solidFill>
                  <a:schemeClr val="tx1"/>
                </a:solidFill>
              </a:rPr>
              <a:t>/</a:t>
            </a:r>
            <a:r>
              <a:rPr lang="en-US" sz="3600" dirty="0" err="1" smtClean="0">
                <a:solidFill>
                  <a:schemeClr val="tx1"/>
                </a:solidFill>
              </a:rPr>
              <a:t>keterbukaan</a:t>
            </a:r>
            <a:endParaRPr lang="en-US" sz="3600" dirty="0" smtClean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633185" y="1434921"/>
            <a:ext cx="457200" cy="53340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73029" y="2957847"/>
            <a:ext cx="457200" cy="5334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66918" y="142852"/>
            <a:ext cx="716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INDUSTRIALIZED SOCIETIES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Subtitle 5"/>
          <p:cNvSpPr txBox="1">
            <a:spLocks/>
          </p:cNvSpPr>
          <p:nvPr/>
        </p:nvSpPr>
        <p:spPr>
          <a:xfrm>
            <a:off x="2209800" y="2209800"/>
            <a:ext cx="5434034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d-I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Flexibility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fleksibilitas</a:t>
            </a:r>
            <a:r>
              <a:rPr kumimoji="0" lang="id-I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Subtitle 5"/>
          <p:cNvSpPr txBox="1">
            <a:spLocks/>
          </p:cNvSpPr>
          <p:nvPr/>
        </p:nvSpPr>
        <p:spPr>
          <a:xfrm>
            <a:off x="2209800" y="2895600"/>
            <a:ext cx="5005406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d-I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Complexity</a:t>
            </a:r>
            <a:r>
              <a:rPr lang="en-US" sz="3600" dirty="0" smtClean="0"/>
              <a:t>/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kompleksitas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Subtitle 5"/>
          <p:cNvSpPr txBox="1">
            <a:spLocks/>
          </p:cNvSpPr>
          <p:nvPr/>
        </p:nvSpPr>
        <p:spPr>
          <a:xfrm>
            <a:off x="2286000" y="3657600"/>
            <a:ext cx="5643586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d-I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uncertain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id-I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tidak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menentu</a:t>
            </a:r>
            <a:r>
              <a:rPr kumimoji="0" lang="id-I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634392" y="2286000"/>
            <a:ext cx="457200" cy="5334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694558" y="3708042"/>
            <a:ext cx="457200" cy="53340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5"/>
          <p:cNvSpPr txBox="1">
            <a:spLocks/>
          </p:cNvSpPr>
          <p:nvPr/>
        </p:nvSpPr>
        <p:spPr>
          <a:xfrm>
            <a:off x="1981200" y="4800600"/>
            <a:ext cx="6858000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Requirements and characteristics of labor         changing rapidly.</a:t>
            </a:r>
          </a:p>
        </p:txBody>
      </p:sp>
      <p:sp>
        <p:nvSpPr>
          <p:cNvPr id="17" name="Striped Right Arrow 16"/>
          <p:cNvSpPr/>
          <p:nvPr/>
        </p:nvSpPr>
        <p:spPr>
          <a:xfrm>
            <a:off x="3352800" y="5410200"/>
            <a:ext cx="533400" cy="609600"/>
          </a:xfrm>
          <a:prstGeom prst="striped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rved Left Arrow 17"/>
          <p:cNvSpPr/>
          <p:nvPr/>
        </p:nvSpPr>
        <p:spPr>
          <a:xfrm>
            <a:off x="7200928" y="2071678"/>
            <a:ext cx="1371600" cy="2819400"/>
          </a:xfrm>
          <a:prstGeom prst="curvedLeftArrow">
            <a:avLst/>
          </a:prstGeom>
          <a:noFill/>
          <a:ln w="38100"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2609</TotalTime>
  <Words>2306</Words>
  <Application>Microsoft Office PowerPoint</Application>
  <PresentationFormat>On-screen Show (4:3)</PresentationFormat>
  <Paragraphs>404</Paragraphs>
  <Slides>43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PENDIDIKAN KEJURUAN DALAM KERANGKA PENGEMBANGAN S D I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Kedudukan Kurikulum dalam Sistem Pendidikan</vt:lpstr>
      <vt:lpstr>Slide 23</vt:lpstr>
      <vt:lpstr>KURIKULUM &amp; PEMBELAJARAN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Strategi pengembangan KURIKULUM pendidikan VOKASI </vt:lpstr>
      <vt:lpstr>analisis okupasi atau pekerjaan menjadi kompetensi</vt:lpstr>
      <vt:lpstr>Key Terms</vt:lpstr>
      <vt:lpstr>Kriteria Pernyataan Tugas Pokok (Duties)</vt:lpstr>
      <vt:lpstr>Kriteria Tugas Pekerjaan (task)</vt:lpstr>
      <vt:lpstr>Pengembangan Pernyataan Tugas (Task)</vt:lpstr>
      <vt:lpstr> Kriteria Pernyataan Tugas (Task)</vt:lpstr>
      <vt:lpstr>PENDIDIKAN MENENGAH KEJURUAN</vt:lpstr>
      <vt:lpstr>VET sebagai Kapital Sosial</vt:lpstr>
      <vt:lpstr>MATUR SUKSMA </vt:lpstr>
    </vt:vector>
  </TitlesOfParts>
  <Company>FT UNY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TINJAUAN AKADEMIS SPEKTRUM KEAHLIAN PENDIDIKAN MENENGAH KEJURUAN</dc:title>
  <dc:creator>Putu Panji Sudira</dc:creator>
  <cp:lastModifiedBy>Putu Panji</cp:lastModifiedBy>
  <cp:revision>37</cp:revision>
  <dcterms:created xsi:type="dcterms:W3CDTF">2010-03-03T03:55:03Z</dcterms:created>
  <dcterms:modified xsi:type="dcterms:W3CDTF">2012-03-20T13:09:43Z</dcterms:modified>
</cp:coreProperties>
</file>