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258" r:id="rId4"/>
    <p:sldId id="278" r:id="rId5"/>
    <p:sldId id="270" r:id="rId6"/>
    <p:sldId id="271" r:id="rId7"/>
    <p:sldId id="279" r:id="rId8"/>
    <p:sldId id="277" r:id="rId9"/>
    <p:sldId id="268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>
        <p:scale>
          <a:sx n="64" d="100"/>
          <a:sy n="64" d="100"/>
        </p:scale>
        <p:origin x="-69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15/11/2014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449B-03B6-46DE-BD3F-33C7AAB72BF1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F7E-D0CE-447D-9EE8-4E901B492533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7F6B-1801-4953-8B16-B34F22BD6B24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DD3-91C3-4E62-A18B-C043B37E14D4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C512-2565-4D3B-89A3-F80C43671B43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E442-0B89-48FD-96B6-64978E1519B1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FF16-0ECF-4F13-8FC1-6CDE63682BAB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3-0FED-4E0E-A665-79DFB278E0D3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1773-C8FB-49F9-9CE0-C13C61717402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A158-10E5-4339-9289-C78736EDA0EE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79A4-5A84-4668-BEF0-2A4BD511C100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47B5-42A5-419F-9476-254024B2DB89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utupanji@uny.ac.i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914400"/>
            <a:ext cx="6096000" cy="3048000"/>
          </a:xfrm>
          <a:prstGeom prst="roundRect">
            <a:avLst>
              <a:gd name="adj" fmla="val 50000"/>
            </a:avLst>
          </a:prstGeom>
          <a:blipFill dpi="0" rotWithShape="1">
            <a:blip r:embed="rId3" cstate="print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705600" cy="16764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2060"/>
                </a:solidFill>
              </a:rPr>
              <a:t>PARADIGMA</a:t>
            </a:r>
            <a:r>
              <a:rPr lang="id-ID" sz="7200" b="1" dirty="0" smtClean="0">
                <a:solidFill>
                  <a:srgbClr val="002060"/>
                </a:solidFill>
              </a:rPr>
              <a:t/>
            </a:r>
            <a:br>
              <a:rPr lang="id-ID" sz="7200" b="1" dirty="0" smtClean="0">
                <a:solidFill>
                  <a:srgbClr val="002060"/>
                </a:solidFill>
              </a:rPr>
            </a:br>
            <a:r>
              <a:rPr lang="id-ID" sz="7200" b="1" dirty="0" smtClean="0">
                <a:solidFill>
                  <a:srgbClr val="002060"/>
                </a:solidFill>
              </a:rPr>
              <a:t>PENELITIAN</a:t>
            </a:r>
            <a:endParaRPr lang="en-US" sz="7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4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S3 PTK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010400" cy="1981200"/>
          </a:xfrm>
        </p:spPr>
        <p:txBody>
          <a:bodyPr>
            <a:normAutofit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Belajar Budayanya orang Hidup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2209800"/>
            <a:ext cx="7010400" cy="2117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858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6705600" cy="8382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Pengertian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76400" y="2057400"/>
            <a:ext cx="6858000" cy="3810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Suatu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Gejala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dapat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diklasifikasikan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Hubungan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Gejala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bersifat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Kausal</a:t>
            </a:r>
            <a:r>
              <a:rPr lang="en-US" sz="3600" b="1" dirty="0" smtClean="0">
                <a:solidFill>
                  <a:schemeClr val="bg1"/>
                </a:solidFill>
              </a:rPr>
              <a:t>/</a:t>
            </a:r>
            <a:r>
              <a:rPr lang="en-US" sz="3600" b="1" dirty="0" err="1" smtClean="0">
                <a:solidFill>
                  <a:schemeClr val="bg1"/>
                </a:solidFill>
              </a:rPr>
              <a:t>Sebab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Akibat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Pola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hubungan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antar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Variabel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disebut</a:t>
            </a:r>
            <a:r>
              <a:rPr lang="en-US" sz="3600" b="1" dirty="0" smtClean="0">
                <a:solidFill>
                  <a:schemeClr val="bg1"/>
                </a:solidFill>
              </a:rPr>
              <a:t> PARADIGMA.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685800"/>
            <a:ext cx="6096000" cy="1371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6705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PARADIGMA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00200" y="2438400"/>
            <a:ext cx="6705600" cy="3505200"/>
          </a:xfrm>
          <a:noFill/>
        </p:spPr>
        <p:txBody>
          <a:bodyPr>
            <a:normAutofit/>
          </a:bodyPr>
          <a:lstStyle/>
          <a:p>
            <a:pPr marL="514350" algn="l"/>
            <a:r>
              <a:rPr lang="en-US" b="1" dirty="0" smtClean="0">
                <a:solidFill>
                  <a:srgbClr val="C00000"/>
                </a:solidFill>
              </a:rPr>
              <a:t>POLA </a:t>
            </a:r>
            <a:r>
              <a:rPr lang="en-US" b="1" dirty="0" err="1" smtClean="0">
                <a:solidFill>
                  <a:srgbClr val="C00000"/>
                </a:solidFill>
              </a:rPr>
              <a:t>Pikir</a:t>
            </a:r>
            <a:r>
              <a:rPr lang="en-US" b="1" dirty="0" smtClean="0">
                <a:solidFill>
                  <a:srgbClr val="C00000"/>
                </a:solidFill>
              </a:rPr>
              <a:t> yang </a:t>
            </a:r>
            <a:r>
              <a:rPr lang="en-US" b="1" dirty="0" err="1" smtClean="0">
                <a:solidFill>
                  <a:srgbClr val="C00000"/>
                </a:solidFill>
              </a:rPr>
              <a:t>menunjukkan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hubungan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antar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Variabel</a:t>
            </a:r>
            <a:r>
              <a:rPr lang="en-US" b="1" dirty="0" smtClean="0">
                <a:solidFill>
                  <a:srgbClr val="C00000"/>
                </a:solidFill>
              </a:rPr>
              <a:t> yang </a:t>
            </a:r>
            <a:r>
              <a:rPr lang="en-US" b="1" dirty="0" err="1" smtClean="0">
                <a:solidFill>
                  <a:srgbClr val="C00000"/>
                </a:solidFill>
              </a:rPr>
              <a:t>akan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diteliti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 marL="514350" algn="l"/>
            <a:r>
              <a:rPr lang="en-US" b="1" dirty="0" err="1" smtClean="0">
                <a:solidFill>
                  <a:srgbClr val="C00000"/>
                </a:solidFill>
              </a:rPr>
              <a:t>Menunjukkan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jenis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jumlah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rumusan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masalah</a:t>
            </a:r>
            <a:r>
              <a:rPr lang="en-US" b="1" dirty="0" smtClean="0">
                <a:solidFill>
                  <a:srgbClr val="C00000"/>
                </a:solidFill>
              </a:rPr>
              <a:t> yang </a:t>
            </a:r>
            <a:r>
              <a:rPr lang="en-US" b="1" dirty="0" err="1" smtClean="0">
                <a:solidFill>
                  <a:srgbClr val="C00000"/>
                </a:solidFill>
              </a:rPr>
              <a:t>perlu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dijawab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melalui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Penelitian</a:t>
            </a:r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685800"/>
            <a:ext cx="6096000" cy="1371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6705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PARADIGMA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00200" y="2438400"/>
            <a:ext cx="6705600" cy="3505200"/>
          </a:xfrm>
          <a:noFill/>
        </p:spPr>
        <p:txBody>
          <a:bodyPr>
            <a:normAutofit/>
          </a:bodyPr>
          <a:lstStyle/>
          <a:p>
            <a:pPr marL="514350" algn="l"/>
            <a:r>
              <a:rPr lang="en-US" b="1" dirty="0" err="1" smtClean="0">
                <a:solidFill>
                  <a:srgbClr val="C00000"/>
                </a:solidFill>
              </a:rPr>
              <a:t>Teori</a:t>
            </a:r>
            <a:r>
              <a:rPr lang="en-US" b="1" dirty="0" smtClean="0">
                <a:solidFill>
                  <a:srgbClr val="C00000"/>
                </a:solidFill>
              </a:rPr>
              <a:t> yang </a:t>
            </a:r>
            <a:r>
              <a:rPr lang="en-US" b="1" dirty="0" err="1" smtClean="0">
                <a:solidFill>
                  <a:srgbClr val="C00000"/>
                </a:solidFill>
              </a:rPr>
              <a:t>digunakan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untuk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merumuskan</a:t>
            </a:r>
            <a:r>
              <a:rPr lang="en-US" b="1" dirty="0" smtClean="0">
                <a:solidFill>
                  <a:srgbClr val="C00000"/>
                </a:solidFill>
              </a:rPr>
              <a:t> HIPOTESIS (</a:t>
            </a:r>
            <a:r>
              <a:rPr lang="en-US" b="1" dirty="0" err="1" smtClean="0">
                <a:solidFill>
                  <a:srgbClr val="C00000"/>
                </a:solidFill>
              </a:rPr>
              <a:t>Jumlah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jenisnya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</a:p>
          <a:p>
            <a:pPr marL="514350" algn="l"/>
            <a:r>
              <a:rPr lang="en-US" b="1" dirty="0" err="1" smtClean="0">
                <a:solidFill>
                  <a:srgbClr val="C00000"/>
                </a:solidFill>
              </a:rPr>
              <a:t>Teknik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Analisis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Statistik</a:t>
            </a:r>
            <a:r>
              <a:rPr lang="en-US" b="1" dirty="0" smtClean="0">
                <a:solidFill>
                  <a:srgbClr val="C00000"/>
                </a:solidFill>
              </a:rPr>
              <a:t> yang </a:t>
            </a:r>
            <a:r>
              <a:rPr lang="en-US" b="1" dirty="0" err="1" smtClean="0">
                <a:solidFill>
                  <a:srgbClr val="C00000"/>
                </a:solidFill>
              </a:rPr>
              <a:t>digunakan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3810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6705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PARADIGMA </a:t>
            </a:r>
            <a:r>
              <a:rPr lang="en-US" b="1" dirty="0" err="1" smtClean="0">
                <a:solidFill>
                  <a:schemeClr val="bg1"/>
                </a:solidFill>
              </a:rPr>
              <a:t>sederhana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7467600" cy="3657600"/>
          </a:xfrm>
          <a:noFill/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Rumusan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Masalah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Deskriptif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b="1" dirty="0" err="1" smtClean="0">
                <a:solidFill>
                  <a:srgbClr val="C00000"/>
                </a:solidFill>
              </a:rPr>
              <a:t>Bagaimana</a:t>
            </a:r>
            <a:r>
              <a:rPr lang="en-US" b="1" dirty="0" smtClean="0">
                <a:solidFill>
                  <a:srgbClr val="C00000"/>
                </a:solidFill>
              </a:rPr>
              <a:t> X (</a:t>
            </a:r>
            <a:r>
              <a:rPr lang="en-US" b="1" dirty="0" err="1" smtClean="0">
                <a:solidFill>
                  <a:srgbClr val="C00000"/>
                </a:solidFill>
              </a:rPr>
              <a:t>Kompetensi</a:t>
            </a:r>
            <a:r>
              <a:rPr lang="en-US" b="1" dirty="0" smtClean="0">
                <a:solidFill>
                  <a:srgbClr val="C00000"/>
                </a:solidFill>
              </a:rPr>
              <a:t> Guru)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b="1" dirty="0" err="1" smtClean="0">
                <a:solidFill>
                  <a:srgbClr val="C00000"/>
                </a:solidFill>
              </a:rPr>
              <a:t>Bagaimana</a:t>
            </a:r>
            <a:r>
              <a:rPr lang="en-US" b="1" dirty="0" smtClean="0">
                <a:solidFill>
                  <a:srgbClr val="C00000"/>
                </a:solidFill>
              </a:rPr>
              <a:t> Y (Performance Guru)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Rumusan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Masalah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Asosiatif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971550" lvl="1" indent="-514350" algn="l">
              <a:buFont typeface="+mj-lt"/>
              <a:buAutoNum type="alphaLcPeriod"/>
            </a:pPr>
            <a:r>
              <a:rPr lang="en-US" b="1" dirty="0" err="1" smtClean="0">
                <a:solidFill>
                  <a:srgbClr val="C00000"/>
                </a:solidFill>
              </a:rPr>
              <a:t>Bagaimana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hubungan</a:t>
            </a:r>
            <a:r>
              <a:rPr lang="en-US" b="1" dirty="0" smtClean="0">
                <a:solidFill>
                  <a:srgbClr val="C00000"/>
                </a:solidFill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</a:rPr>
              <a:t>pengaruh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antara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Kompetensi</a:t>
            </a:r>
            <a:r>
              <a:rPr lang="en-US" b="1" dirty="0" smtClean="0">
                <a:solidFill>
                  <a:srgbClr val="C00000"/>
                </a:solidFill>
              </a:rPr>
              <a:t> Guru </a:t>
            </a:r>
            <a:r>
              <a:rPr lang="en-US" b="1" dirty="0" err="1" smtClean="0">
                <a:solidFill>
                  <a:srgbClr val="C00000"/>
                </a:solidFill>
              </a:rPr>
              <a:t>dengan</a:t>
            </a:r>
            <a:r>
              <a:rPr lang="en-US" b="1" dirty="0" smtClean="0">
                <a:solidFill>
                  <a:srgbClr val="C00000"/>
                </a:solidFill>
              </a:rPr>
              <a:t> Performance Guru</a:t>
            </a:r>
          </a:p>
          <a:p>
            <a:pPr marL="971550" lvl="1" indent="-514350" algn="l">
              <a:buFont typeface="+mj-lt"/>
              <a:buAutoNum type="alphaLcPeriod"/>
            </a:pP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1752600"/>
            <a:ext cx="1143000" cy="838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X</a:t>
            </a:r>
            <a:endParaRPr lang="en-US" sz="4800" b="1" dirty="0"/>
          </a:p>
        </p:txBody>
      </p:sp>
      <p:sp>
        <p:nvSpPr>
          <p:cNvPr id="9" name="Rectangle 8"/>
          <p:cNvSpPr/>
          <p:nvPr/>
        </p:nvSpPr>
        <p:spPr>
          <a:xfrm>
            <a:off x="5562600" y="1752600"/>
            <a:ext cx="1143000" cy="838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Y</a:t>
            </a:r>
            <a:endParaRPr lang="en-US" sz="48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733800" y="2209800"/>
            <a:ext cx="17526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43400" y="1828800"/>
            <a:ext cx="533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6705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MACAM-MACAM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VARIABEL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219200" y="762000"/>
            <a:ext cx="7467600" cy="4343400"/>
          </a:xfrm>
          <a:noFill/>
        </p:spPr>
        <p:txBody>
          <a:bodyPr/>
          <a:lstStyle/>
          <a:p>
            <a:pPr marL="514350" indent="-514350"/>
            <a:r>
              <a:rPr lang="en-US" b="1" dirty="0" smtClean="0">
                <a:solidFill>
                  <a:srgbClr val="C00000"/>
                </a:solidFill>
              </a:rPr>
              <a:t> TEORI:</a:t>
            </a:r>
          </a:p>
          <a:p>
            <a:pPr marL="514350" indent="-514350"/>
            <a:r>
              <a:rPr lang="en-US" b="1" dirty="0" err="1" smtClean="0">
                <a:solidFill>
                  <a:srgbClr val="C00000"/>
                </a:solidFill>
              </a:rPr>
              <a:t>Kompetensi</a:t>
            </a:r>
            <a:r>
              <a:rPr lang="en-US" b="1" dirty="0" smtClean="0">
                <a:solidFill>
                  <a:srgbClr val="C00000"/>
                </a:solidFill>
              </a:rPr>
              <a:t> Guru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Performance Guru</a:t>
            </a:r>
          </a:p>
          <a:p>
            <a:pPr marL="514350" indent="-514350"/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/>
            <a:r>
              <a:rPr lang="en-US" b="1" dirty="0" smtClean="0">
                <a:solidFill>
                  <a:srgbClr val="C00000"/>
                </a:solidFill>
              </a:rPr>
              <a:t>HIPOTESIS:</a:t>
            </a:r>
          </a:p>
          <a:p>
            <a:pPr marL="514350" indent="-514350" algn="l"/>
            <a:r>
              <a:rPr lang="en-US" b="1" dirty="0" err="1" smtClean="0">
                <a:solidFill>
                  <a:srgbClr val="C00000"/>
                </a:solidFill>
              </a:rPr>
              <a:t>Deskriptif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Kompetensi</a:t>
            </a:r>
            <a:r>
              <a:rPr lang="en-US" b="1" dirty="0" smtClean="0">
                <a:solidFill>
                  <a:srgbClr val="C00000"/>
                </a:solidFill>
              </a:rPr>
              <a:t> Guru </a:t>
            </a:r>
            <a:r>
              <a:rPr lang="en-US" b="1" dirty="0" err="1" smtClean="0">
                <a:solidFill>
                  <a:srgbClr val="C00000"/>
                </a:solidFill>
              </a:rPr>
              <a:t>telah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mencapai</a:t>
            </a:r>
            <a:r>
              <a:rPr lang="en-US" b="1" dirty="0" smtClean="0">
                <a:solidFill>
                  <a:srgbClr val="C00000"/>
                </a:solidFill>
              </a:rPr>
              <a:t> 80%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Peformance</a:t>
            </a:r>
            <a:r>
              <a:rPr lang="en-US" b="1" dirty="0" smtClean="0">
                <a:solidFill>
                  <a:srgbClr val="C00000"/>
                </a:solidFill>
              </a:rPr>
              <a:t> Guru </a:t>
            </a:r>
            <a:r>
              <a:rPr lang="en-US" b="1" dirty="0" err="1" smtClean="0">
                <a:solidFill>
                  <a:srgbClr val="C00000"/>
                </a:solidFill>
              </a:rPr>
              <a:t>telah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mencapai</a:t>
            </a:r>
            <a:r>
              <a:rPr lang="en-US" b="1" dirty="0" smtClean="0">
                <a:solidFill>
                  <a:srgbClr val="C00000"/>
                </a:solidFill>
              </a:rPr>
              <a:t> 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6705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MACAM-MACAM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VARIABEL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219200" y="762000"/>
            <a:ext cx="7467600" cy="4343400"/>
          </a:xfrm>
          <a:noFill/>
        </p:spPr>
        <p:txBody>
          <a:bodyPr/>
          <a:lstStyle/>
          <a:p>
            <a:pPr marL="514350" indent="-514350"/>
            <a:r>
              <a:rPr lang="en-US" b="1" dirty="0" smtClean="0">
                <a:solidFill>
                  <a:srgbClr val="C00000"/>
                </a:solidFill>
              </a:rPr>
              <a:t> HIPOTESIS:</a:t>
            </a:r>
          </a:p>
          <a:p>
            <a:pPr marL="514350" indent="-514350" algn="l"/>
            <a:r>
              <a:rPr lang="en-US" b="1" dirty="0" err="1" smtClean="0">
                <a:solidFill>
                  <a:srgbClr val="C00000"/>
                </a:solidFill>
              </a:rPr>
              <a:t>Asosiatif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Ada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hubungan</a:t>
            </a:r>
            <a:r>
              <a:rPr lang="en-US" b="1" dirty="0" smtClean="0">
                <a:solidFill>
                  <a:srgbClr val="C00000"/>
                </a:solidFill>
              </a:rPr>
              <a:t> yang </a:t>
            </a:r>
            <a:r>
              <a:rPr lang="en-US" b="1" dirty="0" err="1" smtClean="0">
                <a:solidFill>
                  <a:srgbClr val="C00000"/>
                </a:solidFill>
              </a:rPr>
              <a:t>positif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signifikan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antara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kompetensi</a:t>
            </a:r>
            <a:r>
              <a:rPr lang="en-US" b="1" dirty="0" smtClean="0">
                <a:solidFill>
                  <a:srgbClr val="C00000"/>
                </a:solidFill>
              </a:rPr>
              <a:t> Guru </a:t>
            </a:r>
            <a:r>
              <a:rPr lang="en-US" b="1" dirty="0" err="1" smtClean="0">
                <a:solidFill>
                  <a:srgbClr val="C00000"/>
                </a:solidFill>
              </a:rPr>
              <a:t>dengan</a:t>
            </a:r>
            <a:r>
              <a:rPr lang="en-US" b="1" smtClean="0">
                <a:solidFill>
                  <a:srgbClr val="C00000"/>
                </a:solidFill>
              </a:rPr>
              <a:t> performance guru.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582594"/>
          </a:xfrm>
        </p:spPr>
        <p:txBody>
          <a:bodyPr>
            <a:noAutofit/>
          </a:bodyPr>
          <a:lstStyle/>
          <a:p>
            <a:r>
              <a:rPr lang="en-US" sz="3600" dirty="0" smtClean="0"/>
              <a:t>INTERELASI VARIABEL </a:t>
            </a:r>
            <a:endParaRPr lang="en-US" sz="3600" dirty="0"/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6476219" y="5455902"/>
            <a:ext cx="1352351" cy="111637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582893" y="5701697"/>
            <a:ext cx="1170833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Individual characteristics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5611643" y="3786190"/>
            <a:ext cx="1352351" cy="1116370"/>
          </a:xfrm>
          <a:prstGeom prst="ellipse">
            <a:avLst/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717457" y="4031985"/>
            <a:ext cx="1171694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Student Learning  Experience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5943709" y="2116478"/>
            <a:ext cx="1352351" cy="1115159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050383" y="2361062"/>
            <a:ext cx="1170833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Curriculum characteristics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1033" name="AutoShape 9"/>
          <p:cNvCxnSpPr>
            <a:cxnSpLocks noChangeShapeType="1"/>
          </p:cNvCxnSpPr>
          <p:nvPr/>
        </p:nvCxnSpPr>
        <p:spPr bwMode="auto">
          <a:xfrm>
            <a:off x="7037978" y="3168675"/>
            <a:ext cx="715748" cy="86331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>
            <a:off x="6963994" y="4375856"/>
            <a:ext cx="515304" cy="1574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 flipV="1">
            <a:off x="7296060" y="4902560"/>
            <a:ext cx="302817" cy="5533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 flipH="1">
            <a:off x="6350619" y="3231637"/>
            <a:ext cx="125600" cy="55455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4934607" y="5274280"/>
            <a:ext cx="1352351" cy="1115159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4979342" y="5421999"/>
            <a:ext cx="1307617" cy="87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Classroom/ Workshop  Environment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9" name="Oval 15"/>
          <p:cNvSpPr>
            <a:spLocks noChangeArrowheads="1"/>
          </p:cNvSpPr>
          <p:nvPr/>
        </p:nvSpPr>
        <p:spPr bwMode="auto">
          <a:xfrm>
            <a:off x="3841199" y="3505281"/>
            <a:ext cx="1352351" cy="1116370"/>
          </a:xfrm>
          <a:prstGeom prst="ellipse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947873" y="3751076"/>
            <a:ext cx="1170833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Teacher Performance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41" name="AutoShape 17"/>
          <p:cNvCxnSpPr>
            <a:cxnSpLocks noChangeShapeType="1"/>
          </p:cNvCxnSpPr>
          <p:nvPr/>
        </p:nvCxnSpPr>
        <p:spPr bwMode="auto">
          <a:xfrm flipV="1">
            <a:off x="5868865" y="4839598"/>
            <a:ext cx="181518" cy="43468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2" name="AutoShape 18"/>
          <p:cNvCxnSpPr>
            <a:cxnSpLocks noChangeShapeType="1"/>
          </p:cNvCxnSpPr>
          <p:nvPr/>
        </p:nvCxnSpPr>
        <p:spPr bwMode="auto">
          <a:xfrm>
            <a:off x="5193550" y="4200288"/>
            <a:ext cx="418093" cy="823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3" name="AutoShape 19"/>
          <p:cNvCxnSpPr>
            <a:cxnSpLocks noChangeShapeType="1"/>
          </p:cNvCxnSpPr>
          <p:nvPr/>
        </p:nvCxnSpPr>
        <p:spPr bwMode="auto">
          <a:xfrm flipH="1">
            <a:off x="5032679" y="2815118"/>
            <a:ext cx="911031" cy="8281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44" name="Oval 20"/>
          <p:cNvSpPr>
            <a:spLocks noChangeArrowheads="1"/>
          </p:cNvSpPr>
          <p:nvPr/>
        </p:nvSpPr>
        <p:spPr bwMode="auto">
          <a:xfrm>
            <a:off x="2188612" y="4621651"/>
            <a:ext cx="1352351" cy="111637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2257434" y="4764527"/>
            <a:ext cx="1171694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School Organizational Environment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6" name="Oval 22"/>
          <p:cNvSpPr>
            <a:spLocks noChangeArrowheads="1"/>
          </p:cNvSpPr>
          <p:nvPr/>
        </p:nvSpPr>
        <p:spPr bwMode="auto">
          <a:xfrm>
            <a:off x="2310771" y="2526944"/>
            <a:ext cx="1352351" cy="1116370"/>
          </a:xfrm>
          <a:prstGeom prst="ellipse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2417445" y="2772739"/>
            <a:ext cx="1170833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Teacher Competence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48" name="AutoShape 24"/>
          <p:cNvCxnSpPr>
            <a:cxnSpLocks noChangeShapeType="1"/>
          </p:cNvCxnSpPr>
          <p:nvPr/>
        </p:nvCxnSpPr>
        <p:spPr bwMode="auto">
          <a:xfrm flipV="1">
            <a:off x="3423105" y="4403705"/>
            <a:ext cx="524767" cy="43589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9" name="AutoShape 25"/>
          <p:cNvCxnSpPr>
            <a:cxnSpLocks noChangeShapeType="1"/>
          </p:cNvCxnSpPr>
          <p:nvPr/>
        </p:nvCxnSpPr>
        <p:spPr bwMode="auto">
          <a:xfrm>
            <a:off x="3588278" y="3404784"/>
            <a:ext cx="359595" cy="34629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50" name="Oval 26"/>
          <p:cNvSpPr>
            <a:spLocks noChangeArrowheads="1"/>
          </p:cNvSpPr>
          <p:nvPr/>
        </p:nvSpPr>
        <p:spPr bwMode="auto">
          <a:xfrm>
            <a:off x="574737" y="1410574"/>
            <a:ext cx="1352351" cy="111637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680551" y="1525601"/>
            <a:ext cx="1171694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External Teacher  Education &amp;Training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2" name="Oval 28"/>
          <p:cNvSpPr>
            <a:spLocks noChangeArrowheads="1"/>
          </p:cNvSpPr>
          <p:nvPr/>
        </p:nvSpPr>
        <p:spPr bwMode="auto">
          <a:xfrm>
            <a:off x="214282" y="2772739"/>
            <a:ext cx="1352351" cy="1115159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320956" y="3050015"/>
            <a:ext cx="1170833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School-based Teacher  Education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" name="Oval 30"/>
          <p:cNvSpPr>
            <a:spLocks noChangeArrowheads="1"/>
          </p:cNvSpPr>
          <p:nvPr/>
        </p:nvSpPr>
        <p:spPr bwMode="auto">
          <a:xfrm>
            <a:off x="431931" y="4157910"/>
            <a:ext cx="1352351" cy="111637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504194" y="4407337"/>
            <a:ext cx="1171694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Pre-existing teacher characteristics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56" name="AutoShape 32"/>
          <p:cNvCxnSpPr>
            <a:cxnSpLocks noChangeShapeType="1"/>
          </p:cNvCxnSpPr>
          <p:nvPr/>
        </p:nvCxnSpPr>
        <p:spPr bwMode="auto">
          <a:xfrm>
            <a:off x="1852244" y="2361062"/>
            <a:ext cx="565200" cy="41167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57" name="AutoShape 33"/>
          <p:cNvCxnSpPr>
            <a:cxnSpLocks noChangeShapeType="1"/>
          </p:cNvCxnSpPr>
          <p:nvPr/>
        </p:nvCxnSpPr>
        <p:spPr bwMode="auto">
          <a:xfrm flipV="1">
            <a:off x="1566633" y="3168675"/>
            <a:ext cx="744137" cy="23610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58" name="AutoShape 34"/>
          <p:cNvCxnSpPr>
            <a:cxnSpLocks noChangeShapeType="1"/>
          </p:cNvCxnSpPr>
          <p:nvPr/>
        </p:nvCxnSpPr>
        <p:spPr bwMode="auto">
          <a:xfrm flipV="1">
            <a:off x="1675888" y="3505281"/>
            <a:ext cx="741556" cy="89842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59" name="Oval 35"/>
          <p:cNvSpPr>
            <a:spLocks noChangeArrowheads="1"/>
          </p:cNvSpPr>
          <p:nvPr/>
        </p:nvSpPr>
        <p:spPr bwMode="auto">
          <a:xfrm>
            <a:off x="7479299" y="3921801"/>
            <a:ext cx="1521825" cy="1231397"/>
          </a:xfrm>
          <a:prstGeom prst="ellipse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7598877" y="4214818"/>
            <a:ext cx="1318801" cy="61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STUDENT LEARNING OUTCOMES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1" name="Oval 37"/>
          <p:cNvSpPr>
            <a:spLocks noChangeArrowheads="1"/>
          </p:cNvSpPr>
          <p:nvPr/>
        </p:nvSpPr>
        <p:spPr bwMode="auto">
          <a:xfrm>
            <a:off x="2081938" y="1000108"/>
            <a:ext cx="1352351" cy="111637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2121510" y="1259222"/>
            <a:ext cx="1170833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Teacher  Certification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63" name="AutoShape 39"/>
          <p:cNvCxnSpPr>
            <a:cxnSpLocks noChangeShapeType="1"/>
          </p:cNvCxnSpPr>
          <p:nvPr/>
        </p:nvCxnSpPr>
        <p:spPr bwMode="auto">
          <a:xfrm>
            <a:off x="2727143" y="2116478"/>
            <a:ext cx="99792" cy="41046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64" name="Oval 40"/>
          <p:cNvSpPr>
            <a:spLocks noChangeArrowheads="1"/>
          </p:cNvSpPr>
          <p:nvPr/>
        </p:nvSpPr>
        <p:spPr bwMode="auto">
          <a:xfrm>
            <a:off x="3680327" y="4711252"/>
            <a:ext cx="1352351" cy="111637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3725062" y="4854128"/>
            <a:ext cx="1306757" cy="87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Learning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Resources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equipment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66" name="AutoShape 42"/>
          <p:cNvCxnSpPr>
            <a:cxnSpLocks noChangeShapeType="1"/>
          </p:cNvCxnSpPr>
          <p:nvPr/>
        </p:nvCxnSpPr>
        <p:spPr bwMode="auto">
          <a:xfrm flipV="1">
            <a:off x="4934607" y="4621651"/>
            <a:ext cx="782850" cy="28090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67" name="Oval 43"/>
          <p:cNvSpPr>
            <a:spLocks noChangeArrowheads="1"/>
          </p:cNvSpPr>
          <p:nvPr/>
        </p:nvSpPr>
        <p:spPr bwMode="auto">
          <a:xfrm>
            <a:off x="4259292" y="2116478"/>
            <a:ext cx="1352351" cy="1115159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4304026" y="2209711"/>
            <a:ext cx="1307617" cy="87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 C 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69" name="AutoShape 45"/>
          <p:cNvCxnSpPr>
            <a:cxnSpLocks noChangeShapeType="1"/>
          </p:cNvCxnSpPr>
          <p:nvPr/>
        </p:nvCxnSpPr>
        <p:spPr bwMode="auto">
          <a:xfrm>
            <a:off x="5348399" y="3168675"/>
            <a:ext cx="520466" cy="7531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70" name="AutoShape 46"/>
          <p:cNvCxnSpPr>
            <a:cxnSpLocks noChangeShapeType="1"/>
          </p:cNvCxnSpPr>
          <p:nvPr/>
        </p:nvCxnSpPr>
        <p:spPr bwMode="auto">
          <a:xfrm rot="5400000">
            <a:off x="4382599" y="3315879"/>
            <a:ext cx="362033" cy="167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7" name="Oval 7"/>
          <p:cNvSpPr>
            <a:spLocks noChangeArrowheads="1"/>
          </p:cNvSpPr>
          <p:nvPr/>
        </p:nvSpPr>
        <p:spPr bwMode="auto">
          <a:xfrm>
            <a:off x="7467600" y="1219200"/>
            <a:ext cx="1352351" cy="1115159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8" name="Rectangle 8"/>
          <p:cNvSpPr>
            <a:spLocks noChangeArrowheads="1"/>
          </p:cNvSpPr>
          <p:nvPr/>
        </p:nvSpPr>
        <p:spPr bwMode="auto">
          <a:xfrm>
            <a:off x="7543800" y="1554587"/>
            <a:ext cx="1170833" cy="80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INDUSTRIAL</a:t>
            </a:r>
            <a:r>
              <a:rPr kumimoji="0" lang="id-ID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ENVIRONMENT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7010400" cy="495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Buat</a:t>
            </a:r>
            <a:r>
              <a:rPr lang="en-US" b="1" dirty="0" smtClean="0"/>
              <a:t> </a:t>
            </a:r>
            <a:r>
              <a:rPr lang="en-US" b="1" dirty="0" err="1" smtClean="0"/>
              <a:t>Contoh-contoh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MODEL HUBUNGAN:</a:t>
            </a:r>
            <a:br>
              <a:rPr lang="en-US" b="1" dirty="0" smtClean="0"/>
            </a:br>
            <a:r>
              <a:rPr lang="en-US" sz="3200" b="1" dirty="0" smtClean="0"/>
              <a:t>1. </a:t>
            </a:r>
            <a:r>
              <a:rPr lang="en-US" sz="3200" b="1" dirty="0" err="1" smtClean="0"/>
              <a:t>Variabel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Independen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Variabel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Dependen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2. </a:t>
            </a:r>
            <a:r>
              <a:rPr lang="en-US" b="1" dirty="0" smtClean="0"/>
              <a:t> </a:t>
            </a:r>
            <a:r>
              <a:rPr lang="en-US" sz="3200" b="1" dirty="0" err="1" smtClean="0"/>
              <a:t>Variabel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Independen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Variabel</a:t>
            </a:r>
            <a:r>
              <a:rPr lang="en-US" sz="3200" b="1" dirty="0" smtClean="0"/>
              <a:t> Moderator, 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Variabel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Dependen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smtClean="0"/>
              <a:t>3. </a:t>
            </a:r>
            <a:r>
              <a:rPr lang="en-US" sz="3600" b="1" dirty="0" err="1" smtClean="0"/>
              <a:t>Variabel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Independen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Variabel</a:t>
            </a:r>
            <a:r>
              <a:rPr lang="en-US" sz="3600" b="1" dirty="0" smtClean="0"/>
              <a:t> Moderator,  </a:t>
            </a:r>
            <a:r>
              <a:rPr lang="en-US" sz="3600" b="1" dirty="0" err="1" smtClean="0"/>
              <a:t>Variabel</a:t>
            </a:r>
            <a:r>
              <a:rPr lang="en-US" sz="3600" b="1" dirty="0" smtClean="0"/>
              <a:t> Inverting,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Variabel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Dependen</a:t>
            </a:r>
            <a:r>
              <a:rPr lang="en-US" sz="36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71600" y="381000"/>
            <a:ext cx="7391400" cy="5334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331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PARADIGMA PENELITIAN</vt:lpstr>
      <vt:lpstr>Pengertian</vt:lpstr>
      <vt:lpstr>PARADIGMA</vt:lpstr>
      <vt:lpstr>PARADIGMA</vt:lpstr>
      <vt:lpstr>PARADIGMA sederhana</vt:lpstr>
      <vt:lpstr>MACAM-MACAM VARIABEL</vt:lpstr>
      <vt:lpstr>MACAM-MACAM VARIABEL</vt:lpstr>
      <vt:lpstr>INTERELASI VARIABEL </vt:lpstr>
      <vt:lpstr>Buat Contoh-contoh  MODEL HUBUNGAN: 1. Variabel Independen dan Variabel Dependen 2.  Variabel Independen, Variabel Moderator,  dan Variabel Dependen  3. Variabel Independen, Variabel Moderator,  Variabel Inverting, dan Variabel Dependen    </vt:lpstr>
      <vt:lpstr>Terimakasih Belajar Budayanya orang Hidup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Sudira</cp:lastModifiedBy>
  <cp:revision>63</cp:revision>
  <dcterms:created xsi:type="dcterms:W3CDTF">2012-01-26T22:45:00Z</dcterms:created>
  <dcterms:modified xsi:type="dcterms:W3CDTF">2014-11-15T05:11:43Z</dcterms:modified>
</cp:coreProperties>
</file>