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Putu-Panji-Document\LAPORAN-PENELITIAN\PPKP-2007\nilai-m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d-ID"/>
  <c:style val="1"/>
  <c:chart>
    <c:autoTitleDeleted val="1"/>
    <c:view3D>
      <c:perspective val="30"/>
    </c:view3D>
    <c:plotArea>
      <c:layout/>
      <c:area3DChart>
        <c:grouping val="stacked"/>
        <c:ser>
          <c:idx val="0"/>
          <c:order val="0"/>
          <c:tx>
            <c:strRef>
              <c:f>Sheet1!$C$72</c:f>
              <c:strCache>
                <c:ptCount val="1"/>
                <c:pt idx="0">
                  <c:v>2006/2007</c:v>
                </c:pt>
              </c:strCache>
            </c:strRef>
          </c:tx>
          <c:cat>
            <c:strRef>
              <c:f>Sheet1!$D$71:$K$71</c:f>
              <c:strCache>
                <c:ptCount val="8"/>
                <c:pt idx="0">
                  <c:v>D</c:v>
                </c:pt>
                <c:pt idx="1">
                  <c:v>C</c:v>
                </c:pt>
                <c:pt idx="2">
                  <c:v>C+</c:v>
                </c:pt>
                <c:pt idx="3">
                  <c:v>B-</c:v>
                </c:pt>
                <c:pt idx="4">
                  <c:v>B</c:v>
                </c:pt>
                <c:pt idx="5">
                  <c:v>B+</c:v>
                </c:pt>
                <c:pt idx="6">
                  <c:v>A-</c:v>
                </c:pt>
                <c:pt idx="7">
                  <c:v>A</c:v>
                </c:pt>
              </c:strCache>
            </c:strRef>
          </c:cat>
          <c:val>
            <c:numRef>
              <c:f>Sheet1!$D$72:$K$72</c:f>
              <c:numCache>
                <c:formatCode>0.0%</c:formatCode>
                <c:ptCount val="8"/>
                <c:pt idx="0">
                  <c:v>0</c:v>
                </c:pt>
                <c:pt idx="1">
                  <c:v>0</c:v>
                </c:pt>
                <c:pt idx="2">
                  <c:v>0</c:v>
                </c:pt>
                <c:pt idx="3">
                  <c:v>0</c:v>
                </c:pt>
                <c:pt idx="4">
                  <c:v>0.15600000000000044</c:v>
                </c:pt>
                <c:pt idx="5">
                  <c:v>0.37500000000000155</c:v>
                </c:pt>
                <c:pt idx="6">
                  <c:v>0.37500000000000155</c:v>
                </c:pt>
                <c:pt idx="7">
                  <c:v>9.4000000000000083E-2</c:v>
                </c:pt>
              </c:numCache>
            </c:numRef>
          </c:val>
        </c:ser>
        <c:axId val="85979520"/>
        <c:axId val="85981056"/>
        <c:axId val="0"/>
      </c:area3DChart>
      <c:catAx>
        <c:axId val="85979520"/>
        <c:scaling>
          <c:orientation val="minMax"/>
        </c:scaling>
        <c:axPos val="b"/>
        <c:tickLblPos val="nextTo"/>
        <c:txPr>
          <a:bodyPr/>
          <a:lstStyle/>
          <a:p>
            <a:pPr>
              <a:defRPr lang="en-US"/>
            </a:pPr>
            <a:endParaRPr lang="id-ID"/>
          </a:p>
        </c:txPr>
        <c:crossAx val="85981056"/>
        <c:crosses val="autoZero"/>
        <c:auto val="1"/>
        <c:lblAlgn val="ctr"/>
        <c:lblOffset val="100"/>
      </c:catAx>
      <c:valAx>
        <c:axId val="85981056"/>
        <c:scaling>
          <c:orientation val="minMax"/>
        </c:scaling>
        <c:axPos val="l"/>
        <c:majorGridlines/>
        <c:numFmt formatCode="0.0%" sourceLinked="1"/>
        <c:tickLblPos val="nextTo"/>
        <c:txPr>
          <a:bodyPr/>
          <a:lstStyle/>
          <a:p>
            <a:pPr>
              <a:defRPr lang="en-US"/>
            </a:pPr>
            <a:endParaRPr lang="id-ID"/>
          </a:p>
        </c:txPr>
        <c:crossAx val="85979520"/>
        <c:crosses val="autoZero"/>
        <c:crossBetween val="midCat"/>
      </c:valAx>
    </c:plotArea>
    <c:legend>
      <c:legendPos val="r"/>
      <c:layout/>
      <c:txPr>
        <a:bodyPr/>
        <a:lstStyle/>
        <a:p>
          <a:pPr>
            <a:defRPr lang="en-US"/>
          </a:pPr>
          <a:endParaRPr lang="id-ID"/>
        </a:p>
      </c:txPr>
    </c:legend>
    <c:plotVisOnly val="1"/>
  </c:chart>
  <c:spPr>
    <a:ln w="41275">
      <a:noFill/>
    </a:ln>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98EF35-78C8-485D-9F7C-357950860211}" type="datetimeFigureOut">
              <a:rPr lang="en-US" smtClean="0"/>
              <a:pPr/>
              <a:t>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8EF35-78C8-485D-9F7C-357950860211}" type="datetimeFigureOut">
              <a:rPr lang="en-US" smtClean="0"/>
              <a:pPr/>
              <a:t>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8EF35-78C8-485D-9F7C-357950860211}" type="datetimeFigureOut">
              <a:rPr lang="en-US" smtClean="0"/>
              <a:pPr/>
              <a:t>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8EF35-78C8-485D-9F7C-357950860211}" type="datetimeFigureOut">
              <a:rPr lang="en-US" smtClean="0"/>
              <a:pPr/>
              <a:t>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8EF35-78C8-485D-9F7C-357950860211}" type="datetimeFigureOut">
              <a:rPr lang="en-US" smtClean="0"/>
              <a:pPr/>
              <a:t>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98EF35-78C8-485D-9F7C-357950860211}" type="datetimeFigureOut">
              <a:rPr lang="en-US" smtClean="0"/>
              <a:pPr/>
              <a:t>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98EF35-78C8-485D-9F7C-357950860211}" type="datetimeFigureOut">
              <a:rPr lang="en-US" smtClean="0"/>
              <a:pPr/>
              <a:t>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98EF35-78C8-485D-9F7C-357950860211}" type="datetimeFigureOut">
              <a:rPr lang="en-US" smtClean="0"/>
              <a:pPr/>
              <a:t>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8EF35-78C8-485D-9F7C-357950860211}" type="datetimeFigureOut">
              <a:rPr lang="en-US" smtClean="0"/>
              <a:pPr/>
              <a:t>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8EF35-78C8-485D-9F7C-357950860211}" type="datetimeFigureOut">
              <a:rPr lang="en-US" smtClean="0"/>
              <a:pPr/>
              <a:t>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8EF35-78C8-485D-9F7C-357950860211}" type="datetimeFigureOut">
              <a:rPr lang="en-US" smtClean="0"/>
              <a:pPr/>
              <a:t>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1CE8A-15F6-4784-9FFF-727CBD2323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8EF35-78C8-485D-9F7C-357950860211}" type="datetimeFigureOut">
              <a:rPr lang="en-US" smtClean="0"/>
              <a:pPr/>
              <a:t>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1CE8A-15F6-4784-9FFF-727CBD2323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772400" cy="2917825"/>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TUJUH PRINSIP DASAR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aiandra GD" pitchFamily="34" charset="0"/>
              </a:rPr>
              <a:t>PENDEKATAN PEMBELAJARAN BERBASIS </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aiandra GD" pitchFamily="34" charset="0"/>
              </a:rPr>
              <a:t>KOMPETENSI</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a:xfrm>
            <a:off x="533400" y="5334000"/>
            <a:ext cx="7924800" cy="1295400"/>
          </a:xfrm>
        </p:spPr>
        <p:txBody>
          <a:bodyPr>
            <a:normAutofit fontScale="85000" lnSpcReduction="20000"/>
          </a:bodyPr>
          <a:lstStyle/>
          <a:p>
            <a:r>
              <a:rPr lang="en-US" dirty="0" err="1">
                <a:solidFill>
                  <a:srgbClr val="002060"/>
                </a:solidFill>
              </a:rPr>
              <a:t>Putu</a:t>
            </a:r>
            <a:r>
              <a:rPr lang="en-US" dirty="0">
                <a:solidFill>
                  <a:srgbClr val="002060"/>
                </a:solidFill>
              </a:rPr>
              <a:t> </a:t>
            </a:r>
            <a:r>
              <a:rPr lang="en-US" dirty="0" err="1">
                <a:solidFill>
                  <a:srgbClr val="002060"/>
                </a:solidFill>
              </a:rPr>
              <a:t>Sudira,MP</a:t>
            </a:r>
            <a:r>
              <a:rPr lang="en-US" dirty="0">
                <a:solidFill>
                  <a:srgbClr val="002060"/>
                </a:solidFill>
              </a:rPr>
              <a:t>.</a:t>
            </a:r>
          </a:p>
          <a:p>
            <a:r>
              <a:rPr lang="en-US" dirty="0" err="1">
                <a:solidFill>
                  <a:srgbClr val="002060"/>
                </a:solidFill>
              </a:rPr>
              <a:t>Pendidikan</a:t>
            </a:r>
            <a:r>
              <a:rPr lang="en-US" dirty="0">
                <a:solidFill>
                  <a:srgbClr val="002060"/>
                </a:solidFill>
              </a:rPr>
              <a:t> </a:t>
            </a:r>
            <a:r>
              <a:rPr lang="en-US" dirty="0" err="1">
                <a:solidFill>
                  <a:srgbClr val="002060"/>
                </a:solidFill>
              </a:rPr>
              <a:t>Teknik</a:t>
            </a:r>
            <a:r>
              <a:rPr lang="en-US" dirty="0">
                <a:solidFill>
                  <a:srgbClr val="002060"/>
                </a:solidFill>
              </a:rPr>
              <a:t> </a:t>
            </a:r>
            <a:r>
              <a:rPr lang="en-US" dirty="0" err="1">
                <a:solidFill>
                  <a:srgbClr val="002060"/>
                </a:solidFill>
              </a:rPr>
              <a:t>Elektronika</a:t>
            </a:r>
            <a:r>
              <a:rPr lang="en-US" dirty="0">
                <a:solidFill>
                  <a:srgbClr val="002060"/>
                </a:solidFill>
              </a:rPr>
              <a:t> FT UNY </a:t>
            </a:r>
          </a:p>
          <a:p>
            <a:r>
              <a:rPr lang="en-US" dirty="0">
                <a:solidFill>
                  <a:srgbClr val="002060"/>
                </a:solidFill>
              </a:rPr>
              <a:t>putupanji@uny.ac.id</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atin typeface="Garamond" pitchFamily="18" charset="0"/>
              </a:rPr>
              <a:t>PRINSIP 7</a:t>
            </a:r>
            <a:r>
              <a:rPr lang="en-US" sz="6000" dirty="0" smtClean="0">
                <a:latin typeface="Garamond" pitchFamily="18" charset="0"/>
              </a:rPr>
              <a:t> :</a:t>
            </a:r>
            <a:endParaRPr lang="en-US" sz="6000" dirty="0">
              <a:latin typeface="Garamond" pitchFamily="18" charset="0"/>
            </a:endParaRPr>
          </a:p>
        </p:txBody>
      </p:sp>
      <p:sp>
        <p:nvSpPr>
          <p:cNvPr id="6" name="Content Placeholder 2"/>
          <p:cNvSpPr>
            <a:spLocks noGrp="1"/>
          </p:cNvSpPr>
          <p:nvPr>
            <p:ph idx="1"/>
          </p:nvPr>
        </p:nvSpPr>
        <p:spPr>
          <a:xfrm>
            <a:off x="1295400" y="1752600"/>
            <a:ext cx="7391400" cy="3581400"/>
          </a:xfrm>
        </p:spPr>
        <p:txBody>
          <a:bodyPr>
            <a:normAutofit/>
          </a:bodyPr>
          <a:lstStyle/>
          <a:p>
            <a:pPr>
              <a:buNone/>
            </a:pPr>
            <a:r>
              <a:rPr lang="en-US" sz="4400" b="1" i="1" dirty="0"/>
              <a:t>“The most important element in the teaching-learning process is the kind and </a:t>
            </a:r>
            <a:r>
              <a:rPr lang="en-US" sz="4400" b="1" i="1" u="sng" dirty="0">
                <a:solidFill>
                  <a:srgbClr val="FF0000"/>
                </a:solidFill>
              </a:rPr>
              <a:t>quality of instruction experienced by student</a:t>
            </a:r>
            <a:r>
              <a:rPr lang="en-US" sz="4400" b="1" i="1" dirty="0"/>
              <a:t>”.</a:t>
            </a:r>
            <a:endParaRPr lang="en-US" sz="5400"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1219200" y="2895600"/>
            <a:ext cx="7391400" cy="1371600"/>
          </a:xfrm>
        </p:spPr>
        <p:txBody>
          <a:bodyPr>
            <a:normAutofit/>
          </a:bodyPr>
          <a:lstStyle/>
          <a:p>
            <a:pPr algn="ctr">
              <a:buNone/>
            </a:pPr>
            <a:r>
              <a:rPr lang="en-US" sz="6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Terimakasih</a:t>
            </a:r>
            <a:endParaRPr lang="en-US"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atin typeface="Garamond" pitchFamily="18" charset="0"/>
              </a:rPr>
              <a:t>PRINSIP 1</a:t>
            </a:r>
            <a:r>
              <a:rPr lang="en-US" sz="6000" dirty="0" smtClean="0">
                <a:latin typeface="Garamond" pitchFamily="18" charset="0"/>
              </a:rPr>
              <a:t> :</a:t>
            </a:r>
            <a:endParaRPr lang="en-US" sz="6000" dirty="0">
              <a:latin typeface="Garamond" pitchFamily="18" charset="0"/>
            </a:endParaRPr>
          </a:p>
        </p:txBody>
      </p:sp>
      <p:sp>
        <p:nvSpPr>
          <p:cNvPr id="3" name="Content Placeholder 2"/>
          <p:cNvSpPr>
            <a:spLocks noGrp="1"/>
          </p:cNvSpPr>
          <p:nvPr>
            <p:ph idx="1"/>
          </p:nvPr>
        </p:nvSpPr>
        <p:spPr>
          <a:xfrm>
            <a:off x="1295400" y="1600200"/>
            <a:ext cx="7391400" cy="4648200"/>
          </a:xfrm>
        </p:spPr>
        <p:txBody>
          <a:bodyPr>
            <a:normAutofit fontScale="92500"/>
          </a:bodyPr>
          <a:lstStyle/>
          <a:p>
            <a:r>
              <a:rPr lang="en-US" sz="4300" dirty="0" smtClean="0"/>
              <a:t>“</a:t>
            </a:r>
            <a:r>
              <a:rPr lang="en-US" sz="4300" b="1" i="1" dirty="0"/>
              <a:t>Any student in training program can master most any task at a high level of mastery (95 to 100% proficiency) if provided with </a:t>
            </a:r>
            <a:r>
              <a:rPr lang="en-US" sz="4300" b="1" i="1" u="sng" dirty="0">
                <a:solidFill>
                  <a:srgbClr val="FF0000"/>
                </a:solidFill>
              </a:rPr>
              <a:t>high-quality instruction </a:t>
            </a:r>
            <a:r>
              <a:rPr lang="en-US" sz="4300" b="1" i="1" dirty="0"/>
              <a:t>and </a:t>
            </a:r>
            <a:r>
              <a:rPr lang="en-US" sz="4300" b="1" i="1" u="sng" dirty="0">
                <a:solidFill>
                  <a:srgbClr val="FF0000"/>
                </a:solidFill>
              </a:rPr>
              <a:t>sufficient time</a:t>
            </a:r>
            <a:r>
              <a:rPr lang="en-US" sz="4300" b="1" i="1" dirty="0" smtClean="0"/>
              <a:t>”.</a:t>
            </a:r>
          </a:p>
          <a:p>
            <a:r>
              <a:rPr lang="en-US" sz="4400" b="1" i="1" dirty="0"/>
              <a:t>mastery learning</a:t>
            </a:r>
            <a:endParaRPr lang="en-US" sz="4300" b="1"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atin typeface="Garamond" pitchFamily="18" charset="0"/>
              </a:rPr>
              <a:t>PRINSIP 2</a:t>
            </a:r>
            <a:r>
              <a:rPr lang="en-US" sz="6000" dirty="0" smtClean="0">
                <a:latin typeface="Garamond" pitchFamily="18" charset="0"/>
              </a:rPr>
              <a:t> :</a:t>
            </a:r>
            <a:endParaRPr lang="en-US" sz="6000" dirty="0">
              <a:latin typeface="Garamond" pitchFamily="18" charset="0"/>
            </a:endParaRPr>
          </a:p>
        </p:txBody>
      </p:sp>
      <p:sp>
        <p:nvSpPr>
          <p:cNvPr id="3" name="Content Placeholder 2"/>
          <p:cNvSpPr>
            <a:spLocks noGrp="1"/>
          </p:cNvSpPr>
          <p:nvPr>
            <p:ph idx="1"/>
          </p:nvPr>
        </p:nvSpPr>
        <p:spPr>
          <a:xfrm>
            <a:off x="1295400" y="1752600"/>
            <a:ext cx="7391400" cy="3810000"/>
          </a:xfrm>
        </p:spPr>
        <p:txBody>
          <a:bodyPr>
            <a:normAutofit/>
          </a:bodyPr>
          <a:lstStyle/>
          <a:p>
            <a:pPr>
              <a:buNone/>
            </a:pPr>
            <a:r>
              <a:rPr lang="en-US" sz="4400" b="1" dirty="0" smtClean="0"/>
              <a:t>   “</a:t>
            </a:r>
            <a:r>
              <a:rPr lang="en-US" sz="4400" b="1" i="1" dirty="0"/>
              <a:t>A student’s ability for learning a task need </a:t>
            </a:r>
            <a:r>
              <a:rPr lang="en-US" sz="4400" b="1" i="1" dirty="0">
                <a:solidFill>
                  <a:srgbClr val="FF0000"/>
                </a:solidFill>
              </a:rPr>
              <a:t>not predict </a:t>
            </a:r>
            <a:r>
              <a:rPr lang="en-US" sz="4400" b="1" i="1" dirty="0"/>
              <a:t>how well the student learns the task”.</a:t>
            </a:r>
            <a:endParaRPr lang="en-US" sz="4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id-ID" sz="6000" b="1" dirty="0" smtClean="0">
                <a:latin typeface="Garamond" pitchFamily="18" charset="0"/>
              </a:rPr>
              <a:t>PAN</a:t>
            </a:r>
            <a:endParaRPr lang="en-US" sz="6000" dirty="0">
              <a:latin typeface="Garamond" pitchFamily="18" charset="0"/>
            </a:endParaRPr>
          </a:p>
        </p:txBody>
      </p:sp>
      <p:grpSp>
        <p:nvGrpSpPr>
          <p:cNvPr id="1026" name="Group 2"/>
          <p:cNvGrpSpPr>
            <a:grpSpLocks/>
          </p:cNvGrpSpPr>
          <p:nvPr/>
        </p:nvGrpSpPr>
        <p:grpSpPr bwMode="auto">
          <a:xfrm>
            <a:off x="1447800" y="1905000"/>
            <a:ext cx="7239000" cy="4191000"/>
            <a:chOff x="4572" y="1720"/>
            <a:chExt cx="5196" cy="1839"/>
          </a:xfrm>
        </p:grpSpPr>
        <p:sp>
          <p:nvSpPr>
            <p:cNvPr id="1027" name="AutoShape 3"/>
            <p:cNvSpPr>
              <a:spLocks noChangeArrowheads="1"/>
            </p:cNvSpPr>
            <p:nvPr/>
          </p:nvSpPr>
          <p:spPr bwMode="auto">
            <a:xfrm>
              <a:off x="7502" y="2794"/>
              <a:ext cx="622" cy="237"/>
            </a:xfrm>
            <a:prstGeom prst="rtTriangle">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p>
          </p:txBody>
        </p:sp>
        <p:sp>
          <p:nvSpPr>
            <p:cNvPr id="1028" name="Rectangle 4"/>
            <p:cNvSpPr>
              <a:spLocks noChangeArrowheads="1"/>
            </p:cNvSpPr>
            <p:nvPr/>
          </p:nvSpPr>
          <p:spPr bwMode="auto">
            <a:xfrm>
              <a:off x="6453" y="3312"/>
              <a:ext cx="1633" cy="24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rPr>
                <a:t>Student scores</a:t>
              </a:r>
              <a:endParaRPr kumimoji="0" lang="id-ID" sz="2400" b="0" i="0" u="none" strike="noStrike" cap="none" normalizeH="0" baseline="0" dirty="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5851" y="3064"/>
              <a:ext cx="2676" cy="24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rPr>
                <a:t>0%           Average          100%</a:t>
              </a:r>
              <a:endParaRPr kumimoji="0" lang="id-ID" sz="2400" b="0" i="0" u="none" strike="noStrike" cap="none" normalizeH="0" baseline="0" dirty="0" smtClean="0">
                <a:ln>
                  <a:noFill/>
                </a:ln>
                <a:solidFill>
                  <a:schemeClr val="tx1"/>
                </a:solidFill>
                <a:effectLst/>
                <a:latin typeface="Arial" pitchFamily="34" charset="0"/>
              </a:endParaRPr>
            </a:p>
          </p:txBody>
        </p:sp>
        <p:sp>
          <p:nvSpPr>
            <p:cNvPr id="1030" name="Rectangle 6"/>
            <p:cNvSpPr>
              <a:spLocks noChangeArrowheads="1"/>
            </p:cNvSpPr>
            <p:nvPr/>
          </p:nvSpPr>
          <p:spPr bwMode="auto">
            <a:xfrm>
              <a:off x="4572" y="2327"/>
              <a:ext cx="1161" cy="6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rPr>
                <a:t>Number of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rPr>
                <a:t>students</a:t>
              </a:r>
              <a:endParaRPr kumimoji="0" lang="id-ID" sz="2400" b="0" i="0" u="none" strike="noStrike" cap="none" normalizeH="0" baseline="0" dirty="0" smtClean="0">
                <a:ln>
                  <a:noFill/>
                </a:ln>
                <a:solidFill>
                  <a:schemeClr val="tx1"/>
                </a:solidFill>
                <a:effectLst/>
                <a:latin typeface="Arial" pitchFamily="34" charset="0"/>
              </a:endParaRPr>
            </a:p>
          </p:txBody>
        </p:sp>
        <p:sp>
          <p:nvSpPr>
            <p:cNvPr id="1031" name="Rectangle 7"/>
            <p:cNvSpPr>
              <a:spLocks noChangeArrowheads="1"/>
            </p:cNvSpPr>
            <p:nvPr/>
          </p:nvSpPr>
          <p:spPr bwMode="auto">
            <a:xfrm>
              <a:off x="5403" y="1972"/>
              <a:ext cx="345" cy="24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rPr>
                <a:t>30</a:t>
              </a:r>
              <a:endParaRPr kumimoji="0" lang="id-ID" sz="2400" b="0" i="0" u="none" strike="noStrike" cap="none" normalizeH="0" baseline="0" dirty="0" smtClean="0">
                <a:ln>
                  <a:noFill/>
                </a:ln>
                <a:solidFill>
                  <a:schemeClr val="tx1"/>
                </a:solidFill>
                <a:effectLst/>
                <a:latin typeface="Arial" pitchFamily="34" charset="0"/>
              </a:endParaRPr>
            </a:p>
          </p:txBody>
        </p:sp>
        <p:sp>
          <p:nvSpPr>
            <p:cNvPr id="1032" name="Freeform 8"/>
            <p:cNvSpPr>
              <a:spLocks/>
            </p:cNvSpPr>
            <p:nvPr/>
          </p:nvSpPr>
          <p:spPr bwMode="auto">
            <a:xfrm>
              <a:off x="5851" y="2301"/>
              <a:ext cx="2235" cy="701"/>
            </a:xfrm>
            <a:custGeom>
              <a:avLst/>
              <a:gdLst/>
              <a:ahLst/>
              <a:cxnLst>
                <a:cxn ang="0">
                  <a:pos x="0" y="701"/>
                </a:cxn>
                <a:cxn ang="0">
                  <a:pos x="301" y="647"/>
                </a:cxn>
                <a:cxn ang="0">
                  <a:pos x="602" y="454"/>
                </a:cxn>
                <a:cxn ang="0">
                  <a:pos x="828" y="99"/>
                </a:cxn>
                <a:cxn ang="0">
                  <a:pos x="1064" y="2"/>
                </a:cxn>
                <a:cxn ang="0">
                  <a:pos x="1257" y="110"/>
                </a:cxn>
                <a:cxn ang="0">
                  <a:pos x="1419" y="357"/>
                </a:cxn>
                <a:cxn ang="0">
                  <a:pos x="1591" y="593"/>
                </a:cxn>
                <a:cxn ang="0">
                  <a:pos x="2031" y="701"/>
                </a:cxn>
              </a:cxnLst>
              <a:rect l="0" t="0" r="r" b="b"/>
              <a:pathLst>
                <a:path w="2031" h="701">
                  <a:moveTo>
                    <a:pt x="0" y="701"/>
                  </a:moveTo>
                  <a:cubicBezTo>
                    <a:pt x="100" y="694"/>
                    <a:pt x="201" y="688"/>
                    <a:pt x="301" y="647"/>
                  </a:cubicBezTo>
                  <a:cubicBezTo>
                    <a:pt x="401" y="606"/>
                    <a:pt x="514" y="545"/>
                    <a:pt x="602" y="454"/>
                  </a:cubicBezTo>
                  <a:cubicBezTo>
                    <a:pt x="690" y="363"/>
                    <a:pt x="751" y="174"/>
                    <a:pt x="828" y="99"/>
                  </a:cubicBezTo>
                  <a:cubicBezTo>
                    <a:pt x="905" y="24"/>
                    <a:pt x="993" y="0"/>
                    <a:pt x="1064" y="2"/>
                  </a:cubicBezTo>
                  <a:cubicBezTo>
                    <a:pt x="1135" y="4"/>
                    <a:pt x="1198" y="51"/>
                    <a:pt x="1257" y="110"/>
                  </a:cubicBezTo>
                  <a:cubicBezTo>
                    <a:pt x="1316" y="169"/>
                    <a:pt x="1363" y="277"/>
                    <a:pt x="1419" y="357"/>
                  </a:cubicBezTo>
                  <a:cubicBezTo>
                    <a:pt x="1475" y="437"/>
                    <a:pt x="1489" y="536"/>
                    <a:pt x="1591" y="593"/>
                  </a:cubicBezTo>
                  <a:cubicBezTo>
                    <a:pt x="1693" y="650"/>
                    <a:pt x="1954" y="685"/>
                    <a:pt x="2031" y="701"/>
                  </a:cubicBezTo>
                </a:path>
              </a:pathLst>
            </a:cu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a:p>
          </p:txBody>
        </p:sp>
        <p:cxnSp>
          <p:nvCxnSpPr>
            <p:cNvPr id="1033" name="AutoShape 9"/>
            <p:cNvCxnSpPr>
              <a:cxnSpLocks noChangeShapeType="1"/>
            </p:cNvCxnSpPr>
            <p:nvPr/>
          </p:nvCxnSpPr>
          <p:spPr bwMode="auto">
            <a:xfrm>
              <a:off x="5733" y="3064"/>
              <a:ext cx="3052" cy="0"/>
            </a:xfrm>
            <a:prstGeom prst="straightConnector1">
              <a:avLst/>
            </a:prstGeom>
            <a:noFill/>
            <a:ln w="9525">
              <a:solidFill>
                <a:srgbClr val="000000"/>
              </a:solidFill>
              <a:round/>
              <a:headEnd/>
              <a:tailEnd type="triangle" w="med" len="med"/>
            </a:ln>
          </p:spPr>
        </p:cxnSp>
        <p:cxnSp>
          <p:nvCxnSpPr>
            <p:cNvPr id="1034" name="AutoShape 10"/>
            <p:cNvCxnSpPr>
              <a:cxnSpLocks noChangeShapeType="1"/>
            </p:cNvCxnSpPr>
            <p:nvPr/>
          </p:nvCxnSpPr>
          <p:spPr bwMode="auto">
            <a:xfrm flipV="1">
              <a:off x="5733" y="1818"/>
              <a:ext cx="0" cy="1246"/>
            </a:xfrm>
            <a:prstGeom prst="straightConnector1">
              <a:avLst/>
            </a:prstGeom>
            <a:noFill/>
            <a:ln w="9525">
              <a:solidFill>
                <a:srgbClr val="000000"/>
              </a:solidFill>
              <a:round/>
              <a:headEnd/>
              <a:tailEnd type="triangle" w="med" len="med"/>
            </a:ln>
          </p:spPr>
        </p:cxnSp>
        <p:sp>
          <p:nvSpPr>
            <p:cNvPr id="1035" name="Rectangle 11"/>
            <p:cNvSpPr>
              <a:spLocks noChangeArrowheads="1"/>
            </p:cNvSpPr>
            <p:nvPr/>
          </p:nvSpPr>
          <p:spPr bwMode="auto">
            <a:xfrm>
              <a:off x="5868" y="1720"/>
              <a:ext cx="1439" cy="76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80000"/>
                </a:lnSpc>
                <a:spcBef>
                  <a:spcPct val="0"/>
                </a:spcBef>
                <a:spcAft>
                  <a:spcPts val="1000"/>
                </a:spcAft>
                <a:buClrTx/>
                <a:buSzTx/>
                <a:buFontTx/>
                <a:buNone/>
                <a:tabLst/>
              </a:pPr>
              <a:r>
                <a:rPr kumimoji="0" lang="id-ID" sz="2000" b="0" i="0" u="none" strike="noStrike" cap="none" normalizeH="0" baseline="0" dirty="0" smtClean="0">
                  <a:ln>
                    <a:noFill/>
                  </a:ln>
                  <a:solidFill>
                    <a:schemeClr val="tx1"/>
                  </a:solidFill>
                  <a:effectLst/>
                  <a:latin typeface="Calibri" pitchFamily="34" charset="0"/>
                </a:rPr>
                <a:t>80-90% failed to reach a high level of mastery</a:t>
              </a:r>
              <a:endParaRPr kumimoji="0" lang="id-ID" sz="2000" b="0" i="0" u="none" strike="noStrike" cap="none" normalizeH="0" baseline="0" dirty="0" smtClean="0">
                <a:ln>
                  <a:noFill/>
                </a:ln>
                <a:solidFill>
                  <a:schemeClr val="tx1"/>
                </a:solidFill>
                <a:effectLst/>
                <a:latin typeface="Arial" pitchFamily="34" charset="0"/>
              </a:endParaRPr>
            </a:p>
          </p:txBody>
        </p:sp>
        <p:sp>
          <p:nvSpPr>
            <p:cNvPr id="1036" name="Rectangle 12"/>
            <p:cNvSpPr>
              <a:spLocks noChangeArrowheads="1"/>
            </p:cNvSpPr>
            <p:nvPr/>
          </p:nvSpPr>
          <p:spPr bwMode="auto">
            <a:xfrm>
              <a:off x="7912" y="1960"/>
              <a:ext cx="1856" cy="76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80000"/>
                </a:lnSpc>
                <a:spcBef>
                  <a:spcPct val="0"/>
                </a:spcBef>
                <a:spcAft>
                  <a:spcPts val="100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rPr>
                <a:t>Only about 10-20% of students reached a high level of mastery</a:t>
              </a:r>
              <a:endParaRPr kumimoji="0" lang="id-ID" sz="2400" b="0" i="0" u="none" strike="noStrike" cap="none" normalizeH="0" baseline="0" dirty="0" smtClean="0">
                <a:ln>
                  <a:noFill/>
                </a:ln>
                <a:solidFill>
                  <a:schemeClr val="tx1"/>
                </a:solidFill>
                <a:effectLst/>
                <a:latin typeface="Arial"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id-ID" sz="6000" b="1" dirty="0" smtClean="0">
                <a:latin typeface="Garamond" pitchFamily="18" charset="0"/>
              </a:rPr>
              <a:t>PAP</a:t>
            </a:r>
            <a:endParaRPr lang="en-US" sz="6000" dirty="0">
              <a:latin typeface="Garamond" pitchFamily="18" charset="0"/>
            </a:endParaRPr>
          </a:p>
        </p:txBody>
      </p:sp>
      <p:graphicFrame>
        <p:nvGraphicFramePr>
          <p:cNvPr id="5" name="Chart 4"/>
          <p:cNvGraphicFramePr/>
          <p:nvPr/>
        </p:nvGraphicFramePr>
        <p:xfrm>
          <a:off x="1676400" y="1752600"/>
          <a:ext cx="69342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atin typeface="Garamond" pitchFamily="18" charset="0"/>
              </a:rPr>
              <a:t>PRINSIP 3</a:t>
            </a:r>
            <a:r>
              <a:rPr lang="en-US" sz="6000" dirty="0" smtClean="0">
                <a:latin typeface="Garamond" pitchFamily="18" charset="0"/>
              </a:rPr>
              <a:t> :</a:t>
            </a:r>
            <a:endParaRPr lang="en-US" sz="6000" dirty="0">
              <a:latin typeface="Garamond" pitchFamily="18" charset="0"/>
            </a:endParaRPr>
          </a:p>
        </p:txBody>
      </p:sp>
      <p:sp>
        <p:nvSpPr>
          <p:cNvPr id="6" name="Content Placeholder 2"/>
          <p:cNvSpPr>
            <a:spLocks noGrp="1"/>
          </p:cNvSpPr>
          <p:nvPr>
            <p:ph idx="1"/>
          </p:nvPr>
        </p:nvSpPr>
        <p:spPr>
          <a:xfrm>
            <a:off x="1143000" y="1752600"/>
            <a:ext cx="7543800" cy="3810000"/>
          </a:xfrm>
        </p:spPr>
        <p:txBody>
          <a:bodyPr>
            <a:normAutofit fontScale="92500"/>
          </a:bodyPr>
          <a:lstStyle/>
          <a:p>
            <a:pPr>
              <a:buNone/>
            </a:pPr>
            <a:r>
              <a:rPr lang="en-US" sz="4400" b="1" dirty="0" smtClean="0"/>
              <a:t> </a:t>
            </a:r>
            <a:r>
              <a:rPr lang="en-US" sz="4400" b="1" dirty="0"/>
              <a:t>“</a:t>
            </a:r>
            <a:r>
              <a:rPr lang="en-US" sz="4400" b="1" i="1" dirty="0"/>
              <a:t>Individual student differences in levels of mastery of a task are caused primarily by errors in the </a:t>
            </a:r>
            <a:r>
              <a:rPr lang="en-US" sz="4400" b="1" i="1" dirty="0">
                <a:solidFill>
                  <a:srgbClr val="FF0000"/>
                </a:solidFill>
              </a:rPr>
              <a:t>training </a:t>
            </a:r>
            <a:r>
              <a:rPr lang="id-ID" sz="4400" b="1" i="1" dirty="0" smtClean="0">
                <a:solidFill>
                  <a:srgbClr val="FF0000"/>
                </a:solidFill>
              </a:rPr>
              <a:t>E</a:t>
            </a:r>
            <a:r>
              <a:rPr lang="en-US" sz="4400" b="1" i="1" dirty="0" err="1" smtClean="0">
                <a:solidFill>
                  <a:srgbClr val="FF0000"/>
                </a:solidFill>
              </a:rPr>
              <a:t>nvironment</a:t>
            </a:r>
            <a:r>
              <a:rPr lang="en-US" sz="4400" b="1" i="1" dirty="0"/>
              <a:t>, not by characteristics of the students”.</a:t>
            </a:r>
            <a:endParaRPr lang="en-US" sz="4400" b="1" dirty="0"/>
          </a:p>
          <a:p>
            <a:pPr>
              <a:buNone/>
            </a:pPr>
            <a:endParaRPr lang="en-US" sz="4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atin typeface="Garamond" pitchFamily="18" charset="0"/>
              </a:rPr>
              <a:t>PRINSIP 4</a:t>
            </a:r>
            <a:r>
              <a:rPr lang="en-US" sz="6000" dirty="0" smtClean="0">
                <a:latin typeface="Garamond" pitchFamily="18" charset="0"/>
              </a:rPr>
              <a:t> :</a:t>
            </a:r>
            <a:endParaRPr lang="en-US" sz="6000" dirty="0">
              <a:latin typeface="Garamond" pitchFamily="18" charset="0"/>
            </a:endParaRPr>
          </a:p>
        </p:txBody>
      </p:sp>
      <p:sp>
        <p:nvSpPr>
          <p:cNvPr id="6" name="Content Placeholder 2"/>
          <p:cNvSpPr>
            <a:spLocks noGrp="1"/>
          </p:cNvSpPr>
          <p:nvPr>
            <p:ph idx="1"/>
          </p:nvPr>
        </p:nvSpPr>
        <p:spPr>
          <a:xfrm>
            <a:off x="1295400" y="1752600"/>
            <a:ext cx="7391400" cy="4343400"/>
          </a:xfrm>
        </p:spPr>
        <p:txBody>
          <a:bodyPr>
            <a:normAutofit fontScale="85000" lnSpcReduction="20000"/>
          </a:bodyPr>
          <a:lstStyle/>
          <a:p>
            <a:pPr>
              <a:buNone/>
            </a:pPr>
            <a:r>
              <a:rPr lang="en-US" sz="4400" b="1" dirty="0" smtClean="0"/>
              <a:t> </a:t>
            </a:r>
            <a:r>
              <a:rPr lang="en-US" sz="4400" b="1" dirty="0"/>
              <a:t>“</a:t>
            </a:r>
            <a:r>
              <a:rPr lang="en-US" sz="4400" b="1" i="1" dirty="0"/>
              <a:t>Rather than being fast or slow learner, or good or poor learners, most students become very similar to one another in learning ability, rate of learning, and motivation for further learning when provided with </a:t>
            </a:r>
            <a:r>
              <a:rPr lang="en-US" sz="4400" b="1" i="1" dirty="0">
                <a:solidFill>
                  <a:srgbClr val="FF0000"/>
                </a:solidFill>
              </a:rPr>
              <a:t>favorable learning conditions</a:t>
            </a:r>
            <a:r>
              <a:rPr lang="en-US" sz="4400" b="1" i="1" dirty="0" smtClean="0"/>
              <a:t>”.</a:t>
            </a:r>
            <a:endParaRPr lang="en-US" sz="4400" b="1" dirty="0"/>
          </a:p>
          <a:p>
            <a:pPr>
              <a:buNone/>
            </a:pPr>
            <a:endParaRPr lang="en-US" sz="4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atin typeface="Garamond" pitchFamily="18" charset="0"/>
              </a:rPr>
              <a:t>PRINSIP 5</a:t>
            </a:r>
            <a:r>
              <a:rPr lang="en-US" sz="6000" dirty="0" smtClean="0">
                <a:latin typeface="Garamond" pitchFamily="18" charset="0"/>
              </a:rPr>
              <a:t> :</a:t>
            </a:r>
            <a:endParaRPr lang="en-US" sz="6000" dirty="0">
              <a:latin typeface="Garamond" pitchFamily="18" charset="0"/>
            </a:endParaRPr>
          </a:p>
        </p:txBody>
      </p:sp>
      <p:sp>
        <p:nvSpPr>
          <p:cNvPr id="6" name="Content Placeholder 2"/>
          <p:cNvSpPr>
            <a:spLocks noGrp="1"/>
          </p:cNvSpPr>
          <p:nvPr>
            <p:ph idx="1"/>
          </p:nvPr>
        </p:nvSpPr>
        <p:spPr>
          <a:xfrm>
            <a:off x="1295400" y="1752600"/>
            <a:ext cx="7391400" cy="3581400"/>
          </a:xfrm>
        </p:spPr>
        <p:txBody>
          <a:bodyPr>
            <a:normAutofit/>
          </a:bodyPr>
          <a:lstStyle/>
          <a:p>
            <a:pPr>
              <a:buNone/>
            </a:pPr>
            <a:r>
              <a:rPr lang="en-US" sz="4400" b="1" dirty="0" smtClean="0"/>
              <a:t> </a:t>
            </a:r>
            <a:r>
              <a:rPr lang="en-US" sz="4800" b="1" dirty="0"/>
              <a:t>“</a:t>
            </a:r>
            <a:r>
              <a:rPr lang="en-US" sz="4800" b="1" i="1" dirty="0"/>
              <a:t>We should focus more on </a:t>
            </a:r>
            <a:r>
              <a:rPr lang="en-US" sz="4800" b="1" i="1" u="sng" dirty="0">
                <a:solidFill>
                  <a:srgbClr val="FF0000"/>
                </a:solidFill>
              </a:rPr>
              <a:t>differences in learning </a:t>
            </a:r>
            <a:r>
              <a:rPr lang="en-US" sz="4800" b="1" i="1" dirty="0"/>
              <a:t>and less on differences in learners”.</a:t>
            </a:r>
            <a:endParaRPr lang="en-US" sz="4800" b="1" dirty="0"/>
          </a:p>
          <a:p>
            <a:pPr>
              <a:buNone/>
            </a:pPr>
            <a:endParaRPr lang="en-US" sz="4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b="1" dirty="0" smtClean="0">
                <a:latin typeface="Garamond" pitchFamily="18" charset="0"/>
              </a:rPr>
              <a:t>PRINSIP 6</a:t>
            </a:r>
            <a:r>
              <a:rPr lang="en-US" sz="6000" dirty="0" smtClean="0">
                <a:latin typeface="Garamond" pitchFamily="18" charset="0"/>
              </a:rPr>
              <a:t> :</a:t>
            </a:r>
            <a:endParaRPr lang="en-US" sz="6000" dirty="0">
              <a:latin typeface="Garamond" pitchFamily="18" charset="0"/>
            </a:endParaRPr>
          </a:p>
        </p:txBody>
      </p:sp>
      <p:sp>
        <p:nvSpPr>
          <p:cNvPr id="6" name="Content Placeholder 2"/>
          <p:cNvSpPr>
            <a:spLocks noGrp="1"/>
          </p:cNvSpPr>
          <p:nvPr>
            <p:ph idx="1"/>
          </p:nvPr>
        </p:nvSpPr>
        <p:spPr>
          <a:xfrm>
            <a:off x="1295400" y="1752600"/>
            <a:ext cx="7391400" cy="3581400"/>
          </a:xfrm>
        </p:spPr>
        <p:txBody>
          <a:bodyPr>
            <a:normAutofit/>
          </a:bodyPr>
          <a:lstStyle/>
          <a:p>
            <a:pPr>
              <a:buNone/>
            </a:pPr>
            <a:r>
              <a:rPr lang="en-US" sz="4400" b="1" dirty="0" smtClean="0"/>
              <a:t> </a:t>
            </a:r>
            <a:r>
              <a:rPr lang="en-US" sz="5400" b="1" dirty="0"/>
              <a:t>“</a:t>
            </a:r>
            <a:r>
              <a:rPr lang="en-US" sz="5400" b="1" i="1" dirty="0"/>
              <a:t>What is worth teaching is worth learning</a:t>
            </a:r>
            <a:r>
              <a:rPr lang="en-US" sz="5400" b="1" i="1" dirty="0" smtClean="0"/>
              <a:t>”.</a:t>
            </a:r>
            <a:endParaRPr lang="en-US" sz="5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245</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TUJUH PRINSIP DASAR  PENDEKATAN PEMBELAJARAN BERBASIS KOMPETENSI</vt:lpstr>
      <vt:lpstr>PRINSIP 1 :</vt:lpstr>
      <vt:lpstr>PRINSIP 2 :</vt:lpstr>
      <vt:lpstr>PAN</vt:lpstr>
      <vt:lpstr>PAP</vt:lpstr>
      <vt:lpstr>PRINSIP 3 :</vt:lpstr>
      <vt:lpstr>PRINSIP 4 :</vt:lpstr>
      <vt:lpstr>PRINSIP 5 :</vt:lpstr>
      <vt:lpstr>PRINSIP 6 :</vt:lpstr>
      <vt:lpstr>PRINSIP 7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TUJUH PRINSIP DASAR  PENDEKATAN PEMBELAJARAN BERBASIS KOMPETENSI</dc:title>
  <dc:creator>Windows</dc:creator>
  <cp:lastModifiedBy>Putu Sudira</cp:lastModifiedBy>
  <cp:revision>6</cp:revision>
  <dcterms:created xsi:type="dcterms:W3CDTF">2008-08-22T12:19:08Z</dcterms:created>
  <dcterms:modified xsi:type="dcterms:W3CDTF">2012-02-05T06:54:41Z</dcterms:modified>
</cp:coreProperties>
</file>