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1" r:id="rId3"/>
    <p:sldId id="269" r:id="rId4"/>
    <p:sldId id="326" r:id="rId5"/>
    <p:sldId id="327" r:id="rId6"/>
    <p:sldId id="328" r:id="rId7"/>
    <p:sldId id="329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6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12/07/2014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2057400"/>
          </a:xfrm>
        </p:spPr>
        <p:txBody>
          <a:bodyPr>
            <a:noAutofit/>
          </a:bodyPr>
          <a:lstStyle/>
          <a:p>
            <a:r>
              <a:rPr lang="id-ID" sz="4800" b="1" dirty="0" smtClean="0">
                <a:solidFill>
                  <a:srgbClr val="002060"/>
                </a:solidFill>
              </a:rPr>
              <a:t>METODE PENELITIAN </a:t>
            </a:r>
            <a:br>
              <a:rPr lang="id-ID" sz="4800" b="1" dirty="0" smtClean="0">
                <a:solidFill>
                  <a:srgbClr val="002060"/>
                </a:solidFill>
              </a:rPr>
            </a:br>
            <a:r>
              <a:rPr lang="id-ID" sz="4800" b="1" dirty="0" smtClean="0">
                <a:solidFill>
                  <a:srgbClr val="002060"/>
                </a:solidFill>
              </a:rPr>
              <a:t>KUALITATIF</a:t>
            </a:r>
            <a:endParaRPr lang="en-US" sz="4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Putu</a:t>
            </a:r>
            <a:r>
              <a:rPr lang="en-US" smtClean="0"/>
              <a:t>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Sistematik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Fungsional  fungsi yang diperankan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Pragmatik; berharga atas kegunaannya, peran struktural.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Kontekstual  kekinian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Eklektik: dipilih yang terbaik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Utopik: dicitakan utk dijangkau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Struktural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Mekanistik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Organik interdependensi antar-organ.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Psikodinamik dan Sosio-dinamik  berkembang tak terduga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Interaktif; saling aktif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Sistemik: jaringan interaksi independen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Perseptif: realitas ada sebagaimana dipersepsikan, dipengaruhi oleh pandangan filosofinya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Deskripsi, Penafsiran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Mencari Makna, membuat pemaknaan.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Menangkap dibalik yang tersurat.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Mencari makna Tersirat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Realitas  Aksidental, Aktual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Empat Empiri: Empiri Sensual, Empiri Logik, Empiri Etik, Empiri Transendental.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F &amp; 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Realitas  Aksidental, Aktual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Empat Empiri: Empiri Sensual, Empiri Logik, Empiri Etik, Empiri Transendental.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Deduktif: Konsep abstrak ke spesifik/konkret.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Induktif: Empiri mencacri Abstraksi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Reflektif: Deduktif-Induktif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Kategorik: kategorisasi, pengelompokan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Idiografik: deskripsi antara waktu dan konteks.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Tipologik: karakteristik umum tidak mutlak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Generalisasi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Nomotetik: mencari hukum atau prinsip sepanjang waktu dan konteks. Karakteristik esensial</a:t>
            </a:r>
          </a:p>
          <a:p>
            <a:pPr marL="742950" indent="-742950" algn="l">
              <a:buFont typeface="+mj-lt"/>
              <a:buAutoNum type="arabicPeriod"/>
            </a:pPr>
            <a:endParaRPr lang="id-ID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Nomotetik: mencari hukum atau prinsip sepanjang waktu dan konteks. Karakteristik esensial</a:t>
            </a:r>
          </a:p>
          <a:p>
            <a:pPr marL="742950" indent="-742950" algn="l">
              <a:buFont typeface="+mj-lt"/>
              <a:buAutoNum type="arabicPeriod"/>
            </a:pPr>
            <a:endParaRPr lang="id-ID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152400"/>
            <a:ext cx="6096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DESAIN PENELITIAN POSTPOSITIVISTIK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Relevansi Empiri penting, lebih penting lagi Makna dibalik Empiri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Pendekatan Holistik dengan Grand concepts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Obyek spesifik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Penarikan Kesimpulan berdasarkan pemaknaan empiri</a:t>
            </a:r>
          </a:p>
          <a:p>
            <a:pPr marL="742950" indent="-742950" algn="l">
              <a:buFont typeface="+mj-lt"/>
              <a:buAutoNum type="arabicPeriod"/>
            </a:pPr>
            <a:endParaRPr lang="id-ID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7030A0"/>
                </a:solidFill>
              </a:rPr>
              <a:t>KEBENARAN  PENELITIAN </a:t>
            </a:r>
            <a:r>
              <a:rPr lang="id-ID" b="1" dirty="0" smtClean="0">
                <a:solidFill>
                  <a:schemeClr val="bg1"/>
                </a:solidFill>
              </a:rPr>
              <a:t>KUANTITATIF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7543800" cy="42672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Filsafat Positivisme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Mengejar yang terukur &amp; teramati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Empiri sensual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Generalisasi atas rerata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Menggabungkan olahan Statistik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Kerangka Teori Spesifik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152400"/>
            <a:ext cx="6096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DESAIN PENELITIAN POSTPOSITIVISTIK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Tidak sekedar menyajikan hasil analisis Fragmentarik.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Membangun thesis baru, lebih jauh lagi Teori Baru</a:t>
            </a:r>
          </a:p>
          <a:p>
            <a:pPr marL="742950" indent="-742950" algn="l">
              <a:buFont typeface="+mj-lt"/>
              <a:buAutoNum type="arabicPeriod"/>
            </a:pPr>
            <a:endParaRPr lang="id-ID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152400"/>
            <a:ext cx="6096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CONTOH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543800" cy="4800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Di kota besar penghasilan lulusan SMK lebih kecil dan SMA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Di kota kecil penghasilan lulusan SMK lebih besar dari SMA</a:t>
            </a:r>
          </a:p>
          <a:p>
            <a:pPr marL="742950" indent="-742950" algn="l"/>
            <a:r>
              <a:rPr lang="id-ID" sz="3600" b="1" smtClean="0">
                <a:solidFill>
                  <a:schemeClr val="bg1"/>
                </a:solidFill>
              </a:rPr>
              <a:t>Penghasilan terkait dengan Kebutuhan Dunia Kerja</a:t>
            </a:r>
            <a:endParaRPr lang="id-ID" sz="3600" b="1" dirty="0" smtClean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id-ID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KEBENARAN  PENELITIAN </a:t>
            </a:r>
            <a:r>
              <a:rPr lang="id-ID" b="1" dirty="0" smtClean="0">
                <a:solidFill>
                  <a:schemeClr val="bg1"/>
                </a:solidFill>
              </a:rPr>
              <a:t>KUALITATIF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543800" cy="457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Menuntut pendekatan Holistik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Mengamati obyek/subyek dalam konteks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Tidak diparsialkan/dieliminasikan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Ditemukannya Hal Esensial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Intrinsik benar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bg1"/>
                </a:solidFill>
              </a:rPr>
              <a:t>Tidak diukur berdasarkan frekuensi dan variansi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Tantangan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b="1" dirty="0" smtClean="0">
                <a:solidFill>
                  <a:schemeClr val="bg1"/>
                </a:solidFill>
              </a:rPr>
              <a:t>KUALITATIF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543800" cy="457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pPr marL="742950" lvl="0" indent="-742950" algn="l">
              <a:buFont typeface="+mj-lt"/>
              <a:buAutoNum type="arabicPeriod"/>
            </a:pPr>
            <a:r>
              <a:rPr lang="id-ID" sz="3600" dirty="0" smtClean="0">
                <a:solidFill>
                  <a:schemeClr val="bg1"/>
                </a:solidFill>
              </a:rPr>
              <a:t>Bagaimana penelitian kualitatif harus dilakukan secara sistematis dan teliti (</a:t>
            </a:r>
            <a:r>
              <a:rPr lang="id-ID" sz="3600" i="1" dirty="0" smtClean="0">
                <a:solidFill>
                  <a:schemeClr val="bg1"/>
                </a:solidFill>
              </a:rPr>
              <a:t>rigorously</a:t>
            </a:r>
            <a:r>
              <a:rPr lang="id-ID" sz="3600" dirty="0" smtClean="0">
                <a:solidFill>
                  <a:schemeClr val="bg1"/>
                </a:solidFill>
              </a:rPr>
              <a:t>).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id-ID" sz="3600" dirty="0" smtClean="0">
                <a:solidFill>
                  <a:schemeClr val="bg1"/>
                </a:solidFill>
              </a:rPr>
              <a:t>Bagaimana penelitian kualitatif harus dapat dipertanggungjawabkan (</a:t>
            </a:r>
            <a:r>
              <a:rPr lang="id-ID" sz="3600" i="1" dirty="0" smtClean="0">
                <a:solidFill>
                  <a:schemeClr val="bg1"/>
                </a:solidFill>
              </a:rPr>
              <a:t>accountable</a:t>
            </a:r>
            <a:r>
              <a:rPr lang="id-ID" sz="3600" dirty="0" smtClean="0">
                <a:solidFill>
                  <a:schemeClr val="bg1"/>
                </a:solidFill>
              </a:rPr>
              <a:t>) kualitas dan tagihannya  dengan segala kemungkinan kekeliruannya (fallibilistic).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Tantangan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b="1" dirty="0" smtClean="0">
                <a:solidFill>
                  <a:schemeClr val="bg1"/>
                </a:solidFill>
              </a:rPr>
              <a:t>KUALITATIF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7543800" cy="457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marL="742950" lvl="0" indent="-742950" algn="l">
              <a:buFont typeface="+mj-lt"/>
              <a:buAutoNum type="arabicPeriod" startAt="3"/>
            </a:pPr>
            <a:r>
              <a:rPr lang="id-ID" sz="3600" dirty="0" smtClean="0">
                <a:solidFill>
                  <a:schemeClr val="bg1"/>
                </a:solidFill>
              </a:rPr>
              <a:t>Bagaimana penelitian kualitatif harus dilakukan secara strategis, pleksibel dan kontekstual.</a:t>
            </a:r>
          </a:p>
          <a:p>
            <a:pPr marL="742950" lvl="0" indent="-742950" algn="l">
              <a:buFont typeface="+mj-lt"/>
              <a:buAutoNum type="arabicPeriod" startAt="3"/>
            </a:pPr>
            <a:r>
              <a:rPr lang="id-ID" sz="3600" dirty="0" smtClean="0">
                <a:solidFill>
                  <a:schemeClr val="bg1"/>
                </a:solidFill>
              </a:rPr>
              <a:t>Penelitian kualitatif harus melibatkan kemampuan meneliti secara kritis dari peneliti dengan selalu aktif berefleksi.</a:t>
            </a:r>
          </a:p>
          <a:p>
            <a:pPr marL="742950" lvl="0" indent="-742950" algn="l">
              <a:buFont typeface="+mj-lt"/>
              <a:buAutoNum type="arabicPeriod" startAt="3"/>
            </a:pPr>
            <a:r>
              <a:rPr lang="id-ID" sz="3600" dirty="0" smtClean="0">
                <a:solidFill>
                  <a:schemeClr val="bg1"/>
                </a:solidFill>
              </a:rPr>
              <a:t>Penelitian kualitatif harus menghasilkan eksplanasi atau argumen-argumen lebih dari sekedar deskripsi.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Tantangan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b="1" dirty="0" smtClean="0">
                <a:solidFill>
                  <a:schemeClr val="bg1"/>
                </a:solidFill>
              </a:rPr>
              <a:t>KUALITATIF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7543800" cy="457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742950" lvl="0" indent="-742950" algn="l">
              <a:buFont typeface="+mj-lt"/>
              <a:buAutoNum type="arabicPeriod" startAt="7"/>
            </a:pPr>
            <a:r>
              <a:rPr lang="id-ID" sz="3600" dirty="0" smtClean="0">
                <a:solidFill>
                  <a:schemeClr val="bg1"/>
                </a:solidFill>
              </a:rPr>
              <a:t>Penelitian kualitatif harus memproduksi eksplanasi atau argumen-argumen yang dapat digeneralisasi dengan banyak cara atau memiliki resonansi yang luas.</a:t>
            </a:r>
          </a:p>
          <a:p>
            <a:pPr marL="742950" lvl="0" indent="-742950" algn="l">
              <a:buFont typeface="+mj-lt"/>
              <a:buAutoNum type="arabicPeriod" startAt="7"/>
            </a:pPr>
            <a:r>
              <a:rPr lang="id-ID" sz="3600" dirty="0" smtClean="0">
                <a:solidFill>
                  <a:schemeClr val="bg1"/>
                </a:solidFill>
              </a:rPr>
              <a:t>Penelitian seharusnya tidak dilihat sebagai langkah menyatukan filsafat dan praktik sebagai metode yang disederhanakan tanpa problematika yang jelas.</a:t>
            </a:r>
          </a:p>
          <a:p>
            <a:pPr marL="742950" indent="-742950" algn="l">
              <a:buFont typeface="+mj-lt"/>
              <a:buAutoNum type="arabicPeriod" startAt="7"/>
            </a:pPr>
            <a:r>
              <a:rPr lang="id-ID" sz="3600" dirty="0" smtClean="0">
                <a:solidFill>
                  <a:schemeClr val="bg1"/>
                </a:solidFill>
              </a:rPr>
              <a:t>Penelitian  kualitatif harus dilakukan sebagai praktik moral dengan menghormati konteks sosial, budaya, politik yang sering menjadi dilema.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447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I</a:t>
            </a:r>
            <a:r>
              <a:rPr lang="id-ID" dirty="0" smtClean="0"/>
              <a:t>SU - Ku</a:t>
            </a:r>
            <a:r>
              <a:rPr lang="id-ID" b="1" dirty="0" smtClean="0">
                <a:solidFill>
                  <a:schemeClr val="bg1"/>
                </a:solidFill>
              </a:rPr>
              <a:t>ALITATIF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083" t="37500" r="21523" b="28125"/>
          <a:stretch>
            <a:fillRect/>
          </a:stretch>
        </p:blipFill>
        <p:spPr bwMode="auto">
          <a:xfrm>
            <a:off x="1143000" y="19050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RAGAM TATA FIKIR LOGIK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7543800" cy="457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Tata fikir Relasional (korelasi, sebab akibat, interakasi) </a:t>
            </a: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 positivistik.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304800"/>
            <a:ext cx="6096000" cy="1143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TATA FIKIR Klaster 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7543800" cy="4419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</a:rPr>
              <a:t>Pola Pikir Genetik, Historik, Proses Perkembangan.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Sesuatu itu berkembang, tumbuh, adaptasi, seleksi, persaingan.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historik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Pola pikir prediktif (linier, antisipatif.</a:t>
            </a:r>
          </a:p>
          <a:p>
            <a:pPr marL="742950" indent="-742950" algn="l">
              <a:buFont typeface="+mj-lt"/>
              <a:buAutoNum type="arabicPeriod"/>
            </a:pPr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Kontekstual (masa lalu-kini-datang)</a:t>
            </a:r>
          </a:p>
          <a:p>
            <a:pPr marL="742950" indent="-742950" algn="l"/>
            <a:r>
              <a:rPr lang="id-ID" sz="3600" b="1" dirty="0" smtClean="0">
                <a:solidFill>
                  <a:schemeClr val="bg1"/>
                </a:solidFill>
                <a:sym typeface="Wingdings" pitchFamily="2" charset="2"/>
              </a:rPr>
              <a:t>Contoh: Teori darwin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876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METODE PENELITIAN  KUALITATIF</vt:lpstr>
      <vt:lpstr>KEBENARAN  PENELITIAN KUANTITATIF</vt:lpstr>
      <vt:lpstr>KEBENARAN  PENELITIAN KUALITATIF</vt:lpstr>
      <vt:lpstr>Tantangan  KUALITATIF</vt:lpstr>
      <vt:lpstr>Tantangan  KUALITATIF</vt:lpstr>
      <vt:lpstr>Tantangan  KUALITATIF</vt:lpstr>
      <vt:lpstr>ISU - KuALITATIF</vt:lpstr>
      <vt:lpstr>RAGAM TATA FIKIR LOGIK</vt:lpstr>
      <vt:lpstr>TATA FIKIR Klaster A</vt:lpstr>
      <vt:lpstr>TATA FIKIR Klaster B</vt:lpstr>
      <vt:lpstr>TATA FIKIR Klaster C</vt:lpstr>
      <vt:lpstr>TATA FIKIR Klaster D</vt:lpstr>
      <vt:lpstr>TATA FIKIR Klaster E</vt:lpstr>
      <vt:lpstr>TATA FIKIR Klaster F &amp; G</vt:lpstr>
      <vt:lpstr>TATA FIKIR Klaster H</vt:lpstr>
      <vt:lpstr>TATA FIKIR Klaster I</vt:lpstr>
      <vt:lpstr>TATA FIKIR Klaster I</vt:lpstr>
      <vt:lpstr>TATA FIKIR Klaster J</vt:lpstr>
      <vt:lpstr>DESAIN PENELITIAN POSTPOSITIVISTIK</vt:lpstr>
      <vt:lpstr>DESAIN PENELITIAN POSTPOSITIVISTIK</vt:lpstr>
      <vt:lpstr>CONTOH</vt:lpstr>
      <vt:lpstr>Terimakasih Belajar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101</cp:revision>
  <dcterms:created xsi:type="dcterms:W3CDTF">2012-01-26T22:45:00Z</dcterms:created>
  <dcterms:modified xsi:type="dcterms:W3CDTF">2014-07-12T02:10:18Z</dcterms:modified>
</cp:coreProperties>
</file>