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7" r:id="rId3"/>
    <p:sldId id="279" r:id="rId4"/>
    <p:sldId id="281" r:id="rId5"/>
    <p:sldId id="282" r:id="rId6"/>
    <p:sldId id="280" r:id="rId7"/>
    <p:sldId id="269" r:id="rId8"/>
    <p:sldId id="273" r:id="rId9"/>
    <p:sldId id="270" r:id="rId10"/>
    <p:sldId id="257" r:id="rId11"/>
    <p:sldId id="272" r:id="rId12"/>
    <p:sldId id="271" r:id="rId13"/>
    <p:sldId id="274" r:id="rId14"/>
    <p:sldId id="275" r:id="rId15"/>
    <p:sldId id="276" r:id="rId16"/>
    <p:sldId id="278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156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838200"/>
            <a:ext cx="70104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id-ID" sz="7200" b="1" dirty="0" smtClean="0"/>
              <a:t>INSTRUCTIONAL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id-ID" sz="7200" b="1" dirty="0" smtClean="0"/>
              <a:t>DESIGN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</a:t>
            </a:r>
            <a:r>
              <a:rPr lang="id-ID" sz="2400" b="1" dirty="0" smtClean="0"/>
              <a:t>cumlaude</a:t>
            </a:r>
            <a:r>
              <a:rPr lang="en-US" sz="2400" b="1" dirty="0" smtClean="0"/>
              <a:t> 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LEARNING OUTCOMES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7526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id-ID" sz="4000" dirty="0" smtClean="0"/>
              <a:t>Level of efficiency:</a:t>
            </a:r>
          </a:p>
          <a:p>
            <a:r>
              <a:rPr lang="en-US" sz="4000" dirty="0" smtClean="0"/>
              <a:t>the </a:t>
            </a:r>
            <a:r>
              <a:rPr lang="en-US" sz="4000" dirty="0" err="1" smtClean="0"/>
              <a:t>labour</a:t>
            </a:r>
            <a:r>
              <a:rPr lang="en-US" sz="4000" dirty="0" smtClean="0"/>
              <a:t> intensity and cost of the method, both</a:t>
            </a:r>
            <a:r>
              <a:rPr lang="id-ID" sz="4000" dirty="0" smtClean="0"/>
              <a:t> </a:t>
            </a:r>
            <a:r>
              <a:rPr lang="en-US" sz="4000" dirty="0" smtClean="0"/>
              <a:t>for the learners as they work to attain the outcomes and for the teachers</a:t>
            </a:r>
            <a:r>
              <a:rPr lang="id-ID" sz="4000" dirty="0" smtClean="0"/>
              <a:t> </a:t>
            </a:r>
            <a:r>
              <a:rPr lang="en-US" sz="4000" dirty="0" smtClean="0"/>
              <a:t>as they attempt to support the learners.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LEARNING OUTCOMES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905000"/>
            <a:ext cx="7467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id-ID" sz="4000" dirty="0" smtClean="0"/>
              <a:t> Level of attractiveness: </a:t>
            </a:r>
          </a:p>
          <a:p>
            <a:r>
              <a:rPr lang="en-US" sz="4000" dirty="0" smtClean="0"/>
              <a:t>how much the activities appeal to the learners</a:t>
            </a:r>
            <a:r>
              <a:rPr lang="id-ID" sz="4000" dirty="0" smtClean="0"/>
              <a:t> and teaching staff.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dirty="0" smtClean="0"/>
              <a:t>Learning outcomes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/>
            <a:r>
              <a:rPr lang="id-ID" sz="5200" dirty="0" smtClean="0"/>
              <a:t> Level of accessibility:</a:t>
            </a:r>
          </a:p>
          <a:p>
            <a:r>
              <a:rPr lang="en-US" sz="4100" dirty="0" smtClean="0"/>
              <a:t>how easily learners and staff can access the</a:t>
            </a:r>
            <a:r>
              <a:rPr lang="id-ID" sz="4100" dirty="0" smtClean="0"/>
              <a:t> </a:t>
            </a:r>
            <a:r>
              <a:rPr lang="en-US" sz="4100" dirty="0" smtClean="0"/>
              <a:t>learning facilities: are the facilities location dependent or are they accessible</a:t>
            </a:r>
            <a:r>
              <a:rPr lang="id-ID" sz="4100" dirty="0" smtClean="0"/>
              <a:t> </a:t>
            </a:r>
            <a:r>
              <a:rPr lang="en-US" sz="4100" dirty="0" smtClean="0"/>
              <a:t>remotely; are there time constraints or can learners work whenever</a:t>
            </a:r>
            <a:r>
              <a:rPr lang="id-ID" sz="4100" dirty="0" smtClean="0"/>
              <a:t> </a:t>
            </a:r>
            <a:r>
              <a:rPr lang="en-US" sz="4100" dirty="0" smtClean="0"/>
              <a:t>they like; can the facilities be adapted to specific situational or </a:t>
            </a:r>
            <a:r>
              <a:rPr lang="id-ID" sz="4100" dirty="0" smtClean="0"/>
              <a:t> </a:t>
            </a:r>
            <a:r>
              <a:rPr lang="en-US" sz="4100" dirty="0" smtClean="0"/>
              <a:t>personal</a:t>
            </a:r>
            <a:r>
              <a:rPr lang="id-ID" sz="4100" dirty="0" smtClean="0"/>
              <a:t> circumstances; etc.?</a:t>
            </a:r>
            <a:endParaRPr kumimoji="0" lang="en-US" sz="4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LEARNING OUTCOMES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/>
            <a:r>
              <a:rPr lang="id-ID" sz="5200" dirty="0" smtClean="0"/>
              <a:t> Level of accessibility:</a:t>
            </a:r>
          </a:p>
          <a:p>
            <a:r>
              <a:rPr lang="en-US" sz="4100" dirty="0" smtClean="0"/>
              <a:t>how easily learners and staff can access the</a:t>
            </a:r>
            <a:r>
              <a:rPr lang="id-ID" sz="4100" dirty="0" smtClean="0"/>
              <a:t> </a:t>
            </a:r>
            <a:r>
              <a:rPr lang="en-US" sz="4100" dirty="0" smtClean="0"/>
              <a:t>learning facilities: are the facilities location dependent or are they accessible</a:t>
            </a:r>
            <a:r>
              <a:rPr lang="id-ID" sz="4100" dirty="0" smtClean="0"/>
              <a:t> </a:t>
            </a:r>
            <a:r>
              <a:rPr lang="en-US" sz="4100" dirty="0" smtClean="0"/>
              <a:t>remotely; are there time constraints or can learners work whenever</a:t>
            </a:r>
            <a:r>
              <a:rPr lang="id-ID" sz="4100" dirty="0" smtClean="0"/>
              <a:t> </a:t>
            </a:r>
            <a:r>
              <a:rPr lang="en-US" sz="4100" dirty="0" smtClean="0"/>
              <a:t>they like; can the facilities be adapted to specific situational or </a:t>
            </a:r>
            <a:r>
              <a:rPr lang="id-ID" sz="4100" dirty="0" smtClean="0"/>
              <a:t> </a:t>
            </a:r>
            <a:r>
              <a:rPr lang="en-US" sz="4100" dirty="0" smtClean="0"/>
              <a:t>personal</a:t>
            </a:r>
            <a:r>
              <a:rPr lang="id-ID" sz="4100" dirty="0" smtClean="0"/>
              <a:t> circumstances; etc.?</a:t>
            </a:r>
            <a:endParaRPr kumimoji="0" lang="en-US" sz="4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LEARNING CONDITIONS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100" dirty="0" smtClean="0"/>
              <a:t>Learning objective: knowledge, skill, attitude, competence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100" dirty="0" smtClean="0"/>
              <a:t>Learner characteristics: pre-knowledge, motivation, situational circumstances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100" dirty="0" smtClean="0"/>
              <a:t>Setting characteristics: individual and/or group work, work at school</a:t>
            </a:r>
            <a:r>
              <a:rPr lang="id-ID" sz="5100" dirty="0" smtClean="0"/>
              <a:t> and/or work and/or home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5100" smtClean="0"/>
              <a:t>Media </a:t>
            </a:r>
            <a:r>
              <a:rPr lang="id-ID" sz="5100" dirty="0" smtClean="0"/>
              <a:t>characteristics: bandwidth, synchronous/asynchronous, </a:t>
            </a:r>
            <a:r>
              <a:rPr lang="id-ID" sz="5100" smtClean="0"/>
              <a:t>linear/ interactive</a:t>
            </a:r>
            <a:r>
              <a:rPr lang="id-ID" sz="5100" dirty="0" smtClean="0"/>
              <a:t>, media types.</a:t>
            </a:r>
            <a:endParaRPr kumimoji="0" lang="en-US" sz="5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LEARNING DESIGN METHOD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id-ID" sz="4400" dirty="0" smtClean="0"/>
              <a:t>teaching–learning process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4400" dirty="0" smtClean="0"/>
              <a:t>Lesson plan/Silabus/RPP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RPP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914400" indent="-914400">
              <a:buFont typeface="+mj-lt"/>
              <a:buAutoNum type="arabicPeriod"/>
            </a:pPr>
            <a:r>
              <a:rPr lang="id-ID" sz="4400" dirty="0" smtClean="0"/>
              <a:t>Mengisi Identitas</a:t>
            </a:r>
          </a:p>
          <a:p>
            <a:pPr marL="914400" indent="-914400">
              <a:buFont typeface="+mj-lt"/>
              <a:buAutoNum type="arabicPeriod"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Merumuskan Indikator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4400" dirty="0" smtClean="0"/>
              <a:t>Merumuskan Tujuan Pembelajaran</a:t>
            </a:r>
          </a:p>
          <a:p>
            <a:pPr marL="914400" indent="-914400">
              <a:buFont typeface="+mj-lt"/>
              <a:buAutoNum type="arabicPeriod"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Mengidentifikasi Materi Pembelajaran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4400" dirty="0" smtClean="0"/>
              <a:t>Menentukan Metode Pembelajaran</a:t>
            </a:r>
          </a:p>
          <a:p>
            <a:pPr marL="914400" indent="-914400">
              <a:buFont typeface="+mj-lt"/>
              <a:buAutoNum type="arabicPeriod"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Merumuskan langkah-langkah pembelajaran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4400" dirty="0" smtClean="0"/>
              <a:t>Menentukan sumber belajar</a:t>
            </a:r>
          </a:p>
          <a:p>
            <a:pPr marL="914400" indent="-914400">
              <a:buFont typeface="+mj-lt"/>
              <a:buAutoNum type="arabicPeriod"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Menetapkan penilaian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Belajar, Berkarya, Melayani Orang Lain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Effective instructional design</a:t>
            </a:r>
            <a:br>
              <a:rPr lang="id-ID" dirty="0" smtClean="0"/>
            </a:br>
            <a:r>
              <a:rPr lang="id-ID" dirty="0" smtClean="0"/>
              <a:t>focuses 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524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2057400"/>
            <a:ext cx="7467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04000" indent="-504000">
              <a:buFont typeface="Wingdings" pitchFamily="2" charset="2"/>
              <a:buChar char="v"/>
            </a:pPr>
            <a:r>
              <a:rPr lang="en-US" sz="4000" dirty="0" smtClean="0"/>
              <a:t>performing authentic tasks, </a:t>
            </a:r>
            <a:endParaRPr lang="id-ID" sz="4000" dirty="0" smtClean="0"/>
          </a:p>
          <a:p>
            <a:pPr marL="504000" indent="-504000">
              <a:buFont typeface="Wingdings" pitchFamily="2" charset="2"/>
              <a:buChar char="v"/>
            </a:pPr>
            <a:r>
              <a:rPr lang="en-US" sz="4000" dirty="0" smtClean="0"/>
              <a:t>complex </a:t>
            </a:r>
            <a:r>
              <a:rPr lang="en-US" sz="4000" dirty="0" smtClean="0"/>
              <a:t>knowledge, and </a:t>
            </a:r>
            <a:endParaRPr lang="id-ID" sz="4000" dirty="0" smtClean="0"/>
          </a:p>
          <a:p>
            <a:pPr marL="504000" indent="-504000">
              <a:buFont typeface="Wingdings" pitchFamily="2" charset="2"/>
              <a:buChar char="v"/>
            </a:pPr>
            <a:r>
              <a:rPr lang="en-US" sz="4000" dirty="0" smtClean="0"/>
              <a:t>genuine </a:t>
            </a:r>
            <a:r>
              <a:rPr lang="en-US" sz="4000" dirty="0" smtClean="0"/>
              <a:t>problems</a:t>
            </a:r>
            <a:r>
              <a:rPr lang="en-US" sz="4000" dirty="0" smtClean="0"/>
              <a:t>.</a:t>
            </a:r>
            <a:endParaRPr lang="id-ID" sz="4000" dirty="0" smtClean="0"/>
          </a:p>
          <a:p>
            <a:pPr marL="504000" indent="-504000"/>
            <a:endParaRPr lang="id-ID" sz="4000" dirty="0" smtClean="0"/>
          </a:p>
          <a:p>
            <a:pPr marL="504000" indent="-504000"/>
            <a:r>
              <a:rPr lang="en-US" sz="4000" dirty="0" smtClean="0"/>
              <a:t>learning </a:t>
            </a:r>
            <a:r>
              <a:rPr lang="id-ID" sz="4000" dirty="0" smtClean="0"/>
              <a:t>                           </a:t>
            </a:r>
            <a:r>
              <a:rPr lang="en-US" sz="4000" dirty="0" smtClean="0"/>
              <a:t>actual </a:t>
            </a:r>
            <a:r>
              <a:rPr lang="en-US" sz="4000" dirty="0" smtClean="0"/>
              <a:t>work </a:t>
            </a:r>
            <a:endParaRPr lang="id-ID" sz="4000" dirty="0" smtClean="0"/>
          </a:p>
          <a:p>
            <a:pPr marL="504000" indent="-504000"/>
            <a:r>
              <a:rPr lang="en-US" sz="4000" dirty="0" smtClean="0"/>
              <a:t>environments</a:t>
            </a:r>
            <a:r>
              <a:rPr lang="id-ID" sz="4000" dirty="0" smtClean="0"/>
              <a:t>                 </a:t>
            </a:r>
            <a:r>
              <a:rPr lang="en-US" sz="4000" dirty="0" smtClean="0"/>
              <a:t> settings</a:t>
            </a:r>
            <a:endParaRPr lang="en-US" sz="4000" dirty="0" smtClean="0"/>
          </a:p>
        </p:txBody>
      </p:sp>
      <p:sp>
        <p:nvSpPr>
          <p:cNvPr id="7" name="Left-Right Arrow 6"/>
          <p:cNvSpPr/>
          <p:nvPr/>
        </p:nvSpPr>
        <p:spPr>
          <a:xfrm>
            <a:off x="4648200" y="4648200"/>
            <a:ext cx="1143000" cy="914400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LEARNING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2057400"/>
            <a:ext cx="7467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32000" indent="-457200">
              <a:buFont typeface="Wingdings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dirty="0" smtClean="0"/>
              <a:t>student centered, </a:t>
            </a:r>
            <a:endParaRPr lang="id-ID" sz="4000" dirty="0" smtClean="0"/>
          </a:p>
          <a:p>
            <a:pPr marL="432000" indent="-457200">
              <a:buFont typeface="Wingdings" pitchFamily="2" charset="2"/>
              <a:buChar char="v"/>
            </a:pPr>
            <a:r>
              <a:rPr lang="id-ID" sz="4000" dirty="0" smtClean="0"/>
              <a:t> </a:t>
            </a:r>
            <a:r>
              <a:rPr lang="en-US" sz="4000" dirty="0" smtClean="0"/>
              <a:t>innovative</a:t>
            </a:r>
            <a:r>
              <a:rPr lang="en-US" sz="4000" dirty="0" smtClean="0"/>
              <a:t>, </a:t>
            </a:r>
            <a:endParaRPr lang="id-ID" sz="4000" dirty="0" smtClean="0"/>
          </a:p>
          <a:p>
            <a:pPr marL="432000" indent="-457200">
              <a:buFont typeface="Wingdings" pitchFamily="2" charset="2"/>
              <a:buChar char="v"/>
            </a:pPr>
            <a:r>
              <a:rPr lang="id-ID" sz="4000" dirty="0" smtClean="0"/>
              <a:t> </a:t>
            </a:r>
            <a:r>
              <a:rPr lang="en-US" sz="4000" dirty="0" smtClean="0"/>
              <a:t>authentic</a:t>
            </a:r>
            <a:r>
              <a:rPr lang="en-US" sz="4000" dirty="0" smtClean="0"/>
              <a:t>, and </a:t>
            </a:r>
            <a:endParaRPr lang="id-ID" sz="4000" dirty="0" smtClean="0"/>
          </a:p>
          <a:p>
            <a:pPr marL="432000" indent="-457200">
              <a:buFont typeface="Wingdings" pitchFamily="2" charset="2"/>
              <a:buChar char="v"/>
            </a:pPr>
            <a:r>
              <a:rPr lang="id-ID" sz="4000" dirty="0" smtClean="0"/>
              <a:t> </a:t>
            </a:r>
            <a:r>
              <a:rPr lang="en-US" sz="4000" dirty="0" smtClean="0"/>
              <a:t>inspirational</a:t>
            </a:r>
            <a:r>
              <a:rPr lang="en-US" sz="4000" dirty="0" smtClean="0"/>
              <a:t>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Principles of Instructional Design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7526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000" indent="-432000">
              <a:buFont typeface="Courier New" pitchFamily="49" charset="0"/>
              <a:buChar char="o"/>
            </a:pPr>
            <a:r>
              <a:rPr lang="en-US" sz="4000" dirty="0" smtClean="0"/>
              <a:t>individual </a:t>
            </a:r>
            <a:r>
              <a:rPr lang="en-US" sz="4000" dirty="0" smtClean="0"/>
              <a:t>learning, </a:t>
            </a:r>
            <a:endParaRPr lang="id-ID" sz="4000" dirty="0" smtClean="0"/>
          </a:p>
          <a:p>
            <a:pPr marL="396000" indent="-432000">
              <a:buFont typeface="Courier New" pitchFamily="49" charset="0"/>
              <a:buChar char="o"/>
            </a:pPr>
            <a:r>
              <a:rPr lang="en-US" sz="4000" dirty="0" smtClean="0"/>
              <a:t>immediate and</a:t>
            </a:r>
            <a:r>
              <a:rPr lang="id-ID" sz="4000" dirty="0" smtClean="0"/>
              <a:t> </a:t>
            </a:r>
            <a:r>
              <a:rPr lang="en-US" sz="4000" dirty="0" smtClean="0"/>
              <a:t>long-range </a:t>
            </a:r>
            <a:r>
              <a:rPr lang="en-US" sz="4000" dirty="0" smtClean="0"/>
              <a:t>phases, </a:t>
            </a:r>
            <a:endParaRPr lang="id-ID" sz="4000" dirty="0" smtClean="0"/>
          </a:p>
          <a:p>
            <a:pPr marL="396000" indent="-432000">
              <a:buFont typeface="Courier New" pitchFamily="49" charset="0"/>
              <a:buChar char="o"/>
            </a:pPr>
            <a:r>
              <a:rPr lang="en-US" sz="4000" dirty="0" smtClean="0"/>
              <a:t>systematic</a:t>
            </a:r>
            <a:r>
              <a:rPr lang="en-US" sz="4000" dirty="0" smtClean="0"/>
              <a:t>, and </a:t>
            </a:r>
            <a:endParaRPr lang="id-ID" sz="4000" dirty="0" smtClean="0"/>
          </a:p>
          <a:p>
            <a:pPr marL="396000" indent="-432000">
              <a:buFont typeface="Courier New" pitchFamily="49" charset="0"/>
              <a:buChar char="o"/>
            </a:pPr>
            <a:r>
              <a:rPr lang="en-US" sz="4000" dirty="0" smtClean="0"/>
              <a:t>uses </a:t>
            </a:r>
            <a:r>
              <a:rPr lang="en-US" sz="4000" dirty="0" smtClean="0"/>
              <a:t>a systems approach </a:t>
            </a:r>
            <a:r>
              <a:rPr lang="en-US" sz="4000" dirty="0" smtClean="0"/>
              <a:t>about</a:t>
            </a:r>
            <a:r>
              <a:rPr lang="id-ID" sz="4000" dirty="0" smtClean="0"/>
              <a:t> knowledge </a:t>
            </a:r>
            <a:r>
              <a:rPr lang="id-ID" sz="4000" dirty="0" smtClean="0"/>
              <a:t>and human </a:t>
            </a:r>
            <a:r>
              <a:rPr lang="id-ID" sz="4000" dirty="0" smtClean="0"/>
              <a:t>learning</a:t>
            </a:r>
            <a:r>
              <a:rPr lang="en-US" sz="4000" dirty="0" smtClean="0"/>
              <a:t>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Principles of Instructional Design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752600"/>
            <a:ext cx="7467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96000" indent="-457200">
              <a:buFont typeface="Courier New" pitchFamily="49" charset="0"/>
              <a:buChar char="o"/>
            </a:pPr>
            <a:r>
              <a:rPr lang="id-ID" sz="4000" dirty="0" smtClean="0"/>
              <a:t>iterative process </a:t>
            </a:r>
            <a:endParaRPr lang="id-ID" sz="4000" dirty="0" smtClean="0"/>
          </a:p>
          <a:p>
            <a:pPr marL="396000" indent="-457200">
              <a:buFont typeface="Courier New" pitchFamily="49" charset="0"/>
              <a:buChar char="o"/>
            </a:pPr>
            <a:r>
              <a:rPr lang="id-ID" sz="4000" smtClean="0"/>
              <a:t>planning </a:t>
            </a:r>
            <a:r>
              <a:rPr lang="en-US" sz="4000" dirty="0" smtClean="0"/>
              <a:t>performance </a:t>
            </a:r>
            <a:r>
              <a:rPr lang="id-ID" sz="4000" dirty="0" smtClean="0"/>
              <a:t> o</a:t>
            </a:r>
            <a:r>
              <a:rPr lang="en-US" sz="4000" dirty="0" err="1" smtClean="0"/>
              <a:t>bjectives</a:t>
            </a:r>
            <a:r>
              <a:rPr lang="en-US" sz="4000" dirty="0" smtClean="0"/>
              <a:t>, </a:t>
            </a:r>
            <a:endParaRPr lang="id-ID" sz="4000" dirty="0" smtClean="0"/>
          </a:p>
          <a:p>
            <a:pPr marL="396000" indent="-457200">
              <a:buFont typeface="Courier New" pitchFamily="49" charset="0"/>
              <a:buChar char="o"/>
            </a:pPr>
            <a:r>
              <a:rPr lang="en-US" sz="4000" dirty="0" smtClean="0"/>
              <a:t>selecting </a:t>
            </a:r>
            <a:r>
              <a:rPr lang="en-US" sz="4000" dirty="0" smtClean="0"/>
              <a:t>instructional strategies, </a:t>
            </a:r>
            <a:endParaRPr lang="id-ID" sz="4000" dirty="0" smtClean="0"/>
          </a:p>
          <a:p>
            <a:pPr marL="396000" indent="-457200">
              <a:buFont typeface="Courier New" pitchFamily="49" charset="0"/>
              <a:buChar char="o"/>
            </a:pPr>
            <a:r>
              <a:rPr lang="en-US" sz="4000" dirty="0" smtClean="0"/>
              <a:t>Choosing</a:t>
            </a:r>
            <a:r>
              <a:rPr lang="id-ID" sz="4000" dirty="0" smtClean="0"/>
              <a:t> </a:t>
            </a:r>
            <a:r>
              <a:rPr lang="en-US" sz="4000" dirty="0" smtClean="0"/>
              <a:t>media </a:t>
            </a:r>
            <a:r>
              <a:rPr lang="en-US" sz="4000" dirty="0" smtClean="0"/>
              <a:t>and </a:t>
            </a:r>
            <a:endParaRPr lang="id-ID" sz="4000" dirty="0" smtClean="0"/>
          </a:p>
          <a:p>
            <a:pPr marL="396000" indent="-457200">
              <a:buFont typeface="Courier New" pitchFamily="49" charset="0"/>
              <a:buChar char="o"/>
            </a:pPr>
            <a:r>
              <a:rPr lang="en-US" sz="4000" dirty="0" smtClean="0"/>
              <a:t>selecting </a:t>
            </a:r>
            <a:r>
              <a:rPr lang="en-US" sz="4000" dirty="0" smtClean="0"/>
              <a:t>or creating materials, and </a:t>
            </a:r>
            <a:endParaRPr lang="id-ID" sz="4000" dirty="0" smtClean="0"/>
          </a:p>
          <a:p>
            <a:pPr marL="396000" indent="-457200">
              <a:buFont typeface="Courier New" pitchFamily="49" charset="0"/>
              <a:buChar char="o"/>
            </a:pPr>
            <a:r>
              <a:rPr lang="en-US" sz="4000" dirty="0" smtClean="0"/>
              <a:t>evaluation</a:t>
            </a:r>
            <a:r>
              <a:rPr lang="en-US" sz="4000" dirty="0" smtClean="0"/>
              <a:t>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Tugas Guru sebagai Profesi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2057400"/>
            <a:ext cx="7467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32000" indent="-457200">
              <a:buFont typeface="Wingdings" pitchFamily="2" charset="2"/>
              <a:buChar char="v"/>
            </a:pPr>
            <a:r>
              <a:rPr lang="id-ID" sz="4000" b="1" dirty="0" smtClean="0"/>
              <a:t>Merencanakan Pembelajaran</a:t>
            </a:r>
          </a:p>
          <a:p>
            <a:pPr marL="432000" indent="-457200">
              <a:buFont typeface="Wingdings" pitchFamily="2" charset="2"/>
              <a:buChar char="v"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Melaksanakan Pembelajaran</a:t>
            </a:r>
          </a:p>
          <a:p>
            <a:pPr marL="432000" indent="-457200">
              <a:buFont typeface="Wingdings" pitchFamily="2" charset="2"/>
              <a:buChar char="v"/>
            </a:pPr>
            <a:r>
              <a:rPr lang="id-ID" sz="4000" b="1" dirty="0" smtClean="0"/>
              <a:t>Menilai Hasil Belajar</a:t>
            </a:r>
          </a:p>
          <a:p>
            <a:pPr marL="432000" indent="-457200">
              <a:buFont typeface="Wingdings" pitchFamily="2" charset="2"/>
              <a:buChar char="v"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Melakukan Pembimbingan dan Pelatihan</a:t>
            </a:r>
          </a:p>
          <a:p>
            <a:pPr marL="432000" indent="-457200">
              <a:buFont typeface="Wingdings" pitchFamily="2" charset="2"/>
              <a:buChar char="v"/>
            </a:pPr>
            <a:r>
              <a:rPr lang="id-ID" sz="4000" b="1" dirty="0" smtClean="0"/>
              <a:t>Melakukan Penelitian</a:t>
            </a:r>
          </a:p>
          <a:p>
            <a:pPr marL="432000" indent="-457200">
              <a:buFont typeface="Wingdings" pitchFamily="2" charset="2"/>
              <a:buChar char="v"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Melakukan Pengembangan</a:t>
            </a:r>
            <a:r>
              <a:rPr kumimoji="0" lang="id-ID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dan Pengelolaan Program Sekolah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LEARNING OUTCOMES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2057400"/>
            <a:ext cx="7467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d-ID" sz="4000" dirty="0" smtClean="0"/>
              <a:t> Level of effectiveness, </a:t>
            </a:r>
          </a:p>
          <a:p>
            <a:pPr>
              <a:buFont typeface="Wingdings" pitchFamily="2" charset="2"/>
              <a:buChar char="v"/>
            </a:pPr>
            <a:r>
              <a:rPr lang="id-ID" sz="4000" dirty="0" smtClean="0"/>
              <a:t> Level of efficiency, </a:t>
            </a:r>
          </a:p>
          <a:p>
            <a:pPr>
              <a:buFont typeface="Wingdings" pitchFamily="2" charset="2"/>
              <a:buChar char="v"/>
            </a:pPr>
            <a:r>
              <a:rPr lang="id-ID" sz="4000" dirty="0" smtClean="0"/>
              <a:t> Level of attractiveness and </a:t>
            </a:r>
          </a:p>
          <a:p>
            <a:pPr>
              <a:buFont typeface="Wingdings" pitchFamily="2" charset="2"/>
              <a:buChar char="v"/>
            </a:pPr>
            <a:r>
              <a:rPr lang="id-ID" sz="4000" dirty="0" smtClean="0"/>
              <a:t> Level of accessibility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STRUCTURE of LEARNING DESIGN 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2057400"/>
            <a:ext cx="7467600" cy="3200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/>
          <a:p>
            <a:r>
              <a:rPr lang="id-ID" sz="4000" dirty="0" smtClean="0"/>
              <a:t> </a:t>
            </a:r>
            <a:r>
              <a:rPr lang="en-US" sz="4000" b="1" i="1" dirty="0" smtClean="0"/>
              <a:t>If </a:t>
            </a:r>
            <a:r>
              <a:rPr lang="id-ID" sz="4000" b="1" i="1" dirty="0" smtClean="0"/>
              <a:t>:    </a:t>
            </a:r>
          </a:p>
          <a:p>
            <a:r>
              <a:rPr lang="en-US" sz="4000" b="1" dirty="0" smtClean="0"/>
              <a:t>learning situation S (and value V)</a:t>
            </a:r>
            <a:r>
              <a:rPr lang="id-ID" sz="4000" b="1" dirty="0" smtClean="0"/>
              <a:t> </a:t>
            </a:r>
          </a:p>
          <a:p>
            <a:r>
              <a:rPr lang="en-US" sz="4000" b="1" i="1" dirty="0" smtClean="0"/>
              <a:t>Then</a:t>
            </a:r>
            <a:r>
              <a:rPr lang="id-ID" sz="4000" b="1" i="1" dirty="0" smtClean="0"/>
              <a:t>:</a:t>
            </a:r>
            <a:r>
              <a:rPr lang="en-US" sz="4000" b="1" i="1" dirty="0" smtClean="0"/>
              <a:t> </a:t>
            </a:r>
            <a:endParaRPr lang="id-ID" sz="4000" b="1" i="1" dirty="0" smtClean="0"/>
          </a:p>
          <a:p>
            <a:r>
              <a:rPr lang="en-US" sz="4000" b="1" dirty="0" smtClean="0"/>
              <a:t>use learning design method M (with probability P)</a:t>
            </a:r>
            <a:endParaRPr kumimoji="0" lang="en-US" sz="4000" b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LEARNING OUTCOMES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2057400"/>
            <a:ext cx="7467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id-ID" sz="4000" dirty="0" smtClean="0"/>
              <a:t> Level of effectiveness: </a:t>
            </a:r>
          </a:p>
          <a:p>
            <a:r>
              <a:rPr lang="en-US" sz="4000" dirty="0" smtClean="0"/>
              <a:t>how well the </a:t>
            </a:r>
            <a:r>
              <a:rPr lang="en-US" sz="4000" b="1" u="sng" dirty="0" smtClean="0"/>
              <a:t>learning objectives </a:t>
            </a:r>
            <a:r>
              <a:rPr lang="en-US" sz="4000" dirty="0" smtClean="0"/>
              <a:t>have been met</a:t>
            </a:r>
            <a:r>
              <a:rPr lang="id-ID" sz="4000" dirty="0" smtClean="0"/>
              <a:t> </a:t>
            </a:r>
            <a:r>
              <a:rPr lang="en-US" sz="4000" dirty="0" smtClean="0"/>
              <a:t>by the learning design method.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662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INSTRUCTIONAL DESIGN</vt:lpstr>
      <vt:lpstr>Effective instructional design focuses </vt:lpstr>
      <vt:lpstr>LEARNING</vt:lpstr>
      <vt:lpstr>Principles of Instructional Design</vt:lpstr>
      <vt:lpstr>Principles of Instructional Design</vt:lpstr>
      <vt:lpstr>Tugas Guru sebagai Profesi</vt:lpstr>
      <vt:lpstr>LEARNING OUTCOMES</vt:lpstr>
      <vt:lpstr>STRUCTURE of LEARNING DESIGN </vt:lpstr>
      <vt:lpstr>LEARNING OUTCOMES</vt:lpstr>
      <vt:lpstr>LEARNING OUTCOMES</vt:lpstr>
      <vt:lpstr>LEARNING OUTCOMES</vt:lpstr>
      <vt:lpstr>Learning outcomes</vt:lpstr>
      <vt:lpstr>LEARNING OUTCOMES</vt:lpstr>
      <vt:lpstr>LEARNING CONDITIONS</vt:lpstr>
      <vt:lpstr>LEARNING DESIGN METHOD</vt:lpstr>
      <vt:lpstr>RPP</vt:lpstr>
      <vt:lpstr>Terimakasih Belajar, Berkarya, Melayani Orang Lain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80</cp:revision>
  <dcterms:created xsi:type="dcterms:W3CDTF">2012-01-26T22:45:00Z</dcterms:created>
  <dcterms:modified xsi:type="dcterms:W3CDTF">2014-05-02T13:59:32Z</dcterms:modified>
</cp:coreProperties>
</file>