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61" r:id="rId3"/>
    <p:sldId id="313" r:id="rId4"/>
    <p:sldId id="283" r:id="rId5"/>
    <p:sldId id="276" r:id="rId6"/>
    <p:sldId id="263" r:id="rId7"/>
    <p:sldId id="305" r:id="rId8"/>
    <p:sldId id="304" r:id="rId9"/>
    <p:sldId id="302" r:id="rId10"/>
    <p:sldId id="301" r:id="rId11"/>
    <p:sldId id="303" r:id="rId12"/>
    <p:sldId id="310" r:id="rId13"/>
    <p:sldId id="306" r:id="rId14"/>
    <p:sldId id="307" r:id="rId15"/>
    <p:sldId id="308" r:id="rId16"/>
    <p:sldId id="298" r:id="rId17"/>
    <p:sldId id="260" r:id="rId18"/>
    <p:sldId id="295" r:id="rId19"/>
    <p:sldId id="279" r:id="rId20"/>
    <p:sldId id="257" r:id="rId21"/>
    <p:sldId id="312" r:id="rId22"/>
    <p:sldId id="278" r:id="rId23"/>
    <p:sldId id="265" r:id="rId24"/>
    <p:sldId id="266" r:id="rId25"/>
    <p:sldId id="267" r:id="rId26"/>
    <p:sldId id="311" r:id="rId27"/>
    <p:sldId id="287" r:id="rId28"/>
    <p:sldId id="264" r:id="rId29"/>
    <p:sldId id="309" r:id="rId30"/>
    <p:sldId id="259" r:id="rId31"/>
    <p:sldId id="296" r:id="rId32"/>
    <p:sldId id="280" r:id="rId33"/>
    <p:sldId id="289" r:id="rId34"/>
    <p:sldId id="290" r:id="rId35"/>
    <p:sldId id="291" r:id="rId36"/>
    <p:sldId id="292" r:id="rId37"/>
    <p:sldId id="293" r:id="rId38"/>
    <p:sldId id="294" r:id="rId39"/>
    <p:sldId id="288" r:id="rId40"/>
    <p:sldId id="281" r:id="rId41"/>
    <p:sldId id="282" r:id="rId42"/>
    <p:sldId id="285" r:id="rId43"/>
    <p:sldId id="286" r:id="rId44"/>
    <p:sldId id="256" r:id="rId45"/>
    <p:sldId id="277" r:id="rId46"/>
    <p:sldId id="268" r:id="rId47"/>
    <p:sldId id="269" r:id="rId48"/>
    <p:sldId id="272" r:id="rId49"/>
    <p:sldId id="273" r:id="rId50"/>
    <p:sldId id="274" r:id="rId5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080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21B48-1786-4322-B3D5-15C3BC674AC4}" type="datetimeFigureOut">
              <a:rPr lang="id-ID" smtClean="0"/>
              <a:pPr/>
              <a:t>11/02/2014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76240-B03E-42D1-A93B-A6410548746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36</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37</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39</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40</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41</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42</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43</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46</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30</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32</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33</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34</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D2CF945-28D9-495C-A8B0-F68A35AAB4AD}" type="slidenum">
              <a:rPr lang="id-ID" smtClean="0"/>
              <a:pPr/>
              <a:t>35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541B2-A1F0-4C0C-9707-1EACC7A7377A}" type="datetimeFigureOut">
              <a:rPr lang="id-ID" smtClean="0"/>
              <a:pPr/>
              <a:t>11/02/2014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C8384A-ECA8-452D-996C-93BBF5B4199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541B2-A1F0-4C0C-9707-1EACC7A7377A}" type="datetimeFigureOut">
              <a:rPr lang="id-ID" smtClean="0"/>
              <a:pPr/>
              <a:t>11/02/2014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8384A-ECA8-452D-996C-93BBF5B4199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hyperlink" Target="http://kemoning.info/blogs/wp-content/uploads/2010/02/bali-house.jpg" TargetMode="External"/><Relationship Id="rId7" Type="http://schemas.openxmlformats.org/officeDocument/2006/relationships/hyperlink" Target="http://kemoning.info/blogs/wp-content/uploads/2009/09/penglipuran.gif"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kemoning.info/blogs/wp-content/uploads/2009/09/penglipuran2.jpg" TargetMode="External"/><Relationship Id="rId4" Type="http://schemas.openxmlformats.org/officeDocument/2006/relationships/image" Target="../media/image39.jpe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39.jpeg"/><Relationship Id="rId18" Type="http://schemas.openxmlformats.org/officeDocument/2006/relationships/image" Target="../media/image31.jpeg"/><Relationship Id="rId3" Type="http://schemas.openxmlformats.org/officeDocument/2006/relationships/image" Target="../media/image34.wmf"/><Relationship Id="rId7" Type="http://schemas.openxmlformats.org/officeDocument/2006/relationships/hyperlink" Target="http://kemoning.info/blogs/wp-content/uploads/2009/09/penglipuran2.jpg" TargetMode="External"/><Relationship Id="rId12" Type="http://schemas.openxmlformats.org/officeDocument/2006/relationships/hyperlink" Target="http://kemoning.info/blogs/wp-content/uploads/2010/02/bali-house.jpg" TargetMode="External"/><Relationship Id="rId17" Type="http://schemas.openxmlformats.org/officeDocument/2006/relationships/image" Target="../media/image24.jpeg"/><Relationship Id="rId2" Type="http://schemas.openxmlformats.org/officeDocument/2006/relationships/image" Target="../media/image33.jpe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5.jpeg"/><Relationship Id="rId5" Type="http://schemas.openxmlformats.org/officeDocument/2006/relationships/image" Target="../media/image44.jpeg"/><Relationship Id="rId15" Type="http://schemas.openxmlformats.org/officeDocument/2006/relationships/image" Target="../media/image29.jpeg"/><Relationship Id="rId10" Type="http://schemas.openxmlformats.org/officeDocument/2006/relationships/image" Target="../media/image41.gif"/><Relationship Id="rId4" Type="http://schemas.openxmlformats.org/officeDocument/2006/relationships/image" Target="../media/image43.jpeg"/><Relationship Id="rId9" Type="http://schemas.openxmlformats.org/officeDocument/2006/relationships/hyperlink" Target="http://kemoning.info/blogs/wp-content/uploads/2009/09/penglipuran.gif" TargetMode="External"/><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kemoning.info/blogs/wp-content/uploads/2009/09/penglipuran.gif" TargetMode="External"/><Relationship Id="rId3" Type="http://schemas.openxmlformats.org/officeDocument/2006/relationships/hyperlink" Target="http://kemoning.info/blogs/wp-content/uploads/2010/02/bali-house.jpg" TargetMode="External"/><Relationship Id="rId7"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kemoning.info/blogs/wp-content/uploads/2009/09/penglipuran2.jpg" TargetMode="External"/><Relationship Id="rId5" Type="http://schemas.openxmlformats.org/officeDocument/2006/relationships/image" Target="../media/image49.jpeg"/><Relationship Id="rId10" Type="http://schemas.openxmlformats.org/officeDocument/2006/relationships/image" Target="../media/image42.jpeg"/><Relationship Id="rId4" Type="http://schemas.openxmlformats.org/officeDocument/2006/relationships/image" Target="../media/image39.jpeg"/><Relationship Id="rId9" Type="http://schemas.openxmlformats.org/officeDocument/2006/relationships/image" Target="../media/image41.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51.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image" Target="../media/image10.jpe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31.jpeg"/><Relationship Id="rId2" Type="http://schemas.openxmlformats.org/officeDocument/2006/relationships/notesSlide" Target="../notesSlides/notesSlide4.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jpeg"/><Relationship Id="rId24" Type="http://schemas.openxmlformats.org/officeDocument/2006/relationships/image" Target="../media/image30.jpe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5536" y="3501008"/>
            <a:ext cx="8229600" cy="2952328"/>
          </a:xfrm>
        </p:spPr>
        <p:txBody>
          <a:bodyPr>
            <a:normAutofit fontScale="90000"/>
          </a:bodyPr>
          <a:lstStyle/>
          <a:p>
            <a:pPr lvl="0">
              <a:defRPr/>
            </a:pPr>
            <a:r>
              <a:rPr lang="id-ID" sz="2400" dirty="0" smtClean="0">
                <a:solidFill>
                  <a:srgbClr val="C00000"/>
                </a:solidFill>
                <a:latin typeface="Cooper Black" pitchFamily="18" charset="0"/>
              </a:rPr>
              <a:t>Putu Sudira</a:t>
            </a:r>
            <a:br>
              <a:rPr lang="id-ID" sz="2400" dirty="0" smtClean="0">
                <a:solidFill>
                  <a:srgbClr val="C00000"/>
                </a:solidFill>
                <a:latin typeface="Cooper Black" pitchFamily="18" charset="0"/>
              </a:rPr>
            </a:br>
            <a:r>
              <a:rPr lang="id-ID" sz="2400" dirty="0" smtClean="0">
                <a:solidFill>
                  <a:srgbClr val="C00000"/>
                </a:solidFill>
                <a:latin typeface="Cooper Black" pitchFamily="18" charset="0"/>
              </a:rPr>
              <a:t/>
            </a:r>
            <a:br>
              <a:rPr lang="id-ID" sz="2400" dirty="0" smtClean="0">
                <a:solidFill>
                  <a:srgbClr val="C00000"/>
                </a:solidFill>
                <a:latin typeface="Cooper Black" pitchFamily="18" charset="0"/>
              </a:rPr>
            </a:br>
            <a:r>
              <a:rPr lang="id-ID" sz="2400" dirty="0" smtClean="0">
                <a:solidFill>
                  <a:schemeClr val="bg1"/>
                </a:solidFill>
                <a:latin typeface="Cooper Black" pitchFamily="18" charset="0"/>
              </a:rPr>
              <a:t/>
            </a:r>
            <a:br>
              <a:rPr lang="id-ID" sz="2400" dirty="0" smtClean="0">
                <a:solidFill>
                  <a:schemeClr val="bg1"/>
                </a:solidFill>
                <a:latin typeface="Cooper Black" pitchFamily="18" charset="0"/>
              </a:rPr>
            </a:br>
            <a:r>
              <a:rPr lang="id-ID" sz="2400" dirty="0" smtClean="0">
                <a:solidFill>
                  <a:schemeClr val="bg1"/>
                </a:solidFill>
                <a:latin typeface="Cooper Black" pitchFamily="18" charset="0"/>
              </a:rPr>
              <a:t/>
            </a:r>
            <a:br>
              <a:rPr lang="id-ID" sz="2400" dirty="0" smtClean="0">
                <a:solidFill>
                  <a:schemeClr val="bg1"/>
                </a:solidFill>
                <a:latin typeface="Cooper Black" pitchFamily="18" charset="0"/>
              </a:rPr>
            </a:br>
            <a:r>
              <a:rPr lang="id-ID" sz="2400" dirty="0" smtClean="0">
                <a:solidFill>
                  <a:schemeClr val="bg1"/>
                </a:solidFill>
                <a:latin typeface="Cooper Black" pitchFamily="18" charset="0"/>
              </a:rPr>
              <a:t/>
            </a:r>
            <a:br>
              <a:rPr lang="id-ID" sz="2400" dirty="0" smtClean="0">
                <a:solidFill>
                  <a:schemeClr val="bg1"/>
                </a:solidFill>
                <a:latin typeface="Cooper Black" pitchFamily="18" charset="0"/>
              </a:rPr>
            </a:br>
            <a:r>
              <a:rPr lang="id-ID" sz="3600" b="1" dirty="0" smtClean="0"/>
              <a:t>UNIVERSITAS NEGERI YOGYAKARTA</a:t>
            </a:r>
            <a:br>
              <a:rPr lang="id-ID" sz="3600" b="1" dirty="0" smtClean="0"/>
            </a:br>
            <a:r>
              <a:rPr lang="id-ID" sz="3600" b="1" dirty="0" smtClean="0"/>
              <a:t>Tahun </a:t>
            </a:r>
            <a:r>
              <a:rPr lang="id-ID" sz="3600" b="1" dirty="0" smtClean="0"/>
              <a:t>2014</a:t>
            </a:r>
            <a:endParaRPr lang="id-ID" sz="3600" dirty="0">
              <a:latin typeface="Cooper Black" pitchFamily="18" charset="0"/>
            </a:endParaRPr>
          </a:p>
        </p:txBody>
      </p:sp>
      <p:sp>
        <p:nvSpPr>
          <p:cNvPr id="3" name="Title 1"/>
          <p:cNvSpPr txBox="1">
            <a:spLocks/>
          </p:cNvSpPr>
          <p:nvPr/>
        </p:nvSpPr>
        <p:spPr>
          <a:xfrm>
            <a:off x="323528" y="1340768"/>
            <a:ext cx="8676456" cy="1944216"/>
          </a:xfrm>
          <a:prstGeom prst="rect">
            <a:avLst/>
          </a:prstGeom>
          <a:solidFill>
            <a:srgbClr val="FFFFFF"/>
          </a:solidFill>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t>PENGEMBANGAN </a:t>
            </a:r>
            <a: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t>BUDAYA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t>STAF SMK </a:t>
            </a:r>
            <a:endPar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t>MODEL INDIGENOUS WISDOM </a:t>
            </a:r>
            <a:b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br>
            <a:r>
              <a:rPr kumimoji="0" lang="id-ID" sz="4400" b="0" i="0" u="none" strike="noStrike" kern="1200" cap="none" spc="0" normalizeH="0" baseline="0" noProof="0" dirty="0" smtClean="0">
                <a:ln>
                  <a:noFill/>
                </a:ln>
                <a:solidFill>
                  <a:srgbClr val="5F0801"/>
                </a:solidFill>
                <a:effectLst/>
                <a:uLnTx/>
                <a:uFillTx/>
                <a:latin typeface="Cooper Black" pitchFamily="18" charset="0"/>
                <a:ea typeface="+mj-ea"/>
                <a:cs typeface="+mj-cs"/>
              </a:rPr>
              <a:t>TRI HITA KARANA</a:t>
            </a:r>
            <a:endParaRPr kumimoji="0" lang="id-ID" sz="4400" b="0" i="0" u="none" strike="noStrike" kern="1200" cap="none" spc="0" normalizeH="0" baseline="0" noProof="0" dirty="0">
              <a:ln>
                <a:noFill/>
              </a:ln>
              <a:solidFill>
                <a:srgbClr val="5F0801"/>
              </a:solidFill>
              <a:effectLst/>
              <a:uLnTx/>
              <a:uFillTx/>
              <a:latin typeface="Cooper Black" pitchFamily="18" charset="0"/>
              <a:ea typeface="+mj-ea"/>
              <a:cs typeface="+mj-cs"/>
            </a:endParaRPr>
          </a:p>
        </p:txBody>
      </p:sp>
      <p:sp>
        <p:nvSpPr>
          <p:cNvPr id="4" name="Oval 3"/>
          <p:cNvSpPr/>
          <p:nvPr/>
        </p:nvSpPr>
        <p:spPr>
          <a:xfrm>
            <a:off x="4067944" y="4221088"/>
            <a:ext cx="1080120" cy="1008112"/>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259632" y="2204864"/>
            <a:ext cx="7056784" cy="1754326"/>
          </a:xfrm>
          <a:prstGeom prst="rect">
            <a:avLst/>
          </a:prstGeom>
          <a:noFill/>
          <a:ln w="9525">
            <a:noFill/>
            <a:miter lim="800000"/>
            <a:headEnd/>
            <a:tailEnd/>
          </a:ln>
        </p:spPr>
        <p:txBody>
          <a:bodyPr wrap="square">
            <a:spAutoFit/>
          </a:bodyPr>
          <a:lstStyle/>
          <a:p>
            <a:r>
              <a:rPr lang="en-US" sz="5400" b="1" dirty="0" smtClean="0">
                <a:solidFill>
                  <a:schemeClr val="bg1"/>
                </a:solidFill>
              </a:rPr>
              <a:t>H</a:t>
            </a:r>
            <a:r>
              <a:rPr lang="id-ID" sz="5400" b="1" dirty="0" smtClean="0">
                <a:solidFill>
                  <a:schemeClr val="bg1"/>
                </a:solidFill>
              </a:rPr>
              <a:t>ASIL-HASIL </a:t>
            </a:r>
          </a:p>
          <a:p>
            <a:r>
              <a:rPr lang="id-ID" sz="5400" b="1" dirty="0" smtClean="0">
                <a:solidFill>
                  <a:schemeClr val="bg1"/>
                </a:solidFill>
              </a:rPr>
              <a:t>TEMUAN LAPANGAN</a:t>
            </a:r>
            <a:endParaRPr lang="en-US" sz="54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827584" y="188640"/>
            <a:ext cx="8136904" cy="1323439"/>
          </a:xfrm>
          <a:prstGeom prst="rect">
            <a:avLst/>
          </a:prstGeom>
          <a:noFill/>
          <a:ln w="9525">
            <a:noFill/>
            <a:miter lim="800000"/>
            <a:headEnd/>
            <a:tailEnd/>
          </a:ln>
        </p:spPr>
        <p:txBody>
          <a:bodyPr wrap="square">
            <a:spAutoFit/>
          </a:bodyPr>
          <a:lstStyle/>
          <a:p>
            <a:r>
              <a:rPr lang="en-US" sz="4000" b="1" dirty="0" smtClean="0">
                <a:solidFill>
                  <a:schemeClr val="bg1"/>
                </a:solidFill>
              </a:rPr>
              <a:t>P</a:t>
            </a:r>
            <a:r>
              <a:rPr lang="id-ID" sz="4000" b="1" dirty="0" smtClean="0">
                <a:solidFill>
                  <a:schemeClr val="bg1"/>
                </a:solidFill>
              </a:rPr>
              <a:t>erda Prov. Bali No. 16 Tahun 2009 tentang RTRW Prov. Bali 2009-2029</a:t>
            </a:r>
            <a:endParaRPr lang="en-US" sz="40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691680" y="1988840"/>
            <a:ext cx="7128792" cy="4154984"/>
          </a:xfrm>
          <a:prstGeom prst="rect">
            <a:avLst/>
          </a:prstGeom>
          <a:gradFill>
            <a:gsLst>
              <a:gs pos="4000">
                <a:srgbClr val="FFF200"/>
              </a:gs>
              <a:gs pos="45000">
                <a:srgbClr val="FF7A00"/>
              </a:gs>
              <a:gs pos="70000">
                <a:srgbClr val="FF0300"/>
              </a:gs>
              <a:gs pos="100000">
                <a:srgbClr val="4D0808"/>
              </a:gs>
            </a:gsLst>
            <a:path path="circle">
              <a:fillToRect l="50000" t="50000" r="50000" b="50000"/>
            </a:path>
          </a:gradFill>
          <a:effectLst>
            <a:glow rad="228600">
              <a:schemeClr val="accent2">
                <a:satMod val="175000"/>
                <a:alpha val="40000"/>
              </a:schemeClr>
            </a:glow>
          </a:effectLst>
        </p:spPr>
        <p:txBody>
          <a:bodyPr wrap="square">
            <a:spAutoFit/>
          </a:bodyPr>
          <a:lstStyle/>
          <a:p>
            <a:pPr marL="468000" indent="-468000"/>
            <a:r>
              <a:rPr lang="id-ID" sz="4000" dirty="0" smtClean="0">
                <a:solidFill>
                  <a:schemeClr val="bg1"/>
                </a:solidFill>
              </a:rPr>
              <a:t>Pasal 1.</a:t>
            </a:r>
          </a:p>
          <a:p>
            <a:r>
              <a:rPr lang="id-ID" sz="2800" b="1" dirty="0" smtClean="0">
                <a:solidFill>
                  <a:schemeClr val="bg1"/>
                </a:solidFill>
              </a:rPr>
              <a:t>Tri Hita Karana adalah falsafah hidup masyarakat Bali yang memuat tiga unsur yang membangun keseimbangan dan keharmonisan hubungan antara manusia dengan Tuhan, manusia dengan manusia, dan manusia dengan lingkungannya yang menjadi sumber kesejahteraan, kedamaian, dan kebahagiaan bagi kehidupan manusia.</a:t>
            </a:r>
            <a:endParaRPr lang="id-ID"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827584" y="188640"/>
            <a:ext cx="8136904" cy="1323439"/>
          </a:xfrm>
          <a:prstGeom prst="rect">
            <a:avLst/>
          </a:prstGeom>
          <a:noFill/>
          <a:ln w="9525">
            <a:noFill/>
            <a:miter lim="800000"/>
            <a:headEnd/>
            <a:tailEnd/>
          </a:ln>
        </p:spPr>
        <p:txBody>
          <a:bodyPr wrap="square">
            <a:spAutoFit/>
          </a:bodyPr>
          <a:lstStyle/>
          <a:p>
            <a:r>
              <a:rPr lang="en-US" sz="4000" b="1" dirty="0" smtClean="0">
                <a:solidFill>
                  <a:schemeClr val="bg1"/>
                </a:solidFill>
              </a:rPr>
              <a:t>P</a:t>
            </a:r>
            <a:r>
              <a:rPr lang="id-ID" sz="4000" b="1" dirty="0" smtClean="0">
                <a:solidFill>
                  <a:schemeClr val="bg1"/>
                </a:solidFill>
              </a:rPr>
              <a:t>erda Prov. Bali No. 16 Tahun 2009 tentang RTRW Prov. Bali 2009-2029</a:t>
            </a:r>
            <a:endParaRPr lang="en-US" sz="40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691680" y="1772816"/>
            <a:ext cx="7128792" cy="4585871"/>
          </a:xfrm>
          <a:prstGeom prst="rect">
            <a:avLst/>
          </a:prstGeom>
          <a:gradFill>
            <a:gsLst>
              <a:gs pos="4000">
                <a:srgbClr val="FFF200"/>
              </a:gs>
              <a:gs pos="45000">
                <a:srgbClr val="FF7A00"/>
              </a:gs>
              <a:gs pos="70000">
                <a:srgbClr val="FF0300"/>
              </a:gs>
              <a:gs pos="100000">
                <a:srgbClr val="4D0808"/>
              </a:gs>
            </a:gsLst>
            <a:path path="circle">
              <a:fillToRect l="50000" t="50000" r="50000" b="50000"/>
            </a:path>
          </a:gradFill>
          <a:effectLst>
            <a:glow rad="228600">
              <a:schemeClr val="accent2">
                <a:satMod val="175000"/>
                <a:alpha val="40000"/>
              </a:schemeClr>
            </a:glow>
          </a:effectLst>
        </p:spPr>
        <p:txBody>
          <a:bodyPr wrap="square">
            <a:spAutoFit/>
          </a:bodyPr>
          <a:lstStyle/>
          <a:p>
            <a:pPr marL="468000" indent="-468000"/>
            <a:r>
              <a:rPr lang="id-ID" sz="4000" dirty="0" smtClean="0">
                <a:solidFill>
                  <a:schemeClr val="bg1"/>
                </a:solidFill>
              </a:rPr>
              <a:t>TRI HITA KARANA</a:t>
            </a:r>
          </a:p>
          <a:p>
            <a:pPr marL="514350" indent="-514350">
              <a:buFont typeface="+mj-lt"/>
              <a:buAutoNum type="arabicPeriod"/>
            </a:pPr>
            <a:r>
              <a:rPr lang="id-ID" sz="2800" b="1" dirty="0" smtClean="0">
                <a:solidFill>
                  <a:schemeClr val="bg1"/>
                </a:solidFill>
              </a:rPr>
              <a:t>Keseimbangan dan keharmonisan hubungan antara manusia dengan Tuhan  (PARHYANGAN). </a:t>
            </a:r>
          </a:p>
          <a:p>
            <a:pPr marL="514350" indent="-514350">
              <a:buFont typeface="+mj-lt"/>
              <a:buAutoNum type="arabicPeriod"/>
            </a:pPr>
            <a:r>
              <a:rPr lang="id-ID" sz="2800" b="1" dirty="0" smtClean="0">
                <a:solidFill>
                  <a:schemeClr val="bg1"/>
                </a:solidFill>
              </a:rPr>
              <a:t>Keseimbangan dan keharmonisan hubungan manusia dengan manusia, (PAWONGAN) dan </a:t>
            </a:r>
          </a:p>
          <a:p>
            <a:pPr marL="514350" indent="-514350">
              <a:buFont typeface="+mj-lt"/>
              <a:buAutoNum type="arabicPeriod"/>
            </a:pPr>
            <a:r>
              <a:rPr lang="id-ID" sz="2800" b="1" dirty="0" smtClean="0">
                <a:solidFill>
                  <a:schemeClr val="bg1"/>
                </a:solidFill>
              </a:rPr>
              <a:t>Keseimbangan dan keharmonisan hubungan manusia dengan lingkungannya (PALEMAHAN)</a:t>
            </a:r>
            <a:endParaRPr lang="id-ID"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827584" y="188640"/>
            <a:ext cx="8136904" cy="1323439"/>
          </a:xfrm>
          <a:prstGeom prst="rect">
            <a:avLst/>
          </a:prstGeom>
          <a:noFill/>
          <a:ln w="9525">
            <a:noFill/>
            <a:miter lim="800000"/>
            <a:headEnd/>
            <a:tailEnd/>
          </a:ln>
        </p:spPr>
        <p:txBody>
          <a:bodyPr wrap="square">
            <a:spAutoFit/>
          </a:bodyPr>
          <a:lstStyle/>
          <a:p>
            <a:r>
              <a:rPr lang="en-US" sz="4000" b="1" dirty="0" smtClean="0">
                <a:solidFill>
                  <a:schemeClr val="bg1"/>
                </a:solidFill>
              </a:rPr>
              <a:t>P</a:t>
            </a:r>
            <a:r>
              <a:rPr lang="id-ID" sz="4000" b="1" dirty="0" smtClean="0">
                <a:solidFill>
                  <a:schemeClr val="bg1"/>
                </a:solidFill>
              </a:rPr>
              <a:t>erda Prov. Bali No. 16 Tahun 2009 tentang RTRW Prov. Bali 2009-2029</a:t>
            </a:r>
            <a:endParaRPr lang="en-US" sz="40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691680" y="1988840"/>
            <a:ext cx="7128792" cy="3293209"/>
          </a:xfrm>
          <a:prstGeom prst="rect">
            <a:avLst/>
          </a:prstGeom>
          <a:gradFill>
            <a:gsLst>
              <a:gs pos="4000">
                <a:srgbClr val="FFF200"/>
              </a:gs>
              <a:gs pos="45000">
                <a:srgbClr val="FF7A00"/>
              </a:gs>
              <a:gs pos="70000">
                <a:srgbClr val="FF0300"/>
              </a:gs>
              <a:gs pos="100000">
                <a:srgbClr val="4D0808"/>
              </a:gs>
            </a:gsLst>
            <a:path path="circle">
              <a:fillToRect l="50000" t="50000" r="50000" b="50000"/>
            </a:path>
          </a:gradFill>
          <a:effectLst>
            <a:glow rad="228600">
              <a:schemeClr val="accent2">
                <a:satMod val="175000"/>
                <a:alpha val="40000"/>
              </a:schemeClr>
            </a:glow>
          </a:effectLst>
        </p:spPr>
        <p:txBody>
          <a:bodyPr wrap="square">
            <a:spAutoFit/>
          </a:bodyPr>
          <a:lstStyle/>
          <a:p>
            <a:pPr marL="468000" indent="-468000"/>
            <a:r>
              <a:rPr lang="id-ID" sz="4000" dirty="0" smtClean="0">
                <a:solidFill>
                  <a:schemeClr val="bg1"/>
                </a:solidFill>
              </a:rPr>
              <a:t>Pasal  12 - Ayat 2.l</a:t>
            </a:r>
          </a:p>
          <a:p>
            <a:r>
              <a:rPr lang="id-ID" sz="2800" b="1" dirty="0" smtClean="0">
                <a:solidFill>
                  <a:schemeClr val="bg1"/>
                </a:solidFill>
              </a:rPr>
              <a:t>pengembangan kegiatan perekonomian perdesaan berbasis: pertanian, kerajinan, industri kecil, dan pariwisata kerakyatan yang berlandaskan falsafah Tri Hita Karana yang ditunjang dengan pemenuhan sarana dan</a:t>
            </a:r>
          </a:p>
          <a:p>
            <a:r>
              <a:rPr lang="id-ID" sz="2800" b="1" dirty="0" smtClean="0">
                <a:solidFill>
                  <a:schemeClr val="bg1"/>
                </a:solidFill>
              </a:rPr>
              <a:t>prasarana untuk menekan urbanisasi.</a:t>
            </a:r>
            <a:endParaRPr lang="id-ID"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827584" y="188640"/>
            <a:ext cx="8136904" cy="1323439"/>
          </a:xfrm>
          <a:prstGeom prst="rect">
            <a:avLst/>
          </a:prstGeom>
          <a:noFill/>
          <a:ln w="9525">
            <a:noFill/>
            <a:miter lim="800000"/>
            <a:headEnd/>
            <a:tailEnd/>
          </a:ln>
        </p:spPr>
        <p:txBody>
          <a:bodyPr wrap="square">
            <a:spAutoFit/>
          </a:bodyPr>
          <a:lstStyle/>
          <a:p>
            <a:r>
              <a:rPr lang="en-US" sz="4000" b="1" dirty="0" smtClean="0">
                <a:solidFill>
                  <a:schemeClr val="bg1"/>
                </a:solidFill>
              </a:rPr>
              <a:t>P</a:t>
            </a:r>
            <a:r>
              <a:rPr lang="id-ID" sz="4000" b="1" dirty="0" smtClean="0">
                <a:solidFill>
                  <a:schemeClr val="bg1"/>
                </a:solidFill>
              </a:rPr>
              <a:t>erda Prov. Bali No. 16 Tahun 2009 tentang RTRW Prov. Bali 2009-2029</a:t>
            </a:r>
            <a:endParaRPr lang="en-US" sz="40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691680" y="1700808"/>
            <a:ext cx="7128792" cy="4770537"/>
          </a:xfrm>
          <a:prstGeom prst="rect">
            <a:avLst/>
          </a:prstGeom>
          <a:gradFill>
            <a:gsLst>
              <a:gs pos="4000">
                <a:srgbClr val="FFF200"/>
              </a:gs>
              <a:gs pos="45000">
                <a:srgbClr val="FF7A00"/>
              </a:gs>
              <a:gs pos="70000">
                <a:srgbClr val="FF0300"/>
              </a:gs>
              <a:gs pos="100000">
                <a:srgbClr val="4D0808"/>
              </a:gs>
            </a:gsLst>
            <a:path path="circle">
              <a:fillToRect l="50000" t="50000" r="50000" b="50000"/>
            </a:path>
          </a:gradFill>
          <a:effectLst>
            <a:glow rad="228600">
              <a:schemeClr val="accent2">
                <a:satMod val="175000"/>
                <a:alpha val="40000"/>
              </a:schemeClr>
            </a:glow>
          </a:effectLst>
        </p:spPr>
        <p:txBody>
          <a:bodyPr wrap="square">
            <a:spAutoFit/>
          </a:bodyPr>
          <a:lstStyle/>
          <a:p>
            <a:pPr marL="468000" indent="-468000"/>
            <a:r>
              <a:rPr lang="id-ID" sz="4000" dirty="0" smtClean="0">
                <a:solidFill>
                  <a:schemeClr val="bg1"/>
                </a:solidFill>
              </a:rPr>
              <a:t>Pasal  13 - Ayat 6</a:t>
            </a:r>
          </a:p>
          <a:p>
            <a:r>
              <a:rPr lang="id-ID" sz="2400" dirty="0" smtClean="0">
                <a:solidFill>
                  <a:schemeClr val="bg1"/>
                </a:solidFill>
              </a:rPr>
              <a:t>Strategi pelestarian dan peningkatan nilai-nilai sosial dan budaya daerah Bali, mencakup:</a:t>
            </a:r>
          </a:p>
          <a:p>
            <a:pPr marL="457200" indent="-457200">
              <a:buFont typeface="+mj-lt"/>
              <a:buAutoNum type="arabicPeriod"/>
            </a:pPr>
            <a:r>
              <a:rPr lang="fi-FI" sz="2400" dirty="0" smtClean="0">
                <a:solidFill>
                  <a:schemeClr val="bg1"/>
                </a:solidFill>
              </a:rPr>
              <a:t>meningkatkan kecintaan masyarakat terhadap nilai</a:t>
            </a:r>
            <a:r>
              <a:rPr lang="id-ID" sz="2400" dirty="0" smtClean="0">
                <a:solidFill>
                  <a:schemeClr val="bg1"/>
                </a:solidFill>
              </a:rPr>
              <a:t> </a:t>
            </a:r>
            <a:r>
              <a:rPr lang="nn-NO" sz="2400" dirty="0" smtClean="0">
                <a:solidFill>
                  <a:schemeClr val="bg1"/>
                </a:solidFill>
              </a:rPr>
              <a:t>sosial budaya yang </a:t>
            </a:r>
            <a:r>
              <a:rPr lang="id-ID" sz="2400" dirty="0" smtClean="0">
                <a:solidFill>
                  <a:schemeClr val="bg1"/>
                </a:solidFill>
              </a:rPr>
              <a:t> </a:t>
            </a:r>
            <a:r>
              <a:rPr lang="nn-NO" sz="2400" dirty="0" smtClean="0">
                <a:solidFill>
                  <a:schemeClr val="bg1"/>
                </a:solidFill>
              </a:rPr>
              <a:t>mencerminkan jati diri daerah Bali;</a:t>
            </a:r>
          </a:p>
          <a:p>
            <a:pPr marL="457200" indent="-457200">
              <a:buFont typeface="+mj-lt"/>
              <a:buAutoNum type="arabicPeriod"/>
            </a:pPr>
            <a:r>
              <a:rPr lang="id-ID" sz="2400" dirty="0" smtClean="0">
                <a:solidFill>
                  <a:schemeClr val="bg1"/>
                </a:solidFill>
              </a:rPr>
              <a:t>mengembangkan penerapan nilai sosial budaya daerah dalam kehidupan masyarakat;</a:t>
            </a:r>
          </a:p>
          <a:p>
            <a:pPr marL="457200" indent="-457200">
              <a:buFont typeface="+mj-lt"/>
              <a:buAutoNum type="arabicPeriod"/>
            </a:pPr>
            <a:r>
              <a:rPr lang="fi-FI" sz="2400" dirty="0" smtClean="0">
                <a:solidFill>
                  <a:schemeClr val="bg1"/>
                </a:solidFill>
              </a:rPr>
              <a:t>meningkatkan upaya pelestarian nilai sosial budaya</a:t>
            </a:r>
            <a:r>
              <a:rPr lang="id-ID" sz="2400" dirty="0" smtClean="0">
                <a:solidFill>
                  <a:schemeClr val="bg1"/>
                </a:solidFill>
              </a:rPr>
              <a:t> daerah dan situs warisan budaya daerah;</a:t>
            </a:r>
          </a:p>
          <a:p>
            <a:pPr marL="457200" indent="-457200">
              <a:buFont typeface="+mj-lt"/>
              <a:buAutoNum type="arabicPeriod"/>
            </a:pPr>
            <a:r>
              <a:rPr lang="id-ID" sz="2400" dirty="0" smtClean="0">
                <a:solidFill>
                  <a:schemeClr val="bg1"/>
                </a:solidFill>
              </a:rPr>
              <a:t>melindungi aset dan nilai sosial budaya daerah dari kemerosotan dan kepunahan;</a:t>
            </a:r>
            <a:endParaRPr lang="id-ID"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827584" y="188640"/>
            <a:ext cx="8136904" cy="1323439"/>
          </a:xfrm>
          <a:prstGeom prst="rect">
            <a:avLst/>
          </a:prstGeom>
          <a:noFill/>
          <a:ln w="9525">
            <a:noFill/>
            <a:miter lim="800000"/>
            <a:headEnd/>
            <a:tailEnd/>
          </a:ln>
        </p:spPr>
        <p:txBody>
          <a:bodyPr wrap="square">
            <a:spAutoFit/>
          </a:bodyPr>
          <a:lstStyle/>
          <a:p>
            <a:r>
              <a:rPr lang="en-US" sz="4000" b="1" dirty="0" smtClean="0">
                <a:solidFill>
                  <a:schemeClr val="bg1"/>
                </a:solidFill>
              </a:rPr>
              <a:t>P</a:t>
            </a:r>
            <a:r>
              <a:rPr lang="id-ID" sz="4000" b="1" dirty="0" smtClean="0">
                <a:solidFill>
                  <a:schemeClr val="bg1"/>
                </a:solidFill>
              </a:rPr>
              <a:t>erda Prov. Bali No. 16 Tahun 2009 tentang RTRW Prov. Bali 2009-2029</a:t>
            </a:r>
            <a:endParaRPr lang="en-US" sz="40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691680" y="1700808"/>
            <a:ext cx="7128792" cy="4154984"/>
          </a:xfrm>
          <a:prstGeom prst="rect">
            <a:avLst/>
          </a:prstGeom>
          <a:gradFill>
            <a:gsLst>
              <a:gs pos="4000">
                <a:srgbClr val="FFF200"/>
              </a:gs>
              <a:gs pos="45000">
                <a:srgbClr val="FF7A00"/>
              </a:gs>
              <a:gs pos="70000">
                <a:srgbClr val="FF0300"/>
              </a:gs>
              <a:gs pos="100000">
                <a:srgbClr val="4D0808"/>
              </a:gs>
            </a:gsLst>
            <a:path path="circle">
              <a:fillToRect l="50000" t="50000" r="50000" b="50000"/>
            </a:path>
          </a:gradFill>
          <a:effectLst>
            <a:glow rad="228600">
              <a:schemeClr val="accent2">
                <a:satMod val="175000"/>
                <a:alpha val="40000"/>
              </a:schemeClr>
            </a:glow>
          </a:effectLst>
        </p:spPr>
        <p:txBody>
          <a:bodyPr wrap="square">
            <a:spAutoFit/>
          </a:bodyPr>
          <a:lstStyle/>
          <a:p>
            <a:pPr marL="468000" indent="-468000"/>
            <a:r>
              <a:rPr lang="id-ID" sz="4000" dirty="0" smtClean="0">
                <a:solidFill>
                  <a:schemeClr val="bg1"/>
                </a:solidFill>
              </a:rPr>
              <a:t>Pasal  17 - Ayat 2.d</a:t>
            </a:r>
          </a:p>
          <a:p>
            <a:r>
              <a:rPr lang="id-ID" sz="2800" b="1" dirty="0" smtClean="0">
                <a:solidFill>
                  <a:schemeClr val="bg1"/>
                </a:solidFill>
              </a:rPr>
              <a:t>PENGEMBANGAN KAWASAN PERKOTAAN BERDASARKAN FALSAFAH TRI HITA KARANA, DISESUAIKAN DENGAN KARAKTER SOSIAL BUDAYA MASYARAKAT SETEMPAT, DENGAN ORIENTASI RUANG MENGACU PADA KONSEP CATUS PATHA DAN TRI MANDALA SERTA PENERAPAN GAYA ARSITEKTUR TRADISIONAL BALI;</a:t>
            </a:r>
            <a:endParaRPr lang="id-ID"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P</a:t>
            </a:r>
            <a:r>
              <a:rPr lang="id-ID" sz="3600" b="1" dirty="0" smtClean="0">
                <a:solidFill>
                  <a:schemeClr val="bg1"/>
                </a:solidFill>
              </a:rPr>
              <a:t>ola tata Ruang berdasarkan</a:t>
            </a:r>
          </a:p>
          <a:p>
            <a:pPr algn="ctr"/>
            <a:r>
              <a:rPr lang="id-ID" sz="3600" b="1" dirty="0" smtClean="0">
                <a:solidFill>
                  <a:schemeClr val="bg1"/>
                </a:solidFill>
              </a:rPr>
              <a:t>Catus Pata &amp; Tri mandala</a:t>
            </a:r>
            <a:endParaRPr lang="en-US" sz="3600" b="1" dirty="0" smtClean="0">
              <a:solidFill>
                <a:schemeClr val="bg1"/>
              </a:solidFill>
            </a:endParaRPr>
          </a:p>
        </p:txBody>
      </p:sp>
      <p:pic>
        <p:nvPicPr>
          <p:cNvPr id="5" name="Picture 4"/>
          <p:cNvPicPr/>
          <p:nvPr/>
        </p:nvPicPr>
        <p:blipFill>
          <a:blip r:embed="rId3" cstate="print"/>
          <a:srcRect/>
          <a:stretch>
            <a:fillRect/>
          </a:stretch>
        </p:blipFill>
        <p:spPr bwMode="auto">
          <a:xfrm>
            <a:off x="1403649" y="1484785"/>
            <a:ext cx="7128792" cy="5112567"/>
          </a:xfrm>
          <a:prstGeom prst="rect">
            <a:avLst/>
          </a:prstGeom>
          <a:noFill/>
          <a:ln w="9525">
            <a:noFill/>
            <a:miter lim="800000"/>
            <a:headEnd/>
            <a:tailEnd/>
          </a:ln>
        </p:spPr>
      </p:pic>
      <p:grpSp>
        <p:nvGrpSpPr>
          <p:cNvPr id="1026" name="Group 2"/>
          <p:cNvGrpSpPr>
            <a:grpSpLocks/>
          </p:cNvGrpSpPr>
          <p:nvPr/>
        </p:nvGrpSpPr>
        <p:grpSpPr bwMode="auto">
          <a:xfrm>
            <a:off x="1475656" y="1484688"/>
            <a:ext cx="6840760" cy="5400692"/>
            <a:chOff x="2305" y="6282"/>
            <a:chExt cx="7644" cy="8135"/>
          </a:xfrm>
        </p:grpSpPr>
        <p:sp>
          <p:nvSpPr>
            <p:cNvPr id="1027" name="Rectangle 3"/>
            <p:cNvSpPr>
              <a:spLocks noChangeArrowheads="1"/>
            </p:cNvSpPr>
            <p:nvPr/>
          </p:nvSpPr>
          <p:spPr bwMode="auto">
            <a:xfrm>
              <a:off x="5217" y="6282"/>
              <a:ext cx="1247" cy="42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KELOD (LAUT)</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5242" y="8018"/>
              <a:ext cx="1247" cy="42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KELOD (LAUT)</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163" y="6933"/>
              <a:ext cx="1247" cy="42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KAJA (GUNUNG)</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7776" y="6824"/>
              <a:ext cx="1713"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KANGIN </a:t>
              </a:r>
              <a:endParaRPr kumimoji="0" lang="id-ID"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(MATAHARI TERBIT)</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2401" y="6785"/>
              <a:ext cx="1767"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KAUH</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(MATAHARI TERENAM)</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2466" y="8343"/>
              <a:ext cx="2204"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BERDASAR SUMBU MATAHARI </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2305" y="13727"/>
              <a:ext cx="2801"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BERDASAR SUMBU GUNUNG-LAUT </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2671" y="11814"/>
              <a:ext cx="1485"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GUNUNG</a:t>
              </a:r>
            </a:p>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KAJA</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2751" y="12574"/>
              <a:ext cx="1138"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DATARAN</a:t>
              </a:r>
              <a:endParaRPr kumimoji="0" lang="id-ID"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TENGAH</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2731" y="13034"/>
              <a:ext cx="1138" cy="6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LAUT</a:t>
              </a:r>
              <a:endParaRPr kumimoji="0" lang="id-ID"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KELOD</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4461" y="12097"/>
              <a:ext cx="944" cy="4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Calibri" pitchFamily="34" charset="0"/>
                  <a:cs typeface="Arial" pitchFamily="34" charset="0"/>
                </a:rPr>
                <a:t>UTAMA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4451" y="12632"/>
              <a:ext cx="944" cy="4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Calibri" pitchFamily="34" charset="0"/>
                  <a:cs typeface="Arial" pitchFamily="34" charset="0"/>
                </a:rPr>
                <a:t>MADYA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4451" y="13122"/>
              <a:ext cx="944" cy="4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Calibri" pitchFamily="34" charset="0"/>
                  <a:cs typeface="Arial" pitchFamily="34" charset="0"/>
                </a:rPr>
                <a:t>NISTA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3877" y="10568"/>
              <a:ext cx="681" cy="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UTAMA</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3110" y="10546"/>
              <a:ext cx="659" cy="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MADYA</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2562" y="10568"/>
              <a:ext cx="522" cy="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NISTA</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4478" y="9102"/>
              <a:ext cx="746" cy="31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TERBIT</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2305" y="9102"/>
              <a:ext cx="859" cy="31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alibri" pitchFamily="34" charset="0"/>
                  <a:cs typeface="Arial" pitchFamily="34" charset="0"/>
                </a:rPr>
                <a:t>TERBENAM</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9091" y="1067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UTAMANING UTAMA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9121" y="1139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UTAMANING MADYA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9121" y="12026"/>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UTAMANING NISTA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8241" y="1067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MADYANING UTAMA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8271" y="1139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MADYANING MADYA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8271" y="12026"/>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MADYANING NISTA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7381" y="1067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NISTANING UTAMA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7411" y="11398"/>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NISTANING MADYA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7411" y="12026"/>
              <a:ext cx="828" cy="5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smtClean="0">
                  <a:ln>
                    <a:noFill/>
                  </a:ln>
                  <a:solidFill>
                    <a:schemeClr val="tx1"/>
                  </a:solidFill>
                  <a:effectLst/>
                  <a:latin typeface="Arial Narrow" pitchFamily="34" charset="0"/>
                  <a:cs typeface="Arial" pitchFamily="34" charset="0"/>
                </a:rPr>
                <a:t>NISTANING NISTA</a:t>
              </a:r>
              <a:endParaRPr kumimoji="0" lang="id-ID" sz="12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I.jpg"/>
          <p:cNvPicPr>
            <a:picLocks noChangeAspect="1"/>
          </p:cNvPicPr>
          <p:nvPr/>
        </p:nvPicPr>
        <p:blipFill>
          <a:blip r:embed="rId2" cstate="print">
            <a:lum bright="31000" contrast="-2000"/>
          </a:blip>
          <a:stretch>
            <a:fillRect/>
          </a:stretch>
        </p:blipFill>
        <p:spPr>
          <a:xfrm>
            <a:off x="0" y="285728"/>
            <a:ext cx="9144000" cy="6572273"/>
          </a:xfrm>
          <a:prstGeom prst="rect">
            <a:avLst/>
          </a:prstGeom>
        </p:spPr>
      </p:pic>
      <p:sp>
        <p:nvSpPr>
          <p:cNvPr id="6" name="Title 1"/>
          <p:cNvSpPr txBox="1">
            <a:spLocks/>
          </p:cNvSpPr>
          <p:nvPr/>
        </p:nvSpPr>
        <p:spPr>
          <a:xfrm>
            <a:off x="0" y="183250"/>
            <a:ext cx="9144000" cy="130153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tx1"/>
                </a:solidFill>
                <a:effectLst/>
                <a:uLnTx/>
                <a:uFillTx/>
                <a:latin typeface="+mj-lt"/>
                <a:ea typeface="+mj-ea"/>
                <a:cs typeface="+mj-cs"/>
              </a:rPr>
              <a:t>POLA TATA RUANG RUMAH, SEKOLAH, DAN DESA PAKRAMAN DI BALI BERDASARKAN THK</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http://kemoning.info/blogs/wp-content/uploads/2010/02/bali-house.jpg">
            <a:hlinkClick r:id="rId3"/>
          </p:cNvPr>
          <p:cNvPicPr/>
          <p:nvPr/>
        </p:nvPicPr>
        <p:blipFill>
          <a:blip r:embed="rId4" cstate="print"/>
          <a:srcRect/>
          <a:stretch>
            <a:fillRect/>
          </a:stretch>
        </p:blipFill>
        <p:spPr bwMode="auto">
          <a:xfrm>
            <a:off x="2483768" y="1556792"/>
            <a:ext cx="5184576" cy="3312368"/>
          </a:xfrm>
          <a:prstGeom prst="rect">
            <a:avLst/>
          </a:prstGeom>
          <a:noFill/>
          <a:ln w="9525">
            <a:noFill/>
            <a:miter lim="800000"/>
            <a:headEnd/>
            <a:tailEnd/>
          </a:ln>
        </p:spPr>
      </p:pic>
      <p:grpSp>
        <p:nvGrpSpPr>
          <p:cNvPr id="16" name="Group 15"/>
          <p:cNvGrpSpPr/>
          <p:nvPr/>
        </p:nvGrpSpPr>
        <p:grpSpPr>
          <a:xfrm>
            <a:off x="0" y="4857760"/>
            <a:ext cx="5060674" cy="2027624"/>
            <a:chOff x="0" y="4857760"/>
            <a:chExt cx="5060674" cy="2027624"/>
          </a:xfrm>
        </p:grpSpPr>
        <p:pic>
          <p:nvPicPr>
            <p:cNvPr id="8" name="Picture 7" descr="http://kemoning.info/blogs/wp-content/uploads/2009/09/penglipuran2.jpg">
              <a:hlinkClick r:id="rId5"/>
            </p:cNvPr>
            <p:cNvPicPr/>
            <p:nvPr/>
          </p:nvPicPr>
          <p:blipFill>
            <a:blip r:embed="rId6" cstate="print"/>
            <a:srcRect/>
            <a:stretch>
              <a:fillRect/>
            </a:stretch>
          </p:blipFill>
          <p:spPr bwMode="auto">
            <a:xfrm>
              <a:off x="0" y="4857760"/>
              <a:ext cx="2526096" cy="2000240"/>
            </a:xfrm>
            <a:prstGeom prst="rect">
              <a:avLst/>
            </a:prstGeom>
            <a:noFill/>
            <a:ln w="9525">
              <a:noFill/>
              <a:miter lim="800000"/>
              <a:headEnd/>
              <a:tailEnd/>
            </a:ln>
          </p:spPr>
        </p:pic>
        <p:pic>
          <p:nvPicPr>
            <p:cNvPr id="9" name="Picture 8" descr="http://kemoning.info/blogs/wp-content/uploads/2009/09/penglipuran.gif">
              <a:hlinkClick r:id="rId7"/>
            </p:cNvPr>
            <p:cNvPicPr/>
            <p:nvPr/>
          </p:nvPicPr>
          <p:blipFill>
            <a:blip r:embed="rId8" cstate="print"/>
            <a:srcRect/>
            <a:stretch>
              <a:fillRect/>
            </a:stretch>
          </p:blipFill>
          <p:spPr bwMode="auto">
            <a:xfrm>
              <a:off x="2500298" y="4857760"/>
              <a:ext cx="2560376" cy="2000240"/>
            </a:xfrm>
            <a:prstGeom prst="rect">
              <a:avLst/>
            </a:prstGeom>
            <a:noFill/>
            <a:ln w="9525">
              <a:noFill/>
              <a:miter lim="800000"/>
              <a:headEnd/>
              <a:tailEnd/>
            </a:ln>
          </p:spPr>
        </p:pic>
        <p:sp>
          <p:nvSpPr>
            <p:cNvPr id="22" name="Title 1"/>
            <p:cNvSpPr txBox="1">
              <a:spLocks/>
            </p:cNvSpPr>
            <p:nvPr/>
          </p:nvSpPr>
          <p:spPr>
            <a:xfrm>
              <a:off x="1043608" y="6381328"/>
              <a:ext cx="2878040" cy="504056"/>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Desa</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pakraman</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grpSp>
      <p:sp>
        <p:nvSpPr>
          <p:cNvPr id="23" name="Title 1"/>
          <p:cNvSpPr txBox="1">
            <a:spLocks/>
          </p:cNvSpPr>
          <p:nvPr/>
        </p:nvSpPr>
        <p:spPr>
          <a:xfrm>
            <a:off x="6143636" y="5775364"/>
            <a:ext cx="1857388" cy="72547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sekolah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26" name="Rectangle 2" descr="MAKET-SMK3"/>
          <p:cNvSpPr>
            <a:spLocks noChangeArrowheads="1"/>
          </p:cNvSpPr>
          <p:nvPr/>
        </p:nvSpPr>
        <p:spPr bwMode="auto">
          <a:xfrm>
            <a:off x="5076056" y="4869160"/>
            <a:ext cx="4067944" cy="1988840"/>
          </a:xfrm>
          <a:prstGeom prst="rect">
            <a:avLst/>
          </a:prstGeom>
          <a:blipFill dpi="0" rotWithShape="1">
            <a:blip r:embed="rId9"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Title 1"/>
          <p:cNvSpPr txBox="1">
            <a:spLocks/>
          </p:cNvSpPr>
          <p:nvPr/>
        </p:nvSpPr>
        <p:spPr>
          <a:xfrm>
            <a:off x="2414040" y="1484784"/>
            <a:ext cx="2878040" cy="581454"/>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effectLst/>
                <a:uLnTx/>
                <a:uFillTx/>
                <a:latin typeface="+mj-lt"/>
                <a:ea typeface="+mj-ea"/>
                <a:cs typeface="+mj-cs"/>
              </a:rPr>
              <a:t>Rumah Keluarga</a:t>
            </a:r>
            <a:endParaRPr kumimoji="0" lang="en-US" sz="4400" b="1" i="0" u="none" strike="noStrike" kern="1200" cap="none" spc="0" normalizeH="0" baseline="0" noProof="0" dirty="0">
              <a:ln>
                <a:noFill/>
              </a:ln>
              <a:effectLst/>
              <a:uLnTx/>
              <a:uFillTx/>
              <a:latin typeface="+mj-lt"/>
              <a:ea typeface="+mj-ea"/>
              <a:cs typeface="+mj-cs"/>
            </a:endParaRPr>
          </a:p>
        </p:txBody>
      </p:sp>
      <p:sp>
        <p:nvSpPr>
          <p:cNvPr id="26" name="Title 1"/>
          <p:cNvSpPr txBox="1">
            <a:spLocks/>
          </p:cNvSpPr>
          <p:nvPr/>
        </p:nvSpPr>
        <p:spPr>
          <a:xfrm>
            <a:off x="6372200" y="6381328"/>
            <a:ext cx="1728192" cy="54568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SMK</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7544" y="142852"/>
            <a:ext cx="8208912" cy="72547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BANGUNAN SMK INDIGENOUS WISDOM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T</a:t>
            </a:r>
            <a:r>
              <a:rPr kumimoji="0" lang="id-ID" sz="4400" b="1" i="0" u="none" strike="noStrike" kern="1200" cap="none" spc="0" normalizeH="0" baseline="0" noProof="0" dirty="0" smtClean="0">
                <a:ln>
                  <a:noFill/>
                </a:ln>
                <a:solidFill>
                  <a:schemeClr val="tx1"/>
                </a:solidFill>
                <a:effectLst/>
                <a:uLnTx/>
                <a:uFillTx/>
                <a:latin typeface="+mj-lt"/>
                <a:ea typeface="+mj-ea"/>
                <a:cs typeface="+mj-cs"/>
              </a:rPr>
              <a:t>HK</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3" name="Title 1"/>
          <p:cNvSpPr txBox="1">
            <a:spLocks/>
          </p:cNvSpPr>
          <p:nvPr/>
        </p:nvSpPr>
        <p:spPr>
          <a:xfrm>
            <a:off x="6143636" y="5775364"/>
            <a:ext cx="1857388" cy="72547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sekolah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26" name="Rectangle 2" descr="MAKET-SMK3"/>
          <p:cNvSpPr>
            <a:spLocks noChangeArrowheads="1"/>
          </p:cNvSpPr>
          <p:nvPr/>
        </p:nvSpPr>
        <p:spPr bwMode="auto">
          <a:xfrm>
            <a:off x="0" y="908720"/>
            <a:ext cx="9144000" cy="5760640"/>
          </a:xfrm>
          <a:prstGeom prst="rect">
            <a:avLst/>
          </a:prstGeom>
          <a:blipFill dpi="0" rotWithShape="1">
            <a:blip r:embed="rId2"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Rounded Rectangular Callout 18"/>
          <p:cNvSpPr/>
          <p:nvPr/>
        </p:nvSpPr>
        <p:spPr>
          <a:xfrm>
            <a:off x="6335688" y="2276872"/>
            <a:ext cx="2808312" cy="1080120"/>
          </a:xfrm>
          <a:prstGeom prst="wedgeRoundRectCallout">
            <a:avLst>
              <a:gd name="adj1" fmla="val 19734"/>
              <a:gd name="adj2" fmla="val 158260"/>
              <a:gd name="adj3" fmla="val 16667"/>
            </a:avLst>
          </a:prstGeom>
          <a:solidFill>
            <a:schemeClr val="accent1">
              <a:alpha val="32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UTAMA  MANDALA DIBANGUN PARHYANGAN</a:t>
            </a:r>
          </a:p>
          <a:p>
            <a:pPr algn="ctr"/>
            <a:r>
              <a:rPr lang="id-ID" b="1" dirty="0" smtClean="0"/>
              <a:t>PURA SEKOLAH</a:t>
            </a:r>
          </a:p>
        </p:txBody>
      </p:sp>
      <p:sp>
        <p:nvSpPr>
          <p:cNvPr id="20" name="Rounded Rectangular Callout 19"/>
          <p:cNvSpPr/>
          <p:nvPr/>
        </p:nvSpPr>
        <p:spPr>
          <a:xfrm>
            <a:off x="2051720" y="4725144"/>
            <a:ext cx="4608512" cy="1584176"/>
          </a:xfrm>
          <a:prstGeom prst="wedgeRoundRectCallout">
            <a:avLst>
              <a:gd name="adj1" fmla="val 25021"/>
              <a:gd name="adj2" fmla="val -163147"/>
              <a:gd name="adj3" fmla="val 16667"/>
            </a:avLst>
          </a:prstGeom>
          <a:solidFill>
            <a:schemeClr val="accent1">
              <a:alpha val="32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MADYA  MANDALA DIBANGUN KANTOR, RUANG GURU, RUANG TEORI, UKS, BENGKEL/  LAB, LAPANGAN UPACARA, LAPANGAN OLAHRAGA TEACHING INDUSTRY, </a:t>
            </a:r>
            <a:r>
              <a:rPr lang="id-ID" dirty="0" smtClean="0"/>
              <a:t>BISNIS CENTRE</a:t>
            </a:r>
            <a:endParaRPr lang="id-ID" b="1" dirty="0" smtClean="0">
              <a:solidFill>
                <a:schemeClr val="bg1"/>
              </a:solidFill>
            </a:endParaRPr>
          </a:p>
        </p:txBody>
      </p:sp>
      <p:sp>
        <p:nvSpPr>
          <p:cNvPr id="21" name="Rounded Rectangular Callout 20"/>
          <p:cNvSpPr/>
          <p:nvPr/>
        </p:nvSpPr>
        <p:spPr>
          <a:xfrm>
            <a:off x="755576" y="1916832"/>
            <a:ext cx="3672408" cy="1368152"/>
          </a:xfrm>
          <a:prstGeom prst="wedgeRoundRectCallout">
            <a:avLst>
              <a:gd name="adj1" fmla="val 42153"/>
              <a:gd name="adj2" fmla="val -99802"/>
              <a:gd name="adj3" fmla="val 16667"/>
            </a:avLst>
          </a:prstGeom>
          <a:solidFill>
            <a:schemeClr val="accent1">
              <a:alpha val="32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NISTA  MANDALA DIBANGUN GUDANG, TEMPAT PARKIR, PENGOLAHAN LIMBAH PENYIMPANAN PRODUK, BBM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79512" y="44624"/>
            <a:ext cx="8784976" cy="1077218"/>
          </a:xfrm>
          <a:prstGeom prst="rect">
            <a:avLst/>
          </a:prstGeom>
          <a:noFill/>
          <a:ln w="9525">
            <a:noFill/>
            <a:miter lim="800000"/>
            <a:headEnd/>
            <a:tailEnd/>
          </a:ln>
        </p:spPr>
        <p:txBody>
          <a:bodyPr wrap="square">
            <a:spAutoFit/>
          </a:bodyPr>
          <a:lstStyle/>
          <a:p>
            <a:pPr algn="ctr"/>
            <a:r>
              <a:rPr lang="id-ID" sz="3200" b="1" dirty="0" smtClean="0">
                <a:solidFill>
                  <a:schemeClr val="bg1"/>
                </a:solidFill>
              </a:rPr>
              <a:t>PEMAKNAAN </a:t>
            </a:r>
            <a:r>
              <a:rPr lang="en-US" sz="3200" b="1" dirty="0" smtClean="0">
                <a:solidFill>
                  <a:schemeClr val="bg1"/>
                </a:solidFill>
              </a:rPr>
              <a:t>P</a:t>
            </a:r>
            <a:r>
              <a:rPr lang="id-ID" sz="3200" b="1" dirty="0" smtClean="0">
                <a:solidFill>
                  <a:schemeClr val="bg1"/>
                </a:solidFill>
              </a:rPr>
              <a:t>ETA KONSEP MANUSIA THK &amp; </a:t>
            </a:r>
          </a:p>
          <a:p>
            <a:pPr algn="ctr"/>
            <a:r>
              <a:rPr lang="id-ID" sz="3200" b="1" dirty="0" smtClean="0">
                <a:solidFill>
                  <a:schemeClr val="bg1"/>
                </a:solidFill>
              </a:rPr>
              <a:t>TIGA PILAR PENDIDIKAN</a:t>
            </a:r>
            <a:endParaRPr lang="en-US" sz="32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graphicFrame>
        <p:nvGraphicFramePr>
          <p:cNvPr id="6" name="Table 5"/>
          <p:cNvGraphicFramePr>
            <a:graphicFrameLocks noGrp="1"/>
          </p:cNvGraphicFramePr>
          <p:nvPr/>
        </p:nvGraphicFramePr>
        <p:xfrm>
          <a:off x="0" y="1183903"/>
          <a:ext cx="9144000" cy="5674098"/>
        </p:xfrm>
        <a:graphic>
          <a:graphicData uri="http://schemas.openxmlformats.org/drawingml/2006/table">
            <a:tbl>
              <a:tblPr firstRow="1" bandRow="1">
                <a:tableStyleId>{21E4AEA4-8DFA-4A89-87EB-49C32662AFE0}</a:tableStyleId>
              </a:tblPr>
              <a:tblGrid>
                <a:gridCol w="2286000"/>
                <a:gridCol w="2286000"/>
                <a:gridCol w="2286000"/>
                <a:gridCol w="2286000"/>
              </a:tblGrid>
              <a:tr h="670899">
                <a:tc>
                  <a:txBody>
                    <a:bodyPr/>
                    <a:lstStyle/>
                    <a:p>
                      <a:pPr algn="ctr"/>
                      <a:r>
                        <a:rPr lang="id-ID" sz="3600" dirty="0" smtClean="0"/>
                        <a:t>MIKRO</a:t>
                      </a:r>
                      <a:endParaRPr lang="id-ID" sz="3600" dirty="0"/>
                    </a:p>
                  </a:txBody>
                  <a:tcPr>
                    <a:solidFill>
                      <a:schemeClr val="tx1"/>
                    </a:solidFill>
                  </a:tcPr>
                </a:tc>
                <a:tc gridSpan="3">
                  <a:txBody>
                    <a:bodyPr/>
                    <a:lstStyle/>
                    <a:p>
                      <a:pPr algn="ctr"/>
                      <a:r>
                        <a:rPr lang="id-ID" sz="3600" dirty="0" smtClean="0"/>
                        <a:t>MAKRO</a:t>
                      </a:r>
                      <a:endParaRPr lang="id-ID" sz="3600" dirty="0"/>
                    </a:p>
                  </a:txBody>
                  <a:tcPr>
                    <a:solidFill>
                      <a:schemeClr val="tx1"/>
                    </a:solidFill>
                  </a:tcPr>
                </a:tc>
                <a:tc hMerge="1">
                  <a:txBody>
                    <a:bodyPr/>
                    <a:lstStyle/>
                    <a:p>
                      <a:endParaRPr lang="id-ID" dirty="0"/>
                    </a:p>
                  </a:txBody>
                  <a:tcPr/>
                </a:tc>
                <a:tc hMerge="1">
                  <a:txBody>
                    <a:bodyPr/>
                    <a:lstStyle/>
                    <a:p>
                      <a:endParaRPr lang="id-ID" dirty="0"/>
                    </a:p>
                  </a:txBody>
                  <a:tcPr/>
                </a:tc>
              </a:tr>
              <a:tr h="838605">
                <a:tc>
                  <a:txBody>
                    <a:bodyPr/>
                    <a:lstStyle/>
                    <a:p>
                      <a:pPr algn="ctr"/>
                      <a:r>
                        <a:rPr lang="id-ID" sz="2400" b="1" dirty="0" smtClean="0">
                          <a:solidFill>
                            <a:srgbClr val="002060"/>
                          </a:solidFill>
                        </a:rPr>
                        <a:t>MANUSIA</a:t>
                      </a:r>
                      <a:endParaRPr lang="id-ID" sz="2400" b="1" dirty="0">
                        <a:solidFill>
                          <a:srgbClr val="002060"/>
                        </a:solidFill>
                      </a:endParaRPr>
                    </a:p>
                  </a:txBody>
                  <a:tcPr anchor="ctr"/>
                </a:tc>
                <a:tc>
                  <a:txBody>
                    <a:bodyPr/>
                    <a:lstStyle/>
                    <a:p>
                      <a:pPr algn="ctr"/>
                      <a:r>
                        <a:rPr lang="id-ID" sz="2400" b="1" dirty="0" smtClean="0">
                          <a:solidFill>
                            <a:srgbClr val="002060"/>
                          </a:solidFill>
                        </a:rPr>
                        <a:t>SEKOLAH</a:t>
                      </a:r>
                      <a:endParaRPr lang="id-ID" sz="2400" b="1" dirty="0">
                        <a:solidFill>
                          <a:srgbClr val="002060"/>
                        </a:solidFill>
                      </a:endParaRPr>
                    </a:p>
                  </a:txBody>
                  <a:tcPr anchor="ctr"/>
                </a:tc>
                <a:tc>
                  <a:txBody>
                    <a:bodyPr/>
                    <a:lstStyle/>
                    <a:p>
                      <a:pPr algn="ctr"/>
                      <a:r>
                        <a:rPr lang="id-ID" sz="2400" b="1" dirty="0" smtClean="0">
                          <a:solidFill>
                            <a:srgbClr val="002060"/>
                          </a:solidFill>
                        </a:rPr>
                        <a:t>KELUARGA</a:t>
                      </a:r>
                      <a:endParaRPr lang="id-ID" sz="2400" b="1" dirty="0">
                        <a:solidFill>
                          <a:srgbClr val="002060"/>
                        </a:solidFill>
                      </a:endParaRPr>
                    </a:p>
                  </a:txBody>
                  <a:tcPr anchor="ctr"/>
                </a:tc>
                <a:tc>
                  <a:txBody>
                    <a:bodyPr/>
                    <a:lstStyle/>
                    <a:p>
                      <a:pPr algn="ctr"/>
                      <a:r>
                        <a:rPr lang="id-ID" sz="2400" b="1" dirty="0" smtClean="0">
                          <a:solidFill>
                            <a:srgbClr val="002060"/>
                          </a:solidFill>
                        </a:rPr>
                        <a:t>MASYARAKAT</a:t>
                      </a:r>
                      <a:endParaRPr lang="id-ID" sz="2400" b="1" dirty="0">
                        <a:solidFill>
                          <a:srgbClr val="002060"/>
                        </a:solidFill>
                      </a:endParaRPr>
                    </a:p>
                  </a:txBody>
                  <a:tcPr anchor="ctr"/>
                </a:tc>
              </a:tr>
              <a:tr h="1325824">
                <a:tc>
                  <a:txBody>
                    <a:bodyPr/>
                    <a:lstStyle/>
                    <a:p>
                      <a:pPr algn="r"/>
                      <a:r>
                        <a:rPr lang="id-ID" dirty="0" smtClean="0"/>
                        <a:t>ATMAN</a:t>
                      </a:r>
                    </a:p>
                    <a:p>
                      <a:pPr algn="r"/>
                      <a:endParaRPr lang="id-ID" dirty="0" smtClean="0"/>
                    </a:p>
                  </a:txBody>
                  <a:tcPr/>
                </a:tc>
                <a:tc>
                  <a:txBody>
                    <a:bodyPr/>
                    <a:lstStyle/>
                    <a:p>
                      <a:pPr algn="r"/>
                      <a:r>
                        <a:rPr lang="id-ID" dirty="0" smtClean="0"/>
                        <a:t>PURA</a:t>
                      </a:r>
                    </a:p>
                    <a:p>
                      <a:pPr algn="r"/>
                      <a:r>
                        <a:rPr lang="id-ID" dirty="0" smtClean="0"/>
                        <a:t>SEKOLAH</a:t>
                      </a:r>
                      <a:endParaRPr lang="id-ID" dirty="0"/>
                    </a:p>
                  </a:txBody>
                  <a:tcPr>
                    <a:solidFill>
                      <a:srgbClr val="00B0F0"/>
                    </a:solidFill>
                  </a:tcPr>
                </a:tc>
                <a:tc>
                  <a:txBody>
                    <a:bodyPr/>
                    <a:lstStyle/>
                    <a:p>
                      <a:pPr algn="r"/>
                      <a:endParaRPr lang="id-ID" dirty="0" smtClean="0"/>
                    </a:p>
                    <a:p>
                      <a:pPr algn="r"/>
                      <a:endParaRPr lang="id-ID" dirty="0" smtClean="0"/>
                    </a:p>
                    <a:p>
                      <a:pPr algn="r">
                        <a:spcBef>
                          <a:spcPts val="600"/>
                        </a:spcBef>
                      </a:pPr>
                      <a:r>
                        <a:rPr lang="id-ID" dirty="0" smtClean="0"/>
                        <a:t>SANGGAH</a:t>
                      </a:r>
                    </a:p>
                    <a:p>
                      <a:pPr algn="r"/>
                      <a:r>
                        <a:rPr lang="id-ID" dirty="0" smtClean="0"/>
                        <a:t>PEMERAJAN</a:t>
                      </a:r>
                      <a:endParaRPr lang="id-ID" dirty="0"/>
                    </a:p>
                  </a:txBody>
                  <a:tcPr>
                    <a:solidFill>
                      <a:schemeClr val="accent6">
                        <a:lumMod val="60000"/>
                        <a:lumOff val="40000"/>
                      </a:schemeClr>
                    </a:solidFill>
                  </a:tcPr>
                </a:tc>
                <a:tc>
                  <a:txBody>
                    <a:bodyPr/>
                    <a:lstStyle/>
                    <a:p>
                      <a:pPr algn="r"/>
                      <a:r>
                        <a:rPr lang="id-ID" dirty="0" smtClean="0"/>
                        <a:t>KAHYANGAN</a:t>
                      </a:r>
                    </a:p>
                    <a:p>
                      <a:pPr algn="r"/>
                      <a:r>
                        <a:rPr lang="id-ID" dirty="0" smtClean="0"/>
                        <a:t>TIGA</a:t>
                      </a:r>
                      <a:endParaRPr lang="id-ID" dirty="0"/>
                    </a:p>
                  </a:txBody>
                  <a:tcPr/>
                </a:tc>
              </a:tr>
              <a:tr h="1305287">
                <a:tc>
                  <a:txBody>
                    <a:bodyPr/>
                    <a:lstStyle/>
                    <a:p>
                      <a:pPr algn="r"/>
                      <a:endParaRPr lang="id-ID" dirty="0" smtClean="0"/>
                    </a:p>
                    <a:p>
                      <a:pPr algn="r"/>
                      <a:r>
                        <a:rPr lang="id-ID" dirty="0" smtClean="0"/>
                        <a:t>PRANA</a:t>
                      </a:r>
                    </a:p>
                    <a:p>
                      <a:pPr algn="r"/>
                      <a:endParaRPr lang="id-ID" dirty="0"/>
                    </a:p>
                  </a:txBody>
                  <a:tcPr/>
                </a:tc>
                <a:tc>
                  <a:txBody>
                    <a:bodyPr/>
                    <a:lstStyle/>
                    <a:p>
                      <a:pPr algn="r"/>
                      <a:endParaRPr lang="id-ID" dirty="0" smtClean="0"/>
                    </a:p>
                    <a:p>
                      <a:pPr algn="r"/>
                      <a:r>
                        <a:rPr lang="id-ID" dirty="0" smtClean="0"/>
                        <a:t>GURU</a:t>
                      </a:r>
                    </a:p>
                    <a:p>
                      <a:pPr algn="r"/>
                      <a:r>
                        <a:rPr lang="id-ID" dirty="0" smtClean="0"/>
                        <a:t>SISWA</a:t>
                      </a:r>
                    </a:p>
                    <a:p>
                      <a:pPr algn="r"/>
                      <a:r>
                        <a:rPr lang="id-ID" dirty="0" smtClean="0"/>
                        <a:t>KARYAWAN</a:t>
                      </a:r>
                      <a:endParaRPr lang="id-ID" dirty="0"/>
                    </a:p>
                  </a:txBody>
                  <a:tcPr>
                    <a:solidFill>
                      <a:srgbClr val="FFFF00"/>
                    </a:solidFill>
                  </a:tcPr>
                </a:tc>
                <a:tc>
                  <a:txBody>
                    <a:bodyPr/>
                    <a:lstStyle/>
                    <a:p>
                      <a:pPr algn="ctr"/>
                      <a:r>
                        <a:rPr lang="id-ID" dirty="0" smtClean="0"/>
                        <a:t>  ORANG TUA</a:t>
                      </a:r>
                    </a:p>
                    <a:p>
                      <a:pPr algn="ctr"/>
                      <a:r>
                        <a:rPr lang="id-ID" dirty="0" smtClean="0"/>
                        <a:t>      ANAK</a:t>
                      </a:r>
                      <a:endParaRPr lang="id-ID" dirty="0"/>
                    </a:p>
                  </a:txBody>
                  <a:tcPr>
                    <a:solidFill>
                      <a:srgbClr val="FF0000"/>
                    </a:solidFill>
                  </a:tcPr>
                </a:tc>
                <a:tc>
                  <a:txBody>
                    <a:bodyPr/>
                    <a:lstStyle/>
                    <a:p>
                      <a:pPr algn="r"/>
                      <a:endParaRPr lang="id-ID" dirty="0" smtClean="0"/>
                    </a:p>
                    <a:p>
                      <a:pPr algn="r"/>
                      <a:r>
                        <a:rPr lang="id-ID" dirty="0" smtClean="0"/>
                        <a:t>WARGA</a:t>
                      </a:r>
                    </a:p>
                    <a:p>
                      <a:pPr algn="r"/>
                      <a:r>
                        <a:rPr lang="id-ID" dirty="0" smtClean="0"/>
                        <a:t>DESA</a:t>
                      </a:r>
                      <a:endParaRPr lang="id-ID" dirty="0"/>
                    </a:p>
                  </a:txBody>
                  <a:tcPr/>
                </a:tc>
              </a:tr>
              <a:tr h="1533483">
                <a:tc>
                  <a:txBody>
                    <a:bodyPr/>
                    <a:lstStyle/>
                    <a:p>
                      <a:pPr algn="r"/>
                      <a:r>
                        <a:rPr lang="id-ID" dirty="0" smtClean="0"/>
                        <a:t>ANGGA</a:t>
                      </a:r>
                    </a:p>
                    <a:p>
                      <a:pPr algn="r"/>
                      <a:r>
                        <a:rPr lang="id-ID" dirty="0" smtClean="0"/>
                        <a:t>SARIRA</a:t>
                      </a:r>
                    </a:p>
                    <a:p>
                      <a:pPr algn="r"/>
                      <a:endParaRPr lang="id-ID" dirty="0" smtClean="0"/>
                    </a:p>
                    <a:p>
                      <a:pPr algn="r"/>
                      <a:r>
                        <a:rPr lang="id-ID" dirty="0" smtClean="0"/>
                        <a:t>Panca</a:t>
                      </a:r>
                      <a:r>
                        <a:rPr lang="id-ID" baseline="0" dirty="0" smtClean="0"/>
                        <a:t> Indria</a:t>
                      </a:r>
                    </a:p>
                    <a:p>
                      <a:pPr algn="r"/>
                      <a:r>
                        <a:rPr lang="id-ID" baseline="0" dirty="0" smtClean="0"/>
                        <a:t>Panca Karmendria</a:t>
                      </a:r>
                      <a:endParaRPr lang="id-ID" dirty="0"/>
                    </a:p>
                  </a:txBody>
                  <a:tcPr/>
                </a:tc>
                <a:tc>
                  <a:txBody>
                    <a:bodyPr/>
                    <a:lstStyle/>
                    <a:p>
                      <a:pPr algn="r"/>
                      <a:endParaRPr lang="id-ID" dirty="0" smtClean="0"/>
                    </a:p>
                    <a:p>
                      <a:pPr algn="r"/>
                      <a:endParaRPr lang="id-ID" dirty="0" smtClean="0"/>
                    </a:p>
                    <a:p>
                      <a:pPr algn="r"/>
                      <a:endParaRPr lang="id-ID" dirty="0" smtClean="0"/>
                    </a:p>
                    <a:p>
                      <a:pPr algn="r"/>
                      <a:endParaRPr lang="id-ID" dirty="0" smtClean="0"/>
                    </a:p>
                    <a:p>
                      <a:pPr algn="r"/>
                      <a:r>
                        <a:rPr lang="id-ID" dirty="0" smtClean="0"/>
                        <a:t>AREAL BANGUNAN</a:t>
                      </a:r>
                      <a:endParaRPr lang="id-ID" dirty="0"/>
                    </a:p>
                  </a:txBody>
                  <a:tcPr>
                    <a:solidFill>
                      <a:srgbClr val="00B050"/>
                    </a:solidFill>
                  </a:tcPr>
                </a:tc>
                <a:tc>
                  <a:txBody>
                    <a:bodyPr/>
                    <a:lstStyle/>
                    <a:p>
                      <a:pPr algn="r"/>
                      <a:r>
                        <a:rPr lang="id-ID" dirty="0" smtClean="0"/>
                        <a:t>PEKARANGAN</a:t>
                      </a:r>
                    </a:p>
                    <a:p>
                      <a:pPr algn="r"/>
                      <a:r>
                        <a:rPr lang="id-ID" dirty="0" smtClean="0"/>
                        <a:t>RUMAH</a:t>
                      </a:r>
                      <a:endParaRPr lang="id-ID" dirty="0"/>
                    </a:p>
                  </a:txBody>
                  <a:tcPr>
                    <a:solidFill>
                      <a:schemeClr val="accent6">
                        <a:lumMod val="75000"/>
                      </a:schemeClr>
                    </a:solidFill>
                  </a:tcPr>
                </a:tc>
                <a:tc>
                  <a:txBody>
                    <a:bodyPr/>
                    <a:lstStyle/>
                    <a:p>
                      <a:pPr algn="r"/>
                      <a:r>
                        <a:rPr lang="id-ID" dirty="0" smtClean="0"/>
                        <a:t>WILAYAH </a:t>
                      </a:r>
                    </a:p>
                    <a:p>
                      <a:pPr algn="r"/>
                      <a:r>
                        <a:rPr lang="id-ID" dirty="0" smtClean="0"/>
                        <a:t>DESA</a:t>
                      </a:r>
                    </a:p>
                    <a:p>
                      <a:pPr algn="r"/>
                      <a:r>
                        <a:rPr lang="id-ID" dirty="0" smtClean="0"/>
                        <a:t>PAKRA-</a:t>
                      </a:r>
                    </a:p>
                    <a:p>
                      <a:pPr algn="r"/>
                      <a:r>
                        <a:rPr lang="id-ID" dirty="0" smtClean="0"/>
                        <a:t>MAN</a:t>
                      </a:r>
                      <a:endParaRPr lang="id-ID" dirty="0"/>
                    </a:p>
                  </a:txBody>
                  <a:tcPr/>
                </a:tc>
              </a:tr>
            </a:tbl>
          </a:graphicData>
        </a:graphic>
      </p:graphicFrame>
      <p:grpSp>
        <p:nvGrpSpPr>
          <p:cNvPr id="45" name="Group 44"/>
          <p:cNvGrpSpPr/>
          <p:nvPr/>
        </p:nvGrpSpPr>
        <p:grpSpPr>
          <a:xfrm>
            <a:off x="683568" y="4725144"/>
            <a:ext cx="504056" cy="1584176"/>
            <a:chOff x="755576" y="3717032"/>
            <a:chExt cx="360040" cy="2361274"/>
          </a:xfrm>
        </p:grpSpPr>
        <p:sp>
          <p:nvSpPr>
            <p:cNvPr id="7" name="Oval 6"/>
            <p:cNvSpPr/>
            <p:nvPr/>
          </p:nvSpPr>
          <p:spPr>
            <a:xfrm>
              <a:off x="785556" y="3717032"/>
              <a:ext cx="288032"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
          <p:nvSpPr>
            <p:cNvPr id="8" name="Oval 7"/>
            <p:cNvSpPr/>
            <p:nvPr/>
          </p:nvSpPr>
          <p:spPr>
            <a:xfrm>
              <a:off x="755576" y="4077072"/>
              <a:ext cx="360040" cy="100811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
          <p:nvSpPr>
            <p:cNvPr id="9" name="Oval 8"/>
            <p:cNvSpPr/>
            <p:nvPr/>
          </p:nvSpPr>
          <p:spPr>
            <a:xfrm>
              <a:off x="842574" y="5070194"/>
              <a:ext cx="72008" cy="100811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sp>
          <p:nvSpPr>
            <p:cNvPr id="10" name="Oval 9"/>
            <p:cNvSpPr/>
            <p:nvPr/>
          </p:nvSpPr>
          <p:spPr>
            <a:xfrm>
              <a:off x="982899" y="5043156"/>
              <a:ext cx="45719" cy="100811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a:p>
          </p:txBody>
        </p:sp>
      </p:grpSp>
      <p:sp>
        <p:nvSpPr>
          <p:cNvPr id="13" name="Oval 12"/>
          <p:cNvSpPr/>
          <p:nvPr/>
        </p:nvSpPr>
        <p:spPr>
          <a:xfrm>
            <a:off x="1763688" y="2996952"/>
            <a:ext cx="216024" cy="2880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cxnSp>
        <p:nvCxnSpPr>
          <p:cNvPr id="16" name="Straight Arrow Connector 15"/>
          <p:cNvCxnSpPr>
            <a:stCxn id="8" idx="7"/>
            <a:endCxn id="13" idx="3"/>
          </p:cNvCxnSpPr>
          <p:nvPr/>
        </p:nvCxnSpPr>
        <p:spPr>
          <a:xfrm flipV="1">
            <a:off x="1113807" y="3242803"/>
            <a:ext cx="681517" cy="1822939"/>
          </a:xfrm>
          <a:prstGeom prst="straightConnector1">
            <a:avLst/>
          </a:prstGeom>
          <a:ln>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18" name="Rectangle 5" descr="P7310060"/>
          <p:cNvSpPr>
            <a:spLocks noChangeArrowheads="1"/>
          </p:cNvSpPr>
          <p:nvPr/>
        </p:nvSpPr>
        <p:spPr bwMode="auto">
          <a:xfrm>
            <a:off x="2699792" y="2780928"/>
            <a:ext cx="834116" cy="1080120"/>
          </a:xfrm>
          <a:prstGeom prst="rect">
            <a:avLst/>
          </a:prstGeom>
          <a:blipFill dpi="0" rotWithShape="1">
            <a:blip r:embed="rId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18" descr="P7310061.JPG"/>
          <p:cNvPicPr>
            <a:picLocks noChangeAspect="1"/>
          </p:cNvPicPr>
          <p:nvPr/>
        </p:nvPicPr>
        <p:blipFill>
          <a:blip r:embed="rId5" cstate="print"/>
          <a:stretch>
            <a:fillRect/>
          </a:stretch>
        </p:blipFill>
        <p:spPr>
          <a:xfrm>
            <a:off x="2699792" y="4077072"/>
            <a:ext cx="1053082" cy="792088"/>
          </a:xfrm>
          <a:prstGeom prst="rect">
            <a:avLst/>
          </a:prstGeom>
        </p:spPr>
      </p:pic>
      <p:sp>
        <p:nvSpPr>
          <p:cNvPr id="20" name="Rectangle 2" descr="MAKET-SMK3"/>
          <p:cNvSpPr>
            <a:spLocks noChangeArrowheads="1"/>
          </p:cNvSpPr>
          <p:nvPr/>
        </p:nvSpPr>
        <p:spPr bwMode="auto">
          <a:xfrm>
            <a:off x="2960786" y="5415244"/>
            <a:ext cx="1467198" cy="966084"/>
          </a:xfrm>
          <a:prstGeom prst="rect">
            <a:avLst/>
          </a:prstGeom>
          <a:blipFill dpi="0" rotWithShape="1">
            <a:blip r:embed="rId6"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21" name="Straight Arrow Connector 20"/>
          <p:cNvCxnSpPr>
            <a:stCxn id="8" idx="7"/>
          </p:cNvCxnSpPr>
          <p:nvPr/>
        </p:nvCxnSpPr>
        <p:spPr>
          <a:xfrm flipV="1">
            <a:off x="1113807" y="4653136"/>
            <a:ext cx="433857" cy="4126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7"/>
          </p:cNvCxnSpPr>
          <p:nvPr/>
        </p:nvCxnSpPr>
        <p:spPr>
          <a:xfrm>
            <a:off x="1113807" y="5065742"/>
            <a:ext cx="361849" cy="379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descr="http://kemoning.info/blogs/wp-content/uploads/2009/09/penglipuran2.jpg">
            <a:hlinkClick r:id="rId7"/>
          </p:cNvPr>
          <p:cNvPicPr/>
          <p:nvPr/>
        </p:nvPicPr>
        <p:blipFill>
          <a:blip r:embed="rId8" cstate="print"/>
          <a:srcRect/>
          <a:stretch>
            <a:fillRect/>
          </a:stretch>
        </p:blipFill>
        <p:spPr bwMode="auto">
          <a:xfrm>
            <a:off x="6921226" y="3011942"/>
            <a:ext cx="1296144" cy="936104"/>
          </a:xfrm>
          <a:prstGeom prst="rect">
            <a:avLst/>
          </a:prstGeom>
          <a:noFill/>
          <a:ln w="9525">
            <a:noFill/>
            <a:miter lim="800000"/>
            <a:headEnd/>
            <a:tailEnd/>
          </a:ln>
        </p:spPr>
      </p:pic>
      <p:pic>
        <p:nvPicPr>
          <p:cNvPr id="27" name="Picture 26" descr="http://kemoning.info/blogs/wp-content/uploads/2009/09/penglipuran.gif">
            <a:hlinkClick r:id="rId9"/>
          </p:cNvPr>
          <p:cNvPicPr/>
          <p:nvPr/>
        </p:nvPicPr>
        <p:blipFill>
          <a:blip r:embed="rId10" cstate="print"/>
          <a:srcRect/>
          <a:stretch>
            <a:fillRect/>
          </a:stretch>
        </p:blipFill>
        <p:spPr bwMode="auto">
          <a:xfrm>
            <a:off x="6965186" y="5691228"/>
            <a:ext cx="1351230" cy="1122148"/>
          </a:xfrm>
          <a:prstGeom prst="rect">
            <a:avLst/>
          </a:prstGeom>
          <a:noFill/>
          <a:ln w="9525">
            <a:noFill/>
            <a:miter lim="800000"/>
            <a:headEnd/>
            <a:tailEnd/>
          </a:ln>
        </p:spPr>
      </p:pic>
      <p:sp>
        <p:nvSpPr>
          <p:cNvPr id="28" name="Rectangle 7" descr="P7110003"/>
          <p:cNvSpPr>
            <a:spLocks noChangeArrowheads="1"/>
          </p:cNvSpPr>
          <p:nvPr/>
        </p:nvSpPr>
        <p:spPr bwMode="auto">
          <a:xfrm>
            <a:off x="4586990" y="2780928"/>
            <a:ext cx="864096" cy="1080120"/>
          </a:xfrm>
          <a:prstGeom prst="rect">
            <a:avLst/>
          </a:prstGeom>
          <a:blipFill dpi="0" rotWithShape="1">
            <a:blip r:embed="rId11"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28" descr="http://kemoning.info/blogs/wp-content/uploads/2010/02/bali-house.jpg">
            <a:hlinkClick r:id="rId12"/>
          </p:cNvPr>
          <p:cNvPicPr/>
          <p:nvPr/>
        </p:nvPicPr>
        <p:blipFill>
          <a:blip r:embed="rId13" cstate="print"/>
          <a:srcRect/>
          <a:stretch>
            <a:fillRect/>
          </a:stretch>
        </p:blipFill>
        <p:spPr bwMode="auto">
          <a:xfrm>
            <a:off x="4644008" y="5907252"/>
            <a:ext cx="1512168" cy="906124"/>
          </a:xfrm>
          <a:prstGeom prst="rect">
            <a:avLst/>
          </a:prstGeom>
          <a:noFill/>
          <a:ln w="9525">
            <a:noFill/>
            <a:miter lim="800000"/>
            <a:headEnd/>
            <a:tailEnd/>
          </a:ln>
        </p:spPr>
      </p:pic>
      <p:sp>
        <p:nvSpPr>
          <p:cNvPr id="31" name="Rectangle 30"/>
          <p:cNvSpPr/>
          <p:nvPr/>
        </p:nvSpPr>
        <p:spPr>
          <a:xfrm>
            <a:off x="2699792" y="4772000"/>
            <a:ext cx="457200" cy="457200"/>
          </a:xfrm>
          <a:prstGeom prst="rect">
            <a:avLst/>
          </a:prstGeom>
          <a:blipFill>
            <a:blip r:embed="rId1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03032" y="4437112"/>
            <a:ext cx="601216" cy="576064"/>
          </a:xfrm>
          <a:prstGeom prst="rect">
            <a:avLst/>
          </a:prstGeom>
          <a:blipFill>
            <a:blip r:embed="rId1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644008" y="4365104"/>
            <a:ext cx="601216" cy="648072"/>
          </a:xfrm>
          <a:prstGeom prst="rect">
            <a:avLst/>
          </a:prstGeom>
          <a:blipFill>
            <a:blip r:embed="rId1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08104" y="4627984"/>
            <a:ext cx="559188" cy="601216"/>
          </a:xfrm>
          <a:prstGeom prst="rect">
            <a:avLst/>
          </a:prstGeom>
          <a:blipFill>
            <a:blip r:embed="rId1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03648" y="2492896"/>
            <a:ext cx="86409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p:cNvSpPr/>
          <p:nvPr/>
        </p:nvSpPr>
        <p:spPr>
          <a:xfrm>
            <a:off x="1403648" y="4005064"/>
            <a:ext cx="102310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p:nvPr/>
        </p:nvSpPr>
        <p:spPr>
          <a:xfrm>
            <a:off x="1331640" y="5157192"/>
            <a:ext cx="108012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7524328" y="4409794"/>
            <a:ext cx="504056" cy="648072"/>
          </a:xfrm>
          <a:prstGeom prst="rect">
            <a:avLst/>
          </a:prstGeom>
          <a:blipFill>
            <a:blip r:embed="rId1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76256" y="4149080"/>
            <a:ext cx="576064" cy="720080"/>
          </a:xfrm>
          <a:prstGeom prst="rect">
            <a:avLst/>
          </a:prstGeom>
          <a:blipFill>
            <a:blip r:embed="rId1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7504" y="2276872"/>
            <a:ext cx="576064"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d-ID" b="1" dirty="0" smtClean="0">
                <a:solidFill>
                  <a:srgbClr val="002060"/>
                </a:solidFill>
              </a:rPr>
              <a:t>PRAHYANGAN</a:t>
            </a:r>
            <a:endParaRPr lang="id-ID" b="1" dirty="0">
              <a:solidFill>
                <a:srgbClr val="002060"/>
              </a:solidFill>
            </a:endParaRPr>
          </a:p>
        </p:txBody>
      </p:sp>
      <p:sp>
        <p:nvSpPr>
          <p:cNvPr id="43" name="Rectangle 42"/>
          <p:cNvSpPr/>
          <p:nvPr/>
        </p:nvSpPr>
        <p:spPr>
          <a:xfrm>
            <a:off x="92514" y="3675004"/>
            <a:ext cx="576064"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d-ID" b="1" dirty="0" smtClean="0">
                <a:solidFill>
                  <a:srgbClr val="002060"/>
                </a:solidFill>
              </a:rPr>
              <a:t>PAWONGAN</a:t>
            </a:r>
            <a:endParaRPr lang="id-ID" b="1" dirty="0">
              <a:solidFill>
                <a:srgbClr val="002060"/>
              </a:solidFill>
            </a:endParaRPr>
          </a:p>
        </p:txBody>
      </p:sp>
      <p:sp>
        <p:nvSpPr>
          <p:cNvPr id="44" name="Rectangle 43"/>
          <p:cNvSpPr/>
          <p:nvPr/>
        </p:nvSpPr>
        <p:spPr>
          <a:xfrm>
            <a:off x="107504" y="5013176"/>
            <a:ext cx="576064"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d-ID" b="1" dirty="0" smtClean="0">
                <a:solidFill>
                  <a:srgbClr val="002060"/>
                </a:solidFill>
              </a:rPr>
              <a:t>PALEMAHAN</a:t>
            </a:r>
            <a:endParaRPr lang="id-ID" b="1" dirty="0">
              <a:solidFill>
                <a:srgbClr val="002060"/>
              </a:solidFill>
            </a:endParaRPr>
          </a:p>
        </p:txBody>
      </p:sp>
      <p:sp>
        <p:nvSpPr>
          <p:cNvPr id="40" name="Left Arrow 39"/>
          <p:cNvSpPr/>
          <p:nvPr/>
        </p:nvSpPr>
        <p:spPr>
          <a:xfrm>
            <a:off x="827584" y="2636912"/>
            <a:ext cx="4320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Left Arrow 40"/>
          <p:cNvSpPr/>
          <p:nvPr/>
        </p:nvSpPr>
        <p:spPr>
          <a:xfrm>
            <a:off x="827584" y="4077072"/>
            <a:ext cx="4320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Left Arrow 45"/>
          <p:cNvSpPr/>
          <p:nvPr/>
        </p:nvSpPr>
        <p:spPr>
          <a:xfrm>
            <a:off x="827584" y="5373216"/>
            <a:ext cx="4320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251520" y="0"/>
            <a:ext cx="8892480" cy="1041850"/>
            <a:chOff x="251520" y="0"/>
            <a:chExt cx="8892480" cy="1041850"/>
          </a:xfrm>
        </p:grpSpPr>
        <p:pic>
          <p:nvPicPr>
            <p:cNvPr id="9" name="Picture 8" descr="legong.jpg"/>
            <p:cNvPicPr>
              <a:picLocks noChangeAspect="1"/>
            </p:cNvPicPr>
            <p:nvPr/>
          </p:nvPicPr>
          <p:blipFill>
            <a:blip r:embed="rId5" cstate="print"/>
            <a:stretch>
              <a:fillRect/>
            </a:stretch>
          </p:blipFill>
          <p:spPr>
            <a:xfrm>
              <a:off x="7786710" y="0"/>
              <a:ext cx="1357290" cy="1041850"/>
            </a:xfrm>
            <a:prstGeom prst="rect">
              <a:avLst/>
            </a:prstGeom>
          </p:spPr>
        </p:pic>
        <p:sp>
          <p:nvSpPr>
            <p:cNvPr id="11" name="Rectangle 10"/>
            <p:cNvSpPr/>
            <p:nvPr/>
          </p:nvSpPr>
          <p:spPr>
            <a:xfrm>
              <a:off x="251520" y="188640"/>
              <a:ext cx="7056784"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sz="4800" b="1" dirty="0" smtClean="0"/>
                <a:t>R</a:t>
              </a:r>
              <a:r>
                <a:rPr lang="id-ID" sz="4800" b="1" dirty="0" smtClean="0"/>
                <a:t>EKULTURISASI INOVATIF</a:t>
              </a:r>
              <a:endParaRPr lang="en-US" sz="4800" b="1" dirty="0">
                <a:latin typeface="Bodoni MT Condensed" pitchFamily="18" charset="0"/>
              </a:endParaRPr>
            </a:p>
          </p:txBody>
        </p:sp>
      </p:grpSp>
      <p:sp>
        <p:nvSpPr>
          <p:cNvPr id="1026" name="AutoShape 2"/>
          <p:cNvSpPr>
            <a:spLocks noChangeArrowheads="1"/>
          </p:cNvSpPr>
          <p:nvPr/>
        </p:nvSpPr>
        <p:spPr bwMode="auto">
          <a:xfrm>
            <a:off x="2786050" y="3214686"/>
            <a:ext cx="3643337" cy="1857387"/>
          </a:xfrm>
          <a:prstGeom prst="parallelogram">
            <a:avLst>
              <a:gd name="adj" fmla="val 68014"/>
            </a:avLst>
          </a:prstGeom>
          <a:gradFill rotWithShape="1">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27" name="Oval 3"/>
          <p:cNvSpPr>
            <a:spLocks noChangeArrowheads="1"/>
          </p:cNvSpPr>
          <p:nvPr/>
        </p:nvSpPr>
        <p:spPr bwMode="auto">
          <a:xfrm>
            <a:off x="4510108" y="4032238"/>
            <a:ext cx="273050" cy="236538"/>
          </a:xfrm>
          <a:prstGeom prst="ellipse">
            <a:avLst/>
          </a:prstGeom>
          <a:gradFill rotWithShape="0">
            <a:gsLst>
              <a:gs pos="0">
                <a:srgbClr val="C0504D"/>
              </a:gs>
              <a:gs pos="100000">
                <a:srgbClr val="622423"/>
              </a:gs>
            </a:gsLst>
            <a:lin ang="2700000" scaled="1"/>
          </a:gradFill>
          <a:ln w="12700">
            <a:solidFill>
              <a:srgbClr val="F2F2F2"/>
            </a:solidFill>
            <a:round/>
            <a:headEnd/>
            <a:tailEnd/>
          </a:ln>
          <a:effectLst>
            <a:outerShdw sy="50000" kx="-2453608" rotWithShape="0">
              <a:srgbClr val="E5B8B7">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028" name="AutoShape 4"/>
          <p:cNvCxnSpPr>
            <a:cxnSpLocks noChangeShapeType="1"/>
          </p:cNvCxnSpPr>
          <p:nvPr/>
        </p:nvCxnSpPr>
        <p:spPr bwMode="auto">
          <a:xfrm flipH="1" flipV="1">
            <a:off x="3040083" y="3451213"/>
            <a:ext cx="1603375" cy="704850"/>
          </a:xfrm>
          <a:prstGeom prst="straightConnector1">
            <a:avLst/>
          </a:prstGeom>
          <a:noFill/>
          <a:ln w="25400">
            <a:solidFill>
              <a:srgbClr val="000000"/>
            </a:solidFill>
            <a:round/>
            <a:headEnd/>
            <a:tailEnd type="triangle" w="med" len="med"/>
          </a:ln>
        </p:spPr>
      </p:cxnSp>
      <p:cxnSp>
        <p:nvCxnSpPr>
          <p:cNvPr id="1029" name="AutoShape 5"/>
          <p:cNvCxnSpPr>
            <a:cxnSpLocks noChangeShapeType="1"/>
          </p:cNvCxnSpPr>
          <p:nvPr/>
        </p:nvCxnSpPr>
        <p:spPr bwMode="auto">
          <a:xfrm rot="5400000">
            <a:off x="3507576" y="4436257"/>
            <a:ext cx="1414489" cy="857276"/>
          </a:xfrm>
          <a:prstGeom prst="straightConnector1">
            <a:avLst/>
          </a:prstGeom>
          <a:noFill/>
          <a:ln w="25400">
            <a:solidFill>
              <a:srgbClr val="000000"/>
            </a:solidFill>
            <a:round/>
            <a:headEnd/>
            <a:tailEnd type="triangle" w="med" len="med"/>
          </a:ln>
        </p:spPr>
      </p:cxnSp>
      <p:cxnSp>
        <p:nvCxnSpPr>
          <p:cNvPr id="1030" name="AutoShape 6"/>
          <p:cNvCxnSpPr>
            <a:cxnSpLocks noChangeShapeType="1"/>
          </p:cNvCxnSpPr>
          <p:nvPr/>
        </p:nvCxnSpPr>
        <p:spPr bwMode="auto">
          <a:xfrm flipV="1">
            <a:off x="4643458" y="3730613"/>
            <a:ext cx="1643063" cy="417513"/>
          </a:xfrm>
          <a:prstGeom prst="straightConnector1">
            <a:avLst/>
          </a:prstGeom>
          <a:noFill/>
          <a:ln w="25400">
            <a:solidFill>
              <a:srgbClr val="000000"/>
            </a:solidFill>
            <a:round/>
            <a:headEnd/>
            <a:tailEnd type="triangle" w="med" len="med"/>
          </a:ln>
        </p:spPr>
      </p:cxnSp>
      <p:cxnSp>
        <p:nvCxnSpPr>
          <p:cNvPr id="1031" name="AutoShape 7"/>
          <p:cNvCxnSpPr>
            <a:cxnSpLocks noChangeShapeType="1"/>
            <a:endCxn id="44" idx="0"/>
          </p:cNvCxnSpPr>
          <p:nvPr/>
        </p:nvCxnSpPr>
        <p:spPr bwMode="auto">
          <a:xfrm rot="16200000" flipV="1">
            <a:off x="3486694" y="3008480"/>
            <a:ext cx="2273780" cy="15035"/>
          </a:xfrm>
          <a:prstGeom prst="straightConnector1">
            <a:avLst/>
          </a:prstGeom>
          <a:noFill/>
          <a:ln w="19050">
            <a:solidFill>
              <a:srgbClr val="000000"/>
            </a:solidFill>
            <a:prstDash val="dashDot"/>
            <a:round/>
            <a:headEnd/>
            <a:tailEnd type="triangle" w="med" len="med"/>
          </a:ln>
        </p:spPr>
      </p:cxnSp>
      <p:sp>
        <p:nvSpPr>
          <p:cNvPr id="1032" name="Rectangle 8"/>
          <p:cNvSpPr>
            <a:spLocks noChangeArrowheads="1"/>
          </p:cNvSpPr>
          <p:nvPr/>
        </p:nvSpPr>
        <p:spPr bwMode="auto">
          <a:xfrm>
            <a:off x="1259632" y="3068960"/>
            <a:ext cx="2240798" cy="596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chemeClr val="tx1"/>
                </a:solidFill>
                <a:effectLst/>
                <a:latin typeface="Times New Roman" pitchFamily="18" charset="0"/>
              </a:rPr>
              <a:t>BUDAYA BELAJAR</a:t>
            </a:r>
            <a:endParaRPr kumimoji="0" lang="en-US" b="1" i="0" u="none" strike="noStrike" cap="none" normalizeH="0" baseline="0" dirty="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2500298" y="5484830"/>
            <a:ext cx="3000396" cy="44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chemeClr val="tx1"/>
                </a:solidFill>
                <a:effectLst/>
                <a:latin typeface="Times New Roman" pitchFamily="18" charset="0"/>
              </a:rPr>
              <a:t>BUDAYA MELAYANI</a:t>
            </a:r>
            <a:endParaRPr kumimoji="0" lang="en-US" b="1" i="0" u="none" strike="noStrike" cap="none" normalizeH="0" baseline="0" dirty="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6243658" y="3516792"/>
            <a:ext cx="2543184" cy="77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rPr>
              <a:t>BUDAYA BERKARYA</a:t>
            </a:r>
            <a:endParaRPr kumimoji="0" lang="en-US" b="1" i="0" u="none" strike="noStrike" cap="none" normalizeH="0" baseline="0" dirty="0" smtClean="0">
              <a:ln>
                <a:noFill/>
              </a:ln>
              <a:solidFill>
                <a:schemeClr val="tx1"/>
              </a:solidFill>
              <a:effectLst/>
              <a:latin typeface="Arial" pitchFamily="34" charset="0"/>
            </a:endParaRPr>
          </a:p>
        </p:txBody>
      </p:sp>
      <p:sp>
        <p:nvSpPr>
          <p:cNvPr id="1035" name="Rectangle 11"/>
          <p:cNvSpPr>
            <a:spLocks noChangeArrowheads="1"/>
          </p:cNvSpPr>
          <p:nvPr/>
        </p:nvSpPr>
        <p:spPr bwMode="auto">
          <a:xfrm rot="18573066">
            <a:off x="4641353" y="4333277"/>
            <a:ext cx="1312569" cy="58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id-ID" sz="1400" b="1" i="0" u="none" strike="noStrike" cap="none" normalizeH="0" baseline="0" dirty="0" smtClean="0">
                <a:ln>
                  <a:noFill/>
                </a:ln>
                <a:solidFill>
                  <a:schemeClr val="tx1"/>
                </a:solidFill>
                <a:effectLst/>
                <a:latin typeface="Calibri" pitchFamily="34" charset="0"/>
              </a:rPr>
              <a:t>PENCIPTAAN</a:t>
            </a:r>
            <a:endParaRPr kumimoji="0" lang="en-US" sz="1400" b="0" i="0" u="none" strike="noStrike" cap="none" normalizeH="0" baseline="0" dirty="0" smtClean="0">
              <a:ln>
                <a:noFill/>
              </a:ln>
              <a:solidFill>
                <a:schemeClr val="tx1"/>
              </a:solidFill>
              <a:effectLst/>
              <a:latin typeface="Arial" pitchFamily="34" charset="0"/>
            </a:endParaRPr>
          </a:p>
        </p:txBody>
      </p:sp>
      <p:sp>
        <p:nvSpPr>
          <p:cNvPr id="1036" name="Rectangle 12"/>
          <p:cNvSpPr>
            <a:spLocks noChangeArrowheads="1"/>
          </p:cNvSpPr>
          <p:nvPr/>
        </p:nvSpPr>
        <p:spPr bwMode="auto">
          <a:xfrm rot="18367823">
            <a:off x="2921035" y="4324433"/>
            <a:ext cx="1512168" cy="366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id-ID" sz="1400" b="1" i="0" u="none" strike="noStrike" cap="none" normalizeH="0" baseline="0" dirty="0" smtClean="0">
                <a:ln>
                  <a:noFill/>
                </a:ln>
                <a:solidFill>
                  <a:schemeClr val="tx1"/>
                </a:solidFill>
                <a:effectLst/>
                <a:latin typeface="Calibri" pitchFamily="34" charset="0"/>
              </a:rPr>
              <a:t>PEMELIHARAAN</a:t>
            </a:r>
            <a:endParaRPr kumimoji="0" lang="en-US" sz="1400" b="0" i="0" u="none" strike="noStrike" cap="none" normalizeH="0" baseline="0" dirty="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5094297" y="3324335"/>
            <a:ext cx="1205895" cy="464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id-ID" sz="1400" b="1" i="0" u="none" strike="noStrike" cap="none" normalizeH="0" baseline="0" dirty="0" smtClean="0">
                <a:ln>
                  <a:noFill/>
                </a:ln>
                <a:solidFill>
                  <a:schemeClr val="tx1"/>
                </a:solidFill>
                <a:effectLst/>
                <a:latin typeface="Calibri" pitchFamily="34" charset="0"/>
              </a:rPr>
              <a:t>DISCHARGE</a:t>
            </a:r>
            <a:endParaRPr kumimoji="0" lang="en-US" sz="1400" b="0" i="0" u="none" strike="noStrike" cap="none" normalizeH="0" baseline="0" dirty="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6444208" y="5877272"/>
            <a:ext cx="2251078" cy="468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sym typeface="Wingdings" pitchFamily="2" charset="2"/>
              </a:rPr>
              <a:t></a:t>
            </a:r>
            <a:r>
              <a:rPr kumimoji="0" lang="id-ID" b="1" i="0" u="none" strike="noStrike" cap="none" normalizeH="0" baseline="0" dirty="0" smtClean="0">
                <a:ln>
                  <a:noFill/>
                </a:ln>
                <a:solidFill>
                  <a:schemeClr val="tx1"/>
                </a:solidFill>
                <a:effectLst/>
                <a:latin typeface="Times New Roman" pitchFamily="18" charset="0"/>
                <a:sym typeface="Wingdings" pitchFamily="2" charset="2"/>
              </a:rPr>
              <a:t>INDIVIDU</a:t>
            </a:r>
            <a:endParaRPr kumimoji="0" lang="en-US" b="0" i="0" u="none" strike="noStrike" cap="none" normalizeH="0" baseline="0" dirty="0" smtClean="0">
              <a:ln>
                <a:noFill/>
              </a:ln>
              <a:solidFill>
                <a:schemeClr val="tx1"/>
              </a:solidFill>
              <a:effectLst/>
              <a:latin typeface="Arial" pitchFamily="34" charset="0"/>
            </a:endParaRPr>
          </a:p>
        </p:txBody>
      </p:sp>
      <p:sp>
        <p:nvSpPr>
          <p:cNvPr id="1039" name="Oval 15"/>
          <p:cNvSpPr>
            <a:spLocks noChangeArrowheads="1"/>
          </p:cNvSpPr>
          <p:nvPr/>
        </p:nvSpPr>
        <p:spPr bwMode="auto">
          <a:xfrm>
            <a:off x="6228184" y="5949280"/>
            <a:ext cx="273050" cy="236537"/>
          </a:xfrm>
          <a:prstGeom prst="ellipse">
            <a:avLst/>
          </a:prstGeom>
          <a:gradFill rotWithShape="0">
            <a:gsLst>
              <a:gs pos="0">
                <a:srgbClr val="C0504D"/>
              </a:gs>
              <a:gs pos="100000">
                <a:srgbClr val="622423"/>
              </a:gs>
            </a:gsLst>
            <a:lin ang="2700000" scaled="1"/>
          </a:gradFill>
          <a:ln w="12700">
            <a:solidFill>
              <a:srgbClr val="F2F2F2"/>
            </a:solidFill>
            <a:round/>
            <a:headEnd/>
            <a:tailEnd/>
          </a:ln>
          <a:effectLst>
            <a:outerShdw sy="50000" kx="-2453608" rotWithShape="0">
              <a:srgbClr val="E5B8B7">
                <a:alpha val="50000"/>
              </a:srgbClr>
            </a:outerShdw>
          </a:effectLst>
        </p:spPr>
        <p:txBody>
          <a:bodyPr vert="horz" wrap="square" lIns="91440" tIns="45720" rIns="91440" bIns="45720" numCol="1" anchor="t" anchorCtr="0" compatLnSpc="1">
            <a:prstTxWarp prst="textNoShape">
              <a:avLst/>
            </a:prstTxWarp>
          </a:bodyPr>
          <a:lstStyle/>
          <a:p>
            <a:endParaRPr lang="en-US"/>
          </a:p>
        </p:txBody>
      </p:sp>
      <p:pic>
        <p:nvPicPr>
          <p:cNvPr id="44" name="Picture 43"/>
          <p:cNvPicPr/>
          <p:nvPr/>
        </p:nvPicPr>
        <p:blipFill>
          <a:blip r:embed="rId6" cstate="print"/>
          <a:srcRect l="43605" t="34555" r="27883" b="23037"/>
          <a:stretch>
            <a:fillRect/>
          </a:stretch>
        </p:blipFill>
        <p:spPr bwMode="auto">
          <a:xfrm>
            <a:off x="3773825" y="1879108"/>
            <a:ext cx="1684482" cy="1335578"/>
          </a:xfrm>
          <a:prstGeom prst="rect">
            <a:avLst/>
          </a:prstGeom>
          <a:noFill/>
          <a:ln w="9525">
            <a:noFill/>
            <a:miter lim="800000"/>
            <a:headEnd/>
            <a:tailEnd/>
          </a:ln>
        </p:spPr>
      </p:pic>
      <p:sp>
        <p:nvSpPr>
          <p:cNvPr id="45" name="Rectangle 16"/>
          <p:cNvSpPr>
            <a:spLocks noChangeArrowheads="1"/>
          </p:cNvSpPr>
          <p:nvPr/>
        </p:nvSpPr>
        <p:spPr bwMode="auto">
          <a:xfrm>
            <a:off x="3319756" y="1268760"/>
            <a:ext cx="2692404" cy="5810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rPr>
              <a:t>Dikendalikan</a:t>
            </a:r>
            <a:r>
              <a:rPr kumimoji="0" lang="en-US" b="0" i="0" u="none" strike="noStrike" cap="none" normalizeH="0" baseline="0" dirty="0" smtClean="0">
                <a:ln>
                  <a:noFill/>
                </a:ln>
                <a:solidFill>
                  <a:schemeClr val="tx1"/>
                </a:solidFill>
                <a:effectLst/>
                <a:latin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rPr>
              <a:t>dengan</a:t>
            </a:r>
            <a:r>
              <a:rPr kumimoji="0" lang="en-US" b="0" i="0" u="none" strike="noStrike" cap="none" normalizeH="0" baseline="0" dirty="0" smtClean="0">
                <a:ln>
                  <a:noFill/>
                </a:ln>
                <a:solidFill>
                  <a:schemeClr val="tx1"/>
                </a:solidFill>
                <a:effectLst/>
                <a:latin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rPr>
              <a:t>Kecerdasan</a:t>
            </a:r>
            <a:r>
              <a:rPr kumimoji="0" lang="en-US" b="0" i="0" u="none" strike="noStrike" cap="none" normalizeH="0" baseline="0" dirty="0" smtClean="0">
                <a:ln>
                  <a:noFill/>
                </a:ln>
                <a:solidFill>
                  <a:schemeClr val="tx1"/>
                </a:solidFill>
                <a:effectLst/>
                <a:latin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rPr>
              <a:t>Belajar</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84784"/>
          </a:xfrm>
        </p:spPr>
        <p:txBody>
          <a:bodyPr>
            <a:noAutofit/>
          </a:bodyPr>
          <a:lstStyle/>
          <a:p>
            <a:pPr>
              <a:lnSpc>
                <a:spcPts val="3100"/>
              </a:lnSpc>
            </a:pPr>
            <a:r>
              <a:rPr lang="id-ID" sz="5400" b="1" i="1" dirty="0" smtClean="0">
                <a:solidFill>
                  <a:schemeClr val="bg1"/>
                </a:solidFill>
              </a:rPr>
              <a:t>Teori: WIWEKA SANGA</a:t>
            </a:r>
            <a:br>
              <a:rPr lang="id-ID" sz="5400" b="1" i="1" dirty="0" smtClean="0">
                <a:solidFill>
                  <a:schemeClr val="bg1"/>
                </a:solidFill>
              </a:rPr>
            </a:br>
            <a:r>
              <a:rPr lang="id-ID" sz="2800" b="1" i="1" dirty="0" smtClean="0">
                <a:solidFill>
                  <a:schemeClr val="bg1"/>
                </a:solidFill>
              </a:rPr>
              <a:t>Kecerdasan KONTEKSTUAL</a:t>
            </a:r>
            <a:r>
              <a:rPr lang="id-ID" sz="5400" b="1" i="1" dirty="0" smtClean="0">
                <a:solidFill>
                  <a:schemeClr val="bg1"/>
                </a:solidFill>
              </a:rPr>
              <a:t> </a:t>
            </a:r>
            <a:endParaRPr lang="id-ID" sz="5400" b="1" i="1" dirty="0">
              <a:solidFill>
                <a:schemeClr val="bg1"/>
              </a:solidFill>
            </a:endParaRPr>
          </a:p>
        </p:txBody>
      </p:sp>
      <p:pic>
        <p:nvPicPr>
          <p:cNvPr id="24" name="Picture 23"/>
          <p:cNvPicPr/>
          <p:nvPr/>
        </p:nvPicPr>
        <p:blipFill>
          <a:blip r:embed="rId3" cstate="print"/>
          <a:srcRect/>
          <a:stretch>
            <a:fillRect/>
          </a:stretch>
        </p:blipFill>
        <p:spPr bwMode="auto">
          <a:xfrm>
            <a:off x="827584" y="476672"/>
            <a:ext cx="7272808" cy="63813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itle 1"/>
          <p:cNvSpPr txBox="1">
            <a:spLocks/>
          </p:cNvSpPr>
          <p:nvPr/>
        </p:nvSpPr>
        <p:spPr>
          <a:xfrm>
            <a:off x="2411760" y="1052736"/>
            <a:ext cx="4176464"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1" i="1" u="none" strike="noStrike" kern="1200" cap="none" spc="0" normalizeH="0" baseline="0" noProof="0" dirty="0" smtClean="0">
                <a:ln>
                  <a:noFill/>
                </a:ln>
                <a:solidFill>
                  <a:schemeClr val="bg1"/>
                </a:solidFill>
                <a:effectLst/>
                <a:uLnTx/>
                <a:uFillTx/>
                <a:latin typeface="+mj-lt"/>
                <a:ea typeface="+mj-ea"/>
                <a:cs typeface="+mj-cs"/>
              </a:rPr>
              <a:t>PUTU</a:t>
            </a:r>
            <a:r>
              <a:rPr kumimoji="0" lang="id-ID" sz="1600" b="1" i="1" u="none" strike="noStrike" kern="1200" cap="none" spc="0" normalizeH="0" noProof="0" dirty="0" smtClean="0">
                <a:ln>
                  <a:noFill/>
                </a:ln>
                <a:solidFill>
                  <a:schemeClr val="bg1"/>
                </a:solidFill>
                <a:effectLst/>
                <a:uLnTx/>
                <a:uFillTx/>
                <a:latin typeface="+mj-lt"/>
                <a:ea typeface="+mj-ea"/>
                <a:cs typeface="+mj-cs"/>
              </a:rPr>
              <a:t>  SUDIRA (2011)</a:t>
            </a:r>
            <a:endParaRPr kumimoji="0" lang="id-ID" sz="1600" b="1" i="1"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Mechanic 4"/>
          <p:cNvPicPr>
            <a:picLocks noChangeAspect="1" noChangeArrowheads="1"/>
          </p:cNvPicPr>
          <p:nvPr/>
        </p:nvPicPr>
        <p:blipFill>
          <a:blip r:embed="rId4" cstate="print"/>
          <a:srcRect/>
          <a:stretch>
            <a:fillRect/>
          </a:stretch>
        </p:blipFill>
        <p:spPr bwMode="auto">
          <a:xfrm>
            <a:off x="3491880" y="3284984"/>
            <a:ext cx="46928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smtClean="0"/>
              <a:t>PROPOSAL TAHUN II</a:t>
            </a:r>
            <a:endParaRPr lang="id-ID" sz="5400" b="1" dirty="0"/>
          </a:p>
        </p:txBody>
      </p:sp>
      <p:sp>
        <p:nvSpPr>
          <p:cNvPr id="3" name="Content Placeholder 2"/>
          <p:cNvSpPr>
            <a:spLocks noGrp="1"/>
          </p:cNvSpPr>
          <p:nvPr>
            <p:ph idx="1"/>
          </p:nvPr>
        </p:nvSpPr>
        <p:spPr>
          <a:xfrm>
            <a:off x="457200" y="1196752"/>
            <a:ext cx="8229600" cy="5256584"/>
          </a:xfrm>
        </p:spPr>
        <p:txBody>
          <a:bodyPr>
            <a:normAutofit fontScale="85000" lnSpcReduction="20000"/>
          </a:bodyPr>
          <a:lstStyle/>
          <a:p>
            <a:pPr marL="514350" indent="-514350">
              <a:buFont typeface="+mj-lt"/>
              <a:buAutoNum type="arabicPeriod"/>
            </a:pPr>
            <a:r>
              <a:rPr lang="id-ID" dirty="0" smtClean="0"/>
              <a:t>PENGEMBANGAN </a:t>
            </a:r>
            <a:r>
              <a:rPr lang="en-US" dirty="0" smtClean="0"/>
              <a:t>SILABUS, </a:t>
            </a:r>
            <a:endParaRPr lang="id-ID" dirty="0" smtClean="0"/>
          </a:p>
          <a:p>
            <a:pPr marL="514350" indent="-514350">
              <a:buFont typeface="+mj-lt"/>
              <a:buAutoNum type="arabicPeriod"/>
            </a:pPr>
            <a:r>
              <a:rPr lang="id-ID" dirty="0" smtClean="0"/>
              <a:t>PENGEMBANGAN</a:t>
            </a:r>
            <a:r>
              <a:rPr lang="id-ID" i="1" dirty="0" smtClean="0"/>
              <a:t> Subject Specific Pedagogy</a:t>
            </a:r>
            <a:r>
              <a:rPr lang="id-ID" dirty="0" smtClean="0"/>
              <a:t> (SSP): </a:t>
            </a:r>
            <a:r>
              <a:rPr lang="en-US" dirty="0" smtClean="0"/>
              <a:t>RPP, </a:t>
            </a:r>
            <a:r>
              <a:rPr lang="en-US" dirty="0" err="1" smtClean="0"/>
              <a:t>Petikan</a:t>
            </a:r>
            <a:r>
              <a:rPr lang="en-US" dirty="0" smtClean="0"/>
              <a:t> </a:t>
            </a:r>
            <a:r>
              <a:rPr lang="en-US" dirty="0" err="1" smtClean="0"/>
              <a:t>Silabus</a:t>
            </a:r>
            <a:r>
              <a:rPr lang="en-US" dirty="0" smtClean="0"/>
              <a:t> yang </a:t>
            </a:r>
            <a:r>
              <a:rPr lang="en-US" dirty="0" err="1" smtClean="0"/>
              <a:t>terkait</a:t>
            </a:r>
            <a:r>
              <a:rPr lang="en-US" dirty="0" smtClean="0"/>
              <a:t> </a:t>
            </a:r>
            <a:r>
              <a:rPr lang="en-US" dirty="0" err="1" smtClean="0"/>
              <a:t>dengan</a:t>
            </a:r>
            <a:r>
              <a:rPr lang="en-US" dirty="0" smtClean="0"/>
              <a:t> SK </a:t>
            </a:r>
            <a:r>
              <a:rPr lang="en-US" dirty="0" err="1" smtClean="0"/>
              <a:t>dan</a:t>
            </a:r>
            <a:r>
              <a:rPr lang="en-US" dirty="0" smtClean="0"/>
              <a:t> KD, </a:t>
            </a:r>
            <a:r>
              <a:rPr lang="id-ID" dirty="0" smtClean="0"/>
              <a:t>Lembar Kerja Siswa (</a:t>
            </a:r>
            <a:r>
              <a:rPr lang="en-US" dirty="0" smtClean="0"/>
              <a:t>LKS</a:t>
            </a:r>
            <a:r>
              <a:rPr lang="id-ID" dirty="0" smtClean="0"/>
              <a:t>)</a:t>
            </a:r>
            <a:r>
              <a:rPr lang="en-US" dirty="0" smtClean="0"/>
              <a:t> </a:t>
            </a:r>
            <a:r>
              <a:rPr lang="en-US" dirty="0" err="1" smtClean="0"/>
              <a:t>beserta</a:t>
            </a:r>
            <a:r>
              <a:rPr lang="en-US" dirty="0" smtClean="0"/>
              <a:t> </a:t>
            </a:r>
            <a:r>
              <a:rPr lang="en-US" dirty="0" err="1" smtClean="0"/>
              <a:t>Kunci</a:t>
            </a:r>
            <a:r>
              <a:rPr lang="en-US" dirty="0" smtClean="0"/>
              <a:t> LKS/</a:t>
            </a:r>
            <a:r>
              <a:rPr lang="en-US" dirty="0" err="1" smtClean="0"/>
              <a:t>Rambu-Rambu</a:t>
            </a:r>
            <a:r>
              <a:rPr lang="en-US" dirty="0" smtClean="0"/>
              <a:t> </a:t>
            </a:r>
            <a:r>
              <a:rPr lang="en-US" dirty="0" err="1" smtClean="0"/>
              <a:t>Penyelesaian</a:t>
            </a:r>
            <a:r>
              <a:rPr lang="en-US" dirty="0" smtClean="0"/>
              <a:t> LKS, Kisi-Kisi </a:t>
            </a:r>
            <a:r>
              <a:rPr lang="en-US" dirty="0" err="1" smtClean="0"/>
              <a:t>Lembar</a:t>
            </a:r>
            <a:r>
              <a:rPr lang="en-US" dirty="0" smtClean="0"/>
              <a:t> </a:t>
            </a:r>
            <a:r>
              <a:rPr lang="en-US" dirty="0" err="1" smtClean="0"/>
              <a:t>Penilaian</a:t>
            </a:r>
            <a:r>
              <a:rPr lang="en-US" dirty="0" smtClean="0"/>
              <a:t> (LP), Kisi-Kisi LP </a:t>
            </a:r>
            <a:r>
              <a:rPr lang="en-US" dirty="0" err="1" smtClean="0"/>
              <a:t>Produk</a:t>
            </a:r>
            <a:r>
              <a:rPr lang="en-US" dirty="0" smtClean="0"/>
              <a:t>, Kisi-Kisi LP </a:t>
            </a:r>
            <a:r>
              <a:rPr lang="en-US" dirty="0" err="1" smtClean="0"/>
              <a:t>Proses</a:t>
            </a:r>
            <a:r>
              <a:rPr lang="en-US" dirty="0" smtClean="0"/>
              <a:t>, LP </a:t>
            </a:r>
            <a:r>
              <a:rPr lang="en-US" dirty="0" err="1" smtClean="0"/>
              <a:t>Produk</a:t>
            </a:r>
            <a:r>
              <a:rPr lang="en-US" dirty="0" smtClean="0"/>
              <a:t>, LP </a:t>
            </a:r>
            <a:r>
              <a:rPr lang="en-US" dirty="0" err="1" smtClean="0"/>
              <a:t>Proses</a:t>
            </a:r>
            <a:r>
              <a:rPr lang="en-US" dirty="0" smtClean="0"/>
              <a:t> </a:t>
            </a:r>
            <a:r>
              <a:rPr lang="en-US" dirty="0" err="1" smtClean="0"/>
              <a:t>dan</a:t>
            </a:r>
            <a:r>
              <a:rPr lang="en-US" dirty="0" smtClean="0"/>
              <a:t> LP </a:t>
            </a:r>
            <a:r>
              <a:rPr lang="en-US" dirty="0" err="1" smtClean="0"/>
              <a:t>Aktivitas</a:t>
            </a:r>
            <a:r>
              <a:rPr lang="en-US" dirty="0" smtClean="0"/>
              <a:t> </a:t>
            </a:r>
            <a:r>
              <a:rPr lang="en-US" dirty="0" err="1" smtClean="0"/>
              <a:t>Siswa</a:t>
            </a:r>
            <a:r>
              <a:rPr lang="en-US" dirty="0" smtClean="0"/>
              <a:t> </a:t>
            </a:r>
            <a:r>
              <a:rPr lang="en-US" dirty="0" err="1" smtClean="0"/>
              <a:t>beserta</a:t>
            </a:r>
            <a:r>
              <a:rPr lang="en-US" dirty="0" smtClean="0"/>
              <a:t> </a:t>
            </a:r>
            <a:r>
              <a:rPr lang="en-US" dirty="0" err="1" smtClean="0"/>
              <a:t>kunci</a:t>
            </a:r>
            <a:r>
              <a:rPr lang="en-US" dirty="0" smtClean="0"/>
              <a:t> LP,  Media </a:t>
            </a:r>
            <a:r>
              <a:rPr lang="en-US" dirty="0" err="1" smtClean="0"/>
              <a:t>Pembelajaran</a:t>
            </a:r>
            <a:r>
              <a:rPr lang="en-US" dirty="0" smtClean="0"/>
              <a:t> yang </a:t>
            </a:r>
            <a:r>
              <a:rPr lang="en-US" dirty="0" err="1" smtClean="0"/>
              <a:t>berupa</a:t>
            </a:r>
            <a:r>
              <a:rPr lang="en-US" dirty="0" smtClean="0"/>
              <a:t> Slide </a:t>
            </a:r>
            <a:r>
              <a:rPr lang="en-US" dirty="0" err="1" smtClean="0"/>
              <a:t>Presentasi</a:t>
            </a:r>
            <a:r>
              <a:rPr lang="en-US" dirty="0" smtClean="0"/>
              <a:t> Power Point </a:t>
            </a:r>
            <a:r>
              <a:rPr lang="en-US" dirty="0" err="1" smtClean="0"/>
              <a:t>dan</a:t>
            </a:r>
            <a:r>
              <a:rPr lang="en-US" dirty="0" smtClean="0"/>
              <a:t> </a:t>
            </a:r>
            <a:r>
              <a:rPr lang="en-US" dirty="0" err="1" smtClean="0"/>
              <a:t>Modul</a:t>
            </a:r>
            <a:r>
              <a:rPr lang="en-US" dirty="0" smtClean="0"/>
              <a:t> </a:t>
            </a:r>
            <a:r>
              <a:rPr lang="en-US" dirty="0" err="1" smtClean="0"/>
              <a:t>Bahan</a:t>
            </a:r>
            <a:r>
              <a:rPr lang="en-US" dirty="0" smtClean="0"/>
              <a:t> Ajar, </a:t>
            </a:r>
            <a:r>
              <a:rPr lang="en-US" dirty="0" err="1" smtClean="0"/>
              <a:t>termasuk</a:t>
            </a:r>
            <a:r>
              <a:rPr lang="en-US" dirty="0" smtClean="0"/>
              <a:t> </a:t>
            </a:r>
            <a:r>
              <a:rPr lang="en-US" dirty="0" err="1" smtClean="0"/>
              <a:t>Buku</a:t>
            </a:r>
            <a:r>
              <a:rPr lang="en-US" dirty="0" smtClean="0"/>
              <a:t> </a:t>
            </a:r>
            <a:r>
              <a:rPr lang="en-US" dirty="0" err="1" smtClean="0"/>
              <a:t>Siswa</a:t>
            </a:r>
            <a:endParaRPr lang="id-ID" dirty="0" smtClean="0"/>
          </a:p>
          <a:p>
            <a:pPr marL="514350" indent="-514350">
              <a:buFont typeface="+mj-lt"/>
              <a:buAutoNum type="arabicPeriod"/>
            </a:pPr>
            <a:r>
              <a:rPr lang="id-ID" dirty="0" smtClean="0"/>
              <a:t>PENYUSUNAN </a:t>
            </a:r>
            <a:r>
              <a:rPr lang="en-US" dirty="0" smtClean="0"/>
              <a:t>BUKU PEDOMAN PENGEMBANGAN </a:t>
            </a:r>
            <a:r>
              <a:rPr lang="id-ID" dirty="0" smtClean="0"/>
              <a:t>DAN PENYELENGGARAAN </a:t>
            </a:r>
            <a:r>
              <a:rPr lang="en-US" dirty="0" smtClean="0"/>
              <a:t>SMK MODEL </a:t>
            </a:r>
            <a:r>
              <a:rPr lang="en-US" i="1" dirty="0" smtClean="0"/>
              <a:t>INDIGENOUS WISDOM</a:t>
            </a:r>
            <a:r>
              <a:rPr lang="en-US" dirty="0" smtClean="0"/>
              <a:t> THK </a:t>
            </a:r>
            <a:endParaRPr lang="id-ID" dirty="0" smtClean="0"/>
          </a:p>
          <a:p>
            <a:pPr marL="514350" indent="-514350">
              <a:buFont typeface="+mj-lt"/>
              <a:buAutoNum type="arabicPeriod"/>
            </a:pPr>
            <a:r>
              <a:rPr lang="id-ID" dirty="0" smtClean="0"/>
              <a:t>A</a:t>
            </a:r>
            <a:r>
              <a:rPr lang="en-US" dirty="0" smtClean="0"/>
              <a:t>RTIKEL BERKALA ILMIAH </a:t>
            </a:r>
            <a:r>
              <a:rPr lang="id-ID" dirty="0" smtClean="0"/>
              <a:t>INTER</a:t>
            </a:r>
            <a:r>
              <a:rPr lang="en-US" dirty="0" smtClean="0"/>
              <a:t>NASIONAL.</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84784"/>
          </a:xfrm>
        </p:spPr>
        <p:txBody>
          <a:bodyPr>
            <a:noAutofit/>
          </a:bodyPr>
          <a:lstStyle/>
          <a:p>
            <a:pPr>
              <a:lnSpc>
                <a:spcPts val="3100"/>
              </a:lnSpc>
            </a:pPr>
            <a:r>
              <a:rPr lang="id-ID" sz="5400" b="1" i="1" dirty="0" smtClean="0">
                <a:solidFill>
                  <a:schemeClr val="bg1"/>
                </a:solidFill>
              </a:rPr>
              <a:t>Teori: WIWEKA SANGA</a:t>
            </a:r>
            <a:br>
              <a:rPr lang="id-ID" sz="5400" b="1" i="1" dirty="0" smtClean="0">
                <a:solidFill>
                  <a:schemeClr val="bg1"/>
                </a:solidFill>
              </a:rPr>
            </a:br>
            <a:r>
              <a:rPr lang="id-ID" sz="2800" b="1" i="1" dirty="0" smtClean="0">
                <a:solidFill>
                  <a:schemeClr val="bg1"/>
                </a:solidFill>
              </a:rPr>
              <a:t>Kecerdasan KONTEKSTUAL</a:t>
            </a:r>
            <a:r>
              <a:rPr lang="id-ID" sz="5400" b="1" i="1" dirty="0" smtClean="0">
                <a:solidFill>
                  <a:schemeClr val="bg1"/>
                </a:solidFill>
              </a:rPr>
              <a:t> </a:t>
            </a:r>
            <a:endParaRPr lang="id-ID" sz="5400" b="1" i="1" dirty="0">
              <a:solidFill>
                <a:schemeClr val="bg1"/>
              </a:solidFill>
            </a:endParaRPr>
          </a:p>
        </p:txBody>
      </p:sp>
      <p:sp>
        <p:nvSpPr>
          <p:cNvPr id="4" name="Title 1"/>
          <p:cNvSpPr txBox="1">
            <a:spLocks/>
          </p:cNvSpPr>
          <p:nvPr/>
        </p:nvSpPr>
        <p:spPr>
          <a:xfrm>
            <a:off x="2411760" y="1052736"/>
            <a:ext cx="4176464"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1" i="1" u="none" strike="noStrike" kern="1200" cap="none" spc="0" normalizeH="0" baseline="0" noProof="0" dirty="0" smtClean="0">
                <a:ln>
                  <a:noFill/>
                </a:ln>
                <a:solidFill>
                  <a:schemeClr val="bg1"/>
                </a:solidFill>
                <a:effectLst/>
                <a:uLnTx/>
                <a:uFillTx/>
                <a:latin typeface="+mj-lt"/>
                <a:ea typeface="+mj-ea"/>
                <a:cs typeface="+mj-cs"/>
              </a:rPr>
              <a:t>PUTU</a:t>
            </a:r>
            <a:r>
              <a:rPr kumimoji="0" lang="id-ID" sz="1600" b="1" i="1" u="none" strike="noStrike" kern="1200" cap="none" spc="0" normalizeH="0" noProof="0" dirty="0" smtClean="0">
                <a:ln>
                  <a:noFill/>
                </a:ln>
                <a:solidFill>
                  <a:schemeClr val="bg1"/>
                </a:solidFill>
                <a:effectLst/>
                <a:uLnTx/>
                <a:uFillTx/>
                <a:latin typeface="+mj-lt"/>
                <a:ea typeface="+mj-ea"/>
                <a:cs typeface="+mj-cs"/>
              </a:rPr>
              <a:t>  SUDIRA (2011)</a:t>
            </a:r>
            <a:endParaRPr kumimoji="0" lang="id-ID" sz="1600" b="1" i="1"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nvGraphicFramePr>
        <p:xfrm>
          <a:off x="251520" y="1700808"/>
          <a:ext cx="8496944" cy="4978400"/>
        </p:xfrm>
        <a:graphic>
          <a:graphicData uri="http://schemas.openxmlformats.org/drawingml/2006/table">
            <a:tbl>
              <a:tblPr firstRow="1" bandRow="1">
                <a:tableStyleId>{5C22544A-7EE6-4342-B048-85BDC9FD1C3A}</a:tableStyleId>
              </a:tblPr>
              <a:tblGrid>
                <a:gridCol w="648072"/>
                <a:gridCol w="1584176"/>
                <a:gridCol w="3096344"/>
                <a:gridCol w="3168352"/>
              </a:tblGrid>
              <a:tr h="370840">
                <a:tc>
                  <a:txBody>
                    <a:bodyPr/>
                    <a:lstStyle/>
                    <a:p>
                      <a:r>
                        <a:rPr lang="id-ID" dirty="0" smtClean="0"/>
                        <a:t>No</a:t>
                      </a:r>
                      <a:endParaRPr lang="id-ID" dirty="0"/>
                    </a:p>
                  </a:txBody>
                  <a:tcPr/>
                </a:tc>
                <a:tc>
                  <a:txBody>
                    <a:bodyPr/>
                    <a:lstStyle/>
                    <a:p>
                      <a:pPr algn="ctr"/>
                      <a:r>
                        <a:rPr lang="id-ID" dirty="0" smtClean="0"/>
                        <a:t>KECERDASAN</a:t>
                      </a:r>
                      <a:endParaRPr lang="id-ID" dirty="0"/>
                    </a:p>
                  </a:txBody>
                  <a:tcPr/>
                </a:tc>
                <a:tc>
                  <a:txBody>
                    <a:bodyPr/>
                    <a:lstStyle/>
                    <a:p>
                      <a:pPr algn="ctr"/>
                      <a:r>
                        <a:rPr lang="id-ID" dirty="0" smtClean="0"/>
                        <a:t>DEFINISI</a:t>
                      </a:r>
                      <a:endParaRPr lang="id-ID" dirty="0"/>
                    </a:p>
                  </a:txBody>
                  <a:tcPr/>
                </a:tc>
                <a:tc>
                  <a:txBody>
                    <a:bodyPr/>
                    <a:lstStyle/>
                    <a:p>
                      <a:pPr algn="ctr"/>
                      <a:r>
                        <a:rPr lang="id-ID" dirty="0" smtClean="0"/>
                        <a:t>DAMPAK</a:t>
                      </a:r>
                      <a:endParaRPr lang="id-ID" dirty="0"/>
                    </a:p>
                  </a:txBody>
                  <a:tcPr/>
                </a:tc>
              </a:tr>
              <a:tr h="370840">
                <a:tc>
                  <a:txBody>
                    <a:bodyPr/>
                    <a:lstStyle/>
                    <a:p>
                      <a:r>
                        <a:rPr lang="id-ID" dirty="0" smtClean="0"/>
                        <a:t>1.</a:t>
                      </a:r>
                      <a:endParaRPr lang="id-ID" dirty="0"/>
                    </a:p>
                  </a:txBody>
                  <a:tcPr/>
                </a:tc>
                <a:tc>
                  <a:txBody>
                    <a:bodyPr/>
                    <a:lstStyle/>
                    <a:p>
                      <a:pPr indent="0" algn="l">
                        <a:spcBef>
                          <a:spcPts val="400"/>
                        </a:spcBef>
                        <a:spcAft>
                          <a:spcPts val="0"/>
                        </a:spcAft>
                      </a:pPr>
                      <a:r>
                        <a:rPr lang="en-US" sz="1400" dirty="0" err="1">
                          <a:latin typeface="Calibri"/>
                          <a:ea typeface="Calibri"/>
                          <a:cs typeface="Times New Roman"/>
                        </a:rPr>
                        <a:t>Kecerdasan</a:t>
                      </a:r>
                      <a:r>
                        <a:rPr lang="en-US" sz="1400" dirty="0">
                          <a:latin typeface="Calibri"/>
                          <a:ea typeface="Calibri"/>
                          <a:cs typeface="Times New Roman"/>
                        </a:rPr>
                        <a:t> </a:t>
                      </a:r>
                      <a:r>
                        <a:rPr lang="en-US" sz="1400" dirty="0" err="1">
                          <a:latin typeface="Calibri"/>
                          <a:ea typeface="Calibri"/>
                          <a:cs typeface="Times New Roman"/>
                        </a:rPr>
                        <a:t>Emosional</a:t>
                      </a:r>
                      <a:r>
                        <a:rPr lang="en-US" sz="1400" dirty="0">
                          <a:latin typeface="Calibri"/>
                          <a:ea typeface="Calibri"/>
                          <a:cs typeface="Times New Roman"/>
                        </a:rPr>
                        <a:t>-Spiritual</a:t>
                      </a:r>
                      <a:endParaRPr lang="id-ID" sz="14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Berkenaan</a:t>
                      </a:r>
                      <a:r>
                        <a:rPr lang="en-US" sz="1300" dirty="0">
                          <a:latin typeface="Calibri"/>
                          <a:ea typeface="Calibri"/>
                          <a:cs typeface="Times New Roman"/>
                        </a:rPr>
                        <a:t> </a:t>
                      </a:r>
                      <a:r>
                        <a:rPr lang="en-US" sz="1300" dirty="0" err="1">
                          <a:latin typeface="Calibri"/>
                          <a:ea typeface="Calibri"/>
                          <a:cs typeface="Times New Roman"/>
                        </a:rPr>
                        <a:t>dengan</a:t>
                      </a:r>
                      <a:r>
                        <a:rPr lang="en-US" sz="1300" dirty="0">
                          <a:latin typeface="Calibri"/>
                          <a:ea typeface="Calibri"/>
                          <a:cs typeface="Times New Roman"/>
                        </a:rPr>
                        <a:t> </a:t>
                      </a:r>
                      <a:r>
                        <a:rPr lang="en-US" sz="1300" i="1" dirty="0">
                          <a:latin typeface="Calibri"/>
                          <a:ea typeface="Calibri"/>
                          <a:cs typeface="Times New Roman"/>
                        </a:rPr>
                        <a:t>ability</a:t>
                      </a:r>
                      <a:r>
                        <a:rPr lang="en-US" sz="1300" dirty="0">
                          <a:latin typeface="Calibri"/>
                          <a:ea typeface="Calibri"/>
                          <a:cs typeface="Times New Roman"/>
                        </a:rPr>
                        <a:t>/ </a:t>
                      </a:r>
                      <a:r>
                        <a:rPr lang="en-US" sz="1300" dirty="0" err="1">
                          <a:latin typeface="Calibri"/>
                          <a:ea typeface="Calibri"/>
                          <a:cs typeface="Times New Roman"/>
                        </a:rPr>
                        <a:t>kemampuan</a:t>
                      </a:r>
                      <a:r>
                        <a:rPr lang="en-US" sz="1300" dirty="0">
                          <a:latin typeface="Calibri"/>
                          <a:ea typeface="Calibri"/>
                          <a:cs typeface="Times New Roman"/>
                        </a:rPr>
                        <a:t> </a:t>
                      </a:r>
                      <a:r>
                        <a:rPr lang="en-US" sz="1300" dirty="0" err="1">
                          <a:latin typeface="Calibri"/>
                          <a:ea typeface="Calibri"/>
                          <a:cs typeface="Times New Roman"/>
                        </a:rPr>
                        <a:t>berpikir</a:t>
                      </a:r>
                      <a:r>
                        <a:rPr lang="en-US" sz="1300" dirty="0">
                          <a:latin typeface="Calibri"/>
                          <a:ea typeface="Calibri"/>
                          <a:cs typeface="Times New Roman"/>
                        </a:rPr>
                        <a:t>, </a:t>
                      </a:r>
                      <a:r>
                        <a:rPr lang="en-US" sz="1300" dirty="0" err="1">
                          <a:latin typeface="Calibri"/>
                          <a:ea typeface="Calibri"/>
                          <a:cs typeface="Times New Roman"/>
                        </a:rPr>
                        <a:t>berbuat</a:t>
                      </a:r>
                      <a:r>
                        <a:rPr lang="en-US" sz="1300" dirty="0">
                          <a:latin typeface="Calibri"/>
                          <a:ea typeface="Calibri"/>
                          <a:cs typeface="Times New Roman"/>
                        </a:rPr>
                        <a:t>, </a:t>
                      </a:r>
                      <a:r>
                        <a:rPr lang="en-US" sz="1300" dirty="0" err="1">
                          <a:latin typeface="Calibri"/>
                          <a:ea typeface="Calibri"/>
                          <a:cs typeface="Times New Roman"/>
                        </a:rPr>
                        <a:t>mengelola</a:t>
                      </a:r>
                      <a:r>
                        <a:rPr lang="en-US" sz="1300" dirty="0">
                          <a:latin typeface="Calibri"/>
                          <a:ea typeface="Calibri"/>
                          <a:cs typeface="Times New Roman"/>
                        </a:rPr>
                        <a:t> </a:t>
                      </a:r>
                      <a:r>
                        <a:rPr lang="en-US" sz="1300" dirty="0" err="1">
                          <a:latin typeface="Calibri"/>
                          <a:ea typeface="Calibri"/>
                          <a:cs typeface="Times New Roman"/>
                        </a:rPr>
                        <a:t>emosi</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spirit </a:t>
                      </a:r>
                      <a:r>
                        <a:rPr lang="en-US" sz="1300" dirty="0" err="1">
                          <a:latin typeface="Calibri"/>
                          <a:ea typeface="Calibri"/>
                          <a:cs typeface="Times New Roman"/>
                        </a:rPr>
                        <a:t>untuk</a:t>
                      </a:r>
                      <a:r>
                        <a:rPr lang="en-US" sz="1300" dirty="0">
                          <a:latin typeface="Calibri"/>
                          <a:ea typeface="Calibri"/>
                          <a:cs typeface="Times New Roman"/>
                        </a:rPr>
                        <a:t> </a:t>
                      </a:r>
                      <a:r>
                        <a:rPr lang="en-US" sz="1300" dirty="0" err="1">
                          <a:latin typeface="Calibri"/>
                          <a:ea typeface="Calibri"/>
                          <a:cs typeface="Times New Roman"/>
                        </a:rPr>
                        <a:t>meningkatkan</a:t>
                      </a:r>
                      <a:r>
                        <a:rPr lang="en-US" sz="1300" dirty="0">
                          <a:latin typeface="Calibri"/>
                          <a:ea typeface="Calibri"/>
                          <a:cs typeface="Times New Roman"/>
                        </a:rPr>
                        <a:t> </a:t>
                      </a:r>
                      <a:r>
                        <a:rPr lang="en-US" sz="1300" dirty="0" err="1">
                          <a:latin typeface="Calibri"/>
                          <a:ea typeface="Calibri"/>
                          <a:cs typeface="Times New Roman"/>
                        </a:rPr>
                        <a:t>kemampuan</a:t>
                      </a:r>
                      <a:r>
                        <a:rPr lang="en-US" sz="1300" dirty="0">
                          <a:latin typeface="Calibri"/>
                          <a:ea typeface="Calibri"/>
                          <a:cs typeface="Times New Roman"/>
                        </a:rPr>
                        <a:t> </a:t>
                      </a:r>
                      <a:r>
                        <a:rPr lang="en-US" sz="1300" dirty="0" err="1">
                          <a:latin typeface="Calibri"/>
                          <a:ea typeface="Calibri"/>
                          <a:cs typeface="Times New Roman"/>
                        </a:rPr>
                        <a:t>olah</a:t>
                      </a:r>
                      <a:r>
                        <a:rPr lang="en-US" sz="1300" dirty="0">
                          <a:latin typeface="Calibri"/>
                          <a:ea typeface="Calibri"/>
                          <a:cs typeface="Times New Roman"/>
                        </a:rPr>
                        <a:t> rasa, </a:t>
                      </a:r>
                      <a:r>
                        <a:rPr lang="en-US" sz="1300" dirty="0" err="1">
                          <a:latin typeface="Calibri"/>
                          <a:ea typeface="Calibri"/>
                          <a:cs typeface="Times New Roman"/>
                        </a:rPr>
                        <a:t>olah</a:t>
                      </a:r>
                      <a:r>
                        <a:rPr lang="en-US" sz="1300" dirty="0">
                          <a:latin typeface="Calibri"/>
                          <a:ea typeface="Calibri"/>
                          <a:cs typeface="Times New Roman"/>
                        </a:rPr>
                        <a:t> </a:t>
                      </a:r>
                      <a:r>
                        <a:rPr lang="en-US" sz="1300" dirty="0" err="1">
                          <a:latin typeface="Calibri"/>
                          <a:ea typeface="Calibri"/>
                          <a:cs typeface="Times New Roman"/>
                        </a:rPr>
                        <a:t>hati</a:t>
                      </a:r>
                      <a:r>
                        <a:rPr lang="en-US" sz="1300" dirty="0">
                          <a:latin typeface="Calibri"/>
                          <a:ea typeface="Calibri"/>
                          <a:cs typeface="Times New Roman"/>
                        </a:rPr>
                        <a:t>/</a:t>
                      </a:r>
                      <a:r>
                        <a:rPr lang="en-US" sz="1300" dirty="0" err="1">
                          <a:latin typeface="Calibri"/>
                          <a:ea typeface="Calibri"/>
                          <a:cs typeface="Times New Roman"/>
                        </a:rPr>
                        <a:t>kalbu</a:t>
                      </a:r>
                      <a:r>
                        <a:rPr lang="en-US" sz="1300" dirty="0">
                          <a:latin typeface="Calibri"/>
                          <a:ea typeface="Calibri"/>
                          <a:cs typeface="Times New Roman"/>
                        </a:rPr>
                        <a:t>, </a:t>
                      </a:r>
                      <a:r>
                        <a:rPr lang="en-US" sz="1300" dirty="0" err="1">
                          <a:latin typeface="Calibri"/>
                          <a:ea typeface="Calibri"/>
                          <a:cs typeface="Times New Roman"/>
                        </a:rPr>
                        <a:t>kepekaan</a:t>
                      </a:r>
                      <a:r>
                        <a:rPr lang="en-US" sz="1300" dirty="0">
                          <a:latin typeface="Calibri"/>
                          <a:ea typeface="Calibri"/>
                          <a:cs typeface="Times New Roman"/>
                        </a:rPr>
                        <a:t>, </a:t>
                      </a:r>
                      <a:r>
                        <a:rPr lang="en-US" sz="1300" dirty="0" err="1">
                          <a:latin typeface="Calibri"/>
                          <a:ea typeface="Calibri"/>
                          <a:cs typeface="Times New Roman"/>
                        </a:rPr>
                        <a:t>keimanan</a:t>
                      </a:r>
                      <a:r>
                        <a:rPr lang="en-US" sz="1300" dirty="0">
                          <a:latin typeface="Calibri"/>
                          <a:ea typeface="Calibri"/>
                          <a:cs typeface="Times New Roman"/>
                        </a:rPr>
                        <a:t>, </a:t>
                      </a:r>
                      <a:r>
                        <a:rPr lang="en-US" sz="1300" dirty="0" err="1">
                          <a:latin typeface="Calibri"/>
                          <a:ea typeface="Calibri"/>
                          <a:cs typeface="Times New Roman"/>
                        </a:rPr>
                        <a:t>ketakwaan</a:t>
                      </a:r>
                      <a:r>
                        <a:rPr lang="en-US" sz="1300" dirty="0">
                          <a:latin typeface="Calibri"/>
                          <a:ea typeface="Calibri"/>
                          <a:cs typeface="Times New Roman"/>
                        </a:rPr>
                        <a:t>, </a:t>
                      </a:r>
                      <a:r>
                        <a:rPr lang="en-US" sz="1300" dirty="0" err="1">
                          <a:latin typeface="Calibri"/>
                          <a:ea typeface="Calibri"/>
                          <a:cs typeface="Times New Roman"/>
                        </a:rPr>
                        <a:t>akhlak</a:t>
                      </a:r>
                      <a:r>
                        <a:rPr lang="en-US" sz="1300" dirty="0">
                          <a:latin typeface="Calibri"/>
                          <a:ea typeface="Calibri"/>
                          <a:cs typeface="Times New Roman"/>
                        </a:rPr>
                        <a:t> </a:t>
                      </a:r>
                      <a:r>
                        <a:rPr lang="en-US" sz="1300" dirty="0" err="1">
                          <a:latin typeface="Calibri"/>
                          <a:ea typeface="Calibri"/>
                          <a:cs typeface="Times New Roman"/>
                        </a:rPr>
                        <a:t>mulia</a:t>
                      </a:r>
                      <a:r>
                        <a:rPr lang="en-US" sz="1300" dirty="0">
                          <a:latin typeface="Calibri"/>
                          <a:ea typeface="Calibri"/>
                          <a:cs typeface="Times New Roman"/>
                        </a:rPr>
                        <a:t>, </a:t>
                      </a:r>
                      <a:r>
                        <a:rPr lang="en-US" sz="1300" dirty="0" err="1">
                          <a:latin typeface="Calibri"/>
                          <a:ea typeface="Calibri"/>
                          <a:cs typeface="Times New Roman"/>
                        </a:rPr>
                        <a:t>budi</a:t>
                      </a:r>
                      <a:r>
                        <a:rPr lang="en-US" sz="1300" dirty="0">
                          <a:latin typeface="Calibri"/>
                          <a:ea typeface="Calibri"/>
                          <a:cs typeface="Times New Roman"/>
                        </a:rPr>
                        <a:t> </a:t>
                      </a:r>
                      <a:r>
                        <a:rPr lang="en-US" sz="1300" dirty="0" err="1">
                          <a:latin typeface="Calibri"/>
                          <a:ea typeface="Calibri"/>
                          <a:cs typeface="Times New Roman"/>
                        </a:rPr>
                        <a:t>pekerti</a:t>
                      </a:r>
                      <a:r>
                        <a:rPr lang="en-US" sz="1300" dirty="0">
                          <a:latin typeface="Calibri"/>
                          <a:ea typeface="Calibri"/>
                          <a:cs typeface="Times New Roman"/>
                        </a:rPr>
                        <a:t> </a:t>
                      </a:r>
                      <a:r>
                        <a:rPr lang="en-US" sz="1300" dirty="0" err="1">
                          <a:latin typeface="Calibri"/>
                          <a:ea typeface="Calibri"/>
                          <a:cs typeface="Times New Roman"/>
                        </a:rPr>
                        <a:t>luhur</a:t>
                      </a:r>
                      <a:r>
                        <a:rPr lang="en-US" sz="1300" dirty="0">
                          <a:latin typeface="Calibri"/>
                          <a:ea typeface="Calibri"/>
                          <a:cs typeface="Times New Roman"/>
                        </a:rPr>
                        <a:t>.</a:t>
                      </a:r>
                      <a:endParaRPr lang="id-ID" sz="13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Individu</a:t>
                      </a:r>
                      <a:r>
                        <a:rPr lang="en-US" sz="1300" dirty="0">
                          <a:latin typeface="Calibri"/>
                          <a:ea typeface="Calibri"/>
                          <a:cs typeface="Times New Roman"/>
                        </a:rPr>
                        <a:t> yang </a:t>
                      </a:r>
                      <a:r>
                        <a:rPr lang="en-US" sz="1300" dirty="0" err="1">
                          <a:latin typeface="Calibri"/>
                          <a:ea typeface="Calibri"/>
                          <a:cs typeface="Times New Roman"/>
                        </a:rPr>
                        <a:t>cerdas</a:t>
                      </a:r>
                      <a:r>
                        <a:rPr lang="en-US" sz="1300" dirty="0">
                          <a:latin typeface="Calibri"/>
                          <a:ea typeface="Calibri"/>
                          <a:cs typeface="Times New Roman"/>
                        </a:rPr>
                        <a:t> </a:t>
                      </a:r>
                      <a:r>
                        <a:rPr lang="en-US" sz="1300" dirty="0" err="1">
                          <a:latin typeface="Calibri"/>
                          <a:ea typeface="Calibri"/>
                          <a:cs typeface="Times New Roman"/>
                        </a:rPr>
                        <a:t>secara</a:t>
                      </a:r>
                      <a:r>
                        <a:rPr lang="en-US" sz="1300" dirty="0">
                          <a:latin typeface="Calibri"/>
                          <a:ea typeface="Calibri"/>
                          <a:cs typeface="Times New Roman"/>
                        </a:rPr>
                        <a:t> </a:t>
                      </a:r>
                      <a:r>
                        <a:rPr lang="en-US" sz="1300" dirty="0" err="1">
                          <a:latin typeface="Calibri"/>
                          <a:ea typeface="Calibri"/>
                          <a:cs typeface="Times New Roman"/>
                        </a:rPr>
                        <a:t>emosional</a:t>
                      </a:r>
                      <a:r>
                        <a:rPr lang="en-US" sz="1300" dirty="0">
                          <a:latin typeface="Calibri"/>
                          <a:ea typeface="Calibri"/>
                          <a:cs typeface="Times New Roman"/>
                        </a:rPr>
                        <a:t>-spiritual </a:t>
                      </a:r>
                      <a:r>
                        <a:rPr lang="en-US" sz="1300" dirty="0" err="1">
                          <a:latin typeface="Calibri"/>
                          <a:ea typeface="Calibri"/>
                          <a:cs typeface="Times New Roman"/>
                        </a:rPr>
                        <a:t>dapat</a:t>
                      </a:r>
                      <a:r>
                        <a:rPr lang="en-US" sz="1300" dirty="0">
                          <a:latin typeface="Calibri"/>
                          <a:ea typeface="Calibri"/>
                          <a:cs typeface="Times New Roman"/>
                        </a:rPr>
                        <a:t> </a:t>
                      </a:r>
                      <a:r>
                        <a:rPr lang="en-US" sz="1300" dirty="0" err="1">
                          <a:latin typeface="Calibri"/>
                          <a:ea typeface="Calibri"/>
                          <a:cs typeface="Times New Roman"/>
                        </a:rPr>
                        <a:t>memberi</a:t>
                      </a:r>
                      <a:r>
                        <a:rPr lang="en-US" sz="1300" dirty="0">
                          <a:latin typeface="Calibri"/>
                          <a:ea typeface="Calibri"/>
                          <a:cs typeface="Times New Roman"/>
                        </a:rPr>
                        <a:t> </a:t>
                      </a:r>
                      <a:r>
                        <a:rPr lang="en-US" sz="1300" dirty="0" err="1">
                          <a:latin typeface="Calibri"/>
                          <a:ea typeface="Calibri"/>
                          <a:cs typeface="Times New Roman"/>
                        </a:rPr>
                        <a:t>sumbangan</a:t>
                      </a:r>
                      <a:r>
                        <a:rPr lang="en-US" sz="1300" dirty="0">
                          <a:latin typeface="Calibri"/>
                          <a:ea typeface="Calibri"/>
                          <a:cs typeface="Times New Roman"/>
                        </a:rPr>
                        <a:t> </a:t>
                      </a:r>
                      <a:r>
                        <a:rPr lang="en-US" sz="1300" dirty="0" err="1">
                          <a:latin typeface="Calibri"/>
                          <a:ea typeface="Calibri"/>
                          <a:cs typeface="Times New Roman"/>
                        </a:rPr>
                        <a:t>kepada</a:t>
                      </a:r>
                      <a:r>
                        <a:rPr lang="en-US" sz="1300" dirty="0">
                          <a:latin typeface="Calibri"/>
                          <a:ea typeface="Calibri"/>
                          <a:cs typeface="Times New Roman"/>
                        </a:rPr>
                        <a:t> </a:t>
                      </a:r>
                      <a:r>
                        <a:rPr lang="en-US" sz="1300" dirty="0" err="1">
                          <a:latin typeface="Calibri"/>
                          <a:ea typeface="Calibri"/>
                          <a:cs typeface="Times New Roman"/>
                        </a:rPr>
                        <a:t>pengembangan</a:t>
                      </a:r>
                      <a:r>
                        <a:rPr lang="en-US" sz="1300" dirty="0">
                          <a:latin typeface="Calibri"/>
                          <a:ea typeface="Calibri"/>
                          <a:cs typeface="Times New Roman"/>
                        </a:rPr>
                        <a:t> </a:t>
                      </a:r>
                      <a:r>
                        <a:rPr lang="en-US" sz="1300" dirty="0" err="1">
                          <a:latin typeface="Calibri"/>
                          <a:ea typeface="Calibri"/>
                          <a:cs typeface="Times New Roman"/>
                        </a:rPr>
                        <a:t>emosi</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spiritual </a:t>
                      </a:r>
                      <a:r>
                        <a:rPr lang="en-US" sz="1300" dirty="0" err="1">
                          <a:latin typeface="Calibri"/>
                          <a:ea typeface="Calibri"/>
                          <a:cs typeface="Times New Roman"/>
                        </a:rPr>
                        <a:t>sekolah</a:t>
                      </a:r>
                      <a:r>
                        <a:rPr lang="en-US" sz="1300" dirty="0">
                          <a:latin typeface="Calibri"/>
                          <a:ea typeface="Calibri"/>
                          <a:cs typeface="Times New Roman"/>
                        </a:rPr>
                        <a:t>, </a:t>
                      </a:r>
                      <a:r>
                        <a:rPr lang="en-US" sz="1300" dirty="0" err="1">
                          <a:latin typeface="Calibri"/>
                          <a:ea typeface="Calibri"/>
                          <a:cs typeface="Times New Roman"/>
                        </a:rPr>
                        <a:t>keluarga</a:t>
                      </a:r>
                      <a:r>
                        <a:rPr lang="en-US" sz="1300" dirty="0">
                          <a:latin typeface="Calibri"/>
                          <a:ea typeface="Calibri"/>
                          <a:cs typeface="Times New Roman"/>
                        </a:rPr>
                        <a:t>, </a:t>
                      </a:r>
                      <a:r>
                        <a:rPr lang="en-US" sz="1300" dirty="0" err="1">
                          <a:latin typeface="Calibri"/>
                          <a:ea typeface="Calibri"/>
                          <a:cs typeface="Times New Roman"/>
                        </a:rPr>
                        <a:t>masyarakat</a:t>
                      </a:r>
                      <a:r>
                        <a:rPr lang="en-US" sz="1300" dirty="0">
                          <a:latin typeface="Calibri"/>
                          <a:ea typeface="Calibri"/>
                          <a:cs typeface="Times New Roman"/>
                        </a:rPr>
                        <a:t>, </a:t>
                      </a:r>
                      <a:r>
                        <a:rPr lang="en-US" sz="1300" dirty="0" err="1">
                          <a:latin typeface="Calibri"/>
                          <a:ea typeface="Calibri"/>
                          <a:cs typeface="Times New Roman"/>
                        </a:rPr>
                        <a:t>bangsa</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Negara.</a:t>
                      </a:r>
                      <a:endParaRPr lang="id-ID" sz="1300" dirty="0">
                        <a:latin typeface="Calibri"/>
                        <a:ea typeface="Calibri"/>
                        <a:cs typeface="Times New Roman"/>
                      </a:endParaRPr>
                    </a:p>
                  </a:txBody>
                  <a:tcPr marL="68580" marR="68580" marT="0" marB="0"/>
                </a:tc>
              </a:tr>
              <a:tr h="370840">
                <a:tc>
                  <a:txBody>
                    <a:bodyPr/>
                    <a:lstStyle/>
                    <a:p>
                      <a:r>
                        <a:rPr lang="id-ID" dirty="0" smtClean="0"/>
                        <a:t>2.</a:t>
                      </a:r>
                      <a:endParaRPr lang="id-ID" dirty="0"/>
                    </a:p>
                  </a:txBody>
                  <a:tcPr/>
                </a:tc>
                <a:tc>
                  <a:txBody>
                    <a:bodyPr/>
                    <a:lstStyle/>
                    <a:p>
                      <a:pPr indent="0" algn="l">
                        <a:spcBef>
                          <a:spcPts val="400"/>
                        </a:spcBef>
                        <a:spcAft>
                          <a:spcPts val="0"/>
                        </a:spcAft>
                      </a:pPr>
                      <a:r>
                        <a:rPr lang="en-US" sz="1400" dirty="0" err="1">
                          <a:latin typeface="Calibri"/>
                          <a:ea typeface="Calibri"/>
                          <a:cs typeface="Times New Roman"/>
                        </a:rPr>
                        <a:t>Kecerdasan</a:t>
                      </a:r>
                      <a:r>
                        <a:rPr lang="en-US" sz="1400" dirty="0">
                          <a:latin typeface="Calibri"/>
                          <a:ea typeface="Calibri"/>
                          <a:cs typeface="Times New Roman"/>
                        </a:rPr>
                        <a:t> </a:t>
                      </a:r>
                      <a:r>
                        <a:rPr lang="en-US" sz="1400" dirty="0" err="1">
                          <a:latin typeface="Calibri"/>
                          <a:ea typeface="Calibri"/>
                          <a:cs typeface="Times New Roman"/>
                        </a:rPr>
                        <a:t>Sosial-Ekologis</a:t>
                      </a:r>
                      <a:endParaRPr lang="id-ID" sz="14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Berkenaan</a:t>
                      </a:r>
                      <a:r>
                        <a:rPr lang="en-US" sz="1300" dirty="0">
                          <a:latin typeface="Calibri"/>
                          <a:ea typeface="Calibri"/>
                          <a:cs typeface="Times New Roman"/>
                        </a:rPr>
                        <a:t> </a:t>
                      </a:r>
                      <a:r>
                        <a:rPr lang="en-US" sz="1300" dirty="0" err="1">
                          <a:latin typeface="Calibri"/>
                          <a:ea typeface="Calibri"/>
                          <a:cs typeface="Times New Roman"/>
                        </a:rPr>
                        <a:t>dengan</a:t>
                      </a:r>
                      <a:r>
                        <a:rPr lang="en-US" sz="1300" dirty="0">
                          <a:latin typeface="Calibri"/>
                          <a:ea typeface="Calibri"/>
                          <a:cs typeface="Times New Roman"/>
                        </a:rPr>
                        <a:t> </a:t>
                      </a:r>
                      <a:r>
                        <a:rPr lang="en-US" sz="1300" i="1" dirty="0">
                          <a:latin typeface="Calibri"/>
                          <a:ea typeface="Calibri"/>
                          <a:cs typeface="Times New Roman"/>
                        </a:rPr>
                        <a:t>ability</a:t>
                      </a:r>
                      <a:r>
                        <a:rPr lang="en-US" sz="1300" dirty="0">
                          <a:latin typeface="Calibri"/>
                          <a:ea typeface="Calibri"/>
                          <a:cs typeface="Times New Roman"/>
                        </a:rPr>
                        <a:t>/ </a:t>
                      </a:r>
                      <a:r>
                        <a:rPr lang="en-US" sz="1300" dirty="0" err="1">
                          <a:latin typeface="Calibri"/>
                          <a:ea typeface="Calibri"/>
                          <a:cs typeface="Times New Roman"/>
                        </a:rPr>
                        <a:t>kemampuan</a:t>
                      </a:r>
                      <a:r>
                        <a:rPr lang="en-US" sz="1300" dirty="0">
                          <a:latin typeface="Calibri"/>
                          <a:ea typeface="Calibri"/>
                          <a:cs typeface="Times New Roman"/>
                        </a:rPr>
                        <a:t> </a:t>
                      </a:r>
                      <a:r>
                        <a:rPr lang="en-US" sz="1300" dirty="0" err="1">
                          <a:latin typeface="Calibri"/>
                          <a:ea typeface="Calibri"/>
                          <a:cs typeface="Times New Roman"/>
                        </a:rPr>
                        <a:t>berpikir</a:t>
                      </a:r>
                      <a:r>
                        <a:rPr lang="en-US" sz="1300" dirty="0">
                          <a:latin typeface="Calibri"/>
                          <a:ea typeface="Calibri"/>
                          <a:cs typeface="Times New Roman"/>
                        </a:rPr>
                        <a:t>, </a:t>
                      </a:r>
                      <a:r>
                        <a:rPr lang="en-US" sz="1300" dirty="0" err="1">
                          <a:latin typeface="Calibri"/>
                          <a:ea typeface="Calibri"/>
                          <a:cs typeface="Times New Roman"/>
                        </a:rPr>
                        <a:t>berbuat</a:t>
                      </a:r>
                      <a:r>
                        <a:rPr lang="en-US" sz="1300" dirty="0">
                          <a:latin typeface="Calibri"/>
                          <a:ea typeface="Calibri"/>
                          <a:cs typeface="Times New Roman"/>
                        </a:rPr>
                        <a:t>, </a:t>
                      </a:r>
                      <a:r>
                        <a:rPr lang="en-US" sz="1300" dirty="0" err="1">
                          <a:latin typeface="Calibri"/>
                          <a:ea typeface="Calibri"/>
                          <a:cs typeface="Times New Roman"/>
                        </a:rPr>
                        <a:t>mengelola</a:t>
                      </a:r>
                      <a:r>
                        <a:rPr lang="en-US" sz="1300" dirty="0">
                          <a:latin typeface="Calibri"/>
                          <a:ea typeface="Calibri"/>
                          <a:cs typeface="Times New Roman"/>
                        </a:rPr>
                        <a:t> </a:t>
                      </a:r>
                      <a:r>
                        <a:rPr lang="en-US" sz="1300" dirty="0" err="1">
                          <a:latin typeface="Calibri"/>
                          <a:ea typeface="Calibri"/>
                          <a:cs typeface="Times New Roman"/>
                        </a:rPr>
                        <a:t>secara</a:t>
                      </a:r>
                      <a:r>
                        <a:rPr lang="en-US" sz="1300" dirty="0">
                          <a:latin typeface="Calibri"/>
                          <a:ea typeface="Calibri"/>
                          <a:cs typeface="Times New Roman"/>
                        </a:rPr>
                        <a:t> </a:t>
                      </a:r>
                      <a:r>
                        <a:rPr lang="en-US" sz="1300" dirty="0" err="1">
                          <a:latin typeface="Calibri"/>
                          <a:ea typeface="Calibri"/>
                          <a:cs typeface="Times New Roman"/>
                        </a:rPr>
                        <a:t>sosial</a:t>
                      </a:r>
                      <a:r>
                        <a:rPr lang="en-US" sz="1300" dirty="0">
                          <a:latin typeface="Calibri"/>
                          <a:ea typeface="Calibri"/>
                          <a:cs typeface="Times New Roman"/>
                        </a:rPr>
                        <a:t>, </a:t>
                      </a:r>
                      <a:r>
                        <a:rPr lang="en-US" sz="1300" dirty="0" err="1">
                          <a:latin typeface="Calibri"/>
                          <a:ea typeface="Calibri"/>
                          <a:cs typeface="Times New Roman"/>
                        </a:rPr>
                        <a:t>mengefektifkan</a:t>
                      </a:r>
                      <a:r>
                        <a:rPr lang="en-US" sz="1300" dirty="0">
                          <a:latin typeface="Calibri"/>
                          <a:ea typeface="Calibri"/>
                          <a:cs typeface="Times New Roman"/>
                        </a:rPr>
                        <a:t> </a:t>
                      </a:r>
                      <a:r>
                        <a:rPr lang="en-US" sz="1300" dirty="0" err="1">
                          <a:latin typeface="Calibri"/>
                          <a:ea typeface="Calibri"/>
                          <a:cs typeface="Times New Roman"/>
                        </a:rPr>
                        <a:t>pengembangan</a:t>
                      </a:r>
                      <a:r>
                        <a:rPr lang="en-US" sz="1300" dirty="0">
                          <a:latin typeface="Calibri"/>
                          <a:ea typeface="Calibri"/>
                          <a:cs typeface="Times New Roman"/>
                        </a:rPr>
                        <a:t> </a:t>
                      </a:r>
                      <a:r>
                        <a:rPr lang="en-US" sz="1300" dirty="0" err="1">
                          <a:latin typeface="Calibri"/>
                          <a:ea typeface="Calibri"/>
                          <a:cs typeface="Times New Roman"/>
                        </a:rPr>
                        <a:t>keseimbangan</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a:t>
                      </a:r>
                      <a:r>
                        <a:rPr lang="en-US" sz="1300" dirty="0" err="1">
                          <a:latin typeface="Calibri"/>
                          <a:ea typeface="Calibri"/>
                          <a:cs typeface="Times New Roman"/>
                        </a:rPr>
                        <a:t>keharmonisan</a:t>
                      </a:r>
                      <a:r>
                        <a:rPr lang="en-US" sz="1300" dirty="0">
                          <a:latin typeface="Calibri"/>
                          <a:ea typeface="Calibri"/>
                          <a:cs typeface="Times New Roman"/>
                        </a:rPr>
                        <a:t> </a:t>
                      </a:r>
                      <a:r>
                        <a:rPr lang="en-US" sz="1300" dirty="0" err="1">
                          <a:latin typeface="Calibri"/>
                          <a:ea typeface="Calibri"/>
                          <a:cs typeface="Times New Roman"/>
                        </a:rPr>
                        <a:t>antar</a:t>
                      </a:r>
                      <a:r>
                        <a:rPr lang="en-US" sz="1300" dirty="0">
                          <a:latin typeface="Calibri"/>
                          <a:ea typeface="Calibri"/>
                          <a:cs typeface="Times New Roman"/>
                        </a:rPr>
                        <a:t> </a:t>
                      </a:r>
                      <a:r>
                        <a:rPr lang="en-US" sz="1300" dirty="0" err="1">
                          <a:latin typeface="Calibri"/>
                          <a:ea typeface="Calibri"/>
                          <a:cs typeface="Times New Roman"/>
                        </a:rPr>
                        <a:t>individu</a:t>
                      </a:r>
                      <a:r>
                        <a:rPr lang="en-US" sz="1300" dirty="0">
                          <a:latin typeface="Calibri"/>
                          <a:ea typeface="Calibri"/>
                          <a:cs typeface="Times New Roman"/>
                        </a:rPr>
                        <a:t> (</a:t>
                      </a:r>
                      <a:r>
                        <a:rPr lang="en-US" sz="1300" i="1" dirty="0" err="1">
                          <a:latin typeface="Calibri"/>
                          <a:ea typeface="Calibri"/>
                          <a:cs typeface="Times New Roman"/>
                        </a:rPr>
                        <a:t>pawongan</a:t>
                      </a:r>
                      <a:r>
                        <a:rPr lang="en-US" sz="1300" dirty="0">
                          <a:latin typeface="Calibri"/>
                          <a:ea typeface="Calibri"/>
                          <a:cs typeface="Times New Roman"/>
                        </a:rPr>
                        <a:t>).</a:t>
                      </a:r>
                      <a:endParaRPr lang="id-ID" sz="1300" dirty="0">
                        <a:latin typeface="Calibri"/>
                        <a:ea typeface="Calibri"/>
                        <a:cs typeface="Times New Roman"/>
                      </a:endParaRPr>
                    </a:p>
                    <a:p>
                      <a:pPr indent="0" algn="l">
                        <a:spcBef>
                          <a:spcPts val="400"/>
                        </a:spcBef>
                        <a:spcAft>
                          <a:spcPts val="0"/>
                        </a:spcAft>
                      </a:pPr>
                      <a:r>
                        <a:rPr lang="en-US" sz="1300" dirty="0" err="1">
                          <a:latin typeface="Calibri"/>
                          <a:ea typeface="Times New Roman"/>
                          <a:cs typeface="Times New Roman"/>
                        </a:rPr>
                        <a:t>Kemampuan</a:t>
                      </a:r>
                      <a:r>
                        <a:rPr lang="en-US" sz="1300" dirty="0">
                          <a:latin typeface="Calibri"/>
                          <a:ea typeface="Times New Roman"/>
                          <a:cs typeface="Times New Roman"/>
                        </a:rPr>
                        <a:t> </a:t>
                      </a:r>
                      <a:r>
                        <a:rPr lang="en-US" sz="1300" dirty="0" err="1">
                          <a:latin typeface="Calibri"/>
                          <a:ea typeface="Times New Roman"/>
                          <a:cs typeface="Times New Roman"/>
                        </a:rPr>
                        <a:t>menggalakkan</a:t>
                      </a:r>
                      <a:r>
                        <a:rPr lang="en-US" sz="1300" dirty="0">
                          <a:latin typeface="Calibri"/>
                          <a:ea typeface="Times New Roman"/>
                          <a:cs typeface="Times New Roman"/>
                        </a:rPr>
                        <a:t> </a:t>
                      </a:r>
                      <a:r>
                        <a:rPr lang="en-US" sz="1300" dirty="0" err="1">
                          <a:latin typeface="Calibri"/>
                          <a:ea typeface="Times New Roman"/>
                          <a:cs typeface="Times New Roman"/>
                        </a:rPr>
                        <a:t>pembangunan</a:t>
                      </a:r>
                      <a:r>
                        <a:rPr lang="en-US" sz="1300" dirty="0">
                          <a:latin typeface="Calibri"/>
                          <a:ea typeface="Times New Roman"/>
                          <a:cs typeface="Times New Roman"/>
                        </a:rPr>
                        <a:t> </a:t>
                      </a:r>
                      <a:r>
                        <a:rPr lang="en-US" sz="1300" dirty="0" err="1">
                          <a:latin typeface="Calibri"/>
                          <a:ea typeface="Times New Roman"/>
                          <a:cs typeface="Times New Roman"/>
                        </a:rPr>
                        <a:t>ramah</a:t>
                      </a:r>
                      <a:r>
                        <a:rPr lang="en-US" sz="1300" dirty="0">
                          <a:latin typeface="Calibri"/>
                          <a:ea typeface="Times New Roman"/>
                          <a:cs typeface="Times New Roman"/>
                        </a:rPr>
                        <a:t> </a:t>
                      </a:r>
                      <a:r>
                        <a:rPr lang="en-US" sz="1300" dirty="0" err="1">
                          <a:latin typeface="Calibri"/>
                          <a:ea typeface="Times New Roman"/>
                          <a:cs typeface="Times New Roman"/>
                        </a:rPr>
                        <a:t>lingkungan</a:t>
                      </a:r>
                      <a:r>
                        <a:rPr lang="en-US" sz="1300" dirty="0">
                          <a:latin typeface="Calibri"/>
                          <a:ea typeface="Times New Roman"/>
                          <a:cs typeface="Times New Roman"/>
                        </a:rPr>
                        <a:t>, </a:t>
                      </a:r>
                      <a:r>
                        <a:rPr lang="en-US" sz="1300" dirty="0" err="1">
                          <a:latin typeface="Calibri"/>
                          <a:ea typeface="Times New Roman"/>
                          <a:cs typeface="Times New Roman"/>
                        </a:rPr>
                        <a:t>menjunjung</a:t>
                      </a:r>
                      <a:r>
                        <a:rPr lang="en-US" sz="1300" dirty="0">
                          <a:latin typeface="Calibri"/>
                          <a:ea typeface="Times New Roman"/>
                          <a:cs typeface="Times New Roman"/>
                        </a:rPr>
                        <a:t> </a:t>
                      </a:r>
                      <a:r>
                        <a:rPr lang="en-US" sz="1300" dirty="0" err="1">
                          <a:latin typeface="Calibri"/>
                          <a:ea typeface="Times New Roman"/>
                          <a:cs typeface="Times New Roman"/>
                        </a:rPr>
                        <a:t>hak</a:t>
                      </a:r>
                      <a:r>
                        <a:rPr lang="en-US" sz="1300" dirty="0">
                          <a:latin typeface="Calibri"/>
                          <a:ea typeface="Times New Roman"/>
                          <a:cs typeface="Times New Roman"/>
                        </a:rPr>
                        <a:t> </a:t>
                      </a:r>
                      <a:r>
                        <a:rPr lang="en-US" sz="1300" dirty="0" err="1">
                          <a:latin typeface="Calibri"/>
                          <a:ea typeface="Times New Roman"/>
                          <a:cs typeface="Times New Roman"/>
                        </a:rPr>
                        <a:t>dasar</a:t>
                      </a:r>
                      <a:r>
                        <a:rPr lang="en-US" sz="1300" dirty="0">
                          <a:latin typeface="Calibri"/>
                          <a:ea typeface="Times New Roman"/>
                          <a:cs typeface="Times New Roman"/>
                        </a:rPr>
                        <a:t> </a:t>
                      </a:r>
                      <a:r>
                        <a:rPr lang="en-US" sz="1300" dirty="0" err="1">
                          <a:latin typeface="Calibri"/>
                          <a:ea typeface="Times New Roman"/>
                          <a:cs typeface="Times New Roman"/>
                        </a:rPr>
                        <a:t>tiap</a:t>
                      </a:r>
                      <a:r>
                        <a:rPr lang="en-US" sz="1300" dirty="0">
                          <a:latin typeface="Calibri"/>
                          <a:ea typeface="Times New Roman"/>
                          <a:cs typeface="Times New Roman"/>
                        </a:rPr>
                        <a:t> </a:t>
                      </a:r>
                      <a:r>
                        <a:rPr lang="en-US" sz="1300" dirty="0" err="1">
                          <a:latin typeface="Calibri"/>
                          <a:ea typeface="Times New Roman"/>
                          <a:cs typeface="Times New Roman"/>
                        </a:rPr>
                        <a:t>makhluk</a:t>
                      </a:r>
                      <a:r>
                        <a:rPr lang="en-US" sz="1300" dirty="0">
                          <a:latin typeface="Calibri"/>
                          <a:ea typeface="Times New Roman"/>
                          <a:cs typeface="Times New Roman"/>
                        </a:rPr>
                        <a:t> </a:t>
                      </a:r>
                      <a:r>
                        <a:rPr lang="en-US" sz="1300" dirty="0" err="1">
                          <a:latin typeface="Calibri"/>
                          <a:ea typeface="Times New Roman"/>
                          <a:cs typeface="Times New Roman"/>
                        </a:rPr>
                        <a:t>untuk</a:t>
                      </a:r>
                      <a:r>
                        <a:rPr lang="en-US" sz="1300" dirty="0">
                          <a:latin typeface="Calibri"/>
                          <a:ea typeface="Times New Roman"/>
                          <a:cs typeface="Times New Roman"/>
                        </a:rPr>
                        <a:t> </a:t>
                      </a:r>
                      <a:r>
                        <a:rPr lang="en-US" sz="1300" dirty="0" err="1">
                          <a:latin typeface="Calibri"/>
                          <a:ea typeface="Times New Roman"/>
                          <a:cs typeface="Times New Roman"/>
                        </a:rPr>
                        <a:t>mempertahankan</a:t>
                      </a:r>
                      <a:r>
                        <a:rPr lang="en-US" sz="1300" dirty="0">
                          <a:latin typeface="Calibri"/>
                          <a:ea typeface="Times New Roman"/>
                          <a:cs typeface="Times New Roman"/>
                        </a:rPr>
                        <a:t> </a:t>
                      </a:r>
                      <a:r>
                        <a:rPr lang="en-US" sz="1300" dirty="0" err="1">
                          <a:latin typeface="Calibri"/>
                          <a:ea typeface="Times New Roman"/>
                          <a:cs typeface="Times New Roman"/>
                        </a:rPr>
                        <a:t>diri</a:t>
                      </a:r>
                      <a:r>
                        <a:rPr lang="en-US" sz="1300" dirty="0">
                          <a:latin typeface="Calibri"/>
                          <a:ea typeface="Times New Roman"/>
                          <a:cs typeface="Times New Roman"/>
                        </a:rPr>
                        <a:t> </a:t>
                      </a:r>
                      <a:r>
                        <a:rPr lang="en-US" sz="1300" dirty="0" err="1">
                          <a:latin typeface="Calibri"/>
                          <a:ea typeface="Times New Roman"/>
                          <a:cs typeface="Times New Roman"/>
                        </a:rPr>
                        <a:t>dan</a:t>
                      </a:r>
                      <a:r>
                        <a:rPr lang="en-US" sz="1300" dirty="0">
                          <a:latin typeface="Calibri"/>
                          <a:ea typeface="Times New Roman"/>
                          <a:cs typeface="Times New Roman"/>
                        </a:rPr>
                        <a:t> </a:t>
                      </a:r>
                      <a:r>
                        <a:rPr lang="en-US" sz="1300" dirty="0" err="1">
                          <a:latin typeface="Calibri"/>
                          <a:ea typeface="Times New Roman"/>
                          <a:cs typeface="Times New Roman"/>
                        </a:rPr>
                        <a:t>berkembang</a:t>
                      </a:r>
                      <a:r>
                        <a:rPr lang="en-US" sz="1300" dirty="0">
                          <a:latin typeface="Calibri"/>
                          <a:ea typeface="Times New Roman"/>
                          <a:cs typeface="Times New Roman"/>
                        </a:rPr>
                        <a:t> </a:t>
                      </a:r>
                      <a:r>
                        <a:rPr lang="en-US" sz="1300" dirty="0" err="1">
                          <a:latin typeface="Calibri"/>
                          <a:ea typeface="Times New Roman"/>
                          <a:cs typeface="Times New Roman"/>
                        </a:rPr>
                        <a:t>biak</a:t>
                      </a:r>
                      <a:r>
                        <a:rPr lang="en-US" sz="1300" dirty="0">
                          <a:latin typeface="Calibri"/>
                          <a:ea typeface="Times New Roman"/>
                          <a:cs typeface="Times New Roman"/>
                        </a:rPr>
                        <a:t>,  </a:t>
                      </a:r>
                      <a:r>
                        <a:rPr lang="en-US" sz="1300" dirty="0" err="1">
                          <a:latin typeface="Calibri"/>
                          <a:ea typeface="Times New Roman"/>
                          <a:cs typeface="Times New Roman"/>
                        </a:rPr>
                        <a:t>sebagai</a:t>
                      </a:r>
                      <a:r>
                        <a:rPr lang="en-US" sz="1300" dirty="0">
                          <a:latin typeface="Calibri"/>
                          <a:ea typeface="Times New Roman"/>
                          <a:cs typeface="Times New Roman"/>
                        </a:rPr>
                        <a:t> </a:t>
                      </a:r>
                      <a:r>
                        <a:rPr lang="en-US" sz="1300" dirty="0" err="1">
                          <a:latin typeface="Calibri"/>
                          <a:ea typeface="Times New Roman"/>
                          <a:cs typeface="Times New Roman"/>
                        </a:rPr>
                        <a:t>mitra</a:t>
                      </a:r>
                      <a:r>
                        <a:rPr lang="en-US" sz="1300" dirty="0">
                          <a:latin typeface="Calibri"/>
                          <a:ea typeface="Times New Roman"/>
                          <a:cs typeface="Times New Roman"/>
                        </a:rPr>
                        <a:t> </a:t>
                      </a:r>
                      <a:r>
                        <a:rPr lang="en-US" sz="1300" dirty="0" err="1">
                          <a:latin typeface="Calibri"/>
                          <a:ea typeface="Times New Roman"/>
                          <a:cs typeface="Times New Roman"/>
                        </a:rPr>
                        <a:t>alam</a:t>
                      </a:r>
                      <a:r>
                        <a:rPr lang="en-US" sz="1300" dirty="0">
                          <a:latin typeface="Calibri"/>
                          <a:ea typeface="Times New Roman"/>
                          <a:cs typeface="Times New Roman"/>
                        </a:rPr>
                        <a:t> </a:t>
                      </a:r>
                      <a:r>
                        <a:rPr lang="en-US" sz="1300" dirty="0" err="1">
                          <a:latin typeface="Calibri"/>
                          <a:ea typeface="Times New Roman"/>
                          <a:cs typeface="Times New Roman"/>
                        </a:rPr>
                        <a:t>semesta</a:t>
                      </a:r>
                      <a:r>
                        <a:rPr lang="en-US" sz="1300" dirty="0">
                          <a:latin typeface="Calibri"/>
                          <a:ea typeface="Times New Roman"/>
                          <a:cs typeface="Times New Roman"/>
                        </a:rPr>
                        <a:t>, </a:t>
                      </a:r>
                      <a:r>
                        <a:rPr lang="en-US" sz="1300" dirty="0" err="1">
                          <a:latin typeface="Calibri"/>
                          <a:ea typeface="Times New Roman"/>
                          <a:cs typeface="Times New Roman"/>
                        </a:rPr>
                        <a:t>bertanggung</a:t>
                      </a:r>
                      <a:r>
                        <a:rPr lang="en-US" sz="1300" dirty="0">
                          <a:latin typeface="Calibri"/>
                          <a:ea typeface="Times New Roman"/>
                          <a:cs typeface="Times New Roman"/>
                        </a:rPr>
                        <a:t> </a:t>
                      </a:r>
                      <a:r>
                        <a:rPr lang="en-US" sz="1300" dirty="0" err="1">
                          <a:latin typeface="Calibri"/>
                          <a:ea typeface="Times New Roman"/>
                          <a:cs typeface="Times New Roman"/>
                        </a:rPr>
                        <a:t>jawab</a:t>
                      </a:r>
                      <a:r>
                        <a:rPr lang="en-US" sz="1300" dirty="0">
                          <a:latin typeface="Calibri"/>
                          <a:ea typeface="Times New Roman"/>
                          <a:cs typeface="Times New Roman"/>
                        </a:rPr>
                        <a:t> </a:t>
                      </a:r>
                      <a:r>
                        <a:rPr lang="en-US" sz="1300" dirty="0" err="1">
                          <a:latin typeface="Calibri"/>
                          <a:ea typeface="Times New Roman"/>
                          <a:cs typeface="Times New Roman"/>
                        </a:rPr>
                        <a:t>atas</a:t>
                      </a:r>
                      <a:r>
                        <a:rPr lang="en-US" sz="1300" dirty="0">
                          <a:latin typeface="Calibri"/>
                          <a:ea typeface="Times New Roman"/>
                          <a:cs typeface="Times New Roman"/>
                        </a:rPr>
                        <a:t> </a:t>
                      </a:r>
                      <a:r>
                        <a:rPr lang="en-US" sz="1300" dirty="0" err="1">
                          <a:latin typeface="Calibri"/>
                          <a:ea typeface="Times New Roman"/>
                          <a:cs typeface="Times New Roman"/>
                        </a:rPr>
                        <a:t>masa</a:t>
                      </a:r>
                      <a:r>
                        <a:rPr lang="en-US" sz="1300" dirty="0">
                          <a:latin typeface="Calibri"/>
                          <a:ea typeface="Times New Roman"/>
                          <a:cs typeface="Times New Roman"/>
                        </a:rPr>
                        <a:t> </a:t>
                      </a:r>
                      <a:r>
                        <a:rPr lang="en-US" sz="1300" dirty="0" err="1">
                          <a:latin typeface="Calibri"/>
                          <a:ea typeface="Times New Roman"/>
                          <a:cs typeface="Times New Roman"/>
                        </a:rPr>
                        <a:t>depan</a:t>
                      </a:r>
                      <a:r>
                        <a:rPr lang="en-US" sz="1300" dirty="0">
                          <a:latin typeface="Calibri"/>
                          <a:ea typeface="Times New Roman"/>
                          <a:cs typeface="Times New Roman"/>
                        </a:rPr>
                        <a:t> </a:t>
                      </a:r>
                      <a:r>
                        <a:rPr lang="en-US" sz="1300" dirty="0" err="1">
                          <a:latin typeface="Calibri"/>
                          <a:ea typeface="Times New Roman"/>
                          <a:cs typeface="Times New Roman"/>
                        </a:rPr>
                        <a:t>seluruh</a:t>
                      </a:r>
                      <a:r>
                        <a:rPr lang="en-US" sz="1300" dirty="0">
                          <a:latin typeface="Calibri"/>
                          <a:ea typeface="Times New Roman"/>
                          <a:cs typeface="Times New Roman"/>
                        </a:rPr>
                        <a:t> </a:t>
                      </a:r>
                      <a:r>
                        <a:rPr lang="en-US" sz="1300" dirty="0" err="1">
                          <a:latin typeface="Calibri"/>
                          <a:ea typeface="Times New Roman"/>
                          <a:cs typeface="Times New Roman"/>
                        </a:rPr>
                        <a:t>kosmos</a:t>
                      </a:r>
                      <a:r>
                        <a:rPr lang="en-US" sz="1300" dirty="0">
                          <a:latin typeface="Calibri"/>
                          <a:ea typeface="Times New Roman"/>
                          <a:cs typeface="Times New Roman"/>
                        </a:rPr>
                        <a:t>.</a:t>
                      </a:r>
                      <a:endParaRPr lang="id-ID" sz="13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Individu</a:t>
                      </a:r>
                      <a:r>
                        <a:rPr lang="en-US" sz="1300" dirty="0">
                          <a:latin typeface="Calibri"/>
                          <a:ea typeface="Calibri"/>
                          <a:cs typeface="Times New Roman"/>
                        </a:rPr>
                        <a:t> yang </a:t>
                      </a:r>
                      <a:r>
                        <a:rPr lang="en-US" sz="1300" dirty="0" err="1">
                          <a:latin typeface="Calibri"/>
                          <a:ea typeface="Calibri"/>
                          <a:cs typeface="Times New Roman"/>
                        </a:rPr>
                        <a:t>cerdas</a:t>
                      </a:r>
                      <a:r>
                        <a:rPr lang="en-US" sz="1300" dirty="0">
                          <a:latin typeface="Calibri"/>
                          <a:ea typeface="Calibri"/>
                          <a:cs typeface="Times New Roman"/>
                        </a:rPr>
                        <a:t> </a:t>
                      </a:r>
                      <a:r>
                        <a:rPr lang="en-US" sz="1300" dirty="0" err="1">
                          <a:latin typeface="Calibri"/>
                          <a:ea typeface="Calibri"/>
                          <a:cs typeface="Times New Roman"/>
                        </a:rPr>
                        <a:t>secara</a:t>
                      </a:r>
                      <a:r>
                        <a:rPr lang="en-US" sz="1300" dirty="0">
                          <a:latin typeface="Calibri"/>
                          <a:ea typeface="Calibri"/>
                          <a:cs typeface="Times New Roman"/>
                        </a:rPr>
                        <a:t> </a:t>
                      </a:r>
                      <a:r>
                        <a:rPr lang="en-US" sz="1300" dirty="0" err="1">
                          <a:latin typeface="Calibri"/>
                          <a:ea typeface="Calibri"/>
                          <a:cs typeface="Times New Roman"/>
                        </a:rPr>
                        <a:t>sosial-ekologis</a:t>
                      </a:r>
                      <a:r>
                        <a:rPr lang="en-US" sz="1300" dirty="0">
                          <a:latin typeface="Calibri"/>
                          <a:ea typeface="Calibri"/>
                          <a:cs typeface="Times New Roman"/>
                        </a:rPr>
                        <a:t>  </a:t>
                      </a:r>
                      <a:r>
                        <a:rPr lang="en-US" sz="1300" dirty="0" err="1">
                          <a:latin typeface="Calibri"/>
                          <a:ea typeface="Calibri"/>
                          <a:cs typeface="Times New Roman"/>
                        </a:rPr>
                        <a:t>dapat</a:t>
                      </a:r>
                      <a:r>
                        <a:rPr lang="en-US" sz="1300" dirty="0">
                          <a:latin typeface="Calibri"/>
                          <a:ea typeface="Calibri"/>
                          <a:cs typeface="Times New Roman"/>
                        </a:rPr>
                        <a:t> </a:t>
                      </a:r>
                      <a:r>
                        <a:rPr lang="en-US" sz="1300" dirty="0" err="1">
                          <a:latin typeface="Calibri"/>
                          <a:ea typeface="Calibri"/>
                          <a:cs typeface="Times New Roman"/>
                        </a:rPr>
                        <a:t>memberi</a:t>
                      </a:r>
                      <a:r>
                        <a:rPr lang="en-US" sz="1300" dirty="0">
                          <a:latin typeface="Calibri"/>
                          <a:ea typeface="Calibri"/>
                          <a:cs typeface="Times New Roman"/>
                        </a:rPr>
                        <a:t> </a:t>
                      </a:r>
                      <a:r>
                        <a:rPr lang="en-US" sz="1300" dirty="0" err="1">
                          <a:latin typeface="Calibri"/>
                          <a:ea typeface="Calibri"/>
                          <a:cs typeface="Times New Roman"/>
                        </a:rPr>
                        <a:t>sumbangan</a:t>
                      </a:r>
                      <a:r>
                        <a:rPr lang="en-US" sz="1300" dirty="0">
                          <a:latin typeface="Calibri"/>
                          <a:ea typeface="Calibri"/>
                          <a:cs typeface="Times New Roman"/>
                        </a:rPr>
                        <a:t> </a:t>
                      </a:r>
                      <a:r>
                        <a:rPr lang="en-US" sz="1300" dirty="0" err="1">
                          <a:latin typeface="Calibri"/>
                          <a:ea typeface="Calibri"/>
                          <a:cs typeface="Times New Roman"/>
                        </a:rPr>
                        <a:t>kepada</a:t>
                      </a:r>
                      <a:r>
                        <a:rPr lang="en-US" sz="1300" dirty="0">
                          <a:latin typeface="Calibri"/>
                          <a:ea typeface="Calibri"/>
                          <a:cs typeface="Times New Roman"/>
                        </a:rPr>
                        <a:t> </a:t>
                      </a:r>
                      <a:r>
                        <a:rPr lang="en-US" sz="1300" dirty="0" err="1">
                          <a:latin typeface="Calibri"/>
                          <a:ea typeface="Calibri"/>
                          <a:cs typeface="Times New Roman"/>
                        </a:rPr>
                        <a:t>pengembangan</a:t>
                      </a:r>
                      <a:r>
                        <a:rPr lang="en-US" sz="1300" dirty="0">
                          <a:latin typeface="Calibri"/>
                          <a:ea typeface="Calibri"/>
                          <a:cs typeface="Times New Roman"/>
                        </a:rPr>
                        <a:t> </a:t>
                      </a:r>
                      <a:r>
                        <a:rPr lang="id-ID" sz="1300" dirty="0">
                          <a:latin typeface="Calibri"/>
                          <a:ea typeface="Calibri"/>
                          <a:cs typeface="Times New Roman"/>
                        </a:rPr>
                        <a:t>hubungan timbal balik</a:t>
                      </a:r>
                      <a:r>
                        <a:rPr lang="en-US" sz="1300" dirty="0">
                          <a:latin typeface="Calibri"/>
                          <a:ea typeface="Calibri"/>
                          <a:cs typeface="Times New Roman"/>
                        </a:rPr>
                        <a:t>, </a:t>
                      </a:r>
                      <a:r>
                        <a:rPr lang="id-ID" sz="1300" dirty="0">
                          <a:latin typeface="Calibri"/>
                          <a:ea typeface="Calibri"/>
                          <a:cs typeface="Times New Roman"/>
                        </a:rPr>
                        <a:t>demokratis</a:t>
                      </a:r>
                      <a:r>
                        <a:rPr lang="en-US" sz="1300" dirty="0">
                          <a:latin typeface="Calibri"/>
                          <a:ea typeface="Calibri"/>
                          <a:cs typeface="Times New Roman"/>
                        </a:rPr>
                        <a:t>, </a:t>
                      </a:r>
                      <a:r>
                        <a:rPr lang="id-ID" sz="1300" dirty="0">
                          <a:latin typeface="Calibri"/>
                          <a:ea typeface="Calibri"/>
                          <a:cs typeface="Times New Roman"/>
                        </a:rPr>
                        <a:t>empatik dan simpatik</a:t>
                      </a:r>
                      <a:r>
                        <a:rPr lang="en-US" sz="1300" dirty="0">
                          <a:latin typeface="Calibri"/>
                          <a:ea typeface="Calibri"/>
                          <a:cs typeface="Times New Roman"/>
                        </a:rPr>
                        <a:t>, </a:t>
                      </a:r>
                      <a:r>
                        <a:rPr lang="id-ID" sz="1300" dirty="0">
                          <a:latin typeface="Calibri"/>
                          <a:ea typeface="Calibri"/>
                          <a:cs typeface="Times New Roman"/>
                        </a:rPr>
                        <a:t>menjunjung tinggi hak asasi manusia</a:t>
                      </a:r>
                      <a:r>
                        <a:rPr lang="en-US" sz="1300" dirty="0">
                          <a:latin typeface="Calibri"/>
                          <a:ea typeface="Calibri"/>
                          <a:cs typeface="Times New Roman"/>
                        </a:rPr>
                        <a:t>, </a:t>
                      </a:r>
                      <a:r>
                        <a:rPr lang="id-ID" sz="1300" dirty="0">
                          <a:latin typeface="Calibri"/>
                          <a:ea typeface="Calibri"/>
                          <a:cs typeface="Times New Roman"/>
                        </a:rPr>
                        <a:t>ceria dan percaya diri</a:t>
                      </a:r>
                      <a:r>
                        <a:rPr lang="en-US" sz="1300" dirty="0">
                          <a:latin typeface="Calibri"/>
                          <a:ea typeface="Calibri"/>
                          <a:cs typeface="Times New Roman"/>
                        </a:rPr>
                        <a:t>, </a:t>
                      </a:r>
                      <a:r>
                        <a:rPr lang="id-ID" sz="1300" dirty="0">
                          <a:latin typeface="Calibri"/>
                          <a:ea typeface="Calibri"/>
                          <a:cs typeface="Times New Roman"/>
                        </a:rPr>
                        <a:t>menghargai kebhinekaan dalam bermasyarakat dan bernegara</a:t>
                      </a:r>
                      <a:r>
                        <a:rPr lang="en-US" sz="1300" dirty="0">
                          <a:latin typeface="Calibri"/>
                          <a:ea typeface="Calibri"/>
                          <a:cs typeface="Times New Roman"/>
                        </a:rPr>
                        <a:t>,</a:t>
                      </a:r>
                      <a:r>
                        <a:rPr lang="id-ID" sz="1300" dirty="0">
                          <a:latin typeface="Calibri"/>
                          <a:ea typeface="Calibri"/>
                          <a:cs typeface="Times New Roman"/>
                        </a:rPr>
                        <a:t> serta berwawasan kebangsaan dengan kesadaran akan hak dan kewajiban </a:t>
                      </a:r>
                      <a:r>
                        <a:rPr lang="en-US" sz="1300" dirty="0" err="1">
                          <a:latin typeface="Calibri"/>
                          <a:ea typeface="Calibri"/>
                          <a:cs typeface="Times New Roman"/>
                        </a:rPr>
                        <a:t>sebagai</a:t>
                      </a:r>
                      <a:r>
                        <a:rPr lang="en-US" sz="1300" dirty="0">
                          <a:latin typeface="Calibri"/>
                          <a:ea typeface="Calibri"/>
                          <a:cs typeface="Times New Roman"/>
                        </a:rPr>
                        <a:t> </a:t>
                      </a:r>
                      <a:r>
                        <a:rPr lang="id-ID" sz="1300" dirty="0">
                          <a:latin typeface="Calibri"/>
                          <a:ea typeface="Calibri"/>
                          <a:cs typeface="Times New Roman"/>
                        </a:rPr>
                        <a:t>warga Negara</a:t>
                      </a:r>
                      <a:r>
                        <a:rPr lang="en-US" sz="1300" dirty="0">
                          <a:latin typeface="Calibri"/>
                          <a:ea typeface="Calibri"/>
                          <a:cs typeface="Times New Roman"/>
                        </a:rPr>
                        <a:t>, </a:t>
                      </a:r>
                      <a:r>
                        <a:rPr lang="en-US" sz="1300" dirty="0" err="1">
                          <a:latin typeface="Calibri"/>
                          <a:ea typeface="Calibri"/>
                          <a:cs typeface="Times New Roman"/>
                        </a:rPr>
                        <a:t>bertanggungjawab</a:t>
                      </a:r>
                      <a:r>
                        <a:rPr lang="en-US" sz="1300" dirty="0">
                          <a:latin typeface="Calibri"/>
                          <a:ea typeface="Calibri"/>
                          <a:cs typeface="Times New Roman"/>
                        </a:rPr>
                        <a:t> </a:t>
                      </a:r>
                      <a:r>
                        <a:rPr lang="en-US" sz="1300" dirty="0" err="1">
                          <a:latin typeface="Calibri"/>
                          <a:ea typeface="Calibri"/>
                          <a:cs typeface="Times New Roman"/>
                        </a:rPr>
                        <a:t>atas</a:t>
                      </a:r>
                      <a:r>
                        <a:rPr lang="en-US" sz="1300" dirty="0">
                          <a:latin typeface="Calibri"/>
                          <a:ea typeface="Calibri"/>
                          <a:cs typeface="Times New Roman"/>
                        </a:rPr>
                        <a:t> </a:t>
                      </a:r>
                      <a:r>
                        <a:rPr lang="en-US" sz="1300" dirty="0" err="1">
                          <a:latin typeface="Calibri"/>
                          <a:ea typeface="Calibri"/>
                          <a:cs typeface="Times New Roman"/>
                        </a:rPr>
                        <a:t>masa</a:t>
                      </a:r>
                      <a:r>
                        <a:rPr lang="en-US" sz="1300" dirty="0">
                          <a:latin typeface="Calibri"/>
                          <a:ea typeface="Calibri"/>
                          <a:cs typeface="Times New Roman"/>
                        </a:rPr>
                        <a:t> </a:t>
                      </a:r>
                      <a:r>
                        <a:rPr lang="en-US" sz="1300" dirty="0" err="1">
                          <a:latin typeface="Calibri"/>
                          <a:ea typeface="Calibri"/>
                          <a:cs typeface="Times New Roman"/>
                        </a:rPr>
                        <a:t>depan</a:t>
                      </a:r>
                      <a:r>
                        <a:rPr lang="en-US" sz="1300" dirty="0">
                          <a:latin typeface="Calibri"/>
                          <a:ea typeface="Calibri"/>
                          <a:cs typeface="Times New Roman"/>
                        </a:rPr>
                        <a:t> </a:t>
                      </a:r>
                      <a:r>
                        <a:rPr lang="en-US" sz="1300" dirty="0" err="1">
                          <a:latin typeface="Calibri"/>
                          <a:ea typeface="Calibri"/>
                          <a:cs typeface="Times New Roman"/>
                        </a:rPr>
                        <a:t>seluruh</a:t>
                      </a:r>
                      <a:r>
                        <a:rPr lang="en-US" sz="1300" dirty="0">
                          <a:latin typeface="Calibri"/>
                          <a:ea typeface="Calibri"/>
                          <a:cs typeface="Times New Roman"/>
                        </a:rPr>
                        <a:t> </a:t>
                      </a:r>
                      <a:r>
                        <a:rPr lang="en-US" sz="1300" dirty="0" err="1">
                          <a:latin typeface="Calibri"/>
                          <a:ea typeface="Calibri"/>
                          <a:cs typeface="Times New Roman"/>
                        </a:rPr>
                        <a:t>kosmos</a:t>
                      </a:r>
                      <a:r>
                        <a:rPr lang="en-US" sz="1300" dirty="0">
                          <a:latin typeface="Calibri"/>
                          <a:ea typeface="Calibri"/>
                          <a:cs typeface="Times New Roman"/>
                        </a:rPr>
                        <a:t>.</a:t>
                      </a:r>
                      <a:endParaRPr lang="id-ID" sz="1300" dirty="0">
                        <a:latin typeface="Calibri"/>
                        <a:ea typeface="Calibri"/>
                        <a:cs typeface="Times New Roman"/>
                      </a:endParaRPr>
                    </a:p>
                  </a:txBody>
                  <a:tcPr marL="68580" marR="68580" marT="0" marB="0"/>
                </a:tc>
              </a:tr>
              <a:tr h="370840">
                <a:tc>
                  <a:txBody>
                    <a:bodyPr/>
                    <a:lstStyle/>
                    <a:p>
                      <a:r>
                        <a:rPr lang="id-ID" dirty="0" smtClean="0"/>
                        <a:t>3.</a:t>
                      </a:r>
                      <a:endParaRPr lang="id-ID" dirty="0"/>
                    </a:p>
                  </a:txBody>
                  <a:tcPr/>
                </a:tc>
                <a:tc>
                  <a:txBody>
                    <a:bodyPr/>
                    <a:lstStyle/>
                    <a:p>
                      <a:pPr indent="0" algn="l">
                        <a:spcBef>
                          <a:spcPts val="400"/>
                        </a:spcBef>
                        <a:spcAft>
                          <a:spcPts val="0"/>
                        </a:spcAft>
                      </a:pPr>
                      <a:r>
                        <a:rPr lang="en-US" sz="1400">
                          <a:latin typeface="Calibri"/>
                          <a:ea typeface="Calibri"/>
                          <a:cs typeface="Times New Roman"/>
                        </a:rPr>
                        <a:t>Kecerdasan Intelektual</a:t>
                      </a:r>
                      <a:endParaRPr lang="id-ID" sz="140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Berkenaan</a:t>
                      </a:r>
                      <a:r>
                        <a:rPr lang="en-US" sz="1300" dirty="0">
                          <a:latin typeface="Calibri"/>
                          <a:ea typeface="Calibri"/>
                          <a:cs typeface="Times New Roman"/>
                        </a:rPr>
                        <a:t> </a:t>
                      </a:r>
                      <a:r>
                        <a:rPr lang="en-US" sz="1300" dirty="0" err="1">
                          <a:latin typeface="Calibri"/>
                          <a:ea typeface="Calibri"/>
                          <a:cs typeface="Times New Roman"/>
                        </a:rPr>
                        <a:t>dengan</a:t>
                      </a:r>
                      <a:r>
                        <a:rPr lang="en-US" sz="1300" dirty="0">
                          <a:latin typeface="Calibri"/>
                          <a:ea typeface="Calibri"/>
                          <a:cs typeface="Times New Roman"/>
                        </a:rPr>
                        <a:t> </a:t>
                      </a:r>
                      <a:r>
                        <a:rPr lang="en-US" sz="1300" i="1" dirty="0">
                          <a:latin typeface="Calibri"/>
                          <a:ea typeface="Calibri"/>
                          <a:cs typeface="Times New Roman"/>
                        </a:rPr>
                        <a:t>ability</a:t>
                      </a:r>
                      <a:r>
                        <a:rPr lang="en-US" sz="1300" dirty="0">
                          <a:latin typeface="Calibri"/>
                          <a:ea typeface="Calibri"/>
                          <a:cs typeface="Times New Roman"/>
                        </a:rPr>
                        <a:t>/ </a:t>
                      </a:r>
                      <a:r>
                        <a:rPr lang="en-US" sz="1300" dirty="0" err="1">
                          <a:latin typeface="Calibri"/>
                          <a:ea typeface="Calibri"/>
                          <a:cs typeface="Times New Roman"/>
                        </a:rPr>
                        <a:t>kemampuan</a:t>
                      </a:r>
                      <a:r>
                        <a:rPr lang="en-US" sz="1300" dirty="0">
                          <a:latin typeface="Calibri"/>
                          <a:ea typeface="Calibri"/>
                          <a:cs typeface="Times New Roman"/>
                        </a:rPr>
                        <a:t> </a:t>
                      </a:r>
                      <a:r>
                        <a:rPr lang="en-US" sz="1300" dirty="0" err="1">
                          <a:latin typeface="Calibri"/>
                          <a:ea typeface="Calibri"/>
                          <a:cs typeface="Times New Roman"/>
                        </a:rPr>
                        <a:t>olah</a:t>
                      </a:r>
                      <a:r>
                        <a:rPr lang="en-US" sz="1300" dirty="0">
                          <a:latin typeface="Calibri"/>
                          <a:ea typeface="Calibri"/>
                          <a:cs typeface="Times New Roman"/>
                        </a:rPr>
                        <a:t> </a:t>
                      </a:r>
                      <a:r>
                        <a:rPr lang="en-US" sz="1300" dirty="0" err="1">
                          <a:latin typeface="Calibri"/>
                          <a:ea typeface="Calibri"/>
                          <a:cs typeface="Times New Roman"/>
                        </a:rPr>
                        <a:t>pikir</a:t>
                      </a:r>
                      <a:r>
                        <a:rPr lang="en-US" sz="1300" dirty="0">
                          <a:latin typeface="Calibri"/>
                          <a:ea typeface="Calibri"/>
                          <a:cs typeface="Times New Roman"/>
                        </a:rPr>
                        <a:t>, </a:t>
                      </a:r>
                      <a:r>
                        <a:rPr lang="en-US" sz="1300" dirty="0" err="1">
                          <a:latin typeface="Calibri"/>
                          <a:ea typeface="Calibri"/>
                          <a:cs typeface="Times New Roman"/>
                        </a:rPr>
                        <a:t>berbuat</a:t>
                      </a:r>
                      <a:r>
                        <a:rPr lang="en-US" sz="1300" dirty="0">
                          <a:latin typeface="Calibri"/>
                          <a:ea typeface="Calibri"/>
                          <a:cs typeface="Times New Roman"/>
                        </a:rPr>
                        <a:t>, </a:t>
                      </a:r>
                      <a:r>
                        <a:rPr lang="en-US" sz="1300" dirty="0" err="1">
                          <a:latin typeface="Calibri"/>
                          <a:ea typeface="Calibri"/>
                          <a:cs typeface="Times New Roman"/>
                        </a:rPr>
                        <a:t>mengelola</a:t>
                      </a:r>
                      <a:r>
                        <a:rPr lang="en-US" sz="1300" dirty="0">
                          <a:latin typeface="Calibri"/>
                          <a:ea typeface="Calibri"/>
                          <a:cs typeface="Times New Roman"/>
                        </a:rPr>
                        <a:t> </a:t>
                      </a:r>
                      <a:r>
                        <a:rPr lang="en-US" sz="1300" dirty="0" err="1">
                          <a:latin typeface="Calibri"/>
                          <a:ea typeface="Calibri"/>
                          <a:cs typeface="Times New Roman"/>
                        </a:rPr>
                        <a:t>diri</a:t>
                      </a:r>
                      <a:r>
                        <a:rPr lang="en-US" sz="1300" dirty="0">
                          <a:latin typeface="Calibri"/>
                          <a:ea typeface="Calibri"/>
                          <a:cs typeface="Times New Roman"/>
                        </a:rPr>
                        <a:t> </a:t>
                      </a:r>
                      <a:r>
                        <a:rPr lang="en-US" sz="1300" dirty="0" err="1">
                          <a:latin typeface="Calibri"/>
                          <a:ea typeface="Calibri"/>
                          <a:cs typeface="Times New Roman"/>
                        </a:rPr>
                        <a:t>untuk</a:t>
                      </a:r>
                      <a:r>
                        <a:rPr lang="en-US" sz="1300" dirty="0">
                          <a:latin typeface="Calibri"/>
                          <a:ea typeface="Calibri"/>
                          <a:cs typeface="Times New Roman"/>
                        </a:rPr>
                        <a:t> </a:t>
                      </a:r>
                      <a:r>
                        <a:rPr lang="id-ID" sz="1300" dirty="0">
                          <a:latin typeface="Calibri"/>
                          <a:ea typeface="Calibri"/>
                          <a:cs typeface="Times New Roman"/>
                        </a:rPr>
                        <a:t> memperoleh kompetensi dan kemandirian dalam ilmu pengetahuan, teknologi, dan seni, bersikap </a:t>
                      </a:r>
                      <a:r>
                        <a:rPr lang="en-US" sz="1300" dirty="0" err="1">
                          <a:latin typeface="Calibri"/>
                          <a:ea typeface="Calibri"/>
                          <a:cs typeface="Times New Roman"/>
                        </a:rPr>
                        <a:t>kritis</a:t>
                      </a:r>
                      <a:r>
                        <a:rPr lang="en-US" sz="1300" dirty="0">
                          <a:latin typeface="Calibri"/>
                          <a:ea typeface="Calibri"/>
                          <a:cs typeface="Times New Roman"/>
                        </a:rPr>
                        <a:t>, </a:t>
                      </a:r>
                      <a:r>
                        <a:rPr lang="en-US" sz="1300" dirty="0" err="1">
                          <a:latin typeface="Calibri"/>
                          <a:ea typeface="Calibri"/>
                          <a:cs typeface="Times New Roman"/>
                        </a:rPr>
                        <a:t>kreatif</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a:t>
                      </a:r>
                      <a:r>
                        <a:rPr lang="en-US" sz="1300" dirty="0" err="1">
                          <a:latin typeface="Calibri"/>
                          <a:ea typeface="Calibri"/>
                          <a:cs typeface="Times New Roman"/>
                        </a:rPr>
                        <a:t>imajinatif</a:t>
                      </a:r>
                      <a:r>
                        <a:rPr lang="en-US" sz="1300" dirty="0">
                          <a:latin typeface="Calibri"/>
                          <a:ea typeface="Calibri"/>
                          <a:cs typeface="Times New Roman"/>
                        </a:rPr>
                        <a:t>.</a:t>
                      </a:r>
                      <a:endParaRPr lang="id-ID" sz="13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300" dirty="0" err="1">
                          <a:latin typeface="Calibri"/>
                          <a:ea typeface="Calibri"/>
                          <a:cs typeface="Times New Roman"/>
                        </a:rPr>
                        <a:t>Individu</a:t>
                      </a:r>
                      <a:r>
                        <a:rPr lang="en-US" sz="1300" dirty="0">
                          <a:latin typeface="Calibri"/>
                          <a:ea typeface="Calibri"/>
                          <a:cs typeface="Times New Roman"/>
                        </a:rPr>
                        <a:t> yang </a:t>
                      </a:r>
                      <a:r>
                        <a:rPr lang="en-US" sz="1300" dirty="0" err="1">
                          <a:latin typeface="Calibri"/>
                          <a:ea typeface="Calibri"/>
                          <a:cs typeface="Times New Roman"/>
                        </a:rPr>
                        <a:t>cerdas</a:t>
                      </a:r>
                      <a:r>
                        <a:rPr lang="en-US" sz="1300" dirty="0">
                          <a:latin typeface="Calibri"/>
                          <a:ea typeface="Calibri"/>
                          <a:cs typeface="Times New Roman"/>
                        </a:rPr>
                        <a:t> </a:t>
                      </a:r>
                      <a:r>
                        <a:rPr lang="en-US" sz="1300" dirty="0" err="1">
                          <a:latin typeface="Calibri"/>
                          <a:ea typeface="Calibri"/>
                          <a:cs typeface="Times New Roman"/>
                        </a:rPr>
                        <a:t>secara</a:t>
                      </a:r>
                      <a:r>
                        <a:rPr lang="en-US" sz="1300" dirty="0">
                          <a:latin typeface="Calibri"/>
                          <a:ea typeface="Calibri"/>
                          <a:cs typeface="Times New Roman"/>
                        </a:rPr>
                        <a:t> </a:t>
                      </a:r>
                      <a:r>
                        <a:rPr lang="en-US" sz="1300" dirty="0" err="1">
                          <a:latin typeface="Calibri"/>
                          <a:ea typeface="Calibri"/>
                          <a:cs typeface="Times New Roman"/>
                        </a:rPr>
                        <a:t>intelektual</a:t>
                      </a:r>
                      <a:r>
                        <a:rPr lang="en-US" sz="1300" dirty="0">
                          <a:latin typeface="Calibri"/>
                          <a:ea typeface="Calibri"/>
                          <a:cs typeface="Times New Roman"/>
                        </a:rPr>
                        <a:t> </a:t>
                      </a:r>
                      <a:r>
                        <a:rPr lang="en-US" sz="1300" dirty="0" err="1">
                          <a:latin typeface="Calibri"/>
                          <a:ea typeface="Calibri"/>
                          <a:cs typeface="Times New Roman"/>
                        </a:rPr>
                        <a:t>dapat</a:t>
                      </a:r>
                      <a:r>
                        <a:rPr lang="en-US" sz="1300" dirty="0">
                          <a:latin typeface="Calibri"/>
                          <a:ea typeface="Calibri"/>
                          <a:cs typeface="Times New Roman"/>
                        </a:rPr>
                        <a:t> </a:t>
                      </a:r>
                      <a:r>
                        <a:rPr lang="en-US" sz="1300" dirty="0" err="1">
                          <a:latin typeface="Calibri"/>
                          <a:ea typeface="Calibri"/>
                          <a:cs typeface="Times New Roman"/>
                        </a:rPr>
                        <a:t>memberi</a:t>
                      </a:r>
                      <a:r>
                        <a:rPr lang="en-US" sz="1300" dirty="0">
                          <a:latin typeface="Calibri"/>
                          <a:ea typeface="Calibri"/>
                          <a:cs typeface="Times New Roman"/>
                        </a:rPr>
                        <a:t> </a:t>
                      </a:r>
                      <a:r>
                        <a:rPr lang="en-US" sz="1300" dirty="0" err="1">
                          <a:latin typeface="Calibri"/>
                          <a:ea typeface="Calibri"/>
                          <a:cs typeface="Times New Roman"/>
                        </a:rPr>
                        <a:t>sumbangan</a:t>
                      </a:r>
                      <a:r>
                        <a:rPr lang="en-US" sz="1300" dirty="0">
                          <a:latin typeface="Calibri"/>
                          <a:ea typeface="Calibri"/>
                          <a:cs typeface="Times New Roman"/>
                        </a:rPr>
                        <a:t> </a:t>
                      </a:r>
                      <a:r>
                        <a:rPr lang="en-US" sz="1300" dirty="0" err="1">
                          <a:latin typeface="Calibri"/>
                          <a:ea typeface="Calibri"/>
                          <a:cs typeface="Times New Roman"/>
                        </a:rPr>
                        <a:t>kepada</a:t>
                      </a:r>
                      <a:r>
                        <a:rPr lang="en-US" sz="1300" dirty="0">
                          <a:latin typeface="Calibri"/>
                          <a:ea typeface="Calibri"/>
                          <a:cs typeface="Times New Roman"/>
                        </a:rPr>
                        <a:t> </a:t>
                      </a:r>
                      <a:r>
                        <a:rPr lang="en-US" sz="1300" dirty="0" err="1">
                          <a:latin typeface="Calibri"/>
                          <a:ea typeface="Calibri"/>
                          <a:cs typeface="Times New Roman"/>
                        </a:rPr>
                        <a:t>pengembangan</a:t>
                      </a:r>
                      <a:r>
                        <a:rPr lang="en-US" sz="1300" dirty="0">
                          <a:latin typeface="Calibri"/>
                          <a:ea typeface="Calibri"/>
                          <a:cs typeface="Times New Roman"/>
                        </a:rPr>
                        <a:t> </a:t>
                      </a:r>
                      <a:r>
                        <a:rPr lang="id-ID" sz="1300" dirty="0">
                          <a:latin typeface="Calibri"/>
                          <a:ea typeface="Calibri"/>
                          <a:cs typeface="Times New Roman"/>
                        </a:rPr>
                        <a:t>kompetensi dan kemandirian dalam ilmu pengetahuan, teknologi, dan seni, bersikap </a:t>
                      </a:r>
                      <a:r>
                        <a:rPr lang="en-US" sz="1300" dirty="0" err="1">
                          <a:latin typeface="Calibri"/>
                          <a:ea typeface="Calibri"/>
                          <a:cs typeface="Times New Roman"/>
                        </a:rPr>
                        <a:t>kritis</a:t>
                      </a:r>
                      <a:r>
                        <a:rPr lang="en-US" sz="1300" dirty="0">
                          <a:latin typeface="Calibri"/>
                          <a:ea typeface="Calibri"/>
                          <a:cs typeface="Times New Roman"/>
                        </a:rPr>
                        <a:t>, </a:t>
                      </a:r>
                      <a:r>
                        <a:rPr lang="en-US" sz="1300" dirty="0" err="1">
                          <a:latin typeface="Calibri"/>
                          <a:ea typeface="Calibri"/>
                          <a:cs typeface="Times New Roman"/>
                        </a:rPr>
                        <a:t>kreatif</a:t>
                      </a:r>
                      <a:r>
                        <a:rPr lang="en-US" sz="1300" dirty="0">
                          <a:latin typeface="Calibri"/>
                          <a:ea typeface="Calibri"/>
                          <a:cs typeface="Times New Roman"/>
                        </a:rPr>
                        <a:t> </a:t>
                      </a:r>
                      <a:r>
                        <a:rPr lang="en-US" sz="1300" dirty="0" err="1">
                          <a:latin typeface="Calibri"/>
                          <a:ea typeface="Calibri"/>
                          <a:cs typeface="Times New Roman"/>
                        </a:rPr>
                        <a:t>dan</a:t>
                      </a:r>
                      <a:r>
                        <a:rPr lang="en-US" sz="1300" dirty="0">
                          <a:latin typeface="Calibri"/>
                          <a:ea typeface="Calibri"/>
                          <a:cs typeface="Times New Roman"/>
                        </a:rPr>
                        <a:t> </a:t>
                      </a:r>
                      <a:r>
                        <a:rPr lang="en-US" sz="1300" dirty="0" err="1">
                          <a:latin typeface="Calibri"/>
                          <a:ea typeface="Calibri"/>
                          <a:cs typeface="Times New Roman"/>
                        </a:rPr>
                        <a:t>imajinatif</a:t>
                      </a:r>
                      <a:r>
                        <a:rPr lang="en-US" sz="1300" dirty="0">
                          <a:latin typeface="Calibri"/>
                          <a:ea typeface="Calibri"/>
                          <a:cs typeface="Times New Roman"/>
                        </a:rPr>
                        <a:t>.</a:t>
                      </a:r>
                      <a:endParaRPr lang="id-ID" sz="13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84784"/>
          </a:xfrm>
        </p:spPr>
        <p:txBody>
          <a:bodyPr>
            <a:noAutofit/>
          </a:bodyPr>
          <a:lstStyle/>
          <a:p>
            <a:pPr>
              <a:lnSpc>
                <a:spcPts val="3100"/>
              </a:lnSpc>
            </a:pPr>
            <a:r>
              <a:rPr lang="id-ID" sz="5400" b="1" i="1" dirty="0" smtClean="0">
                <a:solidFill>
                  <a:schemeClr val="bg1"/>
                </a:solidFill>
              </a:rPr>
              <a:t>Teori: WIWEKA SANGA</a:t>
            </a:r>
            <a:br>
              <a:rPr lang="id-ID" sz="5400" b="1" i="1" dirty="0" smtClean="0">
                <a:solidFill>
                  <a:schemeClr val="bg1"/>
                </a:solidFill>
              </a:rPr>
            </a:br>
            <a:r>
              <a:rPr lang="id-ID" sz="2800" b="1" i="1" dirty="0" smtClean="0">
                <a:solidFill>
                  <a:schemeClr val="bg1"/>
                </a:solidFill>
              </a:rPr>
              <a:t>Kecerdasan KONTEKSTUAL</a:t>
            </a:r>
            <a:r>
              <a:rPr lang="id-ID" sz="5400" b="1" i="1" dirty="0" smtClean="0">
                <a:solidFill>
                  <a:schemeClr val="bg1"/>
                </a:solidFill>
              </a:rPr>
              <a:t> </a:t>
            </a:r>
            <a:endParaRPr lang="id-ID" sz="5400" b="1" i="1" dirty="0">
              <a:solidFill>
                <a:schemeClr val="bg1"/>
              </a:solidFill>
            </a:endParaRPr>
          </a:p>
        </p:txBody>
      </p:sp>
      <p:sp>
        <p:nvSpPr>
          <p:cNvPr id="4" name="Title 1"/>
          <p:cNvSpPr txBox="1">
            <a:spLocks/>
          </p:cNvSpPr>
          <p:nvPr/>
        </p:nvSpPr>
        <p:spPr>
          <a:xfrm>
            <a:off x="2411760" y="1052736"/>
            <a:ext cx="4176464"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1" i="1" u="none" strike="noStrike" kern="1200" cap="none" spc="0" normalizeH="0" baseline="0" noProof="0" dirty="0" smtClean="0">
                <a:ln>
                  <a:noFill/>
                </a:ln>
                <a:solidFill>
                  <a:schemeClr val="bg1"/>
                </a:solidFill>
                <a:effectLst/>
                <a:uLnTx/>
                <a:uFillTx/>
                <a:latin typeface="+mj-lt"/>
                <a:ea typeface="+mj-ea"/>
                <a:cs typeface="+mj-cs"/>
              </a:rPr>
              <a:t>PUTU</a:t>
            </a:r>
            <a:r>
              <a:rPr kumimoji="0" lang="id-ID" sz="1600" b="1" i="1" u="none" strike="noStrike" kern="1200" cap="none" spc="0" normalizeH="0" noProof="0" dirty="0" smtClean="0">
                <a:ln>
                  <a:noFill/>
                </a:ln>
                <a:solidFill>
                  <a:schemeClr val="bg1"/>
                </a:solidFill>
                <a:effectLst/>
                <a:uLnTx/>
                <a:uFillTx/>
                <a:latin typeface="+mj-lt"/>
                <a:ea typeface="+mj-ea"/>
                <a:cs typeface="+mj-cs"/>
              </a:rPr>
              <a:t>  SUDIRA (2011)</a:t>
            </a:r>
            <a:endParaRPr kumimoji="0" lang="id-ID" sz="1600" b="1" i="1"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nvGraphicFramePr>
        <p:xfrm>
          <a:off x="251520" y="1700808"/>
          <a:ext cx="8496944" cy="4516120"/>
        </p:xfrm>
        <a:graphic>
          <a:graphicData uri="http://schemas.openxmlformats.org/drawingml/2006/table">
            <a:tbl>
              <a:tblPr firstRow="1" bandRow="1">
                <a:tableStyleId>{5C22544A-7EE6-4342-B048-85BDC9FD1C3A}</a:tableStyleId>
              </a:tblPr>
              <a:tblGrid>
                <a:gridCol w="648072"/>
                <a:gridCol w="1584176"/>
                <a:gridCol w="3096344"/>
                <a:gridCol w="3168352"/>
              </a:tblGrid>
              <a:tr h="370840">
                <a:tc>
                  <a:txBody>
                    <a:bodyPr/>
                    <a:lstStyle/>
                    <a:p>
                      <a:r>
                        <a:rPr lang="id-ID" dirty="0" smtClean="0"/>
                        <a:t>No</a:t>
                      </a:r>
                      <a:endParaRPr lang="id-ID" dirty="0"/>
                    </a:p>
                  </a:txBody>
                  <a:tcPr/>
                </a:tc>
                <a:tc>
                  <a:txBody>
                    <a:bodyPr/>
                    <a:lstStyle/>
                    <a:p>
                      <a:pPr algn="ctr"/>
                      <a:r>
                        <a:rPr lang="id-ID" dirty="0" smtClean="0"/>
                        <a:t>KECERDASAN</a:t>
                      </a:r>
                      <a:endParaRPr lang="id-ID" dirty="0"/>
                    </a:p>
                  </a:txBody>
                  <a:tcPr/>
                </a:tc>
                <a:tc>
                  <a:txBody>
                    <a:bodyPr/>
                    <a:lstStyle/>
                    <a:p>
                      <a:pPr algn="ctr"/>
                      <a:r>
                        <a:rPr lang="id-ID" dirty="0" smtClean="0"/>
                        <a:t>DEFINISI</a:t>
                      </a:r>
                      <a:endParaRPr lang="id-ID" dirty="0"/>
                    </a:p>
                  </a:txBody>
                  <a:tcPr/>
                </a:tc>
                <a:tc>
                  <a:txBody>
                    <a:bodyPr/>
                    <a:lstStyle/>
                    <a:p>
                      <a:pPr algn="ctr"/>
                      <a:r>
                        <a:rPr lang="id-ID" dirty="0" smtClean="0"/>
                        <a:t>DAMPAK</a:t>
                      </a:r>
                      <a:endParaRPr lang="id-ID" dirty="0"/>
                    </a:p>
                  </a:txBody>
                  <a:tcPr/>
                </a:tc>
              </a:tr>
              <a:tr h="370840">
                <a:tc>
                  <a:txBody>
                    <a:bodyPr/>
                    <a:lstStyle/>
                    <a:p>
                      <a:r>
                        <a:rPr lang="id-ID" dirty="0" smtClean="0"/>
                        <a:t>4.</a:t>
                      </a:r>
                      <a:endParaRPr lang="id-ID" dirty="0"/>
                    </a:p>
                  </a:txBody>
                  <a:tcPr/>
                </a:tc>
                <a:tc>
                  <a:txBody>
                    <a:bodyPr/>
                    <a:lstStyle/>
                    <a:p>
                      <a:pPr indent="0" algn="l">
                        <a:spcBef>
                          <a:spcPts val="400"/>
                        </a:spcBef>
                        <a:spcAft>
                          <a:spcPts val="0"/>
                        </a:spcAft>
                      </a:pPr>
                      <a:r>
                        <a:rPr lang="en-US" sz="1600" dirty="0" err="1">
                          <a:latin typeface="Calibri"/>
                          <a:ea typeface="Calibri"/>
                          <a:cs typeface="Times New Roman"/>
                        </a:rPr>
                        <a:t>Kecerdasan</a:t>
                      </a:r>
                      <a:r>
                        <a:rPr lang="en-US" sz="1600" dirty="0">
                          <a:latin typeface="Calibri"/>
                          <a:ea typeface="Calibri"/>
                          <a:cs typeface="Times New Roman"/>
                        </a:rPr>
                        <a:t> </a:t>
                      </a:r>
                      <a:r>
                        <a:rPr lang="en-US" sz="1600" dirty="0" err="1">
                          <a:latin typeface="Calibri"/>
                          <a:ea typeface="Calibri"/>
                          <a:cs typeface="Times New Roman"/>
                        </a:rPr>
                        <a:t>Kinestetis</a:t>
                      </a:r>
                      <a:endParaRPr lang="id-ID" sz="16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Berkenaan dengan </a:t>
                      </a:r>
                      <a:r>
                        <a:rPr lang="en-US" sz="1600" i="1">
                          <a:latin typeface="Calibri"/>
                          <a:ea typeface="Calibri"/>
                          <a:cs typeface="Times New Roman"/>
                        </a:rPr>
                        <a:t>ability</a:t>
                      </a:r>
                      <a:r>
                        <a:rPr lang="en-US" sz="1600">
                          <a:latin typeface="Calibri"/>
                          <a:ea typeface="Calibri"/>
                          <a:cs typeface="Times New Roman"/>
                        </a:rPr>
                        <a:t>/ kemampuan berpikir, mengolah raga, mengelola diri </a:t>
                      </a:r>
                      <a:r>
                        <a:rPr lang="id-ID" sz="1600">
                          <a:latin typeface="Calibri"/>
                          <a:ea typeface="Calibri"/>
                          <a:cs typeface="Times New Roman"/>
                        </a:rPr>
                        <a:t>untuk mewujudkan insan yang sehat, bugar, berdaya-tahan, sigap, terampil, dan trengginas</a:t>
                      </a:r>
                      <a:r>
                        <a:rPr lang="en-US" sz="1600">
                          <a:latin typeface="Calibri"/>
                          <a:ea typeface="Calibri"/>
                          <a:cs typeface="Times New Roman"/>
                        </a:rPr>
                        <a:t> sebagai a</a:t>
                      </a:r>
                      <a:r>
                        <a:rPr lang="id-ID" sz="1600">
                          <a:latin typeface="Calibri"/>
                          <a:ea typeface="Calibri"/>
                          <a:cs typeface="Times New Roman"/>
                        </a:rPr>
                        <a:t>ktualisasi insan adiraga</a:t>
                      </a:r>
                      <a:r>
                        <a:rPr lang="en-US" sz="1600">
                          <a:latin typeface="Calibri"/>
                          <a:ea typeface="Calibri"/>
                          <a:cs typeface="Times New Roman"/>
                        </a:rPr>
                        <a:t>.</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Individu yang cerdas secara kinestetis dapat memberi sumbangan kepada pengembangan ke</a:t>
                      </a:r>
                      <a:r>
                        <a:rPr lang="id-ID" sz="1600">
                          <a:latin typeface="Calibri"/>
                          <a:ea typeface="Calibri"/>
                          <a:cs typeface="Times New Roman"/>
                        </a:rPr>
                        <a:t>sehat</a:t>
                      </a:r>
                      <a:r>
                        <a:rPr lang="en-US" sz="1600">
                          <a:latin typeface="Calibri"/>
                          <a:ea typeface="Calibri"/>
                          <a:cs typeface="Times New Roman"/>
                        </a:rPr>
                        <a:t>an</a:t>
                      </a:r>
                      <a:r>
                        <a:rPr lang="id-ID" sz="1600">
                          <a:latin typeface="Calibri"/>
                          <a:ea typeface="Calibri"/>
                          <a:cs typeface="Times New Roman"/>
                        </a:rPr>
                        <a:t>, </a:t>
                      </a:r>
                      <a:r>
                        <a:rPr lang="en-US" sz="1600">
                          <a:latin typeface="Calibri"/>
                          <a:ea typeface="Calibri"/>
                          <a:cs typeface="Times New Roman"/>
                        </a:rPr>
                        <a:t>ke</a:t>
                      </a:r>
                      <a:r>
                        <a:rPr lang="id-ID" sz="1600">
                          <a:latin typeface="Calibri"/>
                          <a:ea typeface="Calibri"/>
                          <a:cs typeface="Times New Roman"/>
                        </a:rPr>
                        <a:t>bugar</a:t>
                      </a:r>
                      <a:r>
                        <a:rPr lang="en-US" sz="1600">
                          <a:latin typeface="Calibri"/>
                          <a:ea typeface="Calibri"/>
                          <a:cs typeface="Times New Roman"/>
                        </a:rPr>
                        <a:t>an</a:t>
                      </a:r>
                      <a:r>
                        <a:rPr lang="id-ID" sz="1600">
                          <a:latin typeface="Calibri"/>
                          <a:ea typeface="Calibri"/>
                          <a:cs typeface="Times New Roman"/>
                        </a:rPr>
                        <a:t>, daya-tahan, sigap, terampil, dan trengginas</a:t>
                      </a:r>
                      <a:r>
                        <a:rPr lang="en-US" sz="1600">
                          <a:latin typeface="Calibri"/>
                          <a:ea typeface="Calibri"/>
                          <a:cs typeface="Times New Roman"/>
                        </a:rPr>
                        <a:t> sebagai a</a:t>
                      </a:r>
                      <a:r>
                        <a:rPr lang="id-ID" sz="1600">
                          <a:latin typeface="Calibri"/>
                          <a:ea typeface="Calibri"/>
                          <a:cs typeface="Times New Roman"/>
                        </a:rPr>
                        <a:t>ktualisasi insan adiraga</a:t>
                      </a:r>
                      <a:r>
                        <a:rPr lang="en-US" sz="1600">
                          <a:latin typeface="Calibri"/>
                          <a:ea typeface="Calibri"/>
                          <a:cs typeface="Times New Roman"/>
                        </a:rPr>
                        <a:t>.</a:t>
                      </a:r>
                      <a:endParaRPr lang="id-ID" sz="1600">
                        <a:latin typeface="Calibri"/>
                        <a:ea typeface="Calibri"/>
                        <a:cs typeface="Times New Roman"/>
                      </a:endParaRPr>
                    </a:p>
                  </a:txBody>
                  <a:tcPr marL="68580" marR="68580" marT="0" marB="0"/>
                </a:tc>
              </a:tr>
              <a:tr h="370840">
                <a:tc>
                  <a:txBody>
                    <a:bodyPr/>
                    <a:lstStyle/>
                    <a:p>
                      <a:r>
                        <a:rPr lang="id-ID" dirty="0" smtClean="0"/>
                        <a:t>5.</a:t>
                      </a:r>
                      <a:endParaRPr lang="id-ID" dirty="0"/>
                    </a:p>
                  </a:txBody>
                  <a:tcPr/>
                </a:tc>
                <a:tc>
                  <a:txBody>
                    <a:bodyPr/>
                    <a:lstStyle/>
                    <a:p>
                      <a:pPr indent="0" algn="l">
                        <a:spcBef>
                          <a:spcPts val="400"/>
                        </a:spcBef>
                        <a:spcAft>
                          <a:spcPts val="0"/>
                        </a:spcAft>
                      </a:pPr>
                      <a:r>
                        <a:rPr lang="en-US" sz="1600" dirty="0" err="1">
                          <a:latin typeface="Calibri"/>
                          <a:ea typeface="Calibri"/>
                          <a:cs typeface="Times New Roman"/>
                        </a:rPr>
                        <a:t>Kecerdasan</a:t>
                      </a:r>
                      <a:r>
                        <a:rPr lang="en-US" sz="1600" dirty="0">
                          <a:latin typeface="Calibri"/>
                          <a:ea typeface="Calibri"/>
                          <a:cs typeface="Times New Roman"/>
                        </a:rPr>
                        <a:t> </a:t>
                      </a:r>
                      <a:r>
                        <a:rPr lang="en-US" sz="1600" dirty="0" err="1">
                          <a:latin typeface="Calibri"/>
                          <a:ea typeface="Calibri"/>
                          <a:cs typeface="Times New Roman"/>
                        </a:rPr>
                        <a:t>Ekonomika</a:t>
                      </a:r>
                      <a:endParaRPr lang="id-ID" sz="16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Berkenaan</a:t>
                      </a:r>
                      <a:r>
                        <a:rPr lang="en-US" sz="1600" dirty="0">
                          <a:latin typeface="Calibri"/>
                          <a:ea typeface="Calibri"/>
                          <a:cs typeface="Times New Roman"/>
                        </a:rPr>
                        <a:t> </a:t>
                      </a:r>
                      <a:r>
                        <a:rPr lang="en-US" sz="1600" dirty="0" err="1">
                          <a:latin typeface="Calibri"/>
                          <a:ea typeface="Calibri"/>
                          <a:cs typeface="Times New Roman"/>
                        </a:rPr>
                        <a:t>dengan</a:t>
                      </a:r>
                      <a:r>
                        <a:rPr lang="en-US" sz="1600" dirty="0">
                          <a:latin typeface="Calibri"/>
                          <a:ea typeface="Calibri"/>
                          <a:cs typeface="Times New Roman"/>
                        </a:rPr>
                        <a:t> </a:t>
                      </a:r>
                      <a:r>
                        <a:rPr lang="en-US" sz="1600" i="1" dirty="0">
                          <a:latin typeface="Calibri"/>
                          <a:ea typeface="Calibri"/>
                          <a:cs typeface="Times New Roman"/>
                        </a:rPr>
                        <a:t>ability</a:t>
                      </a:r>
                      <a:r>
                        <a:rPr lang="en-US" sz="1600" dirty="0">
                          <a:latin typeface="Calibri"/>
                          <a:ea typeface="Calibri"/>
                          <a:cs typeface="Times New Roman"/>
                        </a:rPr>
                        <a:t>/ </a:t>
                      </a:r>
                      <a:r>
                        <a:rPr lang="en-US" sz="1600" dirty="0" err="1">
                          <a:latin typeface="Calibri"/>
                          <a:ea typeface="Calibri"/>
                          <a:cs typeface="Times New Roman"/>
                        </a:rPr>
                        <a:t>kemampuan</a:t>
                      </a:r>
                      <a:r>
                        <a:rPr lang="en-US" sz="1600" dirty="0">
                          <a:latin typeface="Calibri"/>
                          <a:ea typeface="Calibri"/>
                          <a:cs typeface="Times New Roman"/>
                        </a:rPr>
                        <a:t> </a:t>
                      </a:r>
                      <a:r>
                        <a:rPr lang="en-US" sz="1600" dirty="0" err="1">
                          <a:latin typeface="Calibri"/>
                          <a:ea typeface="Calibri"/>
                          <a:cs typeface="Times New Roman"/>
                        </a:rPr>
                        <a:t>berpikir</a:t>
                      </a:r>
                      <a:r>
                        <a:rPr lang="en-US" sz="1600" dirty="0">
                          <a:latin typeface="Calibri"/>
                          <a:ea typeface="Calibri"/>
                          <a:cs typeface="Times New Roman"/>
                        </a:rPr>
                        <a:t>, </a:t>
                      </a:r>
                      <a:r>
                        <a:rPr lang="en-US" sz="1600" dirty="0" err="1">
                          <a:latin typeface="Calibri"/>
                          <a:ea typeface="Calibri"/>
                          <a:cs typeface="Times New Roman"/>
                        </a:rPr>
                        <a:t>berbuat</a:t>
                      </a:r>
                      <a:r>
                        <a:rPr lang="en-US" sz="1600" dirty="0">
                          <a:latin typeface="Calibri"/>
                          <a:ea typeface="Calibri"/>
                          <a:cs typeface="Times New Roman"/>
                        </a:rPr>
                        <a:t>, </a:t>
                      </a:r>
                      <a:r>
                        <a:rPr lang="en-US" sz="1600" dirty="0" err="1">
                          <a:latin typeface="Calibri"/>
                          <a:ea typeface="Calibri"/>
                          <a:cs typeface="Times New Roman"/>
                        </a:rPr>
                        <a:t>mengelola</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a:latin typeface="Calibri"/>
                          <a:ea typeface="Calibri"/>
                          <a:cs typeface="Times New Roman"/>
                        </a:rPr>
                        <a:t>ekonomi</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mengoptimalkan</a:t>
                      </a:r>
                      <a:r>
                        <a:rPr lang="en-US" sz="1600" dirty="0">
                          <a:latin typeface="Calibri"/>
                          <a:ea typeface="Calibri"/>
                          <a:cs typeface="Times New Roman"/>
                        </a:rPr>
                        <a:t> </a:t>
                      </a:r>
                      <a:r>
                        <a:rPr lang="en-US" sz="1600" dirty="0" err="1">
                          <a:latin typeface="Calibri"/>
                          <a:ea typeface="Calibri"/>
                          <a:cs typeface="Times New Roman"/>
                        </a:rPr>
                        <a:t>penggunaan</a:t>
                      </a:r>
                      <a:r>
                        <a:rPr lang="en-US" sz="1600" dirty="0">
                          <a:latin typeface="Calibri"/>
                          <a:ea typeface="Calibri"/>
                          <a:cs typeface="Times New Roman"/>
                        </a:rPr>
                        <a:t> </a:t>
                      </a:r>
                      <a:r>
                        <a:rPr lang="en-US" sz="1600" dirty="0" err="1">
                          <a:latin typeface="Calibri"/>
                          <a:ea typeface="Calibri"/>
                          <a:cs typeface="Times New Roman"/>
                        </a:rPr>
                        <a:t>berbagai</a:t>
                      </a:r>
                      <a:r>
                        <a:rPr lang="en-US" sz="1600" dirty="0">
                          <a:latin typeface="Calibri"/>
                          <a:ea typeface="Calibri"/>
                          <a:cs typeface="Times New Roman"/>
                        </a:rPr>
                        <a:t> </a:t>
                      </a:r>
                      <a:r>
                        <a:rPr lang="en-US" sz="1600" dirty="0" err="1">
                          <a:latin typeface="Calibri"/>
                          <a:ea typeface="Calibri"/>
                          <a:cs typeface="Times New Roman"/>
                        </a:rPr>
                        <a:t>sumberdaya</a:t>
                      </a:r>
                      <a:r>
                        <a:rPr lang="en-US" sz="1600" dirty="0">
                          <a:latin typeface="Calibri"/>
                          <a:ea typeface="Calibri"/>
                          <a:cs typeface="Times New Roman"/>
                        </a:rPr>
                        <a:t>.</a:t>
                      </a:r>
                      <a:endParaRPr lang="id-ID" sz="16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Individu yang cerdas secara ekonomika dapat memberi sumbangan kepada pengembangan pembangunan ekonomi masyarakat.</a:t>
                      </a:r>
                      <a:endParaRPr lang="id-ID" sz="1600">
                        <a:latin typeface="Calibri"/>
                        <a:ea typeface="Calibri"/>
                        <a:cs typeface="Times New Roman"/>
                      </a:endParaRPr>
                    </a:p>
                  </a:txBody>
                  <a:tcPr marL="68580" marR="68580" marT="0" marB="0"/>
                </a:tc>
              </a:tr>
              <a:tr h="370840">
                <a:tc>
                  <a:txBody>
                    <a:bodyPr/>
                    <a:lstStyle/>
                    <a:p>
                      <a:r>
                        <a:rPr lang="id-ID" dirty="0" smtClean="0"/>
                        <a:t>6.</a:t>
                      </a:r>
                      <a:endParaRPr lang="id-ID" dirty="0"/>
                    </a:p>
                  </a:txBody>
                  <a:tcPr/>
                </a:tc>
                <a:tc>
                  <a:txBody>
                    <a:bodyPr/>
                    <a:lstStyle/>
                    <a:p>
                      <a:pPr indent="0" algn="l">
                        <a:spcBef>
                          <a:spcPts val="400"/>
                        </a:spcBef>
                        <a:spcAft>
                          <a:spcPts val="0"/>
                        </a:spcAft>
                      </a:pPr>
                      <a:r>
                        <a:rPr lang="en-US" sz="1600">
                          <a:latin typeface="Calibri"/>
                          <a:ea typeface="Calibri"/>
                          <a:cs typeface="Times New Roman"/>
                        </a:rPr>
                        <a:t>Kecerdasan Politik</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Berkenaan</a:t>
                      </a:r>
                      <a:r>
                        <a:rPr lang="en-US" sz="1600" dirty="0">
                          <a:latin typeface="Calibri"/>
                          <a:ea typeface="Calibri"/>
                          <a:cs typeface="Times New Roman"/>
                        </a:rPr>
                        <a:t> </a:t>
                      </a:r>
                      <a:r>
                        <a:rPr lang="en-US" sz="1600" dirty="0" err="1">
                          <a:latin typeface="Calibri"/>
                          <a:ea typeface="Calibri"/>
                          <a:cs typeface="Times New Roman"/>
                        </a:rPr>
                        <a:t>dengan</a:t>
                      </a:r>
                      <a:r>
                        <a:rPr lang="en-US" sz="1600" dirty="0">
                          <a:latin typeface="Calibri"/>
                          <a:ea typeface="Calibri"/>
                          <a:cs typeface="Times New Roman"/>
                        </a:rPr>
                        <a:t> </a:t>
                      </a:r>
                      <a:r>
                        <a:rPr lang="en-US" sz="1600" i="1" dirty="0">
                          <a:latin typeface="Calibri"/>
                          <a:ea typeface="Calibri"/>
                          <a:cs typeface="Times New Roman"/>
                        </a:rPr>
                        <a:t>ability</a:t>
                      </a:r>
                      <a:r>
                        <a:rPr lang="en-US" sz="1600" dirty="0">
                          <a:latin typeface="Calibri"/>
                          <a:ea typeface="Calibri"/>
                          <a:cs typeface="Times New Roman"/>
                        </a:rPr>
                        <a:t>/ </a:t>
                      </a:r>
                      <a:r>
                        <a:rPr lang="en-US" sz="1600" dirty="0" err="1">
                          <a:latin typeface="Calibri"/>
                          <a:ea typeface="Calibri"/>
                          <a:cs typeface="Times New Roman"/>
                        </a:rPr>
                        <a:t>kemampuan</a:t>
                      </a:r>
                      <a:r>
                        <a:rPr lang="en-US" sz="1600" dirty="0">
                          <a:latin typeface="Calibri"/>
                          <a:ea typeface="Calibri"/>
                          <a:cs typeface="Times New Roman"/>
                        </a:rPr>
                        <a:t> </a:t>
                      </a:r>
                      <a:r>
                        <a:rPr lang="en-US" sz="1600" dirty="0" err="1">
                          <a:latin typeface="Calibri"/>
                          <a:ea typeface="Calibri"/>
                          <a:cs typeface="Times New Roman"/>
                        </a:rPr>
                        <a:t>berpikir</a:t>
                      </a:r>
                      <a:r>
                        <a:rPr lang="en-US" sz="1600" dirty="0">
                          <a:latin typeface="Calibri"/>
                          <a:ea typeface="Calibri"/>
                          <a:cs typeface="Times New Roman"/>
                        </a:rPr>
                        <a:t>, </a:t>
                      </a:r>
                      <a:r>
                        <a:rPr lang="en-US" sz="1600" dirty="0" err="1">
                          <a:latin typeface="Calibri"/>
                          <a:ea typeface="Calibri"/>
                          <a:cs typeface="Times New Roman"/>
                        </a:rPr>
                        <a:t>berbuat</a:t>
                      </a:r>
                      <a:r>
                        <a:rPr lang="en-US" sz="1600" dirty="0">
                          <a:latin typeface="Calibri"/>
                          <a:ea typeface="Calibri"/>
                          <a:cs typeface="Times New Roman"/>
                        </a:rPr>
                        <a:t>, </a:t>
                      </a:r>
                      <a:r>
                        <a:rPr lang="en-US" sz="1600" dirty="0" err="1">
                          <a:latin typeface="Calibri"/>
                          <a:ea typeface="Calibri"/>
                          <a:cs typeface="Times New Roman"/>
                        </a:rPr>
                        <a:t>mengelola</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a:latin typeface="Calibri"/>
                          <a:ea typeface="Calibri"/>
                          <a:cs typeface="Times New Roman"/>
                        </a:rPr>
                        <a:t>politik</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mendorong</a:t>
                      </a:r>
                      <a:r>
                        <a:rPr lang="en-US" sz="1600" dirty="0">
                          <a:latin typeface="Calibri"/>
                          <a:ea typeface="Calibri"/>
                          <a:cs typeface="Times New Roman"/>
                        </a:rPr>
                        <a:t> </a:t>
                      </a:r>
                      <a:r>
                        <a:rPr lang="en-US" sz="1600" dirty="0" err="1">
                          <a:latin typeface="Calibri"/>
                          <a:ea typeface="Calibri"/>
                          <a:cs typeface="Times New Roman"/>
                        </a:rPr>
                        <a:t>dampak</a:t>
                      </a:r>
                      <a:r>
                        <a:rPr lang="en-US" sz="1600" dirty="0">
                          <a:latin typeface="Calibri"/>
                          <a:ea typeface="Calibri"/>
                          <a:cs typeface="Times New Roman"/>
                        </a:rPr>
                        <a:t> </a:t>
                      </a:r>
                      <a:r>
                        <a:rPr lang="en-US" sz="1600" i="1" dirty="0">
                          <a:latin typeface="Calibri"/>
                          <a:ea typeface="Calibri"/>
                          <a:cs typeface="Times New Roman"/>
                        </a:rPr>
                        <a:t>win-win solution.</a:t>
                      </a:r>
                      <a:r>
                        <a:rPr lang="en-US" sz="1600" dirty="0">
                          <a:latin typeface="Calibri"/>
                          <a:ea typeface="Calibri"/>
                          <a:cs typeface="Times New Roman"/>
                        </a:rPr>
                        <a:t> </a:t>
                      </a:r>
                      <a:endParaRPr lang="id-ID" sz="16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Individu</a:t>
                      </a:r>
                      <a:r>
                        <a:rPr lang="en-US" sz="1600" dirty="0">
                          <a:latin typeface="Calibri"/>
                          <a:ea typeface="Calibri"/>
                          <a:cs typeface="Times New Roman"/>
                        </a:rPr>
                        <a:t> yang </a:t>
                      </a:r>
                      <a:r>
                        <a:rPr lang="en-US" sz="1600" dirty="0" err="1">
                          <a:latin typeface="Calibri"/>
                          <a:ea typeface="Calibri"/>
                          <a:cs typeface="Times New Roman"/>
                        </a:rPr>
                        <a:t>cerdas</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a:latin typeface="Calibri"/>
                          <a:ea typeface="Calibri"/>
                          <a:cs typeface="Times New Roman"/>
                        </a:rPr>
                        <a:t>politik</a:t>
                      </a:r>
                      <a:r>
                        <a:rPr lang="en-US" sz="1600" dirty="0">
                          <a:latin typeface="Calibri"/>
                          <a:ea typeface="Calibri"/>
                          <a:cs typeface="Times New Roman"/>
                        </a:rPr>
                        <a:t> </a:t>
                      </a:r>
                      <a:r>
                        <a:rPr lang="en-US" sz="1600" dirty="0" err="1">
                          <a:latin typeface="Calibri"/>
                          <a:ea typeface="Calibri"/>
                          <a:cs typeface="Times New Roman"/>
                        </a:rPr>
                        <a:t>dapat</a:t>
                      </a:r>
                      <a:r>
                        <a:rPr lang="en-US" sz="1600" dirty="0">
                          <a:latin typeface="Calibri"/>
                          <a:ea typeface="Calibri"/>
                          <a:cs typeface="Times New Roman"/>
                        </a:rPr>
                        <a:t> </a:t>
                      </a:r>
                      <a:r>
                        <a:rPr lang="en-US" sz="1600" dirty="0" err="1">
                          <a:latin typeface="Calibri"/>
                          <a:ea typeface="Calibri"/>
                          <a:cs typeface="Times New Roman"/>
                        </a:rPr>
                        <a:t>memberi</a:t>
                      </a:r>
                      <a:r>
                        <a:rPr lang="en-US" sz="1600" dirty="0">
                          <a:latin typeface="Calibri"/>
                          <a:ea typeface="Calibri"/>
                          <a:cs typeface="Times New Roman"/>
                        </a:rPr>
                        <a:t> </a:t>
                      </a:r>
                      <a:r>
                        <a:rPr lang="en-US" sz="1600" dirty="0" err="1">
                          <a:latin typeface="Calibri"/>
                          <a:ea typeface="Calibri"/>
                          <a:cs typeface="Times New Roman"/>
                        </a:rPr>
                        <a:t>sumbangan</a:t>
                      </a:r>
                      <a:r>
                        <a:rPr lang="en-US" sz="1600" dirty="0">
                          <a:latin typeface="Calibri"/>
                          <a:ea typeface="Calibri"/>
                          <a:cs typeface="Times New Roman"/>
                        </a:rPr>
                        <a:t> </a:t>
                      </a:r>
                      <a:r>
                        <a:rPr lang="en-US" sz="1600" dirty="0" err="1">
                          <a:latin typeface="Calibri"/>
                          <a:ea typeface="Calibri"/>
                          <a:cs typeface="Times New Roman"/>
                        </a:rPr>
                        <a:t>kepada</a:t>
                      </a:r>
                      <a:r>
                        <a:rPr lang="en-US" sz="1600" dirty="0">
                          <a:latin typeface="Calibri"/>
                          <a:ea typeface="Calibri"/>
                          <a:cs typeface="Times New Roman"/>
                        </a:rPr>
                        <a:t> </a:t>
                      </a:r>
                      <a:r>
                        <a:rPr lang="en-US" sz="1600" dirty="0" err="1">
                          <a:latin typeface="Calibri"/>
                          <a:ea typeface="Calibri"/>
                          <a:cs typeface="Times New Roman"/>
                        </a:rPr>
                        <a:t>pembangunan</a:t>
                      </a:r>
                      <a:r>
                        <a:rPr lang="en-US" sz="1600" dirty="0">
                          <a:latin typeface="Calibri"/>
                          <a:ea typeface="Calibri"/>
                          <a:cs typeface="Times New Roman"/>
                        </a:rPr>
                        <a:t> </a:t>
                      </a:r>
                      <a:r>
                        <a:rPr lang="en-US" sz="1600" dirty="0" err="1">
                          <a:latin typeface="Calibri"/>
                          <a:ea typeface="Calibri"/>
                          <a:cs typeface="Times New Roman"/>
                        </a:rPr>
                        <a:t>politik</a:t>
                      </a:r>
                      <a:r>
                        <a:rPr lang="en-US" sz="1600" dirty="0">
                          <a:latin typeface="Calibri"/>
                          <a:ea typeface="Calibri"/>
                          <a:cs typeface="Times New Roman"/>
                        </a:rPr>
                        <a:t> </a:t>
                      </a:r>
                      <a:r>
                        <a:rPr lang="en-US" sz="1600" dirty="0" err="1">
                          <a:latin typeface="Calibri"/>
                          <a:ea typeface="Calibri"/>
                          <a:cs typeface="Times New Roman"/>
                        </a:rPr>
                        <a:t>di</a:t>
                      </a:r>
                      <a:r>
                        <a:rPr lang="en-US" sz="1600" dirty="0">
                          <a:latin typeface="Calibri"/>
                          <a:ea typeface="Calibri"/>
                          <a:cs typeface="Times New Roman"/>
                        </a:rPr>
                        <a:t> </a:t>
                      </a:r>
                      <a:r>
                        <a:rPr lang="en-US" sz="1600" dirty="0" err="1">
                          <a:latin typeface="Calibri"/>
                          <a:ea typeface="Calibri"/>
                          <a:cs typeface="Times New Roman"/>
                        </a:rPr>
                        <a:t>masyarakat</a:t>
                      </a:r>
                      <a:r>
                        <a:rPr lang="en-US" sz="1600" dirty="0">
                          <a:latin typeface="Calibri"/>
                          <a:ea typeface="Calibri"/>
                          <a:cs typeface="Times New Roman"/>
                        </a:rPr>
                        <a:t>.</a:t>
                      </a:r>
                      <a:endParaRPr lang="id-ID"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84784"/>
          </a:xfrm>
        </p:spPr>
        <p:txBody>
          <a:bodyPr>
            <a:noAutofit/>
          </a:bodyPr>
          <a:lstStyle/>
          <a:p>
            <a:pPr>
              <a:lnSpc>
                <a:spcPts val="3100"/>
              </a:lnSpc>
            </a:pPr>
            <a:r>
              <a:rPr lang="id-ID" sz="5400" b="1" i="1" dirty="0" smtClean="0">
                <a:solidFill>
                  <a:schemeClr val="bg1"/>
                </a:solidFill>
              </a:rPr>
              <a:t>Teori: WIWEKA SANGA</a:t>
            </a:r>
            <a:br>
              <a:rPr lang="id-ID" sz="5400" b="1" i="1" dirty="0" smtClean="0">
                <a:solidFill>
                  <a:schemeClr val="bg1"/>
                </a:solidFill>
              </a:rPr>
            </a:br>
            <a:r>
              <a:rPr lang="id-ID" sz="2800" b="1" i="1" dirty="0" smtClean="0">
                <a:solidFill>
                  <a:schemeClr val="bg1"/>
                </a:solidFill>
              </a:rPr>
              <a:t>Kecerdasan KONTEKSTUAL</a:t>
            </a:r>
            <a:r>
              <a:rPr lang="id-ID" sz="5400" b="1" i="1" dirty="0" smtClean="0">
                <a:solidFill>
                  <a:schemeClr val="bg1"/>
                </a:solidFill>
              </a:rPr>
              <a:t> </a:t>
            </a:r>
            <a:endParaRPr lang="id-ID" sz="5400" b="1" i="1" dirty="0">
              <a:solidFill>
                <a:schemeClr val="bg1"/>
              </a:solidFill>
            </a:endParaRPr>
          </a:p>
        </p:txBody>
      </p:sp>
      <p:sp>
        <p:nvSpPr>
          <p:cNvPr id="4" name="Title 1"/>
          <p:cNvSpPr txBox="1">
            <a:spLocks/>
          </p:cNvSpPr>
          <p:nvPr/>
        </p:nvSpPr>
        <p:spPr>
          <a:xfrm>
            <a:off x="2411760" y="1052736"/>
            <a:ext cx="4176464"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1" i="1" u="none" strike="noStrike" kern="1200" cap="none" spc="0" normalizeH="0" baseline="0" noProof="0" dirty="0" smtClean="0">
                <a:ln>
                  <a:noFill/>
                </a:ln>
                <a:solidFill>
                  <a:schemeClr val="bg1"/>
                </a:solidFill>
                <a:effectLst/>
                <a:uLnTx/>
                <a:uFillTx/>
                <a:latin typeface="+mj-lt"/>
                <a:ea typeface="+mj-ea"/>
                <a:cs typeface="+mj-cs"/>
              </a:rPr>
              <a:t>PUTU</a:t>
            </a:r>
            <a:r>
              <a:rPr kumimoji="0" lang="id-ID" sz="1600" b="1" i="1" u="none" strike="noStrike" kern="1200" cap="none" spc="0" normalizeH="0" noProof="0" dirty="0" smtClean="0">
                <a:ln>
                  <a:noFill/>
                </a:ln>
                <a:solidFill>
                  <a:schemeClr val="bg1"/>
                </a:solidFill>
                <a:effectLst/>
                <a:uLnTx/>
                <a:uFillTx/>
                <a:latin typeface="+mj-lt"/>
                <a:ea typeface="+mj-ea"/>
                <a:cs typeface="+mj-cs"/>
              </a:rPr>
              <a:t>  SUDIRA (2011)</a:t>
            </a:r>
            <a:endParaRPr kumimoji="0" lang="id-ID" sz="1600" b="1" i="1"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nvGraphicFramePr>
        <p:xfrm>
          <a:off x="251520" y="1700808"/>
          <a:ext cx="8496944" cy="4759960"/>
        </p:xfrm>
        <a:graphic>
          <a:graphicData uri="http://schemas.openxmlformats.org/drawingml/2006/table">
            <a:tbl>
              <a:tblPr firstRow="1" bandRow="1">
                <a:tableStyleId>{5C22544A-7EE6-4342-B048-85BDC9FD1C3A}</a:tableStyleId>
              </a:tblPr>
              <a:tblGrid>
                <a:gridCol w="648072"/>
                <a:gridCol w="1584176"/>
                <a:gridCol w="3096344"/>
                <a:gridCol w="3168352"/>
              </a:tblGrid>
              <a:tr h="370840">
                <a:tc>
                  <a:txBody>
                    <a:bodyPr/>
                    <a:lstStyle/>
                    <a:p>
                      <a:r>
                        <a:rPr lang="id-ID" dirty="0" smtClean="0"/>
                        <a:t>No</a:t>
                      </a:r>
                      <a:endParaRPr lang="id-ID" dirty="0"/>
                    </a:p>
                  </a:txBody>
                  <a:tcPr/>
                </a:tc>
                <a:tc>
                  <a:txBody>
                    <a:bodyPr/>
                    <a:lstStyle/>
                    <a:p>
                      <a:pPr algn="ctr"/>
                      <a:r>
                        <a:rPr lang="id-ID" dirty="0" smtClean="0"/>
                        <a:t>KECERDASAN</a:t>
                      </a:r>
                      <a:endParaRPr lang="id-ID" dirty="0"/>
                    </a:p>
                  </a:txBody>
                  <a:tcPr/>
                </a:tc>
                <a:tc>
                  <a:txBody>
                    <a:bodyPr/>
                    <a:lstStyle/>
                    <a:p>
                      <a:pPr algn="ctr"/>
                      <a:r>
                        <a:rPr lang="id-ID" dirty="0" smtClean="0"/>
                        <a:t>DEFINISI</a:t>
                      </a:r>
                      <a:endParaRPr lang="id-ID" dirty="0"/>
                    </a:p>
                  </a:txBody>
                  <a:tcPr/>
                </a:tc>
                <a:tc>
                  <a:txBody>
                    <a:bodyPr/>
                    <a:lstStyle/>
                    <a:p>
                      <a:pPr algn="ctr"/>
                      <a:r>
                        <a:rPr lang="id-ID" dirty="0" smtClean="0"/>
                        <a:t>DAMPAK</a:t>
                      </a:r>
                      <a:endParaRPr lang="id-ID" dirty="0"/>
                    </a:p>
                  </a:txBody>
                  <a:tcPr/>
                </a:tc>
              </a:tr>
              <a:tr h="370840">
                <a:tc>
                  <a:txBody>
                    <a:bodyPr/>
                    <a:lstStyle/>
                    <a:p>
                      <a:r>
                        <a:rPr lang="id-ID" dirty="0" smtClean="0"/>
                        <a:t>7.</a:t>
                      </a:r>
                      <a:endParaRPr lang="id-ID" dirty="0"/>
                    </a:p>
                  </a:txBody>
                  <a:tcPr/>
                </a:tc>
                <a:tc>
                  <a:txBody>
                    <a:bodyPr/>
                    <a:lstStyle/>
                    <a:p>
                      <a:pPr indent="0" algn="l">
                        <a:spcBef>
                          <a:spcPts val="400"/>
                        </a:spcBef>
                        <a:spcAft>
                          <a:spcPts val="0"/>
                        </a:spcAft>
                      </a:pPr>
                      <a:r>
                        <a:rPr lang="en-US" sz="1600">
                          <a:latin typeface="Calibri"/>
                          <a:ea typeface="Calibri"/>
                          <a:cs typeface="Times New Roman"/>
                        </a:rPr>
                        <a:t>Kecerdasan Teknologi</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Berkenaan</a:t>
                      </a:r>
                      <a:r>
                        <a:rPr lang="en-US" sz="1600" dirty="0">
                          <a:latin typeface="Calibri"/>
                          <a:ea typeface="Calibri"/>
                          <a:cs typeface="Times New Roman"/>
                        </a:rPr>
                        <a:t> </a:t>
                      </a:r>
                      <a:r>
                        <a:rPr lang="en-US" sz="1600" dirty="0" err="1">
                          <a:latin typeface="Calibri"/>
                          <a:ea typeface="Calibri"/>
                          <a:cs typeface="Times New Roman"/>
                        </a:rPr>
                        <a:t>dengan</a:t>
                      </a:r>
                      <a:r>
                        <a:rPr lang="en-US" sz="1600" dirty="0">
                          <a:latin typeface="Calibri"/>
                          <a:ea typeface="Calibri"/>
                          <a:cs typeface="Times New Roman"/>
                        </a:rPr>
                        <a:t> </a:t>
                      </a:r>
                      <a:r>
                        <a:rPr lang="en-US" sz="1600" i="1" dirty="0">
                          <a:latin typeface="Calibri"/>
                          <a:ea typeface="Calibri"/>
                          <a:cs typeface="Times New Roman"/>
                        </a:rPr>
                        <a:t>ability</a:t>
                      </a:r>
                      <a:r>
                        <a:rPr lang="en-US" sz="1600" dirty="0">
                          <a:latin typeface="Calibri"/>
                          <a:ea typeface="Calibri"/>
                          <a:cs typeface="Times New Roman"/>
                        </a:rPr>
                        <a:t>/ </a:t>
                      </a:r>
                      <a:r>
                        <a:rPr lang="en-US" sz="1600" dirty="0" err="1">
                          <a:latin typeface="Calibri"/>
                          <a:ea typeface="Calibri"/>
                          <a:cs typeface="Times New Roman"/>
                        </a:rPr>
                        <a:t>kemampuan</a:t>
                      </a:r>
                      <a:r>
                        <a:rPr lang="en-US" sz="1600" dirty="0">
                          <a:latin typeface="Calibri"/>
                          <a:ea typeface="Calibri"/>
                          <a:cs typeface="Times New Roman"/>
                        </a:rPr>
                        <a:t> </a:t>
                      </a:r>
                      <a:r>
                        <a:rPr lang="en-US" sz="1600" dirty="0" err="1">
                          <a:latin typeface="Calibri"/>
                          <a:ea typeface="Calibri"/>
                          <a:cs typeface="Times New Roman"/>
                        </a:rPr>
                        <a:t>berpikir</a:t>
                      </a:r>
                      <a:r>
                        <a:rPr lang="en-US" sz="1600" dirty="0">
                          <a:latin typeface="Calibri"/>
                          <a:ea typeface="Calibri"/>
                          <a:cs typeface="Times New Roman"/>
                        </a:rPr>
                        <a:t>, </a:t>
                      </a:r>
                      <a:r>
                        <a:rPr lang="en-US" sz="1600" dirty="0" err="1">
                          <a:latin typeface="Calibri"/>
                          <a:ea typeface="Calibri"/>
                          <a:cs typeface="Times New Roman"/>
                        </a:rPr>
                        <a:t>berbuat</a:t>
                      </a:r>
                      <a:r>
                        <a:rPr lang="en-US" sz="1600" dirty="0">
                          <a:latin typeface="Calibri"/>
                          <a:ea typeface="Calibri"/>
                          <a:cs typeface="Times New Roman"/>
                        </a:rPr>
                        <a:t>, </a:t>
                      </a:r>
                      <a:r>
                        <a:rPr lang="en-US" sz="1600" dirty="0" err="1">
                          <a:latin typeface="Calibri"/>
                          <a:ea typeface="Calibri"/>
                          <a:cs typeface="Times New Roman"/>
                        </a:rPr>
                        <a:t>mengelola</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memaksimalkan</a:t>
                      </a:r>
                      <a:r>
                        <a:rPr lang="en-US" sz="1600" dirty="0">
                          <a:latin typeface="Calibri"/>
                          <a:ea typeface="Calibri"/>
                          <a:cs typeface="Times New Roman"/>
                        </a:rPr>
                        <a:t> </a:t>
                      </a:r>
                      <a:r>
                        <a:rPr lang="en-US" sz="1600" dirty="0" err="1">
                          <a:latin typeface="Calibri"/>
                          <a:ea typeface="Calibri"/>
                          <a:cs typeface="Times New Roman"/>
                        </a:rPr>
                        <a:t>keuntungan</a:t>
                      </a:r>
                      <a:r>
                        <a:rPr lang="en-US" sz="1600" dirty="0">
                          <a:latin typeface="Calibri"/>
                          <a:ea typeface="Calibri"/>
                          <a:cs typeface="Times New Roman"/>
                        </a:rPr>
                        <a:t> </a:t>
                      </a:r>
                      <a:r>
                        <a:rPr lang="en-US" sz="1600" dirty="0" err="1">
                          <a:latin typeface="Calibri"/>
                          <a:ea typeface="Calibri"/>
                          <a:cs typeface="Times New Roman"/>
                        </a:rPr>
                        <a:t>berbagai</a:t>
                      </a:r>
                      <a:r>
                        <a:rPr lang="en-US" sz="1600" dirty="0">
                          <a:latin typeface="Calibri"/>
                          <a:ea typeface="Calibri"/>
                          <a:cs typeface="Times New Roman"/>
                        </a:rPr>
                        <a:t> </a:t>
                      </a:r>
                      <a:r>
                        <a:rPr lang="en-US" sz="1600" dirty="0" err="1">
                          <a:latin typeface="Calibri"/>
                          <a:ea typeface="Calibri"/>
                          <a:cs typeface="Times New Roman"/>
                        </a:rPr>
                        <a:t>jenis</a:t>
                      </a:r>
                      <a:r>
                        <a:rPr lang="en-US" sz="1600" dirty="0">
                          <a:latin typeface="Calibri"/>
                          <a:ea typeface="Calibri"/>
                          <a:cs typeface="Times New Roman"/>
                        </a:rPr>
                        <a:t> </a:t>
                      </a:r>
                      <a:r>
                        <a:rPr lang="en-US" sz="1600" dirty="0" err="1">
                          <a:latin typeface="Calibri"/>
                          <a:ea typeface="Calibri"/>
                          <a:cs typeface="Times New Roman"/>
                        </a:rPr>
                        <a:t>teknologi</a:t>
                      </a:r>
                      <a:endParaRPr lang="id-ID" sz="1600" dirty="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Individu</a:t>
                      </a:r>
                      <a:r>
                        <a:rPr lang="en-US" sz="1600" dirty="0">
                          <a:latin typeface="Calibri"/>
                          <a:ea typeface="Calibri"/>
                          <a:cs typeface="Times New Roman"/>
                        </a:rPr>
                        <a:t> yang </a:t>
                      </a:r>
                      <a:r>
                        <a:rPr lang="en-US" sz="1600" dirty="0" err="1">
                          <a:latin typeface="Calibri"/>
                          <a:ea typeface="Calibri"/>
                          <a:cs typeface="Times New Roman"/>
                        </a:rPr>
                        <a:t>cerdas</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smtClean="0">
                          <a:latin typeface="Calibri"/>
                          <a:ea typeface="Calibri"/>
                          <a:cs typeface="Times New Roman"/>
                        </a:rPr>
                        <a:t>tekn</a:t>
                      </a:r>
                      <a:r>
                        <a:rPr lang="id-ID" sz="1600" smtClean="0">
                          <a:latin typeface="Calibri"/>
                          <a:ea typeface="Calibri"/>
                          <a:cs typeface="Times New Roman"/>
                        </a:rPr>
                        <a:t>o</a:t>
                      </a:r>
                      <a:r>
                        <a:rPr lang="en-US" sz="1600" smtClean="0">
                          <a:latin typeface="Calibri"/>
                          <a:ea typeface="Calibri"/>
                          <a:cs typeface="Times New Roman"/>
                        </a:rPr>
                        <a:t>logi</a:t>
                      </a:r>
                      <a:r>
                        <a:rPr lang="en-US" sz="1600" dirty="0" smtClean="0">
                          <a:latin typeface="Calibri"/>
                          <a:ea typeface="Calibri"/>
                          <a:cs typeface="Times New Roman"/>
                        </a:rPr>
                        <a:t> </a:t>
                      </a:r>
                      <a:r>
                        <a:rPr lang="en-US" sz="1600" dirty="0" err="1">
                          <a:latin typeface="Calibri"/>
                          <a:ea typeface="Calibri"/>
                          <a:cs typeface="Times New Roman"/>
                        </a:rPr>
                        <a:t>dapat</a:t>
                      </a:r>
                      <a:r>
                        <a:rPr lang="en-US" sz="1600" dirty="0">
                          <a:latin typeface="Calibri"/>
                          <a:ea typeface="Calibri"/>
                          <a:cs typeface="Times New Roman"/>
                        </a:rPr>
                        <a:t> </a:t>
                      </a:r>
                      <a:r>
                        <a:rPr lang="en-US" sz="1600" dirty="0" err="1">
                          <a:latin typeface="Calibri"/>
                          <a:ea typeface="Calibri"/>
                          <a:cs typeface="Times New Roman"/>
                        </a:rPr>
                        <a:t>memberi</a:t>
                      </a:r>
                      <a:r>
                        <a:rPr lang="en-US" sz="1600" dirty="0">
                          <a:latin typeface="Calibri"/>
                          <a:ea typeface="Calibri"/>
                          <a:cs typeface="Times New Roman"/>
                        </a:rPr>
                        <a:t> </a:t>
                      </a:r>
                      <a:r>
                        <a:rPr lang="en-US" sz="1600" dirty="0" err="1">
                          <a:latin typeface="Calibri"/>
                          <a:ea typeface="Calibri"/>
                          <a:cs typeface="Times New Roman"/>
                        </a:rPr>
                        <a:t>sumbangan</a:t>
                      </a:r>
                      <a:r>
                        <a:rPr lang="en-US" sz="1600" dirty="0">
                          <a:latin typeface="Calibri"/>
                          <a:ea typeface="Calibri"/>
                          <a:cs typeface="Times New Roman"/>
                        </a:rPr>
                        <a:t> </a:t>
                      </a:r>
                      <a:r>
                        <a:rPr lang="en-US" sz="1600" dirty="0" err="1">
                          <a:latin typeface="Calibri"/>
                          <a:ea typeface="Calibri"/>
                          <a:cs typeface="Times New Roman"/>
                        </a:rPr>
                        <a:t>kepada</a:t>
                      </a:r>
                      <a:r>
                        <a:rPr lang="en-US" sz="1600" dirty="0">
                          <a:latin typeface="Calibri"/>
                          <a:ea typeface="Calibri"/>
                          <a:cs typeface="Times New Roman"/>
                        </a:rPr>
                        <a:t> </a:t>
                      </a:r>
                      <a:r>
                        <a:rPr lang="en-US" sz="1600" dirty="0" err="1">
                          <a:latin typeface="Calibri"/>
                          <a:ea typeface="Calibri"/>
                          <a:cs typeface="Times New Roman"/>
                        </a:rPr>
                        <a:t>pengembangan</a:t>
                      </a:r>
                      <a:r>
                        <a:rPr lang="en-US" sz="1600" dirty="0">
                          <a:latin typeface="Calibri"/>
                          <a:ea typeface="Calibri"/>
                          <a:cs typeface="Times New Roman"/>
                        </a:rPr>
                        <a:t> </a:t>
                      </a:r>
                      <a:r>
                        <a:rPr lang="en-US" sz="1600" dirty="0" err="1">
                          <a:latin typeface="Calibri"/>
                          <a:ea typeface="Calibri"/>
                          <a:cs typeface="Times New Roman"/>
                        </a:rPr>
                        <a:t>teknologi</a:t>
                      </a:r>
                      <a:r>
                        <a:rPr lang="en-US" sz="1600" dirty="0">
                          <a:latin typeface="Calibri"/>
                          <a:ea typeface="Calibri"/>
                          <a:cs typeface="Times New Roman"/>
                        </a:rPr>
                        <a:t> </a:t>
                      </a:r>
                      <a:r>
                        <a:rPr lang="en-US" sz="1600" dirty="0" err="1">
                          <a:latin typeface="Calibri"/>
                          <a:ea typeface="Calibri"/>
                          <a:cs typeface="Times New Roman"/>
                        </a:rPr>
                        <a:t>di</a:t>
                      </a:r>
                      <a:r>
                        <a:rPr lang="en-US" sz="1600" dirty="0">
                          <a:latin typeface="Calibri"/>
                          <a:ea typeface="Calibri"/>
                          <a:cs typeface="Times New Roman"/>
                        </a:rPr>
                        <a:t> </a:t>
                      </a:r>
                      <a:r>
                        <a:rPr lang="en-US" sz="1600" dirty="0" err="1">
                          <a:latin typeface="Calibri"/>
                          <a:ea typeface="Calibri"/>
                          <a:cs typeface="Times New Roman"/>
                        </a:rPr>
                        <a:t>masyarakat</a:t>
                      </a:r>
                      <a:r>
                        <a:rPr lang="en-US" sz="1600" dirty="0">
                          <a:latin typeface="Calibri"/>
                          <a:ea typeface="Calibri"/>
                          <a:cs typeface="Times New Roman"/>
                        </a:rPr>
                        <a:t>.</a:t>
                      </a:r>
                      <a:endParaRPr lang="id-ID" sz="1600" dirty="0">
                        <a:latin typeface="Calibri"/>
                        <a:ea typeface="Calibri"/>
                        <a:cs typeface="Times New Roman"/>
                      </a:endParaRPr>
                    </a:p>
                  </a:txBody>
                  <a:tcPr marL="68580" marR="68580" marT="0" marB="0"/>
                </a:tc>
              </a:tr>
              <a:tr h="370840">
                <a:tc>
                  <a:txBody>
                    <a:bodyPr/>
                    <a:lstStyle/>
                    <a:p>
                      <a:r>
                        <a:rPr lang="id-ID" dirty="0" smtClean="0"/>
                        <a:t>8.</a:t>
                      </a:r>
                      <a:endParaRPr lang="id-ID" dirty="0"/>
                    </a:p>
                  </a:txBody>
                  <a:tcPr/>
                </a:tc>
                <a:tc>
                  <a:txBody>
                    <a:bodyPr/>
                    <a:lstStyle/>
                    <a:p>
                      <a:pPr indent="0" algn="l">
                        <a:spcBef>
                          <a:spcPts val="400"/>
                        </a:spcBef>
                        <a:spcAft>
                          <a:spcPts val="0"/>
                        </a:spcAft>
                      </a:pPr>
                      <a:r>
                        <a:rPr lang="en-US" sz="1600">
                          <a:latin typeface="Calibri"/>
                          <a:ea typeface="Calibri"/>
                          <a:cs typeface="Times New Roman"/>
                        </a:rPr>
                        <a:t>Kecerdasan Seni-Budaya</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Berkenaan dengan </a:t>
                      </a:r>
                      <a:r>
                        <a:rPr lang="en-US" sz="1600" i="1">
                          <a:latin typeface="Calibri"/>
                          <a:ea typeface="Calibri"/>
                          <a:cs typeface="Times New Roman"/>
                        </a:rPr>
                        <a:t>ability</a:t>
                      </a:r>
                      <a:r>
                        <a:rPr lang="en-US" sz="1600">
                          <a:latin typeface="Calibri"/>
                          <a:ea typeface="Calibri"/>
                          <a:cs typeface="Times New Roman"/>
                        </a:rPr>
                        <a:t>/ kemampuan berpikir, berbuat, mengelola </a:t>
                      </a:r>
                      <a:r>
                        <a:rPr lang="id-ID" sz="1600">
                          <a:latin typeface="Calibri"/>
                          <a:ea typeface="Calibri"/>
                          <a:cs typeface="Times New Roman"/>
                        </a:rPr>
                        <a:t>kehalusan dan keindahan seni dan budaya, serta kompetensi untuk </a:t>
                      </a:r>
                      <a:r>
                        <a:rPr lang="en-US" sz="1600">
                          <a:latin typeface="Calibri"/>
                          <a:ea typeface="Calibri"/>
                          <a:cs typeface="Times New Roman"/>
                        </a:rPr>
                        <a:t>m</a:t>
                      </a:r>
                      <a:r>
                        <a:rPr lang="id-ID" sz="1600">
                          <a:latin typeface="Calibri"/>
                          <a:ea typeface="Calibri"/>
                          <a:cs typeface="Times New Roman"/>
                        </a:rPr>
                        <a:t>engekspresikan</a:t>
                      </a:r>
                      <a:r>
                        <a:rPr lang="en-US" sz="1600">
                          <a:latin typeface="Calibri"/>
                          <a:ea typeface="Calibri"/>
                          <a:cs typeface="Times New Roman"/>
                        </a:rPr>
                        <a:t>, menggunakan aset seni-budaya dan menciptakan nilai-nilai baru.</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Individu yang cerdas secara seni-budaya yang dapat memberi sumbangan kepada pengembangan seni-budaya di masyarakat.</a:t>
                      </a:r>
                      <a:endParaRPr lang="id-ID" sz="1600">
                        <a:latin typeface="Calibri"/>
                        <a:ea typeface="Calibri"/>
                        <a:cs typeface="Times New Roman"/>
                      </a:endParaRPr>
                    </a:p>
                  </a:txBody>
                  <a:tcPr marL="68580" marR="68580" marT="0" marB="0"/>
                </a:tc>
              </a:tr>
              <a:tr h="370840">
                <a:tc>
                  <a:txBody>
                    <a:bodyPr/>
                    <a:lstStyle/>
                    <a:p>
                      <a:r>
                        <a:rPr lang="id-ID" dirty="0" smtClean="0"/>
                        <a:t>9.</a:t>
                      </a:r>
                      <a:endParaRPr lang="id-ID" dirty="0"/>
                    </a:p>
                  </a:txBody>
                  <a:tcPr/>
                </a:tc>
                <a:tc>
                  <a:txBody>
                    <a:bodyPr/>
                    <a:lstStyle/>
                    <a:p>
                      <a:pPr indent="0" algn="l">
                        <a:spcBef>
                          <a:spcPts val="400"/>
                        </a:spcBef>
                        <a:spcAft>
                          <a:spcPts val="0"/>
                        </a:spcAft>
                      </a:pPr>
                      <a:r>
                        <a:rPr lang="en-US" sz="1600">
                          <a:latin typeface="Calibri"/>
                          <a:ea typeface="Calibri"/>
                          <a:cs typeface="Times New Roman"/>
                        </a:rPr>
                        <a:t>Kecerdasan Belajar</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a:latin typeface="Calibri"/>
                          <a:ea typeface="Calibri"/>
                          <a:cs typeface="Times New Roman"/>
                        </a:rPr>
                        <a:t>Berkenaan dengan </a:t>
                      </a:r>
                      <a:r>
                        <a:rPr lang="en-US" sz="1600" i="1">
                          <a:latin typeface="Calibri"/>
                          <a:ea typeface="Calibri"/>
                          <a:cs typeface="Times New Roman"/>
                        </a:rPr>
                        <a:t>ability</a:t>
                      </a:r>
                      <a:r>
                        <a:rPr lang="en-US" sz="1600">
                          <a:latin typeface="Calibri"/>
                          <a:ea typeface="Calibri"/>
                          <a:cs typeface="Times New Roman"/>
                        </a:rPr>
                        <a:t>/ kemampuan belajar dan berpikir kreatif dan kritis dalam meningkatkan pemanfaatan potensi biologis/psikologis.</a:t>
                      </a:r>
                      <a:endParaRPr lang="id-ID" sz="1600">
                        <a:latin typeface="Calibri"/>
                        <a:ea typeface="Calibri"/>
                        <a:cs typeface="Times New Roman"/>
                      </a:endParaRPr>
                    </a:p>
                  </a:txBody>
                  <a:tcPr marL="68580" marR="68580" marT="0" marB="0"/>
                </a:tc>
                <a:tc>
                  <a:txBody>
                    <a:bodyPr/>
                    <a:lstStyle/>
                    <a:p>
                      <a:pPr indent="0" algn="l">
                        <a:spcBef>
                          <a:spcPts val="400"/>
                        </a:spcBef>
                        <a:spcAft>
                          <a:spcPts val="0"/>
                        </a:spcAft>
                      </a:pPr>
                      <a:r>
                        <a:rPr lang="en-US" sz="1600" dirty="0" err="1">
                          <a:latin typeface="Calibri"/>
                          <a:ea typeface="Calibri"/>
                          <a:cs typeface="Times New Roman"/>
                        </a:rPr>
                        <a:t>Individu</a:t>
                      </a:r>
                      <a:r>
                        <a:rPr lang="en-US" sz="1600" dirty="0">
                          <a:latin typeface="Calibri"/>
                          <a:ea typeface="Calibri"/>
                          <a:cs typeface="Times New Roman"/>
                        </a:rPr>
                        <a:t> </a:t>
                      </a:r>
                      <a:r>
                        <a:rPr lang="en-US" sz="1600" dirty="0" err="1">
                          <a:latin typeface="Calibri"/>
                          <a:ea typeface="Calibri"/>
                          <a:cs typeface="Times New Roman"/>
                        </a:rPr>
                        <a:t>pembelajar</a:t>
                      </a:r>
                      <a:r>
                        <a:rPr lang="en-US" sz="1600" dirty="0">
                          <a:latin typeface="Calibri"/>
                          <a:ea typeface="Calibri"/>
                          <a:cs typeface="Times New Roman"/>
                        </a:rPr>
                        <a:t> yang </a:t>
                      </a:r>
                      <a:r>
                        <a:rPr lang="en-US" sz="1600" dirty="0" err="1">
                          <a:latin typeface="Calibri"/>
                          <a:ea typeface="Calibri"/>
                          <a:cs typeface="Times New Roman"/>
                        </a:rPr>
                        <a:t>dapat</a:t>
                      </a:r>
                      <a:r>
                        <a:rPr lang="en-US" sz="1600" dirty="0">
                          <a:latin typeface="Calibri"/>
                          <a:ea typeface="Calibri"/>
                          <a:cs typeface="Times New Roman"/>
                        </a:rPr>
                        <a:t> </a:t>
                      </a:r>
                      <a:r>
                        <a:rPr lang="en-US" sz="1600" dirty="0" err="1">
                          <a:latin typeface="Calibri"/>
                          <a:ea typeface="Calibri"/>
                          <a:cs typeface="Times New Roman"/>
                        </a:rPr>
                        <a:t>memberi</a:t>
                      </a:r>
                      <a:r>
                        <a:rPr lang="en-US" sz="1600" dirty="0">
                          <a:latin typeface="Calibri"/>
                          <a:ea typeface="Calibri"/>
                          <a:cs typeface="Times New Roman"/>
                        </a:rPr>
                        <a:t> </a:t>
                      </a:r>
                      <a:r>
                        <a:rPr lang="en-US" sz="1600" dirty="0" err="1">
                          <a:latin typeface="Calibri"/>
                          <a:ea typeface="Calibri"/>
                          <a:cs typeface="Times New Roman"/>
                        </a:rPr>
                        <a:t>sumbangan</a:t>
                      </a:r>
                      <a:r>
                        <a:rPr lang="en-US" sz="1600" dirty="0">
                          <a:latin typeface="Calibri"/>
                          <a:ea typeface="Calibri"/>
                          <a:cs typeface="Times New Roman"/>
                        </a:rPr>
                        <a:t> </a:t>
                      </a:r>
                      <a:r>
                        <a:rPr lang="en-US" sz="1600" dirty="0" err="1">
                          <a:latin typeface="Calibri"/>
                          <a:ea typeface="Calibri"/>
                          <a:cs typeface="Times New Roman"/>
                        </a:rPr>
                        <a:t>pada</a:t>
                      </a:r>
                      <a:r>
                        <a:rPr lang="en-US" sz="1600" dirty="0">
                          <a:latin typeface="Calibri"/>
                          <a:ea typeface="Calibri"/>
                          <a:cs typeface="Times New Roman"/>
                        </a:rPr>
                        <a:t> </a:t>
                      </a:r>
                      <a:r>
                        <a:rPr lang="en-US" sz="1600" dirty="0" err="1">
                          <a:latin typeface="Calibri"/>
                          <a:ea typeface="Calibri"/>
                          <a:cs typeface="Times New Roman"/>
                        </a:rPr>
                        <a:t>pembangunan</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pengembangan</a:t>
                      </a:r>
                      <a:r>
                        <a:rPr lang="en-US" sz="1600" dirty="0">
                          <a:latin typeface="Calibri"/>
                          <a:ea typeface="Calibri"/>
                          <a:cs typeface="Times New Roman"/>
                        </a:rPr>
                        <a:t> </a:t>
                      </a:r>
                      <a:r>
                        <a:rPr lang="en-US" sz="1600" dirty="0" err="1">
                          <a:latin typeface="Calibri"/>
                          <a:ea typeface="Calibri"/>
                          <a:cs typeface="Times New Roman"/>
                        </a:rPr>
                        <a:t>belajar</a:t>
                      </a:r>
                      <a:r>
                        <a:rPr lang="en-US" sz="1600" dirty="0">
                          <a:latin typeface="Calibri"/>
                          <a:ea typeface="Calibri"/>
                          <a:cs typeface="Times New Roman"/>
                        </a:rPr>
                        <a:t> </a:t>
                      </a:r>
                      <a:r>
                        <a:rPr lang="en-US" sz="1600" dirty="0" err="1">
                          <a:latin typeface="Calibri"/>
                          <a:ea typeface="Calibri"/>
                          <a:cs typeface="Times New Roman"/>
                        </a:rPr>
                        <a:t>masyarakat</a:t>
                      </a:r>
                      <a:r>
                        <a:rPr lang="en-US" sz="1600" dirty="0">
                          <a:latin typeface="Calibri"/>
                          <a:ea typeface="Calibri"/>
                          <a:cs typeface="Times New Roman"/>
                        </a:rPr>
                        <a:t> </a:t>
                      </a:r>
                      <a:endParaRPr lang="id-ID"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683568" y="406405"/>
            <a:ext cx="8352928"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T</a:t>
            </a:r>
            <a:r>
              <a:rPr lang="id-ID" sz="3600" b="1" dirty="0" smtClean="0">
                <a:solidFill>
                  <a:schemeClr val="bg1"/>
                </a:solidFill>
              </a:rPr>
              <a:t>UJUAN PENGEMBANGAN SMK IW THK</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259632" y="1618922"/>
            <a:ext cx="7344816" cy="3970318"/>
          </a:xfrm>
          <a:prstGeom prst="rect">
            <a:avLst/>
          </a:prstGeom>
        </p:spPr>
        <p:txBody>
          <a:bodyPr wrap="square">
            <a:spAutoFit/>
          </a:bodyPr>
          <a:lstStyle/>
          <a:p>
            <a:pPr marL="468000" indent="-468000">
              <a:buFont typeface="+mj-lt"/>
              <a:buAutoNum type="arabicPeriod"/>
            </a:pPr>
            <a:r>
              <a:rPr lang="id-ID" sz="3600" dirty="0" smtClean="0">
                <a:solidFill>
                  <a:schemeClr val="bg1"/>
                </a:solidFill>
              </a:rPr>
              <a:t>Mengembangkan Pendidikan Holistik, berkelanjutan untuk kamajuan bersama. </a:t>
            </a:r>
          </a:p>
          <a:p>
            <a:pPr marL="468000" indent="-468000">
              <a:buFont typeface="+mj-lt"/>
              <a:buAutoNum type="arabicPeriod"/>
            </a:pPr>
            <a:r>
              <a:rPr lang="id-ID" sz="3600" dirty="0" smtClean="0">
                <a:solidFill>
                  <a:schemeClr val="bg1"/>
                </a:solidFill>
              </a:rPr>
              <a:t>Membangun lingkungan Pendidikan THK.</a:t>
            </a:r>
          </a:p>
          <a:p>
            <a:pPr marL="468000" indent="-468000">
              <a:buFont typeface="+mj-lt"/>
              <a:buAutoNum type="arabicPeriod"/>
            </a:pPr>
            <a:r>
              <a:rPr lang="id-ID" sz="3600" dirty="0" smtClean="0">
                <a:solidFill>
                  <a:schemeClr val="bg1"/>
                </a:solidFill>
              </a:rPr>
              <a:t>Membangun SDI yang cerdas, sehat jasmani, tenang rohani, profesional.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a:t>
            </a:r>
            <a:r>
              <a:rPr lang="id-ID" sz="3600" b="1" dirty="0" smtClean="0">
                <a:solidFill>
                  <a:schemeClr val="bg1"/>
                </a:solidFill>
              </a:rPr>
              <a:t>ERMASALAHAN</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187624" y="908720"/>
            <a:ext cx="7632848" cy="5078313"/>
          </a:xfrm>
          <a:prstGeom prst="rect">
            <a:avLst/>
          </a:prstGeom>
        </p:spPr>
        <p:txBody>
          <a:bodyPr wrap="square">
            <a:spAutoFit/>
          </a:bodyPr>
          <a:lstStyle/>
          <a:p>
            <a:pPr marL="468000" indent="-468000">
              <a:buFont typeface="Arial" pitchFamily="34" charset="0"/>
              <a:buChar char="•"/>
            </a:pPr>
            <a:r>
              <a:rPr lang="id-ID" sz="3600" dirty="0" smtClean="0">
                <a:solidFill>
                  <a:schemeClr val="bg1"/>
                </a:solidFill>
              </a:rPr>
              <a:t>Bagaimana Pendidikan kejuruan dan vokasi di Bali dikembangkan untuk </a:t>
            </a:r>
            <a:r>
              <a:rPr lang="en-US" sz="3600" dirty="0" err="1" smtClean="0">
                <a:solidFill>
                  <a:schemeClr val="bg1"/>
                </a:solidFill>
              </a:rPr>
              <a:t>memproduksi</a:t>
            </a:r>
            <a:r>
              <a:rPr lang="en-US" sz="3600" dirty="0" smtClean="0">
                <a:solidFill>
                  <a:schemeClr val="bg1"/>
                </a:solidFill>
              </a:rPr>
              <a:t> </a:t>
            </a:r>
            <a:r>
              <a:rPr lang="en-US" sz="3600" dirty="0" err="1" smtClean="0">
                <a:solidFill>
                  <a:schemeClr val="bg1"/>
                </a:solidFill>
              </a:rPr>
              <a:t>kebudayaan</a:t>
            </a:r>
            <a:r>
              <a:rPr lang="en-US" sz="3600" dirty="0" smtClean="0">
                <a:solidFill>
                  <a:schemeClr val="bg1"/>
                </a:solidFill>
              </a:rPr>
              <a:t>, </a:t>
            </a:r>
            <a:r>
              <a:rPr lang="en-US" sz="3600" dirty="0" err="1" smtClean="0">
                <a:solidFill>
                  <a:schemeClr val="bg1"/>
                </a:solidFill>
              </a:rPr>
              <a:t>melakukan</a:t>
            </a:r>
            <a:r>
              <a:rPr lang="en-US" sz="3600" dirty="0" smtClean="0">
                <a:solidFill>
                  <a:schemeClr val="bg1"/>
                </a:solidFill>
              </a:rPr>
              <a:t> </a:t>
            </a:r>
            <a:r>
              <a:rPr lang="en-US" sz="3600" dirty="0" err="1" smtClean="0">
                <a:solidFill>
                  <a:schemeClr val="bg1"/>
                </a:solidFill>
              </a:rPr>
              <a:t>proses</a:t>
            </a:r>
            <a:r>
              <a:rPr lang="en-US" sz="3600" dirty="0" smtClean="0">
                <a:solidFill>
                  <a:schemeClr val="bg1"/>
                </a:solidFill>
              </a:rPr>
              <a:t> </a:t>
            </a:r>
            <a:r>
              <a:rPr lang="en-US" sz="3600" dirty="0" err="1" smtClean="0">
                <a:solidFill>
                  <a:schemeClr val="bg1"/>
                </a:solidFill>
              </a:rPr>
              <a:t>inkulturasi</a:t>
            </a:r>
            <a:r>
              <a:rPr lang="en-US" sz="3600" dirty="0" smtClean="0">
                <a:solidFill>
                  <a:schemeClr val="bg1"/>
                </a:solidFill>
              </a:rPr>
              <a:t> </a:t>
            </a:r>
            <a:r>
              <a:rPr lang="en-US" sz="3600" dirty="0" err="1" smtClean="0">
                <a:solidFill>
                  <a:schemeClr val="bg1"/>
                </a:solidFill>
              </a:rPr>
              <a:t>dan</a:t>
            </a:r>
            <a:r>
              <a:rPr lang="en-US" sz="3600" dirty="0" smtClean="0">
                <a:solidFill>
                  <a:schemeClr val="bg1"/>
                </a:solidFill>
              </a:rPr>
              <a:t> </a:t>
            </a:r>
            <a:r>
              <a:rPr lang="en-US" sz="3600" dirty="0" err="1" smtClean="0">
                <a:solidFill>
                  <a:schemeClr val="bg1"/>
                </a:solidFill>
              </a:rPr>
              <a:t>akulturasi</a:t>
            </a:r>
            <a:r>
              <a:rPr lang="en-US" sz="3600" dirty="0" smtClean="0">
                <a:solidFill>
                  <a:schemeClr val="bg1"/>
                </a:solidFill>
              </a:rPr>
              <a:t>  </a:t>
            </a:r>
            <a:r>
              <a:rPr lang="en-US" sz="3600" dirty="0" err="1" smtClean="0">
                <a:solidFill>
                  <a:schemeClr val="bg1"/>
                </a:solidFill>
              </a:rPr>
              <a:t>memperadabkan</a:t>
            </a:r>
            <a:r>
              <a:rPr lang="en-US" sz="3600" dirty="0" smtClean="0">
                <a:solidFill>
                  <a:schemeClr val="bg1"/>
                </a:solidFill>
              </a:rPr>
              <a:t> </a:t>
            </a:r>
            <a:r>
              <a:rPr lang="en-US" sz="3600" dirty="0" err="1" smtClean="0">
                <a:solidFill>
                  <a:schemeClr val="bg1"/>
                </a:solidFill>
              </a:rPr>
              <a:t>generasi</a:t>
            </a:r>
            <a:r>
              <a:rPr lang="en-US" sz="3600" dirty="0" smtClean="0">
                <a:solidFill>
                  <a:schemeClr val="bg1"/>
                </a:solidFill>
              </a:rPr>
              <a:t> </a:t>
            </a:r>
            <a:r>
              <a:rPr lang="en-US" sz="3600" dirty="0" err="1" smtClean="0">
                <a:solidFill>
                  <a:schemeClr val="bg1"/>
                </a:solidFill>
              </a:rPr>
              <a:t>baru</a:t>
            </a:r>
            <a:r>
              <a:rPr lang="en-US" sz="3600" dirty="0" smtClean="0">
                <a:solidFill>
                  <a:schemeClr val="bg1"/>
                </a:solidFill>
              </a:rPr>
              <a:t> </a:t>
            </a:r>
            <a:r>
              <a:rPr lang="en-US" sz="3600" dirty="0" err="1" smtClean="0">
                <a:solidFill>
                  <a:schemeClr val="bg1"/>
                </a:solidFill>
              </a:rPr>
              <a:t>anak</a:t>
            </a:r>
            <a:r>
              <a:rPr lang="en-US" sz="3600" dirty="0" smtClean="0">
                <a:solidFill>
                  <a:schemeClr val="bg1"/>
                </a:solidFill>
              </a:rPr>
              <a:t> </a:t>
            </a:r>
            <a:r>
              <a:rPr lang="id-ID" sz="3600" dirty="0" smtClean="0">
                <a:solidFill>
                  <a:schemeClr val="bg1"/>
                </a:solidFill>
              </a:rPr>
              <a:t>Bali</a:t>
            </a:r>
            <a:r>
              <a:rPr lang="en-US" sz="3600" dirty="0" smtClean="0">
                <a:solidFill>
                  <a:schemeClr val="bg1"/>
                </a:solidFill>
              </a:rPr>
              <a:t> </a:t>
            </a:r>
            <a:r>
              <a:rPr lang="id-ID" sz="3600" dirty="0" smtClean="0">
                <a:solidFill>
                  <a:schemeClr val="bg1"/>
                </a:solidFill>
              </a:rPr>
              <a:t>berjati diri ke Bali-an </a:t>
            </a:r>
            <a:r>
              <a:rPr lang="en-US" sz="3600" dirty="0" smtClean="0">
                <a:solidFill>
                  <a:schemeClr val="bg1"/>
                </a:solidFill>
              </a:rPr>
              <a:t>yang </a:t>
            </a:r>
            <a:r>
              <a:rPr lang="id-ID" sz="3600" dirty="0" smtClean="0">
                <a:solidFill>
                  <a:schemeClr val="bg1"/>
                </a:solidFill>
              </a:rPr>
              <a:t>cerdas, </a:t>
            </a:r>
            <a:r>
              <a:rPr lang="en-US" sz="3600" dirty="0" err="1" smtClean="0">
                <a:solidFill>
                  <a:schemeClr val="bg1"/>
                </a:solidFill>
              </a:rPr>
              <a:t>bahagia</a:t>
            </a:r>
            <a:r>
              <a:rPr lang="id-ID" sz="3600" dirty="0" smtClean="0">
                <a:solidFill>
                  <a:schemeClr val="bg1"/>
                </a:solidFill>
              </a:rPr>
              <a:t> bersama</a:t>
            </a:r>
            <a:r>
              <a:rPr lang="en-US" sz="3600" dirty="0" smtClean="0">
                <a:solidFill>
                  <a:schemeClr val="bg1"/>
                </a:solidFill>
              </a:rPr>
              <a:t>, </a:t>
            </a:r>
            <a:r>
              <a:rPr lang="en-US" sz="3600" dirty="0" err="1" smtClean="0">
                <a:solidFill>
                  <a:schemeClr val="bg1"/>
                </a:solidFill>
              </a:rPr>
              <a:t>sehat</a:t>
            </a:r>
            <a:r>
              <a:rPr lang="en-US" sz="3600" dirty="0" smtClean="0">
                <a:solidFill>
                  <a:schemeClr val="bg1"/>
                </a:solidFill>
              </a:rPr>
              <a:t> </a:t>
            </a:r>
            <a:r>
              <a:rPr lang="en-US" sz="3600" dirty="0" err="1" smtClean="0">
                <a:solidFill>
                  <a:schemeClr val="bg1"/>
                </a:solidFill>
              </a:rPr>
              <a:t>jasmani</a:t>
            </a:r>
            <a:r>
              <a:rPr lang="en-US" sz="3600" dirty="0" smtClean="0">
                <a:solidFill>
                  <a:schemeClr val="bg1"/>
                </a:solidFill>
              </a:rPr>
              <a:t>, </a:t>
            </a:r>
            <a:r>
              <a:rPr lang="en-US" sz="3600" dirty="0" err="1" smtClean="0">
                <a:solidFill>
                  <a:schemeClr val="bg1"/>
                </a:solidFill>
              </a:rPr>
              <a:t>tenang</a:t>
            </a:r>
            <a:r>
              <a:rPr lang="en-US" sz="3600" dirty="0" smtClean="0">
                <a:solidFill>
                  <a:schemeClr val="bg1"/>
                </a:solidFill>
              </a:rPr>
              <a:t> </a:t>
            </a:r>
            <a:r>
              <a:rPr lang="en-US" sz="3600" dirty="0" err="1" smtClean="0">
                <a:solidFill>
                  <a:schemeClr val="bg1"/>
                </a:solidFill>
              </a:rPr>
              <a:t>rohani</a:t>
            </a:r>
            <a:r>
              <a:rPr lang="en-US" sz="3600" dirty="0" smtClean="0">
                <a:solidFill>
                  <a:schemeClr val="bg1"/>
                </a:solidFill>
              </a:rPr>
              <a:t>, </a:t>
            </a:r>
            <a:r>
              <a:rPr lang="en-US" sz="3600" dirty="0" err="1" smtClean="0">
                <a:solidFill>
                  <a:schemeClr val="bg1"/>
                </a:solidFill>
              </a:rPr>
              <a:t>dan</a:t>
            </a:r>
            <a:r>
              <a:rPr lang="en-US" sz="3600" dirty="0" smtClean="0">
                <a:solidFill>
                  <a:schemeClr val="bg1"/>
                </a:solidFill>
              </a:rPr>
              <a:t> </a:t>
            </a:r>
            <a:r>
              <a:rPr lang="en-US" sz="3600" dirty="0" err="1" smtClean="0">
                <a:solidFill>
                  <a:schemeClr val="bg1"/>
                </a:solidFill>
              </a:rPr>
              <a:t>profesional</a:t>
            </a:r>
            <a:r>
              <a:rPr lang="en-US" sz="3600" dirty="0" smtClean="0">
                <a:solidFill>
                  <a:schemeClr val="bg1"/>
                </a:solidFill>
              </a:rPr>
              <a:t>.</a:t>
            </a:r>
            <a:endParaRPr lang="id-ID"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I.jpg"/>
          <p:cNvPicPr>
            <a:picLocks noChangeAspect="1"/>
          </p:cNvPicPr>
          <p:nvPr/>
        </p:nvPicPr>
        <p:blipFill>
          <a:blip r:embed="rId2" cstate="print"/>
          <a:stretch>
            <a:fillRect/>
          </a:stretch>
        </p:blipFill>
        <p:spPr>
          <a:xfrm>
            <a:off x="0" y="285728"/>
            <a:ext cx="9144000" cy="6572273"/>
          </a:xfrm>
          <a:prstGeom prst="rect">
            <a:avLst/>
          </a:prstGeom>
        </p:spPr>
      </p:pic>
      <p:sp>
        <p:nvSpPr>
          <p:cNvPr id="6" name="Title 1"/>
          <p:cNvSpPr txBox="1">
            <a:spLocks/>
          </p:cNvSpPr>
          <p:nvPr/>
        </p:nvSpPr>
        <p:spPr>
          <a:xfrm>
            <a:off x="1500166" y="142852"/>
            <a:ext cx="6758006" cy="72547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MANUSIA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T</a:t>
            </a:r>
            <a:r>
              <a:rPr kumimoji="0" lang="id-ID" sz="4400" b="1" i="0" u="none" strike="noStrike" kern="1200" cap="none" spc="0" normalizeH="0" baseline="0" noProof="0" dirty="0" smtClean="0">
                <a:ln>
                  <a:noFill/>
                </a:ln>
                <a:solidFill>
                  <a:schemeClr val="tx1"/>
                </a:solidFill>
                <a:effectLst/>
                <a:uLnTx/>
                <a:uFillTx/>
                <a:latin typeface="+mj-lt"/>
                <a:ea typeface="+mj-ea"/>
                <a:cs typeface="+mj-cs"/>
              </a:rPr>
              <a:t>HK</a:t>
            </a:r>
            <a:r>
              <a:rPr kumimoji="0" lang="id-ID" sz="4400" b="1" i="0" u="none" strike="noStrike" kern="1200" cap="none" spc="0" normalizeH="0" noProof="0" dirty="0" smtClean="0">
                <a:ln>
                  <a:noFill/>
                </a:ln>
                <a:solidFill>
                  <a:schemeClr val="tx1"/>
                </a:solidFill>
                <a:effectLst/>
                <a:uLnTx/>
                <a:uFillTx/>
                <a:latin typeface="+mj-lt"/>
                <a:ea typeface="+mj-ea"/>
                <a:cs typeface="+mj-cs"/>
              </a:rPr>
              <a:t> </a:t>
            </a:r>
            <a:r>
              <a:rPr kumimoji="0" lang="id-ID" sz="4400" b="1" i="0" u="none" strike="noStrike" kern="1200" cap="none" spc="0" normalizeH="0" noProof="0" dirty="0" smtClean="0">
                <a:ln>
                  <a:noFill/>
                </a:ln>
                <a:solidFill>
                  <a:schemeClr val="tx1"/>
                </a:solidFill>
                <a:effectLst/>
                <a:uLnTx/>
                <a:uFillTx/>
                <a:latin typeface="+mj-lt"/>
                <a:ea typeface="+mj-ea"/>
                <a:cs typeface="+mj-cs"/>
                <a:sym typeface="Wingdings" pitchFamily="2" charset="2"/>
              </a:rPr>
              <a:t></a:t>
            </a:r>
            <a:r>
              <a:rPr kumimoji="0" lang="id-ID" sz="4400" b="1" i="0" u="none" strike="noStrike" kern="1200" cap="none" spc="0" normalizeH="0" noProof="0" dirty="0" smtClean="0">
                <a:ln>
                  <a:noFill/>
                </a:ln>
                <a:solidFill>
                  <a:schemeClr val="tx1"/>
                </a:solidFill>
                <a:effectLst/>
                <a:uLnTx/>
                <a:uFillTx/>
                <a:latin typeface="+mj-lt"/>
                <a:ea typeface="+mj-ea"/>
                <a:cs typeface="+mj-cs"/>
              </a:rPr>
              <a:t>PRANA/DAYA</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http://kemoning.info/blogs/wp-content/uploads/2010/02/bali-house.jpg">
            <a:hlinkClick r:id="rId3"/>
          </p:cNvPr>
          <p:cNvPicPr/>
          <p:nvPr/>
        </p:nvPicPr>
        <p:blipFill>
          <a:blip r:embed="rId4" cstate="print"/>
          <a:srcRect/>
          <a:stretch>
            <a:fillRect/>
          </a:stretch>
        </p:blipFill>
        <p:spPr bwMode="auto">
          <a:xfrm>
            <a:off x="2483768" y="1556792"/>
            <a:ext cx="5184576" cy="3312368"/>
          </a:xfrm>
          <a:prstGeom prst="rect">
            <a:avLst/>
          </a:prstGeom>
          <a:noFill/>
          <a:ln w="9525">
            <a:noFill/>
            <a:miter lim="800000"/>
            <a:headEnd/>
            <a:tailEnd/>
          </a:ln>
        </p:spPr>
      </p:pic>
      <p:sp>
        <p:nvSpPr>
          <p:cNvPr id="18" name="Oval 17"/>
          <p:cNvSpPr/>
          <p:nvPr/>
        </p:nvSpPr>
        <p:spPr>
          <a:xfrm>
            <a:off x="323528" y="1412776"/>
            <a:ext cx="1656184" cy="2160240"/>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5"/>
          <p:cNvGrpSpPr/>
          <p:nvPr/>
        </p:nvGrpSpPr>
        <p:grpSpPr>
          <a:xfrm>
            <a:off x="0" y="4857760"/>
            <a:ext cx="5060674" cy="2027624"/>
            <a:chOff x="0" y="4857760"/>
            <a:chExt cx="5060674" cy="2027624"/>
          </a:xfrm>
        </p:grpSpPr>
        <p:pic>
          <p:nvPicPr>
            <p:cNvPr id="8" name="Picture 7" descr="http://kemoning.info/blogs/wp-content/uploads/2009/09/penglipuran2.jpg">
              <a:hlinkClick r:id="rId6"/>
            </p:cNvPr>
            <p:cNvPicPr/>
            <p:nvPr/>
          </p:nvPicPr>
          <p:blipFill>
            <a:blip r:embed="rId7" cstate="print"/>
            <a:srcRect/>
            <a:stretch>
              <a:fillRect/>
            </a:stretch>
          </p:blipFill>
          <p:spPr bwMode="auto">
            <a:xfrm>
              <a:off x="0" y="4857760"/>
              <a:ext cx="2526096" cy="2000240"/>
            </a:xfrm>
            <a:prstGeom prst="rect">
              <a:avLst/>
            </a:prstGeom>
            <a:noFill/>
            <a:ln w="9525">
              <a:noFill/>
              <a:miter lim="800000"/>
              <a:headEnd/>
              <a:tailEnd/>
            </a:ln>
          </p:spPr>
        </p:pic>
        <p:pic>
          <p:nvPicPr>
            <p:cNvPr id="9" name="Picture 8" descr="http://kemoning.info/blogs/wp-content/uploads/2009/09/penglipuran.gif">
              <a:hlinkClick r:id="rId8"/>
            </p:cNvPr>
            <p:cNvPicPr/>
            <p:nvPr/>
          </p:nvPicPr>
          <p:blipFill>
            <a:blip r:embed="rId9" cstate="print"/>
            <a:srcRect/>
            <a:stretch>
              <a:fillRect/>
            </a:stretch>
          </p:blipFill>
          <p:spPr bwMode="auto">
            <a:xfrm>
              <a:off x="2500298" y="4857760"/>
              <a:ext cx="2560376" cy="2000240"/>
            </a:xfrm>
            <a:prstGeom prst="rect">
              <a:avLst/>
            </a:prstGeom>
            <a:noFill/>
            <a:ln w="9525">
              <a:noFill/>
              <a:miter lim="800000"/>
              <a:headEnd/>
              <a:tailEnd/>
            </a:ln>
          </p:spPr>
        </p:pic>
        <p:sp>
          <p:nvSpPr>
            <p:cNvPr id="22" name="Title 1"/>
            <p:cNvSpPr txBox="1">
              <a:spLocks/>
            </p:cNvSpPr>
            <p:nvPr/>
          </p:nvSpPr>
          <p:spPr>
            <a:xfrm>
              <a:off x="1043608" y="6381328"/>
              <a:ext cx="2878040" cy="504056"/>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Desa</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pakraman</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grpSp>
      <p:sp>
        <p:nvSpPr>
          <p:cNvPr id="23" name="Title 1"/>
          <p:cNvSpPr txBox="1">
            <a:spLocks/>
          </p:cNvSpPr>
          <p:nvPr/>
        </p:nvSpPr>
        <p:spPr>
          <a:xfrm>
            <a:off x="6143636" y="5775364"/>
            <a:ext cx="1857388" cy="72547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sekolah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26" name="Rectangle 2" descr="MAKET-SMK3"/>
          <p:cNvSpPr>
            <a:spLocks noChangeArrowheads="1"/>
          </p:cNvSpPr>
          <p:nvPr/>
        </p:nvSpPr>
        <p:spPr bwMode="auto">
          <a:xfrm>
            <a:off x="5076056" y="4869160"/>
            <a:ext cx="4067944" cy="1988840"/>
          </a:xfrm>
          <a:prstGeom prst="rect">
            <a:avLst/>
          </a:prstGeom>
          <a:blipFill dpi="0" rotWithShape="1">
            <a:blip r:embed="rId10"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Curved Up Arrow 23"/>
          <p:cNvSpPr/>
          <p:nvPr/>
        </p:nvSpPr>
        <p:spPr>
          <a:xfrm rot="5400000">
            <a:off x="-432557" y="4401110"/>
            <a:ext cx="2736305" cy="792088"/>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5" name="Title 1"/>
          <p:cNvSpPr txBox="1">
            <a:spLocks/>
          </p:cNvSpPr>
          <p:nvPr/>
        </p:nvSpPr>
        <p:spPr>
          <a:xfrm>
            <a:off x="2414040" y="1484784"/>
            <a:ext cx="2878040" cy="581454"/>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effectLst/>
                <a:uLnTx/>
                <a:uFillTx/>
                <a:latin typeface="+mj-lt"/>
                <a:ea typeface="+mj-ea"/>
                <a:cs typeface="+mj-cs"/>
              </a:rPr>
              <a:t>Rumah Keluarga</a:t>
            </a:r>
            <a:endParaRPr kumimoji="0" lang="en-US" sz="4400" b="1" i="0" u="none" strike="noStrike" kern="1200" cap="none" spc="0" normalizeH="0" baseline="0" noProof="0" dirty="0">
              <a:ln>
                <a:noFill/>
              </a:ln>
              <a:effectLst/>
              <a:uLnTx/>
              <a:uFillTx/>
              <a:latin typeface="+mj-lt"/>
              <a:ea typeface="+mj-ea"/>
              <a:cs typeface="+mj-cs"/>
            </a:endParaRPr>
          </a:p>
        </p:txBody>
      </p:sp>
      <p:sp>
        <p:nvSpPr>
          <p:cNvPr id="26" name="Title 1"/>
          <p:cNvSpPr txBox="1">
            <a:spLocks/>
          </p:cNvSpPr>
          <p:nvPr/>
        </p:nvSpPr>
        <p:spPr>
          <a:xfrm>
            <a:off x="6372200" y="6381328"/>
            <a:ext cx="1728192" cy="54568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SMK</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Curved Left Arrow 13"/>
          <p:cNvSpPr/>
          <p:nvPr/>
        </p:nvSpPr>
        <p:spPr>
          <a:xfrm rot="18057166">
            <a:off x="3136735" y="1944889"/>
            <a:ext cx="792088" cy="5410698"/>
          </a:xfrm>
          <a:prstGeom prst="curvedLeftArrow">
            <a:avLst/>
          </a:prstGeom>
          <a:solidFill>
            <a:srgbClr val="5F08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Curved Left Arrow 14"/>
          <p:cNvSpPr/>
          <p:nvPr/>
        </p:nvSpPr>
        <p:spPr>
          <a:xfrm rot="15836625">
            <a:off x="2923860" y="735145"/>
            <a:ext cx="792088" cy="4582689"/>
          </a:xfrm>
          <a:prstGeom prst="curvedLeftArrow">
            <a:avLst/>
          </a:prstGeom>
          <a:solidFill>
            <a:srgbClr val="5F08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plus(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plus(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26"/>
                                        </p:tgtEl>
                                        <p:attrNameLst>
                                          <p:attrName>style.visibility</p:attrName>
                                        </p:attrNameLst>
                                      </p:cBhvr>
                                      <p:to>
                                        <p:strVal val="visible"/>
                                      </p:to>
                                    </p:set>
                                    <p:anim to="" calcmode="lin" valueType="num">
                                      <p:cBhvr>
                                        <p:cTn id="27" dur="1" fill="hold"/>
                                        <p:tgtEl>
                                          <p:spTgt spid="102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plus(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to="" calcmode="lin" valueType="num">
                                      <p:cBhvr>
                                        <p:cTn id="3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26" grpId="0" animBg="1"/>
      <p:bldP spid="24"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251520" y="0"/>
            <a:ext cx="8892480" cy="1041850"/>
            <a:chOff x="251520" y="0"/>
            <a:chExt cx="8892480" cy="1041850"/>
          </a:xfrm>
        </p:grpSpPr>
        <p:pic>
          <p:nvPicPr>
            <p:cNvPr id="9" name="Picture 8" descr="legong.jpg"/>
            <p:cNvPicPr>
              <a:picLocks noChangeAspect="1"/>
            </p:cNvPicPr>
            <p:nvPr/>
          </p:nvPicPr>
          <p:blipFill>
            <a:blip r:embed="rId5" cstate="print"/>
            <a:stretch>
              <a:fillRect/>
            </a:stretch>
          </p:blipFill>
          <p:spPr>
            <a:xfrm>
              <a:off x="7786710" y="0"/>
              <a:ext cx="1357290" cy="1041850"/>
            </a:xfrm>
            <a:prstGeom prst="rect">
              <a:avLst/>
            </a:prstGeom>
          </p:spPr>
        </p:pic>
        <p:sp>
          <p:nvSpPr>
            <p:cNvPr id="11" name="Rectangle 10"/>
            <p:cNvSpPr/>
            <p:nvPr/>
          </p:nvSpPr>
          <p:spPr>
            <a:xfrm>
              <a:off x="251520" y="188640"/>
              <a:ext cx="7056784"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sz="4800" b="1" dirty="0" smtClean="0"/>
                <a:t>R</a:t>
              </a:r>
              <a:r>
                <a:rPr lang="id-ID" sz="4800" b="1" dirty="0" smtClean="0"/>
                <a:t>EKULTURISASI INOVATIF</a:t>
              </a:r>
              <a:endParaRPr lang="en-US" sz="4800" b="1" dirty="0">
                <a:latin typeface="Bodoni MT Condensed" pitchFamily="18" charset="0"/>
              </a:endParaRPr>
            </a:p>
          </p:txBody>
        </p:sp>
      </p:grpSp>
      <p:sp>
        <p:nvSpPr>
          <p:cNvPr id="22" name="Rectangle 21"/>
          <p:cNvSpPr/>
          <p:nvPr/>
        </p:nvSpPr>
        <p:spPr>
          <a:xfrm>
            <a:off x="827584" y="1340768"/>
            <a:ext cx="8136904" cy="3416320"/>
          </a:xfrm>
          <a:prstGeom prst="rect">
            <a:avLst/>
          </a:prstGeom>
        </p:spPr>
        <p:txBody>
          <a:bodyPr wrap="square">
            <a:spAutoFit/>
          </a:bodyPr>
          <a:lstStyle/>
          <a:p>
            <a:pPr marL="396000" indent="-396000">
              <a:buFont typeface="Arial" pitchFamily="34" charset="0"/>
              <a:buChar char="•"/>
            </a:pPr>
            <a:r>
              <a:rPr lang="id-ID" sz="3600" dirty="0" err="1" smtClean="0"/>
              <a:t>K</a:t>
            </a:r>
            <a:r>
              <a:rPr lang="en-US" sz="3600" dirty="0" err="1" smtClean="0"/>
              <a:t>ekawin</a:t>
            </a:r>
            <a:r>
              <a:rPr lang="en-US" sz="3600" dirty="0" smtClean="0"/>
              <a:t> </a:t>
            </a:r>
            <a:r>
              <a:rPr lang="en-US" sz="3600" dirty="0" err="1" smtClean="0"/>
              <a:t>Nitisastra</a:t>
            </a:r>
            <a:r>
              <a:rPr lang="id-ID" sz="3600" dirty="0" smtClean="0"/>
              <a:t>:</a:t>
            </a:r>
            <a:r>
              <a:rPr lang="en-US" sz="3600" dirty="0" smtClean="0"/>
              <a:t> “</a:t>
            </a:r>
            <a:r>
              <a:rPr lang="en-US" sz="3600" i="1" dirty="0" err="1" smtClean="0"/>
              <a:t>guna</a:t>
            </a:r>
            <a:r>
              <a:rPr lang="en-US" sz="3600" i="1" dirty="0" smtClean="0"/>
              <a:t> </a:t>
            </a:r>
            <a:r>
              <a:rPr lang="en-US" sz="3600" i="1" dirty="0" err="1" smtClean="0"/>
              <a:t>widya</a:t>
            </a:r>
            <a:r>
              <a:rPr lang="en-US" sz="3600" i="1" dirty="0" smtClean="0"/>
              <a:t>”</a:t>
            </a:r>
            <a:r>
              <a:rPr lang="en-US" sz="3600" dirty="0" smtClean="0"/>
              <a:t>. </a:t>
            </a:r>
            <a:endParaRPr lang="id-ID" sz="3600" dirty="0" smtClean="0"/>
          </a:p>
          <a:p>
            <a:pPr marL="396000" indent="-396000">
              <a:buFont typeface="Arial" pitchFamily="34" charset="0"/>
              <a:buChar char="•"/>
            </a:pPr>
            <a:r>
              <a:rPr lang="en-US" sz="3600" dirty="0" err="1" smtClean="0"/>
              <a:t>Pendidikan</a:t>
            </a:r>
            <a:r>
              <a:rPr lang="en-US" sz="3600" dirty="0" smtClean="0"/>
              <a:t> </a:t>
            </a:r>
            <a:r>
              <a:rPr lang="en-US" sz="3600" dirty="0" err="1" smtClean="0"/>
              <a:t>dan</a:t>
            </a:r>
            <a:r>
              <a:rPr lang="en-US" sz="3600" dirty="0" smtClean="0"/>
              <a:t> </a:t>
            </a:r>
            <a:r>
              <a:rPr lang="en-US" sz="3600" dirty="0" err="1" smtClean="0"/>
              <a:t>pengetahuan</a:t>
            </a:r>
            <a:r>
              <a:rPr lang="en-US" sz="3600" dirty="0" smtClean="0"/>
              <a:t> (</a:t>
            </a:r>
            <a:r>
              <a:rPr lang="en-US" sz="3600" i="1" dirty="0" err="1" smtClean="0"/>
              <a:t>widya</a:t>
            </a:r>
            <a:r>
              <a:rPr lang="en-US" sz="3600" dirty="0" smtClean="0"/>
              <a:t>) </a:t>
            </a:r>
            <a:r>
              <a:rPr lang="en-US" sz="3600" dirty="0" err="1" smtClean="0"/>
              <a:t>pada</a:t>
            </a:r>
            <a:r>
              <a:rPr lang="en-US" sz="3600" dirty="0" smtClean="0"/>
              <a:t> </a:t>
            </a:r>
            <a:r>
              <a:rPr lang="en-US" sz="3600" dirty="0" err="1" smtClean="0"/>
              <a:t>hakikatnya</a:t>
            </a:r>
            <a:r>
              <a:rPr lang="en-US" sz="3600" dirty="0" smtClean="0"/>
              <a:t> </a:t>
            </a:r>
            <a:r>
              <a:rPr lang="en-US" sz="3600" dirty="0" err="1" smtClean="0"/>
              <a:t>harus</a:t>
            </a:r>
            <a:r>
              <a:rPr lang="en-US" sz="3600" dirty="0" smtClean="0"/>
              <a:t> </a:t>
            </a:r>
            <a:r>
              <a:rPr lang="en-US" sz="3600" dirty="0" err="1" smtClean="0"/>
              <a:t>memberi</a:t>
            </a:r>
            <a:r>
              <a:rPr lang="en-US" sz="3600" dirty="0" smtClean="0"/>
              <a:t> </a:t>
            </a:r>
            <a:r>
              <a:rPr lang="en-US" sz="3600" dirty="0" err="1" smtClean="0"/>
              <a:t>manfaat</a:t>
            </a:r>
            <a:r>
              <a:rPr lang="en-US" sz="3600" dirty="0" smtClean="0"/>
              <a:t> (</a:t>
            </a:r>
            <a:r>
              <a:rPr lang="en-US" sz="3600" i="1" dirty="0" err="1" smtClean="0"/>
              <a:t>guna</a:t>
            </a:r>
            <a:r>
              <a:rPr lang="en-US" sz="3600" dirty="0" smtClean="0"/>
              <a:t>) </a:t>
            </a:r>
            <a:r>
              <a:rPr lang="en-US" sz="3600" dirty="0" err="1" smtClean="0"/>
              <a:t>bagi</a:t>
            </a:r>
            <a:r>
              <a:rPr lang="en-US" sz="3600" dirty="0" smtClean="0"/>
              <a:t> </a:t>
            </a:r>
            <a:r>
              <a:rPr lang="en-US" sz="3600" dirty="0" err="1" smtClean="0"/>
              <a:t>kehidupan</a:t>
            </a:r>
            <a:r>
              <a:rPr lang="en-US" sz="3600" dirty="0" smtClean="0"/>
              <a:t>.</a:t>
            </a:r>
            <a:endParaRPr lang="id-ID" sz="3600" dirty="0" smtClean="0"/>
          </a:p>
          <a:p>
            <a:pPr marL="396000" indent="-396000">
              <a:buFont typeface="Arial" pitchFamily="34" charset="0"/>
              <a:buChar char="•"/>
            </a:pPr>
            <a:r>
              <a:rPr lang="en-US" sz="3600" dirty="0" smtClean="0"/>
              <a:t>Agni </a:t>
            </a:r>
            <a:r>
              <a:rPr lang="en-US" sz="3600" dirty="0" err="1" smtClean="0"/>
              <a:t>Purana</a:t>
            </a:r>
            <a:r>
              <a:rPr lang="en-US" sz="3600" dirty="0" smtClean="0"/>
              <a:t> </a:t>
            </a:r>
            <a:r>
              <a:rPr lang="en-US" sz="3600" dirty="0" err="1" smtClean="0"/>
              <a:t>ada</a:t>
            </a:r>
            <a:r>
              <a:rPr lang="en-US" sz="3600" dirty="0" smtClean="0"/>
              <a:t> </a:t>
            </a:r>
            <a:r>
              <a:rPr lang="en-US" sz="3600" dirty="0" err="1" smtClean="0"/>
              <a:t>dua</a:t>
            </a:r>
            <a:r>
              <a:rPr lang="en-US" sz="3600" dirty="0" smtClean="0"/>
              <a:t> </a:t>
            </a:r>
            <a:r>
              <a:rPr lang="en-US" sz="3600" dirty="0" err="1" smtClean="0"/>
              <a:t>yaitu</a:t>
            </a:r>
            <a:r>
              <a:rPr lang="en-US" sz="3600" dirty="0" smtClean="0"/>
              <a:t>: (1) </a:t>
            </a:r>
            <a:r>
              <a:rPr lang="en-US" sz="3600" i="1" dirty="0" err="1" smtClean="0"/>
              <a:t>para</a:t>
            </a:r>
            <a:r>
              <a:rPr lang="en-US" sz="3600" i="1" dirty="0" smtClean="0"/>
              <a:t> </a:t>
            </a:r>
            <a:r>
              <a:rPr lang="en-US" sz="3600" i="1" dirty="0" err="1" smtClean="0"/>
              <a:t>widya</a:t>
            </a:r>
            <a:r>
              <a:rPr lang="en-US" sz="3600" dirty="0" smtClean="0"/>
              <a:t> </a:t>
            </a:r>
            <a:r>
              <a:rPr lang="en-US" sz="3600" dirty="0" err="1" smtClean="0"/>
              <a:t>dan</a:t>
            </a:r>
            <a:r>
              <a:rPr lang="en-US" sz="3600" dirty="0" smtClean="0"/>
              <a:t> (2) </a:t>
            </a:r>
            <a:r>
              <a:rPr lang="en-US" sz="3600" i="1" dirty="0" err="1" smtClean="0"/>
              <a:t>apara</a:t>
            </a:r>
            <a:r>
              <a:rPr lang="en-US" sz="3600" i="1" dirty="0" smtClean="0"/>
              <a:t> </a:t>
            </a:r>
            <a:r>
              <a:rPr lang="en-US" sz="3600" i="1" dirty="0" err="1" smtClean="0"/>
              <a:t>widya</a:t>
            </a:r>
            <a:r>
              <a:rPr lang="en-US" sz="3600" i="1" smtClean="0"/>
              <a:t>. </a:t>
            </a:r>
            <a:endParaRPr lang="id-ID"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sp>
        <p:nvSpPr>
          <p:cNvPr id="10" name="Rectangle 9"/>
          <p:cNvSpPr/>
          <p:nvPr/>
        </p:nvSpPr>
        <p:spPr>
          <a:xfrm>
            <a:off x="1835696" y="188640"/>
            <a:ext cx="633670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d-ID" sz="4000" b="1" dirty="0" smtClean="0"/>
              <a:t>MANUSIA </a:t>
            </a:r>
            <a:r>
              <a:rPr lang="en-US" sz="4000" b="1" dirty="0" smtClean="0"/>
              <a:t>TRI </a:t>
            </a:r>
            <a:r>
              <a:rPr lang="id-ID" sz="4000" b="1" dirty="0" smtClean="0"/>
              <a:t> </a:t>
            </a:r>
            <a:r>
              <a:rPr lang="en-US" sz="4000" b="1" dirty="0" smtClean="0"/>
              <a:t>HITA</a:t>
            </a:r>
            <a:r>
              <a:rPr lang="id-ID" sz="4000" b="1" dirty="0" smtClean="0"/>
              <a:t> </a:t>
            </a:r>
            <a:r>
              <a:rPr lang="en-US" sz="4000" b="1" dirty="0" smtClean="0"/>
              <a:t> KARANA</a:t>
            </a:r>
            <a:endParaRPr lang="en-US" sz="4000" b="1" cap="all" dirty="0">
              <a:ln w="0"/>
              <a:effectLst>
                <a:reflection blurRad="12700" stA="50000" endPos="50000" dist="5000" dir="5400000" sy="-100000" rotWithShape="0"/>
              </a:effectLst>
            </a:endParaRPr>
          </a:p>
        </p:txBody>
      </p:sp>
      <p:grpSp>
        <p:nvGrpSpPr>
          <p:cNvPr id="20" name="Group 19"/>
          <p:cNvGrpSpPr/>
          <p:nvPr/>
        </p:nvGrpSpPr>
        <p:grpSpPr>
          <a:xfrm>
            <a:off x="179512" y="1052736"/>
            <a:ext cx="6984776" cy="5000660"/>
            <a:chOff x="179512" y="1052736"/>
            <a:chExt cx="8712968" cy="5000660"/>
          </a:xfrm>
        </p:grpSpPr>
        <p:sp>
          <p:nvSpPr>
            <p:cNvPr id="28" name="Oval 27"/>
            <p:cNvSpPr/>
            <p:nvPr/>
          </p:nvSpPr>
          <p:spPr>
            <a:xfrm>
              <a:off x="179512" y="2636912"/>
              <a:ext cx="2177910" cy="2088232"/>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71230" y="1412776"/>
              <a:ext cx="1584746" cy="1587596"/>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127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“JIWA”</a:t>
              </a:r>
            </a:p>
          </p:txBody>
        </p:sp>
        <p:sp>
          <p:nvSpPr>
            <p:cNvPr id="15" name="Rectangle 14"/>
            <p:cNvSpPr/>
            <p:nvPr/>
          </p:nvSpPr>
          <p:spPr>
            <a:xfrm>
              <a:off x="323528" y="3258132"/>
              <a:ext cx="1928826" cy="96295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ts val="2200"/>
                </a:lnSpc>
              </a:pPr>
              <a:r>
                <a:rPr lang="en-US" sz="2800" b="1" dirty="0" smtClean="0">
                  <a:solidFill>
                    <a:schemeClr val="bg1"/>
                  </a:solidFill>
                </a:rPr>
                <a:t>CUCUPU</a:t>
              </a:r>
              <a:endParaRPr lang="id-ID" sz="2800" b="1" dirty="0" smtClean="0">
                <a:solidFill>
                  <a:schemeClr val="bg1"/>
                </a:solidFill>
              </a:endParaRPr>
            </a:p>
            <a:p>
              <a:pPr algn="ctr">
                <a:lnSpc>
                  <a:spcPts val="2200"/>
                </a:lnSpc>
              </a:pPr>
              <a:r>
                <a:rPr lang="id-ID" sz="2800" b="1" dirty="0" smtClean="0">
                  <a:solidFill>
                    <a:schemeClr val="bg1"/>
                  </a:solidFill>
                </a:rPr>
                <a:t>lan</a:t>
              </a:r>
              <a:r>
                <a:rPr lang="en-US" sz="2800" b="1" dirty="0" smtClean="0">
                  <a:solidFill>
                    <a:schemeClr val="bg1"/>
                  </a:solidFill>
                </a:rPr>
                <a:t> </a:t>
              </a:r>
            </a:p>
            <a:p>
              <a:pPr algn="ctr">
                <a:lnSpc>
                  <a:spcPts val="2200"/>
                </a:lnSpc>
              </a:pPr>
              <a:r>
                <a:rPr lang="en-US" sz="2800" b="1" cap="all" dirty="0" smtClean="0">
                  <a:ln w="0"/>
                  <a:solidFill>
                    <a:schemeClr val="bg1"/>
                  </a:solidFill>
                  <a:effectLst>
                    <a:reflection blurRad="12700" stA="50000" endPos="50000" dist="5000" dir="5400000" sy="-100000" rotWithShape="0"/>
                  </a:effectLst>
                </a:rPr>
                <a:t>MANIK</a:t>
              </a:r>
              <a:endParaRPr lang="en-US" sz="2800" b="1" cap="all" dirty="0">
                <a:ln w="0"/>
                <a:solidFill>
                  <a:schemeClr val="bg1"/>
                </a:solidFill>
                <a:effectLst>
                  <a:reflection blurRad="12700" stA="50000" endPos="50000" dist="5000" dir="5400000" sy="-100000" rotWithShape="0"/>
                </a:effectLst>
              </a:endParaRPr>
            </a:p>
          </p:txBody>
        </p:sp>
        <p:sp>
          <p:nvSpPr>
            <p:cNvPr id="16" name="Oval 15"/>
            <p:cNvSpPr/>
            <p:nvPr/>
          </p:nvSpPr>
          <p:spPr>
            <a:xfrm>
              <a:off x="2562083" y="2677549"/>
              <a:ext cx="2009917"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“PRANA”</a:t>
              </a:r>
            </a:p>
          </p:txBody>
        </p:sp>
        <p:sp>
          <p:nvSpPr>
            <p:cNvPr id="17" name="Oval 16"/>
            <p:cNvSpPr/>
            <p:nvPr/>
          </p:nvSpPr>
          <p:spPr>
            <a:xfrm>
              <a:off x="2771230" y="4214818"/>
              <a:ext cx="1656754" cy="1590446"/>
            </a:xfrm>
            <a:prstGeom prst="ellipse">
              <a:avLst/>
            </a:prstGeom>
            <a:gradFill>
              <a:gsLst>
                <a:gs pos="22000">
                  <a:srgbClr val="FFF200">
                    <a:alpha val="63000"/>
                  </a:srgbClr>
                </a:gs>
                <a:gs pos="45000">
                  <a:srgbClr val="FF7A00"/>
                </a:gs>
                <a:gs pos="70000">
                  <a:srgbClr val="FF0300"/>
                </a:gs>
                <a:gs pos="100000">
                  <a:srgbClr val="4D0808"/>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“SARIRA”</a:t>
              </a:r>
            </a:p>
          </p:txBody>
        </p:sp>
        <p:sp>
          <p:nvSpPr>
            <p:cNvPr id="19" name="Oval 18"/>
            <p:cNvSpPr/>
            <p:nvPr/>
          </p:nvSpPr>
          <p:spPr>
            <a:xfrm>
              <a:off x="2411760" y="1340768"/>
              <a:ext cx="2304256" cy="4536504"/>
            </a:xfrm>
            <a:prstGeom prst="ellipse">
              <a:avLst/>
            </a:prstGeom>
            <a:noFill/>
            <a:ln w="476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Notched Right Arrow 46"/>
            <p:cNvSpPr/>
            <p:nvPr/>
          </p:nvSpPr>
          <p:spPr>
            <a:xfrm>
              <a:off x="2256322" y="3224672"/>
              <a:ext cx="717646" cy="780392"/>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3" name="Oval 32"/>
            <p:cNvSpPr/>
            <p:nvPr/>
          </p:nvSpPr>
          <p:spPr>
            <a:xfrm>
              <a:off x="5004048" y="2204864"/>
              <a:ext cx="1800200" cy="2880320"/>
            </a:xfrm>
            <a:prstGeom prst="ellipse">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92216" y="1065093"/>
              <a:ext cx="1928826"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127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K</a:t>
              </a:r>
              <a:r>
                <a:rPr lang="id-ID" b="1" dirty="0" smtClean="0">
                  <a:latin typeface="Arial Narrow" pitchFamily="34" charset="0"/>
                </a:rPr>
                <a:t>ESADARAN JIWATMAN</a:t>
              </a:r>
              <a:endParaRPr lang="en-US" b="1" dirty="0">
                <a:latin typeface="Arial Narrow" pitchFamily="34" charset="0"/>
              </a:endParaRPr>
            </a:p>
          </p:txBody>
        </p:sp>
        <p:sp>
          <p:nvSpPr>
            <p:cNvPr id="14" name="Oval 13"/>
            <p:cNvSpPr/>
            <p:nvPr/>
          </p:nvSpPr>
          <p:spPr>
            <a:xfrm>
              <a:off x="6845492" y="2599658"/>
              <a:ext cx="2009917"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b="1" dirty="0" smtClean="0">
                  <a:latin typeface="Arial Narrow" pitchFamily="34" charset="0"/>
                </a:rPr>
                <a:t>SABDA, BAYU, IDEP TANGGUH</a:t>
              </a:r>
              <a:endParaRPr lang="en-US" b="1" dirty="0">
                <a:latin typeface="Arial Narrow" pitchFamily="34" charset="0"/>
              </a:endParaRPr>
            </a:p>
          </p:txBody>
        </p:sp>
        <p:sp>
          <p:nvSpPr>
            <p:cNvPr id="18" name="Oval 17"/>
            <p:cNvSpPr/>
            <p:nvPr/>
          </p:nvSpPr>
          <p:spPr>
            <a:xfrm>
              <a:off x="6892216" y="4136927"/>
              <a:ext cx="1928826"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S</a:t>
              </a:r>
              <a:r>
                <a:rPr lang="id-ID" b="1" dirty="0" smtClean="0">
                  <a:latin typeface="Arial Narrow" pitchFamily="34" charset="0"/>
                </a:rPr>
                <a:t>EHAT JASMANI</a:t>
              </a:r>
              <a:endParaRPr lang="en-US" b="1" dirty="0">
                <a:latin typeface="Arial Narrow" pitchFamily="34" charset="0"/>
              </a:endParaRPr>
            </a:p>
          </p:txBody>
        </p:sp>
        <p:sp>
          <p:nvSpPr>
            <p:cNvPr id="21" name="Oval 20"/>
            <p:cNvSpPr/>
            <p:nvPr/>
          </p:nvSpPr>
          <p:spPr>
            <a:xfrm>
              <a:off x="6820778" y="1052736"/>
              <a:ext cx="2071702" cy="5000660"/>
            </a:xfrm>
            <a:prstGeom prst="ellipse">
              <a:avLst/>
            </a:prstGeom>
            <a:noFill/>
            <a:ln w="476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a:off x="4430418" y="3212976"/>
              <a:ext cx="717646" cy="780392"/>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4" name="Notched Right Arrow 23"/>
            <p:cNvSpPr/>
            <p:nvPr/>
          </p:nvSpPr>
          <p:spPr>
            <a:xfrm>
              <a:off x="6300192" y="3140968"/>
              <a:ext cx="717646" cy="780392"/>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pSp>
      <p:sp>
        <p:nvSpPr>
          <p:cNvPr id="22" name="Rectangle 21"/>
          <p:cNvSpPr/>
          <p:nvPr/>
        </p:nvSpPr>
        <p:spPr>
          <a:xfrm>
            <a:off x="7308304" y="2263512"/>
            <a:ext cx="1584176" cy="267765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2400" b="1" dirty="0" smtClean="0"/>
              <a:t>SEHAT JASMANI, TENANG ROHANI, CERDAS, PROFESIONAL</a:t>
            </a:r>
            <a:endParaRPr lang="en-US" sz="2400" b="1" cap="all"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1000" y="381000"/>
            <a:ext cx="8511480" cy="2514600"/>
          </a:xfrm>
        </p:spPr>
        <p:txBody>
          <a:bodyPr>
            <a:normAutofit fontScale="90000"/>
          </a:bodyPr>
          <a:lstStyle/>
          <a:p>
            <a:r>
              <a:rPr lang="en-US"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Extra Bold" pitchFamily="34" charset="0"/>
              </a:rPr>
              <a:t>Pendidikan</a:t>
            </a:r>
            <a:r>
              <a:rPr lang="id-ID"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Extra Bold" pitchFamily="34" charset="0"/>
              </a:rPr>
              <a:t> manusiaTHK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rPr>
              <a:t> </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sym typeface="Wingdings" pitchFamily="2" charset="2"/>
              </a:rPr>
              <a:t> </a:t>
            </a:r>
            <a:r>
              <a:rPr lang="id-ID"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sym typeface="Wingdings" pitchFamily="2" charset="2"/>
              </a:rPr>
              <a:t/>
            </a:r>
            <a:br>
              <a:rPr lang="id-ID"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sym typeface="Wingdings" pitchFamily="2" charset="2"/>
              </a:rPr>
            </a:br>
            <a:r>
              <a:rPr lang="id-ID"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sym typeface="Wingdings" pitchFamily="2" charset="2"/>
              </a:rPr>
              <a:t/>
            </a:r>
            <a:br>
              <a:rPr lang="id-ID"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bertus Extra Bold" pitchFamily="34" charset="0"/>
                <a:sym typeface="Wingdings" pitchFamily="2" charset="2"/>
              </a:rPr>
            </a:br>
            <a:r>
              <a:rPr lang="id-I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Extra Bold" pitchFamily="34" charset="0"/>
                <a:sym typeface="Wingdings" pitchFamily="2" charset="2"/>
              </a:rPr>
              <a:t>PENINGKATAN KUALITAS HIDUP</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Extra Bold" pitchFamily="34" charset="0"/>
            </a:endParaRPr>
          </a:p>
        </p:txBody>
      </p:sp>
      <p:sp>
        <p:nvSpPr>
          <p:cNvPr id="8" name="Oval 7"/>
          <p:cNvSpPr/>
          <p:nvPr/>
        </p:nvSpPr>
        <p:spPr>
          <a:xfrm>
            <a:off x="152400" y="5181600"/>
            <a:ext cx="990600" cy="12954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24800" y="5181600"/>
            <a:ext cx="990600" cy="13716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733800" y="1371600"/>
            <a:ext cx="1524000" cy="9144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1" name="Down Arrow 10"/>
          <p:cNvSpPr/>
          <p:nvPr/>
        </p:nvSpPr>
        <p:spPr>
          <a:xfrm>
            <a:off x="3733800" y="2819400"/>
            <a:ext cx="1524000" cy="914400"/>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2" name="Rectangle 11"/>
          <p:cNvSpPr/>
          <p:nvPr/>
        </p:nvSpPr>
        <p:spPr>
          <a:xfrm>
            <a:off x="1371600" y="3810000"/>
            <a:ext cx="6280887" cy="584775"/>
          </a:xfrm>
          <a:prstGeom prst="rect">
            <a:avLst/>
          </a:prstGeom>
        </p:spPr>
        <p:txBody>
          <a:bodyPr wrap="none">
            <a:spAutoFit/>
          </a:bodyPr>
          <a:lstStyle/>
          <a:p>
            <a:r>
              <a:rPr lang="id-ID" sz="3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lbertus Extra Bold" pitchFamily="34" charset="0"/>
                <a:sym typeface="Wingdings" pitchFamily="2" charset="2"/>
              </a:rPr>
              <a:t>PENINGKATAN PILIHAN HIDUP</a:t>
            </a:r>
            <a:endParaRPr lang="id-ID" sz="3200" dirty="0"/>
          </a:p>
        </p:txBody>
      </p:sp>
      <p:sp>
        <p:nvSpPr>
          <p:cNvPr id="13" name="Text Box 13"/>
          <p:cNvSpPr txBox="1">
            <a:spLocks noChangeArrowheads="1"/>
          </p:cNvSpPr>
          <p:nvPr/>
        </p:nvSpPr>
        <p:spPr bwMode="auto">
          <a:xfrm>
            <a:off x="1447800" y="4419600"/>
            <a:ext cx="2895600" cy="2308324"/>
          </a:xfrm>
          <a:prstGeom prst="rect">
            <a:avLst/>
          </a:prstGeom>
          <a:solidFill>
            <a:srgbClr val="FFFF99"/>
          </a:solidFill>
          <a:ln w="9525">
            <a:solidFill>
              <a:schemeClr val="tx1"/>
            </a:solidFill>
            <a:miter lim="800000"/>
            <a:headEnd/>
            <a:tailEnd/>
          </a:ln>
        </p:spPr>
        <p:txBody>
          <a:bodyPr wrap="square">
            <a:spAutoFit/>
          </a:bodyPr>
          <a:lstStyle/>
          <a:p>
            <a:pPr marL="457200" indent="-457200">
              <a:buFont typeface="Wingdings" pitchFamily="2" charset="2"/>
              <a:buChar char="q"/>
            </a:pPr>
            <a:r>
              <a:rPr lang="en-US" sz="2400" b="1" dirty="0" err="1"/>
              <a:t>Karir</a:t>
            </a:r>
            <a:endParaRPr lang="en-US" sz="2400" b="1" dirty="0"/>
          </a:p>
          <a:p>
            <a:pPr marL="457200" indent="-457200">
              <a:buFont typeface="Wingdings" pitchFamily="2" charset="2"/>
              <a:buChar char="q"/>
            </a:pPr>
            <a:r>
              <a:rPr lang="en-US" sz="2400" b="1" dirty="0" err="1"/>
              <a:t>Pengaruh</a:t>
            </a:r>
            <a:endParaRPr lang="en-US" sz="2400" b="1" dirty="0"/>
          </a:p>
          <a:p>
            <a:pPr marL="457200" indent="-457200">
              <a:buFont typeface="Wingdings" pitchFamily="2" charset="2"/>
              <a:buChar char="q"/>
            </a:pPr>
            <a:r>
              <a:rPr lang="en-US" sz="2400" b="1" dirty="0" err="1"/>
              <a:t>Penghasilan</a:t>
            </a:r>
            <a:endParaRPr lang="en-US" sz="2400" b="1" dirty="0"/>
          </a:p>
          <a:p>
            <a:pPr marL="457200" indent="-457200">
              <a:buFont typeface="Wingdings" pitchFamily="2" charset="2"/>
              <a:buChar char="q"/>
            </a:pPr>
            <a:r>
              <a:rPr lang="en-US" sz="2400" b="1" dirty="0" err="1"/>
              <a:t>Prestise</a:t>
            </a:r>
            <a:endParaRPr lang="en-US" sz="2400" b="1" dirty="0"/>
          </a:p>
          <a:p>
            <a:pPr marL="457200" indent="-457200">
              <a:buFont typeface="Wingdings" pitchFamily="2" charset="2"/>
              <a:buChar char="q"/>
            </a:pPr>
            <a:r>
              <a:rPr lang="en-US" sz="2400" b="1" dirty="0" err="1"/>
              <a:t>Kesehatan</a:t>
            </a:r>
            <a:r>
              <a:rPr lang="en-US" sz="2400" b="1" dirty="0"/>
              <a:t> </a:t>
            </a:r>
            <a:r>
              <a:rPr lang="en-US" sz="2400" b="1" dirty="0" smtClean="0"/>
              <a:t>Mental</a:t>
            </a:r>
            <a:endParaRPr lang="en-US" sz="2400" b="1" dirty="0"/>
          </a:p>
        </p:txBody>
      </p:sp>
      <p:sp>
        <p:nvSpPr>
          <p:cNvPr id="14" name="Text Box 13"/>
          <p:cNvSpPr txBox="1">
            <a:spLocks noChangeArrowheads="1"/>
          </p:cNvSpPr>
          <p:nvPr/>
        </p:nvSpPr>
        <p:spPr bwMode="auto">
          <a:xfrm>
            <a:off x="4800600" y="4419600"/>
            <a:ext cx="2895600" cy="1938992"/>
          </a:xfrm>
          <a:prstGeom prst="rect">
            <a:avLst/>
          </a:prstGeom>
          <a:solidFill>
            <a:srgbClr val="FFFF99"/>
          </a:solidFill>
          <a:ln w="9525">
            <a:solidFill>
              <a:schemeClr val="tx1"/>
            </a:solidFill>
            <a:miter lim="800000"/>
            <a:headEnd/>
            <a:tailEnd/>
          </a:ln>
        </p:spPr>
        <p:txBody>
          <a:bodyPr wrap="square">
            <a:spAutoFit/>
          </a:bodyPr>
          <a:lstStyle/>
          <a:p>
            <a:pPr marL="457200" indent="-457200">
              <a:buFont typeface="Wingdings" pitchFamily="2" charset="2"/>
              <a:buChar char="q"/>
            </a:pPr>
            <a:r>
              <a:rPr lang="en-US" sz="2400" b="1" dirty="0" err="1" smtClean="0"/>
              <a:t>Harapan</a:t>
            </a:r>
            <a:r>
              <a:rPr lang="en-US" sz="2400" b="1" dirty="0" smtClean="0"/>
              <a:t> </a:t>
            </a:r>
            <a:r>
              <a:rPr lang="en-US" sz="2400" b="1" dirty="0" err="1"/>
              <a:t>Hidup</a:t>
            </a:r>
            <a:endParaRPr lang="en-US" sz="2400" b="1" dirty="0"/>
          </a:p>
          <a:p>
            <a:pPr marL="457200" indent="-457200">
              <a:buFont typeface="Wingdings" pitchFamily="2" charset="2"/>
              <a:buChar char="q"/>
            </a:pPr>
            <a:r>
              <a:rPr lang="en-US" sz="2400" b="1" dirty="0" err="1"/>
              <a:t>Kesehatan</a:t>
            </a:r>
            <a:r>
              <a:rPr lang="en-US" sz="2400" b="1" dirty="0"/>
              <a:t> </a:t>
            </a:r>
            <a:r>
              <a:rPr lang="en-US" sz="2400" b="1" dirty="0" err="1"/>
              <a:t>Fisik</a:t>
            </a:r>
            <a:endParaRPr lang="en-US" sz="2400" b="1" dirty="0"/>
          </a:p>
          <a:p>
            <a:pPr marL="457200" indent="-457200">
              <a:buFont typeface="Wingdings" pitchFamily="2" charset="2"/>
              <a:buChar char="q"/>
            </a:pPr>
            <a:r>
              <a:rPr lang="en-US" sz="2400" b="1" dirty="0" err="1"/>
              <a:t>Aktualisasi</a:t>
            </a:r>
            <a:r>
              <a:rPr lang="en-US" sz="2400" b="1" dirty="0"/>
              <a:t> </a:t>
            </a:r>
            <a:r>
              <a:rPr lang="en-US" sz="2400" b="1" dirty="0" err="1"/>
              <a:t>Diri</a:t>
            </a:r>
            <a:endParaRPr lang="en-US" sz="2400" b="1" dirty="0"/>
          </a:p>
          <a:p>
            <a:pPr marL="457200" indent="-457200">
              <a:buFont typeface="Wingdings" pitchFamily="2" charset="2"/>
              <a:buChar char="q"/>
            </a:pPr>
            <a:r>
              <a:rPr lang="en-US" sz="2400" b="1" dirty="0" err="1"/>
              <a:t>Kenikmatan</a:t>
            </a:r>
            <a:r>
              <a:rPr lang="en-US" sz="2400" b="1" dirty="0"/>
              <a:t> </a:t>
            </a:r>
            <a:r>
              <a:rPr lang="en-US" sz="2400" b="1" dirty="0" err="1"/>
              <a:t>Hidup</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2062103"/>
          </a:xfrm>
          <a:prstGeom prst="rect">
            <a:avLst/>
          </a:prstGeom>
        </p:spPr>
        <p:txBody>
          <a:bodyPr wrap="square">
            <a:spAutoFit/>
          </a:bodyPr>
          <a:lstStyle/>
          <a:p>
            <a:r>
              <a:rPr lang="id-ID" sz="3200" dirty="0" smtClean="0"/>
              <a:t>PENDIDIKAN SMK IW THK </a:t>
            </a:r>
            <a:r>
              <a:rPr lang="id-ID" sz="3200" dirty="0" smtClean="0">
                <a:sym typeface="Wingdings" pitchFamily="2" charset="2"/>
              </a:rPr>
              <a:t> Membangun KESADARAN ATMAN, PENGEMBANGAN MODAL ANGGA SARIRA dan MODAL PRANA</a:t>
            </a:r>
            <a:endParaRPr lang="en-US" sz="32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254434" y="1741488"/>
              <a:ext cx="293980"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a:t>
              </a:r>
              <a:endParaRPr lang="en-US" sz="2400" b="1" dirty="0">
                <a:solidFill>
                  <a:schemeClr val="bg1"/>
                </a:solidFill>
              </a:endParaRPr>
            </a:p>
          </p:txBody>
        </p:sp>
      </p:grpSp>
      <p:sp>
        <p:nvSpPr>
          <p:cNvPr id="58" name="Rectangle 57"/>
          <p:cNvSpPr/>
          <p:nvPr/>
        </p:nvSpPr>
        <p:spPr>
          <a:xfrm>
            <a:off x="2143108" y="3956863"/>
            <a:ext cx="6572296" cy="2554545"/>
          </a:xfrm>
          <a:prstGeom prst="rect">
            <a:avLst/>
          </a:prstGeom>
        </p:spPr>
        <p:txBody>
          <a:bodyPr wrap="square">
            <a:spAutoFit/>
          </a:bodyPr>
          <a:lstStyle/>
          <a:p>
            <a:r>
              <a:rPr lang="id-ID" sz="3200" dirty="0" smtClean="0"/>
              <a:t>KESADARAN ATMAN (BRAHMAN dlm Diri) dibangun dengan memanfaatkan Pura/Prahyangan Sekolah, Pendidikan Agama Hindu, Perayaan HR, Meditasi </a:t>
            </a:r>
            <a:r>
              <a:rPr lang="id-ID" sz="3200" dirty="0" smtClean="0">
                <a:sym typeface="Wingdings" pitchFamily="2" charset="2"/>
              </a:rPr>
              <a:t> TENANG ROHANI</a:t>
            </a:r>
            <a:endParaRPr lang="en-US" sz="3200" b="1" dirty="0"/>
          </a:p>
        </p:txBody>
      </p:sp>
      <p:grpSp>
        <p:nvGrpSpPr>
          <p:cNvPr id="7" name="Group 8"/>
          <p:cNvGrpSpPr/>
          <p:nvPr/>
        </p:nvGrpSpPr>
        <p:grpSpPr>
          <a:xfrm>
            <a:off x="1309670" y="4154780"/>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226924" y="1741488"/>
              <a:ext cx="384191"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II</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64224" y="1741488"/>
              <a:ext cx="474401"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III</a:t>
              </a:r>
              <a:endParaRPr lang="en-US" sz="2400" b="1" dirty="0">
                <a:solidFill>
                  <a:schemeClr val="bg1"/>
                </a:solidFill>
              </a:endParaRPr>
            </a:p>
          </p:txBody>
        </p:sp>
      </p:grpSp>
      <p:sp>
        <p:nvSpPr>
          <p:cNvPr id="65" name="Rectangle 64"/>
          <p:cNvSpPr/>
          <p:nvPr/>
        </p:nvSpPr>
        <p:spPr>
          <a:xfrm>
            <a:off x="1979712" y="1340768"/>
            <a:ext cx="7200800" cy="5016758"/>
          </a:xfrm>
          <a:prstGeom prst="rect">
            <a:avLst/>
          </a:prstGeom>
        </p:spPr>
        <p:txBody>
          <a:bodyPr wrap="square">
            <a:spAutoFit/>
          </a:bodyPr>
          <a:lstStyle/>
          <a:p>
            <a:r>
              <a:rPr lang="id-ID" sz="3200" dirty="0" smtClean="0"/>
              <a:t>PENGEMBANGAN MODAL ANGGA SARIRA  </a:t>
            </a:r>
            <a:r>
              <a:rPr lang="id-ID" sz="3200" dirty="0" smtClean="0">
                <a:sym typeface="Wingdings" pitchFamily="2" charset="2"/>
              </a:rPr>
              <a:t> memahami TUBUH, memahami sifat, fungsi Panca Indria sebagai Alat penerima Ilmu Pengetahuan. Pengetahuan diperoleh dari Mendengar (simbol biola dalam Saraswati), diperoleh dari Membaca (simbol wina dalam Saraswati), diperoleh dari pengalaman melakukan (simbol tangan empat), rasa kulit, rasa lidah, bau hidung. </a:t>
            </a:r>
            <a:endParaRPr lang="en-US"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64224" y="1741488"/>
              <a:ext cx="474401"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III</a:t>
              </a:r>
              <a:endParaRPr lang="en-US" sz="2400" b="1" dirty="0">
                <a:solidFill>
                  <a:schemeClr val="bg1"/>
                </a:solidFill>
              </a:endParaRPr>
            </a:p>
          </p:txBody>
        </p:sp>
      </p:grpSp>
      <p:sp>
        <p:nvSpPr>
          <p:cNvPr id="65" name="Rectangle 64"/>
          <p:cNvSpPr/>
          <p:nvPr/>
        </p:nvSpPr>
        <p:spPr>
          <a:xfrm>
            <a:off x="2051720" y="1340768"/>
            <a:ext cx="7092280" cy="5016758"/>
          </a:xfrm>
          <a:prstGeom prst="rect">
            <a:avLst/>
          </a:prstGeom>
        </p:spPr>
        <p:txBody>
          <a:bodyPr wrap="square">
            <a:spAutoFit/>
          </a:bodyPr>
          <a:lstStyle/>
          <a:p>
            <a:r>
              <a:rPr lang="id-ID" sz="3200" dirty="0" smtClean="0"/>
              <a:t>PENGEMBANGAN MODAL ANGGA SARIRA  </a:t>
            </a:r>
            <a:r>
              <a:rPr lang="id-ID" sz="3200" dirty="0" smtClean="0">
                <a:sym typeface="Wingdings" pitchFamily="2" charset="2"/>
              </a:rPr>
              <a:t> memahami sifat &amp; fungsi  Panca Karmendria sebagai Alat Gerak (Kaki, Tangan, Dubur, Kelamin, Perut). Untuk kejuruan Penguatan Pelatihan Ketrampilan ada pada Tangan dan Kaki. Perlu banyak latihan ketrampilan/skil melalui Program Produktif berbasis Kompetensi. Kesehatan dan Kebugaran  Olahraga</a:t>
            </a:r>
            <a:endParaRPr lang="en-US"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53612" y="1741488"/>
              <a:ext cx="495626"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IV</a:t>
              </a:r>
              <a:endParaRPr lang="en-US" sz="2400" b="1" dirty="0">
                <a:solidFill>
                  <a:schemeClr val="bg1"/>
                </a:solidFill>
              </a:endParaRPr>
            </a:p>
          </p:txBody>
        </p:sp>
      </p:grpSp>
      <p:sp>
        <p:nvSpPr>
          <p:cNvPr id="65" name="Rectangle 64"/>
          <p:cNvSpPr/>
          <p:nvPr/>
        </p:nvSpPr>
        <p:spPr>
          <a:xfrm>
            <a:off x="2051720" y="1340768"/>
            <a:ext cx="6572296" cy="4524315"/>
          </a:xfrm>
          <a:prstGeom prst="rect">
            <a:avLst/>
          </a:prstGeom>
        </p:spPr>
        <p:txBody>
          <a:bodyPr wrap="square">
            <a:spAutoFit/>
          </a:bodyPr>
          <a:lstStyle/>
          <a:p>
            <a:r>
              <a:rPr lang="id-ID" sz="3200" dirty="0" smtClean="0"/>
              <a:t>PENGEMBANGAN MODAL PRANA:</a:t>
            </a:r>
            <a:r>
              <a:rPr lang="id-ID" sz="3200" dirty="0" smtClean="0">
                <a:sym typeface="Wingdings" pitchFamily="2" charset="2"/>
              </a:rPr>
              <a:t> </a:t>
            </a:r>
          </a:p>
          <a:p>
            <a:endParaRPr lang="id-ID" sz="3200" dirty="0" smtClean="0">
              <a:sym typeface="Wingdings" pitchFamily="2" charset="2"/>
            </a:endParaRPr>
          </a:p>
          <a:p>
            <a:r>
              <a:rPr lang="id-ID" sz="3200" dirty="0" smtClean="0">
                <a:sym typeface="Wingdings" pitchFamily="2" charset="2"/>
              </a:rPr>
              <a:t>IDEP  Ketrampilan Berpikir menjadi Cerdas dalam Belajar; Membangun masalah; memecahkan permasalahan; mengambil keputusan; memproses informasi; memahami sistem; menggunakan sumber daya  Mapel TIK, Mat, Fisika, Logika, </a:t>
            </a:r>
            <a:endParaRPr lang="en-US"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53612" y="1741488"/>
              <a:ext cx="495626"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IV</a:t>
              </a:r>
              <a:endParaRPr lang="en-US" sz="2400" b="1" dirty="0">
                <a:solidFill>
                  <a:schemeClr val="bg1"/>
                </a:solidFill>
              </a:endParaRPr>
            </a:p>
          </p:txBody>
        </p:sp>
      </p:grpSp>
      <p:sp>
        <p:nvSpPr>
          <p:cNvPr id="65" name="Rectangle 64"/>
          <p:cNvSpPr/>
          <p:nvPr/>
        </p:nvSpPr>
        <p:spPr>
          <a:xfrm>
            <a:off x="2051720" y="1340768"/>
            <a:ext cx="6840760" cy="4524315"/>
          </a:xfrm>
          <a:prstGeom prst="rect">
            <a:avLst/>
          </a:prstGeom>
        </p:spPr>
        <p:txBody>
          <a:bodyPr wrap="square">
            <a:spAutoFit/>
          </a:bodyPr>
          <a:lstStyle/>
          <a:p>
            <a:r>
              <a:rPr lang="id-ID" sz="3200" dirty="0" smtClean="0"/>
              <a:t>PENGEMBANGAN MODAL PRANA:</a:t>
            </a:r>
            <a:r>
              <a:rPr lang="id-ID" sz="3200" dirty="0" smtClean="0">
                <a:sym typeface="Wingdings" pitchFamily="2" charset="2"/>
              </a:rPr>
              <a:t> </a:t>
            </a:r>
          </a:p>
          <a:p>
            <a:endParaRPr lang="id-ID" sz="3200" dirty="0" smtClean="0">
              <a:sym typeface="Wingdings" pitchFamily="2" charset="2"/>
            </a:endParaRPr>
          </a:p>
          <a:p>
            <a:r>
              <a:rPr lang="id-ID" sz="3200" dirty="0" smtClean="0">
                <a:sym typeface="Wingdings" pitchFamily="2" charset="2"/>
              </a:rPr>
              <a:t>SABDA  Ketrampilan Berkomunikasi secara verbal &amp; tulis: Mendengar, Melihat; membaca; menulis; berhitung; menggunakan data; berbicara di publik; menulis karya ilmiah; menyajikan karya ilmiah  Bahasa Indonesia; Inggris; Asing; Bali; Seni Budaya; OSIS </a:t>
            </a:r>
            <a:endParaRPr lang="en-US"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53612" y="1741488"/>
              <a:ext cx="495626" cy="429858"/>
            </a:xfrm>
            <a:prstGeom prst="rect">
              <a:avLst/>
            </a:prstGeom>
            <a:noFill/>
            <a:ln w="9525" algn="ctr">
              <a:noFill/>
              <a:miter lim="800000"/>
              <a:headEnd/>
              <a:tailEnd/>
            </a:ln>
          </p:spPr>
          <p:txBody>
            <a:bodyPr wrap="none">
              <a:spAutoFit/>
            </a:bodyPr>
            <a:lstStyle/>
            <a:p>
              <a:pPr algn="ctr" eaLnBrk="0" hangingPunct="0"/>
              <a:r>
                <a:rPr lang="id-ID" sz="2400" b="1" dirty="0" smtClean="0">
                  <a:solidFill>
                    <a:schemeClr val="bg1"/>
                  </a:solidFill>
                </a:rPr>
                <a:t>IV</a:t>
              </a:r>
              <a:endParaRPr lang="en-US" sz="2400" b="1" dirty="0">
                <a:solidFill>
                  <a:schemeClr val="bg1"/>
                </a:solidFill>
              </a:endParaRPr>
            </a:p>
          </p:txBody>
        </p:sp>
      </p:grpSp>
      <p:sp>
        <p:nvSpPr>
          <p:cNvPr id="65" name="Rectangle 64"/>
          <p:cNvSpPr/>
          <p:nvPr/>
        </p:nvSpPr>
        <p:spPr>
          <a:xfrm>
            <a:off x="2051720" y="1340768"/>
            <a:ext cx="6840760" cy="4031873"/>
          </a:xfrm>
          <a:prstGeom prst="rect">
            <a:avLst/>
          </a:prstGeom>
        </p:spPr>
        <p:txBody>
          <a:bodyPr wrap="square">
            <a:spAutoFit/>
          </a:bodyPr>
          <a:lstStyle/>
          <a:p>
            <a:r>
              <a:rPr lang="id-ID" sz="3200" dirty="0" smtClean="0"/>
              <a:t>PENGEMBANGAN MODAL PRANA:</a:t>
            </a:r>
            <a:r>
              <a:rPr lang="id-ID" sz="3200" dirty="0" smtClean="0">
                <a:sym typeface="Wingdings" pitchFamily="2" charset="2"/>
              </a:rPr>
              <a:t> </a:t>
            </a:r>
          </a:p>
          <a:p>
            <a:endParaRPr lang="id-ID" sz="3200" dirty="0" smtClean="0">
              <a:sym typeface="Wingdings" pitchFamily="2" charset="2"/>
            </a:endParaRPr>
          </a:p>
          <a:p>
            <a:r>
              <a:rPr lang="id-ID" sz="3200" dirty="0" smtClean="0">
                <a:sym typeface="Wingdings" pitchFamily="2" charset="2"/>
              </a:rPr>
              <a:t>BAYU  Ketrampilan Aktivitas Gerak/ Skil sebagai refleksi pengembangan Guna  Geginan  Pregina  Manusa Meguna (responsibility; Self confidence; Karaktek Peduli)  Program Produktif didukung Normatif, Adaptif.</a:t>
            </a:r>
            <a:endParaRPr 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359024"/>
          </a:xfrm>
          <a:solidFill>
            <a:srgbClr val="5F0801"/>
          </a:solidFill>
        </p:spPr>
        <p:txBody>
          <a:bodyPr>
            <a:normAutofit fontScale="90000"/>
          </a:bodyPr>
          <a:lstStyle/>
          <a:p>
            <a:r>
              <a:rPr lang="id-ID" b="1" dirty="0" smtClean="0">
                <a:solidFill>
                  <a:schemeClr val="bg1"/>
                </a:solidFill>
              </a:rPr>
              <a:t>MEMBANTU SISWA MENJADI CERDAS</a:t>
            </a:r>
            <a:r>
              <a:rPr lang="en-US" b="1" dirty="0" smtClean="0">
                <a:solidFill>
                  <a:schemeClr val="bg1"/>
                </a:solidFill>
              </a:rPr>
              <a:t> </a:t>
            </a:r>
            <a:r>
              <a:rPr lang="id-ID" b="1" dirty="0" smtClean="0">
                <a:solidFill>
                  <a:schemeClr val="bg1"/>
                </a:solidFill>
              </a:rPr>
              <a:t>MEMBANTU SESAMA MENJADI</a:t>
            </a:r>
            <a:r>
              <a:rPr lang="en-US" b="1" dirty="0" smtClean="0">
                <a:solidFill>
                  <a:schemeClr val="bg1"/>
                </a:solidFill>
              </a:rPr>
              <a:t> </a:t>
            </a:r>
            <a:r>
              <a:rPr lang="id-ID" b="1" dirty="0" smtClean="0">
                <a:solidFill>
                  <a:schemeClr val="bg1"/>
                </a:solidFill>
              </a:rPr>
              <a:t>BAIK</a:t>
            </a:r>
            <a:endParaRPr lang="id-ID"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200329"/>
          </a:xfrm>
          <a:prstGeom prst="rect">
            <a:avLst/>
          </a:prstGeom>
        </p:spPr>
        <p:txBody>
          <a:bodyPr wrap="square">
            <a:spAutoFit/>
          </a:bodyPr>
          <a:lstStyle/>
          <a:p>
            <a:r>
              <a:rPr lang="en-US" sz="2400" dirty="0" err="1" smtClean="0"/>
              <a:t>Cucupu</a:t>
            </a:r>
            <a:r>
              <a:rPr lang="en-US" sz="2400" dirty="0" smtClean="0"/>
              <a:t> </a:t>
            </a:r>
            <a:r>
              <a:rPr lang="en-US" sz="2400" dirty="0" err="1" smtClean="0"/>
              <a:t>Manik</a:t>
            </a:r>
            <a:r>
              <a:rPr lang="en-US" sz="2400" dirty="0" smtClean="0"/>
              <a:t> </a:t>
            </a:r>
            <a:r>
              <a:rPr lang="en-US" sz="2400" dirty="0" smtClean="0">
                <a:sym typeface="Wingdings" pitchFamily="2" charset="2"/>
              </a:rPr>
              <a:t> THK  </a:t>
            </a:r>
            <a:r>
              <a:rPr lang="en-US" sz="2400" dirty="0" err="1" smtClean="0">
                <a:sym typeface="Wingdings" pitchFamily="2" charset="2"/>
              </a:rPr>
              <a:t>konsep</a:t>
            </a:r>
            <a:r>
              <a:rPr lang="en-US" sz="2400" dirty="0" smtClean="0">
                <a:sym typeface="Wingdings" pitchFamily="2" charset="2"/>
              </a:rPr>
              <a:t> </a:t>
            </a:r>
            <a:r>
              <a:rPr lang="en-US" sz="2400" dirty="0" err="1" smtClean="0">
                <a:sym typeface="Wingdings" pitchFamily="2" charset="2"/>
              </a:rPr>
              <a:t>hidup</a:t>
            </a:r>
            <a:r>
              <a:rPr lang="en-US" sz="2400" dirty="0" smtClean="0">
                <a:sym typeface="Wingdings" pitchFamily="2" charset="2"/>
              </a:rPr>
              <a:t> </a:t>
            </a:r>
            <a:r>
              <a:rPr lang="en-US" sz="2400" dirty="0" err="1" smtClean="0">
                <a:sym typeface="Wingdings" pitchFamily="2" charset="2"/>
              </a:rPr>
              <a:t>kesetaraan</a:t>
            </a:r>
            <a:r>
              <a:rPr lang="en-US" sz="2400" dirty="0" smtClean="0">
                <a:sym typeface="Wingdings" pitchFamily="2" charset="2"/>
              </a:rPr>
              <a:t>, </a:t>
            </a:r>
            <a:r>
              <a:rPr lang="en-US" sz="2400" dirty="0" err="1" smtClean="0">
                <a:sym typeface="Wingdings" pitchFamily="2" charset="2"/>
              </a:rPr>
              <a:t>keseimbangan</a:t>
            </a:r>
            <a:r>
              <a:rPr lang="en-US" sz="2400" dirty="0" smtClean="0">
                <a:sym typeface="Wingdings" pitchFamily="2" charset="2"/>
              </a:rPr>
              <a:t>, </a:t>
            </a:r>
            <a:r>
              <a:rPr lang="en-US" sz="2400" dirty="0" err="1" smtClean="0">
                <a:sym typeface="Wingdings" pitchFamily="2" charset="2"/>
              </a:rPr>
              <a:t>kesejahteraan</a:t>
            </a:r>
            <a:r>
              <a:rPr lang="en-US" sz="2400" dirty="0" smtClean="0">
                <a:sym typeface="Wingdings" pitchFamily="2" charset="2"/>
              </a:rPr>
              <a:t> </a:t>
            </a:r>
            <a:r>
              <a:rPr lang="en-US" sz="2400" dirty="0" err="1" smtClean="0">
                <a:sym typeface="Wingdings" pitchFamily="2" charset="2"/>
              </a:rPr>
              <a:t>bersama</a:t>
            </a:r>
            <a:r>
              <a:rPr lang="en-US" sz="2400" dirty="0" smtClean="0">
                <a:sym typeface="Wingdings" pitchFamily="2" charset="2"/>
              </a:rPr>
              <a:t>, </a:t>
            </a:r>
            <a:r>
              <a:rPr lang="en-US" sz="2400" dirty="0" err="1" smtClean="0">
                <a:sym typeface="Wingdings" pitchFamily="2" charset="2"/>
              </a:rPr>
              <a:t>berkesinambungan</a:t>
            </a:r>
            <a:r>
              <a:rPr lang="en-US" sz="2400" dirty="0" smtClean="0">
                <a:sym typeface="Wingdings" pitchFamily="2" charset="2"/>
              </a:rPr>
              <a:t>, </a:t>
            </a:r>
            <a:r>
              <a:rPr lang="en-US" sz="2400" dirty="0" err="1" smtClean="0">
                <a:sym typeface="Wingdings" pitchFamily="2" charset="2"/>
              </a:rPr>
              <a:t>fungsional</a:t>
            </a:r>
            <a:r>
              <a:rPr lang="en-US" sz="2400" dirty="0" smtClean="0">
                <a:sym typeface="Wingdings" pitchFamily="2" charset="2"/>
              </a:rPr>
              <a:t>.</a:t>
            </a:r>
            <a:endParaRPr lang="en-US" sz="24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231346" y="1741488"/>
              <a:ext cx="340158" cy="461665"/>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1</a:t>
              </a:r>
              <a:endParaRPr lang="en-US" sz="2400" b="1" dirty="0">
                <a:solidFill>
                  <a:schemeClr val="bg1"/>
                </a:solidFill>
              </a:endParaRPr>
            </a:p>
          </p:txBody>
        </p:sp>
      </p:grpSp>
      <p:sp>
        <p:nvSpPr>
          <p:cNvPr id="58" name="Rectangle 57"/>
          <p:cNvSpPr/>
          <p:nvPr/>
        </p:nvSpPr>
        <p:spPr>
          <a:xfrm>
            <a:off x="2143108" y="2943051"/>
            <a:ext cx="6572296" cy="830997"/>
          </a:xfrm>
          <a:prstGeom prst="rect">
            <a:avLst/>
          </a:prstGeom>
        </p:spPr>
        <p:txBody>
          <a:bodyPr wrap="square">
            <a:spAutoFit/>
          </a:bodyPr>
          <a:lstStyle/>
          <a:p>
            <a:r>
              <a:rPr lang="en-US" sz="2400" dirty="0" err="1" smtClean="0"/>
              <a:t>Manusia</a:t>
            </a:r>
            <a:r>
              <a:rPr lang="en-US" sz="2400" dirty="0" smtClean="0"/>
              <a:t> </a:t>
            </a:r>
            <a:r>
              <a:rPr lang="en-US" sz="2400" dirty="0" smtClean="0">
                <a:sym typeface="Wingdings" pitchFamily="2" charset="2"/>
              </a:rPr>
              <a:t> </a:t>
            </a:r>
            <a:r>
              <a:rPr lang="en-US" sz="2400" dirty="0" err="1" smtClean="0"/>
              <a:t>Manik</a:t>
            </a:r>
            <a:r>
              <a:rPr lang="en-US" sz="2400" dirty="0" smtClean="0"/>
              <a:t> </a:t>
            </a:r>
            <a:r>
              <a:rPr lang="en-US" sz="2400" dirty="0" smtClean="0">
                <a:sym typeface="Wingdings" pitchFamily="2" charset="2"/>
              </a:rPr>
              <a:t> </a:t>
            </a:r>
            <a:r>
              <a:rPr lang="en-US" sz="2400" dirty="0" err="1" smtClean="0">
                <a:sym typeface="Wingdings" pitchFamily="2" charset="2"/>
              </a:rPr>
              <a:t>membuat</a:t>
            </a:r>
            <a:r>
              <a:rPr lang="en-US" sz="2400" dirty="0" smtClean="0">
                <a:sym typeface="Wingdings" pitchFamily="2" charset="2"/>
              </a:rPr>
              <a:t> </a:t>
            </a:r>
            <a:r>
              <a:rPr lang="en-US" sz="2400" dirty="0" err="1" smtClean="0">
                <a:sym typeface="Wingdings" pitchFamily="2" charset="2"/>
              </a:rPr>
              <a:t>wadah</a:t>
            </a:r>
            <a:r>
              <a:rPr lang="en-US" sz="2400" dirty="0" smtClean="0">
                <a:sym typeface="Wingdings" pitchFamily="2" charset="2"/>
              </a:rPr>
              <a:t> </a:t>
            </a:r>
            <a:r>
              <a:rPr lang="en-US" sz="2400" dirty="0" err="1" smtClean="0">
                <a:sym typeface="Wingdings" pitchFamily="2" charset="2"/>
              </a:rPr>
              <a:t>bersama</a:t>
            </a:r>
            <a:r>
              <a:rPr lang="en-US" sz="2400" dirty="0" smtClean="0">
                <a:sym typeface="Wingdings" pitchFamily="2" charset="2"/>
              </a:rPr>
              <a:t> </a:t>
            </a:r>
            <a:r>
              <a:rPr lang="en-US" sz="2400" dirty="0" err="1" smtClean="0">
                <a:sym typeface="Wingdings" pitchFamily="2" charset="2"/>
              </a:rPr>
              <a:t>membangun</a:t>
            </a:r>
            <a:r>
              <a:rPr lang="en-US" sz="2400" dirty="0" smtClean="0">
                <a:sym typeface="Wingdings" pitchFamily="2" charset="2"/>
              </a:rPr>
              <a:t> </a:t>
            </a:r>
            <a:r>
              <a:rPr lang="en-US" sz="2400" dirty="0" err="1" smtClean="0">
                <a:sym typeface="Wingdings" pitchFamily="2" charset="2"/>
              </a:rPr>
              <a:t>kebahagiaan</a:t>
            </a:r>
            <a:r>
              <a:rPr lang="en-US" sz="2400" dirty="0" smtClean="0">
                <a:sym typeface="Wingdings" pitchFamily="2" charset="2"/>
              </a:rPr>
              <a:t> </a:t>
            </a:r>
            <a:r>
              <a:rPr lang="en-US" sz="2400" dirty="0" err="1" smtClean="0">
                <a:sym typeface="Wingdings" pitchFamily="2" charset="2"/>
              </a:rPr>
              <a:t>bersama</a:t>
            </a:r>
            <a:endParaRPr lang="en-US" sz="2400" b="1" dirty="0"/>
          </a:p>
        </p:txBody>
      </p:sp>
      <p:grpSp>
        <p:nvGrpSpPr>
          <p:cNvPr id="7" name="Group 8"/>
          <p:cNvGrpSpPr/>
          <p:nvPr/>
        </p:nvGrpSpPr>
        <p:grpSpPr>
          <a:xfrm>
            <a:off x="1309670" y="3014489"/>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2</a:t>
              </a:r>
              <a:endParaRPr lang="en-US" sz="2400" b="1" dirty="0">
                <a:solidFill>
                  <a:schemeClr val="bg1"/>
                </a:solidFill>
              </a:endParaRPr>
            </a:p>
          </p:txBody>
        </p:sp>
      </p:grpSp>
      <p:sp>
        <p:nvSpPr>
          <p:cNvPr id="65" name="Rectangle 64"/>
          <p:cNvSpPr/>
          <p:nvPr/>
        </p:nvSpPr>
        <p:spPr>
          <a:xfrm>
            <a:off x="2190728" y="4086059"/>
            <a:ext cx="6572296" cy="1200329"/>
          </a:xfrm>
          <a:prstGeom prst="rect">
            <a:avLst/>
          </a:prstGeom>
        </p:spPr>
        <p:txBody>
          <a:bodyPr wrap="square">
            <a:spAutoFit/>
          </a:bodyPr>
          <a:lstStyle/>
          <a:p>
            <a:r>
              <a:rPr lang="en-US" sz="2400" dirty="0" err="1" smtClean="0"/>
              <a:t>Dalam</a:t>
            </a:r>
            <a:r>
              <a:rPr lang="en-US" sz="2400" dirty="0" smtClean="0"/>
              <a:t> </a:t>
            </a:r>
            <a:r>
              <a:rPr lang="en-US" sz="2400" dirty="0" err="1" smtClean="0"/>
              <a:t>diri</a:t>
            </a:r>
            <a:r>
              <a:rPr lang="en-US" sz="2400" dirty="0" smtClean="0"/>
              <a:t> </a:t>
            </a:r>
            <a:r>
              <a:rPr lang="en-US" sz="2400" dirty="0" err="1" smtClean="0"/>
              <a:t>Manusia</a:t>
            </a:r>
            <a:r>
              <a:rPr lang="en-US" sz="2400" dirty="0" smtClean="0"/>
              <a:t> </a:t>
            </a:r>
            <a:r>
              <a:rPr lang="en-US" sz="2400" dirty="0" smtClean="0">
                <a:sym typeface="Wingdings" pitchFamily="2" charset="2"/>
              </a:rPr>
              <a:t> </a:t>
            </a:r>
            <a:r>
              <a:rPr lang="en-US" sz="2400" dirty="0" err="1" smtClean="0">
                <a:sym typeface="Wingdings" pitchFamily="2" charset="2"/>
              </a:rPr>
              <a:t>parhyangan</a:t>
            </a:r>
            <a:r>
              <a:rPr lang="en-US" sz="2400" dirty="0" smtClean="0">
                <a:sym typeface="Wingdings" pitchFamily="2" charset="2"/>
              </a:rPr>
              <a:t> </a:t>
            </a:r>
            <a:r>
              <a:rPr lang="en-US" sz="2400" dirty="0" err="1" smtClean="0">
                <a:sym typeface="Wingdings" pitchFamily="2" charset="2"/>
              </a:rPr>
              <a:t>Jiwa</a:t>
            </a:r>
            <a:r>
              <a:rPr lang="en-US" sz="2400" dirty="0" smtClean="0">
                <a:sym typeface="Wingdings" pitchFamily="2" charset="2"/>
              </a:rPr>
              <a:t>; </a:t>
            </a:r>
            <a:r>
              <a:rPr lang="en-US" sz="2400" dirty="0" err="1" smtClean="0">
                <a:sym typeface="Wingdings" pitchFamily="2" charset="2"/>
              </a:rPr>
              <a:t>pawongan</a:t>
            </a:r>
            <a:r>
              <a:rPr lang="en-US" sz="2400" dirty="0" smtClean="0">
                <a:sym typeface="Wingdings" pitchFamily="2" charset="2"/>
              </a:rPr>
              <a:t>  </a:t>
            </a:r>
            <a:r>
              <a:rPr lang="en-US" sz="2400" dirty="0" err="1" smtClean="0">
                <a:sym typeface="Wingdings" pitchFamily="2" charset="2"/>
              </a:rPr>
              <a:t>prana</a:t>
            </a:r>
            <a:r>
              <a:rPr lang="en-US" sz="2400" dirty="0" smtClean="0">
                <a:sym typeface="Wingdings" pitchFamily="2" charset="2"/>
              </a:rPr>
              <a:t> (</a:t>
            </a:r>
            <a:r>
              <a:rPr lang="en-US" sz="2400" dirty="0" err="1" smtClean="0">
                <a:sym typeface="Wingdings" pitchFamily="2" charset="2"/>
              </a:rPr>
              <a:t>sabda</a:t>
            </a:r>
            <a:r>
              <a:rPr lang="en-US" sz="2400" dirty="0" smtClean="0">
                <a:sym typeface="Wingdings" pitchFamily="2" charset="2"/>
              </a:rPr>
              <a:t>, </a:t>
            </a:r>
            <a:r>
              <a:rPr lang="en-US" sz="2400" dirty="0" err="1" smtClean="0">
                <a:sym typeface="Wingdings" pitchFamily="2" charset="2"/>
              </a:rPr>
              <a:t>bayu,idep</a:t>
            </a:r>
            <a:r>
              <a:rPr lang="en-US" sz="2400" dirty="0" smtClean="0">
                <a:sym typeface="Wingdings" pitchFamily="2" charset="2"/>
              </a:rPr>
              <a:t>); </a:t>
            </a:r>
            <a:r>
              <a:rPr lang="en-US" sz="2400" dirty="0" err="1" smtClean="0">
                <a:sym typeface="Wingdings" pitchFamily="2" charset="2"/>
              </a:rPr>
              <a:t>palemahan</a:t>
            </a:r>
            <a:r>
              <a:rPr lang="en-US" sz="2400" dirty="0" smtClean="0">
                <a:sym typeface="Wingdings" pitchFamily="2" charset="2"/>
              </a:rPr>
              <a:t>  </a:t>
            </a:r>
            <a:r>
              <a:rPr lang="en-US" sz="2400" dirty="0" err="1" smtClean="0">
                <a:sym typeface="Wingdings" pitchFamily="2" charset="2"/>
              </a:rPr>
              <a:t>jasad</a:t>
            </a:r>
            <a:r>
              <a:rPr lang="en-US" sz="2400" dirty="0" smtClean="0">
                <a:sym typeface="Wingdings" pitchFamily="2" charset="2"/>
              </a:rPr>
              <a:t>/ </a:t>
            </a:r>
            <a:r>
              <a:rPr lang="en-US" sz="2400" dirty="0" err="1" smtClean="0">
                <a:sym typeface="Wingdings" pitchFamily="2" charset="2"/>
              </a:rPr>
              <a:t>badan</a:t>
            </a:r>
            <a:r>
              <a:rPr lang="en-US" sz="2400" dirty="0" smtClean="0">
                <a:sym typeface="Wingdings" pitchFamily="2" charset="2"/>
              </a:rPr>
              <a:t> </a:t>
            </a:r>
            <a:r>
              <a:rPr lang="en-US" sz="2400" dirty="0" err="1" smtClean="0">
                <a:sym typeface="Wingdings" pitchFamily="2" charset="2"/>
              </a:rPr>
              <a:t>kasar</a:t>
            </a:r>
            <a:r>
              <a:rPr lang="en-US" sz="2400" dirty="0" smtClean="0">
                <a:sym typeface="Wingdings" pitchFamily="2" charset="2"/>
              </a:rPr>
              <a:t>.</a:t>
            </a:r>
            <a:endParaRPr lang="en-US" sz="2400" b="1" dirty="0"/>
          </a:p>
        </p:txBody>
      </p:sp>
      <p:grpSp>
        <p:nvGrpSpPr>
          <p:cNvPr id="10" name="Group 8"/>
          <p:cNvGrpSpPr/>
          <p:nvPr/>
        </p:nvGrpSpPr>
        <p:grpSpPr>
          <a:xfrm>
            <a:off x="1357290" y="4157497"/>
            <a:ext cx="690562" cy="714380"/>
            <a:chOff x="0" y="1643063"/>
            <a:chExt cx="762000" cy="665162"/>
          </a:xfrm>
        </p:grpSpPr>
        <p:grpSp>
          <p:nvGrpSpPr>
            <p:cNvPr id="12" name="Group 17"/>
            <p:cNvGrpSpPr>
              <a:grpSpLocks/>
            </p:cNvGrpSpPr>
            <p:nvPr/>
          </p:nvGrpSpPr>
          <p:grpSpPr bwMode="auto">
            <a:xfrm>
              <a:off x="0" y="1643063"/>
              <a:ext cx="762000" cy="665162"/>
              <a:chOff x="1110" y="2656"/>
              <a:chExt cx="1549" cy="1351"/>
            </a:xfrm>
          </p:grpSpPr>
          <p:sp>
            <p:nvSpPr>
              <p:cNvPr id="6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7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7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8"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3</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RESTRUKTURISASI</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200329"/>
          </a:xfrm>
          <a:prstGeom prst="rect">
            <a:avLst/>
          </a:prstGeom>
        </p:spPr>
        <p:txBody>
          <a:bodyPr wrap="square">
            <a:spAutoFit/>
          </a:bodyPr>
          <a:lstStyle/>
          <a:p>
            <a:r>
              <a:rPr lang="en-US" sz="2400" dirty="0" err="1" smtClean="0"/>
              <a:t>Konseptualisasi</a:t>
            </a:r>
            <a:r>
              <a:rPr lang="en-US" sz="2400" dirty="0" smtClean="0"/>
              <a:t> </a:t>
            </a:r>
            <a:r>
              <a:rPr lang="en-US" sz="2400" dirty="0" err="1" smtClean="0"/>
              <a:t>pola</a:t>
            </a:r>
            <a:r>
              <a:rPr lang="en-US" sz="2400" dirty="0" smtClean="0"/>
              <a:t> </a:t>
            </a:r>
            <a:r>
              <a:rPr lang="en-US" sz="2400" dirty="0" err="1" smtClean="0"/>
              <a:t>pembudayaan</a:t>
            </a:r>
            <a:r>
              <a:rPr lang="en-US" sz="2400" dirty="0" smtClean="0"/>
              <a:t> </a:t>
            </a:r>
            <a:r>
              <a:rPr lang="en-US" sz="2400" dirty="0" err="1" smtClean="0"/>
              <a:t>kompetensi</a:t>
            </a:r>
            <a:r>
              <a:rPr lang="en-US" sz="2400" dirty="0" smtClean="0"/>
              <a:t> </a:t>
            </a:r>
            <a:r>
              <a:rPr lang="en-US" sz="2400" dirty="0" err="1" smtClean="0"/>
              <a:t>di</a:t>
            </a:r>
            <a:r>
              <a:rPr lang="en-US" sz="2400" dirty="0" smtClean="0"/>
              <a:t> SMK </a:t>
            </a:r>
            <a:r>
              <a:rPr lang="en-US" sz="2400" dirty="0" err="1" smtClean="0"/>
              <a:t>berbasis</a:t>
            </a:r>
            <a:r>
              <a:rPr lang="en-US" sz="2400" dirty="0" smtClean="0"/>
              <a:t> </a:t>
            </a:r>
            <a:r>
              <a:rPr lang="en-US" sz="2400" dirty="0" err="1" smtClean="0"/>
              <a:t>ideologi</a:t>
            </a:r>
            <a:r>
              <a:rPr lang="en-US" sz="2400" dirty="0" smtClean="0"/>
              <a:t> THK </a:t>
            </a:r>
            <a:r>
              <a:rPr lang="en-US" sz="2400" dirty="0" err="1" smtClean="0"/>
              <a:t>mencakup</a:t>
            </a:r>
            <a:r>
              <a:rPr lang="id-ID" sz="2400" dirty="0" smtClean="0"/>
              <a:t> tiga budaya di</a:t>
            </a:r>
            <a:r>
              <a:rPr lang="en-US" sz="2400" dirty="0" smtClean="0"/>
              <a:t> lima level</a:t>
            </a:r>
            <a:endParaRPr lang="en-US" sz="2400" b="1" dirty="0"/>
          </a:p>
        </p:txBody>
      </p:sp>
      <p:grpSp>
        <p:nvGrpSpPr>
          <p:cNvPr id="7" name="Group 2"/>
          <p:cNvGrpSpPr>
            <a:grpSpLocks/>
          </p:cNvGrpSpPr>
          <p:nvPr/>
        </p:nvGrpSpPr>
        <p:grpSpPr bwMode="auto">
          <a:xfrm>
            <a:off x="2714612" y="2857496"/>
            <a:ext cx="5372110" cy="3429024"/>
            <a:chOff x="2478" y="4003"/>
            <a:chExt cx="6097" cy="3967"/>
          </a:xfrm>
        </p:grpSpPr>
        <p:sp>
          <p:nvSpPr>
            <p:cNvPr id="4099" name="Rectangle 3"/>
            <p:cNvSpPr>
              <a:spLocks noChangeArrowheads="1"/>
            </p:cNvSpPr>
            <p:nvPr/>
          </p:nvSpPr>
          <p:spPr bwMode="auto">
            <a:xfrm>
              <a:off x="2478" y="7487"/>
              <a:ext cx="4490" cy="3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rPr>
                <a:t>Masyarakat</a:t>
              </a:r>
              <a:r>
                <a:rPr kumimoji="0" lang="en-US" sz="1600" b="1" i="0" u="none" strike="noStrike" cap="none" normalizeH="0" baseline="0" dirty="0" smtClean="0">
                  <a:ln>
                    <a:noFill/>
                  </a:ln>
                  <a:solidFill>
                    <a:schemeClr val="tx1"/>
                  </a:solidFill>
                  <a:effectLst/>
                  <a:latin typeface="Calibri" pitchFamily="34" charset="0"/>
                </a:rPr>
                <a:t> (</a:t>
              </a:r>
              <a:r>
                <a:rPr kumimoji="0" lang="en-US" sz="1600" b="1" i="0" u="none" strike="noStrike" cap="none" normalizeH="0" baseline="0" dirty="0" err="1" smtClean="0">
                  <a:ln>
                    <a:noFill/>
                  </a:ln>
                  <a:solidFill>
                    <a:schemeClr val="tx1"/>
                  </a:solidFill>
                  <a:effectLst/>
                  <a:latin typeface="Calibri" pitchFamily="34" charset="0"/>
                </a:rPr>
                <a:t>lokal</a:t>
              </a:r>
              <a:r>
                <a:rPr kumimoji="0" lang="en-US" sz="1600" b="1" i="0" u="none" strike="noStrike" cap="none" normalizeH="0" baseline="0" dirty="0" smtClean="0">
                  <a:ln>
                    <a:noFill/>
                  </a:ln>
                  <a:solidFill>
                    <a:schemeClr val="tx1"/>
                  </a:solidFill>
                  <a:effectLst/>
                  <a:latin typeface="Calibri" pitchFamily="34" charset="0"/>
                </a:rPr>
                <a:t>, </a:t>
              </a:r>
              <a:r>
                <a:rPr kumimoji="0" lang="en-US" sz="1600" b="1" i="0" u="none" strike="noStrike" cap="none" normalizeH="0" baseline="0" dirty="0" err="1" smtClean="0">
                  <a:ln>
                    <a:noFill/>
                  </a:ln>
                  <a:solidFill>
                    <a:schemeClr val="tx1"/>
                  </a:solidFill>
                  <a:effectLst/>
                  <a:latin typeface="Calibri" pitchFamily="34" charset="0"/>
                </a:rPr>
                <a:t>nasional</a:t>
              </a:r>
              <a:r>
                <a:rPr kumimoji="0" lang="en-US" sz="1600" b="1" i="0" u="none" strike="noStrike" cap="none" normalizeH="0" baseline="0" dirty="0" smtClean="0">
                  <a:ln>
                    <a:noFill/>
                  </a:ln>
                  <a:solidFill>
                    <a:schemeClr val="tx1"/>
                  </a:solidFill>
                  <a:effectLst/>
                  <a:latin typeface="Calibri" pitchFamily="34" charset="0"/>
                </a:rPr>
                <a:t>, Global)</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8" name="Group 4"/>
            <p:cNvGrpSpPr>
              <a:grpSpLocks/>
            </p:cNvGrpSpPr>
            <p:nvPr/>
          </p:nvGrpSpPr>
          <p:grpSpPr bwMode="auto">
            <a:xfrm>
              <a:off x="4512" y="4003"/>
              <a:ext cx="4063" cy="3967"/>
              <a:chOff x="4512" y="6279"/>
              <a:chExt cx="4063" cy="3967"/>
            </a:xfrm>
          </p:grpSpPr>
          <p:sp>
            <p:nvSpPr>
              <p:cNvPr id="4101" name="Rectangle 5"/>
              <p:cNvSpPr>
                <a:spLocks noChangeArrowheads="1"/>
              </p:cNvSpPr>
              <p:nvPr/>
            </p:nvSpPr>
            <p:spPr bwMode="auto">
              <a:xfrm>
                <a:off x="4512" y="6780"/>
                <a:ext cx="2440" cy="4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Karma: </a:t>
                </a:r>
                <a:r>
                  <a:rPr kumimoji="0" lang="en-US" sz="1600" b="0" i="0" u="none" strike="noStrike" cap="none" normalizeH="0" baseline="0" dirty="0" err="1" smtClean="0">
                    <a:ln>
                      <a:noFill/>
                    </a:ln>
                    <a:solidFill>
                      <a:schemeClr val="tx1"/>
                    </a:solidFill>
                    <a:effectLst/>
                    <a:latin typeface="Calibri" pitchFamily="34" charset="0"/>
                  </a:rPr>
                  <a:t>Budaya</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Berkarya</a:t>
                </a:r>
                <a:endParaRPr kumimoji="0" lang="en-US" sz="1600" b="0" i="0" u="none" strike="noStrike" cap="none" normalizeH="0" baseline="0" dirty="0" smtClean="0">
                  <a:ln>
                    <a:noFill/>
                  </a:ln>
                  <a:solidFill>
                    <a:schemeClr val="tx1"/>
                  </a:solidFill>
                  <a:effectLst/>
                  <a:latin typeface="Arial" pitchFamily="34" charset="0"/>
                </a:endParaRPr>
              </a:p>
            </p:txBody>
          </p:sp>
          <p:sp>
            <p:nvSpPr>
              <p:cNvPr id="4102" name="Rectangle 6"/>
              <p:cNvSpPr>
                <a:spLocks noChangeArrowheads="1"/>
              </p:cNvSpPr>
              <p:nvPr/>
            </p:nvSpPr>
            <p:spPr bwMode="auto">
              <a:xfrm>
                <a:off x="4837" y="6570"/>
                <a:ext cx="2439" cy="38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Jnana</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Budaya</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Belajar</a:t>
                </a:r>
                <a:endParaRPr kumimoji="0" lang="en-US" sz="1600" b="0" i="0" u="none" strike="noStrike" cap="none" normalizeH="0" baseline="0" dirty="0" smtClean="0">
                  <a:ln>
                    <a:noFill/>
                  </a:ln>
                  <a:solidFill>
                    <a:schemeClr val="tx1"/>
                  </a:solidFill>
                  <a:effectLst/>
                  <a:latin typeface="Arial" pitchFamily="34" charset="0"/>
                </a:endParaRPr>
              </a:p>
            </p:txBody>
          </p:sp>
          <p:sp>
            <p:nvSpPr>
              <p:cNvPr id="4103" name="Rectangle 7"/>
              <p:cNvSpPr>
                <a:spLocks noChangeArrowheads="1"/>
              </p:cNvSpPr>
              <p:nvPr/>
            </p:nvSpPr>
            <p:spPr bwMode="auto">
              <a:xfrm>
                <a:off x="5295" y="6279"/>
                <a:ext cx="2440" cy="3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Bhakti</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Budaya</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Melayani</a:t>
                </a:r>
                <a:endParaRPr kumimoji="0" lang="en-US" sz="1600" b="0" i="0" u="none" strike="noStrike" cap="none" normalizeH="0" baseline="0" dirty="0" smtClean="0">
                  <a:ln>
                    <a:noFill/>
                  </a:ln>
                  <a:solidFill>
                    <a:schemeClr val="tx1"/>
                  </a:solidFill>
                  <a:effectLst/>
                  <a:latin typeface="Arial" pitchFamily="34" charset="0"/>
                </a:endParaRPr>
              </a:p>
            </p:txBody>
          </p:sp>
          <p:sp>
            <p:nvSpPr>
              <p:cNvPr id="4104" name="Rectangle 8"/>
              <p:cNvSpPr>
                <a:spLocks noChangeArrowheads="1"/>
              </p:cNvSpPr>
              <p:nvPr/>
            </p:nvSpPr>
            <p:spPr bwMode="auto">
              <a:xfrm>
                <a:off x="5624" y="7393"/>
                <a:ext cx="1370" cy="38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Individu</a:t>
                </a:r>
                <a:endParaRPr kumimoji="0" lang="en-US" sz="1600" b="0" i="0" u="none" strike="noStrike" cap="none" normalizeH="0" baseline="0" smtClean="0">
                  <a:ln>
                    <a:noFill/>
                  </a:ln>
                  <a:solidFill>
                    <a:schemeClr val="tx1"/>
                  </a:solidFill>
                  <a:effectLst/>
                  <a:latin typeface="Arial" pitchFamily="34" charset="0"/>
                </a:endParaRPr>
              </a:p>
            </p:txBody>
          </p:sp>
          <p:sp>
            <p:nvSpPr>
              <p:cNvPr id="4105" name="Rectangle 9"/>
              <p:cNvSpPr>
                <a:spLocks noChangeArrowheads="1"/>
              </p:cNvSpPr>
              <p:nvPr/>
            </p:nvSpPr>
            <p:spPr bwMode="auto">
              <a:xfrm>
                <a:off x="5611" y="7868"/>
                <a:ext cx="1370" cy="38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Kelompok</a:t>
                </a:r>
                <a:endParaRPr kumimoji="0" lang="en-US" sz="1600" b="0" i="0" u="none" strike="noStrike" cap="none" normalizeH="0" baseline="0" smtClean="0">
                  <a:ln>
                    <a:noFill/>
                  </a:ln>
                  <a:solidFill>
                    <a:schemeClr val="tx1"/>
                  </a:solidFill>
                  <a:effectLst/>
                  <a:latin typeface="Arial" pitchFamily="34" charset="0"/>
                </a:endParaRPr>
              </a:p>
            </p:txBody>
          </p:sp>
          <p:sp>
            <p:nvSpPr>
              <p:cNvPr id="4106" name="Rectangle 10"/>
              <p:cNvSpPr>
                <a:spLocks noChangeArrowheads="1"/>
              </p:cNvSpPr>
              <p:nvPr/>
            </p:nvSpPr>
            <p:spPr bwMode="auto">
              <a:xfrm>
                <a:off x="4724" y="8440"/>
                <a:ext cx="2225" cy="3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Sekolah</a:t>
                </a:r>
                <a:endParaRPr kumimoji="0" lang="en-US" sz="1600" b="0" i="0" u="none" strike="noStrike" cap="none" normalizeH="0" baseline="0" smtClean="0">
                  <a:ln>
                    <a:noFill/>
                  </a:ln>
                  <a:solidFill>
                    <a:schemeClr val="tx1"/>
                  </a:solidFill>
                  <a:effectLst/>
                  <a:latin typeface="Arial" pitchFamily="34" charset="0"/>
                </a:endParaRPr>
              </a:p>
            </p:txBody>
          </p:sp>
          <p:sp>
            <p:nvSpPr>
              <p:cNvPr id="4107" name="Rectangle 11"/>
              <p:cNvSpPr>
                <a:spLocks noChangeArrowheads="1"/>
              </p:cNvSpPr>
              <p:nvPr/>
            </p:nvSpPr>
            <p:spPr bwMode="auto">
              <a:xfrm>
                <a:off x="5197" y="9079"/>
                <a:ext cx="1745" cy="38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Keluarga</a:t>
                </a:r>
                <a:endParaRPr kumimoji="0" lang="en-US" sz="1600" b="0" i="0" u="none" strike="noStrike" cap="none" normalizeH="0" baseline="0" smtClean="0">
                  <a:ln>
                    <a:noFill/>
                  </a:ln>
                  <a:solidFill>
                    <a:schemeClr val="tx1"/>
                  </a:solidFill>
                  <a:effectLst/>
                  <a:latin typeface="Arial" pitchFamily="34" charset="0"/>
                </a:endParaRPr>
              </a:p>
            </p:txBody>
          </p:sp>
          <p:grpSp>
            <p:nvGrpSpPr>
              <p:cNvPr id="10" name="Group 12"/>
              <p:cNvGrpSpPr>
                <a:grpSpLocks/>
              </p:cNvGrpSpPr>
              <p:nvPr/>
            </p:nvGrpSpPr>
            <p:grpSpPr bwMode="auto">
              <a:xfrm>
                <a:off x="7152" y="6499"/>
                <a:ext cx="1423" cy="3747"/>
                <a:chOff x="7152" y="6499"/>
                <a:chExt cx="1423" cy="3747"/>
              </a:xfrm>
            </p:grpSpPr>
            <p:grpSp>
              <p:nvGrpSpPr>
                <p:cNvPr id="12" name="Group 13"/>
                <p:cNvGrpSpPr>
                  <a:grpSpLocks/>
                </p:cNvGrpSpPr>
                <p:nvPr/>
              </p:nvGrpSpPr>
              <p:grpSpPr bwMode="auto">
                <a:xfrm>
                  <a:off x="7617" y="6499"/>
                  <a:ext cx="958" cy="3288"/>
                  <a:chOff x="6110" y="3389"/>
                  <a:chExt cx="753" cy="2988"/>
                </a:xfrm>
              </p:grpSpPr>
              <p:sp>
                <p:nvSpPr>
                  <p:cNvPr id="4110" name="AutoShape 14"/>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1" name="AutoShape 15"/>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2" name="AutoShape 16"/>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3" name="AutoShape 17"/>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4" name="AutoShape 18"/>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3" name="Group 19"/>
                <p:cNvGrpSpPr>
                  <a:grpSpLocks/>
                </p:cNvGrpSpPr>
                <p:nvPr/>
              </p:nvGrpSpPr>
              <p:grpSpPr bwMode="auto">
                <a:xfrm>
                  <a:off x="7390" y="6732"/>
                  <a:ext cx="959" cy="3288"/>
                  <a:chOff x="6110" y="3389"/>
                  <a:chExt cx="753" cy="2988"/>
                </a:xfrm>
              </p:grpSpPr>
              <p:sp>
                <p:nvSpPr>
                  <p:cNvPr id="4116" name="AutoShape 20"/>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7" name="AutoShape 21"/>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8" name="AutoShape 22"/>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19" name="AutoShape 23"/>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20" name="AutoShape 24"/>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4" name="Group 25"/>
                <p:cNvGrpSpPr>
                  <a:grpSpLocks/>
                </p:cNvGrpSpPr>
                <p:nvPr/>
              </p:nvGrpSpPr>
              <p:grpSpPr bwMode="auto">
                <a:xfrm>
                  <a:off x="7152" y="6958"/>
                  <a:ext cx="958" cy="3288"/>
                  <a:chOff x="6110" y="3389"/>
                  <a:chExt cx="753" cy="2988"/>
                </a:xfrm>
              </p:grpSpPr>
              <p:sp>
                <p:nvSpPr>
                  <p:cNvPr id="4122" name="AutoShape 26"/>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23" name="AutoShape 27"/>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24" name="AutoShape 28"/>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25" name="AutoShape 29"/>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126" name="AutoShape 30"/>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grpSp>
          </p:gr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569660"/>
          </a:xfrm>
          <a:prstGeom prst="rect">
            <a:avLst/>
          </a:prstGeom>
        </p:spPr>
        <p:txBody>
          <a:bodyPr wrap="square">
            <a:spAutoFit/>
          </a:bodyPr>
          <a:lstStyle/>
          <a:p>
            <a:r>
              <a:rPr lang="en-US" sz="2400" dirty="0" err="1" smtClean="0"/>
              <a:t>Rumah</a:t>
            </a:r>
            <a:r>
              <a:rPr lang="en-US" sz="2400" dirty="0" smtClean="0"/>
              <a:t> </a:t>
            </a:r>
            <a:r>
              <a:rPr lang="en-US" sz="2400" dirty="0" err="1" smtClean="0"/>
              <a:t>menurut</a:t>
            </a:r>
            <a:r>
              <a:rPr lang="en-US" sz="2400" dirty="0" smtClean="0"/>
              <a:t> </a:t>
            </a:r>
            <a:r>
              <a:rPr lang="en-US" sz="2400" dirty="0" err="1" smtClean="0"/>
              <a:t>masyarakat</a:t>
            </a:r>
            <a:r>
              <a:rPr lang="en-US" sz="2400" dirty="0" smtClean="0"/>
              <a:t> Bali </a:t>
            </a:r>
            <a:r>
              <a:rPr lang="en-US" sz="2400" dirty="0" err="1" smtClean="0"/>
              <a:t>tidak</a:t>
            </a:r>
            <a:r>
              <a:rPr lang="en-US" sz="2400" dirty="0" smtClean="0"/>
              <a:t> </a:t>
            </a:r>
            <a:r>
              <a:rPr lang="en-US" sz="2400" dirty="0" err="1" smtClean="0"/>
              <a:t>sekedar</a:t>
            </a:r>
            <a:r>
              <a:rPr lang="en-US" sz="2400" dirty="0" smtClean="0"/>
              <a:t> </a:t>
            </a:r>
            <a:r>
              <a:rPr lang="en-US" sz="2400" dirty="0" err="1" smtClean="0"/>
              <a:t>sebagai</a:t>
            </a:r>
            <a:r>
              <a:rPr lang="en-US" sz="2400" dirty="0" smtClean="0"/>
              <a:t> </a:t>
            </a:r>
            <a:r>
              <a:rPr lang="en-US" sz="2400" dirty="0" err="1" smtClean="0"/>
              <a:t>tempat</a:t>
            </a:r>
            <a:r>
              <a:rPr lang="en-US" sz="2400" dirty="0" smtClean="0"/>
              <a:t> </a:t>
            </a:r>
            <a:r>
              <a:rPr lang="en-US" sz="2400" dirty="0" err="1" smtClean="0"/>
              <a:t>istirahat</a:t>
            </a:r>
            <a:r>
              <a:rPr lang="en-US" sz="2400" dirty="0" smtClean="0"/>
              <a:t> (</a:t>
            </a:r>
            <a:r>
              <a:rPr lang="en-US" sz="2400" i="1" dirty="0" smtClean="0"/>
              <a:t>house</a:t>
            </a:r>
            <a:r>
              <a:rPr lang="en-US" sz="2400" dirty="0" smtClean="0"/>
              <a:t>) </a:t>
            </a:r>
            <a:r>
              <a:rPr lang="en-US" sz="2400" dirty="0" err="1" smtClean="0"/>
              <a:t>tetapi</a:t>
            </a:r>
            <a:r>
              <a:rPr lang="en-US" sz="2400" dirty="0" smtClean="0"/>
              <a:t> </a:t>
            </a:r>
            <a:r>
              <a:rPr lang="en-US" sz="2400" dirty="0" err="1" smtClean="0"/>
              <a:t>sebuah</a:t>
            </a:r>
            <a:r>
              <a:rPr lang="en-US" sz="2400" dirty="0" smtClean="0"/>
              <a:t> </a:t>
            </a:r>
            <a:r>
              <a:rPr lang="en-US" sz="2400" i="1" dirty="0" smtClean="0"/>
              <a:t>home</a:t>
            </a:r>
            <a:r>
              <a:rPr lang="id-ID" sz="2400" i="1" dirty="0" smtClean="0"/>
              <a:t> </a:t>
            </a:r>
            <a:r>
              <a:rPr lang="id-ID" sz="2400" dirty="0" smtClean="0">
                <a:sym typeface="Wingdings" pitchFamily="2" charset="2"/>
              </a:rPr>
              <a:t> THK; Manusia terdidik baik dalam keluarga  prana keluarga</a:t>
            </a:r>
            <a:endParaRPr lang="en-US" sz="24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4</a:t>
              </a:r>
              <a:endParaRPr lang="en-US" sz="2400" b="1" dirty="0">
                <a:solidFill>
                  <a:schemeClr val="bg1"/>
                </a:solidFill>
              </a:endParaRPr>
            </a:p>
          </p:txBody>
        </p:sp>
      </p:grpSp>
      <p:sp>
        <p:nvSpPr>
          <p:cNvPr id="58" name="Rectangle 57"/>
          <p:cNvSpPr/>
          <p:nvPr/>
        </p:nvSpPr>
        <p:spPr>
          <a:xfrm>
            <a:off x="2143108" y="3308791"/>
            <a:ext cx="6572296" cy="1200329"/>
          </a:xfrm>
          <a:prstGeom prst="rect">
            <a:avLst/>
          </a:prstGeom>
        </p:spPr>
        <p:txBody>
          <a:bodyPr wrap="square">
            <a:spAutoFit/>
          </a:bodyPr>
          <a:lstStyle/>
          <a:p>
            <a:r>
              <a:rPr lang="en-US" sz="2400" dirty="0" err="1" smtClean="0"/>
              <a:t>Desa</a:t>
            </a:r>
            <a:r>
              <a:rPr lang="en-US" sz="2400" dirty="0" smtClean="0"/>
              <a:t> </a:t>
            </a:r>
            <a:r>
              <a:rPr lang="en-US" sz="2400" i="1" dirty="0" err="1" smtClean="0"/>
              <a:t>pakraman</a:t>
            </a:r>
            <a:r>
              <a:rPr lang="en-US" sz="2400" i="1" dirty="0" smtClean="0"/>
              <a:t> </a:t>
            </a:r>
            <a:r>
              <a:rPr lang="id-ID" sz="2400" dirty="0" smtClean="0">
                <a:sym typeface="Wingdings" pitchFamily="2" charset="2"/>
              </a:rPr>
              <a:t> THK  Sehat lingkungan, tenang rohani warganya, cerdas warganya, Profesional</a:t>
            </a:r>
            <a:endParaRPr lang="en-US" sz="2400" b="1" dirty="0"/>
          </a:p>
        </p:txBody>
      </p:sp>
      <p:grpSp>
        <p:nvGrpSpPr>
          <p:cNvPr id="7" name="Group 8"/>
          <p:cNvGrpSpPr/>
          <p:nvPr/>
        </p:nvGrpSpPr>
        <p:grpSpPr>
          <a:xfrm>
            <a:off x="1309670" y="3362692"/>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5</a:t>
              </a:r>
              <a:endParaRPr lang="en-US" sz="2400" b="1" dirty="0">
                <a:solidFill>
                  <a:schemeClr val="bg1"/>
                </a:solidFill>
              </a:endParaRPr>
            </a:p>
          </p:txBody>
        </p:sp>
      </p:grpSp>
      <p:sp>
        <p:nvSpPr>
          <p:cNvPr id="65" name="Rectangle 64"/>
          <p:cNvSpPr/>
          <p:nvPr/>
        </p:nvSpPr>
        <p:spPr>
          <a:xfrm>
            <a:off x="2428860" y="4896161"/>
            <a:ext cx="6000792" cy="1200329"/>
          </a:xfrm>
          <a:prstGeom prst="rect">
            <a:avLst/>
          </a:prstGeom>
        </p:spPr>
        <p:txBody>
          <a:bodyPr wrap="square">
            <a:spAutoFit/>
          </a:bodyPr>
          <a:lstStyle/>
          <a:p>
            <a:r>
              <a:rPr lang="en-US" sz="2400" dirty="0" err="1" smtClean="0"/>
              <a:t>Komponen</a:t>
            </a:r>
            <a:r>
              <a:rPr lang="en-US" sz="2400" dirty="0" smtClean="0"/>
              <a:t> THK </a:t>
            </a:r>
            <a:r>
              <a:rPr lang="en-US" sz="2400" dirty="0" err="1" smtClean="0"/>
              <a:t>utuh</a:t>
            </a:r>
            <a:r>
              <a:rPr lang="en-US" sz="2400" dirty="0" smtClean="0"/>
              <a:t> </a:t>
            </a:r>
            <a:r>
              <a:rPr lang="en-US" sz="2400" dirty="0" err="1" smtClean="0"/>
              <a:t>ada</a:t>
            </a:r>
            <a:r>
              <a:rPr lang="en-US" sz="2400" dirty="0" smtClean="0"/>
              <a:t> </a:t>
            </a:r>
            <a:r>
              <a:rPr lang="en-US" sz="2400" dirty="0" err="1" smtClean="0"/>
              <a:t>dalam</a:t>
            </a:r>
            <a:r>
              <a:rPr lang="en-US" sz="2400" dirty="0" smtClean="0"/>
              <a:t> </a:t>
            </a:r>
            <a:r>
              <a:rPr lang="en-US" sz="2400" dirty="0" err="1" smtClean="0"/>
              <a:t>wadah</a:t>
            </a:r>
            <a:r>
              <a:rPr lang="en-US" sz="2400" dirty="0" smtClean="0"/>
              <a:t> </a:t>
            </a:r>
            <a:r>
              <a:rPr lang="id-ID" sz="2400" dirty="0" smtClean="0"/>
              <a:t>Diri manusia, </a:t>
            </a:r>
            <a:r>
              <a:rPr lang="en-US" sz="2400" dirty="0" smtClean="0"/>
              <a:t>SMK</a:t>
            </a:r>
            <a:r>
              <a:rPr lang="id-ID" sz="2400" dirty="0" smtClean="0"/>
              <a:t>, rumah keluarga, desa pekraman </a:t>
            </a:r>
            <a:endParaRPr lang="en-US" sz="2400" b="1" dirty="0"/>
          </a:p>
        </p:txBody>
      </p:sp>
      <p:grpSp>
        <p:nvGrpSpPr>
          <p:cNvPr id="10" name="Group 8"/>
          <p:cNvGrpSpPr/>
          <p:nvPr/>
        </p:nvGrpSpPr>
        <p:grpSpPr>
          <a:xfrm>
            <a:off x="1595422" y="4871877"/>
            <a:ext cx="690562" cy="714380"/>
            <a:chOff x="0" y="1643063"/>
            <a:chExt cx="762000" cy="665162"/>
          </a:xfrm>
        </p:grpSpPr>
        <p:grpSp>
          <p:nvGrpSpPr>
            <p:cNvPr id="12" name="Group 17"/>
            <p:cNvGrpSpPr>
              <a:grpSpLocks/>
            </p:cNvGrpSpPr>
            <p:nvPr/>
          </p:nvGrpSpPr>
          <p:grpSpPr bwMode="auto">
            <a:xfrm>
              <a:off x="0" y="1643063"/>
              <a:ext cx="762000" cy="665162"/>
              <a:chOff x="1110" y="2656"/>
              <a:chExt cx="1549" cy="1351"/>
            </a:xfrm>
          </p:grpSpPr>
          <p:sp>
            <p:nvSpPr>
              <p:cNvPr id="6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7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7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8"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6</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200329"/>
          </a:xfrm>
          <a:prstGeom prst="rect">
            <a:avLst/>
          </a:prstGeom>
        </p:spPr>
        <p:txBody>
          <a:bodyPr wrap="square">
            <a:spAutoFit/>
          </a:bodyPr>
          <a:lstStyle/>
          <a:p>
            <a:r>
              <a:rPr lang="en-US" sz="2400" dirty="0" err="1" smtClean="0"/>
              <a:t>Konsep</a:t>
            </a:r>
            <a:r>
              <a:rPr lang="en-US" sz="2400" dirty="0" smtClean="0"/>
              <a:t> </a:t>
            </a:r>
            <a:r>
              <a:rPr lang="en-US" sz="2400" dirty="0" err="1" smtClean="0"/>
              <a:t>pengembangan</a:t>
            </a:r>
            <a:r>
              <a:rPr lang="en-US" sz="2400" dirty="0" smtClean="0"/>
              <a:t> </a:t>
            </a:r>
            <a:r>
              <a:rPr lang="en-US" sz="2400" dirty="0" err="1" smtClean="0"/>
              <a:t>diri</a:t>
            </a:r>
            <a:r>
              <a:rPr lang="en-US" sz="2400" dirty="0" smtClean="0"/>
              <a:t> </a:t>
            </a:r>
            <a:r>
              <a:rPr lang="en-US" sz="2400" dirty="0" err="1" smtClean="0"/>
              <a:t>menurut</a:t>
            </a:r>
            <a:r>
              <a:rPr lang="en-US" sz="2400" dirty="0" smtClean="0"/>
              <a:t> </a:t>
            </a:r>
            <a:r>
              <a:rPr lang="en-US" sz="2400" dirty="0" err="1" smtClean="0"/>
              <a:t>ideologi</a:t>
            </a:r>
            <a:r>
              <a:rPr lang="en-US" sz="2400" dirty="0" smtClean="0"/>
              <a:t> THK </a:t>
            </a:r>
            <a:r>
              <a:rPr lang="en-US" sz="2400" dirty="0" err="1" smtClean="0"/>
              <a:t>berkaitan</a:t>
            </a:r>
            <a:r>
              <a:rPr lang="en-US" sz="2400" dirty="0" smtClean="0"/>
              <a:t> </a:t>
            </a:r>
            <a:r>
              <a:rPr lang="en-US" sz="2400" dirty="0" err="1" smtClean="0"/>
              <a:t>dengan</a:t>
            </a:r>
            <a:r>
              <a:rPr lang="en-US" sz="2400" dirty="0" smtClean="0"/>
              <a:t> </a:t>
            </a:r>
            <a:r>
              <a:rPr lang="en-US" sz="2400" dirty="0" err="1" smtClean="0"/>
              <a:t>proses</a:t>
            </a:r>
            <a:r>
              <a:rPr lang="en-US" sz="2400" dirty="0" smtClean="0"/>
              <a:t> </a:t>
            </a:r>
            <a:r>
              <a:rPr lang="en-US" sz="2400" dirty="0" err="1" smtClean="0"/>
              <a:t>mengembangkan</a:t>
            </a:r>
            <a:r>
              <a:rPr lang="en-US" sz="2400" dirty="0" smtClean="0"/>
              <a:t> “</a:t>
            </a:r>
            <a:r>
              <a:rPr lang="en-US" sz="2400" i="1" dirty="0" err="1" smtClean="0"/>
              <a:t>guna</a:t>
            </a:r>
            <a:r>
              <a:rPr lang="en-US" sz="2400" dirty="0" smtClean="0"/>
              <a:t>” </a:t>
            </a:r>
            <a:r>
              <a:rPr lang="en-US" sz="2400" dirty="0" err="1" smtClean="0"/>
              <a:t>atau</a:t>
            </a:r>
            <a:r>
              <a:rPr lang="en-US" sz="2400" dirty="0" smtClean="0"/>
              <a:t> </a:t>
            </a:r>
            <a:r>
              <a:rPr lang="en-US" sz="2400" dirty="0" err="1" smtClean="0"/>
              <a:t>bakat</a:t>
            </a:r>
            <a:endParaRPr lang="en-US" sz="24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7</a:t>
              </a:r>
              <a:endParaRPr lang="en-US" sz="2400" b="1" dirty="0">
                <a:solidFill>
                  <a:schemeClr val="bg1"/>
                </a:solidFill>
              </a:endParaRPr>
            </a:p>
          </p:txBody>
        </p:sp>
      </p:grpSp>
      <p:sp>
        <p:nvSpPr>
          <p:cNvPr id="58" name="Rectangle 57"/>
          <p:cNvSpPr/>
          <p:nvPr/>
        </p:nvSpPr>
        <p:spPr>
          <a:xfrm>
            <a:off x="2143108" y="2943051"/>
            <a:ext cx="6572296" cy="1200329"/>
          </a:xfrm>
          <a:prstGeom prst="rect">
            <a:avLst/>
          </a:prstGeom>
        </p:spPr>
        <p:txBody>
          <a:bodyPr wrap="square">
            <a:spAutoFit/>
          </a:bodyPr>
          <a:lstStyle/>
          <a:p>
            <a:r>
              <a:rPr lang="en-US" sz="2400" dirty="0" err="1" smtClean="0"/>
              <a:t>Keharmonisan</a:t>
            </a:r>
            <a:r>
              <a:rPr lang="en-US" sz="2400" dirty="0" smtClean="0"/>
              <a:t> </a:t>
            </a:r>
            <a:r>
              <a:rPr lang="en-US" sz="2400" dirty="0" err="1" smtClean="0"/>
              <a:t>dan</a:t>
            </a:r>
            <a:r>
              <a:rPr lang="en-US" sz="2400" dirty="0" smtClean="0"/>
              <a:t> </a:t>
            </a:r>
            <a:r>
              <a:rPr lang="en-US" sz="2400" dirty="0" err="1" smtClean="0"/>
              <a:t>keseimbangan</a:t>
            </a:r>
            <a:r>
              <a:rPr lang="en-US" sz="2400" dirty="0" smtClean="0"/>
              <a:t> </a:t>
            </a:r>
            <a:r>
              <a:rPr lang="en-US" sz="2400" dirty="0" err="1" smtClean="0"/>
              <a:t>dalam</a:t>
            </a:r>
            <a:r>
              <a:rPr lang="en-US" sz="2400" dirty="0" smtClean="0"/>
              <a:t> </a:t>
            </a:r>
            <a:r>
              <a:rPr lang="en-US" sz="2400" dirty="0" err="1" smtClean="0"/>
              <a:t>ideologi</a:t>
            </a:r>
            <a:r>
              <a:rPr lang="en-US" sz="2400" dirty="0" smtClean="0"/>
              <a:t> THK </a:t>
            </a:r>
            <a:r>
              <a:rPr lang="en-US" sz="2400" dirty="0" err="1" smtClean="0"/>
              <a:t>adalah</a:t>
            </a:r>
            <a:r>
              <a:rPr lang="en-US" sz="2400" dirty="0" smtClean="0"/>
              <a:t> </a:t>
            </a:r>
            <a:r>
              <a:rPr lang="en-US" sz="2400" i="1" dirty="0" smtClean="0"/>
              <a:t>core-values</a:t>
            </a:r>
            <a:r>
              <a:rPr lang="en-US" sz="2400" dirty="0" smtClean="0"/>
              <a:t> </a:t>
            </a:r>
            <a:r>
              <a:rPr lang="en-US" sz="2400" dirty="0" err="1" smtClean="0"/>
              <a:t>dan</a:t>
            </a:r>
            <a:r>
              <a:rPr lang="en-US" sz="2400" dirty="0" smtClean="0"/>
              <a:t> </a:t>
            </a:r>
            <a:r>
              <a:rPr lang="en-US" sz="2400" i="1" dirty="0" smtClean="0"/>
              <a:t>moral values </a:t>
            </a:r>
            <a:r>
              <a:rPr lang="en-US" sz="2400" dirty="0" err="1" smtClean="0"/>
              <a:t>hidup</a:t>
            </a:r>
            <a:r>
              <a:rPr lang="en-US" sz="2400" dirty="0" smtClean="0"/>
              <a:t> </a:t>
            </a:r>
            <a:r>
              <a:rPr lang="en-US" sz="2400" dirty="0" err="1" smtClean="0"/>
              <a:t>manusia</a:t>
            </a:r>
            <a:r>
              <a:rPr lang="en-US" sz="2400" dirty="0" smtClean="0"/>
              <a:t> </a:t>
            </a:r>
            <a:r>
              <a:rPr lang="en-US" sz="2400" dirty="0" err="1" smtClean="0"/>
              <a:t>untuk</a:t>
            </a:r>
            <a:r>
              <a:rPr lang="en-US" sz="2400" dirty="0" smtClean="0"/>
              <a:t> </a:t>
            </a:r>
            <a:r>
              <a:rPr lang="en-US" sz="2400" dirty="0" err="1" smtClean="0"/>
              <a:t>mewujudkan</a:t>
            </a:r>
            <a:r>
              <a:rPr lang="en-US" sz="2400" dirty="0" smtClean="0"/>
              <a:t> </a:t>
            </a:r>
            <a:r>
              <a:rPr lang="en-US" sz="2400" dirty="0" err="1" smtClean="0"/>
              <a:t>kebahagiaan</a:t>
            </a:r>
            <a:r>
              <a:rPr lang="en-US" sz="2400" dirty="0" smtClean="0"/>
              <a:t>.</a:t>
            </a:r>
            <a:endParaRPr lang="en-US" sz="2400" b="1" dirty="0"/>
          </a:p>
        </p:txBody>
      </p:sp>
      <p:grpSp>
        <p:nvGrpSpPr>
          <p:cNvPr id="7" name="Group 8"/>
          <p:cNvGrpSpPr/>
          <p:nvPr/>
        </p:nvGrpSpPr>
        <p:grpSpPr>
          <a:xfrm>
            <a:off x="1309670" y="3014489"/>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8</a:t>
              </a:r>
              <a:endParaRPr lang="en-US" sz="2400" b="1" dirty="0">
                <a:solidFill>
                  <a:schemeClr val="bg1"/>
                </a:solidFill>
              </a:endParaRPr>
            </a:p>
          </p:txBody>
        </p:sp>
      </p:grpSp>
      <p:grpSp>
        <p:nvGrpSpPr>
          <p:cNvPr id="10" name="Group 8"/>
          <p:cNvGrpSpPr/>
          <p:nvPr/>
        </p:nvGrpSpPr>
        <p:grpSpPr>
          <a:xfrm>
            <a:off x="1595422" y="4871877"/>
            <a:ext cx="690562" cy="714380"/>
            <a:chOff x="0" y="1643063"/>
            <a:chExt cx="762000" cy="665162"/>
          </a:xfrm>
        </p:grpSpPr>
        <p:grpSp>
          <p:nvGrpSpPr>
            <p:cNvPr id="12" name="Group 17"/>
            <p:cNvGrpSpPr>
              <a:grpSpLocks/>
            </p:cNvGrpSpPr>
            <p:nvPr/>
          </p:nvGrpSpPr>
          <p:grpSpPr bwMode="auto">
            <a:xfrm>
              <a:off x="0" y="1643063"/>
              <a:ext cx="762000" cy="665162"/>
              <a:chOff x="1110" y="2656"/>
              <a:chExt cx="1549" cy="1351"/>
            </a:xfrm>
          </p:grpSpPr>
          <p:sp>
            <p:nvSpPr>
              <p:cNvPr id="6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7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7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8" name="Text Box 27"/>
            <p:cNvSpPr txBox="1">
              <a:spLocks noChangeArrowheads="1"/>
            </p:cNvSpPr>
            <p:nvPr/>
          </p:nvSpPr>
          <p:spPr bwMode="gray">
            <a:xfrm>
              <a:off x="231346" y="1741488"/>
              <a:ext cx="375347"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9</a:t>
              </a:r>
              <a:endParaRPr lang="en-US" sz="2400" b="1" dirty="0">
                <a:solidFill>
                  <a:schemeClr val="bg1"/>
                </a:solidFill>
              </a:endParaRPr>
            </a:p>
          </p:txBody>
        </p:sp>
      </p:grpSp>
      <p:sp>
        <p:nvSpPr>
          <p:cNvPr id="30" name="Rectangle 29"/>
          <p:cNvSpPr/>
          <p:nvPr/>
        </p:nvSpPr>
        <p:spPr>
          <a:xfrm>
            <a:off x="2428860" y="4500570"/>
            <a:ext cx="6500858" cy="1938992"/>
          </a:xfrm>
          <a:prstGeom prst="rect">
            <a:avLst/>
          </a:prstGeom>
        </p:spPr>
        <p:txBody>
          <a:bodyPr wrap="square">
            <a:spAutoFit/>
          </a:bodyPr>
          <a:lstStyle/>
          <a:p>
            <a:r>
              <a:rPr lang="en-US" sz="2400" dirty="0" err="1" smtClean="0"/>
              <a:t>Untuk</a:t>
            </a:r>
            <a:r>
              <a:rPr lang="en-US" sz="2400" dirty="0" smtClean="0"/>
              <a:t> </a:t>
            </a:r>
            <a:r>
              <a:rPr lang="en-US" sz="2400" dirty="0" err="1" smtClean="0"/>
              <a:t>memajukan</a:t>
            </a:r>
            <a:r>
              <a:rPr lang="en-US" sz="2400" dirty="0" smtClean="0"/>
              <a:t> </a:t>
            </a:r>
            <a:r>
              <a:rPr lang="en-US" sz="2400" dirty="0" err="1" smtClean="0"/>
              <a:t>pendidikan</a:t>
            </a:r>
            <a:r>
              <a:rPr lang="en-US" sz="2400" dirty="0" smtClean="0"/>
              <a:t> </a:t>
            </a:r>
            <a:r>
              <a:rPr lang="en-US" sz="2400" dirty="0" err="1" smtClean="0"/>
              <a:t>kejuruan</a:t>
            </a:r>
            <a:r>
              <a:rPr lang="en-US" sz="2400" dirty="0" smtClean="0"/>
              <a:t> </a:t>
            </a:r>
            <a:r>
              <a:rPr lang="en-US" sz="2400" dirty="0" err="1" smtClean="0"/>
              <a:t>pada</a:t>
            </a:r>
            <a:r>
              <a:rPr lang="en-US" sz="2400" dirty="0" smtClean="0"/>
              <a:t>  SMK </a:t>
            </a:r>
            <a:r>
              <a:rPr lang="en-US" sz="2400" dirty="0" err="1" smtClean="0"/>
              <a:t>di</a:t>
            </a:r>
            <a:r>
              <a:rPr lang="en-US" sz="2400" dirty="0" smtClean="0"/>
              <a:t> Bali  </a:t>
            </a:r>
            <a:r>
              <a:rPr lang="en-US" sz="2400" dirty="0" err="1" smtClean="0"/>
              <a:t>harus</a:t>
            </a:r>
            <a:r>
              <a:rPr lang="en-US" sz="2400" dirty="0" smtClean="0"/>
              <a:t> </a:t>
            </a:r>
            <a:r>
              <a:rPr lang="en-US" sz="2400" dirty="0" err="1" smtClean="0"/>
              <a:t>ada</a:t>
            </a:r>
            <a:r>
              <a:rPr lang="en-US" sz="2400" dirty="0" smtClean="0"/>
              <a:t> </a:t>
            </a:r>
            <a:r>
              <a:rPr lang="en-US" sz="2400" dirty="0" err="1" smtClean="0"/>
              <a:t>wawasan</a:t>
            </a:r>
            <a:r>
              <a:rPr lang="en-US" sz="2400" dirty="0" smtClean="0"/>
              <a:t> </a:t>
            </a:r>
            <a:r>
              <a:rPr lang="en-US" sz="2400" dirty="0" err="1" smtClean="0"/>
              <a:t>budaya</a:t>
            </a:r>
            <a:r>
              <a:rPr lang="en-US" sz="2400" dirty="0" smtClean="0"/>
              <a:t> yang </a:t>
            </a:r>
            <a:r>
              <a:rPr lang="en-US" sz="2400" dirty="0" err="1" smtClean="0"/>
              <a:t>kuat</a:t>
            </a:r>
            <a:r>
              <a:rPr lang="en-US" sz="2400" dirty="0" smtClean="0"/>
              <a:t> </a:t>
            </a:r>
            <a:r>
              <a:rPr lang="en-US" sz="2400" dirty="0" err="1" smtClean="0"/>
              <a:t>sehingga</a:t>
            </a:r>
            <a:r>
              <a:rPr lang="en-US" sz="2400" dirty="0" smtClean="0"/>
              <a:t> </a:t>
            </a:r>
            <a:r>
              <a:rPr lang="en-US" sz="2400" dirty="0" err="1" smtClean="0"/>
              <a:t>pergerakan</a:t>
            </a:r>
            <a:r>
              <a:rPr lang="en-US" sz="2400" dirty="0" smtClean="0"/>
              <a:t> </a:t>
            </a:r>
            <a:r>
              <a:rPr lang="en-US" sz="2400" dirty="0" err="1" smtClean="0"/>
              <a:t>pendidikan</a:t>
            </a:r>
            <a:r>
              <a:rPr lang="en-US" sz="2400" dirty="0" smtClean="0"/>
              <a:t> SMK </a:t>
            </a:r>
            <a:r>
              <a:rPr lang="en-US" sz="2400" dirty="0" err="1" smtClean="0"/>
              <a:t>tidak</a:t>
            </a:r>
            <a:r>
              <a:rPr lang="en-US" sz="2400" dirty="0" smtClean="0"/>
              <a:t> </a:t>
            </a:r>
            <a:r>
              <a:rPr lang="en-US" sz="2400" dirty="0" err="1" smtClean="0"/>
              <a:t>kehilangan</a:t>
            </a:r>
            <a:r>
              <a:rPr lang="en-US" sz="2400" dirty="0" smtClean="0"/>
              <a:t> </a:t>
            </a:r>
            <a:r>
              <a:rPr lang="en-US" sz="2400" dirty="0" err="1" smtClean="0"/>
              <a:t>akar</a:t>
            </a:r>
            <a:r>
              <a:rPr lang="en-US" sz="2400" dirty="0" smtClean="0"/>
              <a:t> </a:t>
            </a:r>
            <a:r>
              <a:rPr lang="en-US" sz="2400" dirty="0" err="1" smtClean="0"/>
              <a:t>kepribadian</a:t>
            </a:r>
            <a:r>
              <a:rPr lang="en-US" sz="2400" dirty="0" smtClean="0"/>
              <a:t> </a:t>
            </a:r>
            <a:r>
              <a:rPr lang="en-US" sz="2400" dirty="0" err="1" smtClean="0"/>
              <a:t>ditengah-tengah</a:t>
            </a:r>
            <a:r>
              <a:rPr lang="en-US" sz="2400" dirty="0" smtClean="0"/>
              <a:t> </a:t>
            </a:r>
            <a:r>
              <a:rPr lang="en-US" sz="2400" dirty="0" err="1" smtClean="0"/>
              <a:t>perkembangan</a:t>
            </a:r>
            <a:r>
              <a:rPr lang="en-US" sz="2400" dirty="0" smtClean="0"/>
              <a:t> </a:t>
            </a:r>
            <a:r>
              <a:rPr lang="en-US" sz="2400" dirty="0" err="1" smtClean="0"/>
              <a:t>arus</a:t>
            </a:r>
            <a:r>
              <a:rPr lang="en-US" sz="2400" dirty="0" smtClean="0"/>
              <a:t> </a:t>
            </a:r>
            <a:r>
              <a:rPr lang="en-US" sz="2400" dirty="0" err="1" smtClean="0"/>
              <a:t>globalisasi</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938992"/>
          </a:xfrm>
          <a:prstGeom prst="rect">
            <a:avLst/>
          </a:prstGeom>
        </p:spPr>
        <p:txBody>
          <a:bodyPr wrap="square">
            <a:spAutoFit/>
          </a:bodyPr>
          <a:lstStyle/>
          <a:p>
            <a:r>
              <a:rPr lang="en-US" sz="2400" i="1" dirty="0" smtClean="0"/>
              <a:t>Karma-</a:t>
            </a:r>
            <a:r>
              <a:rPr lang="en-US" sz="2400" i="1" dirty="0" err="1" smtClean="0"/>
              <a:t>Jnana</a:t>
            </a:r>
            <a:r>
              <a:rPr lang="en-US" sz="2400" i="1" dirty="0" smtClean="0"/>
              <a:t>-</a:t>
            </a:r>
            <a:r>
              <a:rPr lang="en-US" sz="2400" i="1" dirty="0" err="1" smtClean="0"/>
              <a:t>Bhakti</a:t>
            </a:r>
            <a:r>
              <a:rPr lang="en-US" sz="2400" dirty="0" smtClean="0"/>
              <a:t> </a:t>
            </a:r>
            <a:r>
              <a:rPr lang="en-US" sz="2400" dirty="0" err="1" smtClean="0"/>
              <a:t>adalah</a:t>
            </a:r>
            <a:r>
              <a:rPr lang="en-US" sz="2400" dirty="0" smtClean="0"/>
              <a:t> </a:t>
            </a:r>
            <a:r>
              <a:rPr lang="en-US" sz="2400" dirty="0" err="1" smtClean="0"/>
              <a:t>mutiara</a:t>
            </a:r>
            <a:r>
              <a:rPr lang="en-US" sz="2400" dirty="0" smtClean="0"/>
              <a:t> </a:t>
            </a:r>
            <a:r>
              <a:rPr lang="en-US" sz="2400" dirty="0" err="1" smtClean="0"/>
              <a:t>indah</a:t>
            </a:r>
            <a:r>
              <a:rPr lang="en-US" sz="2400" dirty="0" smtClean="0"/>
              <a:t> </a:t>
            </a:r>
            <a:r>
              <a:rPr lang="en-US" sz="2400" dirty="0" err="1" smtClean="0"/>
              <a:t>kearifan</a:t>
            </a:r>
            <a:r>
              <a:rPr lang="en-US" sz="2400" dirty="0" smtClean="0"/>
              <a:t> </a:t>
            </a:r>
            <a:r>
              <a:rPr lang="en-US" sz="2400" dirty="0" err="1" smtClean="0"/>
              <a:t>lokal</a:t>
            </a:r>
            <a:r>
              <a:rPr lang="en-US" sz="2400" dirty="0" smtClean="0"/>
              <a:t> Bali, domain </a:t>
            </a:r>
            <a:r>
              <a:rPr lang="en-US" sz="2400" dirty="0" err="1" smtClean="0"/>
              <a:t>pengembangan</a:t>
            </a:r>
            <a:r>
              <a:rPr lang="en-US" sz="2400" dirty="0" smtClean="0"/>
              <a:t>  </a:t>
            </a:r>
            <a:r>
              <a:rPr lang="en-US" sz="2400" dirty="0" err="1" smtClean="0"/>
              <a:t>kompetensi</a:t>
            </a:r>
            <a:r>
              <a:rPr lang="en-US" sz="2400" dirty="0" smtClean="0"/>
              <a:t> </a:t>
            </a:r>
            <a:r>
              <a:rPr lang="en-US" sz="2400" dirty="0" err="1" smtClean="0"/>
              <a:t>kejuruan</a:t>
            </a:r>
            <a:r>
              <a:rPr lang="en-US" sz="2400" dirty="0" smtClean="0"/>
              <a:t> yang </a:t>
            </a:r>
            <a:r>
              <a:rPr lang="en-US" sz="2400" dirty="0" err="1" smtClean="0"/>
              <a:t>harus</a:t>
            </a:r>
            <a:r>
              <a:rPr lang="en-US" sz="2400" dirty="0" smtClean="0"/>
              <a:t> </a:t>
            </a:r>
            <a:r>
              <a:rPr lang="en-US" sz="2400" dirty="0" err="1" smtClean="0"/>
              <a:t>dimiliki</a:t>
            </a:r>
            <a:r>
              <a:rPr lang="en-US" sz="2400" dirty="0" smtClean="0"/>
              <a:t> </a:t>
            </a:r>
            <a:r>
              <a:rPr lang="en-US" sz="2400" dirty="0" err="1" smtClean="0"/>
              <a:t>oleh</a:t>
            </a:r>
            <a:r>
              <a:rPr lang="en-US" sz="2400" dirty="0" smtClean="0"/>
              <a:t> </a:t>
            </a:r>
            <a:r>
              <a:rPr lang="en-US" sz="2400" dirty="0" err="1" smtClean="0"/>
              <a:t>warga</a:t>
            </a:r>
            <a:r>
              <a:rPr lang="en-US" sz="2400" dirty="0" smtClean="0"/>
              <a:t> SMK </a:t>
            </a:r>
            <a:r>
              <a:rPr lang="en-US" sz="2400" dirty="0" err="1" smtClean="0"/>
              <a:t>dalam</a:t>
            </a:r>
            <a:r>
              <a:rPr lang="en-US" sz="2400" dirty="0" smtClean="0"/>
              <a:t> </a:t>
            </a:r>
            <a:r>
              <a:rPr lang="en-US" sz="2400" dirty="0" err="1" smtClean="0"/>
              <a:t>rangka</a:t>
            </a:r>
            <a:r>
              <a:rPr lang="en-US" sz="2400" dirty="0" smtClean="0"/>
              <a:t> </a:t>
            </a:r>
            <a:r>
              <a:rPr lang="en-US" sz="2400" dirty="0" err="1" smtClean="0"/>
              <a:t>menghasilkan</a:t>
            </a:r>
            <a:r>
              <a:rPr lang="en-US" sz="2400" dirty="0" smtClean="0"/>
              <a:t> </a:t>
            </a:r>
            <a:r>
              <a:rPr lang="en-US" sz="2400" dirty="0" err="1" smtClean="0"/>
              <a:t>tenaga</a:t>
            </a:r>
            <a:r>
              <a:rPr lang="en-US" sz="2400" dirty="0" smtClean="0"/>
              <a:t> </a:t>
            </a:r>
            <a:r>
              <a:rPr lang="en-US" sz="2400" dirty="0" err="1" smtClean="0"/>
              <a:t>kerja</a:t>
            </a:r>
            <a:r>
              <a:rPr lang="en-US" sz="2400" dirty="0" smtClean="0"/>
              <a:t> </a:t>
            </a:r>
            <a:r>
              <a:rPr lang="en-US" sz="2400" dirty="0" err="1" smtClean="0"/>
              <a:t>masa</a:t>
            </a:r>
            <a:r>
              <a:rPr lang="en-US" sz="2400" dirty="0" smtClean="0"/>
              <a:t> </a:t>
            </a:r>
            <a:r>
              <a:rPr lang="en-US" sz="2400" dirty="0" err="1" smtClean="0"/>
              <a:t>kini</a:t>
            </a:r>
            <a:r>
              <a:rPr lang="en-US" sz="2400" dirty="0" smtClean="0"/>
              <a:t> </a:t>
            </a:r>
            <a:r>
              <a:rPr lang="en-US" sz="2400" dirty="0" err="1" smtClean="0"/>
              <a:t>dan</a:t>
            </a:r>
            <a:r>
              <a:rPr lang="en-US" sz="2400" dirty="0" smtClean="0"/>
              <a:t> </a:t>
            </a:r>
            <a:r>
              <a:rPr lang="en-US" sz="2400" dirty="0" err="1" smtClean="0"/>
              <a:t>masa</a:t>
            </a:r>
            <a:r>
              <a:rPr lang="en-US" sz="2400" dirty="0" smtClean="0"/>
              <a:t> </a:t>
            </a:r>
            <a:r>
              <a:rPr lang="en-US" sz="2400" dirty="0" err="1" smtClean="0"/>
              <a:t>datang</a:t>
            </a:r>
            <a:r>
              <a:rPr lang="en-US" sz="2400" dirty="0" smtClean="0"/>
              <a:t>.</a:t>
            </a:r>
            <a:endParaRPr lang="en-US" sz="24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31374" y="1741488"/>
              <a:ext cx="546925"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11</a:t>
              </a:r>
              <a:endParaRPr lang="en-US" sz="2400" b="1" dirty="0">
                <a:solidFill>
                  <a:schemeClr val="bg1"/>
                </a:solidFill>
              </a:endParaRPr>
            </a:p>
          </p:txBody>
        </p:sp>
      </p:grpSp>
      <p:sp>
        <p:nvSpPr>
          <p:cNvPr id="58" name="Rectangle 57"/>
          <p:cNvSpPr/>
          <p:nvPr/>
        </p:nvSpPr>
        <p:spPr>
          <a:xfrm>
            <a:off x="2285984" y="3929066"/>
            <a:ext cx="6572296" cy="2308324"/>
          </a:xfrm>
          <a:prstGeom prst="rect">
            <a:avLst/>
          </a:prstGeom>
        </p:spPr>
        <p:txBody>
          <a:bodyPr wrap="square">
            <a:spAutoFit/>
          </a:bodyPr>
          <a:lstStyle/>
          <a:p>
            <a:r>
              <a:rPr lang="en-US" sz="2400" dirty="0" err="1" smtClean="0"/>
              <a:t>Pengembangan</a:t>
            </a:r>
            <a:r>
              <a:rPr lang="en-US" sz="2400" dirty="0" smtClean="0"/>
              <a:t> SMK </a:t>
            </a:r>
            <a:r>
              <a:rPr lang="en-US" sz="2400" dirty="0" err="1" smtClean="0"/>
              <a:t>dengan</a:t>
            </a:r>
            <a:r>
              <a:rPr lang="en-US" sz="2400" dirty="0" smtClean="0"/>
              <a:t> </a:t>
            </a:r>
            <a:r>
              <a:rPr lang="en-US" sz="2400" dirty="0" err="1" smtClean="0"/>
              <a:t>memanfaatkan</a:t>
            </a:r>
            <a:r>
              <a:rPr lang="en-US" sz="2400" dirty="0" smtClean="0"/>
              <a:t> </a:t>
            </a:r>
            <a:r>
              <a:rPr lang="en-US" sz="2400" dirty="0" err="1" smtClean="0"/>
              <a:t>nilai</a:t>
            </a:r>
            <a:r>
              <a:rPr lang="en-US" sz="2400" dirty="0" smtClean="0"/>
              <a:t> </a:t>
            </a:r>
            <a:r>
              <a:rPr lang="en-US" sz="2400" dirty="0" err="1" smtClean="0"/>
              <a:t>dan</a:t>
            </a:r>
            <a:r>
              <a:rPr lang="en-US" sz="2400" dirty="0" smtClean="0"/>
              <a:t> </a:t>
            </a:r>
            <a:r>
              <a:rPr lang="en-US" sz="2400" dirty="0" err="1" smtClean="0"/>
              <a:t>kearifan</a:t>
            </a:r>
            <a:r>
              <a:rPr lang="en-US" sz="2400" dirty="0" smtClean="0"/>
              <a:t> </a:t>
            </a:r>
            <a:r>
              <a:rPr lang="en-US" sz="2400" dirty="0" err="1" smtClean="0"/>
              <a:t>lokal</a:t>
            </a:r>
            <a:r>
              <a:rPr lang="en-US" sz="2400" dirty="0" smtClean="0"/>
              <a:t> </a:t>
            </a:r>
            <a:r>
              <a:rPr lang="en-US" sz="2400" dirty="0" err="1" smtClean="0"/>
              <a:t>bali</a:t>
            </a:r>
            <a:r>
              <a:rPr lang="en-US" sz="2400" dirty="0" smtClean="0"/>
              <a:t> </a:t>
            </a:r>
            <a:r>
              <a:rPr lang="en-US" sz="2400" dirty="0" err="1" smtClean="0"/>
              <a:t>dalam</a:t>
            </a:r>
            <a:r>
              <a:rPr lang="en-US" sz="2400" dirty="0" smtClean="0"/>
              <a:t> </a:t>
            </a:r>
            <a:r>
              <a:rPr lang="en-US" sz="2400" dirty="0" err="1" smtClean="0"/>
              <a:t>rangka</a:t>
            </a:r>
            <a:r>
              <a:rPr lang="en-US" sz="2400" dirty="0" smtClean="0"/>
              <a:t> </a:t>
            </a:r>
            <a:r>
              <a:rPr lang="en-US" sz="2400" dirty="0" err="1" smtClean="0"/>
              <a:t>menambah</a:t>
            </a:r>
            <a:r>
              <a:rPr lang="en-US" sz="2400" dirty="0" smtClean="0"/>
              <a:t> karma </a:t>
            </a:r>
            <a:r>
              <a:rPr lang="en-US" sz="2400" dirty="0" err="1" smtClean="0"/>
              <a:t>baik</a:t>
            </a:r>
            <a:r>
              <a:rPr lang="en-US" sz="2400" dirty="0" smtClean="0"/>
              <a:t> yang </a:t>
            </a:r>
            <a:r>
              <a:rPr lang="en-US" sz="2400" dirty="0" err="1" smtClean="0"/>
              <a:t>bersumber</a:t>
            </a:r>
            <a:r>
              <a:rPr lang="en-US" sz="2400" dirty="0" smtClean="0"/>
              <a:t> </a:t>
            </a:r>
            <a:r>
              <a:rPr lang="en-US" sz="2400" dirty="0" err="1" smtClean="0"/>
              <a:t>pada</a:t>
            </a:r>
            <a:r>
              <a:rPr lang="en-US" sz="2400" dirty="0" smtClean="0"/>
              <a:t> </a:t>
            </a:r>
            <a:r>
              <a:rPr lang="en-US" sz="2400" dirty="0" err="1" smtClean="0"/>
              <a:t>ideologi</a:t>
            </a:r>
            <a:r>
              <a:rPr lang="en-US" sz="2400" dirty="0" smtClean="0"/>
              <a:t> THK </a:t>
            </a:r>
            <a:r>
              <a:rPr lang="en-US" sz="2400" dirty="0" err="1" smtClean="0"/>
              <a:t>sangat</a:t>
            </a:r>
            <a:r>
              <a:rPr lang="en-US" sz="2400" dirty="0" smtClean="0"/>
              <a:t> </a:t>
            </a:r>
            <a:r>
              <a:rPr lang="en-US" sz="2400" dirty="0" err="1" smtClean="0"/>
              <a:t>penting</a:t>
            </a:r>
            <a:r>
              <a:rPr lang="en-US" sz="2400" dirty="0" smtClean="0"/>
              <a:t> </a:t>
            </a:r>
            <a:r>
              <a:rPr lang="en-US" sz="2400" dirty="0" err="1" smtClean="0"/>
              <a:t>sebagai</a:t>
            </a:r>
            <a:r>
              <a:rPr lang="en-US" sz="2400" dirty="0" smtClean="0"/>
              <a:t> </a:t>
            </a:r>
            <a:r>
              <a:rPr lang="en-US" sz="2400" dirty="0" err="1" smtClean="0"/>
              <a:t>dasar</a:t>
            </a:r>
            <a:r>
              <a:rPr lang="en-US" sz="2400" dirty="0" smtClean="0"/>
              <a:t> </a:t>
            </a:r>
            <a:r>
              <a:rPr lang="en-US" sz="2400" dirty="0" err="1" smtClean="0"/>
              <a:t>pengembangan</a:t>
            </a:r>
            <a:r>
              <a:rPr lang="en-US" sz="2400" dirty="0" smtClean="0"/>
              <a:t> SDM yang </a:t>
            </a:r>
            <a:r>
              <a:rPr lang="en-US" sz="2400" dirty="0" err="1" smtClean="0"/>
              <a:t>sehat</a:t>
            </a:r>
            <a:r>
              <a:rPr lang="en-US" sz="2400" dirty="0" smtClean="0"/>
              <a:t>, </a:t>
            </a:r>
            <a:r>
              <a:rPr lang="en-US" sz="2400" dirty="0" err="1" smtClean="0"/>
              <a:t>bugar</a:t>
            </a:r>
            <a:r>
              <a:rPr lang="en-US" sz="2400" dirty="0" smtClean="0"/>
              <a:t> </a:t>
            </a:r>
            <a:r>
              <a:rPr lang="en-US" sz="2400" dirty="0" err="1" smtClean="0"/>
              <a:t>jasmaninya</a:t>
            </a:r>
            <a:r>
              <a:rPr lang="en-US" sz="2400" dirty="0" smtClean="0"/>
              <a:t>, </a:t>
            </a:r>
            <a:r>
              <a:rPr lang="en-US" sz="2400" dirty="0" err="1" smtClean="0"/>
              <a:t>tenang</a:t>
            </a:r>
            <a:r>
              <a:rPr lang="en-US" sz="2400" dirty="0" smtClean="0"/>
              <a:t> </a:t>
            </a:r>
            <a:r>
              <a:rPr lang="en-US" sz="2400" dirty="0" err="1" smtClean="0"/>
              <a:t>rohani</a:t>
            </a:r>
            <a:r>
              <a:rPr lang="en-US" sz="2400" dirty="0" smtClean="0"/>
              <a:t>, </a:t>
            </a:r>
            <a:r>
              <a:rPr lang="en-US" sz="2400" dirty="0" err="1" smtClean="0"/>
              <a:t>dan</a:t>
            </a:r>
            <a:r>
              <a:rPr lang="en-US" sz="2400" dirty="0" smtClean="0"/>
              <a:t> </a:t>
            </a:r>
            <a:r>
              <a:rPr lang="en-US" sz="2400" dirty="0" err="1" smtClean="0"/>
              <a:t>profesional</a:t>
            </a:r>
            <a:r>
              <a:rPr lang="en-US" sz="2400" dirty="0" smtClean="0"/>
              <a:t>.</a:t>
            </a:r>
            <a:endParaRPr lang="en-US" sz="2400" b="1" dirty="0"/>
          </a:p>
        </p:txBody>
      </p:sp>
      <p:grpSp>
        <p:nvGrpSpPr>
          <p:cNvPr id="7" name="Group 8"/>
          <p:cNvGrpSpPr/>
          <p:nvPr/>
        </p:nvGrpSpPr>
        <p:grpSpPr>
          <a:xfrm>
            <a:off x="1428728" y="4071942"/>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52546" y="1741488"/>
              <a:ext cx="546925"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12</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grpSp>
        <p:nvGrpSpPr>
          <p:cNvPr id="2" name="Group 12"/>
          <p:cNvGrpSpPr/>
          <p:nvPr/>
        </p:nvGrpSpPr>
        <p:grpSpPr>
          <a:xfrm>
            <a:off x="546095" y="0"/>
            <a:ext cx="8597905" cy="1510937"/>
            <a:chOff x="546095" y="0"/>
            <a:chExt cx="8597905" cy="1510937"/>
          </a:xfrm>
        </p:grpSpPr>
        <p:sp>
          <p:nvSpPr>
            <p:cNvPr id="4" name="Oval 3"/>
            <p:cNvSpPr/>
            <p:nvPr/>
          </p:nvSpPr>
          <p:spPr>
            <a:xfrm>
              <a:off x="546095" y="596537"/>
              <a:ext cx="914400" cy="914400"/>
            </a:xfrm>
            <a:prstGeom prst="ellipse">
              <a:avLst/>
            </a:prstGeom>
            <a:blipFill>
              <a:blip r:embed="rId5" cstate="prin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gong.jpg"/>
            <p:cNvPicPr>
              <a:picLocks noChangeAspect="1"/>
            </p:cNvPicPr>
            <p:nvPr/>
          </p:nvPicPr>
          <p:blipFill>
            <a:blip r:embed="rId6" cstate="print"/>
            <a:stretch>
              <a:fillRect/>
            </a:stretch>
          </p:blipFill>
          <p:spPr>
            <a:xfrm>
              <a:off x="7786710" y="0"/>
              <a:ext cx="1357290" cy="1041850"/>
            </a:xfrm>
            <a:prstGeom prst="rect">
              <a:avLst/>
            </a:prstGeom>
          </p:spPr>
        </p:pic>
        <p:sp>
          <p:nvSpPr>
            <p:cNvPr id="11" name="Rectangle 10"/>
            <p:cNvSpPr/>
            <p:nvPr/>
          </p:nvSpPr>
          <p:spPr>
            <a:xfrm>
              <a:off x="1714480" y="214290"/>
              <a:ext cx="592935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4000" b="1" cap="all" dirty="0" smtClean="0">
                  <a:ln w="0"/>
                  <a:effectLst>
                    <a:reflection blurRad="12700" stA="50000" endPos="50000" dist="5000" dir="5400000" sy="-100000" rotWithShape="0"/>
                  </a:effectLst>
                </a:rPr>
                <a:t>KONSEPSI SMK IW THK</a:t>
              </a:r>
              <a:endParaRPr lang="en-US" sz="4000" b="1" cap="all" dirty="0">
                <a:ln w="0"/>
                <a:effectLst>
                  <a:reflection blurRad="12700" stA="50000" endPos="50000" dist="5000" dir="5400000" sy="-100000" rotWithShape="0"/>
                </a:effectLst>
              </a:endParaRPr>
            </a:p>
          </p:txBody>
        </p:sp>
      </p:grpSp>
      <p:pic>
        <p:nvPicPr>
          <p:cNvPr id="21" name="Picture 20" descr="DSCN1044.JPG"/>
          <p:cNvPicPr>
            <a:picLocks noChangeAspect="1"/>
          </p:cNvPicPr>
          <p:nvPr/>
        </p:nvPicPr>
        <p:blipFill>
          <a:blip r:embed="rId7" cstate="print"/>
          <a:stretch>
            <a:fillRect/>
          </a:stretch>
        </p:blipFill>
        <p:spPr>
          <a:xfrm>
            <a:off x="1" y="5357825"/>
            <a:ext cx="1547791" cy="1160843"/>
          </a:xfrm>
          <a:prstGeom prst="rect">
            <a:avLst/>
          </a:prstGeom>
        </p:spPr>
      </p:pic>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sp>
        <p:nvSpPr>
          <p:cNvPr id="47" name="Rectangle 46"/>
          <p:cNvSpPr/>
          <p:nvPr/>
        </p:nvSpPr>
        <p:spPr>
          <a:xfrm>
            <a:off x="2143108" y="1571612"/>
            <a:ext cx="6572296" cy="1569660"/>
          </a:xfrm>
          <a:prstGeom prst="rect">
            <a:avLst/>
          </a:prstGeom>
        </p:spPr>
        <p:txBody>
          <a:bodyPr wrap="square">
            <a:spAutoFit/>
          </a:bodyPr>
          <a:lstStyle/>
          <a:p>
            <a:r>
              <a:rPr lang="en-US" sz="2400" i="1" dirty="0" err="1" smtClean="0"/>
              <a:t>Guna</a:t>
            </a:r>
            <a:r>
              <a:rPr lang="en-US" sz="2400" dirty="0" smtClean="0"/>
              <a:t>/</a:t>
            </a:r>
            <a:r>
              <a:rPr lang="en-US" sz="2400" dirty="0" err="1" smtClean="0"/>
              <a:t>bakat</a:t>
            </a:r>
            <a:r>
              <a:rPr lang="en-US" sz="2400" dirty="0" smtClean="0"/>
              <a:t> </a:t>
            </a:r>
            <a:r>
              <a:rPr lang="en-US" sz="2400" dirty="0" err="1" smtClean="0"/>
              <a:t>manusia</a:t>
            </a:r>
            <a:r>
              <a:rPr lang="en-US" sz="2400" dirty="0" smtClean="0"/>
              <a:t> </a:t>
            </a:r>
            <a:r>
              <a:rPr lang="en-US" sz="2400" dirty="0" err="1" smtClean="0"/>
              <a:t>dapat</a:t>
            </a:r>
            <a:r>
              <a:rPr lang="en-US" sz="2400" dirty="0" smtClean="0"/>
              <a:t> </a:t>
            </a:r>
            <a:r>
              <a:rPr lang="en-US" sz="2400" dirty="0" err="1" smtClean="0"/>
              <a:t>dikembangkan</a:t>
            </a:r>
            <a:r>
              <a:rPr lang="en-US" sz="2400" dirty="0" smtClean="0"/>
              <a:t> </a:t>
            </a:r>
            <a:r>
              <a:rPr lang="en-US" sz="2400" dirty="0" err="1" smtClean="0"/>
              <a:t>melalui</a:t>
            </a:r>
            <a:r>
              <a:rPr lang="en-US" sz="2400" dirty="0" smtClean="0"/>
              <a:t> </a:t>
            </a:r>
            <a:r>
              <a:rPr lang="en-US" sz="2400" dirty="0" err="1" smtClean="0"/>
              <a:t>empat</a:t>
            </a:r>
            <a:r>
              <a:rPr lang="en-US" sz="2400" dirty="0" smtClean="0"/>
              <a:t> </a:t>
            </a:r>
            <a:r>
              <a:rPr lang="en-US" sz="2400" dirty="0" err="1" smtClean="0"/>
              <a:t>cara</a:t>
            </a:r>
            <a:r>
              <a:rPr lang="en-US" sz="2400" dirty="0" smtClean="0"/>
              <a:t> </a:t>
            </a:r>
            <a:r>
              <a:rPr lang="en-US" sz="2400" dirty="0" err="1" smtClean="0"/>
              <a:t>yaitu</a:t>
            </a:r>
            <a:r>
              <a:rPr lang="en-US" sz="2400" dirty="0" smtClean="0"/>
              <a:t>: (1) </a:t>
            </a:r>
            <a:r>
              <a:rPr lang="en-US" sz="2400" dirty="0" err="1" smtClean="0"/>
              <a:t>pemberian</a:t>
            </a:r>
            <a:r>
              <a:rPr lang="en-US" sz="2400" dirty="0" smtClean="0"/>
              <a:t> </a:t>
            </a:r>
            <a:r>
              <a:rPr lang="en-US" sz="2400" dirty="0" err="1" smtClean="0"/>
              <a:t>pendidikan</a:t>
            </a:r>
            <a:r>
              <a:rPr lang="en-US" sz="2400" dirty="0" smtClean="0"/>
              <a:t>; (2) </a:t>
            </a:r>
            <a:r>
              <a:rPr lang="en-US" sz="2400" dirty="0" err="1" smtClean="0"/>
              <a:t>pemberian</a:t>
            </a:r>
            <a:r>
              <a:rPr lang="en-US" sz="2400" dirty="0" smtClean="0"/>
              <a:t> </a:t>
            </a:r>
            <a:r>
              <a:rPr lang="en-US" sz="2400" dirty="0" err="1" smtClean="0"/>
              <a:t>pelatihan</a:t>
            </a:r>
            <a:r>
              <a:rPr lang="en-US" sz="2400" dirty="0" smtClean="0"/>
              <a:t>; (3) </a:t>
            </a:r>
            <a:r>
              <a:rPr lang="en-US" sz="2400" dirty="0" err="1" smtClean="0"/>
              <a:t>pemberian</a:t>
            </a:r>
            <a:r>
              <a:rPr lang="en-US" sz="2400" dirty="0" smtClean="0"/>
              <a:t> </a:t>
            </a:r>
            <a:r>
              <a:rPr lang="en-US" sz="2400" dirty="0" err="1" smtClean="0"/>
              <a:t>pengalaman</a:t>
            </a:r>
            <a:r>
              <a:rPr lang="en-US" sz="2400" dirty="0" smtClean="0"/>
              <a:t>; </a:t>
            </a:r>
            <a:r>
              <a:rPr lang="en-US" sz="2400" dirty="0" err="1" smtClean="0"/>
              <a:t>dan</a:t>
            </a:r>
            <a:r>
              <a:rPr lang="en-US" sz="2400" dirty="0" smtClean="0"/>
              <a:t> (4) </a:t>
            </a:r>
            <a:r>
              <a:rPr lang="en-US" sz="2400" dirty="0" err="1" smtClean="0"/>
              <a:t>pembiasaan</a:t>
            </a:r>
            <a:r>
              <a:rPr lang="en-US" sz="2400" dirty="0" smtClean="0"/>
              <a:t>/</a:t>
            </a:r>
            <a:r>
              <a:rPr lang="en-US" sz="2400" dirty="0" err="1" smtClean="0"/>
              <a:t>pembudayaan</a:t>
            </a:r>
            <a:r>
              <a:rPr lang="en-US" sz="2400" dirty="0" smtClean="0"/>
              <a:t>.</a:t>
            </a:r>
            <a:endParaRPr lang="en-US" sz="2400" b="1" dirty="0"/>
          </a:p>
        </p:txBody>
      </p:sp>
      <p:grpSp>
        <p:nvGrpSpPr>
          <p:cNvPr id="3" name="Group 8"/>
          <p:cNvGrpSpPr/>
          <p:nvPr/>
        </p:nvGrpSpPr>
        <p:grpSpPr>
          <a:xfrm>
            <a:off x="1309670" y="1643050"/>
            <a:ext cx="690562" cy="714380"/>
            <a:chOff x="0" y="1643063"/>
            <a:chExt cx="762000" cy="665162"/>
          </a:xfrm>
        </p:grpSpPr>
        <p:grpSp>
          <p:nvGrpSpPr>
            <p:cNvPr id="6" name="Group 17"/>
            <p:cNvGrpSpPr>
              <a:grpSpLocks/>
            </p:cNvGrpSpPr>
            <p:nvPr/>
          </p:nvGrpSpPr>
          <p:grpSpPr bwMode="auto">
            <a:xfrm>
              <a:off x="0" y="1643063"/>
              <a:ext cx="762000" cy="665162"/>
              <a:chOff x="1110" y="2656"/>
              <a:chExt cx="1549" cy="1351"/>
            </a:xfrm>
          </p:grpSpPr>
          <p:sp>
            <p:nvSpPr>
              <p:cNvPr id="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57"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54" name="Text Box 27"/>
            <p:cNvSpPr txBox="1">
              <a:spLocks noChangeArrowheads="1"/>
            </p:cNvSpPr>
            <p:nvPr/>
          </p:nvSpPr>
          <p:spPr bwMode="gray">
            <a:xfrm>
              <a:off x="131374" y="1741488"/>
              <a:ext cx="546925"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13</a:t>
              </a:r>
              <a:endParaRPr lang="en-US" sz="2400" b="1" dirty="0">
                <a:solidFill>
                  <a:schemeClr val="bg1"/>
                </a:solidFill>
              </a:endParaRPr>
            </a:p>
          </p:txBody>
        </p:sp>
      </p:grpSp>
      <p:sp>
        <p:nvSpPr>
          <p:cNvPr id="58" name="Rectangle 57"/>
          <p:cNvSpPr/>
          <p:nvPr/>
        </p:nvSpPr>
        <p:spPr>
          <a:xfrm>
            <a:off x="2285984" y="3929066"/>
            <a:ext cx="6572296" cy="830997"/>
          </a:xfrm>
          <a:prstGeom prst="rect">
            <a:avLst/>
          </a:prstGeom>
        </p:spPr>
        <p:txBody>
          <a:bodyPr wrap="square">
            <a:spAutoFit/>
          </a:bodyPr>
          <a:lstStyle/>
          <a:p>
            <a:r>
              <a:rPr lang="en-US" sz="2400" dirty="0" err="1" smtClean="0"/>
              <a:t>Penyelenggaraan</a:t>
            </a:r>
            <a:r>
              <a:rPr lang="en-US" sz="2400" dirty="0" smtClean="0"/>
              <a:t> </a:t>
            </a:r>
            <a:r>
              <a:rPr lang="en-US" sz="2400" dirty="0" err="1" smtClean="0"/>
              <a:t>pendidikan</a:t>
            </a:r>
            <a:r>
              <a:rPr lang="en-US" sz="2400" dirty="0" smtClean="0"/>
              <a:t> </a:t>
            </a:r>
            <a:r>
              <a:rPr lang="en-US" sz="2400" dirty="0" err="1" smtClean="0"/>
              <a:t>kejuruan</a:t>
            </a:r>
            <a:r>
              <a:rPr lang="en-US" sz="2400" dirty="0" smtClean="0"/>
              <a:t> </a:t>
            </a:r>
            <a:r>
              <a:rPr lang="en-US" sz="2400" dirty="0" err="1" smtClean="0"/>
              <a:t>di</a:t>
            </a:r>
            <a:r>
              <a:rPr lang="en-US" sz="2400" dirty="0" smtClean="0"/>
              <a:t> Bali </a:t>
            </a:r>
            <a:r>
              <a:rPr lang="en-US" sz="2400" dirty="0" err="1" smtClean="0"/>
              <a:t>membutuhkan</a:t>
            </a:r>
            <a:r>
              <a:rPr lang="en-US" sz="2400" dirty="0" smtClean="0"/>
              <a:t> model “</a:t>
            </a:r>
            <a:r>
              <a:rPr lang="id-ID" sz="2400" i="1" dirty="0" smtClean="0"/>
              <a:t>SMK IW THK</a:t>
            </a:r>
            <a:r>
              <a:rPr lang="en-US" sz="2400" dirty="0" smtClean="0"/>
              <a:t>”</a:t>
            </a:r>
            <a:endParaRPr lang="en-US" sz="2400" b="1" dirty="0"/>
          </a:p>
        </p:txBody>
      </p:sp>
      <p:grpSp>
        <p:nvGrpSpPr>
          <p:cNvPr id="7" name="Group 8"/>
          <p:cNvGrpSpPr/>
          <p:nvPr/>
        </p:nvGrpSpPr>
        <p:grpSpPr>
          <a:xfrm>
            <a:off x="1428728" y="4071942"/>
            <a:ext cx="690562" cy="714380"/>
            <a:chOff x="0" y="1643063"/>
            <a:chExt cx="762000" cy="665162"/>
          </a:xfrm>
        </p:grpSpPr>
        <p:grpSp>
          <p:nvGrpSpPr>
            <p:cNvPr id="8" name="Group 17"/>
            <p:cNvGrpSpPr>
              <a:grpSpLocks/>
            </p:cNvGrpSpPr>
            <p:nvPr/>
          </p:nvGrpSpPr>
          <p:grpSpPr bwMode="auto">
            <a:xfrm>
              <a:off x="0" y="1643063"/>
              <a:ext cx="762000"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id-ID"/>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id-ID"/>
              </a:p>
            </p:txBody>
          </p:sp>
          <p:sp>
            <p:nvSpPr>
              <p:cNvPr id="6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rgbClr val="7030A0"/>
                  </a:gs>
                  <a:gs pos="45000">
                    <a:srgbClr val="FF7A00"/>
                  </a:gs>
                  <a:gs pos="70000">
                    <a:srgbClr val="FF0300"/>
                  </a:gs>
                  <a:gs pos="100000">
                    <a:srgbClr val="4D0808"/>
                  </a:gs>
                </a:gsLst>
                <a:lin ang="5400000" scaled="0"/>
              </a:gradFill>
              <a:ln w="9525">
                <a:solidFill>
                  <a:schemeClr val="tx1"/>
                </a:solidFill>
                <a:miter lim="800000"/>
                <a:headEnd/>
                <a:tailEnd/>
              </a:ln>
              <a:effectLst/>
            </p:spPr>
            <p:txBody>
              <a:bodyPr wrap="none" anchor="ctr"/>
              <a:lstStyle/>
              <a:p>
                <a:pPr>
                  <a:defRPr/>
                </a:pPr>
                <a:endParaRPr lang="id-ID"/>
              </a:p>
            </p:txBody>
          </p:sp>
        </p:grpSp>
        <p:sp>
          <p:nvSpPr>
            <p:cNvPr id="61" name="Text Box 27"/>
            <p:cNvSpPr txBox="1">
              <a:spLocks noChangeArrowheads="1"/>
            </p:cNvSpPr>
            <p:nvPr/>
          </p:nvSpPr>
          <p:spPr bwMode="gray">
            <a:xfrm>
              <a:off x="52546" y="1741488"/>
              <a:ext cx="546925" cy="429858"/>
            </a:xfrm>
            <a:prstGeom prst="rect">
              <a:avLst/>
            </a:prstGeom>
            <a:noFill/>
            <a:ln w="9525" algn="ctr">
              <a:noFill/>
              <a:miter lim="800000"/>
              <a:headEnd/>
              <a:tailEnd/>
            </a:ln>
          </p:spPr>
          <p:txBody>
            <a:bodyPr wrap="none">
              <a:spAutoFit/>
            </a:bodyPr>
            <a:lstStyle/>
            <a:p>
              <a:pPr algn="ctr" eaLnBrk="0" hangingPunct="0"/>
              <a:r>
                <a:rPr lang="en-US" sz="2400" b="1" dirty="0" smtClean="0">
                  <a:solidFill>
                    <a:schemeClr val="bg1"/>
                  </a:solidFill>
                </a:rPr>
                <a:t>14</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2"/>
            <a:ext cx="8820472" cy="576064"/>
          </a:xfrm>
        </p:spPr>
        <p:txBody>
          <a:bodyPr>
            <a:normAutofit fontScale="90000"/>
          </a:bodyPr>
          <a:lstStyle/>
          <a:p>
            <a:r>
              <a:rPr lang="id-ID" b="1" dirty="0" smtClean="0"/>
              <a:t>Globalisasi, Lokalisasi, Individualisasi</a:t>
            </a:r>
            <a:endParaRPr lang="id-ID" b="1" dirty="0"/>
          </a:p>
        </p:txBody>
      </p:sp>
      <p:pic>
        <p:nvPicPr>
          <p:cNvPr id="4" name="Picture 3"/>
          <p:cNvPicPr/>
          <p:nvPr/>
        </p:nvPicPr>
        <p:blipFill>
          <a:blip r:embed="rId3" cstate="print"/>
          <a:srcRect/>
          <a:stretch>
            <a:fillRect/>
          </a:stretch>
        </p:blipFill>
        <p:spPr bwMode="auto">
          <a:xfrm>
            <a:off x="3131840" y="2564904"/>
            <a:ext cx="3100735" cy="2295500"/>
          </a:xfrm>
          <a:prstGeom prst="rect">
            <a:avLst/>
          </a:prstGeom>
          <a:noFill/>
          <a:ln w="9525">
            <a:noFill/>
            <a:miter lim="800000"/>
            <a:headEnd/>
            <a:tailEnd/>
          </a:ln>
        </p:spPr>
      </p:pic>
      <p:sp>
        <p:nvSpPr>
          <p:cNvPr id="5" name="Oval 4"/>
          <p:cNvSpPr/>
          <p:nvPr/>
        </p:nvSpPr>
        <p:spPr>
          <a:xfrm>
            <a:off x="2915816" y="1916832"/>
            <a:ext cx="3528392" cy="35283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1871184" y="1037000"/>
            <a:ext cx="5625008" cy="52649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p:cNvCxnSpPr/>
          <p:nvPr/>
        </p:nvCxnSpPr>
        <p:spPr>
          <a:xfrm>
            <a:off x="3491880" y="1268760"/>
            <a:ext cx="864096" cy="1728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18116" y="1210820"/>
            <a:ext cx="720080" cy="180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50164" y="2622844"/>
            <a:ext cx="1800200" cy="792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1720" y="2708920"/>
            <a:ext cx="1900344"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23728" y="4005064"/>
            <a:ext cx="180020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422028" y="4019132"/>
            <a:ext cx="1886276" cy="6340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21828" y="4379172"/>
            <a:ext cx="720080" cy="1728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004048" y="4408976"/>
            <a:ext cx="864096" cy="1684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995936" y="1196752"/>
            <a:ext cx="136815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id-ID" b="1" dirty="0" smtClean="0">
                <a:solidFill>
                  <a:schemeClr val="tx1"/>
                </a:solidFill>
              </a:rPr>
              <a:t>Globalisasi Spiritual</a:t>
            </a:r>
            <a:endParaRPr lang="id-ID" b="1" dirty="0">
              <a:solidFill>
                <a:schemeClr val="tx1"/>
              </a:solidFill>
            </a:endParaRPr>
          </a:p>
        </p:txBody>
      </p:sp>
      <p:sp>
        <p:nvSpPr>
          <p:cNvPr id="36" name="Rectangle 35"/>
          <p:cNvSpPr/>
          <p:nvPr/>
        </p:nvSpPr>
        <p:spPr>
          <a:xfrm rot="2600686">
            <a:off x="5652120" y="1700808"/>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Sosial</a:t>
            </a:r>
          </a:p>
          <a:p>
            <a:pPr algn="ctr">
              <a:lnSpc>
                <a:spcPts val="1500"/>
              </a:lnSpc>
            </a:pPr>
            <a:r>
              <a:rPr lang="id-ID" b="1" dirty="0" smtClean="0">
                <a:solidFill>
                  <a:schemeClr val="tx1"/>
                </a:solidFill>
              </a:rPr>
              <a:t>Ekologis</a:t>
            </a:r>
            <a:endParaRPr lang="id-ID" b="1" dirty="0">
              <a:solidFill>
                <a:schemeClr val="tx1"/>
              </a:solidFill>
            </a:endParaRPr>
          </a:p>
        </p:txBody>
      </p:sp>
      <p:sp>
        <p:nvSpPr>
          <p:cNvPr id="37" name="Rectangle 36"/>
          <p:cNvSpPr/>
          <p:nvPr/>
        </p:nvSpPr>
        <p:spPr>
          <a:xfrm rot="5229285">
            <a:off x="6294038" y="3156280"/>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Intelektual</a:t>
            </a:r>
            <a:endParaRPr lang="id-ID" b="1" dirty="0">
              <a:solidFill>
                <a:schemeClr val="tx1"/>
              </a:solidFill>
            </a:endParaRPr>
          </a:p>
        </p:txBody>
      </p:sp>
      <p:sp>
        <p:nvSpPr>
          <p:cNvPr id="38" name="Rectangle 37"/>
          <p:cNvSpPr/>
          <p:nvPr/>
        </p:nvSpPr>
        <p:spPr>
          <a:xfrm rot="18617515">
            <a:off x="2438979" y="1769191"/>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Seni Budaya</a:t>
            </a:r>
            <a:endParaRPr lang="id-ID" b="1" dirty="0">
              <a:solidFill>
                <a:schemeClr val="tx1"/>
              </a:solidFill>
            </a:endParaRPr>
          </a:p>
        </p:txBody>
      </p:sp>
      <p:sp>
        <p:nvSpPr>
          <p:cNvPr id="39" name="Rectangle 38"/>
          <p:cNvSpPr/>
          <p:nvPr/>
        </p:nvSpPr>
        <p:spPr>
          <a:xfrm rot="16734371">
            <a:off x="1821282" y="3227212"/>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Teknologi</a:t>
            </a:r>
            <a:endParaRPr lang="id-ID" b="1" dirty="0">
              <a:solidFill>
                <a:schemeClr val="tx1"/>
              </a:solidFill>
            </a:endParaRPr>
          </a:p>
        </p:txBody>
      </p:sp>
      <p:sp>
        <p:nvSpPr>
          <p:cNvPr id="40" name="Rectangle 39"/>
          <p:cNvSpPr/>
          <p:nvPr/>
        </p:nvSpPr>
        <p:spPr>
          <a:xfrm rot="2600686">
            <a:off x="2426173" y="4812719"/>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Politik</a:t>
            </a:r>
            <a:endParaRPr lang="id-ID" b="1" dirty="0">
              <a:solidFill>
                <a:schemeClr val="tx1"/>
              </a:solidFill>
            </a:endParaRPr>
          </a:p>
        </p:txBody>
      </p:sp>
      <p:sp>
        <p:nvSpPr>
          <p:cNvPr id="42" name="Rectangle 41"/>
          <p:cNvSpPr/>
          <p:nvPr/>
        </p:nvSpPr>
        <p:spPr>
          <a:xfrm>
            <a:off x="4119687" y="5459461"/>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Ekonomi</a:t>
            </a:r>
            <a:endParaRPr lang="id-ID" b="1" dirty="0">
              <a:solidFill>
                <a:schemeClr val="tx1"/>
              </a:solidFill>
            </a:endParaRPr>
          </a:p>
        </p:txBody>
      </p:sp>
      <p:sp>
        <p:nvSpPr>
          <p:cNvPr id="43" name="Rectangle 42"/>
          <p:cNvSpPr/>
          <p:nvPr/>
        </p:nvSpPr>
        <p:spPr>
          <a:xfrm rot="18795172">
            <a:off x="5744326" y="4775392"/>
            <a:ext cx="12241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Globalisasi Skill/ Kinestetik</a:t>
            </a:r>
            <a:endParaRPr lang="id-ID" b="1" dirty="0">
              <a:solidFill>
                <a:schemeClr val="tx1"/>
              </a:solidFill>
            </a:endParaRPr>
          </a:p>
        </p:txBody>
      </p:sp>
      <p:sp>
        <p:nvSpPr>
          <p:cNvPr id="44" name="Rectangle 43"/>
          <p:cNvSpPr/>
          <p:nvPr/>
        </p:nvSpPr>
        <p:spPr>
          <a:xfrm>
            <a:off x="4067944" y="206084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b="1" dirty="0" smtClean="0">
                <a:solidFill>
                  <a:schemeClr val="tx1"/>
                </a:solidFill>
              </a:rPr>
              <a:t>Lokalisasi</a:t>
            </a:r>
            <a:endParaRPr lang="id-ID" b="1" dirty="0">
              <a:solidFill>
                <a:schemeClr val="tx1"/>
              </a:solidFill>
            </a:endParaRPr>
          </a:p>
        </p:txBody>
      </p:sp>
      <p:sp>
        <p:nvSpPr>
          <p:cNvPr id="24" name="Rectangle 23"/>
          <p:cNvSpPr/>
          <p:nvPr/>
        </p:nvSpPr>
        <p:spPr>
          <a:xfrm>
            <a:off x="4139952" y="3438728"/>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id-ID" sz="1200" b="1" dirty="0" smtClean="0">
                <a:solidFill>
                  <a:schemeClr val="tx1"/>
                </a:solidFill>
              </a:rPr>
              <a:t>Individulisasi</a:t>
            </a:r>
            <a:endParaRPr lang="id-ID" sz="1200" b="1" dirty="0">
              <a:solidFill>
                <a:schemeClr val="tx1"/>
              </a:solidFill>
            </a:endParaRPr>
          </a:p>
        </p:txBody>
      </p:sp>
      <p:cxnSp>
        <p:nvCxnSpPr>
          <p:cNvPr id="27" name="Straight Connector 26"/>
          <p:cNvCxnSpPr/>
          <p:nvPr/>
        </p:nvCxnSpPr>
        <p:spPr>
          <a:xfrm>
            <a:off x="4644008" y="1730788"/>
            <a:ext cx="0" cy="432048"/>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44008" y="5229200"/>
            <a:ext cx="0" cy="432048"/>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32269" y="2367573"/>
            <a:ext cx="360040" cy="288032"/>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751023" y="2303767"/>
            <a:ext cx="288032" cy="288032"/>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92036" y="3681172"/>
            <a:ext cx="504056" cy="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99792" y="3717032"/>
            <a:ext cx="504056" cy="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239708" y="4653136"/>
            <a:ext cx="396188" cy="386935"/>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24128" y="4725144"/>
            <a:ext cx="360040" cy="30625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1619672" y="3212976"/>
            <a:ext cx="6929486" cy="923330"/>
          </a:xfrm>
          <a:prstGeom prst="rect">
            <a:avLst/>
          </a:prstGeom>
          <a:noFill/>
        </p:spPr>
        <p:txBody>
          <a:bodyPr wrap="square" lIns="91440" tIns="45720" rIns="91440" bIns="45720">
            <a:spAutoFit/>
          </a:bodyPr>
          <a:lstStyle/>
          <a:p>
            <a:r>
              <a:rPr lang="en-US" sz="5400" b="1" dirty="0" smtClean="0">
                <a:ln w="18000">
                  <a:solidFill>
                    <a:schemeClr val="accent2">
                      <a:satMod val="140000"/>
                    </a:schemeClr>
                  </a:solidFill>
                  <a:prstDash val="solid"/>
                  <a:miter lim="800000"/>
                </a:ln>
                <a:solidFill>
                  <a:srgbClr val="FFFF00"/>
                </a:solidFill>
                <a:effectLst>
                  <a:glow rad="139700">
                    <a:schemeClr val="accent2">
                      <a:satMod val="175000"/>
                      <a:alpha val="40000"/>
                    </a:schemeClr>
                  </a:glow>
                  <a:outerShdw blurRad="25500" dist="23000" dir="7020000" algn="tl">
                    <a:srgbClr val="000000">
                      <a:alpha val="50000"/>
                    </a:srgbClr>
                  </a:outerShdw>
                </a:effectLst>
                <a:latin typeface="Lucida Handwriting" pitchFamily="66" charset="0"/>
              </a:rPr>
              <a:t>M</a:t>
            </a:r>
            <a:r>
              <a:rPr lang="id-ID" sz="5400" b="1" dirty="0" smtClean="0">
                <a:ln w="18000">
                  <a:solidFill>
                    <a:schemeClr val="accent2">
                      <a:satMod val="140000"/>
                    </a:schemeClr>
                  </a:solidFill>
                  <a:prstDash val="solid"/>
                  <a:miter lim="800000"/>
                </a:ln>
                <a:solidFill>
                  <a:srgbClr val="FFFF00"/>
                </a:solidFill>
                <a:effectLst>
                  <a:glow rad="139700">
                    <a:schemeClr val="accent2">
                      <a:satMod val="175000"/>
                      <a:alpha val="40000"/>
                    </a:schemeClr>
                  </a:glow>
                  <a:outerShdw blurRad="25500" dist="23000" dir="7020000" algn="tl">
                    <a:srgbClr val="000000">
                      <a:alpha val="50000"/>
                    </a:srgbClr>
                  </a:outerShdw>
                </a:effectLst>
                <a:latin typeface="Lucida Handwriting" pitchFamily="66" charset="0"/>
              </a:rPr>
              <a:t>ATUR SUKSMA</a:t>
            </a:r>
            <a:endParaRPr lang="en-US" sz="5400" b="1" dirty="0">
              <a:ln w="18000">
                <a:solidFill>
                  <a:schemeClr val="accent2">
                    <a:satMod val="140000"/>
                  </a:schemeClr>
                </a:solidFill>
                <a:prstDash val="solid"/>
                <a:miter lim="800000"/>
              </a:ln>
              <a:solidFill>
                <a:srgbClr val="FFFF00"/>
              </a:solidFill>
              <a:effectLst>
                <a:glow rad="139700">
                  <a:schemeClr val="accent2">
                    <a:satMod val="175000"/>
                    <a:alpha val="40000"/>
                  </a:schemeClr>
                </a:glow>
                <a:outerShdw blurRad="25500" dist="23000" dir="7020000" algn="tl">
                  <a:srgbClr val="000000">
                    <a:alpha val="50000"/>
                  </a:srgbClr>
                </a:outerShdw>
              </a:effectLst>
              <a:latin typeface="Lucida Handwriting" pitchFamily="66"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5" name="Picture 4" descr="anak-belajar.jpg"/>
          <p:cNvPicPr>
            <a:picLocks noChangeAspect="1"/>
          </p:cNvPicPr>
          <p:nvPr/>
        </p:nvPicPr>
        <p:blipFill>
          <a:blip r:embed="rId4" cstate="print"/>
          <a:stretch>
            <a:fillRect/>
          </a:stretch>
        </p:blipFill>
        <p:spPr>
          <a:xfrm>
            <a:off x="0" y="6500834"/>
            <a:ext cx="9144000" cy="357166"/>
          </a:xfrm>
          <a:prstGeom prst="rect">
            <a:avLst/>
          </a:prstGeom>
        </p:spPr>
      </p:pic>
      <p:sp>
        <p:nvSpPr>
          <p:cNvPr id="28" name="Oval 27"/>
          <p:cNvSpPr/>
          <p:nvPr/>
        </p:nvSpPr>
        <p:spPr>
          <a:xfrm>
            <a:off x="179512" y="2708920"/>
            <a:ext cx="2177910" cy="2088232"/>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86116" y="214290"/>
            <a:ext cx="392909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smtClean="0"/>
              <a:t>TRI HITA KARANA</a:t>
            </a:r>
            <a:endParaRPr lang="en-US" sz="4000" b="1" cap="all" dirty="0">
              <a:ln w="0"/>
              <a:effectLst>
                <a:reflection blurRad="12700" stA="50000" endPos="50000" dist="5000" dir="5400000" sy="-100000" rotWithShape="0"/>
              </a:effectLst>
            </a:endParaRPr>
          </a:p>
        </p:txBody>
      </p:sp>
      <p:sp>
        <p:nvSpPr>
          <p:cNvPr id="12" name="Oval 11"/>
          <p:cNvSpPr/>
          <p:nvPr/>
        </p:nvSpPr>
        <p:spPr>
          <a:xfrm>
            <a:off x="3000364" y="1142984"/>
            <a:ext cx="1928826"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127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“JIWA”</a:t>
            </a:r>
          </a:p>
          <a:p>
            <a:pPr algn="ctr"/>
            <a:r>
              <a:rPr lang="en-US" b="1" dirty="0" smtClean="0">
                <a:latin typeface="Arial Narrow" pitchFamily="34" charset="0"/>
              </a:rPr>
              <a:t>PARHYANGAN</a:t>
            </a:r>
            <a:endParaRPr lang="en-US" b="1" dirty="0">
              <a:latin typeface="Arial Narrow" pitchFamily="34" charset="0"/>
            </a:endParaRPr>
          </a:p>
        </p:txBody>
      </p:sp>
      <p:sp>
        <p:nvSpPr>
          <p:cNvPr id="15" name="Rectangle 14"/>
          <p:cNvSpPr/>
          <p:nvPr/>
        </p:nvSpPr>
        <p:spPr>
          <a:xfrm>
            <a:off x="323528" y="3186124"/>
            <a:ext cx="1928826" cy="96295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ts val="2200"/>
              </a:lnSpc>
            </a:pPr>
            <a:r>
              <a:rPr lang="en-US" sz="2800" b="1" dirty="0" smtClean="0">
                <a:solidFill>
                  <a:schemeClr val="bg1"/>
                </a:solidFill>
              </a:rPr>
              <a:t>CUCUPU</a:t>
            </a:r>
            <a:endParaRPr lang="id-ID" sz="2800" b="1" dirty="0" smtClean="0">
              <a:solidFill>
                <a:schemeClr val="bg1"/>
              </a:solidFill>
            </a:endParaRPr>
          </a:p>
          <a:p>
            <a:pPr algn="ctr">
              <a:lnSpc>
                <a:spcPts val="2200"/>
              </a:lnSpc>
            </a:pPr>
            <a:r>
              <a:rPr lang="id-ID" sz="2800" b="1" dirty="0" smtClean="0">
                <a:solidFill>
                  <a:schemeClr val="bg1"/>
                </a:solidFill>
              </a:rPr>
              <a:t>lan</a:t>
            </a:r>
            <a:r>
              <a:rPr lang="en-US" sz="2800" b="1" dirty="0" smtClean="0">
                <a:solidFill>
                  <a:schemeClr val="bg1"/>
                </a:solidFill>
              </a:rPr>
              <a:t> </a:t>
            </a:r>
          </a:p>
          <a:p>
            <a:pPr algn="ctr">
              <a:lnSpc>
                <a:spcPts val="2200"/>
              </a:lnSpc>
            </a:pPr>
            <a:r>
              <a:rPr lang="en-US" sz="2800" b="1" cap="all" dirty="0" smtClean="0">
                <a:ln w="0"/>
                <a:solidFill>
                  <a:schemeClr val="bg1"/>
                </a:solidFill>
                <a:effectLst>
                  <a:reflection blurRad="12700" stA="50000" endPos="50000" dist="5000" dir="5400000" sy="-100000" rotWithShape="0"/>
                </a:effectLst>
              </a:rPr>
              <a:t>MANIK</a:t>
            </a:r>
            <a:endParaRPr lang="en-US" sz="2800" b="1" cap="all" dirty="0">
              <a:ln w="0"/>
              <a:solidFill>
                <a:schemeClr val="bg1"/>
              </a:solidFill>
              <a:effectLst>
                <a:reflection blurRad="12700" stA="50000" endPos="50000" dist="5000" dir="5400000" sy="-100000" rotWithShape="0"/>
              </a:effectLst>
            </a:endParaRPr>
          </a:p>
        </p:txBody>
      </p:sp>
      <p:sp>
        <p:nvSpPr>
          <p:cNvPr id="16" name="Oval 15"/>
          <p:cNvSpPr/>
          <p:nvPr/>
        </p:nvSpPr>
        <p:spPr>
          <a:xfrm>
            <a:off x="2953640" y="2677549"/>
            <a:ext cx="2009917"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“PRANA”</a:t>
            </a:r>
          </a:p>
          <a:p>
            <a:pPr algn="ctr"/>
            <a:r>
              <a:rPr lang="en-US" b="1" dirty="0" smtClean="0">
                <a:latin typeface="Arial Narrow" pitchFamily="34" charset="0"/>
              </a:rPr>
              <a:t>PAWONGAN</a:t>
            </a:r>
            <a:endParaRPr lang="en-US" b="1" dirty="0">
              <a:latin typeface="Arial Narrow" pitchFamily="34" charset="0"/>
            </a:endParaRPr>
          </a:p>
        </p:txBody>
      </p:sp>
      <p:sp>
        <p:nvSpPr>
          <p:cNvPr id="17" name="Oval 16"/>
          <p:cNvSpPr/>
          <p:nvPr/>
        </p:nvSpPr>
        <p:spPr>
          <a:xfrm>
            <a:off x="3000364" y="4214818"/>
            <a:ext cx="1928826" cy="1857388"/>
          </a:xfrm>
          <a:prstGeom prst="ellipse">
            <a:avLst/>
          </a:prstGeom>
          <a:gradFill>
            <a:gsLst>
              <a:gs pos="22000">
                <a:srgbClr val="FFF200">
                  <a:alpha val="63000"/>
                </a:srgbClr>
              </a:gs>
              <a:gs pos="45000">
                <a:srgbClr val="FF7A00"/>
              </a:gs>
              <a:gs pos="70000">
                <a:srgbClr val="FF0300"/>
              </a:gs>
              <a:gs pos="100000">
                <a:srgbClr val="4D0808"/>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latin typeface="Arial Narrow" pitchFamily="34" charset="0"/>
              </a:rPr>
              <a:t>“SARIRA”</a:t>
            </a:r>
          </a:p>
          <a:p>
            <a:pPr algn="ctr"/>
            <a:r>
              <a:rPr lang="en-US" b="1" dirty="0" smtClean="0">
                <a:latin typeface="Arial Narrow" pitchFamily="34" charset="0"/>
              </a:rPr>
              <a:t>PALEMAHAN</a:t>
            </a:r>
            <a:endParaRPr lang="en-US" b="1" dirty="0">
              <a:latin typeface="Arial Narrow" pitchFamily="34" charset="0"/>
            </a:endParaRPr>
          </a:p>
        </p:txBody>
      </p:sp>
      <p:sp>
        <p:nvSpPr>
          <p:cNvPr id="19" name="Oval 18"/>
          <p:cNvSpPr/>
          <p:nvPr/>
        </p:nvSpPr>
        <p:spPr>
          <a:xfrm>
            <a:off x="2928926" y="1130627"/>
            <a:ext cx="2071702" cy="5000660"/>
          </a:xfrm>
          <a:prstGeom prst="ellipse">
            <a:avLst/>
          </a:prstGeom>
          <a:noFill/>
          <a:ln w="476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19"/>
          <p:cNvSpPr/>
          <p:nvPr/>
        </p:nvSpPr>
        <p:spPr>
          <a:xfrm>
            <a:off x="4764304" y="3093820"/>
            <a:ext cx="857256" cy="1049560"/>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2" name="Rectangle 21"/>
          <p:cNvSpPr/>
          <p:nvPr/>
        </p:nvSpPr>
        <p:spPr>
          <a:xfrm>
            <a:off x="6072198" y="1643050"/>
            <a:ext cx="1428760" cy="64294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err="1" smtClean="0"/>
              <a:t>Rumah</a:t>
            </a:r>
            <a:r>
              <a:rPr lang="en-US" b="1" dirty="0" smtClean="0"/>
              <a:t> </a:t>
            </a:r>
            <a:r>
              <a:rPr lang="en-US" b="1" dirty="0" err="1" smtClean="0"/>
              <a:t>Tangga</a:t>
            </a:r>
            <a:endParaRPr lang="en-US" b="1" dirty="0"/>
          </a:p>
        </p:txBody>
      </p:sp>
      <p:sp>
        <p:nvSpPr>
          <p:cNvPr id="25" name="Rectangle 24"/>
          <p:cNvSpPr/>
          <p:nvPr/>
        </p:nvSpPr>
        <p:spPr>
          <a:xfrm>
            <a:off x="6084168" y="5517232"/>
            <a:ext cx="1428760" cy="6429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i="1" dirty="0" err="1" smtClean="0"/>
              <a:t>Sekehe</a:t>
            </a:r>
            <a:endParaRPr lang="en-US" b="1" i="1" dirty="0" smtClean="0"/>
          </a:p>
          <a:p>
            <a:pPr algn="ctr"/>
            <a:r>
              <a:rPr lang="en-US" b="1" dirty="0" err="1" smtClean="0"/>
              <a:t>Organisasi</a:t>
            </a:r>
            <a:endParaRPr lang="en-US" b="1" dirty="0" smtClean="0"/>
          </a:p>
        </p:txBody>
      </p:sp>
      <p:sp>
        <p:nvSpPr>
          <p:cNvPr id="26" name="Rectangle 25"/>
          <p:cNvSpPr/>
          <p:nvPr/>
        </p:nvSpPr>
        <p:spPr>
          <a:xfrm>
            <a:off x="6072198" y="3221767"/>
            <a:ext cx="1428760" cy="6429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t>BANJAR</a:t>
            </a:r>
            <a:endParaRPr lang="en-US" b="1" dirty="0"/>
          </a:p>
        </p:txBody>
      </p:sp>
      <p:sp>
        <p:nvSpPr>
          <p:cNvPr id="27" name="Rectangle 26"/>
          <p:cNvSpPr/>
          <p:nvPr/>
        </p:nvSpPr>
        <p:spPr>
          <a:xfrm>
            <a:off x="6072198" y="3982871"/>
            <a:ext cx="1428760"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t>Desa</a:t>
            </a:r>
            <a:endParaRPr lang="en-US" b="1" dirty="0" smtClean="0"/>
          </a:p>
          <a:p>
            <a:pPr algn="ctr"/>
            <a:r>
              <a:rPr lang="en-US" b="1" dirty="0" err="1" smtClean="0"/>
              <a:t>Pakraman</a:t>
            </a:r>
            <a:endParaRPr lang="en-US" b="1" dirty="0"/>
          </a:p>
        </p:txBody>
      </p:sp>
      <p:sp>
        <p:nvSpPr>
          <p:cNvPr id="30" name="Rectangle 29"/>
          <p:cNvSpPr/>
          <p:nvPr/>
        </p:nvSpPr>
        <p:spPr>
          <a:xfrm>
            <a:off x="6072198" y="4721965"/>
            <a:ext cx="142876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SEKOLAH</a:t>
            </a:r>
          </a:p>
          <a:p>
            <a:pPr algn="ctr"/>
            <a:r>
              <a:rPr lang="en-US" b="1" dirty="0" smtClean="0"/>
              <a:t>(SMK)</a:t>
            </a:r>
            <a:endParaRPr lang="en-US" b="1" dirty="0"/>
          </a:p>
        </p:txBody>
      </p:sp>
      <p:sp>
        <p:nvSpPr>
          <p:cNvPr id="31" name="Rectangle 30"/>
          <p:cNvSpPr/>
          <p:nvPr/>
        </p:nvSpPr>
        <p:spPr>
          <a:xfrm>
            <a:off x="5655927" y="1643050"/>
            <a:ext cx="273395" cy="45005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2" name="Pentagon 31"/>
          <p:cNvSpPr/>
          <p:nvPr/>
        </p:nvSpPr>
        <p:spPr>
          <a:xfrm>
            <a:off x="5680641" y="1857364"/>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5" name="Pentagon 34"/>
          <p:cNvSpPr/>
          <p:nvPr/>
        </p:nvSpPr>
        <p:spPr>
          <a:xfrm>
            <a:off x="5677937" y="4916841"/>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6" name="Pentagon 35"/>
          <p:cNvSpPr/>
          <p:nvPr/>
        </p:nvSpPr>
        <p:spPr>
          <a:xfrm>
            <a:off x="5690294" y="4162686"/>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7" name="Rectangle 36"/>
          <p:cNvSpPr/>
          <p:nvPr/>
        </p:nvSpPr>
        <p:spPr>
          <a:xfrm>
            <a:off x="6069494" y="2420888"/>
            <a:ext cx="1428760" cy="6429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1" dirty="0" err="1" smtClean="0"/>
              <a:t>Dadia</a:t>
            </a:r>
            <a:endParaRPr lang="en-US" b="1" i="1" dirty="0" smtClean="0"/>
          </a:p>
          <a:p>
            <a:pPr algn="ctr"/>
            <a:r>
              <a:rPr lang="en-US" b="1" dirty="0" err="1" smtClean="0"/>
              <a:t>Klen</a:t>
            </a:r>
            <a:endParaRPr lang="en-US" b="1" dirty="0"/>
          </a:p>
        </p:txBody>
      </p:sp>
      <p:sp>
        <p:nvSpPr>
          <p:cNvPr id="38" name="Pentagon 37"/>
          <p:cNvSpPr/>
          <p:nvPr/>
        </p:nvSpPr>
        <p:spPr>
          <a:xfrm>
            <a:off x="5668284" y="2591050"/>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9" name="Pentagon 38"/>
          <p:cNvSpPr/>
          <p:nvPr/>
        </p:nvSpPr>
        <p:spPr>
          <a:xfrm>
            <a:off x="5665580" y="3367215"/>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0" name="Pentagon 39"/>
          <p:cNvSpPr/>
          <p:nvPr/>
        </p:nvSpPr>
        <p:spPr>
          <a:xfrm>
            <a:off x="5668284" y="5653231"/>
            <a:ext cx="428628" cy="285752"/>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1" name="Isosceles Triangle 40"/>
          <p:cNvSpPr/>
          <p:nvPr/>
        </p:nvSpPr>
        <p:spPr>
          <a:xfrm rot="5400000">
            <a:off x="5660077" y="3661173"/>
            <a:ext cx="4321999" cy="35719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ounded Rectangle 41"/>
          <p:cNvSpPr/>
          <p:nvPr/>
        </p:nvSpPr>
        <p:spPr>
          <a:xfrm>
            <a:off x="8084819" y="2347777"/>
            <a:ext cx="857256" cy="3295801"/>
          </a:xfrm>
          <a:prstGeom prst="roundRect">
            <a:avLst>
              <a:gd name="adj" fmla="val 46936"/>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3" name="Rectangle 42"/>
          <p:cNvSpPr/>
          <p:nvPr/>
        </p:nvSpPr>
        <p:spPr>
          <a:xfrm>
            <a:off x="8077826" y="2106045"/>
            <a:ext cx="923330" cy="3643338"/>
          </a:xfrm>
          <a:prstGeom prst="rect">
            <a:avLst/>
          </a:prstGeom>
          <a:noFill/>
        </p:spPr>
        <p:txBody>
          <a:bodyPr vert="vert"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dirty="0" err="1" smtClean="0">
                <a:solidFill>
                  <a:schemeClr val="bg1"/>
                </a:solidFill>
              </a:rPr>
              <a:t>Sistem</a:t>
            </a:r>
            <a:r>
              <a:rPr lang="en-US" sz="2400" b="1" dirty="0" smtClean="0">
                <a:solidFill>
                  <a:schemeClr val="bg1"/>
                </a:solidFill>
              </a:rPr>
              <a:t> </a:t>
            </a:r>
            <a:r>
              <a:rPr lang="en-US" sz="2400" b="1" dirty="0" err="1" smtClean="0">
                <a:solidFill>
                  <a:schemeClr val="bg1"/>
                </a:solidFill>
              </a:rPr>
              <a:t>Budaya</a:t>
            </a:r>
            <a:r>
              <a:rPr lang="en-US" sz="2400" b="1" dirty="0" smtClean="0">
                <a:solidFill>
                  <a:schemeClr val="bg1"/>
                </a:solidFill>
              </a:rPr>
              <a:t> &amp;</a:t>
            </a:r>
          </a:p>
          <a:p>
            <a:pPr algn="ctr"/>
            <a:r>
              <a:rPr lang="en-US" sz="2400" b="1" dirty="0" err="1" smtClean="0">
                <a:solidFill>
                  <a:schemeClr val="bg1"/>
                </a:solidFill>
              </a:rPr>
              <a:t>Sistem</a:t>
            </a:r>
            <a:r>
              <a:rPr lang="en-US" sz="2400" b="1" dirty="0" smtClean="0">
                <a:solidFill>
                  <a:schemeClr val="bg1"/>
                </a:solidFill>
              </a:rPr>
              <a:t>  </a:t>
            </a:r>
            <a:r>
              <a:rPr lang="en-US" sz="2400" b="1" dirty="0" err="1" smtClean="0">
                <a:solidFill>
                  <a:schemeClr val="bg1"/>
                </a:solidFill>
              </a:rPr>
              <a:t>Keyakinan</a:t>
            </a:r>
            <a:endParaRPr lang="en-US" sz="2400" b="1" cap="all" dirty="0">
              <a:ln w="0"/>
              <a:solidFill>
                <a:schemeClr val="bg1"/>
              </a:solidFill>
              <a:effectLst>
                <a:reflection blurRad="12700" stA="50000" endPos="50000" dist="5000" dir="5400000" sy="-100000" rotWithShape="0"/>
              </a:effectLst>
            </a:endParaRPr>
          </a:p>
        </p:txBody>
      </p:sp>
      <p:sp>
        <p:nvSpPr>
          <p:cNvPr id="47" name="Notched Right Arrow 46"/>
          <p:cNvSpPr/>
          <p:nvPr/>
        </p:nvSpPr>
        <p:spPr>
          <a:xfrm>
            <a:off x="2256322" y="3152664"/>
            <a:ext cx="717646" cy="780392"/>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id-ID" sz="3600" b="1" dirty="0" smtClean="0">
                <a:solidFill>
                  <a:schemeClr val="bg1"/>
                </a:solidFill>
              </a:rPr>
              <a:t>SKL </a:t>
            </a:r>
            <a:r>
              <a:rPr lang="en-US" sz="3600" b="1" dirty="0" smtClean="0">
                <a:solidFill>
                  <a:schemeClr val="bg1"/>
                </a:solidFill>
              </a:rPr>
              <a:t>S</a:t>
            </a:r>
            <a:r>
              <a:rPr lang="id-ID" sz="3600" b="1" dirty="0" smtClean="0">
                <a:solidFill>
                  <a:schemeClr val="bg1"/>
                </a:solidFill>
              </a:rPr>
              <a:t> M K</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259632" y="1268760"/>
            <a:ext cx="7560840" cy="5262979"/>
          </a:xfrm>
          <a:prstGeom prst="rect">
            <a:avLst/>
          </a:prstGeom>
        </p:spPr>
        <p:txBody>
          <a:bodyPr wrap="square">
            <a:spAutoFit/>
          </a:bodyPr>
          <a:lstStyle/>
          <a:p>
            <a:pPr marL="742950" lvl="0" indent="-742950">
              <a:buFont typeface="+mj-lt"/>
              <a:buAutoNum type="arabicPeriod"/>
            </a:pPr>
            <a:r>
              <a:rPr lang="id-ID" sz="2400" dirty="0" smtClean="0">
                <a:solidFill>
                  <a:schemeClr val="bg1"/>
                </a:solidFill>
              </a:rPr>
              <a:t>Berperilaku sesuai dengan ajaran agama yang dianut sesuai dengan perkembangan remaja</a:t>
            </a:r>
          </a:p>
          <a:p>
            <a:pPr marL="742950" lvl="0" indent="-742950">
              <a:buFont typeface="+mj-lt"/>
              <a:buAutoNum type="arabicPeriod"/>
            </a:pPr>
            <a:r>
              <a:rPr lang="es-ES" sz="2400" dirty="0" err="1" smtClean="0">
                <a:solidFill>
                  <a:schemeClr val="bg1"/>
                </a:solidFill>
              </a:rPr>
              <a:t>Mengembangkan</a:t>
            </a:r>
            <a:r>
              <a:rPr lang="es-ES" sz="2400" dirty="0" smtClean="0">
                <a:solidFill>
                  <a:schemeClr val="bg1"/>
                </a:solidFill>
              </a:rPr>
              <a:t> </a:t>
            </a:r>
            <a:r>
              <a:rPr lang="es-ES" sz="2400" dirty="0" err="1" smtClean="0">
                <a:solidFill>
                  <a:schemeClr val="bg1"/>
                </a:solidFill>
              </a:rPr>
              <a:t>diri</a:t>
            </a:r>
            <a:r>
              <a:rPr lang="es-ES" sz="2400" dirty="0" smtClean="0">
                <a:solidFill>
                  <a:schemeClr val="bg1"/>
                </a:solidFill>
              </a:rPr>
              <a:t> secara </a:t>
            </a:r>
            <a:r>
              <a:rPr lang="es-ES" sz="2400" dirty="0" err="1" smtClean="0">
                <a:solidFill>
                  <a:schemeClr val="bg1"/>
                </a:solidFill>
              </a:rPr>
              <a:t>optimal</a:t>
            </a:r>
            <a:r>
              <a:rPr lang="es-ES" sz="2400" dirty="0" smtClean="0">
                <a:solidFill>
                  <a:schemeClr val="bg1"/>
                </a:solidFill>
              </a:rPr>
              <a:t> </a:t>
            </a:r>
            <a:r>
              <a:rPr lang="nb-NO" sz="2400" dirty="0" smtClean="0">
                <a:solidFill>
                  <a:schemeClr val="bg1"/>
                </a:solidFill>
              </a:rPr>
              <a:t>dengan memanfaatkan kelebihan diri serta memperbaiki kekurangannya</a:t>
            </a:r>
            <a:endParaRPr lang="id-ID" sz="2400" dirty="0" smtClean="0">
              <a:solidFill>
                <a:schemeClr val="bg1"/>
              </a:solidFill>
            </a:endParaRPr>
          </a:p>
          <a:p>
            <a:pPr marL="742950" lvl="0" indent="-742950">
              <a:buFont typeface="+mj-lt"/>
              <a:buAutoNum type="arabicPeriod"/>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sikap</a:t>
            </a:r>
            <a:r>
              <a:rPr lang="es-ES" sz="2400" dirty="0" smtClean="0">
                <a:solidFill>
                  <a:schemeClr val="bg1"/>
                </a:solidFill>
              </a:rPr>
              <a:t> </a:t>
            </a:r>
            <a:r>
              <a:rPr lang="es-ES" sz="2400" dirty="0" err="1" smtClean="0">
                <a:solidFill>
                  <a:schemeClr val="bg1"/>
                </a:solidFill>
              </a:rPr>
              <a:t>percaya</a:t>
            </a:r>
            <a:r>
              <a:rPr lang="es-ES" sz="2400" dirty="0" smtClean="0">
                <a:solidFill>
                  <a:schemeClr val="bg1"/>
                </a:solidFill>
              </a:rPr>
              <a:t> </a:t>
            </a:r>
            <a:r>
              <a:rPr lang="es-ES" sz="2400" dirty="0" err="1" smtClean="0">
                <a:solidFill>
                  <a:schemeClr val="bg1"/>
                </a:solidFill>
              </a:rPr>
              <a:t>diri</a:t>
            </a:r>
            <a:r>
              <a:rPr lang="es-ES" sz="2400" dirty="0" smtClean="0">
                <a:solidFill>
                  <a:schemeClr val="bg1"/>
                </a:solidFill>
              </a:rPr>
              <a:t> dan </a:t>
            </a:r>
            <a:r>
              <a:rPr lang="es-ES" sz="2400" dirty="0" err="1" smtClean="0">
                <a:solidFill>
                  <a:schemeClr val="bg1"/>
                </a:solidFill>
              </a:rPr>
              <a:t>bertanggung</a:t>
            </a:r>
            <a:r>
              <a:rPr lang="es-ES" sz="2400" dirty="0" smtClean="0">
                <a:solidFill>
                  <a:schemeClr val="bg1"/>
                </a:solidFill>
              </a:rPr>
              <a:t> </a:t>
            </a:r>
            <a:r>
              <a:rPr lang="es-ES" sz="2400" dirty="0" err="1" smtClean="0">
                <a:solidFill>
                  <a:schemeClr val="bg1"/>
                </a:solidFill>
              </a:rPr>
              <a:t>jawab</a:t>
            </a:r>
            <a:r>
              <a:rPr lang="es-ES" sz="2400" dirty="0" smtClean="0">
                <a:solidFill>
                  <a:schemeClr val="bg1"/>
                </a:solidFill>
              </a:rPr>
              <a:t> atas </a:t>
            </a:r>
            <a:r>
              <a:rPr lang="es-ES" sz="2400" dirty="0" err="1" smtClean="0">
                <a:solidFill>
                  <a:schemeClr val="bg1"/>
                </a:solidFill>
              </a:rPr>
              <a:t>perilaku</a:t>
            </a:r>
            <a:r>
              <a:rPr lang="es-ES" sz="2400" dirty="0" smtClean="0">
                <a:solidFill>
                  <a:schemeClr val="bg1"/>
                </a:solidFill>
              </a:rPr>
              <a:t>, </a:t>
            </a:r>
            <a:r>
              <a:rPr lang="es-ES" sz="2400" dirty="0" err="1" smtClean="0">
                <a:solidFill>
                  <a:schemeClr val="bg1"/>
                </a:solidFill>
              </a:rPr>
              <a:t>perbuatan</a:t>
            </a:r>
            <a:r>
              <a:rPr lang="es-ES" sz="2400" dirty="0" smtClean="0">
                <a:solidFill>
                  <a:schemeClr val="bg1"/>
                </a:solidFill>
              </a:rPr>
              <a:t>, dan </a:t>
            </a:r>
            <a:r>
              <a:rPr lang="es-ES" sz="2400" dirty="0" err="1" smtClean="0">
                <a:solidFill>
                  <a:schemeClr val="bg1"/>
                </a:solidFill>
              </a:rPr>
              <a:t>pekerjaannya</a:t>
            </a:r>
            <a:endParaRPr lang="id-ID" sz="2400" dirty="0" smtClean="0">
              <a:solidFill>
                <a:schemeClr val="bg1"/>
              </a:solidFill>
            </a:endParaRPr>
          </a:p>
          <a:p>
            <a:pPr marL="742950" lvl="0" indent="-742950">
              <a:buFont typeface="+mj-lt"/>
              <a:buAutoNum type="arabicPeriod"/>
            </a:pPr>
            <a:r>
              <a:rPr lang="nb-NO" sz="2400" dirty="0" smtClean="0">
                <a:solidFill>
                  <a:schemeClr val="bg1"/>
                </a:solidFill>
              </a:rPr>
              <a:t>Berpartisipasi dalam penegakan aturan-aturan sosial</a:t>
            </a:r>
            <a:r>
              <a:rPr lang="es-ES" sz="2400" dirty="0" smtClean="0">
                <a:solidFill>
                  <a:schemeClr val="bg1"/>
                </a:solidFill>
              </a:rPr>
              <a:t> </a:t>
            </a:r>
            <a:endParaRPr lang="id-ID" sz="2400" dirty="0" smtClean="0">
              <a:solidFill>
                <a:schemeClr val="bg1"/>
              </a:solidFill>
            </a:endParaRPr>
          </a:p>
          <a:p>
            <a:pPr marL="742950" lvl="0" indent="-742950">
              <a:buFont typeface="+mj-lt"/>
              <a:buAutoNum type="arabicPeriod"/>
            </a:pPr>
            <a:r>
              <a:rPr lang="es-ES" sz="2400" dirty="0" err="1" smtClean="0">
                <a:solidFill>
                  <a:schemeClr val="bg1"/>
                </a:solidFill>
              </a:rPr>
              <a:t>Menghargai</a:t>
            </a:r>
            <a:r>
              <a:rPr lang="es-ES" sz="2400" dirty="0" smtClean="0">
                <a:solidFill>
                  <a:schemeClr val="bg1"/>
                </a:solidFill>
              </a:rPr>
              <a:t> </a:t>
            </a:r>
            <a:r>
              <a:rPr lang="es-ES" sz="2400" dirty="0" err="1" smtClean="0">
                <a:solidFill>
                  <a:schemeClr val="bg1"/>
                </a:solidFill>
              </a:rPr>
              <a:t>keberagaman</a:t>
            </a:r>
            <a:r>
              <a:rPr lang="es-ES" sz="2400" dirty="0" smtClean="0">
                <a:solidFill>
                  <a:schemeClr val="bg1"/>
                </a:solidFill>
              </a:rPr>
              <a:t> agama, </a:t>
            </a:r>
            <a:r>
              <a:rPr lang="es-ES" sz="2400" dirty="0" err="1" smtClean="0">
                <a:solidFill>
                  <a:schemeClr val="bg1"/>
                </a:solidFill>
              </a:rPr>
              <a:t>bangsa</a:t>
            </a:r>
            <a:r>
              <a:rPr lang="es-ES" sz="2400" dirty="0" smtClean="0">
                <a:solidFill>
                  <a:schemeClr val="bg1"/>
                </a:solidFill>
              </a:rPr>
              <a:t>,  </a:t>
            </a:r>
            <a:r>
              <a:rPr lang="es-ES" sz="2400" dirty="0" err="1" smtClean="0">
                <a:solidFill>
                  <a:schemeClr val="bg1"/>
                </a:solidFill>
              </a:rPr>
              <a:t>suku</a:t>
            </a:r>
            <a:r>
              <a:rPr lang="es-ES" sz="2400" dirty="0" smtClean="0">
                <a:solidFill>
                  <a:schemeClr val="bg1"/>
                </a:solidFill>
              </a:rPr>
              <a:t>, ras, dan </a:t>
            </a:r>
            <a:r>
              <a:rPr lang="es-ES" sz="2400" dirty="0" err="1" smtClean="0">
                <a:solidFill>
                  <a:schemeClr val="bg1"/>
                </a:solidFill>
              </a:rPr>
              <a:t>golongan</a:t>
            </a:r>
            <a:r>
              <a:rPr lang="es-ES" sz="2400" dirty="0" smtClean="0">
                <a:solidFill>
                  <a:schemeClr val="bg1"/>
                </a:solidFill>
              </a:rPr>
              <a:t> </a:t>
            </a:r>
            <a:r>
              <a:rPr lang="es-ES" sz="2400" dirty="0" err="1" smtClean="0">
                <a:solidFill>
                  <a:schemeClr val="bg1"/>
                </a:solidFill>
              </a:rPr>
              <a:t>sosial</a:t>
            </a:r>
            <a:r>
              <a:rPr lang="es-ES" sz="2400" dirty="0" smtClean="0">
                <a:solidFill>
                  <a:schemeClr val="bg1"/>
                </a:solidFill>
              </a:rPr>
              <a:t> </a:t>
            </a:r>
            <a:r>
              <a:rPr lang="es-ES" sz="2400" dirty="0" err="1" smtClean="0">
                <a:solidFill>
                  <a:schemeClr val="bg1"/>
                </a:solidFill>
              </a:rPr>
              <a:t>ekonomi</a:t>
            </a:r>
            <a:r>
              <a:rPr lang="es-ES" sz="2400" dirty="0" smtClean="0">
                <a:solidFill>
                  <a:schemeClr val="bg1"/>
                </a:solidFill>
              </a:rPr>
              <a:t> </a:t>
            </a:r>
            <a:r>
              <a:rPr lang="es-ES" sz="2400" dirty="0" err="1" smtClean="0">
                <a:solidFill>
                  <a:schemeClr val="bg1"/>
                </a:solidFill>
              </a:rPr>
              <a:t>dalam</a:t>
            </a:r>
            <a:r>
              <a:rPr lang="es-ES" sz="2400" dirty="0" smtClean="0">
                <a:solidFill>
                  <a:schemeClr val="bg1"/>
                </a:solidFill>
              </a:rPr>
              <a:t> </a:t>
            </a:r>
            <a:r>
              <a:rPr lang="es-ES" sz="2400" dirty="0" err="1" smtClean="0">
                <a:solidFill>
                  <a:schemeClr val="bg1"/>
                </a:solidFill>
              </a:rPr>
              <a:t>lingkup</a:t>
            </a:r>
            <a:r>
              <a:rPr lang="es-ES" sz="2400" dirty="0" smtClean="0">
                <a:solidFill>
                  <a:schemeClr val="bg1"/>
                </a:solidFill>
              </a:rPr>
              <a:t> global</a:t>
            </a:r>
            <a:endParaRPr lang="id-ID" sz="2400" dirty="0" smtClean="0">
              <a:solidFill>
                <a:schemeClr val="bg1"/>
              </a:solidFill>
            </a:endParaRPr>
          </a:p>
          <a:p>
            <a:pPr marL="742950" lvl="0" indent="-742950">
              <a:buFont typeface="+mj-lt"/>
              <a:buAutoNum type="arabicPeriod"/>
            </a:pPr>
            <a:r>
              <a:rPr lang="es-ES" sz="2400" dirty="0" err="1" smtClean="0">
                <a:solidFill>
                  <a:schemeClr val="bg1"/>
                </a:solidFill>
              </a:rPr>
              <a:t>Membangun</a:t>
            </a:r>
            <a:r>
              <a:rPr lang="es-ES" sz="2400" dirty="0" smtClean="0">
                <a:solidFill>
                  <a:schemeClr val="bg1"/>
                </a:solidFill>
              </a:rPr>
              <a:t> dan </a:t>
            </a:r>
            <a:r>
              <a:rPr lang="es-ES" sz="2400" dirty="0" err="1" smtClean="0">
                <a:solidFill>
                  <a:schemeClr val="bg1"/>
                </a:solidFill>
              </a:rPr>
              <a:t>menerapkan</a:t>
            </a:r>
            <a:r>
              <a:rPr lang="es-ES" sz="2400" dirty="0" smtClean="0">
                <a:solidFill>
                  <a:schemeClr val="bg1"/>
                </a:solidFill>
              </a:rPr>
              <a:t> </a:t>
            </a:r>
            <a:r>
              <a:rPr lang="es-ES" sz="2400" dirty="0" err="1" smtClean="0">
                <a:solidFill>
                  <a:schemeClr val="bg1"/>
                </a:solidFill>
              </a:rPr>
              <a:t>informasi</a:t>
            </a:r>
            <a:r>
              <a:rPr lang="es-ES" sz="2400" dirty="0" smtClean="0">
                <a:solidFill>
                  <a:schemeClr val="bg1"/>
                </a:solidFill>
              </a:rPr>
              <a:t> dan </a:t>
            </a:r>
            <a:r>
              <a:rPr lang="es-ES" sz="2400" dirty="0" err="1" smtClean="0">
                <a:solidFill>
                  <a:schemeClr val="bg1"/>
                </a:solidFill>
              </a:rPr>
              <a:t>pengetahuan</a:t>
            </a:r>
            <a:r>
              <a:rPr lang="es-ES" sz="2400" dirty="0" smtClean="0">
                <a:solidFill>
                  <a:schemeClr val="bg1"/>
                </a:solidFill>
              </a:rPr>
              <a:t> secara logis, </a:t>
            </a:r>
            <a:r>
              <a:rPr lang="es-ES" sz="2400" dirty="0" err="1" smtClean="0">
                <a:solidFill>
                  <a:schemeClr val="bg1"/>
                </a:solidFill>
              </a:rPr>
              <a:t>kritis</a:t>
            </a:r>
            <a:r>
              <a:rPr lang="es-ES" sz="2400" dirty="0" smtClean="0">
                <a:solidFill>
                  <a:schemeClr val="bg1"/>
                </a:solidFill>
              </a:rPr>
              <a:t>, </a:t>
            </a:r>
            <a:r>
              <a:rPr lang="es-ES" sz="2400" dirty="0" err="1" smtClean="0">
                <a:solidFill>
                  <a:schemeClr val="bg1"/>
                </a:solidFill>
              </a:rPr>
              <a:t>kreatif</a:t>
            </a:r>
            <a:r>
              <a:rPr lang="es-ES" sz="2400" dirty="0" smtClean="0">
                <a:solidFill>
                  <a:schemeClr val="bg1"/>
                </a:solidFill>
              </a:rPr>
              <a:t>, dan </a:t>
            </a:r>
            <a:r>
              <a:rPr lang="es-ES" sz="2400" dirty="0" err="1" smtClean="0">
                <a:solidFill>
                  <a:schemeClr val="bg1"/>
                </a:solidFill>
              </a:rPr>
              <a:t>inovatif</a:t>
            </a:r>
            <a:endParaRPr lang="id-ID" sz="2400" dirty="0" smtClean="0">
              <a:solidFill>
                <a:schemeClr val="bg1"/>
              </a:solidFill>
            </a:endParaRPr>
          </a:p>
          <a:p>
            <a:pPr marL="742950" lvl="0" indent="-742950">
              <a:buFont typeface="+mj-lt"/>
              <a:buAutoNum type="arabicPeriod"/>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kemampuan</a:t>
            </a:r>
            <a:r>
              <a:rPr lang="es-ES" sz="2400" dirty="0" smtClean="0">
                <a:solidFill>
                  <a:schemeClr val="bg1"/>
                </a:solidFill>
              </a:rPr>
              <a:t> </a:t>
            </a:r>
            <a:r>
              <a:rPr lang="es-ES" sz="2400" dirty="0" err="1" smtClean="0">
                <a:solidFill>
                  <a:schemeClr val="bg1"/>
                </a:solidFill>
              </a:rPr>
              <a:t>berpikir</a:t>
            </a:r>
            <a:r>
              <a:rPr lang="es-ES" sz="2400" dirty="0" smtClean="0">
                <a:solidFill>
                  <a:schemeClr val="bg1"/>
                </a:solidFill>
              </a:rPr>
              <a:t> logis, </a:t>
            </a:r>
            <a:r>
              <a:rPr lang="es-ES" sz="2400" dirty="0" err="1" smtClean="0">
                <a:solidFill>
                  <a:schemeClr val="bg1"/>
                </a:solidFill>
              </a:rPr>
              <a:t>kritis</a:t>
            </a:r>
            <a:r>
              <a:rPr lang="es-ES" sz="2400" dirty="0" smtClean="0">
                <a:solidFill>
                  <a:schemeClr val="bg1"/>
                </a:solidFill>
              </a:rPr>
              <a:t>, </a:t>
            </a:r>
            <a:r>
              <a:rPr lang="es-ES" sz="2400" dirty="0" err="1" smtClean="0">
                <a:solidFill>
                  <a:schemeClr val="bg1"/>
                </a:solidFill>
              </a:rPr>
              <a:t>kreatif</a:t>
            </a:r>
            <a:r>
              <a:rPr lang="es-ES" sz="2400" dirty="0" smtClean="0">
                <a:solidFill>
                  <a:schemeClr val="bg1"/>
                </a:solidFill>
              </a:rPr>
              <a:t>, dan </a:t>
            </a:r>
            <a:r>
              <a:rPr lang="es-ES" sz="2400" dirty="0" err="1" smtClean="0">
                <a:solidFill>
                  <a:schemeClr val="bg1"/>
                </a:solidFill>
              </a:rPr>
              <a:t>inovatif</a:t>
            </a:r>
            <a:r>
              <a:rPr lang="es-ES" sz="2400" dirty="0" smtClean="0">
                <a:solidFill>
                  <a:schemeClr val="bg1"/>
                </a:solidFill>
              </a:rPr>
              <a:t> </a:t>
            </a:r>
            <a:r>
              <a:rPr lang="es-ES" sz="2400" dirty="0" err="1" smtClean="0">
                <a:solidFill>
                  <a:schemeClr val="bg1"/>
                </a:solidFill>
              </a:rPr>
              <a:t>dalam</a:t>
            </a:r>
            <a:r>
              <a:rPr lang="es-ES" sz="2400" dirty="0" smtClean="0">
                <a:solidFill>
                  <a:schemeClr val="bg1"/>
                </a:solidFill>
              </a:rPr>
              <a:t> </a:t>
            </a:r>
            <a:r>
              <a:rPr lang="es-ES" sz="2400" dirty="0" err="1" smtClean="0">
                <a:solidFill>
                  <a:schemeClr val="bg1"/>
                </a:solidFill>
              </a:rPr>
              <a:t>pengambilan</a:t>
            </a:r>
            <a:r>
              <a:rPr lang="es-ES" sz="2400" dirty="0" smtClean="0">
                <a:solidFill>
                  <a:schemeClr val="bg1"/>
                </a:solidFill>
              </a:rPr>
              <a:t> </a:t>
            </a:r>
            <a:r>
              <a:rPr lang="es-ES" sz="2400" dirty="0" err="1" smtClean="0">
                <a:solidFill>
                  <a:schemeClr val="bg1"/>
                </a:solidFill>
              </a:rPr>
              <a:t>keputusan</a:t>
            </a:r>
            <a:endParaRPr lang="id-ID"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PENDIDIKAN KEJURUAN </a:t>
            </a:r>
            <a:r>
              <a:rPr lang="id-ID" sz="3600" b="1" dirty="0" smtClean="0">
                <a:solidFill>
                  <a:schemeClr val="bg1"/>
                </a:solidFill>
              </a:rPr>
              <a:t>dan VOKASI</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259632" y="1052736"/>
            <a:ext cx="7560840" cy="5632311"/>
          </a:xfrm>
          <a:prstGeom prst="rect">
            <a:avLst/>
          </a:prstGeom>
        </p:spPr>
        <p:txBody>
          <a:bodyPr wrap="square">
            <a:spAutoFit/>
          </a:bodyPr>
          <a:lstStyle/>
          <a:p>
            <a:pPr marL="742950" lvl="0" indent="-742950">
              <a:buFont typeface="+mj-lt"/>
              <a:buAutoNum type="arabicPeriod" startAt="8"/>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kemampuan</a:t>
            </a:r>
            <a:r>
              <a:rPr lang="es-ES" sz="2400" dirty="0" smtClean="0">
                <a:solidFill>
                  <a:schemeClr val="bg1"/>
                </a:solidFill>
              </a:rPr>
              <a:t> </a:t>
            </a:r>
            <a:r>
              <a:rPr lang="es-ES" sz="2400" dirty="0" err="1" smtClean="0">
                <a:solidFill>
                  <a:schemeClr val="bg1"/>
                </a:solidFill>
              </a:rPr>
              <a:t>mengembangkan</a:t>
            </a:r>
            <a:r>
              <a:rPr lang="es-ES" sz="2400" dirty="0" smtClean="0">
                <a:solidFill>
                  <a:schemeClr val="bg1"/>
                </a:solidFill>
              </a:rPr>
              <a:t> </a:t>
            </a:r>
            <a:r>
              <a:rPr lang="es-ES" sz="2400" dirty="0" err="1" smtClean="0">
                <a:solidFill>
                  <a:schemeClr val="bg1"/>
                </a:solidFill>
              </a:rPr>
              <a:t>budaya</a:t>
            </a:r>
            <a:r>
              <a:rPr lang="es-ES" sz="2400" dirty="0" smtClean="0">
                <a:solidFill>
                  <a:schemeClr val="bg1"/>
                </a:solidFill>
              </a:rPr>
              <a:t> </a:t>
            </a:r>
            <a:r>
              <a:rPr lang="es-ES" sz="2400" dirty="0" err="1" smtClean="0">
                <a:solidFill>
                  <a:schemeClr val="bg1"/>
                </a:solidFill>
              </a:rPr>
              <a:t>belajar</a:t>
            </a:r>
            <a:r>
              <a:rPr lang="es-ES" sz="2400" dirty="0" smtClean="0">
                <a:solidFill>
                  <a:schemeClr val="bg1"/>
                </a:solidFill>
              </a:rPr>
              <a:t> </a:t>
            </a:r>
            <a:r>
              <a:rPr lang="es-ES" sz="2400" dirty="0" err="1" smtClean="0">
                <a:solidFill>
                  <a:schemeClr val="bg1"/>
                </a:solidFill>
              </a:rPr>
              <a:t>untuk</a:t>
            </a:r>
            <a:r>
              <a:rPr lang="es-ES" sz="2400" dirty="0" smtClean="0">
                <a:solidFill>
                  <a:schemeClr val="bg1"/>
                </a:solidFill>
              </a:rPr>
              <a:t> </a:t>
            </a:r>
            <a:r>
              <a:rPr lang="es-ES" sz="2400" dirty="0" err="1" smtClean="0">
                <a:solidFill>
                  <a:schemeClr val="bg1"/>
                </a:solidFill>
              </a:rPr>
              <a:t>pemberdayaan</a:t>
            </a:r>
            <a:r>
              <a:rPr lang="es-ES" sz="2400" dirty="0" smtClean="0">
                <a:solidFill>
                  <a:schemeClr val="bg1"/>
                </a:solidFill>
              </a:rPr>
              <a:t> </a:t>
            </a:r>
            <a:r>
              <a:rPr lang="es-ES" sz="2400" dirty="0" err="1" smtClean="0">
                <a:solidFill>
                  <a:schemeClr val="bg1"/>
                </a:solidFill>
              </a:rPr>
              <a:t>diri</a:t>
            </a:r>
            <a:endParaRPr lang="id-ID" sz="2400" dirty="0" smtClean="0">
              <a:solidFill>
                <a:schemeClr val="bg1"/>
              </a:solidFill>
            </a:endParaRPr>
          </a:p>
          <a:p>
            <a:pPr marL="742950" lvl="0" indent="-742950">
              <a:buFont typeface="+mj-lt"/>
              <a:buAutoNum type="arabicPeriod" startAt="8"/>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sikap</a:t>
            </a:r>
            <a:r>
              <a:rPr lang="es-ES" sz="2400" dirty="0" smtClean="0">
                <a:solidFill>
                  <a:schemeClr val="bg1"/>
                </a:solidFill>
              </a:rPr>
              <a:t> </a:t>
            </a:r>
            <a:r>
              <a:rPr lang="es-ES" sz="2400" dirty="0" err="1" smtClean="0">
                <a:solidFill>
                  <a:schemeClr val="bg1"/>
                </a:solidFill>
              </a:rPr>
              <a:t>kompetitif</a:t>
            </a:r>
            <a:r>
              <a:rPr lang="es-ES" sz="2400" dirty="0" smtClean="0">
                <a:solidFill>
                  <a:schemeClr val="bg1"/>
                </a:solidFill>
              </a:rPr>
              <a:t> dan </a:t>
            </a:r>
            <a:r>
              <a:rPr lang="es-ES" sz="2400" dirty="0" err="1" smtClean="0">
                <a:solidFill>
                  <a:schemeClr val="bg1"/>
                </a:solidFill>
              </a:rPr>
              <a:t>sportif</a:t>
            </a:r>
            <a:r>
              <a:rPr lang="es-ES" sz="2400" dirty="0" smtClean="0">
                <a:solidFill>
                  <a:schemeClr val="bg1"/>
                </a:solidFill>
              </a:rPr>
              <a:t> </a:t>
            </a:r>
            <a:r>
              <a:rPr lang="es-ES" sz="2400" dirty="0" err="1" smtClean="0">
                <a:solidFill>
                  <a:schemeClr val="bg1"/>
                </a:solidFill>
              </a:rPr>
              <a:t>untuk</a:t>
            </a:r>
            <a:r>
              <a:rPr lang="es-ES" sz="2400" dirty="0" smtClean="0">
                <a:solidFill>
                  <a:schemeClr val="bg1"/>
                </a:solidFill>
              </a:rPr>
              <a:t> </a:t>
            </a:r>
            <a:r>
              <a:rPr lang="es-ES" sz="2400" dirty="0" err="1" smtClean="0">
                <a:solidFill>
                  <a:schemeClr val="bg1"/>
                </a:solidFill>
              </a:rPr>
              <a:t>mendapatkan</a:t>
            </a:r>
            <a:r>
              <a:rPr lang="es-ES" sz="2400" dirty="0" smtClean="0">
                <a:solidFill>
                  <a:schemeClr val="bg1"/>
                </a:solidFill>
              </a:rPr>
              <a:t> </a:t>
            </a:r>
            <a:r>
              <a:rPr lang="es-ES" sz="2400" dirty="0" err="1" smtClean="0">
                <a:solidFill>
                  <a:schemeClr val="bg1"/>
                </a:solidFill>
              </a:rPr>
              <a:t>hasil</a:t>
            </a:r>
            <a:r>
              <a:rPr lang="es-ES" sz="2400" dirty="0" smtClean="0">
                <a:solidFill>
                  <a:schemeClr val="bg1"/>
                </a:solidFill>
              </a:rPr>
              <a:t> yang </a:t>
            </a:r>
            <a:r>
              <a:rPr lang="es-ES" sz="2400" dirty="0" err="1" smtClean="0">
                <a:solidFill>
                  <a:schemeClr val="bg1"/>
                </a:solidFill>
              </a:rPr>
              <a:t>terbaik</a:t>
            </a:r>
            <a:endParaRPr lang="id-ID" sz="2400" dirty="0" smtClean="0">
              <a:solidFill>
                <a:schemeClr val="bg1"/>
              </a:solidFill>
            </a:endParaRPr>
          </a:p>
          <a:p>
            <a:pPr marL="742950" lvl="0" indent="-742950">
              <a:buFont typeface="+mj-lt"/>
              <a:buAutoNum type="arabicPeriod" startAt="8"/>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kemampuan</a:t>
            </a:r>
            <a:r>
              <a:rPr lang="es-ES" sz="2400" dirty="0" smtClean="0">
                <a:solidFill>
                  <a:schemeClr val="bg1"/>
                </a:solidFill>
              </a:rPr>
              <a:t>  </a:t>
            </a:r>
            <a:r>
              <a:rPr lang="es-ES" sz="2400" dirty="0" err="1" smtClean="0">
                <a:solidFill>
                  <a:schemeClr val="bg1"/>
                </a:solidFill>
              </a:rPr>
              <a:t>menganalisis</a:t>
            </a:r>
            <a:r>
              <a:rPr lang="es-ES" sz="2400" dirty="0" smtClean="0">
                <a:solidFill>
                  <a:schemeClr val="bg1"/>
                </a:solidFill>
              </a:rPr>
              <a:t> dan </a:t>
            </a:r>
            <a:r>
              <a:rPr lang="es-ES" sz="2400" dirty="0" err="1" smtClean="0">
                <a:solidFill>
                  <a:schemeClr val="bg1"/>
                </a:solidFill>
              </a:rPr>
              <a:t>memecahkan</a:t>
            </a:r>
            <a:r>
              <a:rPr lang="es-ES" sz="2400" dirty="0" smtClean="0">
                <a:solidFill>
                  <a:schemeClr val="bg1"/>
                </a:solidFill>
              </a:rPr>
              <a:t> </a:t>
            </a:r>
            <a:r>
              <a:rPr lang="es-ES" sz="2400" dirty="0" err="1" smtClean="0">
                <a:solidFill>
                  <a:schemeClr val="bg1"/>
                </a:solidFill>
              </a:rPr>
              <a:t>masalah</a:t>
            </a:r>
            <a:r>
              <a:rPr lang="es-ES" sz="2400" dirty="0" smtClean="0">
                <a:solidFill>
                  <a:schemeClr val="bg1"/>
                </a:solidFill>
              </a:rPr>
              <a:t> </a:t>
            </a:r>
            <a:r>
              <a:rPr lang="es-ES" sz="2400" dirty="0" err="1" smtClean="0">
                <a:solidFill>
                  <a:schemeClr val="bg1"/>
                </a:solidFill>
              </a:rPr>
              <a:t>kompleks</a:t>
            </a:r>
            <a:endParaRPr lang="id-ID" sz="2400" dirty="0" smtClean="0">
              <a:solidFill>
                <a:schemeClr val="bg1"/>
              </a:solidFill>
            </a:endParaRPr>
          </a:p>
          <a:p>
            <a:pPr marL="742950" lvl="0" indent="-742950">
              <a:buFont typeface="+mj-lt"/>
              <a:buAutoNum type="arabicPeriod" startAt="8"/>
            </a:pPr>
            <a:r>
              <a:rPr lang="fi-FI" sz="2400" dirty="0" smtClean="0">
                <a:solidFill>
                  <a:schemeClr val="bg1"/>
                </a:solidFill>
              </a:rPr>
              <a:t>Menunjukkan kemampuan menganalisis gejala alam dan sosial</a:t>
            </a:r>
            <a:endParaRPr lang="id-ID" sz="2400" dirty="0" smtClean="0">
              <a:solidFill>
                <a:schemeClr val="bg1"/>
              </a:solidFill>
            </a:endParaRPr>
          </a:p>
          <a:p>
            <a:pPr marL="742950" lvl="0" indent="-742950">
              <a:buFont typeface="+mj-lt"/>
              <a:buAutoNum type="arabicPeriod" startAt="8"/>
            </a:pPr>
            <a:r>
              <a:rPr lang="id-ID" sz="2400" dirty="0" smtClean="0">
                <a:solidFill>
                  <a:schemeClr val="bg1"/>
                </a:solidFill>
              </a:rPr>
              <a:t>Memanfaatkan lingkungan secara produktif dan  bertanggung jawab</a:t>
            </a:r>
          </a:p>
          <a:p>
            <a:pPr marL="742950" lvl="0" indent="-742950">
              <a:buFont typeface="+mj-lt"/>
              <a:buAutoNum type="arabicPeriod" startAt="8"/>
            </a:pPr>
            <a:r>
              <a:rPr lang="id-ID" sz="2400" dirty="0" smtClean="0">
                <a:solidFill>
                  <a:schemeClr val="bg1"/>
                </a:solidFill>
              </a:rPr>
              <a:t>Berpartisipasi dalam kehidupan bermasyarakat, berbangsa, dan bernegara secara demokratis dalam wadah Negara Kesatuan Republik Indonesia</a:t>
            </a:r>
          </a:p>
          <a:p>
            <a:pPr marL="742950" lvl="0" indent="-742950">
              <a:buFont typeface="+mj-lt"/>
              <a:buAutoNum type="arabicPeriod" startAt="8"/>
            </a:pPr>
            <a:r>
              <a:rPr lang="fi-FI" sz="2400" dirty="0" smtClean="0">
                <a:solidFill>
                  <a:schemeClr val="bg1"/>
                </a:solidFill>
              </a:rPr>
              <a:t>Mengekspresikan diri melalui kegiatan seni dan budaya </a:t>
            </a:r>
            <a:endParaRPr lang="id-ID"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PENDIDIKAN KEJURUAN </a:t>
            </a:r>
            <a:r>
              <a:rPr lang="id-ID" sz="3600" b="1" dirty="0" smtClean="0">
                <a:solidFill>
                  <a:schemeClr val="bg1"/>
                </a:solidFill>
              </a:rPr>
              <a:t>dan VOKASI</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115616" y="1268760"/>
            <a:ext cx="8028384" cy="3785652"/>
          </a:xfrm>
          <a:prstGeom prst="rect">
            <a:avLst/>
          </a:prstGeom>
        </p:spPr>
        <p:txBody>
          <a:bodyPr wrap="square">
            <a:spAutoFit/>
          </a:bodyPr>
          <a:lstStyle/>
          <a:p>
            <a:pPr marL="742950" lvl="0" indent="-742950">
              <a:buFont typeface="+mj-lt"/>
              <a:buAutoNum type="arabicPeriod" startAt="15"/>
            </a:pPr>
            <a:r>
              <a:rPr lang="fi-FI" sz="2400" dirty="0" smtClean="0">
                <a:solidFill>
                  <a:schemeClr val="bg1"/>
                </a:solidFill>
              </a:rPr>
              <a:t>Mengapresiasi karya seni dan budaya</a:t>
            </a:r>
            <a:endParaRPr lang="id-ID" sz="2400" dirty="0" smtClean="0">
              <a:solidFill>
                <a:schemeClr val="bg1"/>
              </a:solidFill>
            </a:endParaRPr>
          </a:p>
          <a:p>
            <a:pPr marL="742950" lvl="0" indent="-742950">
              <a:buFont typeface="+mj-lt"/>
              <a:buAutoNum type="arabicPeriod" startAt="15"/>
            </a:pPr>
            <a:r>
              <a:rPr lang="fi-FI" sz="2400" dirty="0" smtClean="0">
                <a:solidFill>
                  <a:schemeClr val="bg1"/>
                </a:solidFill>
              </a:rPr>
              <a:t>Menghasilkan karya kreatif, baik individual maupun kelompok</a:t>
            </a:r>
            <a:endParaRPr lang="id-ID" sz="2400" dirty="0" smtClean="0">
              <a:solidFill>
                <a:schemeClr val="bg1"/>
              </a:solidFill>
            </a:endParaRPr>
          </a:p>
          <a:p>
            <a:pPr marL="742950" lvl="0" indent="-742950">
              <a:buFont typeface="+mj-lt"/>
              <a:buAutoNum type="arabicPeriod" startAt="15"/>
            </a:pPr>
            <a:r>
              <a:rPr lang="fi-FI" sz="2400" dirty="0" smtClean="0">
                <a:solidFill>
                  <a:schemeClr val="bg1"/>
                </a:solidFill>
              </a:rPr>
              <a:t>Menjaga kesehatan dan keamanan diri, kebugaran jasmani, serta kebersihan lingkungan</a:t>
            </a:r>
            <a:endParaRPr lang="id-ID" sz="2400" dirty="0" smtClean="0">
              <a:solidFill>
                <a:schemeClr val="bg1"/>
              </a:solidFill>
            </a:endParaRPr>
          </a:p>
          <a:p>
            <a:pPr marL="742950" lvl="0" indent="-742950">
              <a:buFont typeface="+mj-lt"/>
              <a:buAutoNum type="arabicPeriod" startAt="15"/>
            </a:pPr>
            <a:r>
              <a:rPr lang="fi-FI" sz="2400" dirty="0" smtClean="0">
                <a:solidFill>
                  <a:schemeClr val="bg1"/>
                </a:solidFill>
              </a:rPr>
              <a:t>Berkomunikasi lisan dan tulisan secara efektif dan santun</a:t>
            </a:r>
            <a:endParaRPr lang="id-ID" sz="2400" dirty="0" smtClean="0">
              <a:solidFill>
                <a:schemeClr val="bg1"/>
              </a:solidFill>
            </a:endParaRPr>
          </a:p>
          <a:p>
            <a:pPr marL="742950" lvl="0" indent="-742950">
              <a:buFont typeface="+mj-lt"/>
              <a:buAutoNum type="arabicPeriod" startAt="15"/>
            </a:pPr>
            <a:r>
              <a:rPr lang="fi-FI" sz="2400" dirty="0" smtClean="0">
                <a:solidFill>
                  <a:schemeClr val="bg1"/>
                </a:solidFill>
              </a:rPr>
              <a:t>Memahami hak dan kewajiban diri dan orang lain dalam pergaulan di masyarakat</a:t>
            </a:r>
            <a:endParaRPr lang="id-ID" sz="2400" dirty="0" smtClean="0">
              <a:solidFill>
                <a:schemeClr val="bg1"/>
              </a:solidFill>
            </a:endParaRPr>
          </a:p>
          <a:p>
            <a:pPr marL="742950" lvl="0" indent="-742950">
              <a:buFont typeface="+mj-lt"/>
              <a:buAutoNum type="arabicPeriod" startAt="15"/>
            </a:pPr>
            <a:r>
              <a:rPr lang="id-ID" sz="2400" dirty="0" smtClean="0">
                <a:solidFill>
                  <a:schemeClr val="bg1"/>
                </a:solidFill>
              </a:rPr>
              <a:t>Menghargai adanya perbedaan pendapat dan berempati terhadap orang lain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12"/>
          <p:cNvGrpSpPr/>
          <p:nvPr/>
        </p:nvGrpSpPr>
        <p:grpSpPr>
          <a:xfrm>
            <a:off x="395536" y="0"/>
            <a:ext cx="8748464" cy="1041850"/>
            <a:chOff x="395536" y="0"/>
            <a:chExt cx="8748464" cy="1041850"/>
          </a:xfrm>
        </p:grpSpPr>
        <p:pic>
          <p:nvPicPr>
            <p:cNvPr id="9" name="Picture 8" descr="legong.jpg"/>
            <p:cNvPicPr>
              <a:picLocks noChangeAspect="1"/>
            </p:cNvPicPr>
            <p:nvPr/>
          </p:nvPicPr>
          <p:blipFill>
            <a:blip r:embed="rId4" cstate="print"/>
            <a:stretch>
              <a:fillRect/>
            </a:stretch>
          </p:blipFill>
          <p:spPr>
            <a:xfrm>
              <a:off x="7786710" y="0"/>
              <a:ext cx="1357290" cy="1041850"/>
            </a:xfrm>
            <a:prstGeom prst="rect">
              <a:avLst/>
            </a:prstGeom>
          </p:spPr>
        </p:pic>
        <p:sp>
          <p:nvSpPr>
            <p:cNvPr id="11" name="Rectangle 10"/>
            <p:cNvSpPr/>
            <p:nvPr/>
          </p:nvSpPr>
          <p:spPr>
            <a:xfrm>
              <a:off x="395536" y="214290"/>
              <a:ext cx="7248298"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d-ID" sz="4000" b="1" cap="all" dirty="0" smtClean="0">
                  <a:ln w="0"/>
                  <a:effectLst>
                    <a:reflection blurRad="12700" stA="50000" endPos="50000" dist="5000" dir="5400000" sy="-100000" rotWithShape="0"/>
                  </a:effectLst>
                </a:rPr>
                <a:t>  </a:t>
              </a:r>
              <a:r>
                <a:rPr lang="en-US" sz="4000" b="1" cap="all" dirty="0" smtClean="0">
                  <a:ln w="0"/>
                  <a:effectLst>
                    <a:reflection blurRad="12700" stA="50000" endPos="50000" dist="5000" dir="5400000" sy="-100000" rotWithShape="0"/>
                  </a:effectLst>
                </a:rPr>
                <a:t>R</a:t>
              </a:r>
              <a:r>
                <a:rPr lang="id-ID" sz="4000" b="1" cap="all" dirty="0" smtClean="0">
                  <a:ln w="0"/>
                  <a:effectLst>
                    <a:reflection blurRad="12700" stA="50000" endPos="50000" dist="5000" dir="5400000" sy="-100000" rotWithShape="0"/>
                  </a:effectLst>
                </a:rPr>
                <a:t>EPIGURISASI</a:t>
              </a:r>
              <a:endParaRPr lang="en-US" sz="4000" b="1" cap="all" dirty="0">
                <a:ln w="0"/>
                <a:effectLst>
                  <a:reflection blurRad="12700" stA="50000" endPos="50000" dist="5000" dir="5400000" sy="-100000" rotWithShape="0"/>
                </a:effectLst>
              </a:endParaRPr>
            </a:p>
          </p:txBody>
        </p:sp>
      </p:grpSp>
      <p:sp>
        <p:nvSpPr>
          <p:cNvPr id="42" name="Rectangle 41"/>
          <p:cNvSpPr/>
          <p:nvPr/>
        </p:nvSpPr>
        <p:spPr>
          <a:xfrm rot="18917577">
            <a:off x="-101255" y="298166"/>
            <a:ext cx="1190408" cy="51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PPS-UNY</a:t>
            </a:r>
            <a:endParaRPr lang="en-US" b="1" dirty="0"/>
          </a:p>
        </p:txBody>
      </p:sp>
      <p:grpSp>
        <p:nvGrpSpPr>
          <p:cNvPr id="3" name="Group 2"/>
          <p:cNvGrpSpPr>
            <a:grpSpLocks/>
          </p:cNvGrpSpPr>
          <p:nvPr/>
        </p:nvGrpSpPr>
        <p:grpSpPr bwMode="auto">
          <a:xfrm>
            <a:off x="609600" y="1439455"/>
            <a:ext cx="7699368" cy="5342351"/>
            <a:chOff x="882" y="8235"/>
            <a:chExt cx="9211" cy="6285"/>
          </a:xfrm>
        </p:grpSpPr>
        <p:sp>
          <p:nvSpPr>
            <p:cNvPr id="5123" name="Rectangle 3"/>
            <p:cNvSpPr>
              <a:spLocks noChangeArrowheads="1"/>
            </p:cNvSpPr>
            <p:nvPr/>
          </p:nvSpPr>
          <p:spPr bwMode="auto">
            <a:xfrm>
              <a:off x="882" y="8890"/>
              <a:ext cx="3093" cy="456"/>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effectLst/>
                  <a:latin typeface="Calibri" pitchFamily="34" charset="0"/>
                </a:rPr>
                <a:t>Karma</a:t>
              </a:r>
              <a:r>
                <a:rPr kumimoji="0" lang="en-US" b="1" i="0" u="none" strike="noStrike" cap="none" normalizeH="0" dirty="0" smtClean="0">
                  <a:ln>
                    <a:noFill/>
                  </a:ln>
                  <a:effectLst/>
                  <a:latin typeface="Calibri" pitchFamily="34" charset="0"/>
                </a:rPr>
                <a:t> </a:t>
              </a:r>
              <a:r>
                <a:rPr kumimoji="0" lang="en-US" b="1" i="0" u="none" strike="noStrike" cap="none" normalizeH="0" dirty="0" smtClean="0">
                  <a:ln>
                    <a:noFill/>
                  </a:ln>
                  <a:effectLst/>
                  <a:latin typeface="Calibri" pitchFamily="34" charset="0"/>
                  <a:sym typeface="Wingdings" pitchFamily="2" charset="2"/>
                </a:rPr>
                <a:t></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Budaya</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Berkarya</a:t>
              </a:r>
              <a:endParaRPr kumimoji="0" lang="en-US" b="1" i="0" u="none" strike="noStrike" cap="none" normalizeH="0" baseline="0" dirty="0" smtClean="0">
                <a:ln>
                  <a:noFill/>
                </a:ln>
                <a:effectLst/>
                <a:latin typeface="Arial" pitchFamily="34" charset="0"/>
              </a:endParaRPr>
            </a:p>
          </p:txBody>
        </p:sp>
        <p:sp>
          <p:nvSpPr>
            <p:cNvPr id="5124" name="Rectangle 4"/>
            <p:cNvSpPr>
              <a:spLocks noChangeArrowheads="1"/>
            </p:cNvSpPr>
            <p:nvPr/>
          </p:nvSpPr>
          <p:spPr bwMode="auto">
            <a:xfrm>
              <a:off x="1064" y="8569"/>
              <a:ext cx="3172" cy="430"/>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effectLst/>
                  <a:latin typeface="Calibri" pitchFamily="34" charset="0"/>
                </a:rPr>
                <a:t>Jnana</a:t>
              </a:r>
              <a:r>
                <a:rPr lang="en-US" b="1" dirty="0" smtClean="0">
                  <a:latin typeface="Calibri" pitchFamily="34" charset="0"/>
                  <a:sym typeface="Wingdings" pitchFamily="2" charset="2"/>
                </a:rPr>
                <a:t></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Budaya</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Belajar</a:t>
              </a:r>
              <a:endParaRPr kumimoji="0" lang="en-US" b="1" i="0" u="none" strike="noStrike" cap="none" normalizeH="0" baseline="0" dirty="0" smtClean="0">
                <a:ln>
                  <a:noFill/>
                </a:ln>
                <a:effectLst/>
                <a:latin typeface="Arial" pitchFamily="34" charset="0"/>
              </a:endParaRPr>
            </a:p>
          </p:txBody>
        </p:sp>
        <p:sp>
          <p:nvSpPr>
            <p:cNvPr id="5125" name="Rectangle 5"/>
            <p:cNvSpPr>
              <a:spLocks noChangeArrowheads="1"/>
            </p:cNvSpPr>
            <p:nvPr/>
          </p:nvSpPr>
          <p:spPr bwMode="auto">
            <a:xfrm>
              <a:off x="1371" y="8235"/>
              <a:ext cx="3498" cy="4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effectLst/>
                  <a:latin typeface="Calibri" pitchFamily="34" charset="0"/>
                </a:rPr>
                <a:t>Bhakti</a:t>
              </a:r>
              <a:r>
                <a:rPr lang="en-US" b="1" dirty="0" smtClean="0">
                  <a:latin typeface="Calibri" pitchFamily="34" charset="0"/>
                  <a:sym typeface="Wingdings" pitchFamily="2" charset="2"/>
                </a:rPr>
                <a:t></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Budaya</a:t>
              </a:r>
              <a:r>
                <a:rPr kumimoji="0" lang="en-US" b="1" i="0" u="none" strike="noStrike" cap="none" normalizeH="0" baseline="0" dirty="0" smtClean="0">
                  <a:ln>
                    <a:noFill/>
                  </a:ln>
                  <a:effectLst/>
                  <a:latin typeface="Calibri" pitchFamily="34" charset="0"/>
                </a:rPr>
                <a:t> </a:t>
              </a:r>
              <a:r>
                <a:rPr kumimoji="0" lang="en-US" b="1" i="0" u="none" strike="noStrike" cap="none" normalizeH="0" baseline="0" dirty="0" err="1" smtClean="0">
                  <a:ln>
                    <a:noFill/>
                  </a:ln>
                  <a:effectLst/>
                  <a:latin typeface="Calibri" pitchFamily="34" charset="0"/>
                </a:rPr>
                <a:t>Melayani</a:t>
              </a:r>
              <a:endParaRPr kumimoji="0" lang="en-US" b="1" i="0" u="none" strike="noStrike" cap="none" normalizeH="0" baseline="0" dirty="0" smtClean="0">
                <a:ln>
                  <a:noFill/>
                </a:ln>
                <a:effectLst/>
                <a:latin typeface="Arial" pitchFamily="34" charset="0"/>
              </a:endParaRPr>
            </a:p>
          </p:txBody>
        </p:sp>
        <p:sp>
          <p:nvSpPr>
            <p:cNvPr id="5126" name="Rectangle 6"/>
            <p:cNvSpPr>
              <a:spLocks noChangeArrowheads="1"/>
            </p:cNvSpPr>
            <p:nvPr/>
          </p:nvSpPr>
          <p:spPr bwMode="auto">
            <a:xfrm>
              <a:off x="2790" y="9370"/>
              <a:ext cx="1287" cy="359"/>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Individu</a:t>
              </a:r>
              <a:endParaRPr kumimoji="0" lang="en-US" b="1" i="0" u="none" strike="noStrike" cap="none" normalizeH="0" baseline="0" dirty="0" smtClean="0">
                <a:ln>
                  <a:noFill/>
                </a:ln>
                <a:solidFill>
                  <a:srgbClr val="0070C0"/>
                </a:solidFill>
                <a:effectLst/>
                <a:latin typeface="Arial" pitchFamily="34" charset="0"/>
              </a:endParaRPr>
            </a:p>
          </p:txBody>
        </p:sp>
        <p:sp>
          <p:nvSpPr>
            <p:cNvPr id="5127" name="Rectangle 7"/>
            <p:cNvSpPr>
              <a:spLocks noChangeArrowheads="1"/>
            </p:cNvSpPr>
            <p:nvPr/>
          </p:nvSpPr>
          <p:spPr bwMode="auto">
            <a:xfrm>
              <a:off x="2790" y="9811"/>
              <a:ext cx="1287" cy="359"/>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noFill/>
                  </a:ln>
                  <a:solidFill>
                    <a:srgbClr val="0070C0"/>
                  </a:solidFill>
                  <a:effectLst/>
                  <a:latin typeface="Calibri" pitchFamily="34" charset="0"/>
                </a:rPr>
                <a:t>Kelompok</a:t>
              </a:r>
              <a:endParaRPr kumimoji="0" lang="en-US" b="1" i="0" u="none" strike="noStrike" cap="none" normalizeH="0" baseline="0" smtClean="0">
                <a:ln>
                  <a:noFill/>
                </a:ln>
                <a:solidFill>
                  <a:srgbClr val="0070C0"/>
                </a:solidFill>
                <a:effectLst/>
                <a:latin typeface="Arial" pitchFamily="34" charset="0"/>
              </a:endParaRPr>
            </a:p>
          </p:txBody>
        </p:sp>
        <p:sp>
          <p:nvSpPr>
            <p:cNvPr id="5128" name="Rectangle 8"/>
            <p:cNvSpPr>
              <a:spLocks noChangeArrowheads="1"/>
            </p:cNvSpPr>
            <p:nvPr/>
          </p:nvSpPr>
          <p:spPr bwMode="auto">
            <a:xfrm>
              <a:off x="1905" y="10343"/>
              <a:ext cx="2091" cy="359"/>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noFill/>
                  </a:ln>
                  <a:solidFill>
                    <a:srgbClr val="0070C0"/>
                  </a:solidFill>
                  <a:effectLst/>
                  <a:latin typeface="Calibri" pitchFamily="34" charset="0"/>
                </a:rPr>
                <a:t> Warga  SMK</a:t>
              </a:r>
              <a:endParaRPr kumimoji="0" lang="en-US" b="1" i="0" u="none" strike="noStrike" cap="none" normalizeH="0" baseline="0" smtClean="0">
                <a:ln>
                  <a:noFill/>
                </a:ln>
                <a:solidFill>
                  <a:srgbClr val="0070C0"/>
                </a:solidFill>
                <a:effectLst/>
                <a:latin typeface="Arial" pitchFamily="34" charset="0"/>
              </a:endParaRPr>
            </a:p>
          </p:txBody>
        </p:sp>
        <p:sp>
          <p:nvSpPr>
            <p:cNvPr id="5129" name="Rectangle 9"/>
            <p:cNvSpPr>
              <a:spLocks noChangeArrowheads="1"/>
            </p:cNvSpPr>
            <p:nvPr/>
          </p:nvSpPr>
          <p:spPr bwMode="auto">
            <a:xfrm>
              <a:off x="2413" y="10936"/>
              <a:ext cx="1640" cy="359"/>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smtClean="0">
                  <a:ln>
                    <a:noFill/>
                  </a:ln>
                  <a:solidFill>
                    <a:srgbClr val="0070C0"/>
                  </a:solidFill>
                  <a:effectLst/>
                  <a:latin typeface="Calibri" pitchFamily="34" charset="0"/>
                </a:rPr>
                <a:t>Keluarga</a:t>
              </a:r>
              <a:endParaRPr kumimoji="0" lang="en-US" b="1" i="0" u="none" strike="noStrike" cap="none" normalizeH="0" baseline="0" smtClean="0">
                <a:ln>
                  <a:noFill/>
                </a:ln>
                <a:solidFill>
                  <a:srgbClr val="0070C0"/>
                </a:solidFill>
                <a:effectLst/>
                <a:latin typeface="Arial" pitchFamily="34" charset="0"/>
              </a:endParaRPr>
            </a:p>
          </p:txBody>
        </p:sp>
        <p:sp>
          <p:nvSpPr>
            <p:cNvPr id="5130" name="Rectangle 10"/>
            <p:cNvSpPr>
              <a:spLocks noChangeArrowheads="1"/>
            </p:cNvSpPr>
            <p:nvPr/>
          </p:nvSpPr>
          <p:spPr bwMode="auto">
            <a:xfrm>
              <a:off x="971" y="11504"/>
              <a:ext cx="3082" cy="38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Warga</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Desa</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Pakraman</a:t>
              </a:r>
              <a:endParaRPr kumimoji="0" lang="en-US" b="1" i="0" u="none" strike="noStrike" cap="none" normalizeH="0" baseline="0" dirty="0" smtClean="0">
                <a:ln>
                  <a:noFill/>
                </a:ln>
                <a:solidFill>
                  <a:srgbClr val="0070C0"/>
                </a:solidFill>
                <a:effectLst/>
                <a:latin typeface="Arial" pitchFamily="34" charset="0"/>
              </a:endParaRPr>
            </a:p>
          </p:txBody>
        </p:sp>
        <p:sp>
          <p:nvSpPr>
            <p:cNvPr id="5131" name="Rectangle 11"/>
            <p:cNvSpPr>
              <a:spLocks noChangeArrowheads="1"/>
            </p:cNvSpPr>
            <p:nvPr/>
          </p:nvSpPr>
          <p:spPr bwMode="auto">
            <a:xfrm>
              <a:off x="4243" y="12109"/>
              <a:ext cx="283" cy="1127"/>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70C0"/>
                  </a:solidFill>
                  <a:effectLst/>
                  <a:latin typeface="Calibri" pitchFamily="34" charset="0"/>
                </a:rPr>
                <a:t>Guru</a:t>
              </a:r>
              <a:endParaRPr kumimoji="0" lang="en-US" b="1" i="0" u="none" strike="noStrike" cap="none" normalizeH="0" baseline="0" dirty="0" smtClean="0">
                <a:ln>
                  <a:noFill/>
                </a:ln>
                <a:solidFill>
                  <a:srgbClr val="0070C0"/>
                </a:solidFill>
                <a:effectLst/>
                <a:latin typeface="Arial" pitchFamily="34" charset="0"/>
              </a:endParaRPr>
            </a:p>
          </p:txBody>
        </p:sp>
        <p:sp>
          <p:nvSpPr>
            <p:cNvPr id="5132" name="Rectangle 12"/>
            <p:cNvSpPr>
              <a:spLocks noChangeArrowheads="1"/>
            </p:cNvSpPr>
            <p:nvPr/>
          </p:nvSpPr>
          <p:spPr bwMode="auto">
            <a:xfrm>
              <a:off x="4900" y="12136"/>
              <a:ext cx="283" cy="1468"/>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Siswa</a:t>
              </a:r>
              <a:endParaRPr kumimoji="0" lang="en-US" b="1" i="0" u="none" strike="noStrike" cap="none" normalizeH="0" baseline="0" dirty="0" smtClean="0">
                <a:ln>
                  <a:noFill/>
                </a:ln>
                <a:solidFill>
                  <a:srgbClr val="0070C0"/>
                </a:solidFill>
                <a:effectLst/>
                <a:latin typeface="Arial" pitchFamily="34" charset="0"/>
              </a:endParaRPr>
            </a:p>
          </p:txBody>
        </p:sp>
        <p:sp>
          <p:nvSpPr>
            <p:cNvPr id="5133" name="Rectangle 13"/>
            <p:cNvSpPr>
              <a:spLocks noChangeArrowheads="1"/>
            </p:cNvSpPr>
            <p:nvPr/>
          </p:nvSpPr>
          <p:spPr bwMode="auto">
            <a:xfrm>
              <a:off x="5451" y="12109"/>
              <a:ext cx="313" cy="2241"/>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Pimpinan</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Sekolah</a:t>
              </a:r>
              <a:endParaRPr kumimoji="0" lang="en-US" b="1" i="0" u="none" strike="noStrike" cap="none" normalizeH="0" baseline="0" dirty="0" smtClean="0">
                <a:ln>
                  <a:noFill/>
                </a:ln>
                <a:solidFill>
                  <a:srgbClr val="0070C0"/>
                </a:solidFill>
                <a:effectLst/>
                <a:latin typeface="Arial" pitchFamily="34" charset="0"/>
              </a:endParaRPr>
            </a:p>
          </p:txBody>
        </p:sp>
        <p:sp>
          <p:nvSpPr>
            <p:cNvPr id="5134" name="Rectangle 14"/>
            <p:cNvSpPr>
              <a:spLocks noChangeArrowheads="1"/>
            </p:cNvSpPr>
            <p:nvPr/>
          </p:nvSpPr>
          <p:spPr bwMode="auto">
            <a:xfrm>
              <a:off x="6119" y="12084"/>
              <a:ext cx="283" cy="2436"/>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Komite</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Sekolah</a:t>
              </a:r>
              <a:endParaRPr kumimoji="0" lang="en-US" b="1" i="0" u="none" strike="noStrike" cap="none" normalizeH="0" baseline="0" dirty="0" smtClean="0">
                <a:ln>
                  <a:noFill/>
                </a:ln>
                <a:solidFill>
                  <a:srgbClr val="0070C0"/>
                </a:solidFill>
                <a:effectLst/>
                <a:latin typeface="Arial" pitchFamily="34" charset="0"/>
              </a:endParaRPr>
            </a:p>
          </p:txBody>
        </p:sp>
        <p:sp>
          <p:nvSpPr>
            <p:cNvPr id="5135" name="Rectangle 15"/>
            <p:cNvSpPr>
              <a:spLocks noChangeArrowheads="1"/>
            </p:cNvSpPr>
            <p:nvPr/>
          </p:nvSpPr>
          <p:spPr bwMode="auto">
            <a:xfrm>
              <a:off x="6723" y="12109"/>
              <a:ext cx="283" cy="2411"/>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Staf</a:t>
              </a:r>
              <a:r>
                <a:rPr kumimoji="0" lang="en-US" b="1" i="0" u="none" strike="noStrike" cap="none" normalizeH="0" baseline="0" dirty="0" smtClean="0">
                  <a:ln>
                    <a:noFill/>
                  </a:ln>
                  <a:solidFill>
                    <a:srgbClr val="0070C0"/>
                  </a:solidFill>
                  <a:effectLst/>
                  <a:latin typeface="Calibri" pitchFamily="34" charset="0"/>
                </a:rPr>
                <a:t>  TU  </a:t>
              </a:r>
              <a:r>
                <a:rPr kumimoji="0" lang="en-US" b="1" i="0" u="none" strike="noStrike" cap="none" normalizeH="0" baseline="0" dirty="0" err="1" smtClean="0">
                  <a:ln>
                    <a:noFill/>
                  </a:ln>
                  <a:solidFill>
                    <a:srgbClr val="0070C0"/>
                  </a:solidFill>
                  <a:effectLst/>
                  <a:latin typeface="Calibri" pitchFamily="34" charset="0"/>
                </a:rPr>
                <a:t>Sekolah</a:t>
              </a:r>
              <a:endParaRPr kumimoji="0" lang="en-US" b="1" i="0" u="none" strike="noStrike" cap="none" normalizeH="0" baseline="0" dirty="0" smtClean="0">
                <a:ln>
                  <a:noFill/>
                </a:ln>
                <a:solidFill>
                  <a:srgbClr val="0070C0"/>
                </a:solidFill>
                <a:effectLst/>
                <a:latin typeface="Arial" pitchFamily="34" charset="0"/>
              </a:endParaRPr>
            </a:p>
          </p:txBody>
        </p:sp>
        <p:sp>
          <p:nvSpPr>
            <p:cNvPr id="5136" name="Rectangle 16"/>
            <p:cNvSpPr>
              <a:spLocks noChangeArrowheads="1"/>
            </p:cNvSpPr>
            <p:nvPr/>
          </p:nvSpPr>
          <p:spPr bwMode="auto">
            <a:xfrm>
              <a:off x="7361" y="12084"/>
              <a:ext cx="272" cy="2096"/>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Teknisi</a:t>
              </a:r>
              <a:r>
                <a:rPr kumimoji="0" lang="en-US" b="1" i="0" u="none" strike="noStrike" cap="none" normalizeH="0" baseline="0" dirty="0" smtClean="0">
                  <a:ln>
                    <a:noFill/>
                  </a:ln>
                  <a:solidFill>
                    <a:srgbClr val="0070C0"/>
                  </a:solidFill>
                  <a:effectLst/>
                  <a:latin typeface="Calibri" pitchFamily="34" charset="0"/>
                </a:rPr>
                <a:t>/</a:t>
              </a:r>
              <a:r>
                <a:rPr kumimoji="0" lang="en-US" b="1" i="0" u="none" strike="noStrike" cap="none" normalizeH="0" baseline="0" dirty="0" err="1" smtClean="0">
                  <a:ln>
                    <a:noFill/>
                  </a:ln>
                  <a:solidFill>
                    <a:srgbClr val="0070C0"/>
                  </a:solidFill>
                  <a:effectLst/>
                  <a:latin typeface="Calibri" pitchFamily="34" charset="0"/>
                </a:rPr>
                <a:t>Laboran</a:t>
              </a:r>
              <a:endParaRPr kumimoji="0" lang="en-US" b="1" i="0" u="none" strike="noStrike" cap="none" normalizeH="0" baseline="0" dirty="0" smtClean="0">
                <a:ln>
                  <a:noFill/>
                </a:ln>
                <a:solidFill>
                  <a:srgbClr val="0070C0"/>
                </a:solidFill>
                <a:effectLst/>
                <a:latin typeface="Arial" pitchFamily="34" charset="0"/>
              </a:endParaRPr>
            </a:p>
          </p:txBody>
        </p:sp>
        <p:sp>
          <p:nvSpPr>
            <p:cNvPr id="5137" name="Rectangle 17"/>
            <p:cNvSpPr>
              <a:spLocks noChangeArrowheads="1"/>
            </p:cNvSpPr>
            <p:nvPr/>
          </p:nvSpPr>
          <p:spPr bwMode="auto">
            <a:xfrm>
              <a:off x="7848" y="12085"/>
              <a:ext cx="490" cy="2435"/>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Tukang</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Kebun</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Pembersih</a:t>
              </a:r>
              <a:endParaRPr kumimoji="0" lang="en-US" b="1" i="0" u="none" strike="noStrike" cap="none" normalizeH="0" baseline="0" dirty="0" smtClean="0">
                <a:ln>
                  <a:noFill/>
                </a:ln>
                <a:solidFill>
                  <a:srgbClr val="0070C0"/>
                </a:solidFill>
                <a:effectLst/>
                <a:latin typeface="Arial" pitchFamily="34" charset="0"/>
              </a:endParaRPr>
            </a:p>
          </p:txBody>
        </p:sp>
        <p:sp>
          <p:nvSpPr>
            <p:cNvPr id="5138" name="Rectangle 18"/>
            <p:cNvSpPr>
              <a:spLocks noChangeArrowheads="1"/>
            </p:cNvSpPr>
            <p:nvPr/>
          </p:nvSpPr>
          <p:spPr bwMode="auto">
            <a:xfrm>
              <a:off x="8570" y="12109"/>
              <a:ext cx="283" cy="1620"/>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Satpam</a:t>
              </a:r>
              <a:endParaRPr kumimoji="0" lang="en-US" b="1" i="0" u="none" strike="noStrike" cap="none" normalizeH="0" baseline="0" dirty="0" smtClean="0">
                <a:ln>
                  <a:noFill/>
                </a:ln>
                <a:solidFill>
                  <a:srgbClr val="0070C0"/>
                </a:solidFill>
                <a:effectLst/>
                <a:latin typeface="Arial" pitchFamily="34" charset="0"/>
              </a:endParaRPr>
            </a:p>
          </p:txBody>
        </p:sp>
        <p:sp>
          <p:nvSpPr>
            <p:cNvPr id="5139" name="Rectangle 19"/>
            <p:cNvSpPr>
              <a:spLocks noChangeArrowheads="1"/>
            </p:cNvSpPr>
            <p:nvPr/>
          </p:nvSpPr>
          <p:spPr bwMode="auto">
            <a:xfrm>
              <a:off x="9079" y="12150"/>
              <a:ext cx="501" cy="2115"/>
            </a:xfrm>
            <a:prstGeom prst="rect">
              <a:avLst/>
            </a:prstGeom>
            <a:solidFill>
              <a:srgbClr val="FFFFFF"/>
            </a:solidFill>
            <a:ln w="9525">
              <a:noFill/>
              <a:miter lim="800000"/>
              <a:headEnd/>
              <a:tailEnd/>
            </a:ln>
          </p:spPr>
          <p:txBody>
            <a:bodyPr vert="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rgbClr val="0070C0"/>
                  </a:solidFill>
                  <a:effectLst/>
                  <a:latin typeface="Calibri" pitchFamily="34" charset="0"/>
                </a:rPr>
                <a:t>Penjaga</a:t>
              </a:r>
              <a:r>
                <a:rPr kumimoji="0" lang="en-US" b="1" i="0" u="none" strike="noStrike" cap="none" normalizeH="0" baseline="0" dirty="0" smtClean="0">
                  <a:ln>
                    <a:noFill/>
                  </a:ln>
                  <a:solidFill>
                    <a:srgbClr val="0070C0"/>
                  </a:solidFill>
                  <a:effectLst/>
                  <a:latin typeface="Calibri" pitchFamily="34" charset="0"/>
                </a:rPr>
                <a:t> </a:t>
              </a:r>
              <a:r>
                <a:rPr kumimoji="0" lang="en-US" b="1" i="0" u="none" strike="noStrike" cap="none" normalizeH="0" baseline="0" dirty="0" err="1" smtClean="0">
                  <a:ln>
                    <a:noFill/>
                  </a:ln>
                  <a:solidFill>
                    <a:srgbClr val="0070C0"/>
                  </a:solidFill>
                  <a:effectLst/>
                  <a:latin typeface="Calibri" pitchFamily="34" charset="0"/>
                </a:rPr>
                <a:t>Sekolah</a:t>
              </a:r>
              <a:r>
                <a:rPr kumimoji="0" lang="en-US" b="1" i="0" u="none" strike="noStrike" cap="none" normalizeH="0" baseline="0" dirty="0" smtClean="0">
                  <a:ln>
                    <a:noFill/>
                  </a:ln>
                  <a:solidFill>
                    <a:srgbClr val="0070C0"/>
                  </a:solidFill>
                  <a:effectLst/>
                  <a:latin typeface="Calibri" pitchFamily="34" charset="0"/>
                </a:rPr>
                <a:t> &amp; </a:t>
              </a:r>
              <a:r>
                <a:rPr kumimoji="0" lang="en-US" b="1" i="0" u="none" strike="noStrike" cap="none" normalizeH="0" baseline="0" dirty="0" err="1" smtClean="0">
                  <a:ln>
                    <a:noFill/>
                  </a:ln>
                  <a:solidFill>
                    <a:srgbClr val="0070C0"/>
                  </a:solidFill>
                  <a:effectLst/>
                  <a:latin typeface="Calibri" pitchFamily="34" charset="0"/>
                </a:rPr>
                <a:t>Kantin</a:t>
              </a:r>
              <a:endParaRPr kumimoji="0" lang="en-US" b="1" i="0" u="none" strike="noStrike" cap="none" normalizeH="0" baseline="0" dirty="0" smtClean="0">
                <a:ln>
                  <a:noFill/>
                </a:ln>
                <a:solidFill>
                  <a:srgbClr val="0070C0"/>
                </a:solidFill>
                <a:effectLst/>
                <a:latin typeface="Arial" pitchFamily="34" charset="0"/>
              </a:endParaRPr>
            </a:p>
          </p:txBody>
        </p:sp>
        <p:cxnSp>
          <p:nvCxnSpPr>
            <p:cNvPr id="5140" name="AutoShape 20"/>
            <p:cNvCxnSpPr>
              <a:cxnSpLocks noChangeShapeType="1"/>
            </p:cNvCxnSpPr>
            <p:nvPr/>
          </p:nvCxnSpPr>
          <p:spPr bwMode="auto">
            <a:xfrm>
              <a:off x="4888" y="8488"/>
              <a:ext cx="4905" cy="0"/>
            </a:xfrm>
            <a:prstGeom prst="straightConnector1">
              <a:avLst/>
            </a:prstGeom>
            <a:noFill/>
            <a:ln w="19050">
              <a:solidFill>
                <a:srgbClr val="000000"/>
              </a:solidFill>
              <a:round/>
              <a:headEnd type="stealth" w="med" len="med"/>
              <a:tailEnd type="stealth" w="med" len="med"/>
            </a:ln>
          </p:spPr>
        </p:cxnSp>
        <p:grpSp>
          <p:nvGrpSpPr>
            <p:cNvPr id="4" name="Group 21"/>
            <p:cNvGrpSpPr>
              <a:grpSpLocks/>
            </p:cNvGrpSpPr>
            <p:nvPr/>
          </p:nvGrpSpPr>
          <p:grpSpPr bwMode="auto">
            <a:xfrm>
              <a:off x="4161" y="8606"/>
              <a:ext cx="1118" cy="3358"/>
              <a:chOff x="5745" y="3389"/>
              <a:chExt cx="1118" cy="3358"/>
            </a:xfrm>
          </p:grpSpPr>
          <p:grpSp>
            <p:nvGrpSpPr>
              <p:cNvPr id="5" name="Group 22"/>
              <p:cNvGrpSpPr>
                <a:grpSpLocks/>
              </p:cNvGrpSpPr>
              <p:nvPr/>
            </p:nvGrpSpPr>
            <p:grpSpPr bwMode="auto">
              <a:xfrm>
                <a:off x="6110" y="3389"/>
                <a:ext cx="753" cy="2988"/>
                <a:chOff x="6110" y="3389"/>
                <a:chExt cx="753" cy="2988"/>
              </a:xfrm>
            </p:grpSpPr>
            <p:sp>
              <p:nvSpPr>
                <p:cNvPr id="5143" name="AutoShape 23"/>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44" name="AutoShape 24"/>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45" name="AutoShape 25"/>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46" name="AutoShape 26"/>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47" name="AutoShape 27"/>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6" name="Group 28"/>
              <p:cNvGrpSpPr>
                <a:grpSpLocks/>
              </p:cNvGrpSpPr>
              <p:nvPr/>
            </p:nvGrpSpPr>
            <p:grpSpPr bwMode="auto">
              <a:xfrm>
                <a:off x="5922" y="3577"/>
                <a:ext cx="753" cy="2988"/>
                <a:chOff x="6110" y="3389"/>
                <a:chExt cx="753" cy="2988"/>
              </a:xfrm>
            </p:grpSpPr>
            <p:sp>
              <p:nvSpPr>
                <p:cNvPr id="5149" name="AutoShape 29"/>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0" name="AutoShape 30"/>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1" name="AutoShape 31"/>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2" name="AutoShape 32"/>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3" name="AutoShape 33"/>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7" name="Group 34"/>
              <p:cNvGrpSpPr>
                <a:grpSpLocks/>
              </p:cNvGrpSpPr>
              <p:nvPr/>
            </p:nvGrpSpPr>
            <p:grpSpPr bwMode="auto">
              <a:xfrm>
                <a:off x="5745" y="3759"/>
                <a:ext cx="753" cy="2988"/>
                <a:chOff x="6110" y="3389"/>
                <a:chExt cx="753" cy="2988"/>
              </a:xfrm>
            </p:grpSpPr>
            <p:sp>
              <p:nvSpPr>
                <p:cNvPr id="5155" name="AutoShape 35"/>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6" name="AutoShape 36"/>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7" name="AutoShape 37"/>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8" name="AutoShape 38"/>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59" name="AutoShape 39"/>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8" name="Group 40"/>
            <p:cNvGrpSpPr>
              <a:grpSpLocks/>
            </p:cNvGrpSpPr>
            <p:nvPr/>
          </p:nvGrpSpPr>
          <p:grpSpPr bwMode="auto">
            <a:xfrm>
              <a:off x="4765" y="8605"/>
              <a:ext cx="1118" cy="3358"/>
              <a:chOff x="5745" y="3389"/>
              <a:chExt cx="1118" cy="3358"/>
            </a:xfrm>
          </p:grpSpPr>
          <p:grpSp>
            <p:nvGrpSpPr>
              <p:cNvPr id="10" name="Group 41"/>
              <p:cNvGrpSpPr>
                <a:grpSpLocks/>
              </p:cNvGrpSpPr>
              <p:nvPr/>
            </p:nvGrpSpPr>
            <p:grpSpPr bwMode="auto">
              <a:xfrm>
                <a:off x="6110" y="3389"/>
                <a:ext cx="753" cy="2988"/>
                <a:chOff x="6110" y="3389"/>
                <a:chExt cx="753" cy="2988"/>
              </a:xfrm>
            </p:grpSpPr>
            <p:sp>
              <p:nvSpPr>
                <p:cNvPr id="5162" name="AutoShape 42"/>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63" name="AutoShape 43"/>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64" name="AutoShape 44"/>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65" name="AutoShape 45"/>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66" name="AutoShape 46"/>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12" name="Group 47"/>
              <p:cNvGrpSpPr>
                <a:grpSpLocks/>
              </p:cNvGrpSpPr>
              <p:nvPr/>
            </p:nvGrpSpPr>
            <p:grpSpPr bwMode="auto">
              <a:xfrm>
                <a:off x="5922" y="3577"/>
                <a:ext cx="753" cy="2988"/>
                <a:chOff x="6110" y="3389"/>
                <a:chExt cx="753" cy="2988"/>
              </a:xfrm>
            </p:grpSpPr>
            <p:sp>
              <p:nvSpPr>
                <p:cNvPr id="5168" name="AutoShape 48"/>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69" name="AutoShape 49"/>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0" name="AutoShape 50"/>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1" name="AutoShape 51"/>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2" name="AutoShape 52"/>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13" name="Group 53"/>
              <p:cNvGrpSpPr>
                <a:grpSpLocks/>
              </p:cNvGrpSpPr>
              <p:nvPr/>
            </p:nvGrpSpPr>
            <p:grpSpPr bwMode="auto">
              <a:xfrm>
                <a:off x="5745" y="3759"/>
                <a:ext cx="753" cy="2988"/>
                <a:chOff x="6110" y="3389"/>
                <a:chExt cx="753" cy="2988"/>
              </a:xfrm>
            </p:grpSpPr>
            <p:sp>
              <p:nvSpPr>
                <p:cNvPr id="5174" name="AutoShape 54"/>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5" name="AutoShape 55"/>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6" name="AutoShape 56"/>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7" name="AutoShape 57"/>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78" name="AutoShape 58"/>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14" name="Group 59"/>
            <p:cNvGrpSpPr>
              <a:grpSpLocks/>
            </p:cNvGrpSpPr>
            <p:nvPr/>
          </p:nvGrpSpPr>
          <p:grpSpPr bwMode="auto">
            <a:xfrm>
              <a:off x="5366" y="8607"/>
              <a:ext cx="1118" cy="3358"/>
              <a:chOff x="5745" y="3389"/>
              <a:chExt cx="1118" cy="3358"/>
            </a:xfrm>
          </p:grpSpPr>
          <p:grpSp>
            <p:nvGrpSpPr>
              <p:cNvPr id="15" name="Group 60"/>
              <p:cNvGrpSpPr>
                <a:grpSpLocks/>
              </p:cNvGrpSpPr>
              <p:nvPr/>
            </p:nvGrpSpPr>
            <p:grpSpPr bwMode="auto">
              <a:xfrm>
                <a:off x="6110" y="3389"/>
                <a:ext cx="753" cy="2988"/>
                <a:chOff x="6110" y="3389"/>
                <a:chExt cx="753" cy="2988"/>
              </a:xfrm>
            </p:grpSpPr>
            <p:sp>
              <p:nvSpPr>
                <p:cNvPr id="5181" name="AutoShape 61"/>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2" name="AutoShape 62"/>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3" name="AutoShape 63"/>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4" name="AutoShape 64"/>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5" name="AutoShape 65"/>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16" name="Group 66"/>
              <p:cNvGrpSpPr>
                <a:grpSpLocks/>
              </p:cNvGrpSpPr>
              <p:nvPr/>
            </p:nvGrpSpPr>
            <p:grpSpPr bwMode="auto">
              <a:xfrm>
                <a:off x="5922" y="3577"/>
                <a:ext cx="753" cy="2988"/>
                <a:chOff x="6110" y="3389"/>
                <a:chExt cx="753" cy="2988"/>
              </a:xfrm>
            </p:grpSpPr>
            <p:sp>
              <p:nvSpPr>
                <p:cNvPr id="5187" name="AutoShape 67"/>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8" name="AutoShape 68"/>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89" name="AutoShape 69"/>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0" name="AutoShape 70"/>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1" name="AutoShape 71"/>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17" name="Group 72"/>
              <p:cNvGrpSpPr>
                <a:grpSpLocks/>
              </p:cNvGrpSpPr>
              <p:nvPr/>
            </p:nvGrpSpPr>
            <p:grpSpPr bwMode="auto">
              <a:xfrm>
                <a:off x="5745" y="3759"/>
                <a:ext cx="753" cy="2988"/>
                <a:chOff x="6110" y="3389"/>
                <a:chExt cx="753" cy="2988"/>
              </a:xfrm>
            </p:grpSpPr>
            <p:sp>
              <p:nvSpPr>
                <p:cNvPr id="5193" name="AutoShape 73"/>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4" name="AutoShape 74"/>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5" name="AutoShape 75"/>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6" name="AutoShape 76"/>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197" name="AutoShape 77"/>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18" name="Group 78"/>
            <p:cNvGrpSpPr>
              <a:grpSpLocks/>
            </p:cNvGrpSpPr>
            <p:nvPr/>
          </p:nvGrpSpPr>
          <p:grpSpPr bwMode="auto">
            <a:xfrm>
              <a:off x="5970" y="8606"/>
              <a:ext cx="1118" cy="3358"/>
              <a:chOff x="5745" y="3389"/>
              <a:chExt cx="1118" cy="3358"/>
            </a:xfrm>
          </p:grpSpPr>
          <p:grpSp>
            <p:nvGrpSpPr>
              <p:cNvPr id="19" name="Group 79"/>
              <p:cNvGrpSpPr>
                <a:grpSpLocks/>
              </p:cNvGrpSpPr>
              <p:nvPr/>
            </p:nvGrpSpPr>
            <p:grpSpPr bwMode="auto">
              <a:xfrm>
                <a:off x="6110" y="3389"/>
                <a:ext cx="753" cy="2988"/>
                <a:chOff x="6110" y="3389"/>
                <a:chExt cx="753" cy="2988"/>
              </a:xfrm>
            </p:grpSpPr>
            <p:sp>
              <p:nvSpPr>
                <p:cNvPr id="5200" name="AutoShape 80"/>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1" name="AutoShape 81"/>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2" name="AutoShape 82"/>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3" name="AutoShape 83"/>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4" name="AutoShape 84"/>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0" name="Group 85"/>
              <p:cNvGrpSpPr>
                <a:grpSpLocks/>
              </p:cNvGrpSpPr>
              <p:nvPr/>
            </p:nvGrpSpPr>
            <p:grpSpPr bwMode="auto">
              <a:xfrm>
                <a:off x="5922" y="3577"/>
                <a:ext cx="753" cy="2988"/>
                <a:chOff x="6110" y="3389"/>
                <a:chExt cx="753" cy="2988"/>
              </a:xfrm>
            </p:grpSpPr>
            <p:sp>
              <p:nvSpPr>
                <p:cNvPr id="5206" name="AutoShape 86"/>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7" name="AutoShape 87"/>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8" name="AutoShape 88"/>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09" name="AutoShape 89"/>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10" name="AutoShape 90"/>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1" name="Group 91"/>
              <p:cNvGrpSpPr>
                <a:grpSpLocks/>
              </p:cNvGrpSpPr>
              <p:nvPr/>
            </p:nvGrpSpPr>
            <p:grpSpPr bwMode="auto">
              <a:xfrm>
                <a:off x="5745" y="3759"/>
                <a:ext cx="753" cy="2988"/>
                <a:chOff x="6110" y="3389"/>
                <a:chExt cx="753" cy="2988"/>
              </a:xfrm>
            </p:grpSpPr>
            <p:sp>
              <p:nvSpPr>
                <p:cNvPr id="5212" name="AutoShape 92"/>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13" name="AutoShape 93"/>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14" name="AutoShape 94"/>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15" name="AutoShape 95"/>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16" name="AutoShape 96"/>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22" name="Group 97"/>
            <p:cNvGrpSpPr>
              <a:grpSpLocks/>
            </p:cNvGrpSpPr>
            <p:nvPr/>
          </p:nvGrpSpPr>
          <p:grpSpPr bwMode="auto">
            <a:xfrm>
              <a:off x="6571" y="8604"/>
              <a:ext cx="1118" cy="3358"/>
              <a:chOff x="5745" y="3389"/>
              <a:chExt cx="1118" cy="3358"/>
            </a:xfrm>
          </p:grpSpPr>
          <p:grpSp>
            <p:nvGrpSpPr>
              <p:cNvPr id="23" name="Group 98"/>
              <p:cNvGrpSpPr>
                <a:grpSpLocks/>
              </p:cNvGrpSpPr>
              <p:nvPr/>
            </p:nvGrpSpPr>
            <p:grpSpPr bwMode="auto">
              <a:xfrm>
                <a:off x="6110" y="3389"/>
                <a:ext cx="753" cy="2988"/>
                <a:chOff x="6110" y="3389"/>
                <a:chExt cx="753" cy="2988"/>
              </a:xfrm>
            </p:grpSpPr>
            <p:sp>
              <p:nvSpPr>
                <p:cNvPr id="5219" name="AutoShape 99"/>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0" name="AutoShape 100"/>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1" name="AutoShape 101"/>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2" name="AutoShape 102"/>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3" name="AutoShape 103"/>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4" name="Group 104"/>
              <p:cNvGrpSpPr>
                <a:grpSpLocks/>
              </p:cNvGrpSpPr>
              <p:nvPr/>
            </p:nvGrpSpPr>
            <p:grpSpPr bwMode="auto">
              <a:xfrm>
                <a:off x="5922" y="3577"/>
                <a:ext cx="753" cy="2988"/>
                <a:chOff x="6110" y="3389"/>
                <a:chExt cx="753" cy="2988"/>
              </a:xfrm>
            </p:grpSpPr>
            <p:sp>
              <p:nvSpPr>
                <p:cNvPr id="5225" name="AutoShape 105"/>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6" name="AutoShape 106"/>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7" name="AutoShape 107"/>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8" name="AutoShape 108"/>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29" name="AutoShape 109"/>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5" name="Group 110"/>
              <p:cNvGrpSpPr>
                <a:grpSpLocks/>
              </p:cNvGrpSpPr>
              <p:nvPr/>
            </p:nvGrpSpPr>
            <p:grpSpPr bwMode="auto">
              <a:xfrm>
                <a:off x="5745" y="3759"/>
                <a:ext cx="753" cy="2988"/>
                <a:chOff x="6110" y="3389"/>
                <a:chExt cx="753" cy="2988"/>
              </a:xfrm>
            </p:grpSpPr>
            <p:sp>
              <p:nvSpPr>
                <p:cNvPr id="5231" name="AutoShape 111"/>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32" name="AutoShape 112"/>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33" name="AutoShape 113"/>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34" name="AutoShape 114"/>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35" name="AutoShape 115"/>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26" name="Group 116"/>
            <p:cNvGrpSpPr>
              <a:grpSpLocks/>
            </p:cNvGrpSpPr>
            <p:nvPr/>
          </p:nvGrpSpPr>
          <p:grpSpPr bwMode="auto">
            <a:xfrm>
              <a:off x="7175" y="8603"/>
              <a:ext cx="1118" cy="3358"/>
              <a:chOff x="5745" y="3389"/>
              <a:chExt cx="1118" cy="3358"/>
            </a:xfrm>
          </p:grpSpPr>
          <p:grpSp>
            <p:nvGrpSpPr>
              <p:cNvPr id="27" name="Group 117"/>
              <p:cNvGrpSpPr>
                <a:grpSpLocks/>
              </p:cNvGrpSpPr>
              <p:nvPr/>
            </p:nvGrpSpPr>
            <p:grpSpPr bwMode="auto">
              <a:xfrm>
                <a:off x="6110" y="3389"/>
                <a:ext cx="753" cy="2988"/>
                <a:chOff x="6110" y="3389"/>
                <a:chExt cx="753" cy="2988"/>
              </a:xfrm>
            </p:grpSpPr>
            <p:sp>
              <p:nvSpPr>
                <p:cNvPr id="5238" name="AutoShape 118"/>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39" name="AutoShape 119"/>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0" name="AutoShape 120"/>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1" name="AutoShape 121"/>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2" name="AutoShape 122"/>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8" name="Group 123"/>
              <p:cNvGrpSpPr>
                <a:grpSpLocks/>
              </p:cNvGrpSpPr>
              <p:nvPr/>
            </p:nvGrpSpPr>
            <p:grpSpPr bwMode="auto">
              <a:xfrm>
                <a:off x="5922" y="3577"/>
                <a:ext cx="753" cy="2988"/>
                <a:chOff x="6110" y="3389"/>
                <a:chExt cx="753" cy="2988"/>
              </a:xfrm>
            </p:grpSpPr>
            <p:sp>
              <p:nvSpPr>
                <p:cNvPr id="5244" name="AutoShape 124"/>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5" name="AutoShape 125"/>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6" name="AutoShape 126"/>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7" name="AutoShape 127"/>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48" name="AutoShape 128"/>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29" name="Group 129"/>
              <p:cNvGrpSpPr>
                <a:grpSpLocks/>
              </p:cNvGrpSpPr>
              <p:nvPr/>
            </p:nvGrpSpPr>
            <p:grpSpPr bwMode="auto">
              <a:xfrm>
                <a:off x="5745" y="3759"/>
                <a:ext cx="753" cy="2988"/>
                <a:chOff x="6110" y="3389"/>
                <a:chExt cx="753" cy="2988"/>
              </a:xfrm>
            </p:grpSpPr>
            <p:sp>
              <p:nvSpPr>
                <p:cNvPr id="5250" name="AutoShape 130"/>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1" name="AutoShape 131"/>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2" name="AutoShape 132"/>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3" name="AutoShape 133"/>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4" name="AutoShape 134"/>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30" name="Group 135"/>
            <p:cNvGrpSpPr>
              <a:grpSpLocks/>
            </p:cNvGrpSpPr>
            <p:nvPr/>
          </p:nvGrpSpPr>
          <p:grpSpPr bwMode="auto">
            <a:xfrm>
              <a:off x="7770" y="8612"/>
              <a:ext cx="1118" cy="3358"/>
              <a:chOff x="5745" y="3389"/>
              <a:chExt cx="1118" cy="3358"/>
            </a:xfrm>
          </p:grpSpPr>
          <p:grpSp>
            <p:nvGrpSpPr>
              <p:cNvPr id="31" name="Group 136"/>
              <p:cNvGrpSpPr>
                <a:grpSpLocks/>
              </p:cNvGrpSpPr>
              <p:nvPr/>
            </p:nvGrpSpPr>
            <p:grpSpPr bwMode="auto">
              <a:xfrm>
                <a:off x="6110" y="3389"/>
                <a:ext cx="753" cy="2988"/>
                <a:chOff x="6110" y="3389"/>
                <a:chExt cx="753" cy="2988"/>
              </a:xfrm>
            </p:grpSpPr>
            <p:sp>
              <p:nvSpPr>
                <p:cNvPr id="5257" name="AutoShape 137"/>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8" name="AutoShape 138"/>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59" name="AutoShape 139"/>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0" name="AutoShape 140"/>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1" name="AutoShape 141"/>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5154" name="Group 142"/>
              <p:cNvGrpSpPr>
                <a:grpSpLocks/>
              </p:cNvGrpSpPr>
              <p:nvPr/>
            </p:nvGrpSpPr>
            <p:grpSpPr bwMode="auto">
              <a:xfrm>
                <a:off x="5922" y="3577"/>
                <a:ext cx="753" cy="2988"/>
                <a:chOff x="6110" y="3389"/>
                <a:chExt cx="753" cy="2988"/>
              </a:xfrm>
            </p:grpSpPr>
            <p:sp>
              <p:nvSpPr>
                <p:cNvPr id="5263" name="AutoShape 143"/>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4" name="AutoShape 144"/>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5" name="AutoShape 145"/>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6" name="AutoShape 146"/>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67" name="AutoShape 147"/>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5160" name="Group 148"/>
              <p:cNvGrpSpPr>
                <a:grpSpLocks/>
              </p:cNvGrpSpPr>
              <p:nvPr/>
            </p:nvGrpSpPr>
            <p:grpSpPr bwMode="auto">
              <a:xfrm>
                <a:off x="5745" y="3759"/>
                <a:ext cx="753" cy="2988"/>
                <a:chOff x="6110" y="3389"/>
                <a:chExt cx="753" cy="2988"/>
              </a:xfrm>
            </p:grpSpPr>
            <p:sp>
              <p:nvSpPr>
                <p:cNvPr id="5269" name="AutoShape 149"/>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0" name="AutoShape 150"/>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1" name="AutoShape 151"/>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2" name="AutoShape 152"/>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3" name="AutoShape 153"/>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5161" name="Group 154"/>
            <p:cNvGrpSpPr>
              <a:grpSpLocks/>
            </p:cNvGrpSpPr>
            <p:nvPr/>
          </p:nvGrpSpPr>
          <p:grpSpPr bwMode="auto">
            <a:xfrm>
              <a:off x="8371" y="8610"/>
              <a:ext cx="1118" cy="3358"/>
              <a:chOff x="5745" y="3389"/>
              <a:chExt cx="1118" cy="3358"/>
            </a:xfrm>
          </p:grpSpPr>
          <p:grpSp>
            <p:nvGrpSpPr>
              <p:cNvPr id="5167" name="Group 155"/>
              <p:cNvGrpSpPr>
                <a:grpSpLocks/>
              </p:cNvGrpSpPr>
              <p:nvPr/>
            </p:nvGrpSpPr>
            <p:grpSpPr bwMode="auto">
              <a:xfrm>
                <a:off x="6110" y="3389"/>
                <a:ext cx="753" cy="2988"/>
                <a:chOff x="6110" y="3389"/>
                <a:chExt cx="753" cy="2988"/>
              </a:xfrm>
            </p:grpSpPr>
            <p:sp>
              <p:nvSpPr>
                <p:cNvPr id="5276" name="AutoShape 156"/>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7" name="AutoShape 157"/>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8" name="AutoShape 158"/>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79" name="AutoShape 159"/>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0" name="AutoShape 160"/>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5173" name="Group 161"/>
              <p:cNvGrpSpPr>
                <a:grpSpLocks/>
              </p:cNvGrpSpPr>
              <p:nvPr/>
            </p:nvGrpSpPr>
            <p:grpSpPr bwMode="auto">
              <a:xfrm>
                <a:off x="5922" y="3577"/>
                <a:ext cx="753" cy="2988"/>
                <a:chOff x="6110" y="3389"/>
                <a:chExt cx="753" cy="2988"/>
              </a:xfrm>
            </p:grpSpPr>
            <p:sp>
              <p:nvSpPr>
                <p:cNvPr id="5282" name="AutoShape 162"/>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3" name="AutoShape 163"/>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4" name="AutoShape 164"/>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5" name="AutoShape 165"/>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6" name="AutoShape 166"/>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5179" name="Group 167"/>
              <p:cNvGrpSpPr>
                <a:grpSpLocks/>
              </p:cNvGrpSpPr>
              <p:nvPr/>
            </p:nvGrpSpPr>
            <p:grpSpPr bwMode="auto">
              <a:xfrm>
                <a:off x="5745" y="3759"/>
                <a:ext cx="753" cy="2988"/>
                <a:chOff x="6110" y="3389"/>
                <a:chExt cx="753" cy="2988"/>
              </a:xfrm>
            </p:grpSpPr>
            <p:sp>
              <p:nvSpPr>
                <p:cNvPr id="5288" name="AutoShape 168"/>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89" name="AutoShape 169"/>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0" name="AutoShape 170"/>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1" name="AutoShape 171"/>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2" name="AutoShape 172"/>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nvGrpSpPr>
            <p:cNvPr id="5180" name="Group 173"/>
            <p:cNvGrpSpPr>
              <a:grpSpLocks/>
            </p:cNvGrpSpPr>
            <p:nvPr/>
          </p:nvGrpSpPr>
          <p:grpSpPr bwMode="auto">
            <a:xfrm>
              <a:off x="8975" y="8609"/>
              <a:ext cx="1118" cy="3358"/>
              <a:chOff x="5745" y="3389"/>
              <a:chExt cx="1118" cy="3358"/>
            </a:xfrm>
          </p:grpSpPr>
          <p:grpSp>
            <p:nvGrpSpPr>
              <p:cNvPr id="32" name="Group 174"/>
              <p:cNvGrpSpPr>
                <a:grpSpLocks/>
              </p:cNvGrpSpPr>
              <p:nvPr/>
            </p:nvGrpSpPr>
            <p:grpSpPr bwMode="auto">
              <a:xfrm>
                <a:off x="6110" y="3389"/>
                <a:ext cx="753" cy="2988"/>
                <a:chOff x="6110" y="3389"/>
                <a:chExt cx="753" cy="2988"/>
              </a:xfrm>
            </p:grpSpPr>
            <p:sp>
              <p:nvSpPr>
                <p:cNvPr id="5295" name="AutoShape 175"/>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6" name="AutoShape 176"/>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7" name="AutoShape 177"/>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8" name="AutoShape 178"/>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299" name="AutoShape 179"/>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33" name="Group 180"/>
              <p:cNvGrpSpPr>
                <a:grpSpLocks/>
              </p:cNvGrpSpPr>
              <p:nvPr/>
            </p:nvGrpSpPr>
            <p:grpSpPr bwMode="auto">
              <a:xfrm>
                <a:off x="5922" y="3577"/>
                <a:ext cx="753" cy="2988"/>
                <a:chOff x="6110" y="3389"/>
                <a:chExt cx="753" cy="2988"/>
              </a:xfrm>
            </p:grpSpPr>
            <p:sp>
              <p:nvSpPr>
                <p:cNvPr id="5301" name="AutoShape 181"/>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2" name="AutoShape 182"/>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3" name="AutoShape 183"/>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4" name="AutoShape 184"/>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5" name="AutoShape 185"/>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nvGrpSpPr>
              <p:cNvPr id="34" name="Group 186"/>
              <p:cNvGrpSpPr>
                <a:grpSpLocks/>
              </p:cNvGrpSpPr>
              <p:nvPr/>
            </p:nvGrpSpPr>
            <p:grpSpPr bwMode="auto">
              <a:xfrm>
                <a:off x="5745" y="3759"/>
                <a:ext cx="753" cy="2988"/>
                <a:chOff x="6110" y="3389"/>
                <a:chExt cx="753" cy="2988"/>
              </a:xfrm>
            </p:grpSpPr>
            <p:sp>
              <p:nvSpPr>
                <p:cNvPr id="5307" name="AutoShape 187"/>
                <p:cNvSpPr>
                  <a:spLocks noChangeArrowheads="1"/>
                </p:cNvSpPr>
                <p:nvPr/>
              </p:nvSpPr>
              <p:spPr bwMode="auto">
                <a:xfrm>
                  <a:off x="6110" y="5634"/>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8" name="AutoShape 188"/>
                <p:cNvSpPr>
                  <a:spLocks noChangeArrowheads="1"/>
                </p:cNvSpPr>
                <p:nvPr/>
              </p:nvSpPr>
              <p:spPr bwMode="auto">
                <a:xfrm>
                  <a:off x="6110" y="5066"/>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09" name="AutoShape 189"/>
                <p:cNvSpPr>
                  <a:spLocks noChangeArrowheads="1"/>
                </p:cNvSpPr>
                <p:nvPr/>
              </p:nvSpPr>
              <p:spPr bwMode="auto">
                <a:xfrm>
                  <a:off x="6110" y="4511"/>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10" name="AutoShape 190"/>
                <p:cNvSpPr>
                  <a:spLocks noChangeArrowheads="1"/>
                </p:cNvSpPr>
                <p:nvPr/>
              </p:nvSpPr>
              <p:spPr bwMode="auto">
                <a:xfrm>
                  <a:off x="6110" y="3947"/>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sp>
              <p:nvSpPr>
                <p:cNvPr id="5311" name="AutoShape 191"/>
                <p:cNvSpPr>
                  <a:spLocks noChangeArrowheads="1"/>
                </p:cNvSpPr>
                <p:nvPr/>
              </p:nvSpPr>
              <p:spPr bwMode="auto">
                <a:xfrm>
                  <a:off x="6110" y="3389"/>
                  <a:ext cx="753" cy="743"/>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70C0"/>
                    </a:solidFill>
                  </a:endParaRPr>
                </a:p>
              </p:txBody>
            </p:sp>
          </p:grpSp>
        </p:grpSp>
      </p:grpSp>
      <p:sp>
        <p:nvSpPr>
          <p:cNvPr id="199" name="Date Placeholder 3"/>
          <p:cNvSpPr>
            <a:spLocks noGrp="1"/>
          </p:cNvSpPr>
          <p:nvPr>
            <p:ph type="dt" sz="half" idx="10"/>
          </p:nvPr>
        </p:nvSpPr>
        <p:spPr>
          <a:xfrm>
            <a:off x="457200" y="6356350"/>
            <a:ext cx="2133600" cy="365125"/>
          </a:xfrm>
        </p:spPr>
        <p:txBody>
          <a:bodyPr/>
          <a:lstStyle/>
          <a:p>
            <a:r>
              <a:rPr lang="en-US" b="1" dirty="0" smtClean="0">
                <a:solidFill>
                  <a:schemeClr val="tx1"/>
                </a:solidFill>
              </a:rPr>
              <a:t>PUTU SUDIRA (2011)</a:t>
            </a:r>
            <a:endParaRPr lang="en-US" b="1" dirty="0">
              <a:solidFill>
                <a:schemeClr val="tx1"/>
              </a:solidFill>
            </a:endParaRPr>
          </a:p>
        </p:txBody>
      </p:sp>
      <p:sp>
        <p:nvSpPr>
          <p:cNvPr id="197" name="Rectangle 196"/>
          <p:cNvSpPr/>
          <p:nvPr/>
        </p:nvSpPr>
        <p:spPr>
          <a:xfrm>
            <a:off x="4356847" y="2729185"/>
            <a:ext cx="457200" cy="457200"/>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4876800" y="3213279"/>
            <a:ext cx="457200" cy="457200"/>
          </a:xfrm>
          <a:prstGeom prst="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371563" y="3670479"/>
            <a:ext cx="457200" cy="457200"/>
          </a:xfrm>
          <a:prstGeom prst="rect">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860442" y="2260242"/>
            <a:ext cx="457200" cy="457200"/>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5867400" y="4140558"/>
            <a:ext cx="457200" cy="457200"/>
          </a:xfrm>
          <a:prstGeom prst="rect">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4876800" y="2273121"/>
            <a:ext cx="457200" cy="457200"/>
          </a:xfrm>
          <a:prstGeom prst="rect">
            <a:avLst/>
          </a:prstGeom>
          <a:blipFill>
            <a:blip r:embed="rId1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5371563" y="2729753"/>
            <a:ext cx="457200" cy="457200"/>
          </a:xfrm>
          <a:prstGeom prst="rect">
            <a:avLst/>
          </a:prstGeom>
          <a:blipFill>
            <a:blip r:embed="rId1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5867400" y="3213279"/>
            <a:ext cx="457200" cy="457200"/>
          </a:xfrm>
          <a:prstGeom prst="rect">
            <a:avLst/>
          </a:prstGeom>
          <a:blipFill>
            <a:blip r:embed="rId1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6376116" y="3670479"/>
            <a:ext cx="457200" cy="457200"/>
          </a:xfrm>
          <a:prstGeom prst="rect">
            <a:avLst/>
          </a:prstGeom>
          <a:blipFill>
            <a:blip r:embed="rId1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883758" y="4165242"/>
            <a:ext cx="457200" cy="457200"/>
          </a:xfrm>
          <a:prstGeom prst="rect">
            <a:avLst/>
          </a:prstGeom>
          <a:blipFill>
            <a:blip r:embed="rId1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867400" y="2261316"/>
            <a:ext cx="457200" cy="457200"/>
          </a:xfrm>
          <a:prstGeom prst="rect">
            <a:avLst/>
          </a:prstGeom>
          <a:blipFill>
            <a:blip r:embed="rId1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387921" y="2730321"/>
            <a:ext cx="457200" cy="457200"/>
          </a:xfrm>
          <a:prstGeom prst="rect">
            <a:avLst/>
          </a:prstGeom>
          <a:blipFill>
            <a:blip r:embed="rId1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6883758" y="3213279"/>
            <a:ext cx="457200" cy="457200"/>
          </a:xfrm>
          <a:prstGeom prst="rect">
            <a:avLst/>
          </a:prstGeom>
          <a:blipFill>
            <a:blip r:embed="rId1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3379694" y="3657600"/>
            <a:ext cx="457200" cy="457200"/>
          </a:xfrm>
          <a:prstGeom prst="rect">
            <a:avLst/>
          </a:prstGeom>
          <a:blipFill>
            <a:blip r:embed="rId1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6870879" y="2247363"/>
            <a:ext cx="457200" cy="457200"/>
          </a:xfrm>
          <a:prstGeom prst="rect">
            <a:avLst/>
          </a:prstGeom>
          <a:blipFill>
            <a:blip r:embed="rId1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378521" y="2730321"/>
            <a:ext cx="457200" cy="457200"/>
          </a:xfrm>
          <a:prstGeom prst="rect">
            <a:avLst/>
          </a:prstGeom>
          <a:blipFill>
            <a:blip r:embed="rId2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391400" y="3657600"/>
            <a:ext cx="457200" cy="457200"/>
          </a:xfrm>
          <a:prstGeom prst="rect">
            <a:avLst/>
          </a:prstGeom>
          <a:blipFill>
            <a:blip r:embed="rId2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3860442" y="3213279"/>
            <a:ext cx="457200" cy="457200"/>
          </a:xfrm>
          <a:prstGeom prst="rect">
            <a:avLst/>
          </a:prstGeom>
          <a:blipFill>
            <a:blip r:embed="rId2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356847" y="3670479"/>
            <a:ext cx="457200" cy="457200"/>
          </a:xfrm>
          <a:prstGeom prst="rect">
            <a:avLst/>
          </a:prstGeom>
          <a:blipFill>
            <a:blip r:embed="rId2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3872753" y="4150659"/>
            <a:ext cx="457200" cy="457200"/>
          </a:xfrm>
          <a:prstGeom prst="rect">
            <a:avLst/>
          </a:prstGeom>
          <a:blipFill>
            <a:blip r:embed="rId2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3366247" y="2702859"/>
            <a:ext cx="457200" cy="457200"/>
          </a:xfrm>
          <a:prstGeom prst="rect">
            <a:avLst/>
          </a:prstGeom>
          <a:blipFill>
            <a:blip r:embed="rId2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863353" y="4141694"/>
            <a:ext cx="457200" cy="457200"/>
          </a:xfrm>
          <a:prstGeom prst="rect">
            <a:avLst/>
          </a:prstGeom>
          <a:blipFill>
            <a:blip r:embed="rId2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3366247" y="2209800"/>
            <a:ext cx="4495800" cy="2438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PENDIDIKAN KEJURUAN </a:t>
            </a:r>
            <a:r>
              <a:rPr lang="id-ID" sz="3600" b="1" dirty="0" smtClean="0">
                <a:solidFill>
                  <a:schemeClr val="bg1"/>
                </a:solidFill>
              </a:rPr>
              <a:t>dan VOKASI</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15" name="Rectangle 14"/>
          <p:cNvSpPr/>
          <p:nvPr/>
        </p:nvSpPr>
        <p:spPr>
          <a:xfrm>
            <a:off x="1115616" y="1268760"/>
            <a:ext cx="8028384" cy="3416320"/>
          </a:xfrm>
          <a:prstGeom prst="rect">
            <a:avLst/>
          </a:prstGeom>
        </p:spPr>
        <p:txBody>
          <a:bodyPr wrap="square">
            <a:spAutoFit/>
          </a:bodyPr>
          <a:lstStyle/>
          <a:p>
            <a:pPr marL="742950" lvl="0" indent="-742950">
              <a:buFont typeface="+mj-lt"/>
              <a:buAutoNum type="arabicPeriod" startAt="21"/>
            </a:pPr>
            <a:r>
              <a:rPr lang="id-ID" sz="2400" dirty="0" smtClean="0">
                <a:solidFill>
                  <a:schemeClr val="bg1"/>
                </a:solidFill>
              </a:rPr>
              <a:t>M</a:t>
            </a:r>
            <a:r>
              <a:rPr lang="es-ES" sz="2400" dirty="0" err="1" smtClean="0">
                <a:solidFill>
                  <a:schemeClr val="bg1"/>
                </a:solidFill>
              </a:rPr>
              <a:t>enunjukkan</a:t>
            </a:r>
            <a:r>
              <a:rPr lang="es-ES" sz="2400" dirty="0" smtClean="0">
                <a:solidFill>
                  <a:schemeClr val="bg1"/>
                </a:solidFill>
              </a:rPr>
              <a:t> </a:t>
            </a:r>
            <a:r>
              <a:rPr lang="es-ES" sz="2400" dirty="0" err="1" smtClean="0">
                <a:solidFill>
                  <a:schemeClr val="bg1"/>
                </a:solidFill>
              </a:rPr>
              <a:t>keterampilan</a:t>
            </a:r>
            <a:r>
              <a:rPr lang="es-ES" sz="2400" dirty="0" smtClean="0">
                <a:solidFill>
                  <a:schemeClr val="bg1"/>
                </a:solidFill>
              </a:rPr>
              <a:t> </a:t>
            </a:r>
            <a:r>
              <a:rPr lang="es-ES" sz="2400" dirty="0" err="1" smtClean="0">
                <a:solidFill>
                  <a:schemeClr val="bg1"/>
                </a:solidFill>
              </a:rPr>
              <a:t>membaca</a:t>
            </a:r>
            <a:r>
              <a:rPr lang="es-ES" sz="2400" dirty="0" smtClean="0">
                <a:solidFill>
                  <a:schemeClr val="bg1"/>
                </a:solidFill>
              </a:rPr>
              <a:t> dan </a:t>
            </a:r>
            <a:r>
              <a:rPr lang="es-ES" sz="2400" dirty="0" err="1" smtClean="0">
                <a:solidFill>
                  <a:schemeClr val="bg1"/>
                </a:solidFill>
              </a:rPr>
              <a:t>menulis</a:t>
            </a:r>
            <a:r>
              <a:rPr lang="es-ES" sz="2400" dirty="0" smtClean="0">
                <a:solidFill>
                  <a:schemeClr val="bg1"/>
                </a:solidFill>
              </a:rPr>
              <a:t> </a:t>
            </a:r>
            <a:r>
              <a:rPr lang="es-ES" sz="2400" dirty="0" err="1" smtClean="0">
                <a:solidFill>
                  <a:schemeClr val="bg1"/>
                </a:solidFill>
              </a:rPr>
              <a:t>naskah</a:t>
            </a:r>
            <a:r>
              <a:rPr lang="es-ES" sz="2400" dirty="0" smtClean="0">
                <a:solidFill>
                  <a:schemeClr val="bg1"/>
                </a:solidFill>
              </a:rPr>
              <a:t> secara </a:t>
            </a:r>
            <a:r>
              <a:rPr lang="es-ES" sz="2400" dirty="0" err="1" smtClean="0">
                <a:solidFill>
                  <a:schemeClr val="bg1"/>
                </a:solidFill>
              </a:rPr>
              <a:t>sistematis</a:t>
            </a:r>
            <a:r>
              <a:rPr lang="es-ES" sz="2400" dirty="0" smtClean="0">
                <a:solidFill>
                  <a:schemeClr val="bg1"/>
                </a:solidFill>
              </a:rPr>
              <a:t> dan </a:t>
            </a:r>
            <a:r>
              <a:rPr lang="es-ES" sz="2400" dirty="0" err="1" smtClean="0">
                <a:solidFill>
                  <a:schemeClr val="bg1"/>
                </a:solidFill>
              </a:rPr>
              <a:t>estetis</a:t>
            </a:r>
            <a:endParaRPr lang="id-ID" sz="2400" dirty="0" smtClean="0">
              <a:solidFill>
                <a:schemeClr val="bg1"/>
              </a:solidFill>
            </a:endParaRPr>
          </a:p>
          <a:p>
            <a:pPr marL="742950" lvl="0" indent="-742950">
              <a:buFont typeface="+mj-lt"/>
              <a:buAutoNum type="arabicPeriod" startAt="21"/>
            </a:pPr>
            <a:r>
              <a:rPr lang="es-ES" sz="2400" dirty="0" err="1" smtClean="0">
                <a:solidFill>
                  <a:schemeClr val="bg1"/>
                </a:solidFill>
              </a:rPr>
              <a:t>Menunjukkan</a:t>
            </a:r>
            <a:r>
              <a:rPr lang="es-ES" sz="2400" dirty="0" smtClean="0">
                <a:solidFill>
                  <a:schemeClr val="bg1"/>
                </a:solidFill>
              </a:rPr>
              <a:t> </a:t>
            </a:r>
            <a:r>
              <a:rPr lang="es-ES" sz="2400" dirty="0" err="1" smtClean="0">
                <a:solidFill>
                  <a:schemeClr val="bg1"/>
                </a:solidFill>
              </a:rPr>
              <a:t>keterampilan</a:t>
            </a:r>
            <a:r>
              <a:rPr lang="es-ES" sz="2400" dirty="0" smtClean="0">
                <a:solidFill>
                  <a:schemeClr val="bg1"/>
                </a:solidFill>
              </a:rPr>
              <a:t> </a:t>
            </a:r>
            <a:r>
              <a:rPr lang="es-ES" sz="2400" dirty="0" err="1" smtClean="0">
                <a:solidFill>
                  <a:schemeClr val="bg1"/>
                </a:solidFill>
              </a:rPr>
              <a:t>menyimak</a:t>
            </a:r>
            <a:r>
              <a:rPr lang="es-ES" sz="2400" dirty="0" smtClean="0">
                <a:solidFill>
                  <a:schemeClr val="bg1"/>
                </a:solidFill>
              </a:rPr>
              <a:t>, </a:t>
            </a:r>
            <a:r>
              <a:rPr lang="es-ES" sz="2400" dirty="0" err="1" smtClean="0">
                <a:solidFill>
                  <a:schemeClr val="bg1"/>
                </a:solidFill>
              </a:rPr>
              <a:t>membaca</a:t>
            </a:r>
            <a:r>
              <a:rPr lang="es-ES" sz="2400" dirty="0" smtClean="0">
                <a:solidFill>
                  <a:schemeClr val="bg1"/>
                </a:solidFill>
              </a:rPr>
              <a:t>, </a:t>
            </a:r>
            <a:r>
              <a:rPr lang="es-ES" sz="2400" dirty="0" err="1" smtClean="0">
                <a:solidFill>
                  <a:schemeClr val="bg1"/>
                </a:solidFill>
              </a:rPr>
              <a:t>menulis</a:t>
            </a:r>
            <a:r>
              <a:rPr lang="es-ES" sz="2400" dirty="0" smtClean="0">
                <a:solidFill>
                  <a:schemeClr val="bg1"/>
                </a:solidFill>
              </a:rPr>
              <a:t>, dan </a:t>
            </a:r>
            <a:r>
              <a:rPr lang="es-ES" sz="2400" dirty="0" err="1" smtClean="0">
                <a:solidFill>
                  <a:schemeClr val="bg1"/>
                </a:solidFill>
              </a:rPr>
              <a:t>berbicara</a:t>
            </a:r>
            <a:r>
              <a:rPr lang="es-ES" sz="2400" dirty="0" smtClean="0">
                <a:solidFill>
                  <a:schemeClr val="bg1"/>
                </a:solidFill>
              </a:rPr>
              <a:t> </a:t>
            </a:r>
            <a:r>
              <a:rPr lang="es-ES" sz="2400" dirty="0" err="1" smtClean="0">
                <a:solidFill>
                  <a:schemeClr val="bg1"/>
                </a:solidFill>
              </a:rPr>
              <a:t>dalam</a:t>
            </a:r>
            <a:r>
              <a:rPr lang="es-ES" sz="2400" dirty="0" smtClean="0">
                <a:solidFill>
                  <a:schemeClr val="bg1"/>
                </a:solidFill>
              </a:rPr>
              <a:t> </a:t>
            </a:r>
            <a:r>
              <a:rPr lang="es-ES" sz="2400" dirty="0" err="1" smtClean="0">
                <a:solidFill>
                  <a:schemeClr val="bg1"/>
                </a:solidFill>
              </a:rPr>
              <a:t>bahasa</a:t>
            </a:r>
            <a:r>
              <a:rPr lang="es-ES" sz="2400" dirty="0" smtClean="0">
                <a:solidFill>
                  <a:schemeClr val="bg1"/>
                </a:solidFill>
              </a:rPr>
              <a:t> Indonesia dan </a:t>
            </a:r>
            <a:r>
              <a:rPr lang="es-ES" sz="2400" dirty="0" err="1" smtClean="0">
                <a:solidFill>
                  <a:schemeClr val="bg1"/>
                </a:solidFill>
              </a:rPr>
              <a:t>Inggris</a:t>
            </a:r>
            <a:r>
              <a:rPr lang="es-ES" sz="2400" dirty="0" smtClean="0">
                <a:solidFill>
                  <a:schemeClr val="bg1"/>
                </a:solidFill>
              </a:rPr>
              <a:t> </a:t>
            </a:r>
            <a:endParaRPr lang="id-ID" sz="2400" dirty="0" smtClean="0">
              <a:solidFill>
                <a:schemeClr val="bg1"/>
              </a:solidFill>
            </a:endParaRPr>
          </a:p>
          <a:p>
            <a:pPr marL="742950" lvl="0" indent="-742950">
              <a:buFont typeface="+mj-lt"/>
              <a:buAutoNum type="arabicPeriod" startAt="21"/>
            </a:pPr>
            <a:r>
              <a:rPr lang="es-ES" sz="2400" dirty="0" err="1" smtClean="0">
                <a:solidFill>
                  <a:schemeClr val="bg1"/>
                </a:solidFill>
              </a:rPr>
              <a:t>Menguasai</a:t>
            </a:r>
            <a:r>
              <a:rPr lang="es-ES" sz="2400" dirty="0" smtClean="0">
                <a:solidFill>
                  <a:schemeClr val="bg1"/>
                </a:solidFill>
              </a:rPr>
              <a:t> </a:t>
            </a:r>
            <a:r>
              <a:rPr lang="es-ES" sz="2400" dirty="0" err="1" smtClean="0">
                <a:solidFill>
                  <a:schemeClr val="bg1"/>
                </a:solidFill>
              </a:rPr>
              <a:t>kompetensi</a:t>
            </a:r>
            <a:r>
              <a:rPr lang="es-ES" sz="2400" dirty="0" smtClean="0">
                <a:solidFill>
                  <a:schemeClr val="bg1"/>
                </a:solidFill>
              </a:rPr>
              <a:t> </a:t>
            </a:r>
            <a:r>
              <a:rPr lang="es-ES" sz="2400" dirty="0" err="1" smtClean="0">
                <a:solidFill>
                  <a:schemeClr val="bg1"/>
                </a:solidFill>
              </a:rPr>
              <a:t>program</a:t>
            </a:r>
            <a:r>
              <a:rPr lang="es-ES" sz="2400" dirty="0" smtClean="0">
                <a:solidFill>
                  <a:schemeClr val="bg1"/>
                </a:solidFill>
              </a:rPr>
              <a:t> </a:t>
            </a:r>
            <a:r>
              <a:rPr lang="es-ES" sz="2400" dirty="0" err="1" smtClean="0">
                <a:solidFill>
                  <a:schemeClr val="bg1"/>
                </a:solidFill>
              </a:rPr>
              <a:t>keahlian</a:t>
            </a:r>
            <a:r>
              <a:rPr lang="es-ES" sz="2400" dirty="0" smtClean="0">
                <a:solidFill>
                  <a:schemeClr val="bg1"/>
                </a:solidFill>
              </a:rPr>
              <a:t> dan </a:t>
            </a:r>
            <a:r>
              <a:rPr lang="es-ES" sz="2400" dirty="0" err="1" smtClean="0">
                <a:solidFill>
                  <a:schemeClr val="bg1"/>
                </a:solidFill>
              </a:rPr>
              <a:t>kewirausahaan</a:t>
            </a:r>
            <a:r>
              <a:rPr lang="es-ES" sz="2400" dirty="0" smtClean="0">
                <a:solidFill>
                  <a:schemeClr val="bg1"/>
                </a:solidFill>
              </a:rPr>
              <a:t> </a:t>
            </a:r>
            <a:r>
              <a:rPr lang="es-ES" sz="2400" dirty="0" err="1" smtClean="0">
                <a:solidFill>
                  <a:schemeClr val="bg1"/>
                </a:solidFill>
              </a:rPr>
              <a:t>baik</a:t>
            </a:r>
            <a:r>
              <a:rPr lang="es-ES" sz="2400" dirty="0" smtClean="0">
                <a:solidFill>
                  <a:schemeClr val="bg1"/>
                </a:solidFill>
              </a:rPr>
              <a:t> </a:t>
            </a:r>
            <a:r>
              <a:rPr lang="es-ES" sz="2400" dirty="0" err="1" smtClean="0">
                <a:solidFill>
                  <a:schemeClr val="bg1"/>
                </a:solidFill>
              </a:rPr>
              <a:t>untuk</a:t>
            </a:r>
            <a:r>
              <a:rPr lang="es-ES" sz="2400" dirty="0" smtClean="0">
                <a:solidFill>
                  <a:schemeClr val="bg1"/>
                </a:solidFill>
              </a:rPr>
              <a:t> </a:t>
            </a:r>
            <a:r>
              <a:rPr lang="es-ES" sz="2400" dirty="0" err="1" smtClean="0">
                <a:solidFill>
                  <a:schemeClr val="bg1"/>
                </a:solidFill>
              </a:rPr>
              <a:t>memenuhi</a:t>
            </a:r>
            <a:r>
              <a:rPr lang="es-ES" sz="2400" dirty="0" smtClean="0">
                <a:solidFill>
                  <a:schemeClr val="bg1"/>
                </a:solidFill>
              </a:rPr>
              <a:t> </a:t>
            </a:r>
            <a:r>
              <a:rPr lang="es-ES" sz="2400" dirty="0" err="1" smtClean="0">
                <a:solidFill>
                  <a:schemeClr val="bg1"/>
                </a:solidFill>
              </a:rPr>
              <a:t>tuntutan</a:t>
            </a:r>
            <a:r>
              <a:rPr lang="es-ES" sz="2400" dirty="0" smtClean="0">
                <a:solidFill>
                  <a:schemeClr val="bg1"/>
                </a:solidFill>
              </a:rPr>
              <a:t> </a:t>
            </a:r>
            <a:r>
              <a:rPr lang="es-ES" sz="2400" dirty="0" err="1" smtClean="0">
                <a:solidFill>
                  <a:schemeClr val="bg1"/>
                </a:solidFill>
              </a:rPr>
              <a:t>dunia</a:t>
            </a:r>
            <a:r>
              <a:rPr lang="es-ES" sz="2400" dirty="0" smtClean="0">
                <a:solidFill>
                  <a:schemeClr val="bg1"/>
                </a:solidFill>
              </a:rPr>
              <a:t> </a:t>
            </a:r>
            <a:r>
              <a:rPr lang="es-ES" sz="2400" dirty="0" err="1" smtClean="0">
                <a:solidFill>
                  <a:schemeClr val="bg1"/>
                </a:solidFill>
              </a:rPr>
              <a:t>kerja</a:t>
            </a:r>
            <a:r>
              <a:rPr lang="es-ES" sz="2400" dirty="0" smtClean="0">
                <a:solidFill>
                  <a:schemeClr val="bg1"/>
                </a:solidFill>
              </a:rPr>
              <a:t> </a:t>
            </a:r>
            <a:r>
              <a:rPr lang="es-ES" sz="2400" dirty="0" err="1" smtClean="0">
                <a:solidFill>
                  <a:schemeClr val="bg1"/>
                </a:solidFill>
              </a:rPr>
              <a:t>maupun</a:t>
            </a:r>
            <a:r>
              <a:rPr lang="es-ES" sz="2400" dirty="0" smtClean="0">
                <a:solidFill>
                  <a:schemeClr val="bg1"/>
                </a:solidFill>
              </a:rPr>
              <a:t> </a:t>
            </a:r>
            <a:r>
              <a:rPr lang="es-ES" sz="2400" dirty="0" err="1" smtClean="0">
                <a:solidFill>
                  <a:schemeClr val="bg1"/>
                </a:solidFill>
              </a:rPr>
              <a:t>untuk</a:t>
            </a:r>
            <a:r>
              <a:rPr lang="es-ES" sz="2400" dirty="0" smtClean="0">
                <a:solidFill>
                  <a:schemeClr val="bg1"/>
                </a:solidFill>
              </a:rPr>
              <a:t> </a:t>
            </a:r>
            <a:r>
              <a:rPr lang="es-ES" sz="2400" dirty="0" err="1" smtClean="0">
                <a:solidFill>
                  <a:schemeClr val="bg1"/>
                </a:solidFill>
              </a:rPr>
              <a:t>mengikuti</a:t>
            </a:r>
            <a:r>
              <a:rPr lang="es-ES" sz="2400" dirty="0" smtClean="0">
                <a:solidFill>
                  <a:schemeClr val="bg1"/>
                </a:solidFill>
              </a:rPr>
              <a:t> </a:t>
            </a:r>
            <a:r>
              <a:rPr lang="es-ES" sz="2400" dirty="0" err="1" smtClean="0">
                <a:solidFill>
                  <a:schemeClr val="bg1"/>
                </a:solidFill>
              </a:rPr>
              <a:t>pendidikan</a:t>
            </a:r>
            <a:r>
              <a:rPr lang="es-ES" sz="2400" dirty="0" smtClean="0">
                <a:solidFill>
                  <a:schemeClr val="bg1"/>
                </a:solidFill>
              </a:rPr>
              <a:t> </a:t>
            </a:r>
            <a:r>
              <a:rPr lang="es-ES" sz="2400" dirty="0" err="1" smtClean="0">
                <a:solidFill>
                  <a:schemeClr val="bg1"/>
                </a:solidFill>
              </a:rPr>
              <a:t>tinggi</a:t>
            </a:r>
            <a:r>
              <a:rPr lang="es-ES" sz="2400" dirty="0" smtClean="0">
                <a:solidFill>
                  <a:schemeClr val="bg1"/>
                </a:solidFill>
              </a:rPr>
              <a:t> </a:t>
            </a:r>
            <a:r>
              <a:rPr lang="es-ES" sz="2400" dirty="0" err="1" smtClean="0">
                <a:solidFill>
                  <a:schemeClr val="bg1"/>
                </a:solidFill>
              </a:rPr>
              <a:t>sesuai</a:t>
            </a:r>
            <a:r>
              <a:rPr lang="es-ES" sz="2400" dirty="0" smtClean="0">
                <a:solidFill>
                  <a:schemeClr val="bg1"/>
                </a:solidFill>
              </a:rPr>
              <a:t> </a:t>
            </a:r>
            <a:r>
              <a:rPr lang="es-ES" sz="2400" dirty="0" err="1" smtClean="0">
                <a:solidFill>
                  <a:schemeClr val="bg1"/>
                </a:solidFill>
              </a:rPr>
              <a:t>dengan</a:t>
            </a:r>
            <a:r>
              <a:rPr lang="es-ES" sz="2400" dirty="0" smtClean="0">
                <a:solidFill>
                  <a:schemeClr val="bg1"/>
                </a:solidFill>
              </a:rPr>
              <a:t> </a:t>
            </a:r>
            <a:r>
              <a:rPr lang="es-ES" sz="2400" dirty="0" err="1" smtClean="0">
                <a:solidFill>
                  <a:schemeClr val="bg1"/>
                </a:solidFill>
              </a:rPr>
              <a:t>kejuruannya</a:t>
            </a:r>
            <a:endParaRPr lang="id-ID"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60417" name="Rectangle 1"/>
          <p:cNvSpPr>
            <a:spLocks noChangeArrowheads="1"/>
          </p:cNvSpPr>
          <p:nvPr/>
        </p:nvSpPr>
        <p:spPr bwMode="auto">
          <a:xfrm>
            <a:off x="1475656" y="830317"/>
            <a:ext cx="7200800" cy="5262979"/>
          </a:xfrm>
          <a:prstGeom prst="rect">
            <a:avLst/>
          </a:prstGeom>
          <a:gradFill flip="none" rotWithShape="1">
            <a:gsLst>
              <a:gs pos="4000">
                <a:srgbClr val="FFF200"/>
              </a:gs>
              <a:gs pos="45000">
                <a:srgbClr val="FF7A00"/>
              </a:gs>
              <a:gs pos="70000">
                <a:srgbClr val="FF0300"/>
              </a:gs>
              <a:gs pos="100000">
                <a:srgbClr val="4D0808"/>
              </a:gs>
            </a:gsLst>
            <a:path path="circle">
              <a:fillToRect l="50000" t="50000" r="50000" b="50000"/>
            </a:path>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Topik</a:t>
            </a:r>
            <a:r>
              <a:rPr kumimoji="0" lang="en-US" sz="66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endParaRPr kumimoji="0" lang="id-ID" sz="66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600" b="0" i="0" u="none" strike="noStrike" cap="none" normalizeH="0" baseline="0" dirty="0" err="1" smtClean="0">
                <a:ln>
                  <a:noFill/>
                </a:ln>
                <a:effectLst/>
                <a:latin typeface="Times New Roman" pitchFamily="18" charset="0"/>
                <a:ea typeface="Calibri" pitchFamily="34" charset="0"/>
                <a:cs typeface="Times New Roman" pitchFamily="18" charset="0"/>
              </a:rPr>
              <a:t>Kearifan</a:t>
            </a:r>
            <a:r>
              <a:rPr kumimoji="0" lang="en-US" sz="6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6600" b="0" i="0" u="none" strike="noStrike" cap="none" normalizeH="0" baseline="0" dirty="0" err="1" smtClean="0">
                <a:ln>
                  <a:noFill/>
                </a:ln>
                <a:effectLst/>
                <a:latin typeface="Times New Roman" pitchFamily="18" charset="0"/>
                <a:ea typeface="Calibri" pitchFamily="34" charset="0"/>
                <a:cs typeface="Times New Roman" pitchFamily="18" charset="0"/>
              </a:rPr>
              <a:t>Lokal</a:t>
            </a:r>
            <a:r>
              <a:rPr kumimoji="0" lang="en-US" sz="6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6600" b="0" i="0" u="none" strike="noStrike" cap="none" normalizeH="0" baseline="0" dirty="0" err="1" smtClean="0">
                <a:ln>
                  <a:noFill/>
                </a:ln>
                <a:effectLst/>
                <a:latin typeface="Times New Roman" pitchFamily="18" charset="0"/>
                <a:ea typeface="Calibri" pitchFamily="34" charset="0"/>
                <a:cs typeface="Times New Roman" pitchFamily="18" charset="0"/>
              </a:rPr>
              <a:t>dalam</a:t>
            </a:r>
            <a:endParaRPr kumimoji="0" lang="id-ID" sz="66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600" b="0" i="0" u="none" strike="noStrike" cap="none" normalizeH="0" baseline="0" dirty="0" err="1" smtClean="0">
                <a:ln>
                  <a:noFill/>
                </a:ln>
                <a:effectLst/>
                <a:latin typeface="Times New Roman" pitchFamily="18" charset="0"/>
                <a:ea typeface="Calibri" pitchFamily="34" charset="0"/>
                <a:cs typeface="Times New Roman" pitchFamily="18" charset="0"/>
              </a:rPr>
              <a:t>Mengembangkan</a:t>
            </a:r>
            <a:r>
              <a:rPr kumimoji="0" lang="en-US" sz="6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6600" b="0" i="0" u="none" strike="noStrike" cap="none" normalizeH="0" baseline="0" dirty="0" err="1" smtClean="0">
                <a:ln>
                  <a:noFill/>
                </a:ln>
                <a:effectLst/>
                <a:latin typeface="Times New Roman" pitchFamily="18" charset="0"/>
                <a:ea typeface="Calibri" pitchFamily="34" charset="0"/>
                <a:cs typeface="Times New Roman" pitchFamily="18" charset="0"/>
              </a:rPr>
              <a:t>Potensi</a:t>
            </a:r>
            <a:r>
              <a:rPr kumimoji="0" lang="en-US" sz="6600" b="0" i="0" u="none" strike="noStrike" cap="none" normalizeH="0" baseline="0" dirty="0" smtClean="0">
                <a:ln>
                  <a:noFill/>
                </a:ln>
                <a:effectLst/>
                <a:latin typeface="Times New Roman" pitchFamily="18" charset="0"/>
                <a:ea typeface="Calibri" pitchFamily="34" charset="0"/>
                <a:cs typeface="Times New Roman" pitchFamily="18" charset="0"/>
              </a:rPr>
              <a:t> SDM</a:t>
            </a:r>
            <a:endParaRPr kumimoji="0" lang="en-US" sz="6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sp>
        <p:nvSpPr>
          <p:cNvPr id="60417" name="Rectangle 1"/>
          <p:cNvSpPr>
            <a:spLocks noChangeArrowheads="1"/>
          </p:cNvSpPr>
          <p:nvPr/>
        </p:nvSpPr>
        <p:spPr bwMode="auto">
          <a:xfrm>
            <a:off x="1619672" y="1124744"/>
            <a:ext cx="6984776" cy="4524315"/>
          </a:xfrm>
          <a:prstGeom prst="rect">
            <a:avLst/>
          </a:prstGeom>
          <a:gradFill>
            <a:gsLst>
              <a:gs pos="0">
                <a:srgbClr val="FFF200">
                  <a:alpha val="66000"/>
                </a:srgbClr>
              </a:gs>
              <a:gs pos="45000">
                <a:srgbClr val="FF7A00"/>
              </a:gs>
              <a:gs pos="70000">
                <a:srgbClr val="FF0300"/>
              </a:gs>
              <a:gs pos="100000">
                <a:srgbClr val="4D0808"/>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d-ID" sz="3600" b="1" dirty="0" smtClean="0">
                <a:solidFill>
                  <a:srgbClr val="FF0000"/>
                </a:solidFill>
              </a:rPr>
              <a:t>SMK MODEL </a:t>
            </a:r>
            <a:r>
              <a:rPr lang="id-ID" sz="3600" b="1" i="1" dirty="0" smtClean="0">
                <a:solidFill>
                  <a:srgbClr val="FF0000"/>
                </a:solidFill>
              </a:rPr>
              <a:t>INDIGENOUS WISDOM</a:t>
            </a:r>
            <a:r>
              <a:rPr lang="id-ID" sz="3600" b="1" dirty="0" smtClean="0">
                <a:solidFill>
                  <a:srgbClr val="FF0000"/>
                </a:solidFill>
              </a:rPr>
              <a:t> THK </a:t>
            </a:r>
            <a:r>
              <a:rPr lang="id-ID" sz="3600" dirty="0" smtClean="0">
                <a:solidFill>
                  <a:srgbClr val="FFFF00"/>
                </a:solidFill>
              </a:rPr>
              <a:t>adalah sekolah menengah kejuruan formal bertujuan menghasilkan lulusan berkarakter dan berbudaya THK dalam bekerja, berwirausaha, dan melanjutkan ke perguruan tinggi sesuai bidang studi keahliannya.</a:t>
            </a:r>
            <a:endParaRPr kumimoji="0" lang="en-US" sz="3600" b="0" i="0" u="none" strike="noStrike" cap="none" normalizeH="0" baseline="0" dirty="0" smtClean="0">
              <a:ln>
                <a:noFill/>
              </a:ln>
              <a:solidFill>
                <a:srgbClr val="FFFF00"/>
              </a:solidFill>
              <a:effectLst/>
              <a:latin typeface="Arial" pitchFamily="34" charset="0"/>
              <a:cs typeface="Arial" pitchFamily="34" charset="0"/>
            </a:endParaRPr>
          </a:p>
        </p:txBody>
      </p:sp>
      <p:sp>
        <p:nvSpPr>
          <p:cNvPr id="4"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id-ID" sz="3600" b="1" dirty="0" smtClean="0">
                <a:solidFill>
                  <a:schemeClr val="bg1"/>
                </a:solidFill>
              </a:rPr>
              <a:t>D E F I N I S I</a:t>
            </a:r>
            <a:endParaRPr lang="en-US" sz="36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T</a:t>
            </a:r>
            <a:r>
              <a:rPr lang="id-ID" sz="3600" b="1" dirty="0" smtClean="0">
                <a:solidFill>
                  <a:schemeClr val="bg1"/>
                </a:solidFill>
              </a:rPr>
              <a:t>AHUN I (2012)</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graphicFrame>
        <p:nvGraphicFramePr>
          <p:cNvPr id="5" name="Table 4"/>
          <p:cNvGraphicFramePr>
            <a:graphicFrameLocks noGrp="1"/>
          </p:cNvGraphicFramePr>
          <p:nvPr/>
        </p:nvGraphicFramePr>
        <p:xfrm>
          <a:off x="1187624" y="1052736"/>
          <a:ext cx="7632848" cy="5472608"/>
        </p:xfrm>
        <a:graphic>
          <a:graphicData uri="http://schemas.openxmlformats.org/drawingml/2006/table">
            <a:tbl>
              <a:tblPr/>
              <a:tblGrid>
                <a:gridCol w="3960440"/>
                <a:gridCol w="1729502"/>
                <a:gridCol w="1942906"/>
              </a:tblGrid>
              <a:tr h="672075">
                <a:tc>
                  <a:txBody>
                    <a:bodyPr/>
                    <a:lstStyle/>
                    <a:p>
                      <a:pPr algn="ctr">
                        <a:lnSpc>
                          <a:spcPct val="150000"/>
                        </a:lnSpc>
                        <a:spcAft>
                          <a:spcPts val="0"/>
                        </a:spcAft>
                      </a:pPr>
                      <a:r>
                        <a:rPr lang="en-US" sz="2800" b="1" dirty="0" err="1">
                          <a:latin typeface="Arial Narrow"/>
                          <a:ea typeface="Calibri"/>
                          <a:cs typeface="Times New Roman"/>
                        </a:rPr>
                        <a:t>Tujuan</a:t>
                      </a:r>
                      <a:r>
                        <a:rPr lang="en-US" sz="2800" b="1" dirty="0">
                          <a:latin typeface="Arial Narrow"/>
                          <a:ea typeface="Calibri"/>
                          <a:cs typeface="Times New Roman"/>
                        </a:rPr>
                        <a:t> </a:t>
                      </a:r>
                      <a:r>
                        <a:rPr lang="en-US" sz="2800" b="1" dirty="0" err="1">
                          <a:latin typeface="Arial Narrow"/>
                          <a:ea typeface="Calibri"/>
                          <a:cs typeface="Times New Roman"/>
                        </a:rPr>
                        <a:t>Penelitian</a:t>
                      </a:r>
                      <a:endParaRPr lang="id-ID" sz="2800" dirty="0">
                        <a:latin typeface="Calibri"/>
                        <a:ea typeface="Calibri"/>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2800" b="1" dirty="0" smtClean="0">
                          <a:latin typeface="Arial Narrow"/>
                          <a:ea typeface="Calibri"/>
                          <a:cs typeface="Times New Roman"/>
                        </a:rPr>
                        <a:t>Target</a:t>
                      </a:r>
                      <a:endParaRPr lang="id-ID" sz="2800" dirty="0">
                        <a:latin typeface="Calibri"/>
                        <a:ea typeface="Calibri"/>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0"/>
                        </a:spcAft>
                      </a:pPr>
                      <a:r>
                        <a:rPr lang="id-ID" sz="2800" b="1" dirty="0" smtClean="0">
                          <a:latin typeface="Calibri"/>
                          <a:ea typeface="Calibri"/>
                          <a:cs typeface="Times New Roman"/>
                        </a:rPr>
                        <a:t>Capain</a:t>
                      </a:r>
                      <a:endParaRPr lang="id-ID" sz="2800" b="1" dirty="0">
                        <a:latin typeface="Calibri"/>
                        <a:ea typeface="Calibri"/>
                        <a:cs typeface="Times New Roman"/>
                      </a:endParaRPr>
                    </a:p>
                  </a:txBody>
                  <a:tcPr marL="57061" marR="57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800533">
                <a:tc>
                  <a:txBody>
                    <a:bodyPr/>
                    <a:lstStyle/>
                    <a:p>
                      <a:pPr marL="342900" lvl="0" indent="-342900">
                        <a:lnSpc>
                          <a:spcPct val="100000"/>
                        </a:lnSpc>
                        <a:spcBef>
                          <a:spcPts val="0"/>
                        </a:spcBef>
                        <a:spcAft>
                          <a:spcPts val="0"/>
                        </a:spcAft>
                        <a:buFont typeface="+mj-lt"/>
                        <a:buAutoNum type="arabicPeriod"/>
                      </a:pPr>
                      <a:r>
                        <a:rPr lang="id-ID" sz="2000" dirty="0">
                          <a:latin typeface="Arial Narrow"/>
                          <a:ea typeface="Calibri"/>
                          <a:cs typeface="Times New Roman"/>
                        </a:rPr>
                        <a:t>Mengidentifikasi nilai-nilai </a:t>
                      </a:r>
                      <a:r>
                        <a:rPr lang="en-US" sz="2000" dirty="0" err="1">
                          <a:latin typeface="Arial Narrow"/>
                          <a:ea typeface="Calibri"/>
                          <a:cs typeface="Times New Roman"/>
                        </a:rPr>
                        <a:t>apakah</a:t>
                      </a:r>
                      <a:r>
                        <a:rPr lang="en-US" sz="2000" dirty="0">
                          <a:latin typeface="Arial Narrow"/>
                          <a:ea typeface="Calibri"/>
                          <a:cs typeface="Times New Roman"/>
                        </a:rPr>
                        <a:t> </a:t>
                      </a:r>
                      <a:r>
                        <a:rPr lang="id-ID" sz="2000" dirty="0">
                          <a:latin typeface="Arial Narrow"/>
                          <a:ea typeface="Calibri"/>
                          <a:cs typeface="Times New Roman"/>
                        </a:rPr>
                        <a:t>dari ideologi THK </a:t>
                      </a:r>
                      <a:r>
                        <a:rPr lang="en-US" sz="2000" dirty="0">
                          <a:latin typeface="Arial Narrow"/>
                          <a:ea typeface="Calibri"/>
                          <a:cs typeface="Times New Roman"/>
                        </a:rPr>
                        <a:t>yang </a:t>
                      </a:r>
                      <a:r>
                        <a:rPr lang="en-US" sz="2000" dirty="0" err="1">
                          <a:latin typeface="Arial Narrow"/>
                          <a:ea typeface="Calibri"/>
                          <a:cs typeface="Times New Roman"/>
                        </a:rPr>
                        <a:t>dapat</a:t>
                      </a:r>
                      <a:r>
                        <a:rPr lang="en-US" sz="2000" dirty="0">
                          <a:latin typeface="Arial Narrow"/>
                          <a:ea typeface="Calibri"/>
                          <a:cs typeface="Times New Roman"/>
                        </a:rPr>
                        <a:t> </a:t>
                      </a:r>
                      <a:r>
                        <a:rPr lang="en-US" sz="2000" dirty="0" err="1">
                          <a:latin typeface="Arial Narrow"/>
                          <a:ea typeface="Calibri"/>
                          <a:cs typeface="Times New Roman"/>
                        </a:rPr>
                        <a:t>diterapkan</a:t>
                      </a:r>
                      <a:r>
                        <a:rPr lang="en-US" sz="2000" dirty="0">
                          <a:latin typeface="Arial Narrow"/>
                          <a:ea typeface="Calibri"/>
                          <a:cs typeface="Times New Roman"/>
                        </a:rPr>
                        <a:t> </a:t>
                      </a:r>
                      <a:r>
                        <a:rPr lang="en-US" sz="2000" dirty="0" err="1">
                          <a:latin typeface="Arial Narrow"/>
                          <a:ea typeface="Calibri"/>
                          <a:cs typeface="Times New Roman"/>
                        </a:rPr>
                        <a:t>untuk</a:t>
                      </a:r>
                      <a:r>
                        <a:rPr lang="en-US" sz="2000" dirty="0">
                          <a:latin typeface="Arial Narrow"/>
                          <a:ea typeface="Calibri"/>
                          <a:cs typeface="Times New Roman"/>
                        </a:rPr>
                        <a:t> </a:t>
                      </a:r>
                      <a:r>
                        <a:rPr lang="en-US" sz="2000" dirty="0" err="1">
                          <a:latin typeface="Arial Narrow"/>
                          <a:ea typeface="Calibri"/>
                          <a:cs typeface="Times New Roman"/>
                        </a:rPr>
                        <a:t>meningkatkan</a:t>
                      </a:r>
                      <a:r>
                        <a:rPr lang="en-US" sz="2000" dirty="0">
                          <a:latin typeface="Arial Narrow"/>
                          <a:ea typeface="Calibri"/>
                          <a:cs typeface="Times New Roman"/>
                        </a:rPr>
                        <a:t> </a:t>
                      </a:r>
                      <a:r>
                        <a:rPr lang="en-US" sz="2000" dirty="0" err="1">
                          <a:latin typeface="Arial Narrow"/>
                          <a:ea typeface="Calibri"/>
                          <a:cs typeface="Times New Roman"/>
                        </a:rPr>
                        <a:t>penguatan</a:t>
                      </a:r>
                      <a:r>
                        <a:rPr lang="en-US" sz="2000" dirty="0">
                          <a:latin typeface="Arial Narrow"/>
                          <a:ea typeface="Calibri"/>
                          <a:cs typeface="Times New Roman"/>
                        </a:rPr>
                        <a:t> </a:t>
                      </a:r>
                      <a:r>
                        <a:rPr lang="en-US" sz="2000" dirty="0" err="1">
                          <a:latin typeface="Arial Narrow"/>
                          <a:ea typeface="Calibri"/>
                          <a:cs typeface="Times New Roman"/>
                        </a:rPr>
                        <a:t>nilai-nilai</a:t>
                      </a:r>
                      <a:r>
                        <a:rPr lang="en-US" sz="2000" dirty="0">
                          <a:latin typeface="Arial Narrow"/>
                          <a:ea typeface="Calibri"/>
                          <a:cs typeface="Times New Roman"/>
                        </a:rPr>
                        <a:t> </a:t>
                      </a:r>
                      <a:r>
                        <a:rPr lang="en-US" sz="2000" dirty="0" err="1">
                          <a:latin typeface="Arial Narrow"/>
                          <a:ea typeface="Calibri"/>
                          <a:cs typeface="Times New Roman"/>
                        </a:rPr>
                        <a:t>kebangsaan</a:t>
                      </a:r>
                      <a:r>
                        <a:rPr lang="en-US" sz="2000" dirty="0">
                          <a:latin typeface="Arial Narrow"/>
                          <a:ea typeface="Calibri"/>
                          <a:cs typeface="Times New Roman"/>
                        </a:rPr>
                        <a:t> </a:t>
                      </a:r>
                      <a:r>
                        <a:rPr lang="en-US" sz="2000" dirty="0" err="1">
                          <a:latin typeface="Arial Narrow"/>
                          <a:ea typeface="Calibri"/>
                          <a:cs typeface="Times New Roman"/>
                        </a:rPr>
                        <a:t>dan</a:t>
                      </a:r>
                      <a:r>
                        <a:rPr lang="en-US" sz="2000" dirty="0">
                          <a:latin typeface="Arial Narrow"/>
                          <a:ea typeface="Calibri"/>
                          <a:cs typeface="Times New Roman"/>
                        </a:rPr>
                        <a:t> </a:t>
                      </a:r>
                      <a:r>
                        <a:rPr lang="en-US" sz="2000" dirty="0" err="1">
                          <a:latin typeface="Arial Narrow"/>
                          <a:ea typeface="Calibri"/>
                          <a:cs typeface="Times New Roman"/>
                        </a:rPr>
                        <a:t>budi</a:t>
                      </a:r>
                      <a:r>
                        <a:rPr lang="en-US" sz="2000" dirty="0">
                          <a:latin typeface="Arial Narrow"/>
                          <a:ea typeface="Calibri"/>
                          <a:cs typeface="Times New Roman"/>
                        </a:rPr>
                        <a:t> </a:t>
                      </a:r>
                      <a:r>
                        <a:rPr lang="en-US" sz="2000" dirty="0" err="1">
                          <a:latin typeface="Arial Narrow"/>
                          <a:ea typeface="Calibri"/>
                          <a:cs typeface="Times New Roman"/>
                        </a:rPr>
                        <a:t>pekerti</a:t>
                      </a:r>
                      <a:r>
                        <a:rPr lang="en-US" sz="2000" dirty="0">
                          <a:latin typeface="Arial Narrow"/>
                          <a:ea typeface="Calibri"/>
                          <a:cs typeface="Times New Roman"/>
                        </a:rPr>
                        <a:t> </a:t>
                      </a:r>
                      <a:r>
                        <a:rPr lang="en-US" sz="2000" dirty="0" err="1">
                          <a:latin typeface="Arial Narrow"/>
                          <a:ea typeface="Calibri"/>
                          <a:cs typeface="Times New Roman"/>
                        </a:rPr>
                        <a:t>bangsa</a:t>
                      </a:r>
                      <a:r>
                        <a:rPr lang="en-US" sz="2000" dirty="0">
                          <a:latin typeface="Arial Narrow"/>
                          <a:ea typeface="Calibri"/>
                          <a:cs typeface="Times New Roman"/>
                        </a:rPr>
                        <a:t> </a:t>
                      </a:r>
                      <a:r>
                        <a:rPr lang="en-US" sz="2000" dirty="0" err="1">
                          <a:latin typeface="Arial Narrow"/>
                          <a:ea typeface="Calibri"/>
                          <a:cs typeface="Times New Roman"/>
                        </a:rPr>
                        <a:t>dalam</a:t>
                      </a:r>
                      <a:r>
                        <a:rPr lang="en-US" sz="2000" dirty="0">
                          <a:latin typeface="Arial Narrow"/>
                          <a:ea typeface="Calibri"/>
                          <a:cs typeface="Times New Roman"/>
                        </a:rPr>
                        <a:t> </a:t>
                      </a:r>
                      <a:r>
                        <a:rPr lang="en-US" sz="2000" dirty="0" err="1">
                          <a:latin typeface="Arial Narrow"/>
                          <a:ea typeface="Calibri"/>
                          <a:cs typeface="Times New Roman"/>
                        </a:rPr>
                        <a:t>pengembangan</a:t>
                      </a:r>
                      <a:r>
                        <a:rPr lang="en-US" sz="2000" dirty="0">
                          <a:latin typeface="Arial Narrow"/>
                          <a:ea typeface="Calibri"/>
                          <a:cs typeface="Times New Roman"/>
                        </a:rPr>
                        <a:t> </a:t>
                      </a:r>
                      <a:r>
                        <a:rPr lang="en-US" sz="2000" dirty="0" err="1">
                          <a:latin typeface="Arial Narrow"/>
                          <a:ea typeface="Calibri"/>
                          <a:cs typeface="Times New Roman"/>
                        </a:rPr>
                        <a:t>potensi</a:t>
                      </a:r>
                      <a:r>
                        <a:rPr lang="en-US" sz="2000" dirty="0">
                          <a:latin typeface="Arial Narrow"/>
                          <a:ea typeface="Calibri"/>
                          <a:cs typeface="Times New Roman"/>
                        </a:rPr>
                        <a:t> </a:t>
                      </a:r>
                      <a:r>
                        <a:rPr lang="en-US" sz="2000" dirty="0" err="1">
                          <a:latin typeface="Arial Narrow"/>
                          <a:ea typeface="Calibri"/>
                          <a:cs typeface="Times New Roman"/>
                        </a:rPr>
                        <a:t>dan</a:t>
                      </a:r>
                      <a:r>
                        <a:rPr lang="en-US" sz="2000" dirty="0">
                          <a:latin typeface="Arial Narrow"/>
                          <a:ea typeface="Calibri"/>
                          <a:cs typeface="Times New Roman"/>
                        </a:rPr>
                        <a:t> </a:t>
                      </a:r>
                      <a:r>
                        <a:rPr lang="en-US" sz="2000" dirty="0" err="1">
                          <a:latin typeface="Arial Narrow"/>
                          <a:ea typeface="Calibri"/>
                          <a:cs typeface="Times New Roman"/>
                        </a:rPr>
                        <a:t>daya</a:t>
                      </a:r>
                      <a:r>
                        <a:rPr lang="en-US" sz="2000" dirty="0">
                          <a:latin typeface="Arial Narrow"/>
                          <a:ea typeface="Calibri"/>
                          <a:cs typeface="Times New Roman"/>
                        </a:rPr>
                        <a:t> </a:t>
                      </a:r>
                      <a:r>
                        <a:rPr lang="en-US" sz="2000" dirty="0" err="1">
                          <a:latin typeface="Arial Narrow"/>
                          <a:ea typeface="Calibri"/>
                          <a:cs typeface="Times New Roman"/>
                        </a:rPr>
                        <a:t>saing</a:t>
                      </a:r>
                      <a:r>
                        <a:rPr lang="en-US" sz="2000" dirty="0">
                          <a:latin typeface="Arial Narrow"/>
                          <a:ea typeface="Calibri"/>
                          <a:cs typeface="Times New Roman"/>
                        </a:rPr>
                        <a:t> SDM </a:t>
                      </a:r>
                      <a:r>
                        <a:rPr lang="en-US" sz="2000" dirty="0" err="1">
                          <a:latin typeface="Arial Narrow"/>
                          <a:ea typeface="Calibri"/>
                          <a:cs typeface="Times New Roman"/>
                        </a:rPr>
                        <a:t>melalui</a:t>
                      </a:r>
                      <a:r>
                        <a:rPr lang="en-US" sz="2000" dirty="0">
                          <a:latin typeface="Arial Narrow"/>
                          <a:ea typeface="Calibri"/>
                          <a:cs typeface="Times New Roman"/>
                        </a:rPr>
                        <a:t> </a:t>
                      </a:r>
                      <a:r>
                        <a:rPr lang="en-US" sz="2000" dirty="0" err="1">
                          <a:latin typeface="Arial Narrow"/>
                          <a:ea typeface="Calibri"/>
                          <a:cs typeface="Times New Roman"/>
                        </a:rPr>
                        <a:t>Sekolah</a:t>
                      </a:r>
                      <a:r>
                        <a:rPr lang="en-US" sz="2000" dirty="0">
                          <a:latin typeface="Arial Narrow"/>
                          <a:ea typeface="Calibri"/>
                          <a:cs typeface="Times New Roman"/>
                        </a:rPr>
                        <a:t> </a:t>
                      </a:r>
                      <a:r>
                        <a:rPr lang="en-US" sz="2000" dirty="0" err="1">
                          <a:latin typeface="Arial Narrow"/>
                          <a:ea typeface="Calibri"/>
                          <a:cs typeface="Times New Roman"/>
                        </a:rPr>
                        <a:t>Menengah</a:t>
                      </a:r>
                      <a:r>
                        <a:rPr lang="en-US" sz="2000" dirty="0">
                          <a:latin typeface="Arial Narrow"/>
                          <a:ea typeface="Calibri"/>
                          <a:cs typeface="Times New Roman"/>
                        </a:rPr>
                        <a:t> </a:t>
                      </a:r>
                      <a:r>
                        <a:rPr lang="en-US" sz="2000" dirty="0" err="1">
                          <a:latin typeface="Arial Narrow"/>
                          <a:ea typeface="Calibri"/>
                          <a:cs typeface="Times New Roman"/>
                        </a:rPr>
                        <a:t>Kejuruan</a:t>
                      </a:r>
                      <a:r>
                        <a:rPr lang="en-US" sz="2000" dirty="0">
                          <a:latin typeface="Arial Narrow"/>
                          <a:ea typeface="Calibri"/>
                          <a:cs typeface="Times New Roman"/>
                        </a:rPr>
                        <a:t>  model </a:t>
                      </a:r>
                      <a:r>
                        <a:rPr lang="en-US" sz="2000" i="1" dirty="0">
                          <a:latin typeface="Arial Narrow"/>
                          <a:ea typeface="Calibri"/>
                          <a:cs typeface="Times New Roman"/>
                        </a:rPr>
                        <a:t>indigenous wisdom</a:t>
                      </a:r>
                      <a:r>
                        <a:rPr lang="en-US" sz="2000" dirty="0">
                          <a:latin typeface="Arial Narrow"/>
                          <a:ea typeface="Calibri"/>
                          <a:cs typeface="Times New Roman"/>
                        </a:rPr>
                        <a:t> Tri </a:t>
                      </a:r>
                      <a:r>
                        <a:rPr lang="en-US" sz="2000" dirty="0" err="1">
                          <a:latin typeface="Arial Narrow"/>
                          <a:ea typeface="Calibri"/>
                          <a:cs typeface="Times New Roman"/>
                        </a:rPr>
                        <a:t>Hita</a:t>
                      </a:r>
                      <a:r>
                        <a:rPr lang="en-US" sz="2000" dirty="0">
                          <a:latin typeface="Arial Narrow"/>
                          <a:ea typeface="Calibri"/>
                          <a:cs typeface="Times New Roman"/>
                        </a:rPr>
                        <a:t> Karana (SMK IW-THK).</a:t>
                      </a:r>
                      <a:endParaRPr lang="id-ID" sz="2000" dirty="0">
                        <a:latin typeface="Calibri"/>
                        <a:ea typeface="Calibri"/>
                        <a:cs typeface="Times New Roman"/>
                      </a:endParaRPr>
                    </a:p>
                    <a:p>
                      <a:pPr marL="342900" lvl="0" indent="-342900">
                        <a:lnSpc>
                          <a:spcPct val="100000"/>
                        </a:lnSpc>
                        <a:spcBef>
                          <a:spcPts val="0"/>
                        </a:spcBef>
                        <a:spcAft>
                          <a:spcPts val="0"/>
                        </a:spcAft>
                        <a:buFont typeface="+mj-lt"/>
                        <a:buAutoNum type="arabicPeriod"/>
                      </a:pPr>
                      <a:r>
                        <a:rPr lang="id-ID" sz="2000" dirty="0">
                          <a:latin typeface="Arial Narrow"/>
                          <a:ea typeface="Calibri"/>
                          <a:cs typeface="Times New Roman"/>
                        </a:rPr>
                        <a:t>Mengidentifikasi </a:t>
                      </a:r>
                      <a:r>
                        <a:rPr lang="en-US" sz="2000" dirty="0" err="1">
                          <a:latin typeface="Arial Narrow"/>
                          <a:ea typeface="Calibri"/>
                          <a:cs typeface="Times New Roman"/>
                        </a:rPr>
                        <a:t>dimensi</a:t>
                      </a:r>
                      <a:r>
                        <a:rPr lang="id-ID" sz="2000" dirty="0">
                          <a:latin typeface="Arial Narrow"/>
                          <a:ea typeface="Calibri"/>
                          <a:cs typeface="Times New Roman"/>
                        </a:rPr>
                        <a:t> dari ideologi THK </a:t>
                      </a:r>
                      <a:r>
                        <a:rPr lang="en-US" sz="2000" dirty="0" err="1">
                          <a:latin typeface="Arial Narrow"/>
                          <a:ea typeface="Calibri"/>
                          <a:cs typeface="Times New Roman"/>
                        </a:rPr>
                        <a:t>sebagai</a:t>
                      </a:r>
                      <a:r>
                        <a:rPr lang="en-US" sz="2000" dirty="0">
                          <a:latin typeface="Arial Narrow"/>
                          <a:ea typeface="Calibri"/>
                          <a:cs typeface="Times New Roman"/>
                        </a:rPr>
                        <a:t> basis </a:t>
                      </a:r>
                      <a:r>
                        <a:rPr lang="en-US" sz="2000" dirty="0" err="1">
                          <a:latin typeface="Arial Narrow"/>
                          <a:ea typeface="Calibri"/>
                          <a:cs typeface="Times New Roman"/>
                        </a:rPr>
                        <a:t>pengembangan</a:t>
                      </a:r>
                      <a:r>
                        <a:rPr lang="en-US" sz="2000" dirty="0">
                          <a:latin typeface="Arial Narrow"/>
                          <a:ea typeface="Calibri"/>
                          <a:cs typeface="Times New Roman"/>
                        </a:rPr>
                        <a:t> SMK IW-THK.</a:t>
                      </a:r>
                      <a:endParaRPr lang="id-ID" sz="2000" dirty="0">
                        <a:latin typeface="Calibri"/>
                        <a:ea typeface="Calibri"/>
                        <a:cs typeface="Times New Roman"/>
                      </a:endParaRPr>
                    </a:p>
                    <a:p>
                      <a:pPr marL="342900" lvl="0" indent="-342900">
                        <a:lnSpc>
                          <a:spcPct val="100000"/>
                        </a:lnSpc>
                        <a:spcBef>
                          <a:spcPts val="0"/>
                        </a:spcBef>
                        <a:spcAft>
                          <a:spcPts val="0"/>
                        </a:spcAft>
                        <a:buFont typeface="+mj-lt"/>
                        <a:buAutoNum type="arabicPeriod"/>
                      </a:pPr>
                      <a:r>
                        <a:rPr lang="en-US" sz="2000" dirty="0" err="1">
                          <a:latin typeface="Arial Narrow"/>
                          <a:ea typeface="Calibri"/>
                          <a:cs typeface="Times New Roman"/>
                        </a:rPr>
                        <a:t>Merumuskan</a:t>
                      </a:r>
                      <a:r>
                        <a:rPr lang="en-US" sz="2000" dirty="0">
                          <a:latin typeface="Arial Narrow"/>
                          <a:ea typeface="Calibri"/>
                          <a:cs typeface="Times New Roman"/>
                        </a:rPr>
                        <a:t> </a:t>
                      </a:r>
                      <a:r>
                        <a:rPr lang="en-US" sz="2000" dirty="0" err="1">
                          <a:latin typeface="Arial Narrow"/>
                          <a:ea typeface="Calibri"/>
                          <a:cs typeface="Times New Roman"/>
                        </a:rPr>
                        <a:t>indikator</a:t>
                      </a:r>
                      <a:r>
                        <a:rPr lang="en-US" sz="2000" dirty="0">
                          <a:latin typeface="Arial Narrow"/>
                          <a:ea typeface="Calibri"/>
                          <a:cs typeface="Times New Roman"/>
                        </a:rPr>
                        <a:t>  </a:t>
                      </a:r>
                      <a:r>
                        <a:rPr lang="en-US" sz="2000" dirty="0" err="1">
                          <a:latin typeface="Arial Narrow"/>
                          <a:ea typeface="Calibri"/>
                          <a:cs typeface="Times New Roman"/>
                        </a:rPr>
                        <a:t>dan</a:t>
                      </a:r>
                      <a:r>
                        <a:rPr lang="en-US" sz="2000" dirty="0">
                          <a:latin typeface="Arial Narrow"/>
                          <a:ea typeface="Calibri"/>
                          <a:cs typeface="Times New Roman"/>
                        </a:rPr>
                        <a:t> </a:t>
                      </a:r>
                      <a:r>
                        <a:rPr lang="en-US" sz="2000" dirty="0" err="1">
                          <a:latin typeface="Arial Narrow"/>
                          <a:ea typeface="Calibri"/>
                          <a:cs typeface="Times New Roman"/>
                        </a:rPr>
                        <a:t>struktur</a:t>
                      </a:r>
                      <a:r>
                        <a:rPr lang="en-US" sz="2000" dirty="0">
                          <a:latin typeface="Arial Narrow"/>
                          <a:ea typeface="Calibri"/>
                          <a:cs typeface="Times New Roman"/>
                        </a:rPr>
                        <a:t> </a:t>
                      </a:r>
                      <a:r>
                        <a:rPr lang="en-US" sz="2000" dirty="0" err="1">
                          <a:latin typeface="Arial Narrow"/>
                          <a:ea typeface="Calibri"/>
                          <a:cs typeface="Times New Roman"/>
                        </a:rPr>
                        <a:t>cetak</a:t>
                      </a:r>
                      <a:r>
                        <a:rPr lang="en-US" sz="2000" dirty="0">
                          <a:latin typeface="Arial Narrow"/>
                          <a:ea typeface="Calibri"/>
                          <a:cs typeface="Times New Roman"/>
                        </a:rPr>
                        <a:t> </a:t>
                      </a:r>
                      <a:r>
                        <a:rPr lang="en-US" sz="2000" dirty="0" err="1">
                          <a:latin typeface="Arial Narrow"/>
                          <a:ea typeface="Calibri"/>
                          <a:cs typeface="Times New Roman"/>
                        </a:rPr>
                        <a:t>biru</a:t>
                      </a:r>
                      <a:r>
                        <a:rPr lang="en-US" sz="2000" dirty="0">
                          <a:latin typeface="Arial Narrow"/>
                          <a:ea typeface="Calibri"/>
                          <a:cs typeface="Times New Roman"/>
                        </a:rPr>
                        <a:t> SMK IW-THK.</a:t>
                      </a:r>
                      <a:endParaRPr lang="id-ID" sz="2000" dirty="0">
                        <a:latin typeface="Calibri"/>
                        <a:ea typeface="Calibri"/>
                        <a:cs typeface="Times New Roman"/>
                      </a:endParaRPr>
                    </a:p>
                  </a:txBody>
                  <a:tcPr marL="57061" marR="5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00000"/>
                        </a:lnSpc>
                        <a:spcBef>
                          <a:spcPts val="0"/>
                        </a:spcBef>
                        <a:spcAft>
                          <a:spcPts val="0"/>
                        </a:spcAft>
                      </a:pPr>
                      <a:endParaRPr lang="en-US" sz="2400" dirty="0">
                        <a:latin typeface="Arial Narrow"/>
                        <a:ea typeface="Calibri"/>
                        <a:cs typeface="Times New Roman"/>
                      </a:endParaRPr>
                    </a:p>
                    <a:p>
                      <a:pPr>
                        <a:lnSpc>
                          <a:spcPct val="100000"/>
                        </a:lnSpc>
                        <a:spcBef>
                          <a:spcPts val="0"/>
                        </a:spcBef>
                        <a:spcAft>
                          <a:spcPts val="0"/>
                        </a:spcAft>
                      </a:pPr>
                      <a:r>
                        <a:rPr lang="en-US" sz="2200" dirty="0" err="1">
                          <a:latin typeface="Arial Narrow"/>
                          <a:ea typeface="Calibri"/>
                          <a:cs typeface="Times New Roman"/>
                        </a:rPr>
                        <a:t>Cetak</a:t>
                      </a:r>
                      <a:r>
                        <a:rPr lang="en-US" sz="2200" dirty="0">
                          <a:latin typeface="Arial Narrow"/>
                          <a:ea typeface="Calibri"/>
                          <a:cs typeface="Times New Roman"/>
                        </a:rPr>
                        <a:t> </a:t>
                      </a:r>
                      <a:r>
                        <a:rPr lang="en-US" sz="2200" dirty="0" err="1">
                          <a:latin typeface="Arial Narrow"/>
                          <a:ea typeface="Calibri"/>
                          <a:cs typeface="Times New Roman"/>
                        </a:rPr>
                        <a:t>biru</a:t>
                      </a:r>
                      <a:r>
                        <a:rPr lang="en-US" sz="2200" dirty="0">
                          <a:latin typeface="Arial Narrow"/>
                          <a:ea typeface="Calibri"/>
                          <a:cs typeface="Times New Roman"/>
                        </a:rPr>
                        <a:t> </a:t>
                      </a:r>
                      <a:endParaRPr lang="id-ID" sz="2200" dirty="0" smtClean="0">
                        <a:latin typeface="Arial Narrow"/>
                        <a:ea typeface="Calibri"/>
                        <a:cs typeface="Times New Roman"/>
                      </a:endParaRPr>
                    </a:p>
                    <a:p>
                      <a:pPr>
                        <a:lnSpc>
                          <a:spcPct val="100000"/>
                        </a:lnSpc>
                        <a:spcBef>
                          <a:spcPts val="0"/>
                        </a:spcBef>
                        <a:spcAft>
                          <a:spcPts val="0"/>
                        </a:spcAft>
                      </a:pPr>
                      <a:r>
                        <a:rPr lang="en-US" sz="2200" dirty="0" smtClean="0">
                          <a:latin typeface="Arial Narrow"/>
                          <a:ea typeface="Calibri"/>
                          <a:cs typeface="Times New Roman"/>
                        </a:rPr>
                        <a:t>SMK </a:t>
                      </a:r>
                      <a:r>
                        <a:rPr lang="en-US" sz="2200" dirty="0">
                          <a:latin typeface="Arial Narrow"/>
                          <a:ea typeface="Calibri"/>
                          <a:cs typeface="Times New Roman"/>
                        </a:rPr>
                        <a:t>IW- THK</a:t>
                      </a:r>
                      <a:endParaRPr lang="id-ID" sz="2200" dirty="0">
                        <a:latin typeface="Calibri"/>
                        <a:ea typeface="Calibri"/>
                        <a:cs typeface="Times New Roman"/>
                      </a:endParaRPr>
                    </a:p>
                  </a:txBody>
                  <a:tcPr marL="57061" marR="5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324000" indent="-324000">
                        <a:lnSpc>
                          <a:spcPct val="100000"/>
                        </a:lnSpc>
                        <a:spcBef>
                          <a:spcPts val="0"/>
                        </a:spcBef>
                        <a:spcAft>
                          <a:spcPts val="0"/>
                        </a:spcAft>
                        <a:buAutoNum type="arabicPeriod"/>
                      </a:pPr>
                      <a:r>
                        <a:rPr lang="id-ID" sz="2200" dirty="0" smtClean="0">
                          <a:latin typeface="Calibri"/>
                          <a:ea typeface="Calibri"/>
                          <a:cs typeface="Times New Roman"/>
                        </a:rPr>
                        <a:t>Cetak Biru SMK IW-THK</a:t>
                      </a:r>
                    </a:p>
                    <a:p>
                      <a:pPr marL="324000" indent="-324000">
                        <a:lnSpc>
                          <a:spcPct val="100000"/>
                        </a:lnSpc>
                        <a:spcBef>
                          <a:spcPts val="0"/>
                        </a:spcBef>
                        <a:spcAft>
                          <a:spcPts val="0"/>
                        </a:spcAft>
                        <a:buAutoNum type="arabicPeriod"/>
                      </a:pPr>
                      <a:r>
                        <a:rPr lang="id-ID" sz="2200" dirty="0" smtClean="0">
                          <a:latin typeface="Calibri"/>
                          <a:ea typeface="Calibri"/>
                          <a:cs typeface="Times New Roman"/>
                        </a:rPr>
                        <a:t>Jurnal Pendidikan Vokasi - ADGVI</a:t>
                      </a:r>
                    </a:p>
                    <a:p>
                      <a:pPr marL="324000" indent="-324000">
                        <a:lnSpc>
                          <a:spcPct val="100000"/>
                        </a:lnSpc>
                        <a:spcBef>
                          <a:spcPts val="0"/>
                        </a:spcBef>
                        <a:spcAft>
                          <a:spcPts val="0"/>
                        </a:spcAft>
                        <a:buAutoNum type="arabicPeriod"/>
                      </a:pPr>
                      <a:r>
                        <a:rPr lang="id-ID" sz="2200" dirty="0" smtClean="0">
                          <a:latin typeface="Calibri"/>
                          <a:ea typeface="Calibri"/>
                          <a:cs typeface="Times New Roman"/>
                        </a:rPr>
                        <a:t>Proses Pendaftaran HKI lewat LPPM</a:t>
                      </a:r>
                      <a:r>
                        <a:rPr lang="id-ID" sz="2200" baseline="0" dirty="0" smtClean="0">
                          <a:latin typeface="Calibri"/>
                          <a:ea typeface="Calibri"/>
                          <a:cs typeface="Times New Roman"/>
                        </a:rPr>
                        <a:t> UNY</a:t>
                      </a:r>
                      <a:endParaRPr lang="id-ID" sz="2200" dirty="0">
                        <a:latin typeface="Calibri"/>
                        <a:ea typeface="Calibri"/>
                        <a:cs typeface="Times New Roman"/>
                      </a:endParaRPr>
                    </a:p>
                  </a:txBody>
                  <a:tcPr marL="57061" marR="5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538" y="293167"/>
            <a:ext cx="7388894" cy="646331"/>
          </a:xfrm>
          <a:prstGeom prst="rect">
            <a:avLst/>
          </a:prstGeom>
          <a:noFill/>
          <a:ln w="9525">
            <a:noFill/>
            <a:miter lim="800000"/>
            <a:headEnd/>
            <a:tailEnd/>
          </a:ln>
        </p:spPr>
        <p:txBody>
          <a:bodyPr wrap="square">
            <a:spAutoFit/>
          </a:bodyPr>
          <a:lstStyle/>
          <a:p>
            <a:pPr algn="ctr"/>
            <a:r>
              <a:rPr lang="id-ID" sz="3600" b="1" dirty="0" smtClean="0">
                <a:solidFill>
                  <a:schemeClr val="bg1"/>
                </a:solidFill>
              </a:rPr>
              <a:t>CAPAIAN </a:t>
            </a:r>
            <a:r>
              <a:rPr lang="en-US" sz="3600" b="1" dirty="0" smtClean="0">
                <a:solidFill>
                  <a:schemeClr val="bg1"/>
                </a:solidFill>
              </a:rPr>
              <a:t>T</a:t>
            </a:r>
            <a:r>
              <a:rPr lang="id-ID" sz="3600" b="1" dirty="0" smtClean="0">
                <a:solidFill>
                  <a:schemeClr val="bg1"/>
                </a:solidFill>
              </a:rPr>
              <a:t>AHUN I (2012)</a:t>
            </a:r>
            <a:endParaRPr lang="en-US" sz="3600" b="1" dirty="0" smtClean="0">
              <a:solidFill>
                <a:schemeClr val="bg1"/>
              </a:solidFill>
            </a:endParaRPr>
          </a:p>
        </p:txBody>
      </p:sp>
      <p:pic>
        <p:nvPicPr>
          <p:cNvPr id="11" name="Picture 10" descr="Mechanic 4"/>
          <p:cNvPicPr>
            <a:picLocks noChangeAspect="1" noChangeArrowheads="1"/>
          </p:cNvPicPr>
          <p:nvPr/>
        </p:nvPicPr>
        <p:blipFill>
          <a:blip r:embed="rId3" cstate="print"/>
          <a:srcRect/>
          <a:stretch>
            <a:fillRect/>
          </a:stretch>
        </p:blipFill>
        <p:spPr bwMode="auto">
          <a:xfrm>
            <a:off x="0" y="3713542"/>
            <a:ext cx="1576366" cy="314445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12504" t="24235" r="63594" b="15719"/>
          <a:stretch>
            <a:fillRect/>
          </a:stretch>
        </p:blipFill>
        <p:spPr bwMode="auto">
          <a:xfrm rot="20909383">
            <a:off x="1352585" y="1562320"/>
            <a:ext cx="3096344" cy="4654352"/>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5" cstate="print"/>
          <a:srcRect l="35547" t="9641" r="33880" b="15547"/>
          <a:stretch>
            <a:fillRect/>
          </a:stretch>
        </p:blipFill>
        <p:spPr bwMode="auto">
          <a:xfrm rot="382237">
            <a:off x="4527676" y="1582414"/>
            <a:ext cx="3312368" cy="4577090"/>
          </a:xfrm>
          <a:prstGeom prst="rect">
            <a:avLst/>
          </a:prstGeom>
          <a:ln w="228600" cap="sq" cmpd="thickThin">
            <a:solidFill>
              <a:srgbClr val="000000"/>
            </a:solidFill>
            <a:prstDash val="solid"/>
            <a:miter lim="800000"/>
          </a:ln>
          <a:effectLst>
            <a:innerShdw blurRad="76200">
              <a:srgbClr val="000000"/>
            </a:innerShdw>
          </a:effectLst>
        </p:spPr>
      </p:pic>
      <p:sp>
        <p:nvSpPr>
          <p:cNvPr id="7" name="Flowchart: Multidocument 6"/>
          <p:cNvSpPr/>
          <p:nvPr/>
        </p:nvSpPr>
        <p:spPr>
          <a:xfrm>
            <a:off x="3923928" y="3789040"/>
            <a:ext cx="1296144" cy="1944216"/>
          </a:xfrm>
          <a:prstGeom prst="flowChartMultidocumen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solidFill>
                  <a:srgbClr val="C00000"/>
                </a:solidFill>
              </a:rPr>
              <a:t>HKI</a:t>
            </a:r>
            <a:endParaRPr lang="id-ID" sz="4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to="" calcmode="lin" valueType="num">
                                      <p:cBhvr>
                                        <p:cTn id="19" dur="1" fill="hold"/>
                                        <p:tgtEl>
                                          <p:spTgt spid="102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to="" calcmode="lin" valueType="num">
                                      <p:cBhvr>
                                        <p:cTn id="24" dur="1" fill="hold"/>
                                        <p:tgtEl>
                                          <p:spTgt spid="102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2599</Words>
  <Application>Microsoft Office PowerPoint</Application>
  <PresentationFormat>On-screen Show (4:3)</PresentationFormat>
  <Paragraphs>427</Paragraphs>
  <Slides>50</Slides>
  <Notes>17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Putu Sudira     UNIVERSITAS NEGERI YOGYAKARTA Tahun 2014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Teori: WIWEKA SANGA Kecerdasan KONTEKSTUAL </vt:lpstr>
      <vt:lpstr>PROPOSAL TAHUN II</vt:lpstr>
      <vt:lpstr>Slide 22</vt:lpstr>
      <vt:lpstr>Teori: WIWEKA SANGA Kecerdasan KONTEKSTUAL </vt:lpstr>
      <vt:lpstr>Teori: WIWEKA SANGA Kecerdasan KONTEKSTUAL </vt:lpstr>
      <vt:lpstr>Teori: WIWEKA SANGA Kecerdasan KONTEKSTUAL </vt:lpstr>
      <vt:lpstr>Slide 26</vt:lpstr>
      <vt:lpstr>Slide 27</vt:lpstr>
      <vt:lpstr>Slide 28</vt:lpstr>
      <vt:lpstr>Slide 29</vt:lpstr>
      <vt:lpstr>Slide 30</vt:lpstr>
      <vt:lpstr>Pendidikan manusiaTHK    PENINGKATAN KUALITAS HIDUP</vt:lpstr>
      <vt:lpstr>Slide 32</vt:lpstr>
      <vt:lpstr>Slide 33</vt:lpstr>
      <vt:lpstr>Slide 34</vt:lpstr>
      <vt:lpstr>Slide 35</vt:lpstr>
      <vt:lpstr>Slide 36</vt:lpstr>
      <vt:lpstr>Slide 37</vt:lpstr>
      <vt:lpstr>MEMBANTU SISWA MENJADI CERDAS MEMBANTU SESAMA MENJADI BAIK</vt:lpstr>
      <vt:lpstr>Slide 39</vt:lpstr>
      <vt:lpstr>Slide 40</vt:lpstr>
      <vt:lpstr>Slide 41</vt:lpstr>
      <vt:lpstr>Slide 42</vt:lpstr>
      <vt:lpstr>Slide 43</vt:lpstr>
      <vt:lpstr>Globalisasi, Lokalisasi, Individualisasi</vt:lpstr>
      <vt:lpstr>Slide 45</vt:lpstr>
      <vt:lpstr>Slide 46</vt:lpstr>
      <vt:lpstr>Slide 47</vt:lpstr>
      <vt:lpstr>Slide 48</vt:lpstr>
      <vt:lpstr>Slide 49</vt:lpstr>
      <vt:lpstr>Slide 50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Putu Sudira</dc:creator>
  <cp:lastModifiedBy>Putu Sudira</cp:lastModifiedBy>
  <cp:revision>169</cp:revision>
  <dcterms:created xsi:type="dcterms:W3CDTF">2012-05-02T12:20:08Z</dcterms:created>
  <dcterms:modified xsi:type="dcterms:W3CDTF">2014-02-10T22:51:53Z</dcterms:modified>
</cp:coreProperties>
</file>