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000A6-742E-40F3-819B-02E615B841C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4CCA4-E052-4483-83D8-2DC087C4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2D8C9-C4C0-478C-B531-C1870D0D3D09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3ACF-47BA-4174-AA94-BC59ADEF150F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729-90E7-477C-9A52-0EAC6D886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Backupdata\Downloads\pasang-manik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52400"/>
            <a:ext cx="2667000" cy="838200"/>
          </a:xfrm>
        </p:spPr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371600"/>
            <a:ext cx="5181600" cy="4953000"/>
          </a:xfrm>
        </p:spPr>
        <p:txBody>
          <a:bodyPr>
            <a:noAutofit/>
          </a:bodyPr>
          <a:lstStyle/>
          <a:p>
            <a:pPr algn="l"/>
            <a:r>
              <a:rPr lang="en-US" sz="2500" dirty="0" err="1" smtClean="0">
                <a:solidFill>
                  <a:schemeClr val="tx1"/>
                </a:solidFill>
              </a:rPr>
              <a:t>Semua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Siswa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duduk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di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meja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sambil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membuka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buku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mereka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masing-masing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mendengarkan</a:t>
            </a:r>
            <a:r>
              <a:rPr lang="en-US" sz="2500" dirty="0" smtClean="0">
                <a:solidFill>
                  <a:schemeClr val="tx1"/>
                </a:solidFill>
              </a:rPr>
              <a:t> Guru  </a:t>
            </a:r>
            <a:r>
              <a:rPr lang="en-US" sz="2500" dirty="0" err="1" smtClean="0">
                <a:solidFill>
                  <a:schemeClr val="tx1"/>
                </a:solidFill>
              </a:rPr>
              <a:t>bercerita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bagaimana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caranya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memasang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manik-manik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diatas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kain</a:t>
            </a:r>
            <a:r>
              <a:rPr lang="en-US" sz="25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500" dirty="0" err="1" smtClean="0">
                <a:solidFill>
                  <a:schemeClr val="tx1"/>
                </a:solidFill>
              </a:rPr>
              <a:t>Lalu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mencatat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kata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demi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kata</a:t>
            </a:r>
            <a:r>
              <a:rPr lang="en-US" sz="2500" dirty="0" smtClean="0">
                <a:solidFill>
                  <a:schemeClr val="tx1"/>
                </a:solidFill>
              </a:rPr>
              <a:t> Guru </a:t>
            </a:r>
            <a:r>
              <a:rPr lang="en-US" sz="2500" dirty="0" err="1" smtClean="0">
                <a:solidFill>
                  <a:schemeClr val="tx1"/>
                </a:solidFill>
              </a:rPr>
              <a:t>pada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lembar-lembar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Catatannya</a:t>
            </a:r>
            <a:r>
              <a:rPr lang="en-US" sz="25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2500" dirty="0" err="1" smtClean="0">
                <a:solidFill>
                  <a:schemeClr val="tx1"/>
                </a:solidFill>
              </a:rPr>
              <a:t>Dengan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wajah</a:t>
            </a:r>
            <a:r>
              <a:rPr lang="en-US" sz="2500" dirty="0" smtClean="0">
                <a:solidFill>
                  <a:schemeClr val="tx1"/>
                </a:solidFill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</a:rPr>
              <a:t>penuh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beban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kemudian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mereka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mengingat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menghafalkan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kata-kata</a:t>
            </a:r>
            <a:r>
              <a:rPr lang="en-US" sz="2500" dirty="0" smtClean="0">
                <a:solidFill>
                  <a:schemeClr val="tx1"/>
                </a:solidFill>
              </a:rPr>
              <a:t> guru </a:t>
            </a:r>
            <a:r>
              <a:rPr lang="en-US" sz="2500" dirty="0" err="1" smtClean="0">
                <a:solidFill>
                  <a:schemeClr val="tx1"/>
                </a:solidFill>
              </a:rPr>
              <a:t>itu</a:t>
            </a:r>
            <a:endParaRPr lang="en-US" sz="2500" dirty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ADAKAH yang  SALAH?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NDVD_01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5074"/>
            <a:ext cx="304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52400"/>
            <a:ext cx="2667000" cy="838200"/>
          </a:xfrm>
        </p:spPr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219200"/>
            <a:ext cx="5181600" cy="4114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Guru </a:t>
            </a:r>
            <a:r>
              <a:rPr lang="en-US" sz="3600" dirty="0" err="1" smtClean="0">
                <a:solidFill>
                  <a:schemeClr val="tx1"/>
                </a:solidFill>
              </a:rPr>
              <a:t>membuat</a:t>
            </a:r>
            <a:r>
              <a:rPr lang="en-US" sz="3600" dirty="0" smtClean="0">
                <a:solidFill>
                  <a:schemeClr val="tx1"/>
                </a:solidFill>
              </a:rPr>
              <a:t> Slide </a:t>
            </a:r>
            <a:r>
              <a:rPr lang="en-US" sz="3600" dirty="0" err="1" smtClean="0">
                <a:solidFill>
                  <a:schemeClr val="tx1"/>
                </a:solidFill>
              </a:rPr>
              <a:t>cara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merias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langkah-langkah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tersusun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langkah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diberi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gambar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foto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penjelasan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sesuai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tersebut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ADAKAH yang  SALAH?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 </a:t>
            </a:r>
            <a:endParaRPr lang="en-US" sz="25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NDVD_05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3048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000000">
                <a:alpha val="16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Diskusi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382000" cy="54864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GURU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menunjukkan</a:t>
            </a:r>
            <a:r>
              <a:rPr lang="en-US" sz="2400" b="1" u="sng" dirty="0" smtClean="0">
                <a:solidFill>
                  <a:schemeClr val="bg1"/>
                </a:solidFill>
              </a:rPr>
              <a:t> VIDEO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cara</a:t>
            </a:r>
            <a:r>
              <a:rPr 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memasang</a:t>
            </a:r>
            <a:r>
              <a:rPr 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manik-manik</a:t>
            </a:r>
            <a:r>
              <a:rPr 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diatas</a:t>
            </a:r>
            <a:r>
              <a:rPr lang="en-US" sz="2400" b="1" u="sng" dirty="0" smtClean="0">
                <a:solidFill>
                  <a:schemeClr val="bg1"/>
                </a:solidFill>
              </a:rPr>
              <a:t> KAIN</a:t>
            </a:r>
            <a:endParaRPr lang="en-US" sz="2400" b="1" u="sng" dirty="0">
              <a:solidFill>
                <a:schemeClr val="bg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asang-manik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21000" y="2209800"/>
            <a:ext cx="5384800" cy="40386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2332037"/>
            <a:ext cx="2286000" cy="231616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Pegang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Tusukkan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jarum</a:t>
            </a:r>
            <a:r>
              <a:rPr lang="en-US" sz="2400" dirty="0" smtClean="0">
                <a:solidFill>
                  <a:schemeClr val="bg1"/>
                </a:solidFill>
              </a:rPr>
              <a:t>….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kumimoji="1" lang="en-US" sz="3600" b="1" i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Cakupan Multimedia?</a:t>
            </a:r>
          </a:p>
        </p:txBody>
      </p:sp>
      <p:sp>
        <p:nvSpPr>
          <p:cNvPr id="19461" name="Text Box 5"/>
          <p:cNvSpPr>
            <a:spLocks noGrp="1" noChangeArrowheads="1"/>
          </p:cNvSpPr>
          <p:nvPr>
            <p:ph idx="1"/>
          </p:nvPr>
        </p:nvSpPr>
        <p:spPr>
          <a:xfrm>
            <a:off x="1219200" y="1066800"/>
            <a:ext cx="7467600" cy="5059363"/>
          </a:xfrm>
        </p:spPr>
        <p:txBody>
          <a:bodyPr>
            <a:normAutofit lnSpcReduction="10000"/>
          </a:bodyPr>
          <a:lstStyle/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Words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Diagram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Maps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Pictures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Slides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Films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Models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Objects</a:t>
            </a:r>
          </a:p>
          <a:p>
            <a:pPr eaLnBrk="1" latin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kumimoji="1" lang="en-US" sz="2800" b="1" dirty="0" smtClean="0">
                <a:latin typeface="Times New Roman" charset="0"/>
                <a:ea typeface="굴림" charset="-127"/>
              </a:rPr>
              <a:t>Total Situation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43400" y="1295400"/>
            <a:ext cx="3733800" cy="4876800"/>
            <a:chOff x="2736" y="1104"/>
            <a:chExt cx="2352" cy="3072"/>
          </a:xfrm>
        </p:grpSpPr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2736" y="4176"/>
              <a:ext cx="23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36" y="1104"/>
              <a:ext cx="2352" cy="3072"/>
              <a:chOff x="2736" y="1104"/>
              <a:chExt cx="2352" cy="3072"/>
            </a:xfrm>
          </p:grpSpPr>
          <p:sp>
            <p:nvSpPr>
              <p:cNvPr id="17416" name="Line 9"/>
              <p:cNvSpPr>
                <a:spLocks noChangeShapeType="1"/>
              </p:cNvSpPr>
              <p:nvPr/>
            </p:nvSpPr>
            <p:spPr bwMode="auto">
              <a:xfrm flipV="1">
                <a:off x="2736" y="1104"/>
                <a:ext cx="2352" cy="307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Line 10"/>
              <p:cNvSpPr>
                <a:spLocks noChangeShapeType="1"/>
              </p:cNvSpPr>
              <p:nvPr/>
            </p:nvSpPr>
            <p:spPr bwMode="auto">
              <a:xfrm>
                <a:off x="5088" y="1104"/>
                <a:ext cx="0" cy="307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257800" y="4267200"/>
            <a:ext cx="28956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M</a:t>
            </a:r>
            <a:r>
              <a:rPr kumimoji="1" lang="en-US" sz="32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u</a:t>
            </a:r>
            <a:r>
              <a:rPr kumimoji="1" lang="en-US" sz="3200" b="1" i="1" dirty="0">
                <a:solidFill>
                  <a:srgbClr val="7B00E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l</a:t>
            </a:r>
            <a:r>
              <a:rPr kumimoji="1"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t</a:t>
            </a:r>
            <a:r>
              <a:rPr kumimoji="1" lang="en-US" sz="3200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i</a:t>
            </a:r>
            <a:r>
              <a:rPr kumimoji="1" lang="en-US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m</a:t>
            </a:r>
            <a:r>
              <a:rPr kumimoji="1" lang="en-US" sz="3200" b="1" i="1" dirty="0">
                <a:solidFill>
                  <a:srgbClr val="7B00E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e</a:t>
            </a:r>
            <a:r>
              <a:rPr kumimoji="1" lang="en-US" sz="32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d</a:t>
            </a:r>
            <a:r>
              <a:rPr kumimoji="1"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i</a:t>
            </a:r>
            <a:r>
              <a:rPr kumimoji="1"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a </a:t>
            </a:r>
            <a:r>
              <a:rPr kumimoji="1" lang="en-US" sz="3200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mencakup</a:t>
            </a:r>
            <a:r>
              <a:rPr kumimoji="1" lang="en-US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 </a:t>
            </a:r>
            <a:r>
              <a:rPr kumimoji="1" lang="en-US" sz="3200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rPr>
              <a:t>semua</a:t>
            </a:r>
            <a:endParaRPr kumimoji="1"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  <p:bldP spid="194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Membaca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Mendengar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27574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Melihat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65200" y="3746500"/>
            <a:ext cx="223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Mendengar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895600" y="375955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>
                <a:solidFill>
                  <a:srgbClr val="CC0000"/>
                </a:solidFill>
                <a:latin typeface="Arial Black" charset="0"/>
                <a:ea typeface="굴림" charset="-127"/>
              </a:rPr>
              <a:t>&amp; </a:t>
            </a: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Melihat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90600" y="47244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Mengucapkan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90600" y="5594350"/>
            <a:ext cx="274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ECFF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Mendengar</a:t>
            </a:r>
            <a:r>
              <a:rPr kumimoji="1" lang="en-US" sz="2400" dirty="0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,    </a:t>
            </a: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Mengucapkan</a:t>
            </a:r>
            <a:r>
              <a:rPr kumimoji="1" lang="en-US" sz="2400" dirty="0">
                <a:solidFill>
                  <a:srgbClr val="CC0000"/>
                </a:solidFill>
                <a:latin typeface="Arial Black" charset="0"/>
                <a:ea typeface="굴림" charset="-127"/>
              </a:rPr>
              <a:t/>
            </a:r>
            <a:br>
              <a:rPr kumimoji="1" lang="en-US" sz="2400" dirty="0">
                <a:solidFill>
                  <a:srgbClr val="CC0000"/>
                </a:solidFill>
                <a:latin typeface="Arial Black" charset="0"/>
                <a:ea typeface="굴림" charset="-127"/>
              </a:rPr>
            </a:br>
            <a:r>
              <a:rPr kumimoji="1" lang="en-US" sz="2400" dirty="0">
                <a:solidFill>
                  <a:srgbClr val="CC0000"/>
                </a:solidFill>
                <a:latin typeface="Arial Black" charset="0"/>
                <a:ea typeface="굴림" charset="-127"/>
              </a:rPr>
              <a:t>&amp; </a:t>
            </a:r>
            <a:r>
              <a:rPr kumimoji="1" lang="en-US" sz="2400" dirty="0" err="1" smtClean="0">
                <a:solidFill>
                  <a:srgbClr val="CC0000"/>
                </a:solidFill>
                <a:latin typeface="Arial Black" charset="0"/>
                <a:ea typeface="굴림" charset="-127"/>
              </a:rPr>
              <a:t>Melakukan</a:t>
            </a:r>
            <a:endParaRPr kumimoji="1" lang="en-US" sz="2400" dirty="0">
              <a:solidFill>
                <a:srgbClr val="CC0000"/>
              </a:solidFill>
              <a:latin typeface="Arial Black" charset="0"/>
              <a:ea typeface="굴림" charset="-127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467600" y="914400"/>
            <a:ext cx="1143000" cy="609600"/>
            <a:chOff x="5040" y="672"/>
            <a:chExt cx="720" cy="384"/>
          </a:xfrm>
        </p:grpSpPr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5040" y="672"/>
              <a:ext cx="5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5040" y="72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CECFF"/>
              </a:outerShdw>
            </a:effectLst>
          </p:spPr>
          <p:txBody>
            <a:bodyPr>
              <a:spAutoFit/>
            </a:bodyPr>
            <a:lstStyle/>
            <a:p>
              <a:pPr latinLnBrk="1">
                <a:spcBef>
                  <a:spcPct val="50000"/>
                </a:spcBef>
              </a:pPr>
              <a:r>
                <a:rPr kumimoji="1"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charset="0"/>
                  <a:ea typeface="굴림" charset="-127"/>
                </a:rPr>
                <a:t>10%</a:t>
              </a:r>
              <a:endParaRPr kumimoji="1"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086600" y="1828800"/>
            <a:ext cx="1524000" cy="609600"/>
            <a:chOff x="4800" y="1152"/>
            <a:chExt cx="960" cy="384"/>
          </a:xfrm>
        </p:grpSpPr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800" y="1152"/>
              <a:ext cx="8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5040" y="120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CECFF"/>
              </a:outerShdw>
            </a:effectLst>
          </p:spPr>
          <p:txBody>
            <a:bodyPr>
              <a:spAutoFit/>
            </a:bodyPr>
            <a:lstStyle/>
            <a:p>
              <a:pPr latinLnBrk="1">
                <a:spcBef>
                  <a:spcPct val="50000"/>
                </a:spcBef>
              </a:pPr>
              <a:r>
                <a:rPr kumimoji="1"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charset="0"/>
                  <a:ea typeface="굴림" charset="-127"/>
                </a:rPr>
                <a:t>20%</a:t>
              </a:r>
              <a:endParaRPr kumimoji="1"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00800" y="2667000"/>
            <a:ext cx="2209800" cy="609600"/>
            <a:chOff x="4368" y="1680"/>
            <a:chExt cx="1392" cy="384"/>
          </a:xfrm>
        </p:grpSpPr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368" y="1680"/>
              <a:ext cx="124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5040" y="172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CECFF"/>
              </a:outerShdw>
            </a:effectLst>
          </p:spPr>
          <p:txBody>
            <a:bodyPr>
              <a:spAutoFit/>
            </a:bodyPr>
            <a:lstStyle/>
            <a:p>
              <a:pPr latinLnBrk="1">
                <a:spcBef>
                  <a:spcPct val="50000"/>
                </a:spcBef>
              </a:pPr>
              <a:r>
                <a:rPr kumimoji="1"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charset="0"/>
                  <a:ea typeface="굴림" charset="-127"/>
                </a:rPr>
                <a:t>30%</a:t>
              </a:r>
              <a:endParaRPr kumimoji="1"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867400" y="3657600"/>
            <a:ext cx="2743200" cy="609600"/>
            <a:chOff x="4032" y="2208"/>
            <a:chExt cx="1728" cy="384"/>
          </a:xfrm>
        </p:grpSpPr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032" y="2208"/>
              <a:ext cx="15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5040" y="225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CECFF"/>
              </a:outerShdw>
            </a:effectLst>
          </p:spPr>
          <p:txBody>
            <a:bodyPr>
              <a:spAutoFit/>
            </a:bodyPr>
            <a:lstStyle/>
            <a:p>
              <a:pPr latinLnBrk="1">
                <a:spcBef>
                  <a:spcPct val="50000"/>
                </a:spcBef>
              </a:pPr>
              <a:r>
                <a:rPr kumimoji="1"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charset="0"/>
                  <a:ea typeface="굴림" charset="-127"/>
                </a:rPr>
                <a:t>50%</a:t>
              </a:r>
              <a:endParaRPr kumimoji="1"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029200" y="4648200"/>
            <a:ext cx="3581400" cy="609600"/>
            <a:chOff x="3504" y="2736"/>
            <a:chExt cx="2256" cy="384"/>
          </a:xfrm>
        </p:grpSpPr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3504" y="2736"/>
              <a:ext cx="211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5040" y="2784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CECFF"/>
              </a:outerShdw>
            </a:effectLst>
          </p:spPr>
          <p:txBody>
            <a:bodyPr>
              <a:spAutoFit/>
            </a:bodyPr>
            <a:lstStyle/>
            <a:p>
              <a:pPr latinLnBrk="1">
                <a:spcBef>
                  <a:spcPct val="50000"/>
                </a:spcBef>
              </a:pPr>
              <a:r>
                <a:rPr kumimoji="1"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charset="0"/>
                  <a:ea typeface="굴림" charset="-127"/>
                </a:rPr>
                <a:t>70%</a:t>
              </a:r>
              <a:endParaRPr kumimoji="1"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114800" y="5791200"/>
            <a:ext cx="4267200" cy="609600"/>
            <a:chOff x="2928" y="3264"/>
            <a:chExt cx="2688" cy="384"/>
          </a:xfrm>
          <a:gradFill>
            <a:gsLst>
              <a:gs pos="4000">
                <a:srgbClr val="000000">
                  <a:alpha val="16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1"/>
          </a:gradFill>
        </p:grpSpPr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2928" y="3264"/>
              <a:ext cx="2688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507" name="Text Box 27"/>
            <p:cNvSpPr txBox="1">
              <a:spLocks noChangeArrowheads="1"/>
            </p:cNvSpPr>
            <p:nvPr/>
          </p:nvSpPr>
          <p:spPr bwMode="auto">
            <a:xfrm>
              <a:off x="4896" y="3312"/>
              <a:ext cx="720" cy="2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CECFF"/>
              </a:outerShdw>
            </a:effectLst>
          </p:spPr>
          <p:txBody>
            <a:bodyPr>
              <a:spAutoFit/>
            </a:bodyPr>
            <a:lstStyle/>
            <a:p>
              <a:pPr latinLnBrk="1">
                <a:spcBef>
                  <a:spcPct val="50000"/>
                </a:spcBef>
              </a:pPr>
              <a:r>
                <a:rPr kumimoji="1"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charset="0"/>
                  <a:ea typeface="굴림" charset="-127"/>
                </a:rPr>
                <a:t>90%</a:t>
              </a:r>
              <a:endParaRPr kumimoji="1"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굴림" charset="-127"/>
              </a:endParaRPr>
            </a:p>
          </p:txBody>
        </p:sp>
      </p:grp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1" lang="en-US" sz="40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Mengapa Multimedia?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promise of multimedia learning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designed in ways that are consistent with how people learn, </a:t>
            </a:r>
            <a:r>
              <a:rPr lang="en-US" dirty="0" smtClean="0"/>
              <a:t>and thus </a:t>
            </a:r>
            <a:r>
              <a:rPr lang="en-US" dirty="0"/>
              <a:t>can serve as aids to human learning (Mayer, 1997, 1999a, 1999b, 2001</a:t>
            </a:r>
            <a:r>
              <a:rPr lang="en-US" dirty="0" smtClean="0"/>
              <a:t>).</a:t>
            </a:r>
          </a:p>
          <a:p>
            <a:r>
              <a:rPr lang="en-US" dirty="0"/>
              <a:t>students learn more deeply from </a:t>
            </a:r>
            <a:r>
              <a:rPr lang="en-US" dirty="0" smtClean="0"/>
              <a:t>well designed multimedia </a:t>
            </a:r>
            <a:r>
              <a:rPr lang="en-US" dirty="0"/>
              <a:t>presentations than from </a:t>
            </a:r>
            <a:r>
              <a:rPr lang="en-US" dirty="0" smtClean="0"/>
              <a:t>traditional </a:t>
            </a:r>
            <a:r>
              <a:rPr lang="en-US" dirty="0"/>
              <a:t>verbal-only messages</a:t>
            </a:r>
            <a:r>
              <a:rPr lang="en-US" dirty="0" smtClean="0"/>
              <a:t>, including </a:t>
            </a:r>
            <a:r>
              <a:rPr lang="en-US" dirty="0"/>
              <a:t>improved performance on tests of problem-solving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promise of multimedia learning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(a) the presentation contains words and </a:t>
            </a:r>
            <a:r>
              <a:rPr lang="en-US"/>
              <a:t>pictures</a:t>
            </a:r>
            <a:r>
              <a:rPr lang="en-US" smtClean="0"/>
              <a:t>, and </a:t>
            </a:r>
          </a:p>
          <a:p>
            <a:r>
              <a:rPr lang="en-US" smtClean="0"/>
              <a:t>(</a:t>
            </a:r>
            <a:r>
              <a:rPr lang="en-US" dirty="0"/>
              <a:t>b) the presentation is designed to foster meaningful learning.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229</Words>
  <Application>Microsoft Office PowerPoint</Application>
  <PresentationFormat>On-screen Show (4:3)</PresentationFormat>
  <Paragraphs>53</Paragraphs>
  <Slides>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Diskusi</vt:lpstr>
      <vt:lpstr>Diskusi</vt:lpstr>
      <vt:lpstr>Diskusi</vt:lpstr>
      <vt:lpstr>Cakupan Multimedia?</vt:lpstr>
      <vt:lpstr>Slide 5</vt:lpstr>
      <vt:lpstr>What is the promise of multimedia learning?</vt:lpstr>
      <vt:lpstr>What is the promise of multimedia learning?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Diskusi</dc:title>
  <dc:creator>user</dc:creator>
  <cp:lastModifiedBy>Putu Panji</cp:lastModifiedBy>
  <cp:revision>9</cp:revision>
  <dcterms:created xsi:type="dcterms:W3CDTF">2011-10-31T04:12:19Z</dcterms:created>
  <dcterms:modified xsi:type="dcterms:W3CDTF">2011-11-05T13:56:43Z</dcterms:modified>
</cp:coreProperties>
</file>