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94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93" r:id="rId17"/>
    <p:sldId id="271" r:id="rId18"/>
    <p:sldId id="272" r:id="rId19"/>
    <p:sldId id="273" r:id="rId20"/>
    <p:sldId id="274" r:id="rId21"/>
    <p:sldId id="289" r:id="rId22"/>
    <p:sldId id="290" r:id="rId23"/>
    <p:sldId id="275" r:id="rId24"/>
    <p:sldId id="276" r:id="rId25"/>
    <p:sldId id="277" r:id="rId26"/>
    <p:sldId id="279" r:id="rId27"/>
    <p:sldId id="291" r:id="rId28"/>
    <p:sldId id="292" r:id="rId29"/>
    <p:sldId id="280" r:id="rId30"/>
    <p:sldId id="284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306D6D1-7649-44E8-B25F-C448BF14AA5A}" type="datetimeFigureOut">
              <a:rPr lang="en-US"/>
              <a:pPr>
                <a:defRPr/>
              </a:pPr>
              <a:t>11/8/2011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48D4983-F5DD-4FA0-A292-3CF6CF4942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14288" y="0"/>
            <a:ext cx="9172576" cy="6124575"/>
            <a:chOff x="-9" y="0"/>
            <a:chExt cx="5778" cy="3858"/>
          </a:xfrm>
        </p:grpSpPr>
        <p:sp>
          <p:nvSpPr>
            <p:cNvPr id="5" name="Freeform 3" descr="Small grid"/>
            <p:cNvSpPr>
              <a:spLocks/>
            </p:cNvSpPr>
            <p:nvPr userDrawn="1"/>
          </p:nvSpPr>
          <p:spPr bwMode="white">
            <a:xfrm>
              <a:off x="0" y="0"/>
              <a:ext cx="5769" cy="3858"/>
            </a:xfrm>
            <a:custGeom>
              <a:avLst/>
              <a:gdLst/>
              <a:ahLst/>
              <a:cxnLst>
                <a:cxn ang="0">
                  <a:pos x="0" y="3026"/>
                </a:cxn>
                <a:cxn ang="0">
                  <a:pos x="1984" y="3803"/>
                </a:cxn>
                <a:cxn ang="0">
                  <a:pos x="5769" y="2377"/>
                </a:cxn>
                <a:cxn ang="0">
                  <a:pos x="5769" y="0"/>
                </a:cxn>
                <a:cxn ang="0">
                  <a:pos x="18" y="0"/>
                </a:cxn>
                <a:cxn ang="0">
                  <a:pos x="9" y="10"/>
                </a:cxn>
                <a:cxn ang="0">
                  <a:pos x="0" y="3026"/>
                </a:cxn>
              </a:cxnLst>
              <a:rect l="0" t="0" r="r" b="b"/>
              <a:pathLst>
                <a:path w="5769" h="3858">
                  <a:moveTo>
                    <a:pt x="0" y="3026"/>
                  </a:moveTo>
                  <a:cubicBezTo>
                    <a:pt x="70" y="3092"/>
                    <a:pt x="640" y="3748"/>
                    <a:pt x="1984" y="3803"/>
                  </a:cubicBezTo>
                  <a:cubicBezTo>
                    <a:pt x="3328" y="3858"/>
                    <a:pt x="5396" y="2688"/>
                    <a:pt x="5769" y="2377"/>
                  </a:cubicBezTo>
                  <a:lnTo>
                    <a:pt x="5769" y="0"/>
                  </a:lnTo>
                  <a:lnTo>
                    <a:pt x="18" y="0"/>
                  </a:lnTo>
                  <a:lnTo>
                    <a:pt x="9" y="10"/>
                  </a:lnTo>
                  <a:lnTo>
                    <a:pt x="0" y="3026"/>
                  </a:lnTo>
                  <a:close/>
                </a:path>
              </a:pathLst>
            </a:custGeom>
            <a:pattFill prst="smGrid">
              <a:fgClr>
                <a:schemeClr val="bg1"/>
              </a:fgClr>
              <a:bgClr>
                <a:srgbClr val="003D7B"/>
              </a:bgClr>
            </a:patt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 userDrawn="1"/>
          </p:nvSpPr>
          <p:spPr bwMode="white">
            <a:xfrm>
              <a:off x="-9" y="0"/>
              <a:ext cx="5769" cy="3858"/>
            </a:xfrm>
            <a:custGeom>
              <a:avLst/>
              <a:gdLst/>
              <a:ahLst/>
              <a:cxnLst>
                <a:cxn ang="0">
                  <a:pos x="0" y="3026"/>
                </a:cxn>
                <a:cxn ang="0">
                  <a:pos x="1984" y="3803"/>
                </a:cxn>
                <a:cxn ang="0">
                  <a:pos x="5769" y="2377"/>
                </a:cxn>
                <a:cxn ang="0">
                  <a:pos x="5769" y="0"/>
                </a:cxn>
                <a:cxn ang="0">
                  <a:pos x="18" y="0"/>
                </a:cxn>
                <a:cxn ang="0">
                  <a:pos x="9" y="10"/>
                </a:cxn>
                <a:cxn ang="0">
                  <a:pos x="0" y="3026"/>
                </a:cxn>
              </a:cxnLst>
              <a:rect l="0" t="0" r="r" b="b"/>
              <a:pathLst>
                <a:path w="5769" h="3858">
                  <a:moveTo>
                    <a:pt x="0" y="3026"/>
                  </a:moveTo>
                  <a:cubicBezTo>
                    <a:pt x="70" y="3092"/>
                    <a:pt x="640" y="3748"/>
                    <a:pt x="1984" y="3803"/>
                  </a:cubicBezTo>
                  <a:cubicBezTo>
                    <a:pt x="3328" y="3858"/>
                    <a:pt x="5396" y="2688"/>
                    <a:pt x="5769" y="2377"/>
                  </a:cubicBezTo>
                  <a:lnTo>
                    <a:pt x="5769" y="0"/>
                  </a:lnTo>
                  <a:lnTo>
                    <a:pt x="18" y="0"/>
                  </a:lnTo>
                  <a:lnTo>
                    <a:pt x="9" y="10"/>
                  </a:lnTo>
                  <a:lnTo>
                    <a:pt x="0" y="302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  <a:alpha val="4400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  <p:sp>
        <p:nvSpPr>
          <p:cNvPr id="7" name="Freeform 10"/>
          <p:cNvSpPr>
            <a:spLocks/>
          </p:cNvSpPr>
          <p:nvPr/>
        </p:nvSpPr>
        <p:spPr bwMode="gray">
          <a:xfrm>
            <a:off x="-15875" y="5281613"/>
            <a:ext cx="9169400" cy="1601787"/>
          </a:xfrm>
          <a:custGeom>
            <a:avLst/>
            <a:gdLst/>
            <a:ahLst/>
            <a:cxnLst>
              <a:cxn ang="0">
                <a:pos x="9" y="426"/>
              </a:cxn>
              <a:cxn ang="0">
                <a:pos x="1774" y="710"/>
              </a:cxn>
              <a:cxn ang="0">
                <a:pos x="5778" y="0"/>
              </a:cxn>
              <a:cxn ang="0">
                <a:pos x="5773" y="1009"/>
              </a:cxn>
              <a:cxn ang="0">
                <a:pos x="0" y="1007"/>
              </a:cxn>
              <a:cxn ang="0">
                <a:pos x="9" y="426"/>
              </a:cxn>
            </a:cxnLst>
            <a:rect l="0" t="0" r="r" b="b"/>
            <a:pathLst>
              <a:path w="5778" h="1009">
                <a:moveTo>
                  <a:pt x="9" y="426"/>
                </a:moveTo>
                <a:cubicBezTo>
                  <a:pt x="27" y="400"/>
                  <a:pt x="759" y="661"/>
                  <a:pt x="1774" y="710"/>
                </a:cubicBezTo>
                <a:cubicBezTo>
                  <a:pt x="2789" y="758"/>
                  <a:pt x="4178" y="622"/>
                  <a:pt x="5778" y="0"/>
                </a:cubicBezTo>
                <a:lnTo>
                  <a:pt x="5773" y="1009"/>
                </a:lnTo>
                <a:lnTo>
                  <a:pt x="0" y="1007"/>
                </a:lnTo>
                <a:lnTo>
                  <a:pt x="9" y="426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hlink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effectLst>
            <a:outerShdw dist="53882" dir="2700000" algn="ctr" rotWithShape="0">
              <a:srgbClr val="000000"/>
            </a:outerShdw>
          </a:effectLst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886200"/>
            <a:ext cx="6400800" cy="6858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03415-594F-4F88-B5E1-44546F8F1E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ABDDF-570D-4210-A911-BDA38A8C9C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2C312-232B-4878-87D4-869528FEE4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6DB5D-FF97-4D95-A022-6745D2D9C1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8BD30-CF2D-488F-B6DB-532F72EC6D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DBEAD-4803-49B9-9B28-2E6E57EE0E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080B9C-4325-4D08-A628-3E887F317E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07C400-040A-4A70-A59C-92C00FC824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0DBF3-2AE5-4777-8E2D-4DF7C4E44F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A93024-EC32-4968-96E6-4B6A39AD11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2F8B5-76C9-4440-A1F0-CD932199DB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15875" y="-15875"/>
            <a:ext cx="9185275" cy="6410325"/>
            <a:chOff x="-9" y="-9"/>
            <a:chExt cx="5778" cy="4038"/>
          </a:xfrm>
        </p:grpSpPr>
        <p:sp>
          <p:nvSpPr>
            <p:cNvPr id="5123" name="Freeform 3" descr="Small grid"/>
            <p:cNvSpPr>
              <a:spLocks/>
            </p:cNvSpPr>
            <p:nvPr userDrawn="1"/>
          </p:nvSpPr>
          <p:spPr bwMode="white">
            <a:xfrm>
              <a:off x="-9" y="-9"/>
              <a:ext cx="5769" cy="4029"/>
            </a:xfrm>
            <a:custGeom>
              <a:avLst/>
              <a:gdLst/>
              <a:ahLst/>
              <a:cxnLst>
                <a:cxn ang="0">
                  <a:pos x="0" y="3392"/>
                </a:cxn>
                <a:cxn ang="0">
                  <a:pos x="1978" y="3972"/>
                </a:cxn>
                <a:cxn ang="0">
                  <a:pos x="5769" y="2953"/>
                </a:cxn>
                <a:cxn ang="0">
                  <a:pos x="5769" y="0"/>
                </a:cxn>
                <a:cxn ang="0">
                  <a:pos x="9" y="9"/>
                </a:cxn>
                <a:cxn ang="0">
                  <a:pos x="15" y="19"/>
                </a:cxn>
                <a:cxn ang="0">
                  <a:pos x="0" y="3392"/>
                </a:cxn>
              </a:cxnLst>
              <a:rect l="0" t="0" r="r" b="b"/>
              <a:pathLst>
                <a:path w="5769" h="4029">
                  <a:moveTo>
                    <a:pt x="0" y="3392"/>
                  </a:moveTo>
                  <a:cubicBezTo>
                    <a:pt x="70" y="3461"/>
                    <a:pt x="642" y="3914"/>
                    <a:pt x="1978" y="3972"/>
                  </a:cubicBezTo>
                  <a:cubicBezTo>
                    <a:pt x="3313" y="4029"/>
                    <a:pt x="5398" y="3277"/>
                    <a:pt x="5769" y="2953"/>
                  </a:cubicBezTo>
                  <a:lnTo>
                    <a:pt x="5769" y="0"/>
                  </a:lnTo>
                  <a:lnTo>
                    <a:pt x="9" y="9"/>
                  </a:lnTo>
                  <a:lnTo>
                    <a:pt x="15" y="19"/>
                  </a:lnTo>
                  <a:lnTo>
                    <a:pt x="0" y="3392"/>
                  </a:lnTo>
                  <a:close/>
                </a:path>
              </a:pathLst>
            </a:custGeom>
            <a:pattFill prst="smGrid">
              <a:fgClr>
                <a:schemeClr val="bg1"/>
              </a:fgClr>
              <a:bgClr>
                <a:srgbClr val="003D7B"/>
              </a:bgClr>
            </a:patt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5124" name="Freeform 4"/>
            <p:cNvSpPr>
              <a:spLocks/>
            </p:cNvSpPr>
            <p:nvPr userDrawn="1"/>
          </p:nvSpPr>
          <p:spPr bwMode="white">
            <a:xfrm>
              <a:off x="0" y="0"/>
              <a:ext cx="5769" cy="4029"/>
            </a:xfrm>
            <a:custGeom>
              <a:avLst/>
              <a:gdLst/>
              <a:ahLst/>
              <a:cxnLst>
                <a:cxn ang="0">
                  <a:pos x="0" y="3392"/>
                </a:cxn>
                <a:cxn ang="0">
                  <a:pos x="1978" y="3972"/>
                </a:cxn>
                <a:cxn ang="0">
                  <a:pos x="5769" y="2953"/>
                </a:cxn>
                <a:cxn ang="0">
                  <a:pos x="5769" y="0"/>
                </a:cxn>
                <a:cxn ang="0">
                  <a:pos x="9" y="9"/>
                </a:cxn>
                <a:cxn ang="0">
                  <a:pos x="15" y="19"/>
                </a:cxn>
                <a:cxn ang="0">
                  <a:pos x="0" y="3392"/>
                </a:cxn>
              </a:cxnLst>
              <a:rect l="0" t="0" r="r" b="b"/>
              <a:pathLst>
                <a:path w="5769" h="4029">
                  <a:moveTo>
                    <a:pt x="0" y="3392"/>
                  </a:moveTo>
                  <a:cubicBezTo>
                    <a:pt x="70" y="3461"/>
                    <a:pt x="642" y="3914"/>
                    <a:pt x="1978" y="3972"/>
                  </a:cubicBezTo>
                  <a:cubicBezTo>
                    <a:pt x="3313" y="4029"/>
                    <a:pt x="5398" y="3277"/>
                    <a:pt x="5769" y="2953"/>
                  </a:cubicBezTo>
                  <a:lnTo>
                    <a:pt x="5769" y="0"/>
                  </a:lnTo>
                  <a:lnTo>
                    <a:pt x="9" y="9"/>
                  </a:lnTo>
                  <a:lnTo>
                    <a:pt x="15" y="19"/>
                  </a:lnTo>
                  <a:lnTo>
                    <a:pt x="0" y="339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  <a:alpha val="46001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  <p:sp>
        <p:nvSpPr>
          <p:cNvPr id="5125" name="Freeform 5"/>
          <p:cNvSpPr>
            <a:spLocks/>
          </p:cNvSpPr>
          <p:nvPr/>
        </p:nvSpPr>
        <p:spPr bwMode="gray">
          <a:xfrm>
            <a:off x="-15875" y="5281613"/>
            <a:ext cx="9169400" cy="1601787"/>
          </a:xfrm>
          <a:custGeom>
            <a:avLst/>
            <a:gdLst/>
            <a:ahLst/>
            <a:cxnLst>
              <a:cxn ang="0">
                <a:pos x="9" y="426"/>
              </a:cxn>
              <a:cxn ang="0">
                <a:pos x="1774" y="710"/>
              </a:cxn>
              <a:cxn ang="0">
                <a:pos x="5778" y="0"/>
              </a:cxn>
              <a:cxn ang="0">
                <a:pos x="5773" y="1009"/>
              </a:cxn>
              <a:cxn ang="0">
                <a:pos x="0" y="1007"/>
              </a:cxn>
              <a:cxn ang="0">
                <a:pos x="9" y="426"/>
              </a:cxn>
            </a:cxnLst>
            <a:rect l="0" t="0" r="r" b="b"/>
            <a:pathLst>
              <a:path w="5778" h="1009">
                <a:moveTo>
                  <a:pt x="9" y="426"/>
                </a:moveTo>
                <a:cubicBezTo>
                  <a:pt x="27" y="400"/>
                  <a:pt x="759" y="661"/>
                  <a:pt x="1774" y="710"/>
                </a:cubicBezTo>
                <a:cubicBezTo>
                  <a:pt x="2789" y="758"/>
                  <a:pt x="4178" y="622"/>
                  <a:pt x="5778" y="0"/>
                </a:cubicBezTo>
                <a:lnTo>
                  <a:pt x="5773" y="1009"/>
                </a:lnTo>
                <a:lnTo>
                  <a:pt x="0" y="1007"/>
                </a:lnTo>
                <a:lnTo>
                  <a:pt x="9" y="426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hlink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rgbClr val="0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457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3124200" y="647700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A7466A5-6E65-4899-8D69-258AE68F59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0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med">
    <p:zoom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260985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dirty="0" smtClean="0">
                <a:solidFill>
                  <a:srgbClr val="FFFF00"/>
                </a:solidFill>
              </a:rPr>
              <a:t>8 </a:t>
            </a:r>
            <a:r>
              <a:rPr lang="en-US" sz="6000" dirty="0" err="1" smtClean="0">
                <a:solidFill>
                  <a:srgbClr val="FFFF00"/>
                </a:solidFill>
              </a:rPr>
              <a:t>Prinsip</a:t>
            </a:r>
            <a:r>
              <a:rPr lang="en-US" sz="6000" dirty="0" smtClean="0">
                <a:solidFill>
                  <a:srgbClr val="FFFF00"/>
                </a:solidFill>
              </a:rPr>
              <a:t> Multimedia </a:t>
            </a:r>
            <a:r>
              <a:rPr lang="en-US" sz="6000" dirty="0" err="1" smtClean="0">
                <a:solidFill>
                  <a:srgbClr val="FFFF00"/>
                </a:solidFill>
              </a:rPr>
              <a:t>Pembelajaran</a:t>
            </a:r>
            <a:endParaRPr lang="en-US" sz="6000" dirty="0" smtClean="0">
              <a:solidFill>
                <a:srgbClr val="FFFF00"/>
              </a:solidFill>
            </a:endParaRPr>
          </a:p>
        </p:txBody>
      </p:sp>
      <p:sp>
        <p:nvSpPr>
          <p:cNvPr id="3075" name="TextBox 2"/>
          <p:cNvSpPr txBox="1">
            <a:spLocks noChangeArrowheads="1"/>
          </p:cNvSpPr>
          <p:nvPr/>
        </p:nvSpPr>
        <p:spPr bwMode="auto">
          <a:xfrm>
            <a:off x="533400" y="4191000"/>
            <a:ext cx="8001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 smtClean="0"/>
              <a:t>Dr. </a:t>
            </a:r>
            <a:r>
              <a:rPr lang="en-US" sz="2400" dirty="0" err="1" smtClean="0"/>
              <a:t>Putu</a:t>
            </a:r>
            <a:r>
              <a:rPr lang="en-US" sz="2400" dirty="0" smtClean="0"/>
              <a:t> </a:t>
            </a:r>
            <a:r>
              <a:rPr lang="en-US" sz="2400" dirty="0" err="1" smtClean="0"/>
              <a:t>Sudira</a:t>
            </a:r>
            <a:r>
              <a:rPr lang="en-US" sz="2400" dirty="0" smtClean="0"/>
              <a:t>, MP.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err="1" smtClean="0"/>
              <a:t>Sumber</a:t>
            </a:r>
            <a:r>
              <a:rPr lang="en-US" sz="2400" dirty="0"/>
              <a:t>: Mayer, R. E. (2001). Multimedia learning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Psikologis</a:t>
            </a:r>
            <a:endParaRPr lang="en-US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kata-kata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terpisah</a:t>
            </a:r>
            <a:r>
              <a:rPr lang="en-US" dirty="0" smtClean="0"/>
              <a:t>, </a:t>
            </a:r>
            <a:r>
              <a:rPr lang="en-US" dirty="0" err="1" smtClean="0"/>
              <a:t>orang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pengetahuan</a:t>
            </a:r>
            <a:r>
              <a:rPr lang="en-US" dirty="0" smtClean="0"/>
              <a:t> </a:t>
            </a:r>
            <a:r>
              <a:rPr lang="en-US" dirty="0" err="1" smtClean="0"/>
              <a:t>kognitif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mencocokkan</a:t>
            </a:r>
            <a:r>
              <a:rPr lang="en-US" dirty="0" smtClean="0"/>
              <a:t> </a:t>
            </a:r>
          </a:p>
          <a:p>
            <a:pPr eaLnBrk="1" hangingPunct="1"/>
            <a:r>
              <a:rPr lang="en-US" dirty="0" err="1" smtClean="0"/>
              <a:t>Sedikit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mengorganisasikan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mengintegrasikan</a:t>
            </a:r>
            <a:r>
              <a:rPr lang="en-US" dirty="0" smtClean="0"/>
              <a:t> </a:t>
            </a:r>
            <a:r>
              <a:rPr lang="en-US" dirty="0" err="1" smtClean="0"/>
              <a:t>bahan-bahan</a:t>
            </a:r>
            <a:r>
              <a:rPr lang="en-US" dirty="0" smtClean="0"/>
              <a:t> yang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diotak</a:t>
            </a:r>
            <a:r>
              <a:rPr lang="en-US" dirty="0" smtClean="0"/>
              <a:t>. </a:t>
            </a:r>
          </a:p>
          <a:p>
            <a:pPr eaLnBrk="1" hangingPunct="1"/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kata</a:t>
            </a:r>
            <a:r>
              <a:rPr lang="en-US" dirty="0" smtClean="0"/>
              <a:t> </a:t>
            </a:r>
            <a:r>
              <a:rPr lang="en-US" dirty="0" err="1" smtClean="0"/>
              <a:t>mereduksi</a:t>
            </a:r>
            <a:r>
              <a:rPr lang="en-US" dirty="0" smtClean="0"/>
              <a:t> </a:t>
            </a:r>
            <a:r>
              <a:rPr lang="en-US" dirty="0" err="1" smtClean="0"/>
              <a:t>beban</a:t>
            </a:r>
            <a:r>
              <a:rPr lang="en-US" dirty="0" smtClean="0"/>
              <a:t> </a:t>
            </a:r>
            <a:r>
              <a:rPr lang="en-US" dirty="0" err="1" smtClean="0"/>
              <a:t>memori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belajar</a:t>
            </a:r>
            <a:endParaRPr lang="en-US" dirty="0" smtClean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Evidence for contiguity</a:t>
            </a:r>
          </a:p>
        </p:txBody>
      </p:sp>
      <p:pic>
        <p:nvPicPr>
          <p:cNvPr id="13315" name="Picture 3" descr="ContiguityTransfer copy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43000" y="1143000"/>
            <a:ext cx="7021513" cy="5219700"/>
          </a:xfr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Pelanggaran</a:t>
            </a:r>
            <a:r>
              <a:rPr lang="en-US" dirty="0" smtClean="0"/>
              <a:t> </a:t>
            </a:r>
            <a:r>
              <a:rPr lang="en-US" dirty="0" err="1" smtClean="0"/>
              <a:t>thd</a:t>
            </a:r>
            <a:r>
              <a:rPr lang="en-US" dirty="0" smtClean="0"/>
              <a:t> </a:t>
            </a:r>
            <a:r>
              <a:rPr lang="en-US" dirty="0" err="1" smtClean="0"/>
              <a:t>tata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endParaRPr lang="en-US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err="1" smtClean="0"/>
              <a:t>Pemisahan</a:t>
            </a:r>
            <a:r>
              <a:rPr lang="en-US" dirty="0" smtClean="0"/>
              <a:t> </a:t>
            </a:r>
            <a:r>
              <a:rPr lang="en-US" dirty="0" err="1" smtClean="0"/>
              <a:t>visualisasi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teks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err="1" smtClean="0"/>
              <a:t>Koneksi</a:t>
            </a:r>
            <a:r>
              <a:rPr lang="en-US" dirty="0" smtClean="0"/>
              <a:t>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jelas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scrolling text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err="1" smtClean="0"/>
              <a:t>Umpan</a:t>
            </a:r>
            <a:r>
              <a:rPr lang="en-US" dirty="0" smtClean="0"/>
              <a:t> </a:t>
            </a:r>
            <a:r>
              <a:rPr lang="en-US" dirty="0" err="1" smtClean="0"/>
              <a:t>balik</a:t>
            </a:r>
            <a:r>
              <a:rPr lang="en-US" dirty="0" smtClean="0"/>
              <a:t> </a:t>
            </a:r>
            <a:r>
              <a:rPr lang="en-US" dirty="0" err="1" smtClean="0"/>
              <a:t>diberikan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layar</a:t>
            </a:r>
            <a:r>
              <a:rPr lang="en-US" dirty="0" smtClean="0"/>
              <a:t> </a:t>
            </a:r>
            <a:r>
              <a:rPr lang="en-US" dirty="0" err="1" smtClean="0"/>
              <a:t>terpisah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pertanyaan</a:t>
            </a:r>
            <a:r>
              <a:rPr lang="en-US" dirty="0" smtClean="0"/>
              <a:t> </a:t>
            </a:r>
            <a:r>
              <a:rPr lang="en-US" dirty="0" err="1" smtClean="0"/>
              <a:t>praktisnya</a:t>
            </a:r>
            <a:r>
              <a:rPr lang="en-US" dirty="0" smtClean="0"/>
              <a:t> question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err="1" smtClean="0"/>
              <a:t>Jendela</a:t>
            </a:r>
            <a:r>
              <a:rPr lang="en-US" dirty="0" smtClean="0"/>
              <a:t> browser  </a:t>
            </a:r>
            <a:r>
              <a:rPr lang="en-US" dirty="0" err="1" smtClean="0"/>
              <a:t>kedua</a:t>
            </a:r>
            <a:r>
              <a:rPr lang="en-US" dirty="0" smtClean="0"/>
              <a:t> </a:t>
            </a:r>
            <a:r>
              <a:rPr lang="en-US" dirty="0" err="1" smtClean="0"/>
              <a:t>berkaitan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layar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err="1" smtClean="0"/>
              <a:t>Petunjuk</a:t>
            </a:r>
            <a:r>
              <a:rPr lang="en-US" dirty="0" smtClean="0"/>
              <a:t> </a:t>
            </a:r>
            <a:r>
              <a:rPr lang="en-US" dirty="0" err="1" smtClean="0"/>
              <a:t>latihan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layar</a:t>
            </a:r>
            <a:r>
              <a:rPr lang="en-US" dirty="0" smtClean="0"/>
              <a:t> </a:t>
            </a:r>
            <a:r>
              <a:rPr lang="en-US" dirty="0" err="1" smtClean="0"/>
              <a:t>berbeda</a:t>
            </a:r>
            <a:r>
              <a:rPr lang="en-US" dirty="0" smtClean="0"/>
              <a:t>/</a:t>
            </a:r>
            <a:r>
              <a:rPr lang="en-US" dirty="0" err="1" smtClean="0"/>
              <a:t>lainnya</a:t>
            </a:r>
            <a:r>
              <a:rPr lang="en-US" dirty="0" smtClean="0"/>
              <a:t> 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14400"/>
            <a:ext cx="8229600" cy="464820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dirty="0" smtClean="0">
                <a:solidFill>
                  <a:schemeClr val="tx1"/>
                </a:solidFill>
              </a:rPr>
              <a:t>3</a:t>
            </a:r>
            <a:br>
              <a:rPr lang="en-US" sz="6000" dirty="0" smtClean="0">
                <a:solidFill>
                  <a:schemeClr val="tx1"/>
                </a:solidFill>
              </a:rPr>
            </a:br>
            <a:r>
              <a:rPr lang="en-US" sz="6000" dirty="0" smtClean="0">
                <a:solidFill>
                  <a:schemeClr val="tx1"/>
                </a:solidFill>
              </a:rPr>
              <a:t>Coherence principle: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Agar </a:t>
            </a:r>
            <a:r>
              <a:rPr lang="en-US" dirty="0" err="1" smtClean="0">
                <a:solidFill>
                  <a:srgbClr val="FFFF00"/>
                </a:solidFill>
              </a:rPr>
              <a:t>lebih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efektif</a:t>
            </a:r>
            <a:r>
              <a:rPr lang="en-US" dirty="0" smtClean="0"/>
              <a:t> </a:t>
            </a:r>
            <a:r>
              <a:rPr lang="en-US" dirty="0" err="1" smtClean="0"/>
              <a:t>kata-kata</a:t>
            </a:r>
            <a:r>
              <a:rPr lang="en-US" dirty="0" smtClean="0"/>
              <a:t>, </a:t>
            </a:r>
            <a:r>
              <a:rPr lang="en-US" dirty="0" err="1" smtClean="0"/>
              <a:t>gambar</a:t>
            </a:r>
            <a:r>
              <a:rPr lang="en-US" dirty="0" smtClean="0"/>
              <a:t>, </a:t>
            </a:r>
            <a:r>
              <a:rPr lang="en-US" dirty="0" err="1" smtClean="0"/>
              <a:t>suara</a:t>
            </a:r>
            <a:r>
              <a:rPr lang="en-US" dirty="0" smtClean="0"/>
              <a:t>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penting</a:t>
            </a:r>
            <a:r>
              <a:rPr lang="en-US" dirty="0" smtClean="0"/>
              <a:t> </a:t>
            </a:r>
            <a:r>
              <a:rPr lang="en-US" dirty="0" err="1" smtClean="0"/>
              <a:t>sebaiknya</a:t>
            </a:r>
            <a:r>
              <a:rPr lang="en-US" dirty="0" smtClean="0"/>
              <a:t> </a:t>
            </a:r>
            <a:r>
              <a:rPr lang="en-US" dirty="0" err="1" smtClean="0"/>
              <a:t>dihilangkan</a:t>
            </a:r>
            <a:endParaRPr lang="en-US" dirty="0" smtClean="0">
              <a:solidFill>
                <a:srgbClr val="FFC000"/>
              </a:solidFill>
            </a:endParaRPr>
          </a:p>
        </p:txBody>
      </p:sp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6946900" y="6172200"/>
            <a:ext cx="19494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C00000"/>
                </a:solidFill>
              </a:rPr>
              <a:t>Keterpaduan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The Coherence Principle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696200" cy="4876800"/>
          </a:xfrm>
          <a:noFill/>
        </p:spPr>
        <p:txBody>
          <a:bodyPr/>
          <a:lstStyle/>
          <a:p>
            <a:pPr eaLnBrk="1" hangingPunct="1"/>
            <a:r>
              <a:rPr lang="en-US" sz="2800" dirty="0" smtClean="0"/>
              <a:t>Why?</a:t>
            </a:r>
          </a:p>
          <a:p>
            <a:pPr lvl="1" eaLnBrk="1" hangingPunct="1"/>
            <a:r>
              <a:rPr lang="en-US" dirty="0" smtClean="0"/>
              <a:t>Cognitive theory: </a:t>
            </a:r>
            <a:r>
              <a:rPr lang="en-US" dirty="0" err="1" smtClean="0"/>
              <a:t>Pembelajar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kapasitas</a:t>
            </a:r>
            <a:r>
              <a:rPr lang="en-US" dirty="0" smtClean="0"/>
              <a:t> </a:t>
            </a:r>
            <a:r>
              <a:rPr lang="en-US" dirty="0" err="1" smtClean="0"/>
              <a:t>memori</a:t>
            </a:r>
            <a:r>
              <a:rPr lang="en-US" dirty="0" smtClean="0"/>
              <a:t> </a:t>
            </a:r>
            <a:r>
              <a:rPr lang="en-US" dirty="0" err="1" smtClean="0"/>
              <a:t>terbatas</a:t>
            </a:r>
            <a:endParaRPr lang="en-US" dirty="0" smtClean="0"/>
          </a:p>
          <a:p>
            <a:pPr lvl="1" eaLnBrk="1" hangingPunct="1"/>
            <a:r>
              <a:rPr lang="en-US" dirty="0" err="1" smtClean="0"/>
              <a:t>Bahan</a:t>
            </a:r>
            <a:r>
              <a:rPr lang="en-US" dirty="0" smtClean="0"/>
              <a:t>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terkait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mengaburkan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pokok</a:t>
            </a:r>
            <a:r>
              <a:rPr lang="en-US" dirty="0" smtClean="0"/>
              <a:t> </a:t>
            </a:r>
          </a:p>
          <a:p>
            <a:pPr lvl="1" eaLnBrk="1" hangingPunct="1"/>
            <a:r>
              <a:rPr lang="en-US" sz="2800" dirty="0" smtClean="0"/>
              <a:t>Coherence: </a:t>
            </a:r>
            <a:r>
              <a:rPr lang="en-US" sz="2800" dirty="0" err="1" smtClean="0"/>
              <a:t>semua</a:t>
            </a:r>
            <a:r>
              <a:rPr lang="en-US" sz="2800" dirty="0" smtClean="0"/>
              <a:t> </a:t>
            </a:r>
            <a:r>
              <a:rPr lang="en-US" sz="2800" dirty="0" err="1" smtClean="0"/>
              <a:t>bahan</a:t>
            </a:r>
            <a:r>
              <a:rPr lang="en-US" sz="2800" dirty="0" smtClean="0"/>
              <a:t> </a:t>
            </a:r>
            <a:r>
              <a:rPr lang="en-US" sz="2800" dirty="0" err="1" smtClean="0"/>
              <a:t>harus</a:t>
            </a:r>
            <a:r>
              <a:rPr lang="en-US" sz="2800" dirty="0" smtClean="0"/>
              <a:t> </a:t>
            </a:r>
            <a:r>
              <a:rPr lang="en-US" sz="2800" dirty="0" err="1" smtClean="0"/>
              <a:t>koheren</a:t>
            </a:r>
            <a:r>
              <a:rPr lang="en-US" sz="2800" dirty="0" smtClean="0"/>
              <a:t>/</a:t>
            </a:r>
            <a:r>
              <a:rPr lang="en-US" sz="2800" dirty="0" err="1" smtClean="0"/>
              <a:t>cocok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kebutuhan</a:t>
            </a:r>
            <a:r>
              <a:rPr lang="en-US" sz="2800" dirty="0" smtClean="0"/>
              <a:t> </a:t>
            </a:r>
            <a:r>
              <a:rPr lang="en-US" sz="2800" dirty="0" err="1" smtClean="0"/>
              <a:t>pembelajar</a:t>
            </a:r>
            <a:endParaRPr lang="en-US" sz="2800" dirty="0" smtClean="0"/>
          </a:p>
          <a:p>
            <a:pPr eaLnBrk="1" hangingPunct="1"/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Hindari</a:t>
            </a:r>
            <a:r>
              <a:rPr lang="en-US" dirty="0" smtClean="0"/>
              <a:t> </a:t>
            </a:r>
            <a:r>
              <a:rPr lang="en-US" dirty="0" err="1" smtClean="0"/>
              <a:t>Suara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penting</a:t>
            </a:r>
            <a:endParaRPr lang="en-US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8486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Background </a:t>
            </a:r>
            <a:r>
              <a:rPr lang="en-US" dirty="0" err="1" smtClean="0"/>
              <a:t>musik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suara</a:t>
            </a:r>
            <a:r>
              <a:rPr lang="en-US" dirty="0" smtClean="0"/>
              <a:t> </a:t>
            </a:r>
            <a:r>
              <a:rPr lang="en-US" dirty="0" err="1" smtClean="0"/>
              <a:t>membebani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memori</a:t>
            </a:r>
            <a:r>
              <a:rPr lang="en-US" dirty="0" smtClean="0"/>
              <a:t>, </a:t>
            </a:r>
            <a:r>
              <a:rPr lang="en-US" dirty="0" err="1" smtClean="0"/>
              <a:t>Gunakan</a:t>
            </a:r>
            <a:r>
              <a:rPr lang="en-US" dirty="0" smtClean="0"/>
              <a:t> </a:t>
            </a:r>
            <a:r>
              <a:rPr lang="en-US" dirty="0" err="1" smtClean="0"/>
              <a:t>bila</a:t>
            </a:r>
            <a:r>
              <a:rPr lang="en-US" dirty="0" smtClean="0"/>
              <a:t> </a:t>
            </a:r>
            <a:r>
              <a:rPr lang="en-US" dirty="0" err="1" smtClean="0"/>
              <a:t>mana</a:t>
            </a:r>
            <a:r>
              <a:rPr lang="en-US" dirty="0" smtClean="0"/>
              <a:t> </a:t>
            </a:r>
            <a:r>
              <a:rPr lang="en-US" dirty="0" err="1" smtClean="0"/>
              <a:t>perlu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err="1" smtClean="0"/>
              <a:t>Misalnya</a:t>
            </a:r>
            <a:r>
              <a:rPr lang="en-US" dirty="0" smtClean="0"/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id-ID" dirty="0" smtClean="0"/>
              <a:t>Untuk presentasi </a:t>
            </a:r>
            <a:r>
              <a:rPr lang="en-US" dirty="0" err="1" smtClean="0"/>
              <a:t>singkat</a:t>
            </a:r>
            <a:r>
              <a:rPr lang="id-ID" dirty="0" smtClean="0"/>
              <a:t>, menambahkan efek suara seperti angin yang menggambarkan pergerakan udara dan </a:t>
            </a:r>
            <a:r>
              <a:rPr lang="en-US" dirty="0" smtClean="0"/>
              <a:t>g</a:t>
            </a:r>
            <a:r>
              <a:rPr lang="id-ID" dirty="0" smtClean="0"/>
              <a:t>erak transfer muatan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id-ID" dirty="0" smtClean="0"/>
              <a:t>61-49% lebih baik untuk narasi tanpa efek suara tambahan</a:t>
            </a:r>
            <a:endParaRPr lang="en-US" dirty="0" smtClean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Learning Is Better When Sounds and Music Are Excluded</a:t>
            </a:r>
            <a:endParaRPr lang="en-US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463" y="1371600"/>
            <a:ext cx="8237537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8915400" cy="868362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err="1" smtClean="0"/>
              <a:t>Hindari</a:t>
            </a:r>
            <a:r>
              <a:rPr lang="en-US" sz="3600" dirty="0" smtClean="0"/>
              <a:t> </a:t>
            </a:r>
            <a:r>
              <a:rPr lang="en-US" sz="3600" dirty="0" err="1" smtClean="0"/>
              <a:t>Kata-kata</a:t>
            </a:r>
            <a:r>
              <a:rPr lang="en-US" sz="3600" dirty="0" smtClean="0"/>
              <a:t> yang </a:t>
            </a:r>
            <a:r>
              <a:rPr lang="en-US" sz="3600" dirty="0" err="1" smtClean="0"/>
              <a:t>tdk</a:t>
            </a:r>
            <a:r>
              <a:rPr lang="en-US" sz="3600" dirty="0" smtClean="0"/>
              <a:t> PENTING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8040688" cy="4230688"/>
          </a:xfrm>
        </p:spPr>
        <p:txBody>
          <a:bodyPr/>
          <a:lstStyle/>
          <a:p>
            <a:pPr eaLnBrk="1" hangingPunct="1"/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perhatian</a:t>
            </a:r>
            <a:r>
              <a:rPr lang="en-US" dirty="0" smtClean="0"/>
              <a:t> </a:t>
            </a:r>
            <a:r>
              <a:rPr lang="en-US" dirty="0" err="1" smtClean="0"/>
              <a:t>tambahkan</a:t>
            </a:r>
            <a:r>
              <a:rPr lang="en-US" dirty="0" smtClean="0"/>
              <a:t> </a:t>
            </a:r>
            <a:r>
              <a:rPr lang="en-US" dirty="0" err="1" smtClean="0"/>
              <a:t>kalimat-kalimat</a:t>
            </a:r>
            <a:r>
              <a:rPr lang="en-US" dirty="0" smtClean="0"/>
              <a:t> yang </a:t>
            </a:r>
            <a:r>
              <a:rPr lang="en-US" dirty="0" err="1" smtClean="0"/>
              <a:t>menarik</a:t>
            </a:r>
            <a:endParaRPr lang="en-US" dirty="0" smtClean="0"/>
          </a:p>
          <a:p>
            <a:pPr eaLnBrk="1" hangingPunct="1"/>
            <a:r>
              <a:rPr lang="en-US" dirty="0" err="1" smtClean="0"/>
              <a:t>Sekali</a:t>
            </a:r>
            <a:r>
              <a:rPr lang="en-US" dirty="0" smtClean="0"/>
              <a:t> </a:t>
            </a:r>
            <a:r>
              <a:rPr lang="en-US" dirty="0" err="1" smtClean="0"/>
              <a:t>lagi</a:t>
            </a:r>
            <a:r>
              <a:rPr lang="en-US" dirty="0" smtClean="0"/>
              <a:t>, </a:t>
            </a:r>
            <a:r>
              <a:rPr lang="en-US" dirty="0" err="1" smtClean="0"/>
              <a:t>kata</a:t>
            </a:r>
            <a:r>
              <a:rPr lang="en-US" dirty="0" smtClean="0"/>
              <a:t>-</a:t>
            </a:r>
            <a:r>
              <a:rPr lang="en-US" dirty="0" err="1" smtClean="0"/>
              <a:t>kata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penting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mengganggu</a:t>
            </a:r>
            <a:r>
              <a:rPr lang="en-US" dirty="0" smtClean="0"/>
              <a:t> </a:t>
            </a:r>
            <a:r>
              <a:rPr lang="en-US" dirty="0" err="1" smtClean="0"/>
              <a:t>siswa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belajar</a:t>
            </a:r>
            <a:r>
              <a:rPr lang="en-US" dirty="0" smtClean="0"/>
              <a:t>.</a:t>
            </a:r>
          </a:p>
          <a:p>
            <a:pPr eaLnBrk="1" hangingPunct="1"/>
            <a:r>
              <a:rPr lang="en-US" dirty="0" smtClean="0"/>
              <a:t>Conclusion: </a:t>
            </a:r>
            <a:r>
              <a:rPr lang="id-ID" dirty="0" smtClean="0"/>
              <a:t> </a:t>
            </a:r>
            <a:r>
              <a:rPr lang="en-US" dirty="0" err="1" smtClean="0"/>
              <a:t>hal-hal</a:t>
            </a:r>
            <a:r>
              <a:rPr lang="en-US" dirty="0" smtClean="0"/>
              <a:t> yang</a:t>
            </a:r>
            <a:r>
              <a:rPr lang="id-ID" dirty="0" smtClean="0"/>
              <a:t> menggoda </a:t>
            </a:r>
            <a:r>
              <a:rPr lang="en-US" dirty="0" err="1" smtClean="0"/>
              <a:t>dan</a:t>
            </a:r>
            <a:r>
              <a:rPr lang="id-ID" dirty="0" smtClean="0"/>
              <a:t> tidak relevan tidak meningkatkan pemahaman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Hindari</a:t>
            </a:r>
            <a:r>
              <a:rPr lang="en-US" dirty="0" smtClean="0"/>
              <a:t> </a:t>
            </a:r>
            <a:r>
              <a:rPr lang="en-US" dirty="0" err="1" smtClean="0"/>
              <a:t>Grafis</a:t>
            </a:r>
            <a:r>
              <a:rPr lang="en-US" dirty="0" smtClean="0"/>
              <a:t>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penting</a:t>
            </a:r>
            <a:endParaRPr lang="en-US" dirty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295400"/>
            <a:ext cx="7848600" cy="4830763"/>
          </a:xfrm>
        </p:spPr>
        <p:txBody>
          <a:bodyPr/>
          <a:lstStyle/>
          <a:p>
            <a:r>
              <a:rPr lang="en-US" dirty="0" err="1" smtClean="0"/>
              <a:t>Grafis</a:t>
            </a:r>
            <a:r>
              <a:rPr lang="en-US" dirty="0" smtClean="0"/>
              <a:t>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penting</a:t>
            </a:r>
            <a:r>
              <a:rPr lang="id-ID" dirty="0" smtClean="0"/>
              <a:t> dapat mengganggu upaya pembelajar untuk memahami materi yang disampaikan</a:t>
            </a:r>
            <a:br>
              <a:rPr lang="id-ID" dirty="0" smtClean="0"/>
            </a:br>
            <a:endParaRPr lang="en-US" dirty="0" smtClean="0"/>
          </a:p>
          <a:p>
            <a:r>
              <a:rPr lang="id-ID" dirty="0" smtClean="0"/>
              <a:t>Grafis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/</a:t>
            </a:r>
            <a:r>
              <a:rPr lang="en-US" dirty="0" err="1" smtClean="0"/>
              <a:t>asing</a:t>
            </a:r>
            <a:r>
              <a:rPr lang="id-ID" dirty="0" smtClean="0"/>
              <a:t> dapat mengganggu proses belajar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14400"/>
            <a:ext cx="8229600" cy="464820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dirty="0" smtClean="0">
                <a:solidFill>
                  <a:schemeClr val="tx1"/>
                </a:solidFill>
              </a:rPr>
              <a:t>4</a:t>
            </a:r>
            <a:br>
              <a:rPr lang="en-US" sz="6000" dirty="0" smtClean="0">
                <a:solidFill>
                  <a:schemeClr val="tx1"/>
                </a:solidFill>
              </a:rPr>
            </a:br>
            <a:r>
              <a:rPr lang="en-US" sz="6000" dirty="0" smtClean="0">
                <a:solidFill>
                  <a:schemeClr val="tx1"/>
                </a:solidFill>
              </a:rPr>
              <a:t>Modality principle: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id-ID" dirty="0" smtClean="0"/>
              <a:t>lebih efektif komunikasi ketika kata-kata disajikan sebagai narasi </a:t>
            </a:r>
            <a:r>
              <a:rPr lang="en-US" dirty="0" smtClean="0"/>
              <a:t>(</a:t>
            </a:r>
            <a:r>
              <a:rPr lang="en-US" dirty="0" err="1" smtClean="0"/>
              <a:t>bermakna</a:t>
            </a:r>
            <a:r>
              <a:rPr lang="en-US" dirty="0" smtClean="0"/>
              <a:t>) </a:t>
            </a:r>
            <a:r>
              <a:rPr lang="id-ID" dirty="0" smtClean="0"/>
              <a:t>bukan </a:t>
            </a:r>
            <a:r>
              <a:rPr lang="en-US" dirty="0" err="1" smtClean="0"/>
              <a:t>sekedar</a:t>
            </a:r>
            <a:r>
              <a:rPr lang="en-US" dirty="0" smtClean="0"/>
              <a:t> </a:t>
            </a:r>
            <a:r>
              <a:rPr lang="id-ID" dirty="0" smtClean="0"/>
              <a:t>teks dicetak</a:t>
            </a:r>
            <a:endParaRPr lang="en-US" dirty="0" smtClean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229600" cy="373380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dirty="0" err="1" smtClean="0">
                <a:solidFill>
                  <a:schemeClr val="tx1"/>
                </a:solidFill>
              </a:rPr>
              <a:t>Prinsip</a:t>
            </a:r>
            <a:r>
              <a:rPr lang="en-US" sz="6000" dirty="0" smtClean="0">
                <a:solidFill>
                  <a:schemeClr val="tx1"/>
                </a:solidFill>
              </a:rPr>
              <a:t> 1: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>
                <a:solidFill>
                  <a:srgbClr val="FFC000"/>
                </a:solidFill>
              </a:rPr>
              <a:t>Lebih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efektif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menggunakan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kata-kata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dan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Gambar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dibanding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hanya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kata-kata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semata</a:t>
            </a:r>
            <a:endParaRPr lang="en-US" dirty="0" smtClean="0">
              <a:solidFill>
                <a:srgbClr val="FFC000"/>
              </a:solidFill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1371600" y="4038600"/>
            <a:ext cx="2438400" cy="2514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Dia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lahir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sebagai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seorang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seniman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dengan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wajah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unik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err="1" smtClean="0">
                <a:latin typeface="Arial" charset="0"/>
                <a:cs typeface="Arial" charset="0"/>
              </a:rPr>
              <a:t>Kemampuannya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menyanyi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dan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melawak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membuat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Yati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Pesek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menjadi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artis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Jawa</a:t>
            </a:r>
            <a:r>
              <a:rPr lang="en-US" dirty="0" smtClean="0">
                <a:latin typeface="Arial" charset="0"/>
                <a:cs typeface="Arial" charset="0"/>
              </a:rPr>
              <a:t> yang </a:t>
            </a:r>
            <a:r>
              <a:rPr lang="en-US" dirty="0" err="1" smtClean="0">
                <a:latin typeface="Arial" charset="0"/>
                <a:cs typeface="Arial" charset="0"/>
              </a:rPr>
              <a:t>sukses</a:t>
            </a:r>
            <a:r>
              <a:rPr lang="en-US" dirty="0" smtClean="0">
                <a:latin typeface="Arial" charset="0"/>
                <a:cs typeface="Arial" charset="0"/>
              </a:rPr>
              <a:t>……………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4953000" y="4038600"/>
            <a:ext cx="2438400" cy="2514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err="1" smtClean="0">
                <a:latin typeface="Arial" charset="0"/>
                <a:cs typeface="Arial" charset="0"/>
              </a:rPr>
              <a:t>Yati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Pesek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nama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bekennya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di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panggung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liburan</a:t>
            </a:r>
            <a:r>
              <a:rPr lang="en-US" dirty="0" smtClean="0">
                <a:latin typeface="Arial" charset="0"/>
                <a:cs typeface="Arial" charset="0"/>
              </a:rPr>
              <a:t>…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--------------……………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5029200" y="4953000"/>
            <a:ext cx="1143000" cy="15240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Striped Right Arrow 5"/>
          <p:cNvSpPr/>
          <p:nvPr/>
        </p:nvSpPr>
        <p:spPr bwMode="auto">
          <a:xfrm>
            <a:off x="4038600" y="4648200"/>
            <a:ext cx="838200" cy="1524000"/>
          </a:xfrm>
          <a:prstGeom prst="stripedRightArrow">
            <a:avLst/>
          </a:prstGeom>
          <a:solidFill>
            <a:srgbClr val="FFFF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The Modality Principle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066800"/>
            <a:ext cx="76962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err="1" smtClean="0"/>
              <a:t>Penempatan</a:t>
            </a:r>
            <a:r>
              <a:rPr lang="en-US" sz="2800" dirty="0" smtClean="0"/>
              <a:t> </a:t>
            </a:r>
            <a:r>
              <a:rPr lang="en-US" sz="2800" dirty="0" err="1" smtClean="0"/>
              <a:t>kata-kata</a:t>
            </a:r>
            <a:r>
              <a:rPr lang="en-US" sz="2800" dirty="0" smtClean="0"/>
              <a:t> </a:t>
            </a:r>
            <a:r>
              <a:rPr lang="en-US" sz="2800" dirty="0" err="1" smtClean="0"/>
              <a:t>berbeda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grafik</a:t>
            </a:r>
            <a:r>
              <a:rPr lang="en-US" sz="2800" dirty="0" smtClean="0"/>
              <a:t>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animasi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membangun</a:t>
            </a:r>
            <a:r>
              <a:rPr lang="en-US" sz="2800" dirty="0" smtClean="0"/>
              <a:t> </a:t>
            </a:r>
            <a:r>
              <a:rPr lang="en-US" sz="2800" dirty="0" err="1" smtClean="0"/>
              <a:t>fokus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Why?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Cognitive theory of learning: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err="1" smtClean="0"/>
              <a:t>Saluran</a:t>
            </a:r>
            <a:r>
              <a:rPr lang="en-US" dirty="0" smtClean="0"/>
              <a:t> </a:t>
            </a:r>
            <a:r>
              <a:rPr lang="en-US" dirty="0" err="1" smtClean="0"/>
              <a:t>pengolahan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terpisah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Visual </a:t>
            </a:r>
            <a:r>
              <a:rPr lang="en-US" dirty="0" err="1" smtClean="0"/>
              <a:t>dan</a:t>
            </a:r>
            <a:r>
              <a:rPr lang="en-US" dirty="0" smtClean="0"/>
              <a:t> auditory/verbal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err="1" smtClean="0"/>
              <a:t>Kapasitas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saluran</a:t>
            </a:r>
            <a:r>
              <a:rPr lang="en-US" dirty="0" smtClean="0"/>
              <a:t> </a:t>
            </a:r>
            <a:r>
              <a:rPr lang="en-US" dirty="0" err="1" smtClean="0"/>
              <a:t>terbatas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Graphics </a:t>
            </a:r>
            <a:r>
              <a:rPr lang="en-US" dirty="0" err="1" smtClean="0"/>
              <a:t>dan</a:t>
            </a:r>
            <a:r>
              <a:rPr lang="en-US" dirty="0" smtClean="0"/>
              <a:t> onscreen text </a:t>
            </a:r>
            <a:r>
              <a:rPr lang="en-US" dirty="0" err="1" smtClean="0"/>
              <a:t>membentuk</a:t>
            </a:r>
            <a:r>
              <a:rPr lang="en-US" dirty="0" smtClean="0"/>
              <a:t> </a:t>
            </a:r>
            <a:r>
              <a:rPr lang="en-US" dirty="0" err="1" smtClean="0"/>
              <a:t>perhatian</a:t>
            </a:r>
            <a:r>
              <a:rPr lang="en-US" dirty="0" smtClean="0"/>
              <a:t> yang </a:t>
            </a:r>
            <a:r>
              <a:rPr lang="en-US" dirty="0" err="1" smtClean="0"/>
              <a:t>lengkap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err="1" smtClean="0"/>
              <a:t>Gunakan</a:t>
            </a:r>
            <a:r>
              <a:rPr lang="en-US" dirty="0" smtClean="0"/>
              <a:t> </a:t>
            </a:r>
            <a:r>
              <a:rPr lang="en-US" dirty="0" err="1" smtClean="0"/>
              <a:t>dua-duanya</a:t>
            </a:r>
            <a:r>
              <a:rPr lang="en-US" dirty="0" smtClean="0"/>
              <a:t> auditory and visual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err="1" smtClean="0"/>
              <a:t>Jangan</a:t>
            </a:r>
            <a:r>
              <a:rPr lang="en-US" sz="3200" dirty="0" smtClean="0"/>
              <a:t> </a:t>
            </a:r>
            <a:r>
              <a:rPr lang="en-US" sz="3200" dirty="0" err="1" smtClean="0"/>
              <a:t>menambahkan</a:t>
            </a:r>
            <a:r>
              <a:rPr lang="en-US" sz="3200" dirty="0" smtClean="0"/>
              <a:t>  On-Screen Text </a:t>
            </a:r>
            <a:r>
              <a:rPr lang="en-US" sz="3200" dirty="0" err="1" smtClean="0"/>
              <a:t>pada</a:t>
            </a:r>
            <a:r>
              <a:rPr lang="en-US" sz="3200" dirty="0" smtClean="0"/>
              <a:t> </a:t>
            </a:r>
            <a:r>
              <a:rPr lang="en-US" sz="3200" dirty="0" err="1" smtClean="0"/>
              <a:t>grafik</a:t>
            </a:r>
            <a:r>
              <a:rPr lang="en-US" sz="3200" dirty="0" smtClean="0"/>
              <a:t> </a:t>
            </a:r>
            <a:r>
              <a:rPr lang="en-US" sz="3200" dirty="0" err="1" smtClean="0"/>
              <a:t>berisi</a:t>
            </a:r>
            <a:r>
              <a:rPr lang="en-US" sz="3200" dirty="0" smtClean="0"/>
              <a:t> </a:t>
            </a:r>
            <a:r>
              <a:rPr lang="en-US" sz="3200" dirty="0" err="1" smtClean="0"/>
              <a:t>narasi</a:t>
            </a:r>
            <a:endParaRPr lang="en-US" sz="3200" dirty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371600"/>
            <a:ext cx="6781800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Multiply 4"/>
          <p:cNvSpPr/>
          <p:nvPr/>
        </p:nvSpPr>
        <p:spPr bwMode="auto">
          <a:xfrm>
            <a:off x="1524000" y="4953000"/>
            <a:ext cx="609600" cy="609600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3558" name="Right Arrow 5"/>
          <p:cNvSpPr>
            <a:spLocks noChangeArrowheads="1"/>
          </p:cNvSpPr>
          <p:nvPr/>
        </p:nvSpPr>
        <p:spPr bwMode="auto">
          <a:xfrm>
            <a:off x="762000" y="6248400"/>
            <a:ext cx="533400" cy="457200"/>
          </a:xfrm>
          <a:prstGeom prst="rightArrow">
            <a:avLst>
              <a:gd name="adj1" fmla="val 50000"/>
              <a:gd name="adj2" fmla="val 49999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Penjelasan</a:t>
            </a:r>
            <a:r>
              <a:rPr lang="en-US" dirty="0" smtClean="0"/>
              <a:t> </a:t>
            </a:r>
            <a:r>
              <a:rPr lang="en-US" dirty="0" err="1" smtClean="0"/>
              <a:t>Grafik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Audio </a:t>
            </a:r>
            <a:r>
              <a:rPr lang="en-US" dirty="0" err="1" smtClean="0"/>
              <a:t>tersendiri</a:t>
            </a:r>
            <a:endParaRPr lang="en-US" dirty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258888"/>
            <a:ext cx="6477000" cy="559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Right Arrow 4"/>
          <p:cNvSpPr>
            <a:spLocks noChangeArrowheads="1"/>
          </p:cNvSpPr>
          <p:nvPr/>
        </p:nvSpPr>
        <p:spPr bwMode="auto">
          <a:xfrm>
            <a:off x="762000" y="6248400"/>
            <a:ext cx="533400" cy="457200"/>
          </a:xfrm>
          <a:prstGeom prst="rightArrow">
            <a:avLst>
              <a:gd name="adj1" fmla="val 50000"/>
              <a:gd name="adj2" fmla="val 49999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Modality effect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964488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err="1" smtClean="0"/>
              <a:t>Orang</a:t>
            </a:r>
            <a:r>
              <a:rPr lang="en-US" dirty="0" smtClean="0"/>
              <a:t> </a:t>
            </a:r>
            <a:r>
              <a:rPr lang="en-US" dirty="0" err="1" smtClean="0"/>
              <a:t>belajar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 concurrent speech </a:t>
            </a:r>
            <a:r>
              <a:rPr lang="en-US" dirty="0" err="1" smtClean="0"/>
              <a:t>daripada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teks</a:t>
            </a:r>
            <a:r>
              <a:rPr lang="en-US" dirty="0" smtClean="0"/>
              <a:t> </a:t>
            </a:r>
            <a:r>
              <a:rPr lang="en-US" dirty="0" err="1" smtClean="0"/>
              <a:t>semata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64% vs. 36% correct on post-test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Are you impressed/</a:t>
            </a:r>
            <a:r>
              <a:rPr lang="en-US" dirty="0" err="1" smtClean="0"/>
              <a:t>mengesankan</a:t>
            </a:r>
            <a:r>
              <a:rPr lang="en-US" dirty="0" smtClean="0"/>
              <a:t>?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When is audio less effective?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14400"/>
            <a:ext cx="8229600" cy="46482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dirty="0" smtClean="0">
                <a:solidFill>
                  <a:schemeClr val="tx1"/>
                </a:solidFill>
              </a:rPr>
              <a:t>5</a:t>
            </a:r>
            <a:br>
              <a:rPr lang="en-US" sz="5400" dirty="0" smtClean="0">
                <a:solidFill>
                  <a:schemeClr val="tx1"/>
                </a:solidFill>
              </a:rPr>
            </a:br>
            <a:r>
              <a:rPr lang="en-US" sz="5400" dirty="0" smtClean="0">
                <a:solidFill>
                  <a:schemeClr val="tx1"/>
                </a:solidFill>
              </a:rPr>
              <a:t>Redundancy principle: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Komunikasi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lebih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efektif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jika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kata-kata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disajikan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sebagai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narasi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dibandingkan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keduanya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dalam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teks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pada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layar</a:t>
            </a:r>
            <a:endParaRPr lang="en-US" sz="36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Redundancy principle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71600"/>
            <a:ext cx="8040688" cy="4114800"/>
          </a:xfrm>
        </p:spPr>
        <p:txBody>
          <a:bodyPr/>
          <a:lstStyle/>
          <a:p>
            <a:pPr eaLnBrk="1" hangingPunct="1"/>
            <a:r>
              <a:rPr lang="en-US" dirty="0" smtClean="0"/>
              <a:t>“Kita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mengakomudasi</a:t>
            </a:r>
            <a:r>
              <a:rPr lang="en-US" dirty="0" smtClean="0"/>
              <a:t> learning styles </a:t>
            </a:r>
            <a:r>
              <a:rPr lang="en-US" dirty="0" err="1" smtClean="0"/>
              <a:t>berbeda</a:t>
            </a:r>
            <a:r>
              <a:rPr lang="en-US" dirty="0" smtClean="0"/>
              <a:t>: </a:t>
            </a:r>
            <a:r>
              <a:rPr lang="en-US" dirty="0" err="1" smtClean="0"/>
              <a:t>menambahkan</a:t>
            </a:r>
            <a:r>
              <a:rPr lang="en-US" dirty="0" smtClean="0"/>
              <a:t> </a:t>
            </a:r>
            <a:r>
              <a:rPr lang="en-US" dirty="0" err="1" smtClean="0"/>
              <a:t>teks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layar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 yang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suka</a:t>
            </a:r>
            <a:r>
              <a:rPr lang="en-US" dirty="0" smtClean="0"/>
              <a:t> </a:t>
            </a:r>
            <a:r>
              <a:rPr lang="en-US" dirty="0" err="1" smtClean="0"/>
              <a:t>belajar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membaca</a:t>
            </a:r>
            <a:r>
              <a:rPr lang="en-US" dirty="0" smtClean="0"/>
              <a:t>.” </a:t>
            </a:r>
          </a:p>
          <a:p>
            <a:pPr eaLnBrk="1" hangingPunct="1"/>
            <a:r>
              <a:rPr lang="en-US" dirty="0" smtClean="0"/>
              <a:t>Is she right?  Why or why not?</a:t>
            </a:r>
          </a:p>
          <a:p>
            <a:pPr eaLnBrk="1" hangingPunct="1"/>
            <a:r>
              <a:rPr lang="en-US" dirty="0" smtClean="0"/>
              <a:t>Redundancy doesn’t help: people learn more from audio alone than audio plus text explaining graphics or animation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More redundancy principles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143000"/>
            <a:ext cx="7772400" cy="4611688"/>
          </a:xfrm>
        </p:spPr>
        <p:txBody>
          <a:bodyPr/>
          <a:lstStyle/>
          <a:p>
            <a:pPr eaLnBrk="1" hangingPunct="1"/>
            <a:r>
              <a:rPr lang="en-US" dirty="0" err="1" smtClean="0"/>
              <a:t>Hindari</a:t>
            </a:r>
            <a:r>
              <a:rPr lang="en-US" dirty="0" smtClean="0"/>
              <a:t> </a:t>
            </a:r>
            <a:r>
              <a:rPr lang="en-US" dirty="0" err="1" smtClean="0"/>
              <a:t>penyajian</a:t>
            </a:r>
            <a:r>
              <a:rPr lang="en-US" dirty="0" smtClean="0"/>
              <a:t> </a:t>
            </a:r>
            <a:r>
              <a:rPr lang="en-US" dirty="0" err="1" smtClean="0"/>
              <a:t>kata-kata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narasi</a:t>
            </a:r>
            <a:r>
              <a:rPr lang="en-US" dirty="0" smtClean="0"/>
              <a:t> yang </a:t>
            </a:r>
            <a:r>
              <a:rPr lang="en-US" dirty="0" err="1" smtClean="0"/>
              <a:t>persis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teks</a:t>
            </a:r>
            <a:endParaRPr lang="en-US" dirty="0" smtClean="0"/>
          </a:p>
          <a:p>
            <a:pPr eaLnBrk="1" hangingPunct="1"/>
            <a:r>
              <a:rPr lang="en-US" dirty="0" smtClean="0"/>
              <a:t>Special cases for narration of text:</a:t>
            </a:r>
          </a:p>
          <a:p>
            <a:pPr lvl="1" eaLnBrk="1" hangingPunct="1"/>
            <a:r>
              <a:rPr lang="en-US" dirty="0" smtClean="0"/>
              <a:t>No pictorial representation on a screen</a:t>
            </a:r>
          </a:p>
          <a:p>
            <a:pPr lvl="1" eaLnBrk="1" hangingPunct="1"/>
            <a:r>
              <a:rPr lang="en-US" dirty="0" smtClean="0"/>
              <a:t>Slow pace of presentation</a:t>
            </a:r>
          </a:p>
          <a:p>
            <a:pPr lvl="1" eaLnBrk="1" hangingPunct="1"/>
            <a:r>
              <a:rPr lang="en-US" dirty="0" smtClean="0"/>
              <a:t>Helping learners with disabilities or non-native speakers</a:t>
            </a:r>
          </a:p>
          <a:p>
            <a:pPr lvl="1" eaLnBrk="1" hangingPunct="1"/>
            <a:r>
              <a:rPr lang="en-US" dirty="0" smtClean="0"/>
              <a:t>Learners who may not have access to speakers or headsets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When No Visuals Are Present, Content Can Be Presented with Text and Redundant Narration</a:t>
            </a:r>
            <a:endParaRPr lang="en-US" sz="3200" dirty="0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366838"/>
            <a:ext cx="6477000" cy="549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Right Arrow 4"/>
          <p:cNvSpPr>
            <a:spLocks noChangeArrowheads="1"/>
          </p:cNvSpPr>
          <p:nvPr/>
        </p:nvSpPr>
        <p:spPr bwMode="auto">
          <a:xfrm>
            <a:off x="762000" y="5943600"/>
            <a:ext cx="533400" cy="457200"/>
          </a:xfrm>
          <a:prstGeom prst="rightArrow">
            <a:avLst>
              <a:gd name="adj1" fmla="val 50000"/>
              <a:gd name="adj2" fmla="val 49999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Visual Explained by On-Screen Text When Audio Off Is Selected</a:t>
            </a:r>
            <a:endParaRPr lang="en-US" dirty="0"/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95400"/>
            <a:ext cx="83312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Right Arrow 4"/>
          <p:cNvSpPr>
            <a:spLocks noChangeArrowheads="1"/>
          </p:cNvSpPr>
          <p:nvPr/>
        </p:nvSpPr>
        <p:spPr bwMode="auto">
          <a:xfrm>
            <a:off x="1295400" y="5181600"/>
            <a:ext cx="533400" cy="457200"/>
          </a:xfrm>
          <a:prstGeom prst="rightArrow">
            <a:avLst>
              <a:gd name="adj1" fmla="val 50000"/>
              <a:gd name="adj2" fmla="val 49999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914400"/>
            <a:ext cx="8610600" cy="46482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dirty="0" smtClean="0">
                <a:solidFill>
                  <a:schemeClr val="tx1"/>
                </a:solidFill>
              </a:rPr>
              <a:t>6</a:t>
            </a:r>
            <a:br>
              <a:rPr lang="en-US" sz="5400" dirty="0" smtClean="0">
                <a:solidFill>
                  <a:schemeClr val="tx1"/>
                </a:solidFill>
              </a:rPr>
            </a:br>
            <a:r>
              <a:rPr lang="en-US" sz="5400" dirty="0" smtClean="0">
                <a:solidFill>
                  <a:schemeClr val="tx1"/>
                </a:solidFill>
              </a:rPr>
              <a:t>Personalization principle: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 </a:t>
            </a:r>
            <a:r>
              <a:rPr lang="en-US" sz="3600" dirty="0" smtClean="0">
                <a:solidFill>
                  <a:srgbClr val="FFC000"/>
                </a:solidFill>
              </a:rPr>
              <a:t>more effective communication when words are presented in conversational rather than formal style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Prinsip</a:t>
            </a:r>
            <a:r>
              <a:rPr lang="en-US" dirty="0" smtClean="0"/>
              <a:t> MULTIMEDIA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6858000" cy="4379913"/>
          </a:xfrm>
        </p:spPr>
        <p:txBody>
          <a:bodyPr/>
          <a:lstStyle/>
          <a:p>
            <a:pPr eaLnBrk="1" hangingPunct="1"/>
            <a:r>
              <a:rPr lang="en-US" dirty="0" err="1" smtClean="0"/>
              <a:t>Berisi</a:t>
            </a:r>
            <a:r>
              <a:rPr lang="en-US" dirty="0" smtClean="0"/>
              <a:t> </a:t>
            </a:r>
            <a:r>
              <a:rPr lang="en-US" dirty="0" err="1" smtClean="0"/>
              <a:t>kata-kata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; </a:t>
            </a:r>
            <a:r>
              <a:rPr lang="en-US" dirty="0" err="1" smtClean="0"/>
              <a:t>mengapa</a:t>
            </a:r>
            <a:r>
              <a:rPr lang="en-US" dirty="0" smtClean="0"/>
              <a:t>?</a:t>
            </a:r>
          </a:p>
          <a:p>
            <a:pPr eaLnBrk="1" hangingPunct="1">
              <a:buNone/>
            </a:pPr>
            <a:endParaRPr lang="en-US" dirty="0" smtClean="0"/>
          </a:p>
          <a:p>
            <a:pPr eaLnBrk="1" hangingPunct="1"/>
            <a:r>
              <a:rPr lang="en-US" dirty="0" err="1" smtClean="0"/>
              <a:t>Gambar</a:t>
            </a:r>
            <a:r>
              <a:rPr lang="en-US" dirty="0" smtClean="0"/>
              <a:t>/</a:t>
            </a:r>
            <a:r>
              <a:rPr lang="en-US" dirty="0" err="1" smtClean="0"/>
              <a:t>grafik</a:t>
            </a:r>
            <a:r>
              <a:rPr lang="en-US" dirty="0" smtClean="0"/>
              <a:t> </a:t>
            </a:r>
            <a:r>
              <a:rPr lang="en-US" dirty="0" err="1" smtClean="0"/>
              <a:t>memfasilitasi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belajar</a:t>
            </a:r>
            <a:r>
              <a:rPr lang="en-US" dirty="0" smtClean="0"/>
              <a:t> </a:t>
            </a:r>
            <a:r>
              <a:rPr lang="en-US" dirty="0" err="1" smtClean="0"/>
              <a:t>aktif</a:t>
            </a:r>
            <a:r>
              <a:rPr lang="en-US" dirty="0" smtClean="0"/>
              <a:t>, </a:t>
            </a:r>
            <a:r>
              <a:rPr lang="en-US" dirty="0" err="1" smtClean="0"/>
              <a:t>membangun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mental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presentasi</a:t>
            </a:r>
            <a:r>
              <a:rPr lang="en-US" dirty="0" smtClean="0"/>
              <a:t> </a:t>
            </a:r>
            <a:r>
              <a:rPr lang="en-US" dirty="0" err="1" smtClean="0"/>
              <a:t>piktorial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verbal</a:t>
            </a:r>
          </a:p>
          <a:p>
            <a:pPr eaLnBrk="1" hangingPunct="1"/>
            <a:r>
              <a:rPr lang="en-US" dirty="0" err="1" smtClean="0"/>
              <a:t>Sebatas</a:t>
            </a:r>
            <a:r>
              <a:rPr lang="en-US" dirty="0" smtClean="0"/>
              <a:t> </a:t>
            </a:r>
            <a:r>
              <a:rPr lang="en-US" dirty="0" err="1" smtClean="0"/>
              <a:t>kata-kata</a:t>
            </a:r>
            <a:r>
              <a:rPr lang="en-US" dirty="0" smtClean="0"/>
              <a:t> </a:t>
            </a:r>
            <a:r>
              <a:rPr lang="en-US" dirty="0" err="1" smtClean="0"/>
              <a:t>saja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dangkal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belajar</a:t>
            </a:r>
            <a:endParaRPr lang="en-US" dirty="0" smtClean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381000" y="2895600"/>
            <a:ext cx="8610600" cy="3733800"/>
          </a:xfrm>
          <a:prstGeom prst="roundRect">
            <a:avLst>
              <a:gd name="adj" fmla="val 11273"/>
            </a:avLst>
          </a:prstGeom>
          <a:noFill/>
          <a:ln w="63500" cap="flat" cmpd="thickThin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8" name="Picture 7" descr="BCBG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58884" y="3124200"/>
            <a:ext cx="1881356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14400"/>
            <a:ext cx="8229600" cy="464820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dirty="0" smtClean="0">
                <a:solidFill>
                  <a:schemeClr val="tx1"/>
                </a:solidFill>
              </a:rPr>
              <a:t>7</a:t>
            </a:r>
            <a:br>
              <a:rPr lang="en-US" sz="6000" dirty="0" smtClean="0">
                <a:solidFill>
                  <a:schemeClr val="tx1"/>
                </a:solidFill>
              </a:rPr>
            </a:br>
            <a:r>
              <a:rPr lang="en-US" sz="6000" dirty="0" smtClean="0">
                <a:solidFill>
                  <a:schemeClr val="tx1"/>
                </a:solidFill>
              </a:rPr>
              <a:t>Interactivity principle: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smtClean="0">
                <a:solidFill>
                  <a:srgbClr val="FFC000"/>
                </a:solidFill>
              </a:rPr>
              <a:t>more effective communication when users can control the presentation rate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8077200" cy="868362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Interactions should mirror</a:t>
            </a:r>
            <a:br>
              <a:rPr lang="en-US" smtClean="0"/>
            </a:br>
            <a:r>
              <a:rPr lang="en-US" smtClean="0"/>
              <a:t> the actual job or task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449763"/>
          </a:xfrm>
        </p:spPr>
        <p:txBody>
          <a:bodyPr/>
          <a:lstStyle/>
          <a:p>
            <a:pPr eaLnBrk="1" hangingPunct="1"/>
            <a:r>
              <a:rPr lang="en-US" smtClean="0"/>
              <a:t>Activities should require learners to respond in similar ways during training as they will on the job</a:t>
            </a:r>
          </a:p>
          <a:p>
            <a:pPr eaLnBrk="1" hangingPunct="1"/>
            <a:r>
              <a:rPr lang="en-US" smtClean="0"/>
              <a:t>Avoid simple regurgitation of information provided in training program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14400"/>
            <a:ext cx="8229600" cy="464820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dirty="0" smtClean="0">
                <a:solidFill>
                  <a:schemeClr val="tx1"/>
                </a:solidFill>
              </a:rPr>
              <a:t>8</a:t>
            </a:r>
            <a:br>
              <a:rPr lang="en-US" sz="6000" dirty="0" smtClean="0">
                <a:solidFill>
                  <a:schemeClr val="tx1"/>
                </a:solidFill>
              </a:rPr>
            </a:br>
            <a:r>
              <a:rPr lang="en-US" sz="6000" dirty="0" smtClean="0">
                <a:solidFill>
                  <a:schemeClr val="tx1"/>
                </a:solidFill>
              </a:rPr>
              <a:t>Signaling principle: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smtClean="0">
                <a:solidFill>
                  <a:srgbClr val="FFC000"/>
                </a:solidFill>
              </a:rPr>
              <a:t>more effective communication when steps in the narration are signaled 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00200"/>
            <a:ext cx="8229600" cy="3276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SELAMAT BELAJAR</a:t>
            </a:r>
            <a:br>
              <a:rPr lang="en-US" dirty="0" smtClean="0"/>
            </a:br>
            <a:r>
              <a:rPr lang="en-US" dirty="0" smtClean="0"/>
              <a:t>Mari MENCOBA </a:t>
            </a:r>
            <a:br>
              <a:rPr lang="en-US" dirty="0" smtClean="0"/>
            </a:br>
            <a:r>
              <a:rPr lang="en-US" dirty="0" err="1" smtClean="0"/>
              <a:t>Sekecil</a:t>
            </a:r>
            <a:r>
              <a:rPr lang="en-US" dirty="0" smtClean="0"/>
              <a:t> </a:t>
            </a:r>
            <a:r>
              <a:rPr lang="en-US" dirty="0" err="1" smtClean="0"/>
              <a:t>Apapun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Mulai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yang </a:t>
            </a:r>
            <a:r>
              <a:rPr lang="en-US" dirty="0" err="1" smtClean="0"/>
              <a:t>Sederhana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Mudah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endParaRPr lang="en-US" dirty="0" smtClean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endParaRPr lang="en-US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 err="1" smtClean="0"/>
              <a:t>Ilustrasi</a:t>
            </a:r>
            <a:r>
              <a:rPr lang="en-US" b="1" dirty="0" smtClean="0"/>
              <a:t> : </a:t>
            </a:r>
          </a:p>
          <a:p>
            <a:pPr algn="ctr" eaLnBrk="1" hangingPunct="1">
              <a:buNone/>
            </a:pPr>
            <a:r>
              <a:rPr lang="en-US" sz="3600" b="1" dirty="0" smtClean="0"/>
              <a:t>Decorative    vs.   explanative</a:t>
            </a:r>
          </a:p>
          <a:p>
            <a:pPr algn="ctr" eaLnBrk="1" hangingPunct="1">
              <a:buNone/>
            </a:pPr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 smtClean="0"/>
              <a:t>Bedanya</a:t>
            </a:r>
            <a:r>
              <a:rPr lang="en-US" dirty="0" smtClean="0"/>
              <a:t>?</a:t>
            </a:r>
          </a:p>
        </p:txBody>
      </p:sp>
      <p:pic>
        <p:nvPicPr>
          <p:cNvPr id="4" name="Picture 3" descr="UFOC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3276600"/>
            <a:ext cx="180022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BCBG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3276600"/>
            <a:ext cx="2133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 bwMode="auto">
          <a:xfrm>
            <a:off x="4191000" y="3429000"/>
            <a:ext cx="1066800" cy="12954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4254321" y="4876800"/>
            <a:ext cx="1066800" cy="1295400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066800" y="1828800"/>
            <a:ext cx="6934200" cy="762000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endParaRPr lang="en-US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1295400"/>
            <a:ext cx="7239000" cy="4830763"/>
          </a:xfrm>
        </p:spPr>
        <p:txBody>
          <a:bodyPr/>
          <a:lstStyle/>
          <a:p>
            <a:pPr eaLnBrk="1" hangingPunct="1"/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Dekoratif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memberi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suasana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/>
              <a:t>enak</a:t>
            </a:r>
            <a:r>
              <a:rPr lang="en-US" dirty="0" smtClean="0"/>
              <a:t> </a:t>
            </a:r>
            <a:r>
              <a:rPr lang="en-US" dirty="0" err="1" smtClean="0"/>
              <a:t>dimata</a:t>
            </a:r>
            <a:endParaRPr lang="en-US" dirty="0" smtClean="0"/>
          </a:p>
          <a:p>
            <a:pPr eaLnBrk="1" hangingPunct="1"/>
            <a:r>
              <a:rPr lang="en-US" b="1" dirty="0" err="1" smtClean="0"/>
              <a:t>Ilustrasi</a:t>
            </a:r>
            <a:r>
              <a:rPr lang="en-US" b="1" dirty="0" smtClean="0"/>
              <a:t> Explanative </a:t>
            </a:r>
            <a:r>
              <a:rPr lang="en-US" b="1" dirty="0" err="1" smtClean="0"/>
              <a:t>membantu</a:t>
            </a:r>
            <a:r>
              <a:rPr lang="en-US" b="1" dirty="0" smtClean="0"/>
              <a:t> </a:t>
            </a:r>
            <a:r>
              <a:rPr lang="en-US" b="1" dirty="0" err="1" smtClean="0"/>
              <a:t>siswa</a:t>
            </a:r>
            <a:r>
              <a:rPr lang="en-US" b="1" dirty="0" smtClean="0"/>
              <a:t> </a:t>
            </a:r>
            <a:r>
              <a:rPr lang="en-US" b="1" dirty="0" err="1" smtClean="0"/>
              <a:t>memahami</a:t>
            </a:r>
            <a:r>
              <a:rPr lang="en-US" b="1" dirty="0" smtClean="0"/>
              <a:t> </a:t>
            </a:r>
            <a:r>
              <a:rPr lang="en-US" b="1" dirty="0" err="1" smtClean="0"/>
              <a:t>materi</a:t>
            </a:r>
            <a:endParaRPr lang="en-US" b="1" dirty="0" smtClean="0"/>
          </a:p>
          <a:p>
            <a:pPr eaLnBrk="1" hangingPunct="1"/>
            <a:r>
              <a:rPr lang="en-US" dirty="0" smtClean="0"/>
              <a:t>Multi Media </a:t>
            </a:r>
            <a:r>
              <a:rPr lang="en-US" dirty="0" err="1" smtClean="0"/>
              <a:t>harus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dapat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membuat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siswa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tertarik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untuk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memperoleh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mengerti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Informasi</a:t>
            </a:r>
            <a:r>
              <a:rPr lang="en-US" dirty="0" smtClean="0">
                <a:sym typeface="Wingdings" pitchFamily="2" charset="2"/>
              </a:rPr>
              <a:t> 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5334000"/>
            <a:ext cx="239678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04763" y="5334000"/>
            <a:ext cx="2362200" cy="114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524000"/>
            <a:ext cx="121518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KESESUAIAN GRAFIK </a:t>
            </a:r>
            <a:r>
              <a:rPr lang="en-US" dirty="0" err="1" smtClean="0"/>
              <a:t>dan</a:t>
            </a:r>
            <a:r>
              <a:rPr lang="en-US" dirty="0" smtClean="0"/>
              <a:t> ISI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Ilustrasikan</a:t>
            </a:r>
            <a:r>
              <a:rPr lang="en-US" dirty="0" smtClean="0"/>
              <a:t> </a:t>
            </a:r>
            <a:r>
              <a:rPr lang="en-US" dirty="0" err="1" smtClean="0"/>
              <a:t>Gambarkan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prosedur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Layar</a:t>
            </a:r>
            <a:endParaRPr lang="en-US" dirty="0" smtClean="0"/>
          </a:p>
          <a:p>
            <a:pPr eaLnBrk="1" hangingPunct="1"/>
            <a:r>
              <a:rPr lang="en-US" dirty="0" err="1" smtClean="0"/>
              <a:t>Tunjukkan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aliran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anak</a:t>
            </a:r>
            <a:r>
              <a:rPr lang="en-US" dirty="0" smtClean="0"/>
              <a:t> PANAH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Grafik</a:t>
            </a:r>
            <a:r>
              <a:rPr lang="en-US" dirty="0" smtClean="0"/>
              <a:t> </a:t>
            </a:r>
            <a:r>
              <a:rPr lang="en-US" dirty="0" err="1" smtClean="0"/>
              <a:t>Animasi</a:t>
            </a:r>
            <a:endParaRPr lang="en-US" dirty="0" smtClean="0"/>
          </a:p>
          <a:p>
            <a:pPr eaLnBrk="1" hangingPunct="1"/>
            <a:r>
              <a:rPr lang="en-US" dirty="0" err="1" smtClean="0"/>
              <a:t>Organisasikan</a:t>
            </a:r>
            <a:r>
              <a:rPr lang="en-US" dirty="0" smtClean="0"/>
              <a:t>  </a:t>
            </a:r>
            <a:r>
              <a:rPr lang="en-US" dirty="0" err="1" smtClean="0"/>
              <a:t>topik-topik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tombol</a:t>
            </a:r>
            <a:r>
              <a:rPr lang="en-US" dirty="0" smtClean="0"/>
              <a:t> rollover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menunjukkan</a:t>
            </a:r>
            <a:r>
              <a:rPr lang="en-US" dirty="0" smtClean="0"/>
              <a:t> </a:t>
            </a:r>
            <a:r>
              <a:rPr lang="en-US" dirty="0" err="1" smtClean="0"/>
              <a:t>perbedaan</a:t>
            </a:r>
            <a:r>
              <a:rPr lang="en-US" dirty="0" smtClean="0"/>
              <a:t>  </a:t>
            </a:r>
            <a:r>
              <a:rPr lang="en-US" dirty="0" err="1" smtClean="0"/>
              <a:t>grafik</a:t>
            </a:r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10600" cy="502920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dirty="0" smtClean="0">
                <a:solidFill>
                  <a:schemeClr val="tx1"/>
                </a:solidFill>
              </a:rPr>
              <a:t>2</a:t>
            </a:r>
            <a:br>
              <a:rPr lang="en-US" sz="6000" dirty="0" smtClean="0">
                <a:solidFill>
                  <a:schemeClr val="tx1"/>
                </a:solidFill>
              </a:rPr>
            </a:br>
            <a:r>
              <a:rPr lang="en-US" sz="5400" dirty="0" smtClean="0">
                <a:solidFill>
                  <a:schemeClr val="tx1"/>
                </a:solidFill>
              </a:rPr>
              <a:t>PRINSIP </a:t>
            </a:r>
            <a:br>
              <a:rPr lang="en-US" sz="5400" dirty="0" smtClean="0">
                <a:solidFill>
                  <a:schemeClr val="tx1"/>
                </a:solidFill>
              </a:rPr>
            </a:br>
            <a:r>
              <a:rPr lang="en-US" sz="5400" dirty="0" err="1" smtClean="0">
                <a:solidFill>
                  <a:schemeClr val="tx1"/>
                </a:solidFill>
              </a:rPr>
              <a:t>tata</a:t>
            </a:r>
            <a:r>
              <a:rPr lang="en-US" sz="5400" dirty="0" smtClean="0">
                <a:solidFill>
                  <a:schemeClr val="tx1"/>
                </a:solidFill>
              </a:rPr>
              <a:t> HUBUNGAN</a:t>
            </a:r>
            <a:r>
              <a:rPr lang="en-US" sz="6000" dirty="0" smtClean="0">
                <a:solidFill>
                  <a:schemeClr val="tx1"/>
                </a:solidFill>
              </a:rPr>
              <a:t>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>
                <a:solidFill>
                  <a:srgbClr val="FFFF00"/>
                </a:solidFill>
              </a:rPr>
              <a:t>Komunikasi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lebih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efektif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dengan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menyajikan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kata-kata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dan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gambar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secara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simultan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dibandingkan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secara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berturut-turut</a:t>
            </a:r>
            <a:endParaRPr lang="en-US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Integrated vs. separate text</a:t>
            </a:r>
          </a:p>
        </p:txBody>
      </p:sp>
      <p:pic>
        <p:nvPicPr>
          <p:cNvPr id="15363" name="Picture 3" descr="TextIntegrated copy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724400" y="2235200"/>
            <a:ext cx="4267200" cy="2946400"/>
          </a:xfrm>
          <a:noFill/>
        </p:spPr>
      </p:pic>
      <p:pic>
        <p:nvPicPr>
          <p:cNvPr id="15364" name="Picture 4" descr="TextSeparate copy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73050" y="2209801"/>
            <a:ext cx="4222750" cy="2971800"/>
          </a:xfrm>
          <a:noFill/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4800600" y="1752600"/>
            <a:ext cx="434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/>
            <a:r>
              <a:rPr lang="en-US" dirty="0">
                <a:solidFill>
                  <a:schemeClr val="tx2"/>
                </a:solidFill>
                <a:latin typeface="Tahoma" pitchFamily="34" charset="0"/>
              </a:rPr>
              <a:t>        Text integrated into</a:t>
            </a:r>
            <a:r>
              <a:rPr lang="en-US" dirty="0">
                <a:latin typeface="Tahoma" pitchFamily="34" charset="0"/>
              </a:rPr>
              <a:t> </a:t>
            </a:r>
            <a:r>
              <a:rPr lang="en-US" dirty="0">
                <a:solidFill>
                  <a:schemeClr val="tx2"/>
                </a:solidFill>
                <a:latin typeface="Tahoma" pitchFamily="34" charset="0"/>
              </a:rPr>
              <a:t>graphic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914400" y="1752600"/>
            <a:ext cx="2927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dirty="0">
                <a:solidFill>
                  <a:schemeClr val="tx2"/>
                </a:solidFill>
                <a:latin typeface="Tahoma" pitchFamily="34" charset="0"/>
              </a:rPr>
              <a:t>Text separate from</a:t>
            </a:r>
            <a:r>
              <a:rPr lang="en-US" dirty="0">
                <a:latin typeface="Tahoma" pitchFamily="34" charset="0"/>
              </a:rPr>
              <a:t> </a:t>
            </a:r>
            <a:r>
              <a:rPr lang="en-US" dirty="0">
                <a:solidFill>
                  <a:schemeClr val="tx2"/>
                </a:solidFill>
                <a:latin typeface="Tahoma" pitchFamily="34" charset="0"/>
              </a:rPr>
              <a:t>graphic	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  <p:bldP spid="1536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Penerapan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prinsip</a:t>
            </a:r>
            <a:r>
              <a:rPr lang="en-US" dirty="0" smtClean="0"/>
              <a:t> </a:t>
            </a:r>
            <a:r>
              <a:rPr lang="en-US" dirty="0" err="1" smtClean="0"/>
              <a:t>tata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endParaRPr lang="en-US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229600" cy="48307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Kita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menerapkan</a:t>
            </a:r>
            <a:r>
              <a:rPr lang="en-US" dirty="0" smtClean="0"/>
              <a:t> </a:t>
            </a:r>
            <a:r>
              <a:rPr lang="en-US" dirty="0" err="1" smtClean="0"/>
              <a:t>prinsip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err="1" smtClean="0"/>
              <a:t>Identifikasi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diagram: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err="1" smtClean="0"/>
              <a:t>Nama</a:t>
            </a:r>
            <a:r>
              <a:rPr lang="en-US" dirty="0" smtClean="0"/>
              <a:t> diagram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err="1" smtClean="0"/>
              <a:t>Penunjuk</a:t>
            </a:r>
            <a:r>
              <a:rPr lang="en-US" dirty="0" smtClean="0"/>
              <a:t> </a:t>
            </a:r>
            <a:r>
              <a:rPr lang="en-US" dirty="0" err="1" smtClean="0"/>
              <a:t>nama-nama</a:t>
            </a:r>
            <a:r>
              <a:rPr lang="en-US" dirty="0" smtClean="0"/>
              <a:t> </a:t>
            </a:r>
            <a:r>
              <a:rPr lang="en-US" dirty="0" err="1" smtClean="0"/>
              <a:t>bagia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Hyperlinks </a:t>
            </a:r>
            <a:r>
              <a:rPr lang="en-US" dirty="0" err="1" smtClean="0"/>
              <a:t>dari</a:t>
            </a:r>
            <a:r>
              <a:rPr lang="en-US" dirty="0" smtClean="0"/>
              <a:t> diagram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deskripsi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  <a:buNone/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s01_1">
  <a:themeElements>
    <a:clrScheme name="ms01_1 3">
      <a:dk1>
        <a:srgbClr val="0000C0"/>
      </a:dk1>
      <a:lt1>
        <a:srgbClr val="FFFFFF"/>
      </a:lt1>
      <a:dk2>
        <a:srgbClr val="0066CC"/>
      </a:dk2>
      <a:lt2>
        <a:srgbClr val="9ADCF6"/>
      </a:lt2>
      <a:accent1>
        <a:srgbClr val="BE9932"/>
      </a:accent1>
      <a:accent2>
        <a:srgbClr val="2A99EC"/>
      </a:accent2>
      <a:accent3>
        <a:srgbClr val="AAB8E2"/>
      </a:accent3>
      <a:accent4>
        <a:srgbClr val="DADADA"/>
      </a:accent4>
      <a:accent5>
        <a:srgbClr val="DBCAAD"/>
      </a:accent5>
      <a:accent6>
        <a:srgbClr val="258AD6"/>
      </a:accent6>
      <a:hlink>
        <a:srgbClr val="70B040"/>
      </a:hlink>
      <a:folHlink>
        <a:srgbClr val="6B8ED3"/>
      </a:folHlink>
    </a:clrScheme>
    <a:fontScheme name="ms01_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ms01_1 1">
        <a:dk1>
          <a:srgbClr val="000066"/>
        </a:dk1>
        <a:lt1>
          <a:srgbClr val="FFFFFF"/>
        </a:lt1>
        <a:dk2>
          <a:srgbClr val="006699"/>
        </a:dk2>
        <a:lt2>
          <a:srgbClr val="EEE378"/>
        </a:lt2>
        <a:accent1>
          <a:srgbClr val="69C828"/>
        </a:accent1>
        <a:accent2>
          <a:srgbClr val="E68B30"/>
        </a:accent2>
        <a:accent3>
          <a:srgbClr val="AAB8CA"/>
        </a:accent3>
        <a:accent4>
          <a:srgbClr val="DADADA"/>
        </a:accent4>
        <a:accent5>
          <a:srgbClr val="B9E0AC"/>
        </a:accent5>
        <a:accent6>
          <a:srgbClr val="D07D2A"/>
        </a:accent6>
        <a:hlink>
          <a:srgbClr val="0FAAE1"/>
        </a:hlink>
        <a:folHlink>
          <a:srgbClr val="547FE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01_1 2">
        <a:dk1>
          <a:srgbClr val="0F4334"/>
        </a:dk1>
        <a:lt1>
          <a:srgbClr val="FFFFFF"/>
        </a:lt1>
        <a:dk2>
          <a:srgbClr val="43BD4C"/>
        </a:dk2>
        <a:lt2>
          <a:srgbClr val="F0F7BD"/>
        </a:lt2>
        <a:accent1>
          <a:srgbClr val="B2B838"/>
        </a:accent1>
        <a:accent2>
          <a:srgbClr val="E68B30"/>
        </a:accent2>
        <a:accent3>
          <a:srgbClr val="B0DBB2"/>
        </a:accent3>
        <a:accent4>
          <a:srgbClr val="DADADA"/>
        </a:accent4>
        <a:accent5>
          <a:srgbClr val="D5D8AE"/>
        </a:accent5>
        <a:accent6>
          <a:srgbClr val="D07D2A"/>
        </a:accent6>
        <a:hlink>
          <a:srgbClr val="3FB180"/>
        </a:hlink>
        <a:folHlink>
          <a:srgbClr val="3BA7E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01_1 3">
        <a:dk1>
          <a:srgbClr val="0000C0"/>
        </a:dk1>
        <a:lt1>
          <a:srgbClr val="FFFFFF"/>
        </a:lt1>
        <a:dk2>
          <a:srgbClr val="0066CC"/>
        </a:dk2>
        <a:lt2>
          <a:srgbClr val="9ADCF6"/>
        </a:lt2>
        <a:accent1>
          <a:srgbClr val="BE9932"/>
        </a:accent1>
        <a:accent2>
          <a:srgbClr val="2A99EC"/>
        </a:accent2>
        <a:accent3>
          <a:srgbClr val="AAB8E2"/>
        </a:accent3>
        <a:accent4>
          <a:srgbClr val="DADADA"/>
        </a:accent4>
        <a:accent5>
          <a:srgbClr val="DBCAAD"/>
        </a:accent5>
        <a:accent6>
          <a:srgbClr val="258AD6"/>
        </a:accent6>
        <a:hlink>
          <a:srgbClr val="70B040"/>
        </a:hlink>
        <a:folHlink>
          <a:srgbClr val="6B8ED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e-learning with LMS</Template>
  <TotalTime>2365</TotalTime>
  <Words>670</Words>
  <Application>Microsoft PowerPoint</Application>
  <PresentationFormat>On-screen Show (4:3)</PresentationFormat>
  <Paragraphs>105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ms01_1</vt:lpstr>
      <vt:lpstr>8 Prinsip Multimedia Pembelajaran</vt:lpstr>
      <vt:lpstr>Prinsip 1: Lebih efektif menggunakan kata-kata dan Gambar dibanding hanya kata-kata semata</vt:lpstr>
      <vt:lpstr>Prinsip MULTIMEDIA</vt:lpstr>
      <vt:lpstr>Dua Jenis Gambar</vt:lpstr>
      <vt:lpstr>Dua Jenis Gambar</vt:lpstr>
      <vt:lpstr>KESESUAIAN GRAFIK dan ISI</vt:lpstr>
      <vt:lpstr>2 PRINSIP  tata HUBUNGAN: Komunikasi lebih efektif dengan menyajikan kata-kata dan gambar secara simultan dibandingkan secara berturut-turut</vt:lpstr>
      <vt:lpstr>Integrated vs. separate text</vt:lpstr>
      <vt:lpstr>Penerapan  prinsip tata hubungan</vt:lpstr>
      <vt:lpstr>Hubungan Psikologis</vt:lpstr>
      <vt:lpstr>Evidence for contiguity</vt:lpstr>
      <vt:lpstr>Pelanggaran thd tata hubungan</vt:lpstr>
      <vt:lpstr>3 Coherence principle:  Agar lebih efektif kata-kata, gambar, suara yang tidak penting sebaiknya dihilangkan</vt:lpstr>
      <vt:lpstr>The Coherence Principle</vt:lpstr>
      <vt:lpstr>Hindari Suara yg tidak penting</vt:lpstr>
      <vt:lpstr>Learning Is Better When Sounds and Music Are Excluded</vt:lpstr>
      <vt:lpstr>Hindari Kata-kata yang tdk PENTING</vt:lpstr>
      <vt:lpstr>Hindari Grafis yang tidak penting</vt:lpstr>
      <vt:lpstr>4 Modality principle: lebih efektif komunikasi ketika kata-kata disajikan sebagai narasi (bermakna) bukan sekedar teks dicetak</vt:lpstr>
      <vt:lpstr>The Modality Principle</vt:lpstr>
      <vt:lpstr>Jangan menambahkan  On-Screen Text pada grafik berisi narasi</vt:lpstr>
      <vt:lpstr>Penjelasan Grafik menggunakan Audio tersendiri</vt:lpstr>
      <vt:lpstr>Modality effect</vt:lpstr>
      <vt:lpstr>5 Redundancy principle:  Komunikasi lebih efektif jika kata-kata disajikan sebagai narasi dibandingkan keduanya dalam teks pada layar</vt:lpstr>
      <vt:lpstr>Redundancy principle</vt:lpstr>
      <vt:lpstr>More redundancy principles</vt:lpstr>
      <vt:lpstr>When No Visuals Are Present, Content Can Be Presented with Text and Redundant Narration</vt:lpstr>
      <vt:lpstr>Visual Explained by On-Screen Text When Audio Off Is Selected</vt:lpstr>
      <vt:lpstr>6 Personalization principle:  more effective communication when words are presented in conversational rather than formal style</vt:lpstr>
      <vt:lpstr>7 Interactivity principle:  more effective communication when users can control the presentation rate</vt:lpstr>
      <vt:lpstr>Interactions should mirror  the actual job or task</vt:lpstr>
      <vt:lpstr>8 Signaling principle:  more effective communication when steps in the narration are signaled </vt:lpstr>
      <vt:lpstr>SELAMAT BELAJAR Mari MENCOBA  Sekecil Apapun Bisa Mulai dari yang Sederhana dan Mudah dilakukan</vt:lpstr>
    </vt:vector>
  </TitlesOfParts>
  <Company>UNY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 Prinsip Multimedia Pembelajaran</dc:title>
  <dc:creator>Herman Surjono</dc:creator>
  <cp:lastModifiedBy>Putu Panji</cp:lastModifiedBy>
  <cp:revision>41</cp:revision>
  <dcterms:created xsi:type="dcterms:W3CDTF">2006-09-26T15:01:08Z</dcterms:created>
  <dcterms:modified xsi:type="dcterms:W3CDTF">2011-11-08T07:53:46Z</dcterms:modified>
</cp:coreProperties>
</file>