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E80062-9BD8-446E-8FBC-2DF1AF77DE3F}" type="datetimeFigureOut">
              <a:rPr lang="en-US" smtClean="0"/>
              <a:pPr/>
              <a:t>6/14/2011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36C849-9A25-4F5D-BE7F-4061D40E81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6C849-9A25-4F5D-BE7F-4061D40E813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18707A-A0E8-4054-91C3-BFB7C7E91F6D}" type="datetime1">
              <a:rPr lang="en-US" smtClean="0"/>
              <a:pPr/>
              <a:t>6/14/2011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By: Eko Widodo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F741D4-AFC9-4D4E-91EB-30CD8438D9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8FF827-45D5-4520-8EC4-6D480168E463}" type="datetime1">
              <a:rPr lang="en-US" smtClean="0"/>
              <a:pPr/>
              <a:t>6/14/2011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By: Eko Widodo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F741D4-AFC9-4D4E-91EB-30CD8438D9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0E436F-CA57-4623-B2C6-E9DF36D783A0}" type="datetime1">
              <a:rPr lang="en-US" smtClean="0"/>
              <a:pPr/>
              <a:t>6/14/2011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By: Eko Widodo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F741D4-AFC9-4D4E-91EB-30CD8438D9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CF1C1F-C447-4008-BEF3-0CBFBD7225DA}" type="datetime1">
              <a:rPr lang="en-US" smtClean="0"/>
              <a:pPr/>
              <a:t>6/14/2011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By: Eko Widodo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F741D4-AFC9-4D4E-91EB-30CD8438D9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302DFD-6D0A-4146-BE5B-76CD6CF0BD92}" type="datetime1">
              <a:rPr lang="en-US" smtClean="0"/>
              <a:pPr/>
              <a:t>6/14/2011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By: Eko Widodo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F741D4-AFC9-4D4E-91EB-30CD8438D9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D6DA35-611C-4F75-9757-569ED9EFC7D6}" type="datetime1">
              <a:rPr lang="en-US" smtClean="0"/>
              <a:pPr/>
              <a:t>6/14/2011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By: Eko Widodo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F741D4-AFC9-4D4E-91EB-30CD8438D9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F5D4D9-87C7-4759-93AD-36F78F6FFE56}" type="datetime1">
              <a:rPr lang="en-US" smtClean="0"/>
              <a:pPr/>
              <a:t>6/14/2011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By: Eko Widodo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F741D4-AFC9-4D4E-91EB-30CD8438D9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EAAEC5-80F9-49ED-90DF-DBF7920E2564}" type="datetime1">
              <a:rPr lang="en-US" smtClean="0"/>
              <a:pPr/>
              <a:t>6/14/2011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By: Eko Widodo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F741D4-AFC9-4D4E-91EB-30CD8438D9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9DD5CF-D88A-4BF6-804A-C82C02E9AB9C}" type="datetime1">
              <a:rPr lang="en-US" smtClean="0"/>
              <a:pPr/>
              <a:t>6/14/2011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By: Eko Widodo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F741D4-AFC9-4D4E-91EB-30CD8438D9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F75C35-76FB-41E5-8356-D9435B8B14F2}" type="datetime1">
              <a:rPr lang="en-US" smtClean="0"/>
              <a:pPr/>
              <a:t>6/14/2011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By: Eko Widodo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F741D4-AFC9-4D4E-91EB-30CD8438D9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E65433-A605-483C-9124-EA55C46504A3}" type="datetime1">
              <a:rPr lang="en-US" smtClean="0"/>
              <a:pPr/>
              <a:t>6/14/2011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By: Eko Widodo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F741D4-AFC9-4D4E-91EB-30CD8438D9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015A521-EF2A-40D1-B91D-A9F4D54A553A}" type="datetime1">
              <a:rPr lang="en-US" smtClean="0"/>
              <a:pPr/>
              <a:t>6/14/2011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By: Eko Widodo</a:t>
            </a: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AF741D4-AFC9-4D4E-91EB-30CD8438D9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38400"/>
            <a:ext cx="7924800" cy="1981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Orang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Kreatif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Eko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Widodo</a:t>
            </a:r>
            <a:endParaRPr 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724400"/>
            <a:ext cx="6324600" cy="1447800"/>
          </a:xfrm>
        </p:spPr>
        <p:txBody>
          <a:bodyPr>
            <a:normAutofit/>
          </a:bodyPr>
          <a:lstStyle/>
          <a:p>
            <a:pPr algn="ctr"/>
            <a:r>
              <a:rPr lang="en-US" dirty="0" err="1" smtClean="0">
                <a:solidFill>
                  <a:srgbClr val="0070C0"/>
                </a:solidFill>
              </a:rPr>
              <a:t>Disampaikan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pada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Pelatihan</a:t>
            </a:r>
            <a:r>
              <a:rPr lang="en-US" dirty="0" smtClean="0">
                <a:solidFill>
                  <a:srgbClr val="0070C0"/>
                </a:solidFill>
              </a:rPr>
              <a:t> Soft Skills </a:t>
            </a:r>
          </a:p>
          <a:p>
            <a:pPr algn="ctr"/>
            <a:r>
              <a:rPr lang="en-US" dirty="0" err="1" smtClean="0">
                <a:solidFill>
                  <a:srgbClr val="002060"/>
                </a:solidFill>
              </a:rPr>
              <a:t>Mahasiswa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Jurusan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Fisika</a:t>
            </a:r>
            <a:r>
              <a:rPr lang="en-US" dirty="0" smtClean="0">
                <a:solidFill>
                  <a:srgbClr val="002060"/>
                </a:solidFill>
              </a:rPr>
              <a:t> FMIPA UNY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4 </a:t>
            </a:r>
            <a:r>
              <a:rPr lang="en-US" dirty="0" err="1" smtClean="0">
                <a:solidFill>
                  <a:schemeClr val="tx1"/>
                </a:solidFill>
              </a:rPr>
              <a:t>Juni</a:t>
            </a:r>
            <a:r>
              <a:rPr lang="en-US" dirty="0" smtClean="0">
                <a:solidFill>
                  <a:schemeClr val="tx1"/>
                </a:solidFill>
              </a:rPr>
              <a:t> 2011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324600" y="6172200"/>
            <a:ext cx="2667000" cy="476250"/>
          </a:xfrm>
        </p:spPr>
        <p:txBody>
          <a:bodyPr/>
          <a:lstStyle/>
          <a:p>
            <a:pPr algn="r"/>
            <a:r>
              <a:rPr lang="en-US" sz="1500" b="1" dirty="0" smtClean="0">
                <a:solidFill>
                  <a:schemeClr val="tx1"/>
                </a:solidFill>
              </a:rPr>
              <a:t>By: </a:t>
            </a:r>
            <a:r>
              <a:rPr lang="en-US" sz="1500" b="1" dirty="0" err="1" smtClean="0">
                <a:solidFill>
                  <a:schemeClr val="tx1"/>
                </a:solidFill>
              </a:rPr>
              <a:t>Eko</a:t>
            </a:r>
            <a:r>
              <a:rPr lang="en-US" sz="1500" b="1" dirty="0" smtClean="0">
                <a:solidFill>
                  <a:schemeClr val="tx1"/>
                </a:solidFill>
              </a:rPr>
              <a:t> </a:t>
            </a:r>
            <a:r>
              <a:rPr lang="en-US" sz="1500" b="1" dirty="0" err="1" smtClean="0">
                <a:solidFill>
                  <a:schemeClr val="tx1"/>
                </a:solidFill>
              </a:rPr>
              <a:t>Widodo</a:t>
            </a:r>
            <a:endParaRPr lang="en-US" sz="1500" b="1" dirty="0">
              <a:solidFill>
                <a:schemeClr val="tx1"/>
              </a:solidFill>
            </a:endParaRPr>
          </a:p>
        </p:txBody>
      </p:sp>
      <p:pic>
        <p:nvPicPr>
          <p:cNvPr id="7" name="Picture 6" descr="logo un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05200" y="0"/>
            <a:ext cx="2173224" cy="2164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304800"/>
            <a:ext cx="7467600" cy="990599"/>
          </a:xfrm>
        </p:spPr>
        <p:txBody>
          <a:bodyPr>
            <a:normAutofit/>
          </a:bodyPr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</a:rPr>
              <a:t>Apakah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anda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orang</a:t>
            </a:r>
            <a:r>
              <a:rPr lang="en-US" sz="4000" dirty="0" smtClean="0">
                <a:solidFill>
                  <a:srgbClr val="FF0000"/>
                </a:solidFill>
              </a:rPr>
              <a:t> yang </a:t>
            </a:r>
            <a:r>
              <a:rPr lang="en-US" sz="4000" dirty="0" err="1" smtClean="0">
                <a:solidFill>
                  <a:srgbClr val="FF0000"/>
                </a:solidFill>
              </a:rPr>
              <a:t>kreatif</a:t>
            </a:r>
            <a:r>
              <a:rPr lang="en-US" sz="4000" dirty="0" smtClean="0">
                <a:solidFill>
                  <a:srgbClr val="FF0000"/>
                </a:solidFill>
              </a:rPr>
              <a:t> ?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1828800"/>
            <a:ext cx="7391400" cy="3733800"/>
          </a:xfrm>
        </p:spPr>
        <p:txBody>
          <a:bodyPr>
            <a:normAutofit fontScale="92500" lnSpcReduction="20000"/>
          </a:bodyPr>
          <a:lstStyle/>
          <a:p>
            <a:r>
              <a:rPr lang="en-US" sz="3900" dirty="0" err="1" smtClean="0">
                <a:solidFill>
                  <a:schemeClr val="accent5"/>
                </a:solidFill>
              </a:rPr>
              <a:t>Apa</a:t>
            </a:r>
            <a:r>
              <a:rPr lang="en-US" sz="3900" dirty="0" smtClean="0">
                <a:solidFill>
                  <a:schemeClr val="accent5"/>
                </a:solidFill>
              </a:rPr>
              <a:t> </a:t>
            </a:r>
            <a:r>
              <a:rPr lang="en-US" sz="3900" dirty="0" err="1" smtClean="0">
                <a:solidFill>
                  <a:schemeClr val="accent5"/>
                </a:solidFill>
              </a:rPr>
              <a:t>Kreativitas</a:t>
            </a:r>
            <a:r>
              <a:rPr lang="en-US" sz="3900" dirty="0" smtClean="0">
                <a:solidFill>
                  <a:schemeClr val="accent5"/>
                </a:solidFill>
              </a:rPr>
              <a:t> ? </a:t>
            </a:r>
          </a:p>
          <a:p>
            <a:endParaRPr lang="en-US" sz="3900" dirty="0" smtClean="0">
              <a:solidFill>
                <a:srgbClr val="C00000"/>
              </a:solidFill>
            </a:endParaRPr>
          </a:p>
          <a:p>
            <a:r>
              <a:rPr lang="en-US" sz="3900" dirty="0" err="1" smtClean="0">
                <a:solidFill>
                  <a:schemeClr val="accent4">
                    <a:lumMod val="50000"/>
                  </a:schemeClr>
                </a:solidFill>
              </a:rPr>
              <a:t>Kreativitas</a:t>
            </a:r>
            <a:r>
              <a:rPr lang="en-US" sz="39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900" dirty="0" smtClean="0">
                <a:solidFill>
                  <a:schemeClr val="tx1"/>
                </a:solidFill>
              </a:rPr>
              <a:t>: </a:t>
            </a:r>
            <a:r>
              <a:rPr lang="en-US" sz="3900" dirty="0" err="1" smtClean="0">
                <a:solidFill>
                  <a:srgbClr val="002060"/>
                </a:solidFill>
              </a:rPr>
              <a:t>Suatu</a:t>
            </a:r>
            <a:r>
              <a:rPr lang="en-US" sz="3900" dirty="0" smtClean="0">
                <a:solidFill>
                  <a:srgbClr val="002060"/>
                </a:solidFill>
              </a:rPr>
              <a:t> </a:t>
            </a:r>
            <a:r>
              <a:rPr lang="en-US" sz="3900" dirty="0" err="1" smtClean="0">
                <a:solidFill>
                  <a:srgbClr val="002060"/>
                </a:solidFill>
              </a:rPr>
              <a:t>karunia</a:t>
            </a:r>
            <a:r>
              <a:rPr lang="en-US" sz="3900" dirty="0" smtClean="0">
                <a:solidFill>
                  <a:srgbClr val="002060"/>
                </a:solidFill>
              </a:rPr>
              <a:t> yang </a:t>
            </a:r>
            <a:r>
              <a:rPr lang="en-US" sz="3900" dirty="0" err="1" smtClean="0">
                <a:solidFill>
                  <a:srgbClr val="002060"/>
                </a:solidFill>
              </a:rPr>
              <a:t>diberi</a:t>
            </a:r>
            <a:endParaRPr lang="en-US" sz="3900" dirty="0" smtClean="0">
              <a:solidFill>
                <a:srgbClr val="002060"/>
              </a:solidFill>
            </a:endParaRPr>
          </a:p>
          <a:p>
            <a:r>
              <a:rPr lang="en-US" sz="3900" dirty="0" smtClean="0">
                <a:solidFill>
                  <a:srgbClr val="002060"/>
                </a:solidFill>
              </a:rPr>
              <a:t>                  </a:t>
            </a:r>
            <a:r>
              <a:rPr lang="en-US" sz="3900" dirty="0" err="1" smtClean="0">
                <a:solidFill>
                  <a:srgbClr val="002060"/>
                </a:solidFill>
              </a:rPr>
              <a:t>kan</a:t>
            </a:r>
            <a:r>
              <a:rPr lang="en-US" sz="3900" dirty="0" smtClean="0">
                <a:solidFill>
                  <a:srgbClr val="002060"/>
                </a:solidFill>
              </a:rPr>
              <a:t>  </a:t>
            </a:r>
            <a:r>
              <a:rPr lang="en-US" sz="3900" dirty="0" err="1" smtClean="0">
                <a:solidFill>
                  <a:srgbClr val="002060"/>
                </a:solidFill>
              </a:rPr>
              <a:t>kepada</a:t>
            </a:r>
            <a:r>
              <a:rPr lang="en-US" sz="3900" dirty="0" smtClean="0">
                <a:solidFill>
                  <a:srgbClr val="002060"/>
                </a:solidFill>
              </a:rPr>
              <a:t>  </a:t>
            </a:r>
            <a:r>
              <a:rPr lang="en-US" sz="3900" dirty="0" err="1" smtClean="0">
                <a:solidFill>
                  <a:srgbClr val="002060"/>
                </a:solidFill>
              </a:rPr>
              <a:t>seseorang</a:t>
            </a:r>
            <a:r>
              <a:rPr lang="en-US" sz="3900" dirty="0" smtClean="0">
                <a:solidFill>
                  <a:srgbClr val="002060"/>
                </a:solidFill>
              </a:rPr>
              <a:t>.</a:t>
            </a:r>
          </a:p>
          <a:p>
            <a:endParaRPr lang="en-US" sz="3900" dirty="0" smtClean="0">
              <a:solidFill>
                <a:srgbClr val="0070C0"/>
              </a:solidFill>
            </a:endParaRPr>
          </a:p>
          <a:p>
            <a:r>
              <a:rPr lang="en-US" sz="3900" dirty="0" err="1" smtClean="0">
                <a:solidFill>
                  <a:schemeClr val="tx2">
                    <a:lumMod val="50000"/>
                  </a:schemeClr>
                </a:solidFill>
              </a:rPr>
              <a:t>Kreativitas</a:t>
            </a:r>
            <a:r>
              <a:rPr lang="en-US" sz="3900" dirty="0" smtClean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en-US" sz="3900" dirty="0" err="1" smtClean="0">
                <a:solidFill>
                  <a:schemeClr val="tx2">
                    <a:lumMod val="50000"/>
                  </a:schemeClr>
                </a:solidFill>
              </a:rPr>
              <a:t>dapat</a:t>
            </a:r>
            <a:r>
              <a:rPr lang="en-US" sz="3900" dirty="0" smtClean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en-US" sz="3900" dirty="0" err="1" smtClean="0">
                <a:solidFill>
                  <a:schemeClr val="tx2">
                    <a:lumMod val="50000"/>
                  </a:schemeClr>
                </a:solidFill>
              </a:rPr>
              <a:t>dipelajari</a:t>
            </a:r>
            <a:r>
              <a:rPr lang="en-US" sz="3900" dirty="0" smtClean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en-US" sz="3900" dirty="0" err="1" smtClean="0">
                <a:solidFill>
                  <a:schemeClr val="tx2">
                    <a:lumMod val="50000"/>
                  </a:schemeClr>
                </a:solidFill>
              </a:rPr>
              <a:t>melalui</a:t>
            </a:r>
            <a:endParaRPr lang="en-US" sz="39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                   </a:t>
            </a:r>
            <a:r>
              <a:rPr lang="en-US" sz="3900" dirty="0" err="1" smtClean="0">
                <a:solidFill>
                  <a:schemeClr val="tx2">
                    <a:lumMod val="50000"/>
                  </a:schemeClr>
                </a:solidFill>
              </a:rPr>
              <a:t>suatu</a:t>
            </a:r>
            <a:r>
              <a:rPr lang="en-US" sz="3900" dirty="0" smtClean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en-US" sz="3900" dirty="0" err="1" smtClean="0">
                <a:solidFill>
                  <a:schemeClr val="tx2">
                    <a:lumMod val="50000"/>
                  </a:schemeClr>
                </a:solidFill>
              </a:rPr>
              <a:t>proses</a:t>
            </a:r>
            <a:r>
              <a:rPr lang="en-US" sz="39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900" dirty="0" err="1" smtClean="0">
                <a:solidFill>
                  <a:schemeClr val="tx2">
                    <a:lumMod val="50000"/>
                  </a:schemeClr>
                </a:solidFill>
              </a:rPr>
              <a:t>kreativitas</a:t>
            </a:r>
            <a:r>
              <a:rPr lang="en-US" sz="39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en-US" sz="39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324600" y="6172200"/>
            <a:ext cx="2667000" cy="476250"/>
          </a:xfrm>
        </p:spPr>
        <p:txBody>
          <a:bodyPr/>
          <a:lstStyle/>
          <a:p>
            <a:pPr algn="r"/>
            <a:r>
              <a:rPr lang="en-US" sz="1500" b="1" dirty="0" smtClean="0">
                <a:solidFill>
                  <a:schemeClr val="tx1"/>
                </a:solidFill>
              </a:rPr>
              <a:t>By: </a:t>
            </a:r>
            <a:r>
              <a:rPr lang="en-US" sz="1500" b="1" dirty="0" err="1" smtClean="0">
                <a:solidFill>
                  <a:schemeClr val="tx1"/>
                </a:solidFill>
              </a:rPr>
              <a:t>Eko</a:t>
            </a:r>
            <a:r>
              <a:rPr lang="en-US" sz="1500" b="1" dirty="0" smtClean="0">
                <a:solidFill>
                  <a:schemeClr val="tx1"/>
                </a:solidFill>
              </a:rPr>
              <a:t> </a:t>
            </a:r>
            <a:r>
              <a:rPr lang="en-US" sz="1500" b="1" dirty="0" err="1" smtClean="0">
                <a:solidFill>
                  <a:schemeClr val="tx1"/>
                </a:solidFill>
              </a:rPr>
              <a:t>Widodo</a:t>
            </a:r>
            <a:endParaRPr lang="en-US" sz="15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304800"/>
            <a:ext cx="6781800" cy="5486400"/>
          </a:xfrm>
        </p:spPr>
        <p:txBody>
          <a:bodyPr>
            <a:noAutofit/>
          </a:bodyPr>
          <a:lstStyle/>
          <a:p>
            <a:r>
              <a:rPr lang="en-US" sz="3600" dirty="0" err="1" smtClean="0">
                <a:solidFill>
                  <a:srgbClr val="C00000"/>
                </a:solidFill>
              </a:rPr>
              <a:t>Kreativitas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</a:rPr>
              <a:t>bertumpu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pada</a:t>
            </a:r>
            <a:r>
              <a:rPr lang="en-US" sz="3600" dirty="0" smtClean="0">
                <a:solidFill>
                  <a:srgbClr val="C00000"/>
                </a:solidFill>
              </a:rPr>
              <a:t> : </a:t>
            </a:r>
          </a:p>
          <a:p>
            <a:r>
              <a:rPr lang="en-US" sz="3600" dirty="0" err="1" smtClean="0">
                <a:solidFill>
                  <a:schemeClr val="tx1"/>
                </a:solidFill>
              </a:rPr>
              <a:t>Kemampuan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dasar</a:t>
            </a:r>
            <a:r>
              <a:rPr lang="en-US" sz="3600" dirty="0" smtClean="0">
                <a:solidFill>
                  <a:schemeClr val="tx1"/>
                </a:solidFill>
              </a:rPr>
              <a:t> yang </a:t>
            </a:r>
            <a:r>
              <a:rPr lang="en-US" sz="3600" dirty="0" err="1" smtClean="0">
                <a:solidFill>
                  <a:schemeClr val="tx1"/>
                </a:solidFill>
              </a:rPr>
              <a:t>kita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miliki</a:t>
            </a:r>
            <a:r>
              <a:rPr lang="en-US" sz="3600" dirty="0" smtClean="0">
                <a:solidFill>
                  <a:schemeClr val="tx1"/>
                </a:solidFill>
              </a:rPr>
              <a:t>,</a:t>
            </a:r>
          </a:p>
          <a:p>
            <a:r>
              <a:rPr lang="en-US" sz="3600" dirty="0" err="1" smtClean="0">
                <a:solidFill>
                  <a:schemeClr val="tx1"/>
                </a:solidFill>
              </a:rPr>
              <a:t>yaitu</a:t>
            </a:r>
            <a:r>
              <a:rPr lang="en-US" sz="3600" dirty="0" smtClean="0">
                <a:solidFill>
                  <a:schemeClr val="tx1"/>
                </a:solidFill>
              </a:rPr>
              <a:t>  </a:t>
            </a:r>
            <a:r>
              <a:rPr lang="en-US" sz="3600" dirty="0" err="1" smtClean="0">
                <a:solidFill>
                  <a:schemeClr val="tx1"/>
                </a:solidFill>
              </a:rPr>
              <a:t>kemampuan</a:t>
            </a:r>
            <a:r>
              <a:rPr lang="en-US" sz="3600" dirty="0" smtClean="0">
                <a:solidFill>
                  <a:schemeClr val="tx1"/>
                </a:solidFill>
              </a:rPr>
              <a:t>  </a:t>
            </a:r>
            <a:r>
              <a:rPr lang="en-US" sz="3600" dirty="0" err="1" smtClean="0">
                <a:solidFill>
                  <a:schemeClr val="tx1"/>
                </a:solidFill>
              </a:rPr>
              <a:t>untuk</a:t>
            </a:r>
            <a:r>
              <a:rPr lang="en-US" sz="3600" dirty="0" smtClean="0">
                <a:solidFill>
                  <a:schemeClr val="tx1"/>
                </a:solidFill>
              </a:rPr>
              <a:t>  </a:t>
            </a:r>
            <a:r>
              <a:rPr lang="en-US" sz="3600" dirty="0" err="1" smtClean="0">
                <a:solidFill>
                  <a:schemeClr val="tx1"/>
                </a:solidFill>
              </a:rPr>
              <a:t>melihat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sesuatu</a:t>
            </a:r>
            <a:r>
              <a:rPr lang="en-US" sz="3600" dirty="0" smtClean="0">
                <a:solidFill>
                  <a:schemeClr val="tx1"/>
                </a:solidFill>
              </a:rPr>
              <a:t>  </a:t>
            </a:r>
            <a:r>
              <a:rPr lang="en-US" sz="3600" dirty="0" err="1" smtClean="0">
                <a:solidFill>
                  <a:schemeClr val="tx1"/>
                </a:solidFill>
              </a:rPr>
              <a:t>dengan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pikiran</a:t>
            </a:r>
            <a:r>
              <a:rPr lang="en-US" sz="3600" dirty="0" smtClean="0">
                <a:solidFill>
                  <a:schemeClr val="tx1"/>
                </a:solidFill>
              </a:rPr>
              <a:t> yang </a:t>
            </a:r>
            <a:r>
              <a:rPr lang="en-US" sz="3600" dirty="0" err="1" smtClean="0">
                <a:solidFill>
                  <a:schemeClr val="tx1"/>
                </a:solidFill>
              </a:rPr>
              <a:t>maju</a:t>
            </a:r>
            <a:r>
              <a:rPr lang="en-US" sz="3600" dirty="0" smtClean="0">
                <a:solidFill>
                  <a:schemeClr val="tx1"/>
                </a:solidFill>
              </a:rPr>
              <a:t>.</a:t>
            </a:r>
          </a:p>
          <a:p>
            <a:endParaRPr lang="en-US" sz="3600" dirty="0" smtClean="0">
              <a:solidFill>
                <a:schemeClr val="tx1"/>
              </a:solidFill>
            </a:endParaRPr>
          </a:p>
          <a:p>
            <a:r>
              <a:rPr lang="en-US" sz="3600" dirty="0" err="1" smtClean="0">
                <a:solidFill>
                  <a:srgbClr val="00B050"/>
                </a:solidFill>
              </a:rPr>
              <a:t>Proses</a:t>
            </a:r>
            <a:r>
              <a:rPr lang="en-US" sz="3600" dirty="0" smtClean="0">
                <a:solidFill>
                  <a:srgbClr val="00B050"/>
                </a:solidFill>
              </a:rPr>
              <a:t>  </a:t>
            </a:r>
            <a:r>
              <a:rPr lang="en-US" sz="3600" dirty="0" err="1" smtClean="0">
                <a:solidFill>
                  <a:srgbClr val="00B050"/>
                </a:solidFill>
              </a:rPr>
              <a:t>kreativitas</a:t>
            </a:r>
            <a:r>
              <a:rPr lang="en-US" sz="3600" dirty="0" smtClean="0">
                <a:solidFill>
                  <a:schemeClr val="tx1"/>
                </a:solidFill>
              </a:rPr>
              <a:t> :                             </a:t>
            </a:r>
          </a:p>
          <a:p>
            <a:r>
              <a:rPr lang="en-US" sz="3600" dirty="0" err="1" smtClean="0">
                <a:solidFill>
                  <a:schemeClr val="tx1"/>
                </a:solidFill>
              </a:rPr>
              <a:t>Suatu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perwujudan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dari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kemampuan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dasar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seseorang</a:t>
            </a:r>
            <a:r>
              <a:rPr lang="en-US" sz="3600" dirty="0" smtClean="0">
                <a:solidFill>
                  <a:schemeClr val="tx1"/>
                </a:solidFill>
              </a:rPr>
              <a:t>.</a:t>
            </a:r>
          </a:p>
          <a:p>
            <a:endParaRPr lang="en-US" sz="3600" dirty="0" smtClean="0">
              <a:solidFill>
                <a:schemeClr val="tx1"/>
              </a:solidFill>
            </a:endParaRPr>
          </a:p>
          <a:p>
            <a:endParaRPr lang="en-US" sz="3600" dirty="0" smtClean="0">
              <a:solidFill>
                <a:schemeClr val="tx1"/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324600" y="6172200"/>
            <a:ext cx="2667000" cy="476250"/>
          </a:xfrm>
        </p:spPr>
        <p:txBody>
          <a:bodyPr/>
          <a:lstStyle/>
          <a:p>
            <a:pPr algn="r"/>
            <a:r>
              <a:rPr lang="en-US" sz="1500" b="1" dirty="0" smtClean="0">
                <a:solidFill>
                  <a:schemeClr val="tx1"/>
                </a:solidFill>
              </a:rPr>
              <a:t>By: </a:t>
            </a:r>
            <a:r>
              <a:rPr lang="en-US" sz="1500" b="1" dirty="0" err="1" smtClean="0">
                <a:solidFill>
                  <a:schemeClr val="tx1"/>
                </a:solidFill>
              </a:rPr>
              <a:t>Eko</a:t>
            </a:r>
            <a:r>
              <a:rPr lang="en-US" sz="1500" b="1" dirty="0" smtClean="0">
                <a:solidFill>
                  <a:schemeClr val="tx1"/>
                </a:solidFill>
              </a:rPr>
              <a:t> </a:t>
            </a:r>
            <a:r>
              <a:rPr lang="en-US" sz="1500" b="1" dirty="0" err="1" smtClean="0">
                <a:solidFill>
                  <a:schemeClr val="tx1"/>
                </a:solidFill>
              </a:rPr>
              <a:t>Widodo</a:t>
            </a:r>
            <a:endParaRPr lang="en-US" sz="15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533400"/>
            <a:ext cx="6858000" cy="762000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</a:rPr>
              <a:t>Individu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</a:rPr>
              <a:t>Kreatif</a:t>
            </a:r>
            <a:endParaRPr lang="en-US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524000"/>
            <a:ext cx="7162800" cy="4495800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Orang</a:t>
            </a:r>
            <a:r>
              <a:rPr lang="en-US" sz="3200" dirty="0" smtClean="0">
                <a:solidFill>
                  <a:srgbClr val="FF0000"/>
                </a:solidFill>
              </a:rPr>
              <a:t>  yang  </a:t>
            </a:r>
            <a:r>
              <a:rPr lang="en-US" sz="3200" dirty="0" err="1" smtClean="0">
                <a:solidFill>
                  <a:srgbClr val="FF0000"/>
                </a:solidFill>
              </a:rPr>
              <a:t>memiliki</a:t>
            </a:r>
            <a:r>
              <a:rPr lang="en-US" sz="3200" dirty="0" smtClean="0">
                <a:solidFill>
                  <a:srgbClr val="FF0000"/>
                </a:solidFill>
              </a:rPr>
              <a:t>  </a:t>
            </a:r>
            <a:r>
              <a:rPr lang="en-US" sz="3200" dirty="0" err="1" smtClean="0">
                <a:solidFill>
                  <a:srgbClr val="FF0000"/>
                </a:solidFill>
              </a:rPr>
              <a:t>kemampuan</a:t>
            </a:r>
            <a:r>
              <a:rPr lang="en-US" sz="3200" dirty="0" smtClean="0">
                <a:solidFill>
                  <a:srgbClr val="FF0000"/>
                </a:solidFill>
              </a:rPr>
              <a:t>  </a:t>
            </a:r>
            <a:r>
              <a:rPr lang="en-US" sz="3200" dirty="0" err="1" smtClean="0">
                <a:solidFill>
                  <a:srgbClr val="FF0000"/>
                </a:solidFill>
              </a:rPr>
              <a:t>untuk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melakukan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inovasi</a:t>
            </a:r>
            <a:r>
              <a:rPr lang="en-US" sz="3200" dirty="0" smtClean="0">
                <a:solidFill>
                  <a:srgbClr val="FF0000"/>
                </a:solidFill>
              </a:rPr>
              <a:t>  </a:t>
            </a:r>
            <a:r>
              <a:rPr lang="en-US" sz="3200" dirty="0" err="1" smtClean="0">
                <a:solidFill>
                  <a:srgbClr val="FF0000"/>
                </a:solidFill>
              </a:rPr>
              <a:t>ke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arah</a:t>
            </a:r>
            <a:r>
              <a:rPr lang="en-US" sz="3200" dirty="0" smtClean="0">
                <a:solidFill>
                  <a:srgbClr val="FF0000"/>
                </a:solidFill>
              </a:rPr>
              <a:t> yang </a:t>
            </a:r>
            <a:r>
              <a:rPr lang="en-US" sz="3200" dirty="0" err="1" smtClean="0">
                <a:solidFill>
                  <a:srgbClr val="FF0000"/>
                </a:solidFill>
              </a:rPr>
              <a:t>lebih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baik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dibandingkan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sebelumnya</a:t>
            </a:r>
            <a:r>
              <a:rPr lang="en-US" sz="3200" dirty="0" smtClean="0">
                <a:solidFill>
                  <a:srgbClr val="FF0000"/>
                </a:solidFill>
              </a:rPr>
              <a:t>.</a:t>
            </a:r>
          </a:p>
          <a:p>
            <a:endParaRPr lang="en-US" sz="3200" dirty="0" smtClean="0">
              <a:solidFill>
                <a:schemeClr val="tx1"/>
              </a:solidFill>
            </a:endParaRPr>
          </a:p>
          <a:p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</a:rPr>
              <a:t>Kemampuannya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</a:rPr>
              <a:t>dicapai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</a:rPr>
              <a:t>melalui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</a:rPr>
              <a:t>proses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</a:rPr>
              <a:t>kreativitas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</a:rPr>
              <a:t>  yang 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</a:rPr>
              <a:t>dijalani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endParaRPr lang="en-US" sz="3200" dirty="0" smtClean="0">
              <a:solidFill>
                <a:schemeClr val="tx1"/>
              </a:solidFill>
            </a:endParaRPr>
          </a:p>
          <a:p>
            <a:endParaRPr lang="en-US" sz="3200" dirty="0" smtClean="0">
              <a:solidFill>
                <a:schemeClr val="tx1"/>
              </a:solidFill>
            </a:endParaRPr>
          </a:p>
          <a:p>
            <a:r>
              <a:rPr lang="en-US" sz="3200" dirty="0" err="1" smtClean="0">
                <a:solidFill>
                  <a:srgbClr val="002060"/>
                </a:solidFill>
              </a:rPr>
              <a:t>Kreativitas</a:t>
            </a:r>
            <a:r>
              <a:rPr lang="en-US" sz="3200" dirty="0" smtClean="0">
                <a:solidFill>
                  <a:srgbClr val="002060"/>
                </a:solidFill>
              </a:rPr>
              <a:t>  </a:t>
            </a:r>
            <a:r>
              <a:rPr lang="en-US" sz="3200" dirty="0" err="1" smtClean="0">
                <a:solidFill>
                  <a:srgbClr val="002060"/>
                </a:solidFill>
              </a:rPr>
              <a:t>seseorang</a:t>
            </a:r>
            <a:r>
              <a:rPr lang="en-US" sz="3200" dirty="0" smtClean="0">
                <a:solidFill>
                  <a:srgbClr val="002060"/>
                </a:solidFill>
              </a:rPr>
              <a:t>  </a:t>
            </a:r>
            <a:r>
              <a:rPr lang="en-US" sz="3200" dirty="0" err="1" smtClean="0">
                <a:solidFill>
                  <a:srgbClr val="002060"/>
                </a:solidFill>
              </a:rPr>
              <a:t>adalah</a:t>
            </a:r>
            <a:r>
              <a:rPr lang="en-US" sz="3200" dirty="0" smtClean="0">
                <a:solidFill>
                  <a:srgbClr val="002060"/>
                </a:solidFill>
              </a:rPr>
              <a:t>  </a:t>
            </a:r>
            <a:r>
              <a:rPr lang="en-US" sz="3200" dirty="0" err="1" smtClean="0">
                <a:solidFill>
                  <a:srgbClr val="002060"/>
                </a:solidFill>
              </a:rPr>
              <a:t>hasil</a:t>
            </a:r>
            <a:r>
              <a:rPr lang="en-US" sz="3200" dirty="0" smtClean="0">
                <a:solidFill>
                  <a:srgbClr val="002060"/>
                </a:solidFill>
              </a:rPr>
              <a:t>  </a:t>
            </a:r>
            <a:r>
              <a:rPr lang="en-US" sz="3200" dirty="0" err="1" smtClean="0">
                <a:solidFill>
                  <a:srgbClr val="002060"/>
                </a:solidFill>
              </a:rPr>
              <a:t>dari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proses</a:t>
            </a:r>
            <a:r>
              <a:rPr lang="en-US" sz="3200" dirty="0" smtClean="0">
                <a:solidFill>
                  <a:srgbClr val="002060"/>
                </a:solidFill>
              </a:rPr>
              <a:t>  </a:t>
            </a:r>
            <a:r>
              <a:rPr lang="en-US" sz="3200" dirty="0" err="1" smtClean="0">
                <a:solidFill>
                  <a:srgbClr val="002060"/>
                </a:solidFill>
              </a:rPr>
              <a:t>kreativitas</a:t>
            </a:r>
            <a:r>
              <a:rPr lang="en-US" sz="3200" dirty="0" smtClean="0">
                <a:solidFill>
                  <a:srgbClr val="002060"/>
                </a:solidFill>
              </a:rPr>
              <a:t>.</a:t>
            </a:r>
          </a:p>
          <a:p>
            <a:endParaRPr lang="en-US" sz="3200" dirty="0" smtClean="0">
              <a:solidFill>
                <a:schemeClr val="tx1"/>
              </a:solidFill>
            </a:endParaRPr>
          </a:p>
          <a:p>
            <a:endParaRPr lang="en-US" sz="3200" dirty="0" smtClean="0">
              <a:solidFill>
                <a:schemeClr val="tx1"/>
              </a:solidFill>
            </a:endParaRPr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6324600" y="6172200"/>
            <a:ext cx="2667000" cy="476250"/>
          </a:xfrm>
          <a:prstGeom prst="rect">
            <a:avLst/>
          </a:prstGeom>
        </p:spPr>
        <p:txBody>
          <a:bodyPr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By: Eko Widodo</a:t>
            </a:r>
            <a:endParaRPr kumimoji="0" lang="en-US" sz="15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533400"/>
            <a:ext cx="7467600" cy="6096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7030A0"/>
                </a:solidFill>
              </a:rPr>
              <a:t>Ciri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Kepribadian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Kreatif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1295400"/>
            <a:ext cx="7391400" cy="4724400"/>
          </a:xfrm>
        </p:spPr>
        <p:txBody>
          <a:bodyPr>
            <a:normAutofit fontScale="92500" lnSpcReduction="10000"/>
          </a:bodyPr>
          <a:lstStyle/>
          <a:p>
            <a:pPr marL="541782" indent="-514350"/>
            <a:r>
              <a:rPr lang="en-US" dirty="0" smtClean="0">
                <a:solidFill>
                  <a:schemeClr val="tx1"/>
                </a:solidFill>
              </a:rPr>
              <a:t>1. </a:t>
            </a:r>
            <a:r>
              <a:rPr lang="en-US" dirty="0" err="1" smtClean="0">
                <a:solidFill>
                  <a:schemeClr val="tx1"/>
                </a:solidFill>
              </a:rPr>
              <a:t>Cenderung</a:t>
            </a:r>
            <a:r>
              <a:rPr lang="en-US" dirty="0" smtClean="0">
                <a:solidFill>
                  <a:schemeClr val="tx1"/>
                </a:solidFill>
              </a:rPr>
              <a:t>   </a:t>
            </a:r>
            <a:r>
              <a:rPr lang="en-US" dirty="0" err="1" smtClean="0">
                <a:solidFill>
                  <a:schemeClr val="tx1"/>
                </a:solidFill>
              </a:rPr>
              <a:t>memiliki</a:t>
            </a:r>
            <a:r>
              <a:rPr lang="en-US" dirty="0" smtClean="0">
                <a:solidFill>
                  <a:schemeClr val="tx1"/>
                </a:solidFill>
              </a:rPr>
              <a:t>  rasa  </a:t>
            </a:r>
            <a:r>
              <a:rPr lang="en-US" dirty="0" err="1" smtClean="0">
                <a:solidFill>
                  <a:schemeClr val="tx1"/>
                </a:solidFill>
              </a:rPr>
              <a:t>ingin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 err="1" smtClean="0">
                <a:solidFill>
                  <a:schemeClr val="tx1"/>
                </a:solidFill>
              </a:rPr>
              <a:t>tahu</a:t>
            </a:r>
            <a:r>
              <a:rPr lang="en-US" dirty="0" smtClean="0">
                <a:solidFill>
                  <a:schemeClr val="tx1"/>
                </a:solidFill>
              </a:rPr>
              <a:t>  yang  </a:t>
            </a:r>
            <a:r>
              <a:rPr lang="en-US" dirty="0" err="1" smtClean="0">
                <a:solidFill>
                  <a:schemeClr val="tx1"/>
                </a:solidFill>
              </a:rPr>
              <a:t>besar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marL="541782" indent="-514350"/>
            <a:r>
              <a:rPr lang="en-US" dirty="0" smtClean="0">
                <a:solidFill>
                  <a:schemeClr val="tx1"/>
                </a:solidFill>
              </a:rPr>
              <a:t>    </a:t>
            </a:r>
            <a:r>
              <a:rPr lang="en-US" dirty="0" err="1" smtClean="0">
                <a:solidFill>
                  <a:schemeClr val="tx1"/>
                </a:solidFill>
              </a:rPr>
              <a:t>akan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 err="1" smtClean="0">
                <a:solidFill>
                  <a:schemeClr val="tx1"/>
                </a:solidFill>
              </a:rPr>
              <a:t>sesuatu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 err="1" smtClean="0">
                <a:solidFill>
                  <a:schemeClr val="tx1"/>
                </a:solidFill>
              </a:rPr>
              <a:t>hal</a:t>
            </a:r>
            <a:r>
              <a:rPr lang="en-US" dirty="0" smtClean="0">
                <a:solidFill>
                  <a:schemeClr val="tx1"/>
                </a:solidFill>
              </a:rPr>
              <a:t> yang  </a:t>
            </a:r>
            <a:r>
              <a:rPr lang="en-US" dirty="0" err="1" smtClean="0">
                <a:solidFill>
                  <a:schemeClr val="tx1"/>
                </a:solidFill>
              </a:rPr>
              <a:t>tidak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biasa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menurut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 err="1" smtClean="0">
                <a:solidFill>
                  <a:schemeClr val="tx1"/>
                </a:solidFill>
              </a:rPr>
              <a:t>orang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marL="541782" indent="-514350"/>
            <a:r>
              <a:rPr lang="en-US" dirty="0" smtClean="0">
                <a:solidFill>
                  <a:schemeClr val="tx1"/>
                </a:solidFill>
              </a:rPr>
              <a:t>    lain,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 err="1" smtClean="0">
                <a:solidFill>
                  <a:schemeClr val="tx1"/>
                </a:solidFill>
              </a:rPr>
              <a:t>selalu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 err="1" smtClean="0">
                <a:solidFill>
                  <a:schemeClr val="tx1"/>
                </a:solidFill>
              </a:rPr>
              <a:t>merasa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 err="1" smtClean="0">
                <a:solidFill>
                  <a:schemeClr val="tx1"/>
                </a:solidFill>
              </a:rPr>
              <a:t>tidak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 err="1" smtClean="0">
                <a:solidFill>
                  <a:schemeClr val="tx1"/>
                </a:solidFill>
              </a:rPr>
              <a:t>puas</a:t>
            </a:r>
            <a:r>
              <a:rPr lang="en-US" dirty="0" smtClean="0">
                <a:solidFill>
                  <a:schemeClr val="tx1"/>
                </a:solidFill>
              </a:rPr>
              <a:t> .</a:t>
            </a:r>
          </a:p>
          <a:p>
            <a:pPr marL="541782" indent="-514350"/>
            <a:r>
              <a:rPr lang="en-US" dirty="0" smtClean="0">
                <a:solidFill>
                  <a:srgbClr val="FF0000"/>
                </a:solidFill>
              </a:rPr>
              <a:t>2. </a:t>
            </a:r>
            <a:r>
              <a:rPr lang="en-US" dirty="0" err="1" smtClean="0">
                <a:solidFill>
                  <a:srgbClr val="FF0000"/>
                </a:solidFill>
              </a:rPr>
              <a:t>Cerdas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dalam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segala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aspek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kehidupan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suka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akan</a:t>
            </a:r>
            <a:endParaRPr lang="en-US" dirty="0" smtClean="0">
              <a:solidFill>
                <a:srgbClr val="FF0000"/>
              </a:solidFill>
            </a:endParaRPr>
          </a:p>
          <a:p>
            <a:pPr marL="541782" indent="-514350"/>
            <a:r>
              <a:rPr lang="en-US" dirty="0" smtClean="0">
                <a:solidFill>
                  <a:srgbClr val="FF0000"/>
                </a:solidFill>
              </a:rPr>
              <a:t>    </a:t>
            </a:r>
            <a:r>
              <a:rPr lang="en-US" dirty="0" err="1" smtClean="0">
                <a:solidFill>
                  <a:srgbClr val="FF0000"/>
                </a:solidFill>
              </a:rPr>
              <a:t>tantangan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 marL="541782" indent="-514350"/>
            <a:r>
              <a:rPr lang="en-US" dirty="0" smtClean="0">
                <a:solidFill>
                  <a:srgbClr val="002060"/>
                </a:solidFill>
              </a:rPr>
              <a:t>3.  </a:t>
            </a:r>
            <a:r>
              <a:rPr lang="en-US" dirty="0" err="1" smtClean="0">
                <a:solidFill>
                  <a:srgbClr val="002060"/>
                </a:solidFill>
              </a:rPr>
              <a:t>Senang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bertukar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pikiran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dengan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orang</a:t>
            </a:r>
            <a:r>
              <a:rPr lang="en-US" dirty="0" smtClean="0">
                <a:solidFill>
                  <a:srgbClr val="002060"/>
                </a:solidFill>
              </a:rPr>
              <a:t> yang </a:t>
            </a:r>
            <a:r>
              <a:rPr lang="en-US" dirty="0" err="1" smtClean="0">
                <a:solidFill>
                  <a:srgbClr val="002060"/>
                </a:solidFill>
              </a:rPr>
              <a:t>berbeda</a:t>
            </a:r>
            <a:endParaRPr lang="en-US" dirty="0" smtClean="0">
              <a:solidFill>
                <a:srgbClr val="002060"/>
              </a:solidFill>
            </a:endParaRPr>
          </a:p>
          <a:p>
            <a:pPr marL="541782" indent="-514350"/>
            <a:r>
              <a:rPr lang="en-US" dirty="0" smtClean="0">
                <a:solidFill>
                  <a:srgbClr val="002060"/>
                </a:solidFill>
              </a:rPr>
              <a:t>    </a:t>
            </a:r>
            <a:r>
              <a:rPr lang="en-US" dirty="0" err="1" smtClean="0">
                <a:solidFill>
                  <a:srgbClr val="002060"/>
                </a:solidFill>
              </a:rPr>
              <a:t>pandangan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dengan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dirinya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</a:p>
          <a:p>
            <a:pPr marL="541782" indent="-514350"/>
            <a:r>
              <a:rPr lang="en-US" dirty="0" smtClean="0">
                <a:solidFill>
                  <a:srgbClr val="00B0F0"/>
                </a:solidFill>
              </a:rPr>
              <a:t>4.  </a:t>
            </a:r>
            <a:r>
              <a:rPr lang="en-US" dirty="0" err="1" smtClean="0">
                <a:solidFill>
                  <a:srgbClr val="00B0F0"/>
                </a:solidFill>
              </a:rPr>
              <a:t>Pemikirannya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luas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dan</a:t>
            </a:r>
            <a:r>
              <a:rPr lang="en-US" dirty="0" smtClean="0">
                <a:solidFill>
                  <a:srgbClr val="00B0F0"/>
                </a:solidFill>
              </a:rPr>
              <a:t>  </a:t>
            </a:r>
            <a:r>
              <a:rPr lang="en-US" dirty="0" err="1" smtClean="0">
                <a:solidFill>
                  <a:srgbClr val="00B0F0"/>
                </a:solidFill>
              </a:rPr>
              <a:t>memiliki</a:t>
            </a:r>
            <a:r>
              <a:rPr lang="en-US" dirty="0" smtClean="0">
                <a:solidFill>
                  <a:srgbClr val="00B0F0"/>
                </a:solidFill>
              </a:rPr>
              <a:t>  </a:t>
            </a:r>
            <a:r>
              <a:rPr lang="en-US" dirty="0" err="1" smtClean="0">
                <a:solidFill>
                  <a:srgbClr val="00B0F0"/>
                </a:solidFill>
              </a:rPr>
              <a:t>kesadaran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fleksibel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</a:p>
          <a:p>
            <a:pPr marL="541782" indent="-514350"/>
            <a:r>
              <a:rPr lang="en-US" dirty="0" smtClean="0">
                <a:solidFill>
                  <a:srgbClr val="00B0F0"/>
                </a:solidFill>
              </a:rPr>
              <a:t>    </a:t>
            </a:r>
            <a:r>
              <a:rPr lang="en-US" dirty="0" err="1" smtClean="0">
                <a:solidFill>
                  <a:srgbClr val="00B0F0"/>
                </a:solidFill>
              </a:rPr>
              <a:t>terhadap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diri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sendiri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dan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lingkungan</a:t>
            </a:r>
            <a:r>
              <a:rPr lang="en-US" dirty="0" smtClean="0">
                <a:solidFill>
                  <a:srgbClr val="00B0F0"/>
                </a:solidFill>
              </a:rPr>
              <a:t>.</a:t>
            </a:r>
          </a:p>
          <a:p>
            <a:pPr marL="541782" indent="-514350"/>
            <a:r>
              <a:rPr lang="en-US" dirty="0" smtClean="0">
                <a:solidFill>
                  <a:srgbClr val="00B050"/>
                </a:solidFill>
              </a:rPr>
              <a:t>5.  </a:t>
            </a:r>
            <a:r>
              <a:rPr lang="en-US" dirty="0" err="1" smtClean="0">
                <a:solidFill>
                  <a:srgbClr val="00B050"/>
                </a:solidFill>
              </a:rPr>
              <a:t>Biasanya</a:t>
            </a:r>
            <a:r>
              <a:rPr lang="en-US" dirty="0" smtClean="0">
                <a:solidFill>
                  <a:srgbClr val="00B050"/>
                </a:solidFill>
              </a:rPr>
              <a:t>  </a:t>
            </a:r>
            <a:r>
              <a:rPr lang="en-US" dirty="0" err="1" smtClean="0">
                <a:solidFill>
                  <a:srgbClr val="00B050"/>
                </a:solidFill>
              </a:rPr>
              <a:t>mempunyai</a:t>
            </a:r>
            <a:r>
              <a:rPr lang="en-US" dirty="0" smtClean="0">
                <a:solidFill>
                  <a:srgbClr val="00B050"/>
                </a:solidFill>
              </a:rPr>
              <a:t>  IQ  yang  </a:t>
            </a:r>
            <a:r>
              <a:rPr lang="en-US" dirty="0" err="1" smtClean="0">
                <a:solidFill>
                  <a:srgbClr val="00B050"/>
                </a:solidFill>
              </a:rPr>
              <a:t>tinggi</a:t>
            </a:r>
            <a:r>
              <a:rPr lang="en-US" dirty="0" smtClean="0">
                <a:solidFill>
                  <a:srgbClr val="00B050"/>
                </a:solidFill>
              </a:rPr>
              <a:t>,  </a:t>
            </a:r>
            <a:r>
              <a:rPr lang="en-US" dirty="0" err="1" smtClean="0">
                <a:solidFill>
                  <a:srgbClr val="00B050"/>
                </a:solidFill>
              </a:rPr>
              <a:t>mandiri</a:t>
            </a:r>
            <a:r>
              <a:rPr lang="en-US" dirty="0" smtClean="0">
                <a:solidFill>
                  <a:srgbClr val="00B050"/>
                </a:solidFill>
              </a:rPr>
              <a:t>  </a:t>
            </a:r>
            <a:r>
              <a:rPr lang="en-US" dirty="0" err="1" smtClean="0">
                <a:solidFill>
                  <a:srgbClr val="00B050"/>
                </a:solidFill>
              </a:rPr>
              <a:t>dan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</a:p>
          <a:p>
            <a:pPr marL="541782" indent="-514350"/>
            <a:r>
              <a:rPr lang="en-US" dirty="0" smtClean="0">
                <a:solidFill>
                  <a:srgbClr val="00B050"/>
                </a:solidFill>
              </a:rPr>
              <a:t>    </a:t>
            </a:r>
            <a:r>
              <a:rPr lang="en-US" dirty="0" err="1" smtClean="0">
                <a:solidFill>
                  <a:srgbClr val="00B050"/>
                </a:solidFill>
              </a:rPr>
              <a:t>mempunyai</a:t>
            </a:r>
            <a:r>
              <a:rPr lang="en-US" dirty="0" smtClean="0">
                <a:solidFill>
                  <a:srgbClr val="00B050"/>
                </a:solidFill>
              </a:rPr>
              <a:t> mental yang </a:t>
            </a:r>
            <a:r>
              <a:rPr lang="en-US" dirty="0" err="1" smtClean="0">
                <a:solidFill>
                  <a:srgbClr val="00B050"/>
                </a:solidFill>
              </a:rPr>
              <a:t>baik</a:t>
            </a:r>
            <a:endParaRPr lang="en-US" dirty="0" smtClean="0">
              <a:solidFill>
                <a:srgbClr val="00B050"/>
              </a:solidFill>
            </a:endParaRPr>
          </a:p>
          <a:p>
            <a:pPr marL="541782" indent="-514350">
              <a:buAutoNum type="arabicPeriod" startAt="4"/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6324600" y="6172200"/>
            <a:ext cx="2667000" cy="476250"/>
          </a:xfrm>
          <a:prstGeom prst="rect">
            <a:avLst/>
          </a:prstGeom>
        </p:spPr>
        <p:txBody>
          <a:bodyPr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By: Eko Widodo</a:t>
            </a:r>
            <a:endParaRPr kumimoji="0" lang="en-US" sz="15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609600"/>
            <a:ext cx="7696200" cy="5638800"/>
          </a:xfrm>
        </p:spPr>
        <p:txBody>
          <a:bodyPr>
            <a:normAutofit lnSpcReduction="10000"/>
          </a:bodyPr>
          <a:lstStyle/>
          <a:p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</a:rPr>
              <a:t>Simpulan</a:t>
            </a:r>
            <a:endParaRPr lang="en-US" sz="3200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en-US" sz="3200" dirty="0" smtClean="0">
              <a:solidFill>
                <a:srgbClr val="FF0000"/>
              </a:solidFill>
            </a:endParaRPr>
          </a:p>
          <a:p>
            <a:r>
              <a:rPr lang="en-US" sz="3200" dirty="0" smtClean="0">
                <a:solidFill>
                  <a:srgbClr val="002060"/>
                </a:solidFill>
              </a:rPr>
              <a:t>1.Untuk </a:t>
            </a:r>
            <a:r>
              <a:rPr lang="en-US" sz="3200" dirty="0" err="1" smtClean="0">
                <a:solidFill>
                  <a:srgbClr val="002060"/>
                </a:solidFill>
              </a:rPr>
              <a:t>menjadi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kreatif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diperlukan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pemikiran</a:t>
            </a:r>
            <a:endParaRPr lang="en-US" sz="3200" dirty="0" smtClean="0">
              <a:solidFill>
                <a:srgbClr val="002060"/>
              </a:solidFill>
            </a:endParaRPr>
          </a:p>
          <a:p>
            <a:r>
              <a:rPr lang="en-US" sz="3200" dirty="0" smtClean="0">
                <a:solidFill>
                  <a:srgbClr val="002060"/>
                </a:solidFill>
              </a:rPr>
              <a:t>   </a:t>
            </a:r>
            <a:r>
              <a:rPr lang="en-US" sz="3200" dirty="0" err="1" smtClean="0">
                <a:solidFill>
                  <a:srgbClr val="002060"/>
                </a:solidFill>
              </a:rPr>
              <a:t>alami</a:t>
            </a:r>
            <a:r>
              <a:rPr lang="en-US" sz="3200" dirty="0" smtClean="0">
                <a:solidFill>
                  <a:srgbClr val="002060"/>
                </a:solidFill>
              </a:rPr>
              <a:t>   yang   </a:t>
            </a:r>
            <a:r>
              <a:rPr lang="en-US" sz="3200" dirty="0" err="1" smtClean="0">
                <a:solidFill>
                  <a:srgbClr val="002060"/>
                </a:solidFill>
              </a:rPr>
              <a:t>keluar</a:t>
            </a:r>
            <a:r>
              <a:rPr lang="en-US" sz="3200" dirty="0" smtClean="0">
                <a:solidFill>
                  <a:srgbClr val="002060"/>
                </a:solidFill>
              </a:rPr>
              <a:t>  </a:t>
            </a:r>
            <a:r>
              <a:rPr lang="en-US" sz="3200" dirty="0" err="1" smtClean="0">
                <a:solidFill>
                  <a:srgbClr val="002060"/>
                </a:solidFill>
              </a:rPr>
              <a:t>dari</a:t>
            </a:r>
            <a:r>
              <a:rPr lang="en-US" sz="3200" dirty="0" smtClean="0">
                <a:solidFill>
                  <a:srgbClr val="002060"/>
                </a:solidFill>
              </a:rPr>
              <a:t>  </a:t>
            </a:r>
            <a:r>
              <a:rPr lang="en-US" sz="3200" dirty="0" err="1" smtClean="0">
                <a:solidFill>
                  <a:srgbClr val="002060"/>
                </a:solidFill>
              </a:rPr>
              <a:t>jiwa</a:t>
            </a:r>
            <a:r>
              <a:rPr lang="en-US" sz="3200" dirty="0" smtClean="0">
                <a:solidFill>
                  <a:srgbClr val="002060"/>
                </a:solidFill>
              </a:rPr>
              <a:t>  yang  </a:t>
            </a:r>
            <a:r>
              <a:rPr lang="en-US" sz="3200" dirty="0" err="1" smtClean="0">
                <a:solidFill>
                  <a:srgbClr val="002060"/>
                </a:solidFill>
              </a:rPr>
              <a:t>sehat</a:t>
            </a:r>
            <a:r>
              <a:rPr lang="en-US" sz="3200" dirty="0" smtClean="0">
                <a:solidFill>
                  <a:srgbClr val="002060"/>
                </a:solidFill>
              </a:rPr>
              <a:t>.</a:t>
            </a:r>
          </a:p>
          <a:p>
            <a:endParaRPr lang="en-US" sz="32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2.  </a:t>
            </a:r>
            <a:r>
              <a:rPr lang="en-US" sz="2800" dirty="0" err="1" smtClean="0">
                <a:solidFill>
                  <a:schemeClr val="tx1"/>
                </a:solidFill>
              </a:rPr>
              <a:t>Proses</a:t>
            </a:r>
            <a:r>
              <a:rPr lang="en-US" sz="2800" dirty="0" smtClean="0">
                <a:solidFill>
                  <a:schemeClr val="tx1"/>
                </a:solidFill>
              </a:rPr>
              <a:t>   </a:t>
            </a:r>
            <a:r>
              <a:rPr lang="en-US" sz="2800" dirty="0" err="1" smtClean="0">
                <a:solidFill>
                  <a:schemeClr val="tx1"/>
                </a:solidFill>
              </a:rPr>
              <a:t>kreativitas</a:t>
            </a:r>
            <a:r>
              <a:rPr lang="en-US" sz="2800" dirty="0" smtClean="0">
                <a:solidFill>
                  <a:schemeClr val="tx1"/>
                </a:solidFill>
              </a:rPr>
              <a:t>  </a:t>
            </a:r>
            <a:r>
              <a:rPr lang="en-US" sz="2800" dirty="0" err="1" smtClean="0">
                <a:solidFill>
                  <a:schemeClr val="tx1"/>
                </a:solidFill>
              </a:rPr>
              <a:t>akan</a:t>
            </a:r>
            <a:r>
              <a:rPr lang="en-US" sz="2800" dirty="0" smtClean="0">
                <a:solidFill>
                  <a:schemeClr val="tx1"/>
                </a:solidFill>
              </a:rPr>
              <a:t>   </a:t>
            </a:r>
            <a:r>
              <a:rPr lang="en-US" sz="2800" dirty="0" err="1" smtClean="0">
                <a:solidFill>
                  <a:schemeClr val="tx1"/>
                </a:solidFill>
              </a:rPr>
              <a:t>membedakan</a:t>
            </a:r>
            <a:r>
              <a:rPr lang="en-US" sz="2800" dirty="0" smtClean="0">
                <a:solidFill>
                  <a:schemeClr val="tx1"/>
                </a:solidFill>
              </a:rPr>
              <a:t>  </a:t>
            </a:r>
            <a:r>
              <a:rPr lang="en-US" sz="2800" dirty="0" err="1" smtClean="0">
                <a:solidFill>
                  <a:schemeClr val="tx1"/>
                </a:solidFill>
              </a:rPr>
              <a:t>tingkat</a:t>
            </a:r>
            <a:r>
              <a:rPr lang="en-US" sz="2800" dirty="0" smtClean="0">
                <a:solidFill>
                  <a:schemeClr val="tx1"/>
                </a:solidFill>
              </a:rPr>
              <a:t>  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    </a:t>
            </a:r>
            <a:r>
              <a:rPr lang="en-US" sz="2800" dirty="0" err="1" smtClean="0">
                <a:solidFill>
                  <a:schemeClr val="tx1"/>
                </a:solidFill>
              </a:rPr>
              <a:t>kreativitas</a:t>
            </a:r>
            <a:r>
              <a:rPr lang="en-US" sz="2800" dirty="0" smtClean="0">
                <a:solidFill>
                  <a:schemeClr val="tx1"/>
                </a:solidFill>
              </a:rPr>
              <a:t>  </a:t>
            </a:r>
            <a:r>
              <a:rPr lang="en-US" sz="2800" dirty="0" err="1" smtClean="0">
                <a:solidFill>
                  <a:schemeClr val="tx1"/>
                </a:solidFill>
              </a:rPr>
              <a:t>seseorang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rgbClr val="C00000"/>
                </a:solidFill>
              </a:rPr>
              <a:t>3. Cara  paling  </a:t>
            </a:r>
            <a:r>
              <a:rPr lang="en-US" sz="2800" dirty="0" err="1" smtClean="0">
                <a:solidFill>
                  <a:srgbClr val="C00000"/>
                </a:solidFill>
              </a:rPr>
              <a:t>efektif</a:t>
            </a:r>
            <a:r>
              <a:rPr lang="en-US" sz="2800" dirty="0" smtClean="0">
                <a:solidFill>
                  <a:srgbClr val="C00000"/>
                </a:solidFill>
              </a:rPr>
              <a:t>  </a:t>
            </a:r>
            <a:r>
              <a:rPr lang="en-US" sz="2800" dirty="0" err="1" smtClean="0">
                <a:solidFill>
                  <a:srgbClr val="C00000"/>
                </a:solidFill>
              </a:rPr>
              <a:t>untuk</a:t>
            </a:r>
            <a:r>
              <a:rPr lang="en-US" sz="2800" dirty="0" smtClean="0">
                <a:solidFill>
                  <a:srgbClr val="C00000"/>
                </a:solidFill>
              </a:rPr>
              <a:t>  </a:t>
            </a:r>
            <a:r>
              <a:rPr lang="en-US" sz="2800" dirty="0" err="1" smtClean="0">
                <a:solidFill>
                  <a:srgbClr val="C00000"/>
                </a:solidFill>
              </a:rPr>
              <a:t>mendapatkan</a:t>
            </a:r>
            <a:r>
              <a:rPr lang="en-US" sz="2800" dirty="0" smtClean="0">
                <a:solidFill>
                  <a:srgbClr val="C00000"/>
                </a:solidFill>
              </a:rPr>
              <a:t>  </a:t>
            </a:r>
            <a:r>
              <a:rPr lang="en-US" sz="2800" dirty="0" err="1" smtClean="0">
                <a:solidFill>
                  <a:srgbClr val="C00000"/>
                </a:solidFill>
              </a:rPr>
              <a:t>tingkat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</a:p>
          <a:p>
            <a:r>
              <a:rPr lang="en-US" sz="2800" dirty="0" smtClean="0">
                <a:solidFill>
                  <a:srgbClr val="C00000"/>
                </a:solidFill>
              </a:rPr>
              <a:t>    </a:t>
            </a:r>
            <a:r>
              <a:rPr lang="en-US" sz="2800" dirty="0" err="1" smtClean="0">
                <a:solidFill>
                  <a:srgbClr val="C00000"/>
                </a:solidFill>
              </a:rPr>
              <a:t>kreativitas</a:t>
            </a:r>
            <a:r>
              <a:rPr lang="en-US" sz="2800" dirty="0" smtClean="0">
                <a:solidFill>
                  <a:srgbClr val="C00000"/>
                </a:solidFill>
              </a:rPr>
              <a:t>  yang  </a:t>
            </a:r>
            <a:r>
              <a:rPr lang="en-US" sz="2800" dirty="0" err="1" smtClean="0">
                <a:solidFill>
                  <a:srgbClr val="C00000"/>
                </a:solidFill>
              </a:rPr>
              <a:t>tinggi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adalah</a:t>
            </a:r>
            <a:r>
              <a:rPr lang="en-US" sz="2800" dirty="0" smtClean="0">
                <a:solidFill>
                  <a:srgbClr val="C00000"/>
                </a:solidFill>
              </a:rPr>
              <a:t>  </a:t>
            </a:r>
            <a:r>
              <a:rPr lang="en-US" sz="2800" dirty="0" err="1" smtClean="0">
                <a:solidFill>
                  <a:srgbClr val="C00000"/>
                </a:solidFill>
              </a:rPr>
              <a:t>mengeluarkan</a:t>
            </a:r>
            <a:r>
              <a:rPr lang="en-US" sz="2800" dirty="0" smtClean="0">
                <a:solidFill>
                  <a:srgbClr val="C00000"/>
                </a:solidFill>
              </a:rPr>
              <a:t>  </a:t>
            </a:r>
            <a:r>
              <a:rPr lang="en-US" sz="2800" dirty="0" err="1" smtClean="0">
                <a:solidFill>
                  <a:srgbClr val="C00000"/>
                </a:solidFill>
              </a:rPr>
              <a:t>ide</a:t>
            </a:r>
            <a:endParaRPr lang="en-US" sz="2800" dirty="0" smtClean="0">
              <a:solidFill>
                <a:srgbClr val="C00000"/>
              </a:solidFill>
            </a:endParaRPr>
          </a:p>
          <a:p>
            <a:r>
              <a:rPr lang="en-US" sz="2800" dirty="0" smtClean="0">
                <a:solidFill>
                  <a:srgbClr val="C00000"/>
                </a:solidFill>
              </a:rPr>
              <a:t>    </a:t>
            </a:r>
            <a:r>
              <a:rPr lang="en-US" sz="2800" dirty="0" err="1" smtClean="0">
                <a:solidFill>
                  <a:srgbClr val="C00000"/>
                </a:solidFill>
              </a:rPr>
              <a:t>semaksimal</a:t>
            </a:r>
            <a:r>
              <a:rPr lang="en-US" sz="2800" dirty="0" smtClean="0">
                <a:solidFill>
                  <a:srgbClr val="C00000"/>
                </a:solidFill>
              </a:rPr>
              <a:t>  </a:t>
            </a:r>
            <a:r>
              <a:rPr lang="en-US" sz="2800" dirty="0" err="1" smtClean="0">
                <a:solidFill>
                  <a:srgbClr val="C00000"/>
                </a:solidFill>
              </a:rPr>
              <a:t>mungkin</a:t>
            </a:r>
            <a:r>
              <a:rPr lang="en-US" sz="2800" dirty="0" smtClean="0">
                <a:solidFill>
                  <a:srgbClr val="C00000"/>
                </a:solidFill>
              </a:rPr>
              <a:t>.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6324600" y="6172200"/>
            <a:ext cx="2667000" cy="476250"/>
          </a:xfrm>
          <a:prstGeom prst="rect">
            <a:avLst/>
          </a:prstGeom>
        </p:spPr>
        <p:txBody>
          <a:bodyPr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By: Eko Widodo</a:t>
            </a:r>
            <a:endParaRPr kumimoji="0" lang="en-US" sz="15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6400"/>
            <a:ext cx="8229600" cy="3657600"/>
          </a:xfrm>
        </p:spPr>
        <p:txBody>
          <a:bodyPr>
            <a:normAutofit/>
          </a:bodyPr>
          <a:lstStyle/>
          <a:p>
            <a:pPr algn="ctr"/>
            <a:r>
              <a:rPr lang="en-US" sz="5000" b="1" dirty="0" err="1" smtClean="0">
                <a:latin typeface="Andalus" pitchFamily="18" charset="-78"/>
                <a:cs typeface="Andalus" pitchFamily="18" charset="-78"/>
              </a:rPr>
              <a:t>Orang</a:t>
            </a:r>
            <a:r>
              <a:rPr lang="en-US" sz="5000" b="1" dirty="0" smtClean="0">
                <a:latin typeface="Andalus" pitchFamily="18" charset="-78"/>
                <a:cs typeface="Andalus" pitchFamily="18" charset="-78"/>
              </a:rPr>
              <a:t> yang </a:t>
            </a:r>
            <a:r>
              <a:rPr lang="en-US" sz="5000" b="1" dirty="0" err="1" smtClean="0">
                <a:latin typeface="Andalus" pitchFamily="18" charset="-78"/>
                <a:cs typeface="Andalus" pitchFamily="18" charset="-78"/>
              </a:rPr>
              <a:t>kreatif</a:t>
            </a:r>
            <a:r>
              <a:rPr lang="en-US" sz="5000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5000" b="1" dirty="0" smtClean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> ?</a:t>
            </a:r>
            <a:r>
              <a:rPr lang="en-US" sz="5000" b="1" i="1" dirty="0" smtClean="0">
                <a:latin typeface="Andalus" pitchFamily="18" charset="-78"/>
                <a:cs typeface="Andalus" pitchFamily="18" charset="-78"/>
              </a:rPr>
              <a:t/>
            </a:r>
            <a:br>
              <a:rPr lang="en-US" sz="5000" b="1" i="1" dirty="0" smtClean="0">
                <a:latin typeface="Andalus" pitchFamily="18" charset="-78"/>
                <a:cs typeface="Andalus" pitchFamily="18" charset="-78"/>
              </a:rPr>
            </a:br>
            <a:r>
              <a:rPr lang="en-US" sz="5000" b="1" i="1" dirty="0" err="1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Jadilah</a:t>
            </a:r>
            <a:r>
              <a:rPr lang="en-US" sz="5000" b="1" i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5000" b="1" i="1" dirty="0" err="1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dirimu</a:t>
            </a:r>
            <a:r>
              <a:rPr lang="en-US" sz="5000" b="1" i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5000" b="1" i="1" dirty="0" err="1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sendiri</a:t>
            </a:r>
            <a:endParaRPr lang="en-US" sz="5000" b="1" i="1" dirty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324600" y="6172200"/>
            <a:ext cx="2667000" cy="476250"/>
          </a:xfrm>
        </p:spPr>
        <p:txBody>
          <a:bodyPr/>
          <a:lstStyle/>
          <a:p>
            <a:pPr algn="r"/>
            <a:r>
              <a:rPr lang="en-US" sz="1500" b="1" dirty="0" smtClean="0">
                <a:solidFill>
                  <a:schemeClr val="tx1"/>
                </a:solidFill>
              </a:rPr>
              <a:t>By: </a:t>
            </a:r>
            <a:r>
              <a:rPr lang="en-US" sz="1500" b="1" dirty="0" err="1" smtClean="0">
                <a:solidFill>
                  <a:schemeClr val="tx1"/>
                </a:solidFill>
              </a:rPr>
              <a:t>Eko</a:t>
            </a:r>
            <a:r>
              <a:rPr lang="en-US" sz="1500" b="1" dirty="0" smtClean="0">
                <a:solidFill>
                  <a:schemeClr val="tx1"/>
                </a:solidFill>
              </a:rPr>
              <a:t> </a:t>
            </a:r>
            <a:r>
              <a:rPr lang="en-US" sz="1500" b="1" dirty="0" err="1" smtClean="0">
                <a:solidFill>
                  <a:schemeClr val="tx1"/>
                </a:solidFill>
              </a:rPr>
              <a:t>Widodo</a:t>
            </a:r>
            <a:endParaRPr lang="en-US" sz="1500" b="1" dirty="0">
              <a:solidFill>
                <a:schemeClr val="tx1"/>
              </a:solidFill>
            </a:endParaRPr>
          </a:p>
        </p:txBody>
      </p:sp>
      <p:pic>
        <p:nvPicPr>
          <p:cNvPr id="5" name="Picture 4" descr="logo un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86200" y="152400"/>
            <a:ext cx="2057400" cy="20487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173</TotalTime>
  <Words>273</Words>
  <Application>Microsoft Office PowerPoint</Application>
  <PresentationFormat>On-screen Show (4:3)</PresentationFormat>
  <Paragraphs>57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Solstice</vt:lpstr>
      <vt:lpstr>Menjadi Orang Kreatif  Oleh Eko Widodo</vt:lpstr>
      <vt:lpstr>Apakah anda orang yang kreatif ?</vt:lpstr>
      <vt:lpstr>Slide 3</vt:lpstr>
      <vt:lpstr>Individu Kreatif</vt:lpstr>
      <vt:lpstr>Ciri Kepribadian Kreatif</vt:lpstr>
      <vt:lpstr>Slide 6</vt:lpstr>
      <vt:lpstr>Orang yang kreatif  ? Jadilah dirimu sendiri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Himpunan Mahasiswa Ilmu Pengetahuan Alam HIMA IPA FMIPA UNY</dc:title>
  <dc:creator>fani</dc:creator>
  <cp:lastModifiedBy>KMH FMIPA</cp:lastModifiedBy>
  <cp:revision>24</cp:revision>
  <dcterms:created xsi:type="dcterms:W3CDTF">2010-08-02T11:38:18Z</dcterms:created>
  <dcterms:modified xsi:type="dcterms:W3CDTF">2011-06-14T07:48:00Z</dcterms:modified>
</cp:coreProperties>
</file>