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3381-CF50-4767-8F92-A710F6418760}" type="datetimeFigureOut">
              <a:rPr lang="id-ID" smtClean="0"/>
              <a:pPr/>
              <a:t>27/05/2013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48B6-4390-4557-8078-B62536E5B8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928671"/>
            <a:ext cx="7286676" cy="14287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b="1" dirty="0" smtClean="0"/>
              <a:t>PANCASILA  SEBAGAI PARADIGMA PEMBANGUNAN</a:t>
            </a:r>
            <a:endParaRPr lang="id-ID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286676" cy="33528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Pengertian paradigma: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Su</a:t>
            </a:r>
            <a:r>
              <a:rPr lang="en-US" dirty="0" err="1" smtClean="0">
                <a:solidFill>
                  <a:schemeClr val="tx1"/>
                </a:solidFill>
              </a:rPr>
              <a:t>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berpikir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id-ID" dirty="0" smtClean="0">
                <a:solidFill>
                  <a:schemeClr val="tx1"/>
                </a:solidFill>
              </a:rPr>
              <a:t>berpikir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hal-hal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esensial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i-FI" b="1" dirty="0" smtClean="0">
                <a:solidFill>
                  <a:schemeClr val="tx1"/>
                </a:solidFill>
              </a:rPr>
              <a:t>Pancasila </a:t>
            </a:r>
            <a:r>
              <a:rPr lang="fi-FI" b="1" dirty="0">
                <a:solidFill>
                  <a:schemeClr val="tx1"/>
                </a:solidFill>
              </a:rPr>
              <a:t>sebagai Paradigma Pembangunan </a:t>
            </a:r>
            <a:r>
              <a:rPr lang="fi-FI" b="1" dirty="0" smtClean="0">
                <a:solidFill>
                  <a:schemeClr val="tx1"/>
                </a:solidFill>
              </a:rPr>
              <a:t>Pendidikan</a:t>
            </a:r>
            <a:endParaRPr lang="id-ID" b="1" dirty="0" smtClean="0">
              <a:solidFill>
                <a:schemeClr val="tx1"/>
              </a:solidFill>
            </a:endParaRPr>
          </a:p>
          <a:p>
            <a:endParaRPr lang="id-ID" b="1" dirty="0" smtClean="0">
              <a:solidFill>
                <a:schemeClr val="tx1"/>
              </a:solidFill>
            </a:endParaRPr>
          </a:p>
          <a:p>
            <a:pPr algn="just"/>
            <a:r>
              <a:rPr lang="fi-FI" dirty="0">
                <a:solidFill>
                  <a:schemeClr val="tx1"/>
                </a:solidFill>
              </a:rPr>
              <a:t>Pendidikan pada hakikatnya adalah usaha sadar untuk mengembangkan kepribadian dan kemampuan/keahlian dalam kesatuan organis harmonis dinamis, di dalam dan di luar sekolah dan berlangsung seumur hidup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Notonagoro: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</a:t>
            </a:r>
            <a:r>
              <a:rPr lang="fi-FI" dirty="0" smtClean="0">
                <a:solidFill>
                  <a:schemeClr val="tx1"/>
                </a:solidFill>
              </a:rPr>
              <a:t>erlu </a:t>
            </a:r>
            <a:r>
              <a:rPr lang="fi-FI" dirty="0">
                <a:solidFill>
                  <a:schemeClr val="tx1"/>
                </a:solidFill>
              </a:rPr>
              <a:t>disusun sistem ilmiah berdasarkan Pancasila tentang ajaran, teori, filsafat, praktek pendidikan nasional, yang menjadi dasar tunggal bagi penyelesaian masalah-masalah pendidikan nasional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i-FI" b="1" dirty="0" smtClean="0"/>
              <a:t> </a:t>
            </a:r>
            <a:r>
              <a:rPr lang="fi-FI" b="1" dirty="0">
                <a:solidFill>
                  <a:schemeClr val="tx1"/>
                </a:solidFill>
              </a:rPr>
              <a:t>Pancasila sebagai Paradigma Pembangunan Ideologi</a:t>
            </a:r>
            <a:endParaRPr lang="id-ID" b="1" dirty="0">
              <a:solidFill>
                <a:schemeClr val="tx1"/>
              </a:solidFill>
            </a:endParaRP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fi-FI" dirty="0">
                <a:solidFill>
                  <a:schemeClr val="tx1"/>
                </a:solidFill>
              </a:rPr>
              <a:t>Ideologi adalah suatu kompleks idea-idea asasi tentang manusia dan dunia yang dijadikan pedoman dan cita-cita hidup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Pengembangan </a:t>
            </a:r>
            <a:r>
              <a:rPr lang="id-ID" dirty="0">
                <a:solidFill>
                  <a:schemeClr val="tx1"/>
                </a:solidFill>
              </a:rPr>
              <a:t>Pancasila sebagai ideologi yang memiliki dimensi </a:t>
            </a:r>
            <a:r>
              <a:rPr lang="id-ID" i="1" dirty="0">
                <a:solidFill>
                  <a:schemeClr val="tx1"/>
                </a:solidFill>
              </a:rPr>
              <a:t>realitas, idealitas</a:t>
            </a:r>
            <a:r>
              <a:rPr lang="id-ID" dirty="0">
                <a:solidFill>
                  <a:schemeClr val="tx1"/>
                </a:solidFill>
              </a:rPr>
              <a:t> dan </a:t>
            </a:r>
            <a:r>
              <a:rPr lang="id-ID" i="1" dirty="0">
                <a:solidFill>
                  <a:schemeClr val="tx1"/>
                </a:solidFill>
              </a:rPr>
              <a:t>fleksibilitas</a:t>
            </a:r>
            <a:r>
              <a:rPr lang="id-ID" dirty="0">
                <a:solidFill>
                  <a:schemeClr val="tx1"/>
                </a:solidFill>
              </a:rPr>
              <a:t> (Pancasila sebagai ideologi terbuka) menghendaki adanya dialog yang tiada henti dengan tantangan-tantangan masa kini dan masa depan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Pancasila sebagai Paradigma Pembangunan Politik    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Indonesia harus </a:t>
            </a:r>
            <a:r>
              <a:rPr lang="id-ID" dirty="0">
                <a:solidFill>
                  <a:schemeClr val="tx1"/>
                </a:solidFill>
              </a:rPr>
              <a:t>mengembangkan sistem politik yang benar-benar </a:t>
            </a:r>
            <a:r>
              <a:rPr lang="id-ID" dirty="0" smtClean="0">
                <a:solidFill>
                  <a:schemeClr val="tx1"/>
                </a:solidFill>
              </a:rPr>
              <a:t>demokratis.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Demokratisasi </a:t>
            </a:r>
            <a:r>
              <a:rPr lang="id-ID" dirty="0">
                <a:solidFill>
                  <a:schemeClr val="tx1"/>
                </a:solidFill>
              </a:rPr>
              <a:t>merupakan upaya penting dalam mewujudkan </a:t>
            </a:r>
            <a:r>
              <a:rPr lang="id-ID" i="1" dirty="0">
                <a:solidFill>
                  <a:schemeClr val="tx1"/>
                </a:solidFill>
              </a:rPr>
              <a:t>civil society</a:t>
            </a:r>
            <a:r>
              <a:rPr lang="id-ID" dirty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Tanpa </a:t>
            </a:r>
            <a:r>
              <a:rPr lang="id-ID" dirty="0">
                <a:solidFill>
                  <a:schemeClr val="tx1"/>
                </a:solidFill>
              </a:rPr>
              <a:t>proses demokratisasi tidak akan tercipta </a:t>
            </a:r>
            <a:r>
              <a:rPr lang="id-ID" i="1" dirty="0">
                <a:solidFill>
                  <a:schemeClr val="tx1"/>
                </a:solidFill>
              </a:rPr>
              <a:t>civil society</a:t>
            </a:r>
            <a:r>
              <a:rPr lang="id-ID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Pembangunan bangsa tanpa paradigma tidak mungkin dapat dilakukan.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Apa itu pembangunan?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Denis </a:t>
            </a:r>
            <a:r>
              <a:rPr lang="en-US" dirty="0" err="1" smtClean="0">
                <a:solidFill>
                  <a:schemeClr val="tx1"/>
                </a:solidFill>
              </a:rPr>
              <a:t>Goulet</a:t>
            </a:r>
            <a:r>
              <a:rPr lang="id-ID" dirty="0" smtClean="0">
                <a:solidFill>
                  <a:schemeClr val="tx1"/>
                </a:solidFill>
              </a:rPr>
              <a:t> menye</a:t>
            </a:r>
            <a:r>
              <a:rPr lang="en-US" dirty="0" smtClean="0">
                <a:solidFill>
                  <a:schemeClr val="tx1"/>
                </a:solidFill>
              </a:rPr>
              <a:t>but </a:t>
            </a:r>
            <a:r>
              <a:rPr lang="id-ID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andangan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sinonim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</a:t>
            </a:r>
            <a:r>
              <a:rPr lang="id-ID" dirty="0" smtClean="0">
                <a:solidFill>
                  <a:schemeClr val="tx1"/>
                </a:solidFill>
              </a:rPr>
              <a:t>k</a:t>
            </a:r>
            <a:r>
              <a:rPr lang="en-US" dirty="0" err="1" smtClean="0">
                <a:solidFill>
                  <a:schemeClr val="tx1"/>
                </a:solidFill>
              </a:rPr>
              <a:t>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GNP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per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Rumusan </a:t>
            </a:r>
            <a:r>
              <a:rPr lang="en-US" dirty="0" smtClean="0">
                <a:solidFill>
                  <a:schemeClr val="tx1"/>
                </a:solidFill>
              </a:rPr>
              <a:t>PBB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id-ID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embangunan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menekankan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nilai-nilai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etis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Tekanan</a:t>
            </a:r>
            <a:r>
              <a:rPr lang="id-ID" dirty="0" smtClean="0">
                <a:solidFill>
                  <a:schemeClr val="tx1"/>
                </a:solidFill>
              </a:rPr>
              <a:t>nya p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Pembanguan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Pancasila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(sejalan dg pandangan yg ketiga).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Dalam hal ini, f</a:t>
            </a:r>
            <a:r>
              <a:rPr lang="es-ES" dirty="0" err="1" smtClean="0">
                <a:solidFill>
                  <a:schemeClr val="tx1"/>
                </a:solidFill>
              </a:rPr>
              <a:t>ungsi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Pancasila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ialah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memberi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orientasi</a:t>
            </a:r>
            <a:r>
              <a:rPr lang="id-ID" dirty="0" smtClean="0">
                <a:solidFill>
                  <a:schemeClr val="tx1"/>
                </a:solidFill>
              </a:rPr>
              <a:t> dan kerangka acuan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untuk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terbentuknya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struktur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kehidupan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sosial-politik</a:t>
            </a:r>
            <a:r>
              <a:rPr lang="es-ES" dirty="0">
                <a:solidFill>
                  <a:schemeClr val="tx1"/>
                </a:solidFill>
              </a:rPr>
              <a:t> dan </a:t>
            </a:r>
            <a:r>
              <a:rPr lang="es-ES" dirty="0" err="1">
                <a:solidFill>
                  <a:schemeClr val="tx1"/>
                </a:solidFill>
              </a:rPr>
              <a:t>ekonomi</a:t>
            </a:r>
            <a:r>
              <a:rPr lang="es-ES" dirty="0">
                <a:solidFill>
                  <a:schemeClr val="tx1"/>
                </a:solidFill>
              </a:rPr>
              <a:t> yang </a:t>
            </a:r>
            <a:r>
              <a:rPr lang="es-ES" dirty="0" err="1">
                <a:solidFill>
                  <a:schemeClr val="tx1"/>
                </a:solidFill>
              </a:rPr>
              <a:t>manusiawi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demokratis</a:t>
            </a:r>
            <a:r>
              <a:rPr lang="id-ID" dirty="0" smtClean="0">
                <a:solidFill>
                  <a:schemeClr val="tx1"/>
                </a:solidFill>
              </a:rPr>
              <a:t>, </a:t>
            </a:r>
            <a:r>
              <a:rPr lang="es-ES" dirty="0">
                <a:solidFill>
                  <a:schemeClr val="tx1"/>
                </a:solidFill>
              </a:rPr>
              <a:t>dan </a:t>
            </a:r>
            <a:r>
              <a:rPr lang="es-ES" dirty="0" err="1">
                <a:solidFill>
                  <a:schemeClr val="tx1"/>
                </a:solidFill>
              </a:rPr>
              <a:t>adil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bagi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seluruh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rakyat</a:t>
            </a:r>
            <a:r>
              <a:rPr lang="es-E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Pemberi orientasi: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Sila </a:t>
            </a:r>
            <a:r>
              <a:rPr lang="id-ID" i="1" dirty="0">
                <a:solidFill>
                  <a:schemeClr val="tx1"/>
                </a:solidFill>
              </a:rPr>
              <a:t>pertama</a:t>
            </a:r>
            <a:r>
              <a:rPr lang="id-ID" dirty="0">
                <a:solidFill>
                  <a:schemeClr val="tx1"/>
                </a:solidFill>
              </a:rPr>
              <a:t> dan </a:t>
            </a:r>
            <a:r>
              <a:rPr lang="id-ID" i="1" dirty="0">
                <a:solidFill>
                  <a:schemeClr val="tx1"/>
                </a:solidFill>
              </a:rPr>
              <a:t>kedua</a:t>
            </a:r>
            <a:r>
              <a:rPr lang="id-ID" dirty="0">
                <a:solidFill>
                  <a:schemeClr val="tx1"/>
                </a:solidFill>
              </a:rPr>
              <a:t> mengandung imperatif etis untuk menghormati martabat manusia dan memperlakukan manusia sesuai dengan keluhuran martabatnya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Sila </a:t>
            </a:r>
            <a:r>
              <a:rPr lang="id-ID" i="1" dirty="0">
                <a:solidFill>
                  <a:schemeClr val="tx1"/>
                </a:solidFill>
              </a:rPr>
              <a:t>ketiga</a:t>
            </a:r>
            <a:r>
              <a:rPr lang="id-ID" dirty="0">
                <a:solidFill>
                  <a:schemeClr val="tx1"/>
                </a:solidFill>
              </a:rPr>
              <a:t> mengandung implikasi keharusan mengatasi segala bentuk sektarianisme, yang berarti pula komitmen kepada nilai kebersamaan </a:t>
            </a:r>
            <a:r>
              <a:rPr lang="id-ID" dirty="0" smtClean="0">
                <a:solidFill>
                  <a:schemeClr val="tx1"/>
                </a:solidFill>
              </a:rPr>
              <a:t>seluruh </a:t>
            </a:r>
            <a:r>
              <a:rPr lang="id-ID" dirty="0">
                <a:solidFill>
                  <a:schemeClr val="tx1"/>
                </a:solidFill>
              </a:rPr>
              <a:t>bangsa.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Sila </a:t>
            </a:r>
            <a:r>
              <a:rPr lang="id-ID" i="1" dirty="0">
                <a:solidFill>
                  <a:schemeClr val="tx1"/>
                </a:solidFill>
              </a:rPr>
              <a:t>keempat</a:t>
            </a:r>
            <a:r>
              <a:rPr lang="id-ID" dirty="0">
                <a:solidFill>
                  <a:schemeClr val="tx1"/>
                </a:solidFill>
              </a:rPr>
              <a:t> mengandung nilai-nilai yang terkait dengan demokrasi konstitusional : persamaan politis, hak-hak asasi manusia dan kewajiban kewarganegaraan.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Sila </a:t>
            </a:r>
            <a:r>
              <a:rPr lang="id-ID" i="1" dirty="0">
                <a:solidFill>
                  <a:schemeClr val="tx1"/>
                </a:solidFill>
              </a:rPr>
              <a:t>kelima</a:t>
            </a:r>
            <a:r>
              <a:rPr lang="id-ID" dirty="0">
                <a:solidFill>
                  <a:schemeClr val="tx1"/>
                </a:solidFill>
              </a:rPr>
              <a:t> mencakup persamaan dan pemerataan.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Sebagai dasar acuan:</a:t>
            </a: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Pancasila </a:t>
            </a:r>
            <a:r>
              <a:rPr lang="id-ID" dirty="0">
                <a:solidFill>
                  <a:schemeClr val="tx1"/>
                </a:solidFill>
              </a:rPr>
              <a:t>menjadi dasar visi yang memberi inspirasi untuk </a:t>
            </a:r>
            <a:r>
              <a:rPr lang="id-ID" dirty="0" smtClean="0">
                <a:solidFill>
                  <a:schemeClr val="tx1"/>
                </a:solidFill>
              </a:rPr>
              <a:t>membangun masyarakat Indonesia.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Pancasila sebagai nilai-nilai dasar  menjadi referensi kritik sosial-budaya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/>
            <a:endParaRPr lang="id-ID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Visi ?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Ekspresi </a:t>
            </a:r>
            <a:r>
              <a:rPr lang="id-ID" dirty="0">
                <a:solidFill>
                  <a:schemeClr val="tx1"/>
                </a:solidFill>
              </a:rPr>
              <a:t>terdalam akan apa yang kita kehendaki, yang mengungkapkan sisi ideal dan spiritual dari kodrat </a:t>
            </a:r>
            <a:r>
              <a:rPr lang="id-ID" dirty="0" smtClean="0">
                <a:solidFill>
                  <a:schemeClr val="tx1"/>
                </a:solidFill>
              </a:rPr>
              <a:t>manusia.</a:t>
            </a:r>
          </a:p>
          <a:p>
            <a:pPr algn="just"/>
            <a:r>
              <a:rPr lang="fi-FI" dirty="0" smtClean="0">
                <a:solidFill>
                  <a:schemeClr val="tx1"/>
                </a:solidFill>
              </a:rPr>
              <a:t>Visi </a:t>
            </a:r>
            <a:r>
              <a:rPr lang="fi-FI" dirty="0">
                <a:solidFill>
                  <a:schemeClr val="tx1"/>
                </a:solidFill>
              </a:rPr>
              <a:t>adalah adalah impian yang terjadi saat kita </a:t>
            </a:r>
            <a:r>
              <a:rPr lang="id-ID" dirty="0" smtClean="0">
                <a:solidFill>
                  <a:schemeClr val="tx1"/>
                </a:solidFill>
              </a:rPr>
              <a:t>ter</a:t>
            </a:r>
            <a:r>
              <a:rPr lang="fi-FI" dirty="0" smtClean="0">
                <a:solidFill>
                  <a:schemeClr val="tx1"/>
                </a:solidFill>
              </a:rPr>
              <a:t>jaga </a:t>
            </a:r>
            <a:r>
              <a:rPr lang="fi-FI" dirty="0">
                <a:solidFill>
                  <a:schemeClr val="tx1"/>
                </a:solidFill>
              </a:rPr>
              <a:t>– impian mengenai keinginan kita mau menjadi apa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286676" cy="50006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fi-FI" dirty="0" smtClean="0">
                <a:solidFill>
                  <a:schemeClr val="tx1"/>
                </a:solidFill>
              </a:rPr>
              <a:t>Pancasila </a:t>
            </a:r>
            <a:r>
              <a:rPr lang="fi-FI" dirty="0">
                <a:solidFill>
                  <a:schemeClr val="tx1"/>
                </a:solidFill>
              </a:rPr>
              <a:t>sebagai </a:t>
            </a:r>
            <a:r>
              <a:rPr lang="id-ID" dirty="0" smtClean="0">
                <a:solidFill>
                  <a:schemeClr val="tx1"/>
                </a:solidFill>
              </a:rPr>
              <a:t>ref</a:t>
            </a:r>
            <a:r>
              <a:rPr lang="fi-FI" dirty="0" smtClean="0">
                <a:solidFill>
                  <a:schemeClr val="tx1"/>
                </a:solidFill>
              </a:rPr>
              <a:t>erensi </a:t>
            </a:r>
            <a:r>
              <a:rPr lang="fi-FI" dirty="0">
                <a:solidFill>
                  <a:schemeClr val="tx1"/>
                </a:solidFill>
              </a:rPr>
              <a:t>kritik </a:t>
            </a:r>
            <a:r>
              <a:rPr lang="fi-FI" dirty="0" smtClean="0">
                <a:solidFill>
                  <a:schemeClr val="tx1"/>
                </a:solidFill>
              </a:rPr>
              <a:t>sosial-budaya</a:t>
            </a:r>
            <a:r>
              <a:rPr lang="id-ID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Artinya p</a:t>
            </a:r>
            <a:r>
              <a:rPr lang="fi-FI" dirty="0" smtClean="0">
                <a:solidFill>
                  <a:schemeClr val="tx1"/>
                </a:solidFill>
              </a:rPr>
              <a:t>roses </a:t>
            </a:r>
            <a:r>
              <a:rPr lang="fi-FI" dirty="0">
                <a:solidFill>
                  <a:schemeClr val="tx1"/>
                </a:solidFill>
              </a:rPr>
              <a:t>perubahan sosial-budaya yang sangat cepat diakibatkan oleh perkembangan teknologi yang </a:t>
            </a:r>
            <a:r>
              <a:rPr lang="id-ID" dirty="0" smtClean="0">
                <a:solidFill>
                  <a:schemeClr val="tx1"/>
                </a:solidFill>
              </a:rPr>
              <a:t>pesat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dalam </a:t>
            </a:r>
            <a:r>
              <a:rPr lang="fi-FI" dirty="0" smtClean="0">
                <a:solidFill>
                  <a:schemeClr val="tx1"/>
                </a:solidFill>
              </a:rPr>
              <a:t>pembangunan </a:t>
            </a:r>
            <a:r>
              <a:rPr lang="fi-FI" dirty="0">
                <a:solidFill>
                  <a:schemeClr val="tx1"/>
                </a:solidFill>
              </a:rPr>
              <a:t>tetap dijiwai nilai-nilai Pancasila.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451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PANCASILA  SEBAGAI PARADIGMA PEMBANGUNAN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 SEBAGAI PARADIGMA PEMBANGUNAN</dc:title>
  <dc:creator>Rukiyati</dc:creator>
  <cp:lastModifiedBy>Rukiyati</cp:lastModifiedBy>
  <cp:revision>8</cp:revision>
  <dcterms:created xsi:type="dcterms:W3CDTF">2012-05-23T22:03:28Z</dcterms:created>
  <dcterms:modified xsi:type="dcterms:W3CDTF">2013-05-27T07:43:19Z</dcterms:modified>
</cp:coreProperties>
</file>