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30"/>
  </p:handoutMasterIdLst>
  <p:sldIdLst>
    <p:sldId id="256" r:id="rId2"/>
    <p:sldId id="312" r:id="rId3"/>
    <p:sldId id="259" r:id="rId4"/>
    <p:sldId id="285" r:id="rId5"/>
    <p:sldId id="339" r:id="rId6"/>
    <p:sldId id="340" r:id="rId7"/>
    <p:sldId id="316" r:id="rId8"/>
    <p:sldId id="317" r:id="rId9"/>
    <p:sldId id="318" r:id="rId10"/>
    <p:sldId id="319" r:id="rId11"/>
    <p:sldId id="320" r:id="rId12"/>
    <p:sldId id="321" r:id="rId13"/>
    <p:sldId id="322" r:id="rId14"/>
    <p:sldId id="323" r:id="rId15"/>
    <p:sldId id="324" r:id="rId16"/>
    <p:sldId id="325" r:id="rId17"/>
    <p:sldId id="326" r:id="rId18"/>
    <p:sldId id="327" r:id="rId19"/>
    <p:sldId id="328" r:id="rId20"/>
    <p:sldId id="329" r:id="rId21"/>
    <p:sldId id="330" r:id="rId22"/>
    <p:sldId id="331" r:id="rId23"/>
    <p:sldId id="332" r:id="rId24"/>
    <p:sldId id="333" r:id="rId25"/>
    <p:sldId id="334" r:id="rId26"/>
    <p:sldId id="335" r:id="rId27"/>
    <p:sldId id="336" r:id="rId28"/>
    <p:sldId id="337" r:id="rId2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40" autoAdjust="0"/>
    <p:restoredTop sz="94595" autoAdjust="0"/>
  </p:normalViewPr>
  <p:slideViewPr>
    <p:cSldViewPr>
      <p:cViewPr varScale="1">
        <p:scale>
          <a:sx n="69" d="100"/>
          <a:sy n="69" d="100"/>
        </p:scale>
        <p:origin x="-141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64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GB"/>
          </a:p>
        </p:txBody>
      </p:sp>
      <p:sp>
        <p:nvSpPr>
          <p:cNvPr id="10649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GB"/>
          </a:p>
        </p:txBody>
      </p:sp>
      <p:sp>
        <p:nvSpPr>
          <p:cNvPr id="10650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10650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CD9B84C3-5F51-4EFC-9CE7-C28C1F5C2227}" type="slidenum">
              <a:rPr lang="en-GB"/>
              <a:pPr/>
              <a:t>‹#›</a:t>
            </a:fld>
            <a:endParaRPr lang="en-GB"/>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0"/>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5" name="Rectangle 4"/>
          <p:cNvSpPr/>
          <p:nvPr/>
        </p:nvSpPr>
        <p:spPr>
          <a:xfrm>
            <a:off x="387350" y="5173663"/>
            <a:ext cx="8569325" cy="1368425"/>
          </a:xfrm>
          <a:prstGeom prst="rect">
            <a:avLst/>
          </a:prstGeom>
          <a:gradFill>
            <a:gsLst>
              <a:gs pos="0">
                <a:schemeClr val="accent1">
                  <a:alpha val="80000"/>
                </a:schemeClr>
              </a:gs>
              <a:gs pos="64000">
                <a:schemeClr val="accent1"/>
              </a:gs>
              <a:gs pos="100000">
                <a:schemeClr val="accent1">
                  <a:alpha val="60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2" name="Title 1"/>
          <p:cNvSpPr>
            <a:spLocks noGrp="1"/>
          </p:cNvSpPr>
          <p:nvPr>
            <p:ph type="ctrTitle"/>
          </p:nvPr>
        </p:nvSpPr>
        <p:spPr>
          <a:xfrm>
            <a:off x="749300" y="5229200"/>
            <a:ext cx="7772400" cy="722511"/>
          </a:xfrm>
        </p:spPr>
        <p:txBody>
          <a:bodyPr>
            <a:normAutofit/>
          </a:bodyPr>
          <a:lstStyle>
            <a:lvl1pPr algn="ctr">
              <a:defRPr sz="3600" b="1"/>
            </a:lvl1pPr>
          </a:lstStyle>
          <a:p>
            <a:r>
              <a:rPr lang="en-US" smtClean="0"/>
              <a:t>Click to edit Master title style</a:t>
            </a:r>
            <a:endParaRPr lang="en-GB" dirty="0"/>
          </a:p>
        </p:txBody>
      </p:sp>
      <p:sp>
        <p:nvSpPr>
          <p:cNvPr id="3" name="Subtitle 2"/>
          <p:cNvSpPr>
            <a:spLocks noGrp="1"/>
          </p:cNvSpPr>
          <p:nvPr>
            <p:ph type="subTitle" idx="1"/>
          </p:nvPr>
        </p:nvSpPr>
        <p:spPr>
          <a:xfrm>
            <a:off x="1395140" y="5951711"/>
            <a:ext cx="6400800" cy="478904"/>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
        <p:nvSpPr>
          <p:cNvPr id="6" name="Date Placeholder 3"/>
          <p:cNvSpPr>
            <a:spLocks noGrp="1"/>
          </p:cNvSpPr>
          <p:nvPr>
            <p:ph type="dt" sz="half" idx="10"/>
          </p:nvPr>
        </p:nvSpPr>
        <p:spPr/>
        <p:txBody>
          <a:bodyPr/>
          <a:lstStyle>
            <a:lvl1pPr>
              <a:defRPr/>
            </a:lvl1pPr>
          </a:lstStyle>
          <a:p>
            <a:endParaRPr lang="en-US" altLang="en-US"/>
          </a:p>
        </p:txBody>
      </p:sp>
      <p:sp>
        <p:nvSpPr>
          <p:cNvPr id="7" name="Footer Placeholder 4"/>
          <p:cNvSpPr>
            <a:spLocks noGrp="1"/>
          </p:cNvSpPr>
          <p:nvPr>
            <p:ph type="ftr" sz="quarter" idx="11"/>
          </p:nvPr>
        </p:nvSpPr>
        <p:spPr/>
        <p:txBody>
          <a:bodyPr/>
          <a:lstStyle>
            <a:lvl1pPr>
              <a:defRPr/>
            </a:lvl1pPr>
          </a:lstStyle>
          <a:p>
            <a:endParaRPr lang="en-US" altLang="en-US"/>
          </a:p>
        </p:txBody>
      </p:sp>
      <p:sp>
        <p:nvSpPr>
          <p:cNvPr id="8" name="Slide Number Placeholder 5"/>
          <p:cNvSpPr>
            <a:spLocks noGrp="1"/>
          </p:cNvSpPr>
          <p:nvPr>
            <p:ph type="sldNum" sz="quarter" idx="12"/>
          </p:nvPr>
        </p:nvSpPr>
        <p:spPr/>
        <p:txBody>
          <a:bodyPr/>
          <a:lstStyle>
            <a:lvl1pPr>
              <a:defRPr/>
            </a:lvl1pPr>
          </a:lstStyle>
          <a:p>
            <a:fld id="{EF852B3A-6A58-4530-91FD-29FB0889C288}" type="slidenum">
              <a:rPr lang="en-US" altLang="en-US" smtClean="0"/>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0E3C9654-7392-4761-966E-B8CC483A484A}" type="slidenum">
              <a:rPr lang="en-US" altLang="en-US" smtClean="0"/>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7F07228-2D0F-4F71-928E-0DD56A47768D}" type="slidenum">
              <a:rPr lang="en-US" altLang="en-US" smtClean="0"/>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122238"/>
            <a:ext cx="8229600" cy="6008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3" name="Date Placeholder 2"/>
          <p:cNvSpPr>
            <a:spLocks noGrp="1"/>
          </p:cNvSpPr>
          <p:nvPr>
            <p:ph type="dt" sz="half" idx="10"/>
          </p:nvPr>
        </p:nvSpPr>
        <p:spPr>
          <a:xfrm>
            <a:off x="457200" y="6248400"/>
            <a:ext cx="2133600" cy="457200"/>
          </a:xfrm>
        </p:spPr>
        <p:txBody>
          <a:bodyPr/>
          <a:lstStyle>
            <a:lvl1pPr>
              <a:defRPr/>
            </a:lvl1pPr>
          </a:lstStyle>
          <a:p>
            <a:endParaRPr lang="en-US" altLang="en-US"/>
          </a:p>
        </p:txBody>
      </p:sp>
      <p:sp>
        <p:nvSpPr>
          <p:cNvPr id="4" name="Footer Placeholder 3"/>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5" name="Slide Number Placeholder 4"/>
          <p:cNvSpPr>
            <a:spLocks noGrp="1"/>
          </p:cNvSpPr>
          <p:nvPr>
            <p:ph type="sldNum" sz="quarter" idx="12"/>
          </p:nvPr>
        </p:nvSpPr>
        <p:spPr>
          <a:xfrm>
            <a:off x="6553200" y="6248400"/>
            <a:ext cx="2133600" cy="457200"/>
          </a:xfrm>
        </p:spPr>
        <p:txBody>
          <a:bodyPr/>
          <a:lstStyle>
            <a:lvl1pPr>
              <a:defRPr/>
            </a:lvl1pPr>
          </a:lstStyle>
          <a:p>
            <a:fld id="{7D5EF4BF-416F-441A-B37F-D30E14EDD53C}" type="slidenum">
              <a:rPr lang="en-US" altLang="en-US"/>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67DD6AAF-1800-4F9E-9AD3-A748AE9FE7BC}" type="slidenum">
              <a:rPr lang="en-US" altLang="en-US" smtClean="0"/>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EDC3067-84FF-4949-A9D4-9AA93F8E86DE}" type="slidenum">
              <a:rPr lang="en-US" altLang="en-US" smtClean="0"/>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endParaRPr lang="en-US" altLang="en-US"/>
          </a:p>
        </p:txBody>
      </p:sp>
      <p:sp>
        <p:nvSpPr>
          <p:cNvPr id="6" name="Footer Placeholder 4"/>
          <p:cNvSpPr>
            <a:spLocks noGrp="1"/>
          </p:cNvSpPr>
          <p:nvPr>
            <p:ph type="ftr" sz="quarter" idx="11"/>
          </p:nvPr>
        </p:nvSpPr>
        <p:spPr/>
        <p:txBody>
          <a:bodyPr/>
          <a:lstStyle>
            <a:lvl1pPr>
              <a:defRPr/>
            </a:lvl1pPr>
          </a:lstStyle>
          <a:p>
            <a:endParaRPr lang="en-US" altLang="en-US"/>
          </a:p>
        </p:txBody>
      </p:sp>
      <p:sp>
        <p:nvSpPr>
          <p:cNvPr id="7" name="Slide Number Placeholder 5"/>
          <p:cNvSpPr>
            <a:spLocks noGrp="1"/>
          </p:cNvSpPr>
          <p:nvPr>
            <p:ph type="sldNum" sz="quarter" idx="12"/>
          </p:nvPr>
        </p:nvSpPr>
        <p:spPr/>
        <p:txBody>
          <a:bodyPr/>
          <a:lstStyle>
            <a:lvl1pPr>
              <a:defRPr/>
            </a:lvl1pPr>
          </a:lstStyle>
          <a:p>
            <a:fld id="{9044A0D9-E059-4AD3-90B2-856B64587E6C}" type="slidenum">
              <a:rPr lang="en-US" altLang="en-US" smtClean="0"/>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endParaRPr lang="en-US" altLang="en-US"/>
          </a:p>
        </p:txBody>
      </p:sp>
      <p:sp>
        <p:nvSpPr>
          <p:cNvPr id="8" name="Footer Placeholder 4"/>
          <p:cNvSpPr>
            <a:spLocks noGrp="1"/>
          </p:cNvSpPr>
          <p:nvPr>
            <p:ph type="ftr" sz="quarter" idx="11"/>
          </p:nvPr>
        </p:nvSpPr>
        <p:spPr/>
        <p:txBody>
          <a:bodyPr/>
          <a:lstStyle>
            <a:lvl1pPr>
              <a:defRPr/>
            </a:lvl1pPr>
          </a:lstStyle>
          <a:p>
            <a:endParaRPr lang="en-US" altLang="en-US"/>
          </a:p>
        </p:txBody>
      </p:sp>
      <p:sp>
        <p:nvSpPr>
          <p:cNvPr id="9" name="Slide Number Placeholder 5"/>
          <p:cNvSpPr>
            <a:spLocks noGrp="1"/>
          </p:cNvSpPr>
          <p:nvPr>
            <p:ph type="sldNum" sz="quarter" idx="12"/>
          </p:nvPr>
        </p:nvSpPr>
        <p:spPr/>
        <p:txBody>
          <a:bodyPr/>
          <a:lstStyle>
            <a:lvl1pPr>
              <a:defRPr/>
            </a:lvl1pPr>
          </a:lstStyle>
          <a:p>
            <a:fld id="{5C957618-8182-48AC-A7CA-8B072BFD4F92}" type="slidenum">
              <a:rPr lang="en-US" altLang="en-US" smtClean="0"/>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endParaRPr lang="en-US" altLang="en-US"/>
          </a:p>
        </p:txBody>
      </p:sp>
      <p:sp>
        <p:nvSpPr>
          <p:cNvPr id="4" name="Footer Placeholder 4"/>
          <p:cNvSpPr>
            <a:spLocks noGrp="1"/>
          </p:cNvSpPr>
          <p:nvPr>
            <p:ph type="ftr" sz="quarter" idx="11"/>
          </p:nvPr>
        </p:nvSpPr>
        <p:spPr/>
        <p:txBody>
          <a:bodyPr/>
          <a:lstStyle>
            <a:lvl1pPr>
              <a:defRPr/>
            </a:lvl1pPr>
          </a:lstStyle>
          <a:p>
            <a:endParaRPr lang="en-US" altLang="en-US"/>
          </a:p>
        </p:txBody>
      </p:sp>
      <p:sp>
        <p:nvSpPr>
          <p:cNvPr id="5" name="Slide Number Placeholder 5"/>
          <p:cNvSpPr>
            <a:spLocks noGrp="1"/>
          </p:cNvSpPr>
          <p:nvPr>
            <p:ph type="sldNum" sz="quarter" idx="12"/>
          </p:nvPr>
        </p:nvSpPr>
        <p:spPr/>
        <p:txBody>
          <a:bodyPr/>
          <a:lstStyle>
            <a:lvl1pPr>
              <a:defRPr/>
            </a:lvl1pPr>
          </a:lstStyle>
          <a:p>
            <a:fld id="{E57AB446-740D-40C3-89AA-39FB518E7D3B}" type="slidenum">
              <a:rPr lang="en-US" altLang="en-US" smtClean="0"/>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endParaRPr lang="en-US" altLang="en-US"/>
          </a:p>
        </p:txBody>
      </p:sp>
      <p:sp>
        <p:nvSpPr>
          <p:cNvPr id="3" name="Footer Placeholder 4"/>
          <p:cNvSpPr>
            <a:spLocks noGrp="1"/>
          </p:cNvSpPr>
          <p:nvPr>
            <p:ph type="ftr" sz="quarter" idx="11"/>
          </p:nvPr>
        </p:nvSpPr>
        <p:spPr/>
        <p:txBody>
          <a:bodyPr/>
          <a:lstStyle>
            <a:lvl1pPr>
              <a:defRPr/>
            </a:lvl1pPr>
          </a:lstStyle>
          <a:p>
            <a:endParaRPr lang="en-US" altLang="en-US"/>
          </a:p>
        </p:txBody>
      </p:sp>
      <p:sp>
        <p:nvSpPr>
          <p:cNvPr id="4" name="Slide Number Placeholder 5"/>
          <p:cNvSpPr>
            <a:spLocks noGrp="1"/>
          </p:cNvSpPr>
          <p:nvPr>
            <p:ph type="sldNum" sz="quarter" idx="12"/>
          </p:nvPr>
        </p:nvSpPr>
        <p:spPr/>
        <p:txBody>
          <a:bodyPr/>
          <a:lstStyle>
            <a:lvl1pPr>
              <a:defRPr/>
            </a:lvl1pPr>
          </a:lstStyle>
          <a:p>
            <a:fld id="{80DB21AC-33F3-4682-AFB4-1A7EF8A77A00}" type="slidenum">
              <a:rPr lang="en-US" altLang="en-US" smtClean="0"/>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endParaRPr lang="en-US" altLang="en-US"/>
          </a:p>
        </p:txBody>
      </p:sp>
      <p:sp>
        <p:nvSpPr>
          <p:cNvPr id="6" name="Footer Placeholder 4"/>
          <p:cNvSpPr>
            <a:spLocks noGrp="1"/>
          </p:cNvSpPr>
          <p:nvPr>
            <p:ph type="ftr" sz="quarter" idx="11"/>
          </p:nvPr>
        </p:nvSpPr>
        <p:spPr/>
        <p:txBody>
          <a:bodyPr/>
          <a:lstStyle>
            <a:lvl1pPr>
              <a:defRPr/>
            </a:lvl1pPr>
          </a:lstStyle>
          <a:p>
            <a:endParaRPr lang="en-US" altLang="en-US"/>
          </a:p>
        </p:txBody>
      </p:sp>
      <p:sp>
        <p:nvSpPr>
          <p:cNvPr id="7" name="Slide Number Placeholder 5"/>
          <p:cNvSpPr>
            <a:spLocks noGrp="1"/>
          </p:cNvSpPr>
          <p:nvPr>
            <p:ph type="sldNum" sz="quarter" idx="12"/>
          </p:nvPr>
        </p:nvSpPr>
        <p:spPr/>
        <p:txBody>
          <a:bodyPr/>
          <a:lstStyle>
            <a:lvl1pPr>
              <a:defRPr/>
            </a:lvl1pPr>
          </a:lstStyle>
          <a:p>
            <a:fld id="{753EDDDF-8C97-4A84-AB94-CF7EB8C0EF25}" type="slidenum">
              <a:rPr lang="en-US" altLang="en-US" smtClean="0"/>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endParaRPr lang="en-US" altLang="en-US"/>
          </a:p>
        </p:txBody>
      </p:sp>
      <p:sp>
        <p:nvSpPr>
          <p:cNvPr id="6" name="Footer Placeholder 4"/>
          <p:cNvSpPr>
            <a:spLocks noGrp="1"/>
          </p:cNvSpPr>
          <p:nvPr>
            <p:ph type="ftr" sz="quarter" idx="11"/>
          </p:nvPr>
        </p:nvSpPr>
        <p:spPr/>
        <p:txBody>
          <a:bodyPr/>
          <a:lstStyle>
            <a:lvl1pPr>
              <a:defRPr/>
            </a:lvl1pPr>
          </a:lstStyle>
          <a:p>
            <a:endParaRPr lang="en-US" altLang="en-US"/>
          </a:p>
        </p:txBody>
      </p:sp>
      <p:sp>
        <p:nvSpPr>
          <p:cNvPr id="7" name="Slide Number Placeholder 5"/>
          <p:cNvSpPr>
            <a:spLocks noGrp="1"/>
          </p:cNvSpPr>
          <p:nvPr>
            <p:ph type="sldNum" sz="quarter" idx="12"/>
          </p:nvPr>
        </p:nvSpPr>
        <p:spPr/>
        <p:txBody>
          <a:bodyPr/>
          <a:lstStyle>
            <a:lvl1pPr>
              <a:defRPr/>
            </a:lvl1pPr>
          </a:lstStyle>
          <a:p>
            <a:fld id="{F1D3B16E-4132-4A66-B1D1-A37CC09AF5A6}" type="slidenum">
              <a:rPr lang="en-US" altLang="en-US" smtClean="0"/>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0"/>
            <a:ext cx="7235825" cy="1439863"/>
          </a:xfrm>
          <a:prstGeom prst="rect">
            <a:avLst/>
          </a:prstGeom>
          <a:gradFill>
            <a:gsLst>
              <a:gs pos="0">
                <a:schemeClr val="accent1">
                  <a:alpha val="80000"/>
                </a:schemeClr>
              </a:gs>
              <a:gs pos="0">
                <a:schemeClr val="accent1"/>
              </a:gs>
              <a:gs pos="100000">
                <a:schemeClr val="accent1">
                  <a:alpha val="85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027" name="Title Placeholder 1"/>
          <p:cNvSpPr>
            <a:spLocks noGrp="1"/>
          </p:cNvSpPr>
          <p:nvPr>
            <p:ph type="title"/>
          </p:nvPr>
        </p:nvSpPr>
        <p:spPr bwMode="auto">
          <a:xfrm>
            <a:off x="250825" y="274638"/>
            <a:ext cx="6842125" cy="9223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8" name="Text Placeholder 2"/>
          <p:cNvSpPr>
            <a:spLocks noGrp="1"/>
          </p:cNvSpPr>
          <p:nvPr>
            <p:ph type="body" idx="1"/>
          </p:nvPr>
        </p:nvSpPr>
        <p:spPr bwMode="auto">
          <a:xfrm>
            <a:off x="250825"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endParaRPr lang="en-US"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fld id="{1D5DF493-EFD1-4252-9BC7-2434D10929FA}" type="slidenum">
              <a:rPr lang="en-US" altLang="en-US" smtClean="0"/>
              <a:pPr/>
              <a:t>‹#›</a:t>
            </a:fld>
            <a:endParaRPr lang="en-US" altLang="en-US"/>
          </a:p>
        </p:txBody>
      </p:sp>
      <p:pic>
        <p:nvPicPr>
          <p:cNvPr id="1032" name="Picture 10"/>
          <p:cNvPicPr>
            <a:picLocks noChangeAspect="1"/>
          </p:cNvPicPr>
          <p:nvPr/>
        </p:nvPicPr>
        <p:blipFill>
          <a:blip r:embed="rId14"/>
          <a:srcRect l="6638" t="19632" r="19354" b="3520"/>
          <a:stretch>
            <a:fillRect/>
          </a:stretch>
        </p:blipFill>
        <p:spPr bwMode="auto">
          <a:xfrm>
            <a:off x="7064375" y="0"/>
            <a:ext cx="2079625" cy="1439863"/>
          </a:xfrm>
          <a:prstGeom prst="rect">
            <a:avLst/>
          </a:prstGeom>
          <a:noFill/>
          <a:ln w="9525">
            <a:noFill/>
            <a:miter lim="800000"/>
            <a:headEnd/>
            <a:tailEnd/>
          </a:ln>
        </p:spPr>
      </p:pic>
      <p:pic>
        <p:nvPicPr>
          <p:cNvPr id="1033" name="Picture 10"/>
          <p:cNvPicPr>
            <a:picLocks noChangeAspect="1"/>
          </p:cNvPicPr>
          <p:nvPr/>
        </p:nvPicPr>
        <p:blipFill>
          <a:blip r:embed="rId15"/>
          <a:srcRect/>
          <a:stretch>
            <a:fillRect/>
          </a:stretch>
        </p:blipFill>
        <p:spPr bwMode="auto">
          <a:xfrm>
            <a:off x="7067550" y="0"/>
            <a:ext cx="2076450" cy="14398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rtl="0" eaLnBrk="1" fontAlgn="base" hangingPunct="1">
        <a:spcBef>
          <a:spcPct val="0"/>
        </a:spcBef>
        <a:spcAft>
          <a:spcPct val="0"/>
        </a:spcAft>
        <a:defRPr sz="3200" kern="1200">
          <a:solidFill>
            <a:schemeClr val="bg1"/>
          </a:solidFill>
          <a:latin typeface="Arial" pitchFamily="34" charset="0"/>
          <a:ea typeface="+mj-ea"/>
          <a:cs typeface="Arial" pitchFamily="34" charset="0"/>
        </a:defRPr>
      </a:lvl1pPr>
      <a:lvl2pPr algn="l" rtl="0" eaLnBrk="1" fontAlgn="base" hangingPunct="1">
        <a:spcBef>
          <a:spcPct val="0"/>
        </a:spcBef>
        <a:spcAft>
          <a:spcPct val="0"/>
        </a:spcAft>
        <a:defRPr sz="3200">
          <a:solidFill>
            <a:schemeClr val="bg1"/>
          </a:solidFill>
          <a:latin typeface="Arial" charset="0"/>
          <a:cs typeface="Arial" charset="0"/>
        </a:defRPr>
      </a:lvl2pPr>
      <a:lvl3pPr algn="l" rtl="0" eaLnBrk="1" fontAlgn="base" hangingPunct="1">
        <a:spcBef>
          <a:spcPct val="0"/>
        </a:spcBef>
        <a:spcAft>
          <a:spcPct val="0"/>
        </a:spcAft>
        <a:defRPr sz="3200">
          <a:solidFill>
            <a:schemeClr val="bg1"/>
          </a:solidFill>
          <a:latin typeface="Arial" charset="0"/>
          <a:cs typeface="Arial" charset="0"/>
        </a:defRPr>
      </a:lvl3pPr>
      <a:lvl4pPr algn="l" rtl="0" eaLnBrk="1" fontAlgn="base" hangingPunct="1">
        <a:spcBef>
          <a:spcPct val="0"/>
        </a:spcBef>
        <a:spcAft>
          <a:spcPct val="0"/>
        </a:spcAft>
        <a:defRPr sz="3200">
          <a:solidFill>
            <a:schemeClr val="bg1"/>
          </a:solidFill>
          <a:latin typeface="Arial" charset="0"/>
          <a:cs typeface="Arial" charset="0"/>
        </a:defRPr>
      </a:lvl4pPr>
      <a:lvl5pPr algn="l" rtl="0" eaLnBrk="1" fontAlgn="base" hangingPunct="1">
        <a:spcBef>
          <a:spcPct val="0"/>
        </a:spcBef>
        <a:spcAft>
          <a:spcPct val="0"/>
        </a:spcAft>
        <a:defRPr sz="3200">
          <a:solidFill>
            <a:schemeClr val="bg1"/>
          </a:solidFill>
          <a:latin typeface="Arial" charset="0"/>
          <a:cs typeface="Arial" charset="0"/>
        </a:defRPr>
      </a:lvl5pPr>
      <a:lvl6pPr marL="457200" algn="l" rtl="0" eaLnBrk="1" fontAlgn="base" hangingPunct="1">
        <a:spcBef>
          <a:spcPct val="0"/>
        </a:spcBef>
        <a:spcAft>
          <a:spcPct val="0"/>
        </a:spcAft>
        <a:defRPr sz="3200">
          <a:solidFill>
            <a:schemeClr val="tx1"/>
          </a:solidFill>
          <a:latin typeface="Calibri" pitchFamily="34" charset="0"/>
        </a:defRPr>
      </a:lvl6pPr>
      <a:lvl7pPr marL="914400" algn="l" rtl="0" eaLnBrk="1" fontAlgn="base" hangingPunct="1">
        <a:spcBef>
          <a:spcPct val="0"/>
        </a:spcBef>
        <a:spcAft>
          <a:spcPct val="0"/>
        </a:spcAft>
        <a:defRPr sz="3200">
          <a:solidFill>
            <a:schemeClr val="tx1"/>
          </a:solidFill>
          <a:latin typeface="Calibri" pitchFamily="34" charset="0"/>
        </a:defRPr>
      </a:lvl7pPr>
      <a:lvl8pPr marL="1371600" algn="l" rtl="0" eaLnBrk="1" fontAlgn="base" hangingPunct="1">
        <a:spcBef>
          <a:spcPct val="0"/>
        </a:spcBef>
        <a:spcAft>
          <a:spcPct val="0"/>
        </a:spcAft>
        <a:defRPr sz="3200">
          <a:solidFill>
            <a:schemeClr val="tx1"/>
          </a:solidFill>
          <a:latin typeface="Calibri" pitchFamily="34" charset="0"/>
        </a:defRPr>
      </a:lvl8pPr>
      <a:lvl9pPr marL="1828800" algn="l" rtl="0" eaLnBrk="1" fontAlgn="base" hangingPunct="1">
        <a:spcBef>
          <a:spcPct val="0"/>
        </a:spcBef>
        <a:spcAft>
          <a:spcPct val="0"/>
        </a:spcAft>
        <a:defRPr sz="32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normAutofit fontScale="90000"/>
          </a:bodyPr>
          <a:lstStyle/>
          <a:p>
            <a:pPr algn="ctr"/>
            <a:r>
              <a:rPr lang="en-US" sz="3200"/>
              <a:t>PROFIL KESEJAHTERAAN DAN PERLINDUNGAN ANAK DIY</a:t>
            </a:r>
            <a:br>
              <a:rPr lang="en-US" sz="3200"/>
            </a:br>
            <a:endParaRPr lang="en-US" sz="3200"/>
          </a:p>
        </p:txBody>
      </p:sp>
      <p:sp>
        <p:nvSpPr>
          <p:cNvPr id="2051" name="Rectangle 3"/>
          <p:cNvSpPr>
            <a:spLocks noGrp="1" noChangeArrowheads="1"/>
          </p:cNvSpPr>
          <p:nvPr>
            <p:ph type="subTitle" idx="1"/>
          </p:nvPr>
        </p:nvSpPr>
        <p:spPr/>
        <p:txBody>
          <a:bodyPr/>
          <a:lstStyle/>
          <a:p>
            <a:r>
              <a:rPr lang="en-US"/>
              <a:t>TIM PENELITI KPA PROVINSI DIY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sz="3500"/>
              <a:t>LINGKUNGAN KELUARGA DAN PERAWATAN ALTERNATIF</a:t>
            </a:r>
          </a:p>
        </p:txBody>
      </p:sp>
      <p:sp>
        <p:nvSpPr>
          <p:cNvPr id="68611" name="Rectangle 3"/>
          <p:cNvSpPr>
            <a:spLocks noGrp="1" noChangeArrowheads="1"/>
          </p:cNvSpPr>
          <p:nvPr>
            <p:ph idx="1"/>
          </p:nvPr>
        </p:nvSpPr>
        <p:spPr/>
        <p:txBody>
          <a:bodyPr/>
          <a:lstStyle/>
          <a:p>
            <a:pPr>
              <a:lnSpc>
                <a:spcPct val="80000"/>
              </a:lnSpc>
              <a:buFont typeface="Wingdings" pitchFamily="2" charset="2"/>
              <a:buNone/>
            </a:pPr>
            <a:r>
              <a:rPr lang="en-US" sz="2600"/>
              <a:t>	</a:t>
            </a:r>
            <a:r>
              <a:rPr lang="et-EE" sz="2600"/>
              <a:t>Anak terlantar yang ada di Prov. DIY, bila ditinjau asal Kabupaten/kotanya menunjukkan hasil :</a:t>
            </a:r>
          </a:p>
          <a:p>
            <a:pPr>
              <a:lnSpc>
                <a:spcPct val="80000"/>
              </a:lnSpc>
              <a:buFont typeface="Wingdings" pitchFamily="2" charset="2"/>
              <a:buNone/>
            </a:pPr>
            <a:r>
              <a:rPr lang="et-EE" sz="2600"/>
              <a:t>	Kab. Gn. Kidul 6932 anak (36,14%)</a:t>
            </a:r>
          </a:p>
          <a:p>
            <a:pPr>
              <a:lnSpc>
                <a:spcPct val="80000"/>
              </a:lnSpc>
              <a:buFont typeface="Wingdings" pitchFamily="2" charset="2"/>
              <a:buNone/>
            </a:pPr>
            <a:r>
              <a:rPr lang="et-EE" sz="2600"/>
              <a:t>	Kab. Sleman 5002 anak (26,1%)</a:t>
            </a:r>
          </a:p>
          <a:p>
            <a:pPr>
              <a:lnSpc>
                <a:spcPct val="80000"/>
              </a:lnSpc>
              <a:buFont typeface="Wingdings" pitchFamily="2" charset="2"/>
              <a:buNone/>
            </a:pPr>
            <a:r>
              <a:rPr lang="et-EE" sz="2600"/>
              <a:t>	Kab. Bantul 3683 anak (19,2%)</a:t>
            </a:r>
          </a:p>
          <a:p>
            <a:pPr>
              <a:lnSpc>
                <a:spcPct val="80000"/>
              </a:lnSpc>
              <a:buFont typeface="Wingdings" pitchFamily="2" charset="2"/>
              <a:buNone/>
            </a:pPr>
            <a:r>
              <a:rPr lang="et-EE" sz="2600"/>
              <a:t>	Kab Kln. Progo 2978 anak (15,53%)</a:t>
            </a:r>
          </a:p>
          <a:p>
            <a:pPr>
              <a:lnSpc>
                <a:spcPct val="80000"/>
              </a:lnSpc>
              <a:buFont typeface="Wingdings" pitchFamily="2" charset="2"/>
              <a:buNone/>
            </a:pPr>
            <a:r>
              <a:rPr lang="et-EE" sz="2600"/>
              <a:t>	Kota Yogyakarta 584 anak terlantar (3,04%).</a:t>
            </a:r>
          </a:p>
          <a:p>
            <a:pPr>
              <a:lnSpc>
                <a:spcPct val="80000"/>
              </a:lnSpc>
              <a:buFont typeface="Wingdings" pitchFamily="2" charset="2"/>
              <a:buNone/>
            </a:pPr>
            <a:r>
              <a:rPr lang="et-EE" sz="2600"/>
              <a:t>	</a:t>
            </a:r>
          </a:p>
          <a:p>
            <a:pPr>
              <a:lnSpc>
                <a:spcPct val="80000"/>
              </a:lnSpc>
              <a:buFont typeface="Wingdings" pitchFamily="2" charset="2"/>
              <a:buNone/>
            </a:pPr>
            <a:r>
              <a:rPr lang="et-EE" sz="2600"/>
              <a:t>	Penanganan dalam hal ini telah dilaksanakan Program Pembinaan Kesejahteraan Sosial bagi Anak terlantar oleh Dinkeskessos Prov. DIY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algn="ctr"/>
            <a:r>
              <a:rPr lang="et-EE"/>
              <a:t>Prosentase Talak Cerai terhadap Nikah Rujuk</a:t>
            </a:r>
          </a:p>
        </p:txBody>
      </p:sp>
      <p:sp>
        <p:nvSpPr>
          <p:cNvPr id="69635" name="Rectangle 3"/>
          <p:cNvSpPr>
            <a:spLocks noGrp="1" noChangeArrowheads="1"/>
          </p:cNvSpPr>
          <p:nvPr>
            <p:ph idx="1"/>
          </p:nvPr>
        </p:nvSpPr>
        <p:spPr/>
        <p:txBody>
          <a:bodyPr/>
          <a:lstStyle/>
          <a:p>
            <a:pPr>
              <a:lnSpc>
                <a:spcPct val="90000"/>
              </a:lnSpc>
              <a:buFont typeface="Wingdings" pitchFamily="2" charset="2"/>
              <a:buNone/>
            </a:pPr>
            <a:r>
              <a:rPr lang="et-EE" sz="2400"/>
              <a:t>Kab. Gn. Kidul  (6,24%)</a:t>
            </a:r>
          </a:p>
          <a:p>
            <a:pPr>
              <a:lnSpc>
                <a:spcPct val="90000"/>
              </a:lnSpc>
              <a:buFont typeface="Wingdings" pitchFamily="2" charset="2"/>
              <a:buNone/>
            </a:pPr>
            <a:r>
              <a:rPr lang="et-EE" sz="2400"/>
              <a:t>Kota Yogyakarta (5,55%)</a:t>
            </a:r>
          </a:p>
          <a:p>
            <a:pPr>
              <a:lnSpc>
                <a:spcPct val="90000"/>
              </a:lnSpc>
              <a:buFont typeface="Wingdings" pitchFamily="2" charset="2"/>
              <a:buNone/>
            </a:pPr>
            <a:r>
              <a:rPr lang="et-EE" sz="2400"/>
              <a:t>Kab. Sleman (5,25%)</a:t>
            </a:r>
          </a:p>
          <a:p>
            <a:pPr>
              <a:lnSpc>
                <a:spcPct val="90000"/>
              </a:lnSpc>
              <a:buFont typeface="Wingdings" pitchFamily="2" charset="2"/>
              <a:buNone/>
            </a:pPr>
            <a:r>
              <a:rPr lang="et-EE" sz="2400"/>
              <a:t>Kab. Bantul (3,24%)</a:t>
            </a:r>
          </a:p>
          <a:p>
            <a:pPr>
              <a:lnSpc>
                <a:spcPct val="90000"/>
              </a:lnSpc>
              <a:buFont typeface="Wingdings" pitchFamily="2" charset="2"/>
              <a:buNone/>
            </a:pPr>
            <a:r>
              <a:rPr lang="et-EE" sz="2400"/>
              <a:t>Kab. Kulon Progo tidak terdata</a:t>
            </a:r>
          </a:p>
          <a:p>
            <a:pPr>
              <a:lnSpc>
                <a:spcPct val="90000"/>
              </a:lnSpc>
              <a:buFont typeface="Wingdings" pitchFamily="2" charset="2"/>
              <a:buNone/>
            </a:pPr>
            <a:r>
              <a:rPr lang="et-EE" sz="2400"/>
              <a:t>	Kab. Gn Kidul tercatat sebagai daerah yang terbanyak memiliki pasangan perkawinan dengan usia 16 tahun ke bawah (Putri); kemudian Bantul</a:t>
            </a:r>
          </a:p>
          <a:p>
            <a:pPr>
              <a:lnSpc>
                <a:spcPct val="90000"/>
              </a:lnSpc>
              <a:buFont typeface="Wingdings" pitchFamily="2" charset="2"/>
              <a:buNone/>
            </a:pPr>
            <a:r>
              <a:rPr lang="et-EE" sz="2400"/>
              <a:t>	</a:t>
            </a:r>
          </a:p>
          <a:p>
            <a:pPr>
              <a:lnSpc>
                <a:spcPct val="90000"/>
              </a:lnSpc>
              <a:buFont typeface="Wingdings" pitchFamily="2" charset="2"/>
              <a:buNone/>
            </a:pPr>
            <a:r>
              <a:rPr lang="et-EE" sz="2400"/>
              <a:t>	Usia saat cerai yang terjadi pada 15-20 tahun, Gn. Kidul terbanyak baik pada putra/putri (61,36%), kemudian Bantul (35,23%)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algn="ctr"/>
            <a:r>
              <a:rPr lang="en-US"/>
              <a:t>ANAK JALANAN</a:t>
            </a:r>
          </a:p>
        </p:txBody>
      </p:sp>
      <p:sp>
        <p:nvSpPr>
          <p:cNvPr id="70659" name="Rectangle 3"/>
          <p:cNvSpPr>
            <a:spLocks noGrp="1" noChangeArrowheads="1"/>
          </p:cNvSpPr>
          <p:nvPr>
            <p:ph idx="1"/>
          </p:nvPr>
        </p:nvSpPr>
        <p:spPr/>
        <p:txBody>
          <a:bodyPr/>
          <a:lstStyle/>
          <a:p>
            <a:pPr>
              <a:buFont typeface="Wingdings" pitchFamily="2" charset="2"/>
              <a:buNone/>
            </a:pPr>
            <a:r>
              <a:rPr lang="en-US"/>
              <a:t>	</a:t>
            </a:r>
            <a:r>
              <a:rPr lang="et-EE"/>
              <a:t>Jumlah anak jalanan :</a:t>
            </a:r>
          </a:p>
          <a:p>
            <a:pPr>
              <a:buFont typeface="Wingdings" pitchFamily="2" charset="2"/>
              <a:buNone/>
            </a:pPr>
            <a:r>
              <a:rPr lang="et-EE"/>
              <a:t>	Kota Yogyakarta 623 anak (41,12%)</a:t>
            </a:r>
          </a:p>
          <a:p>
            <a:pPr>
              <a:buFont typeface="Wingdings" pitchFamily="2" charset="2"/>
              <a:buNone/>
            </a:pPr>
            <a:r>
              <a:rPr lang="et-EE"/>
              <a:t>	Kab. Sleman 358 anak (23,63%)</a:t>
            </a:r>
          </a:p>
          <a:p>
            <a:pPr>
              <a:buFont typeface="Wingdings" pitchFamily="2" charset="2"/>
              <a:buNone/>
            </a:pPr>
            <a:r>
              <a:rPr lang="et-EE"/>
              <a:t>	Kab. Bantul 312 anak (20,59%)</a:t>
            </a:r>
          </a:p>
          <a:p>
            <a:pPr>
              <a:buFont typeface="Wingdings" pitchFamily="2" charset="2"/>
              <a:buNone/>
            </a:pPr>
            <a:r>
              <a:rPr lang="et-EE"/>
              <a:t>	Kab. Kln. Progo 118 anak (7,79%)</a:t>
            </a:r>
          </a:p>
          <a:p>
            <a:pPr>
              <a:buFont typeface="Wingdings" pitchFamily="2" charset="2"/>
              <a:buNone/>
            </a:pPr>
            <a:r>
              <a:rPr lang="et-EE"/>
              <a:t>	Gn. Kidul 104 anak (6,86%)</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algn="ctr"/>
            <a:r>
              <a:rPr lang="en-US" sz="3000"/>
              <a:t>RUMAH SINGGAH ANAK MANDIRI, RUMAH SINGGAH DIPONEGORO, LENTERA SAHAJA</a:t>
            </a:r>
          </a:p>
        </p:txBody>
      </p:sp>
      <p:sp>
        <p:nvSpPr>
          <p:cNvPr id="71683" name="Rectangle 3"/>
          <p:cNvSpPr>
            <a:spLocks noGrp="1" noChangeArrowheads="1"/>
          </p:cNvSpPr>
          <p:nvPr>
            <p:ph idx="1"/>
          </p:nvPr>
        </p:nvSpPr>
        <p:spPr/>
        <p:txBody>
          <a:bodyPr/>
          <a:lstStyle/>
          <a:p>
            <a:pPr marL="447675" indent="-447675">
              <a:lnSpc>
                <a:spcPct val="80000"/>
              </a:lnSpc>
              <a:buFont typeface="Wingdings" pitchFamily="2" charset="2"/>
              <a:buNone/>
            </a:pPr>
            <a:r>
              <a:rPr lang="en-US" sz="1700"/>
              <a:t>	</a:t>
            </a:r>
          </a:p>
          <a:p>
            <a:pPr marL="447675" indent="-447675">
              <a:lnSpc>
                <a:spcPct val="80000"/>
              </a:lnSpc>
              <a:buFont typeface="Wingdings" pitchFamily="2" charset="2"/>
              <a:buNone/>
            </a:pPr>
            <a:r>
              <a:rPr lang="en-US" sz="1700"/>
              <a:t>	</a:t>
            </a:r>
            <a:r>
              <a:rPr lang="et-EE" sz="2800"/>
              <a:t>Anak-anak jalanan yang terdata paling banyak : berusia di bawah 18 tahun</a:t>
            </a:r>
          </a:p>
          <a:p>
            <a:pPr marL="447675" indent="-447675">
              <a:lnSpc>
                <a:spcPct val="80000"/>
              </a:lnSpc>
              <a:buFont typeface="Wingdings" pitchFamily="2" charset="2"/>
              <a:buNone/>
            </a:pPr>
            <a:r>
              <a:rPr lang="et-EE" sz="2800"/>
              <a:t>	</a:t>
            </a:r>
          </a:p>
          <a:p>
            <a:pPr marL="447675" indent="-447675">
              <a:lnSpc>
                <a:spcPct val="80000"/>
              </a:lnSpc>
              <a:buFont typeface="Wingdings" pitchFamily="2" charset="2"/>
              <a:buNone/>
            </a:pPr>
            <a:r>
              <a:rPr lang="et-EE" sz="2800"/>
              <a:t>	Rumah Singgah Anak Mandiri ada 76% anak-anak di bawah usia 18 tahun</a:t>
            </a:r>
          </a:p>
          <a:p>
            <a:pPr marL="447675" indent="-447675">
              <a:lnSpc>
                <a:spcPct val="80000"/>
              </a:lnSpc>
              <a:buFont typeface="Wingdings" pitchFamily="2" charset="2"/>
              <a:buNone/>
            </a:pPr>
            <a:r>
              <a:rPr lang="et-EE" sz="2800"/>
              <a:t>	Lentera Sahaja PKBI, kelompok Dampingan pada kategori usia B (15-24 tahun), 81,03%</a:t>
            </a:r>
          </a:p>
          <a:p>
            <a:pPr marL="447675" indent="-447675">
              <a:lnSpc>
                <a:spcPct val="80000"/>
              </a:lnSpc>
              <a:buFont typeface="Wingdings" pitchFamily="2" charset="2"/>
              <a:buNone/>
            </a:pPr>
            <a:r>
              <a:rPr lang="et-EE" sz="2800"/>
              <a:t>	Rumah Singgah Diponegoro,  anak-anak dengan usia 6-18 tahun, berjumlah 233 (67,53%) lebih besar jumlahnya dibanding mereka yang berusia lebih dari 18 tahun, 112 anak (32,47%)</a:t>
            </a:r>
          </a:p>
          <a:p>
            <a:pPr marL="447675" indent="-447675">
              <a:lnSpc>
                <a:spcPct val="80000"/>
              </a:lnSpc>
              <a:buFont typeface="Wingdings" pitchFamily="2" charset="2"/>
              <a:buNone/>
            </a:pPr>
            <a:r>
              <a:rPr lang="en-US" sz="2800"/>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algn="ctr"/>
            <a:r>
              <a:rPr lang="et-EE"/>
              <a:t>Berdasar Jenis Kelamin</a:t>
            </a:r>
          </a:p>
        </p:txBody>
      </p:sp>
      <p:sp>
        <p:nvSpPr>
          <p:cNvPr id="72707" name="Rectangle 3"/>
          <p:cNvSpPr>
            <a:spLocks noGrp="1" noChangeArrowheads="1"/>
          </p:cNvSpPr>
          <p:nvPr>
            <p:ph idx="1"/>
          </p:nvPr>
        </p:nvSpPr>
        <p:spPr/>
        <p:txBody>
          <a:bodyPr/>
          <a:lstStyle/>
          <a:p>
            <a:pPr marL="447675" indent="-447675">
              <a:lnSpc>
                <a:spcPct val="90000"/>
              </a:lnSpc>
              <a:buFont typeface="Wingdings" pitchFamily="2" charset="2"/>
              <a:buNone/>
            </a:pPr>
            <a:r>
              <a:rPr lang="en-US" sz="1900"/>
              <a:t>	</a:t>
            </a:r>
            <a:r>
              <a:rPr lang="et-EE" sz="2800"/>
              <a:t>Anak-anak jalanan  memperlihatkan perbandingan yang cukup menyolok, yaitu anak-anak laki-laki lebih banyak yang berada di jalanan (Lentera Sahaja : 74%, Diponegoro : 80%) dibandingkan anak perempuan (LS : 26%); Diponegoro : 20%)</a:t>
            </a:r>
          </a:p>
          <a:p>
            <a:pPr marL="447675" indent="-447675">
              <a:lnSpc>
                <a:spcPct val="90000"/>
              </a:lnSpc>
              <a:buFont typeface="Wingdings" pitchFamily="2" charset="2"/>
              <a:buNone/>
            </a:pPr>
            <a:endParaRPr lang="et-EE" sz="2800"/>
          </a:p>
          <a:p>
            <a:pPr marL="447675" indent="-447675">
              <a:lnSpc>
                <a:spcPct val="90000"/>
              </a:lnSpc>
              <a:buFont typeface="Wingdings" pitchFamily="2" charset="2"/>
              <a:buNone/>
            </a:pPr>
            <a:r>
              <a:rPr lang="et-EE" sz="2800"/>
              <a:t>	Anak Mandiri menitikberatkan pendampingan dan mengkhususkan rumah singgah hanya untuk anak jalanan laki-laki, pertimbangan jumlah anak jalanan laki-laki di DIY lebih banyak daripada anak jalanan perempuan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pPr algn="ctr"/>
            <a:r>
              <a:rPr lang="en-US"/>
              <a:t>ANAK-ANAK ADOPSI</a:t>
            </a:r>
          </a:p>
        </p:txBody>
      </p:sp>
      <p:sp>
        <p:nvSpPr>
          <p:cNvPr id="73731" name="Rectangle 3"/>
          <p:cNvSpPr>
            <a:spLocks noGrp="1" noChangeArrowheads="1"/>
          </p:cNvSpPr>
          <p:nvPr>
            <p:ph idx="1"/>
          </p:nvPr>
        </p:nvSpPr>
        <p:spPr/>
        <p:txBody>
          <a:bodyPr/>
          <a:lstStyle/>
          <a:p>
            <a:pPr>
              <a:lnSpc>
                <a:spcPct val="80000"/>
              </a:lnSpc>
              <a:buFont typeface="Wingdings" pitchFamily="2" charset="2"/>
              <a:buNone/>
            </a:pPr>
            <a:r>
              <a:rPr lang="en-US" sz="2600"/>
              <a:t>	</a:t>
            </a:r>
            <a:r>
              <a:rPr lang="et-EE" sz="2600"/>
              <a:t>Cara-cara penyelesaian untuk merawat anak dalam lingkungan keluarga yaitu dengan adopsi/pengangkatan anak</a:t>
            </a:r>
          </a:p>
          <a:p>
            <a:pPr>
              <a:lnSpc>
                <a:spcPct val="80000"/>
              </a:lnSpc>
              <a:buFont typeface="Wingdings" pitchFamily="2" charset="2"/>
              <a:buNone/>
            </a:pPr>
            <a:endParaRPr lang="et-EE" sz="2600"/>
          </a:p>
          <a:p>
            <a:pPr>
              <a:lnSpc>
                <a:spcPct val="80000"/>
              </a:lnSpc>
              <a:buFont typeface="Wingdings" pitchFamily="2" charset="2"/>
              <a:buNone/>
            </a:pPr>
            <a:r>
              <a:rPr lang="et-EE" sz="2600"/>
              <a:t>	Kota Yogyakarta, adopsi anak 31 anak (75,6%)</a:t>
            </a:r>
          </a:p>
          <a:p>
            <a:pPr>
              <a:lnSpc>
                <a:spcPct val="80000"/>
              </a:lnSpc>
              <a:buFont typeface="Wingdings" pitchFamily="2" charset="2"/>
              <a:buNone/>
            </a:pPr>
            <a:r>
              <a:rPr lang="et-EE" sz="2600"/>
              <a:t>	Sleman &amp; Gn. Kidul masing-masing 5 anak (12,2%).</a:t>
            </a:r>
          </a:p>
          <a:p>
            <a:pPr>
              <a:lnSpc>
                <a:spcPct val="80000"/>
              </a:lnSpc>
              <a:buFont typeface="Wingdings" pitchFamily="2" charset="2"/>
              <a:buNone/>
            </a:pPr>
            <a:endParaRPr lang="et-EE" sz="2600"/>
          </a:p>
          <a:p>
            <a:pPr>
              <a:lnSpc>
                <a:spcPct val="80000"/>
              </a:lnSpc>
              <a:buFont typeface="Wingdings" pitchFamily="2" charset="2"/>
              <a:buNone/>
            </a:pPr>
            <a:r>
              <a:rPr lang="et-EE" sz="2600"/>
              <a:t>	Anak-anak Adopsi pencatatannya dilakukan oleh Catatan Sipil dengan menerbitkan Akta Kelahiran Anak berdasar data asli (anak kandung dari …..), kemudian dilakukan koreksi dengan dibuat Catatan Pinggir di Akta Kelahiran dengan menambah keterangan di angkat oleh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algn="ctr"/>
            <a:r>
              <a:rPr lang="en-US"/>
              <a:t>KESEHATAN DAN KESEJAHTERAAN SOSIAL</a:t>
            </a:r>
          </a:p>
        </p:txBody>
      </p:sp>
      <p:sp>
        <p:nvSpPr>
          <p:cNvPr id="74755" name="Rectangle 3"/>
          <p:cNvSpPr>
            <a:spLocks noGrp="1" noChangeArrowheads="1"/>
          </p:cNvSpPr>
          <p:nvPr>
            <p:ph idx="1"/>
          </p:nvPr>
        </p:nvSpPr>
        <p:spPr/>
        <p:txBody>
          <a:bodyPr/>
          <a:lstStyle/>
          <a:p>
            <a:pPr>
              <a:lnSpc>
                <a:spcPct val="80000"/>
              </a:lnSpc>
              <a:buFont typeface="Wingdings" pitchFamily="2" charset="2"/>
              <a:buNone/>
            </a:pPr>
            <a:r>
              <a:rPr lang="en-US" sz="1500"/>
              <a:t>	</a:t>
            </a:r>
          </a:p>
          <a:p>
            <a:pPr>
              <a:lnSpc>
                <a:spcPct val="80000"/>
              </a:lnSpc>
              <a:buFont typeface="Wingdings" pitchFamily="2" charset="2"/>
              <a:buNone/>
            </a:pPr>
            <a:r>
              <a:rPr lang="en-US" sz="1500"/>
              <a:t>	</a:t>
            </a:r>
            <a:r>
              <a:rPr lang="af-ZA" sz="2000"/>
              <a:t>Kesehatan Anak mengenai imunisasi (BCG, DPT I,II,III; Polio, Campak, TT) diperoleh hasil Kab. Sleman</a:t>
            </a:r>
          </a:p>
          <a:p>
            <a:pPr>
              <a:lnSpc>
                <a:spcPct val="80000"/>
              </a:lnSpc>
              <a:buFont typeface="Wingdings" pitchFamily="2" charset="2"/>
              <a:buNone/>
            </a:pPr>
            <a:r>
              <a:rPr lang="af-ZA" sz="2000"/>
              <a:t>	Kab. Bantul</a:t>
            </a:r>
          </a:p>
          <a:p>
            <a:pPr>
              <a:lnSpc>
                <a:spcPct val="80000"/>
              </a:lnSpc>
              <a:buFont typeface="Wingdings" pitchFamily="2" charset="2"/>
              <a:buNone/>
            </a:pPr>
            <a:r>
              <a:rPr lang="af-ZA" sz="2000"/>
              <a:t>	Kab. Gunung Kidul</a:t>
            </a:r>
          </a:p>
          <a:p>
            <a:pPr>
              <a:lnSpc>
                <a:spcPct val="80000"/>
              </a:lnSpc>
              <a:buFont typeface="Wingdings" pitchFamily="2" charset="2"/>
              <a:buNone/>
            </a:pPr>
            <a:r>
              <a:rPr lang="af-ZA" sz="2000"/>
              <a:t>	Kota Yogyakarta</a:t>
            </a:r>
          </a:p>
          <a:p>
            <a:pPr>
              <a:lnSpc>
                <a:spcPct val="80000"/>
              </a:lnSpc>
              <a:buFont typeface="Wingdings" pitchFamily="2" charset="2"/>
              <a:buNone/>
            </a:pPr>
            <a:r>
              <a:rPr lang="af-ZA" sz="2000"/>
              <a:t>	Kab. Kulon Progo</a:t>
            </a:r>
          </a:p>
          <a:p>
            <a:pPr>
              <a:lnSpc>
                <a:spcPct val="80000"/>
              </a:lnSpc>
              <a:buFont typeface="Wingdings" pitchFamily="2" charset="2"/>
              <a:buNone/>
            </a:pPr>
            <a:r>
              <a:rPr lang="af-ZA" sz="2000"/>
              <a:t>	</a:t>
            </a:r>
          </a:p>
          <a:p>
            <a:pPr>
              <a:lnSpc>
                <a:spcPct val="80000"/>
              </a:lnSpc>
              <a:buFont typeface="Wingdings" pitchFamily="2" charset="2"/>
              <a:buNone/>
            </a:pPr>
            <a:r>
              <a:rPr lang="af-ZA" sz="2000"/>
              <a:t>	Kesehatan Anak dengan status gizi :</a:t>
            </a:r>
          </a:p>
          <a:p>
            <a:pPr>
              <a:lnSpc>
                <a:spcPct val="80000"/>
              </a:lnSpc>
              <a:buFont typeface="Wingdings" pitchFamily="2" charset="2"/>
              <a:buNone/>
            </a:pPr>
            <a:r>
              <a:rPr lang="af-ZA" sz="2000"/>
              <a:t>	Kab. Kulon Progo banyak terdapat anak dengan status gizi kurang dan buruk,</a:t>
            </a:r>
          </a:p>
          <a:p>
            <a:pPr>
              <a:lnSpc>
                <a:spcPct val="80000"/>
              </a:lnSpc>
              <a:buFont typeface="Wingdings" pitchFamily="2" charset="2"/>
              <a:buNone/>
            </a:pPr>
            <a:r>
              <a:rPr lang="af-ZA" sz="2000"/>
              <a:t>	Kota Yogyakarta banyak terdapat anak dengan status gizi lebih</a:t>
            </a:r>
          </a:p>
          <a:p>
            <a:pPr>
              <a:lnSpc>
                <a:spcPct val="80000"/>
              </a:lnSpc>
              <a:buFont typeface="Wingdings" pitchFamily="2" charset="2"/>
              <a:buNone/>
            </a:pPr>
            <a:r>
              <a:rPr lang="af-ZA" sz="2000"/>
              <a:t>	Kab. Sleman banyak terdapat anak dengan status gizi baik.</a:t>
            </a:r>
          </a:p>
          <a:p>
            <a:pPr>
              <a:lnSpc>
                <a:spcPct val="80000"/>
              </a:lnSpc>
              <a:buFont typeface="Wingdings" pitchFamily="2" charset="2"/>
              <a:buNone/>
            </a:pPr>
            <a:r>
              <a:rPr lang="af-ZA" sz="2000"/>
              <a:t>	</a:t>
            </a:r>
          </a:p>
          <a:p>
            <a:pPr>
              <a:lnSpc>
                <a:spcPct val="80000"/>
              </a:lnSpc>
              <a:buFont typeface="Wingdings" pitchFamily="2" charset="2"/>
              <a:buNone/>
            </a:pPr>
            <a:r>
              <a:rPr lang="af-ZA" sz="2000"/>
              <a:t>	Jumlah balita dengan status gizi buruk semakin sedikit jumlahnya, baik di perkotaan maupun perdesaan. Persentase balita perempuan dengan gizi baik lebih tinggi dibandingkan dengan balita laki-laki (80,81% : 74,54%).</a:t>
            </a:r>
          </a:p>
          <a:p>
            <a:pPr>
              <a:lnSpc>
                <a:spcPct val="80000"/>
              </a:lnSpc>
              <a:buFont typeface="Wingdings" pitchFamily="2" charset="2"/>
              <a:buNone/>
            </a:pPr>
            <a:r>
              <a:rPr lang="af-ZA" sz="2000"/>
              <a:t>	</a:t>
            </a:r>
          </a:p>
          <a:p>
            <a:pPr>
              <a:lnSpc>
                <a:spcPct val="80000"/>
              </a:lnSpc>
              <a:buFont typeface="Wingdings" pitchFamily="2" charset="2"/>
              <a:buNone/>
            </a:pPr>
            <a:r>
              <a:rPr lang="af-ZA" sz="2000"/>
              <a:t>	Angka Kematian Bayi  cenderung menurun, hal ini disebabkan membaiknya kemajuan di bidang pengobatan dan kesehatan, serta kemampuan obstetri, berkurangnya proses persalinan melalui dukun di perdesaan</a:t>
            </a:r>
          </a:p>
          <a:p>
            <a:pPr>
              <a:lnSpc>
                <a:spcPct val="80000"/>
              </a:lnSpc>
            </a:pPr>
            <a:endParaRPr lang="af-ZA" sz="20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algn="ctr"/>
            <a:r>
              <a:rPr lang="en-US"/>
              <a:t>KESEHATAN DAN KESEJAHTERAAN SOSIAL</a:t>
            </a:r>
          </a:p>
        </p:txBody>
      </p:sp>
      <p:sp>
        <p:nvSpPr>
          <p:cNvPr id="75779" name="Rectangle 3"/>
          <p:cNvSpPr>
            <a:spLocks noGrp="1" noChangeArrowheads="1"/>
          </p:cNvSpPr>
          <p:nvPr>
            <p:ph idx="1"/>
          </p:nvPr>
        </p:nvSpPr>
        <p:spPr/>
        <p:txBody>
          <a:bodyPr/>
          <a:lstStyle/>
          <a:p>
            <a:pPr>
              <a:lnSpc>
                <a:spcPct val="80000"/>
              </a:lnSpc>
              <a:buFont typeface="Wingdings" pitchFamily="2" charset="2"/>
              <a:buNone/>
            </a:pPr>
            <a:r>
              <a:rPr lang="en-US" sz="2100"/>
              <a:t>	</a:t>
            </a:r>
            <a:r>
              <a:rPr lang="et-EE" sz="2100"/>
              <a:t>Kehidupan penuh dan layak untuk anak cacat :</a:t>
            </a:r>
          </a:p>
          <a:p>
            <a:pPr>
              <a:lnSpc>
                <a:spcPct val="80000"/>
              </a:lnSpc>
              <a:buFont typeface="Wingdings" pitchFamily="2" charset="2"/>
              <a:buNone/>
            </a:pPr>
            <a:r>
              <a:rPr lang="et-EE" sz="2100"/>
              <a:t>	Di DIY, belum ada data terinci tentang anak cacat; namun orang penyandang cacat:</a:t>
            </a:r>
          </a:p>
          <a:p>
            <a:pPr>
              <a:lnSpc>
                <a:spcPct val="80000"/>
              </a:lnSpc>
              <a:buFont typeface="Wingdings" pitchFamily="2" charset="2"/>
              <a:buNone/>
            </a:pPr>
            <a:r>
              <a:rPr lang="et-EE" sz="2100"/>
              <a:t>	Cacat fisik, 14.424 orang</a:t>
            </a:r>
          </a:p>
          <a:p>
            <a:pPr>
              <a:lnSpc>
                <a:spcPct val="80000"/>
              </a:lnSpc>
              <a:buFont typeface="Wingdings" pitchFamily="2" charset="2"/>
              <a:buNone/>
            </a:pPr>
            <a:r>
              <a:rPr lang="et-EE" sz="2100"/>
              <a:t>	Cacat mental retardasi, 4.185 orang</a:t>
            </a:r>
          </a:p>
          <a:p>
            <a:pPr>
              <a:lnSpc>
                <a:spcPct val="80000"/>
              </a:lnSpc>
              <a:buFont typeface="Wingdings" pitchFamily="2" charset="2"/>
              <a:buNone/>
            </a:pPr>
            <a:r>
              <a:rPr lang="et-EE" sz="2100"/>
              <a:t>	Cacat mental Psikotik, 3.183 orang</a:t>
            </a:r>
          </a:p>
          <a:p>
            <a:pPr>
              <a:lnSpc>
                <a:spcPct val="80000"/>
              </a:lnSpc>
              <a:buFont typeface="Wingdings" pitchFamily="2" charset="2"/>
              <a:buNone/>
            </a:pPr>
            <a:r>
              <a:rPr lang="et-EE" sz="2100"/>
              <a:t>	Cacat Ganda, 1.435 orang</a:t>
            </a:r>
          </a:p>
          <a:p>
            <a:pPr>
              <a:lnSpc>
                <a:spcPct val="80000"/>
              </a:lnSpc>
              <a:buFont typeface="Wingdings" pitchFamily="2" charset="2"/>
              <a:buNone/>
            </a:pPr>
            <a:r>
              <a:rPr lang="et-EE" sz="2100"/>
              <a:t>	Cacat karena penyakit kronis, 242 orang </a:t>
            </a:r>
          </a:p>
          <a:p>
            <a:pPr>
              <a:lnSpc>
                <a:spcPct val="80000"/>
              </a:lnSpc>
              <a:buFont typeface="Wingdings" pitchFamily="2" charset="2"/>
              <a:buNone/>
            </a:pPr>
            <a:r>
              <a:rPr lang="et-EE" sz="2100"/>
              <a:t>	</a:t>
            </a:r>
          </a:p>
          <a:p>
            <a:pPr>
              <a:lnSpc>
                <a:spcPct val="80000"/>
              </a:lnSpc>
              <a:buFont typeface="Wingdings" pitchFamily="2" charset="2"/>
              <a:buNone/>
            </a:pPr>
            <a:r>
              <a:rPr lang="et-EE" sz="2100"/>
              <a:t>	Anak penyandang cacat diprediksikan sekitar 25% dari jumlah keseluruhan penyandang cacat di DIY.</a:t>
            </a:r>
          </a:p>
          <a:p>
            <a:pPr>
              <a:lnSpc>
                <a:spcPct val="80000"/>
              </a:lnSpc>
            </a:pPr>
            <a:endParaRPr lang="et-EE" sz="2100"/>
          </a:p>
          <a:p>
            <a:pPr>
              <a:lnSpc>
                <a:spcPct val="80000"/>
              </a:lnSpc>
              <a:buFont typeface="Wingdings" pitchFamily="2" charset="2"/>
              <a:buNone/>
            </a:pPr>
            <a:r>
              <a:rPr lang="et-EE" sz="2100"/>
              <a:t>	Penduduk penyandang cacat diperkirakan sekitar 0,007% dari jumlah penduduk keseluruhan. </a:t>
            </a:r>
          </a:p>
          <a:p>
            <a:pPr>
              <a:lnSpc>
                <a:spcPct val="80000"/>
              </a:lnSpc>
              <a:buFont typeface="Wingdings" pitchFamily="2" charset="2"/>
              <a:buNone/>
            </a:pPr>
            <a:r>
              <a:rPr lang="et-EE" sz="2100"/>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algn="ctr"/>
            <a:r>
              <a:rPr lang="en-US"/>
              <a:t>KESEHATAN DAN KESEJAHTERAAN SOSIAL</a:t>
            </a:r>
          </a:p>
        </p:txBody>
      </p:sp>
      <p:sp>
        <p:nvSpPr>
          <p:cNvPr id="76803" name="Rectangle 3"/>
          <p:cNvSpPr>
            <a:spLocks noGrp="1" noChangeArrowheads="1"/>
          </p:cNvSpPr>
          <p:nvPr>
            <p:ph idx="1"/>
          </p:nvPr>
        </p:nvSpPr>
        <p:spPr/>
        <p:txBody>
          <a:bodyPr/>
          <a:lstStyle/>
          <a:p>
            <a:pPr>
              <a:lnSpc>
                <a:spcPct val="90000"/>
              </a:lnSpc>
            </a:pPr>
            <a:r>
              <a:rPr lang="en-US"/>
              <a:t>	</a:t>
            </a:r>
            <a:r>
              <a:rPr lang="et-EE"/>
              <a:t>Anak Balita Terlantar</a:t>
            </a:r>
          </a:p>
          <a:p>
            <a:pPr>
              <a:lnSpc>
                <a:spcPct val="90000"/>
              </a:lnSpc>
              <a:buFont typeface="Wingdings" pitchFamily="2" charset="2"/>
              <a:buNone/>
            </a:pPr>
            <a:r>
              <a:rPr lang="et-EE"/>
              <a:t>	Kab. Sleman 629 anak (39,4%)</a:t>
            </a:r>
          </a:p>
          <a:p>
            <a:pPr>
              <a:lnSpc>
                <a:spcPct val="90000"/>
              </a:lnSpc>
              <a:buFont typeface="Wingdings" pitchFamily="2" charset="2"/>
              <a:buNone/>
            </a:pPr>
            <a:r>
              <a:rPr lang="et-EE"/>
              <a:t>	Kab. Kulon Progo 507 anak (31,7%)</a:t>
            </a:r>
          </a:p>
          <a:p>
            <a:pPr>
              <a:lnSpc>
                <a:spcPct val="90000"/>
              </a:lnSpc>
              <a:buFont typeface="Wingdings" pitchFamily="2" charset="2"/>
              <a:buNone/>
            </a:pPr>
            <a:r>
              <a:rPr lang="et-EE"/>
              <a:t>	Kab. Bantul 264 anak (16,8%)</a:t>
            </a:r>
          </a:p>
          <a:p>
            <a:pPr>
              <a:lnSpc>
                <a:spcPct val="90000"/>
              </a:lnSpc>
              <a:buFont typeface="Wingdings" pitchFamily="2" charset="2"/>
              <a:buNone/>
            </a:pPr>
            <a:r>
              <a:rPr lang="et-EE"/>
              <a:t>	Kab. Gunung Kidul 172 anak (10,7%)</a:t>
            </a:r>
          </a:p>
          <a:p>
            <a:pPr>
              <a:lnSpc>
                <a:spcPct val="90000"/>
              </a:lnSpc>
              <a:buFont typeface="Wingdings" pitchFamily="2" charset="2"/>
              <a:buNone/>
            </a:pPr>
            <a:r>
              <a:rPr lang="et-EE"/>
              <a:t>	Kota Yogyakarta	23 anak (1,5%)</a:t>
            </a:r>
          </a:p>
          <a:p>
            <a:pPr>
              <a:lnSpc>
                <a:spcPct val="90000"/>
              </a:lnSpc>
              <a:buFont typeface="Wingdings" pitchFamily="2" charset="2"/>
              <a:buNone/>
            </a:pPr>
            <a:r>
              <a:rPr lang="et-EE"/>
              <a:t>	Sudah terbentuk penanganan, dengan Model “Pola Pelayanan Balita Terlantar di DIY” kerjasama Dinkesos dan YSI</a:t>
            </a:r>
          </a:p>
          <a:p>
            <a:pPr>
              <a:lnSpc>
                <a:spcPct val="90000"/>
              </a:lnSpc>
              <a:buFont typeface="Wingdings" pitchFamily="2" charset="2"/>
              <a:buNone/>
            </a:pPr>
            <a:endParaRPr lang="et-EE"/>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algn="ctr"/>
            <a:r>
              <a:rPr lang="en-US"/>
              <a:t>PENDIDIKAN, KEGIATAN BUDAYA DAN WAKTU LUANG</a:t>
            </a:r>
          </a:p>
        </p:txBody>
      </p:sp>
      <p:sp>
        <p:nvSpPr>
          <p:cNvPr id="77827" name="Rectangle 3"/>
          <p:cNvSpPr>
            <a:spLocks noGrp="1" noChangeArrowheads="1"/>
          </p:cNvSpPr>
          <p:nvPr>
            <p:ph idx="1"/>
          </p:nvPr>
        </p:nvSpPr>
        <p:spPr/>
        <p:txBody>
          <a:bodyPr/>
          <a:lstStyle/>
          <a:p>
            <a:pPr>
              <a:lnSpc>
                <a:spcPct val="80000"/>
              </a:lnSpc>
              <a:buFont typeface="Wingdings" pitchFamily="2" charset="2"/>
              <a:buNone/>
            </a:pPr>
            <a:r>
              <a:rPr lang="en-US" sz="1900"/>
              <a:t>	</a:t>
            </a:r>
            <a:r>
              <a:rPr lang="et-EE" sz="2000"/>
              <a:t>Prov. DIY</a:t>
            </a:r>
          </a:p>
          <a:p>
            <a:pPr>
              <a:lnSpc>
                <a:spcPct val="80000"/>
              </a:lnSpc>
              <a:buFont typeface="Wingdings" pitchFamily="2" charset="2"/>
              <a:buNone/>
            </a:pPr>
            <a:r>
              <a:rPr lang="et-EE" sz="2000"/>
              <a:t>	Pendidikan tertinggi yang ditamatkan penduduk 10 tahun ke atas : </a:t>
            </a:r>
          </a:p>
          <a:p>
            <a:pPr>
              <a:lnSpc>
                <a:spcPct val="80000"/>
              </a:lnSpc>
              <a:buFont typeface="Wingdings" pitchFamily="2" charset="2"/>
              <a:buNone/>
            </a:pPr>
            <a:r>
              <a:rPr lang="et-EE" sz="2000"/>
              <a:t>	Tamat SD (23,95%)</a:t>
            </a:r>
          </a:p>
          <a:p>
            <a:pPr>
              <a:lnSpc>
                <a:spcPct val="80000"/>
              </a:lnSpc>
              <a:buFont typeface="Wingdings" pitchFamily="2" charset="2"/>
              <a:buNone/>
            </a:pPr>
            <a:r>
              <a:rPr lang="et-EE" sz="2000"/>
              <a:t>	Tamat SLTA (29,94%)</a:t>
            </a:r>
          </a:p>
          <a:p>
            <a:pPr>
              <a:lnSpc>
                <a:spcPct val="80000"/>
              </a:lnSpc>
              <a:buFont typeface="Wingdings" pitchFamily="2" charset="2"/>
              <a:buNone/>
            </a:pPr>
            <a:endParaRPr lang="et-EE" sz="2000"/>
          </a:p>
          <a:p>
            <a:pPr>
              <a:lnSpc>
                <a:spcPct val="80000"/>
              </a:lnSpc>
              <a:buFont typeface="Wingdings" pitchFamily="2" charset="2"/>
              <a:buNone/>
            </a:pPr>
            <a:r>
              <a:rPr lang="et-EE" sz="2000"/>
              <a:t>	Program Pemberantasan Buta Huruf</a:t>
            </a:r>
          </a:p>
          <a:p>
            <a:pPr>
              <a:lnSpc>
                <a:spcPct val="80000"/>
              </a:lnSpc>
              <a:buFont typeface="Wingdings" pitchFamily="2" charset="2"/>
              <a:buNone/>
            </a:pPr>
            <a:r>
              <a:rPr lang="et-EE" sz="2000"/>
              <a:t>	Ada 13,37% penduduk 10 tahun ke atas yang Buta Huruf.</a:t>
            </a:r>
          </a:p>
          <a:p>
            <a:pPr>
              <a:lnSpc>
                <a:spcPct val="80000"/>
              </a:lnSpc>
              <a:buFont typeface="Wingdings" pitchFamily="2" charset="2"/>
              <a:buNone/>
            </a:pPr>
            <a:r>
              <a:rPr lang="et-EE" sz="2000"/>
              <a:t>	Jenis Kelamin : Penduduk perempuan lebih banyak yang buta huruf (20,09%) dibanding penduduk laki-laki buta huruf (6,4%).</a:t>
            </a:r>
          </a:p>
          <a:p>
            <a:pPr>
              <a:lnSpc>
                <a:spcPct val="80000"/>
              </a:lnSpc>
              <a:buFont typeface="Wingdings" pitchFamily="2" charset="2"/>
              <a:buNone/>
            </a:pPr>
            <a:endParaRPr lang="et-EE" sz="2000"/>
          </a:p>
          <a:p>
            <a:pPr>
              <a:lnSpc>
                <a:spcPct val="80000"/>
              </a:lnSpc>
              <a:buFont typeface="Wingdings" pitchFamily="2" charset="2"/>
              <a:buNone/>
            </a:pPr>
            <a:r>
              <a:rPr lang="et-EE" sz="2000"/>
              <a:t>	Ada Program Kejar Paket A atau Kejar Paket B sebagai penanganan, namun perempuan khususnya di perdesaan masih kurang kesempatan dibanding laki-laki</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825500" y="0"/>
            <a:ext cx="6870700" cy="1600200"/>
          </a:xfrm>
        </p:spPr>
        <p:txBody>
          <a:bodyPr/>
          <a:lstStyle/>
          <a:p>
            <a:r>
              <a:rPr lang="en-US" sz="3500" b="0"/>
              <a:t> </a:t>
            </a:r>
            <a:br>
              <a:rPr lang="en-US" sz="3500" b="0"/>
            </a:br>
            <a:r>
              <a:rPr lang="en-US" sz="3500" b="0"/>
              <a:t>    </a:t>
            </a:r>
            <a:r>
              <a:rPr lang="en-US" sz="3500"/>
              <a:t> </a:t>
            </a:r>
            <a:r>
              <a:rPr lang="et-EE" sz="4000"/>
              <a:t>Distribusi Penduduk</a:t>
            </a:r>
          </a:p>
        </p:txBody>
      </p:sp>
      <p:sp>
        <p:nvSpPr>
          <p:cNvPr id="61443" name="Rectangle 3"/>
          <p:cNvSpPr>
            <a:spLocks noGrp="1" noChangeArrowheads="1"/>
          </p:cNvSpPr>
          <p:nvPr>
            <p:ph idx="1"/>
          </p:nvPr>
        </p:nvSpPr>
        <p:spPr/>
        <p:txBody>
          <a:bodyPr/>
          <a:lstStyle/>
          <a:p>
            <a:pPr>
              <a:lnSpc>
                <a:spcPct val="80000"/>
              </a:lnSpc>
              <a:buFont typeface="Wingdings" pitchFamily="2" charset="2"/>
              <a:buNone/>
            </a:pPr>
            <a:endParaRPr lang="en-US" sz="2200"/>
          </a:p>
          <a:p>
            <a:pPr>
              <a:lnSpc>
                <a:spcPct val="80000"/>
              </a:lnSpc>
            </a:pPr>
            <a:r>
              <a:rPr lang="id-ID" sz="2800"/>
              <a:t>Menurut Susenas 2001, penduduk propinsi DIY diperkirakan sebesar 3.128,7 ribu jiwa</a:t>
            </a:r>
            <a:endParaRPr lang="en-US" sz="2800"/>
          </a:p>
          <a:p>
            <a:pPr>
              <a:lnSpc>
                <a:spcPct val="80000"/>
              </a:lnSpc>
            </a:pPr>
            <a:r>
              <a:rPr lang="en-US" sz="2800"/>
              <a:t>J</a:t>
            </a:r>
            <a:r>
              <a:rPr lang="id-ID" sz="2800"/>
              <a:t>umlah penduduk  berturut-turut Kabupaten Bantul, Gunungkidul, Kota Yogyakarta, dan Kabupaten Kulonprogo yang masing-masing penduduknya adalah 25,00  persen, 21,32 persen 12,65 persen, dan 11,83 persen dari total jumlah penduduk provinsi DIY.</a:t>
            </a:r>
            <a:endParaRPr lang="en-US" sz="280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algn="ctr"/>
            <a:r>
              <a:rPr lang="en-US"/>
              <a:t>PENDIDIKAN, KEGIATAN BUDAYA DAN WAKTU LUANG</a:t>
            </a:r>
          </a:p>
        </p:txBody>
      </p:sp>
      <p:sp>
        <p:nvSpPr>
          <p:cNvPr id="78851" name="Rectangle 3"/>
          <p:cNvSpPr>
            <a:spLocks noGrp="1" noChangeArrowheads="1"/>
          </p:cNvSpPr>
          <p:nvPr>
            <p:ph idx="1"/>
          </p:nvPr>
        </p:nvSpPr>
        <p:spPr/>
        <p:txBody>
          <a:bodyPr/>
          <a:lstStyle/>
          <a:p>
            <a:pPr>
              <a:lnSpc>
                <a:spcPct val="90000"/>
              </a:lnSpc>
              <a:buFont typeface="Wingdings" pitchFamily="2" charset="2"/>
              <a:buNone/>
            </a:pPr>
            <a:r>
              <a:rPr lang="en-US" sz="2100"/>
              <a:t>	</a:t>
            </a:r>
            <a:r>
              <a:rPr lang="et-EE" sz="2400"/>
              <a:t>Angka Partisipasi Sekolah (APS) :</a:t>
            </a:r>
          </a:p>
          <a:p>
            <a:pPr>
              <a:lnSpc>
                <a:spcPct val="90000"/>
              </a:lnSpc>
              <a:buFont typeface="Wingdings" pitchFamily="2" charset="2"/>
              <a:buNone/>
            </a:pPr>
            <a:r>
              <a:rPr lang="et-EE" sz="2400"/>
              <a:t>	Anak usia sampai dengan 18 tahun sebagian besar  berstatus masih sekolah (78,42%).</a:t>
            </a:r>
          </a:p>
          <a:p>
            <a:pPr>
              <a:lnSpc>
                <a:spcPct val="90000"/>
              </a:lnSpc>
              <a:buFont typeface="Wingdings" pitchFamily="2" charset="2"/>
              <a:buNone/>
            </a:pPr>
            <a:r>
              <a:rPr lang="et-EE" sz="2400"/>
              <a:t>	Jenis Kelamin Perempuan pada kelompok usia 16-18 tahun, tidak ada yang belum sekolah. Jadi tingkkat partisipasi sekolah di Prov. DIY cukup tinggi.</a:t>
            </a:r>
          </a:p>
          <a:p>
            <a:pPr>
              <a:lnSpc>
                <a:spcPct val="90000"/>
              </a:lnSpc>
              <a:buFont typeface="Wingdings" pitchFamily="2" charset="2"/>
              <a:buNone/>
            </a:pPr>
            <a:r>
              <a:rPr lang="et-EE" sz="2400"/>
              <a:t>	</a:t>
            </a:r>
          </a:p>
          <a:p>
            <a:pPr>
              <a:lnSpc>
                <a:spcPct val="90000"/>
              </a:lnSpc>
              <a:buFont typeface="Wingdings" pitchFamily="2" charset="2"/>
              <a:buNone/>
            </a:pPr>
            <a:r>
              <a:rPr lang="et-EE" sz="2400"/>
              <a:t>	Pada Profil Angka Lulusan, Mengulang dan Putus Sekolah (DO), menunjukkan tingkatan yang cukup tinggi dalam hal Lulusan, namun angka Mengulang dan DO relatif lebih rendah bila dibandingkan Indikator Kesejahteraan Anak. Sehingga dimaknai tingkat kesejahteraan anak di bidang pendidikan di DIY cukup baik.</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algn="ctr"/>
            <a:r>
              <a:rPr lang="en-US"/>
              <a:t>PENDIDIKAN, KEGIATAN BUDAYA DAN WAKTU LUANG</a:t>
            </a:r>
          </a:p>
        </p:txBody>
      </p:sp>
      <p:sp>
        <p:nvSpPr>
          <p:cNvPr id="79875" name="Rectangle 3"/>
          <p:cNvSpPr>
            <a:spLocks noGrp="1" noChangeArrowheads="1"/>
          </p:cNvSpPr>
          <p:nvPr>
            <p:ph idx="1"/>
          </p:nvPr>
        </p:nvSpPr>
        <p:spPr/>
        <p:txBody>
          <a:bodyPr/>
          <a:lstStyle/>
          <a:p>
            <a:pPr>
              <a:buFont typeface="Wingdings" pitchFamily="2" charset="2"/>
              <a:buNone/>
            </a:pPr>
            <a:r>
              <a:rPr lang="en-US"/>
              <a:t>	</a:t>
            </a:r>
            <a:r>
              <a:rPr lang="et-EE"/>
              <a:t>Selain pendidikan dasar dan menengah, juga dikembangkan PADU (Pendidikan Anak Dini Usia) yang dikembangkan dalam Kelompok Bermain, Taman Penitipan Anak serta satuan PADU sejenis.</a:t>
            </a:r>
          </a:p>
          <a:p>
            <a:pPr>
              <a:buFont typeface="Wingdings" pitchFamily="2" charset="2"/>
              <a:buNone/>
            </a:pPr>
            <a:endParaRPr lang="et-EE"/>
          </a:p>
          <a:p>
            <a:pPr>
              <a:buFont typeface="Wingdings" pitchFamily="2" charset="2"/>
              <a:buNone/>
            </a:pPr>
            <a:r>
              <a:rPr lang="et-EE"/>
              <a:t>	Selain itu ada Satuan PADU sejenis yang terintegrasi Posyandu dan PIADU</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pPr algn="ctr"/>
            <a:r>
              <a:rPr lang="en-US"/>
              <a:t>PERLINDUNGAN KHUSUS</a:t>
            </a:r>
          </a:p>
        </p:txBody>
      </p:sp>
      <p:sp>
        <p:nvSpPr>
          <p:cNvPr id="80899" name="Rectangle 3"/>
          <p:cNvSpPr>
            <a:spLocks noGrp="1" noChangeArrowheads="1"/>
          </p:cNvSpPr>
          <p:nvPr>
            <p:ph idx="1"/>
          </p:nvPr>
        </p:nvSpPr>
        <p:spPr/>
        <p:txBody>
          <a:bodyPr/>
          <a:lstStyle/>
          <a:p>
            <a:pPr>
              <a:lnSpc>
                <a:spcPct val="80000"/>
              </a:lnSpc>
              <a:buFont typeface="Wingdings" pitchFamily="2" charset="2"/>
              <a:buNone/>
            </a:pPr>
            <a:r>
              <a:rPr lang="en-US" sz="1100"/>
              <a:t>	</a:t>
            </a:r>
            <a:r>
              <a:rPr lang="et-EE" sz="1800" b="1"/>
              <a:t>Pengungsi Anak :</a:t>
            </a:r>
          </a:p>
          <a:p>
            <a:pPr>
              <a:lnSpc>
                <a:spcPct val="80000"/>
              </a:lnSpc>
              <a:buFont typeface="Wingdings" pitchFamily="2" charset="2"/>
              <a:buNone/>
            </a:pPr>
            <a:r>
              <a:rPr lang="et-EE" sz="1800"/>
              <a:t>	Di Kab. Gunung Kidul ada pengungsi anak dari Timor Timur, sejumlah 46 anak yang ditampung oleh Yayasan Kasih Bangsa. </a:t>
            </a:r>
          </a:p>
          <a:p>
            <a:pPr>
              <a:lnSpc>
                <a:spcPct val="80000"/>
              </a:lnSpc>
              <a:buFont typeface="Wingdings" pitchFamily="2" charset="2"/>
              <a:buNone/>
            </a:pPr>
            <a:r>
              <a:rPr lang="et-EE" sz="1800"/>
              <a:t>	Dalam suatu penelitian, anak-anak Timor di Gn. Kidul dengan anak Timor di Kamp Pengungsi, ada perbedaan agresivitas, rasa aman diantara ke duanya.</a:t>
            </a:r>
          </a:p>
          <a:p>
            <a:pPr>
              <a:lnSpc>
                <a:spcPct val="80000"/>
              </a:lnSpc>
              <a:buFont typeface="Wingdings" pitchFamily="2" charset="2"/>
              <a:buNone/>
            </a:pPr>
            <a:r>
              <a:rPr lang="et-EE" sz="1800"/>
              <a:t>	</a:t>
            </a:r>
          </a:p>
          <a:p>
            <a:pPr>
              <a:lnSpc>
                <a:spcPct val="80000"/>
              </a:lnSpc>
              <a:buFont typeface="Wingdings" pitchFamily="2" charset="2"/>
              <a:buNone/>
            </a:pPr>
            <a:r>
              <a:rPr lang="et-EE" sz="1800"/>
              <a:t>	</a:t>
            </a:r>
            <a:r>
              <a:rPr lang="et-EE" sz="1800" b="1"/>
              <a:t>Anak dalam Situasi Konflik dengan Hukum :</a:t>
            </a:r>
          </a:p>
          <a:p>
            <a:pPr>
              <a:lnSpc>
                <a:spcPct val="80000"/>
              </a:lnSpc>
              <a:buFont typeface="Wingdings" pitchFamily="2" charset="2"/>
              <a:buNone/>
            </a:pPr>
            <a:r>
              <a:rPr lang="et-EE" sz="1800"/>
              <a:t>	Balai Pemasyarakatan (BAPAS) :</a:t>
            </a:r>
          </a:p>
          <a:p>
            <a:pPr>
              <a:lnSpc>
                <a:spcPct val="80000"/>
              </a:lnSpc>
              <a:buFont typeface="Wingdings" pitchFamily="2" charset="2"/>
              <a:buNone/>
            </a:pPr>
            <a:r>
              <a:rPr lang="et-EE" sz="1800"/>
              <a:t>	anak Laki-laki      : 177anak (97,25%)</a:t>
            </a:r>
          </a:p>
          <a:p>
            <a:pPr>
              <a:lnSpc>
                <a:spcPct val="80000"/>
              </a:lnSpc>
              <a:buFont typeface="Wingdings" pitchFamily="2" charset="2"/>
              <a:buNone/>
            </a:pPr>
            <a:r>
              <a:rPr lang="et-EE" sz="1800"/>
              <a:t>	anak Perempuan :     5 anak (2,275%)</a:t>
            </a:r>
          </a:p>
          <a:p>
            <a:pPr>
              <a:lnSpc>
                <a:spcPct val="80000"/>
              </a:lnSpc>
              <a:buFont typeface="Wingdings" pitchFamily="2" charset="2"/>
              <a:buNone/>
            </a:pPr>
            <a:r>
              <a:rPr lang="et-EE" sz="1800"/>
              <a:t>	Usia 8-18 tahun : 117 anak (58,79%)</a:t>
            </a:r>
          </a:p>
          <a:p>
            <a:pPr>
              <a:lnSpc>
                <a:spcPct val="80000"/>
              </a:lnSpc>
              <a:buFont typeface="Wingdings" pitchFamily="2" charset="2"/>
              <a:buNone/>
            </a:pPr>
            <a:r>
              <a:rPr lang="et-EE" sz="1800"/>
              <a:t>	Usia 18-21 tahun : 75 anak (41,21%)</a:t>
            </a:r>
          </a:p>
          <a:p>
            <a:pPr>
              <a:lnSpc>
                <a:spcPct val="80000"/>
              </a:lnSpc>
              <a:buFont typeface="Wingdings" pitchFamily="2" charset="2"/>
              <a:buNone/>
            </a:pPr>
            <a:r>
              <a:rPr lang="et-EE" sz="1800"/>
              <a:t>	Asal Pengadilan Negeri :</a:t>
            </a:r>
          </a:p>
          <a:p>
            <a:pPr>
              <a:lnSpc>
                <a:spcPct val="80000"/>
              </a:lnSpc>
              <a:buFont typeface="Wingdings" pitchFamily="2" charset="2"/>
              <a:buNone/>
            </a:pPr>
            <a:r>
              <a:rPr lang="et-EE" sz="1800"/>
              <a:t>	Kab. Sleman : 73 anak (40,11%)</a:t>
            </a:r>
          </a:p>
          <a:p>
            <a:pPr>
              <a:lnSpc>
                <a:spcPct val="80000"/>
              </a:lnSpc>
              <a:buFont typeface="Wingdings" pitchFamily="2" charset="2"/>
              <a:buNone/>
            </a:pPr>
            <a:r>
              <a:rPr lang="et-EE" sz="1800"/>
              <a:t>	Kota Yogyakarta : 44 anak (24,18%)</a:t>
            </a:r>
          </a:p>
          <a:p>
            <a:pPr>
              <a:lnSpc>
                <a:spcPct val="80000"/>
              </a:lnSpc>
              <a:buFont typeface="Wingdings" pitchFamily="2" charset="2"/>
              <a:buNone/>
            </a:pPr>
            <a:r>
              <a:rPr lang="et-EE" sz="1800"/>
              <a:t>	Kulon Progo : 29 anak (15,93%)</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pPr algn="ctr"/>
            <a:r>
              <a:rPr lang="en-US"/>
              <a:t>PERLINDUNGAN KHUSUS</a:t>
            </a:r>
          </a:p>
        </p:txBody>
      </p:sp>
      <p:sp>
        <p:nvSpPr>
          <p:cNvPr id="81923" name="Rectangle 3"/>
          <p:cNvSpPr>
            <a:spLocks noGrp="1" noChangeArrowheads="1"/>
          </p:cNvSpPr>
          <p:nvPr>
            <p:ph idx="1"/>
          </p:nvPr>
        </p:nvSpPr>
        <p:spPr/>
        <p:txBody>
          <a:bodyPr/>
          <a:lstStyle/>
          <a:p>
            <a:pPr>
              <a:lnSpc>
                <a:spcPct val="80000"/>
              </a:lnSpc>
              <a:buFont typeface="Wingdings" pitchFamily="2" charset="2"/>
              <a:buNone/>
            </a:pPr>
            <a:r>
              <a:rPr lang="et-EE" sz="2600"/>
              <a:t>Anak dalam Situasi Ekspolitasi :</a:t>
            </a:r>
          </a:p>
          <a:p>
            <a:pPr>
              <a:lnSpc>
                <a:spcPct val="80000"/>
              </a:lnSpc>
              <a:buFont typeface="Wingdings" pitchFamily="2" charset="2"/>
              <a:buNone/>
            </a:pPr>
            <a:r>
              <a:rPr lang="et-EE" sz="2600"/>
              <a:t>Anak yang bekerja ada di Kab/Kota :</a:t>
            </a:r>
          </a:p>
          <a:p>
            <a:pPr>
              <a:lnSpc>
                <a:spcPct val="80000"/>
              </a:lnSpc>
              <a:buFont typeface="Wingdings" pitchFamily="2" charset="2"/>
              <a:buNone/>
            </a:pPr>
            <a:r>
              <a:rPr lang="et-EE" sz="2600"/>
              <a:t>Kab. Kulon Progo, 47 anak (40,52%)</a:t>
            </a:r>
          </a:p>
          <a:p>
            <a:pPr>
              <a:lnSpc>
                <a:spcPct val="80000"/>
              </a:lnSpc>
              <a:buFont typeface="Wingdings" pitchFamily="2" charset="2"/>
              <a:buNone/>
            </a:pPr>
            <a:r>
              <a:rPr lang="et-EE" sz="2600"/>
              <a:t>Kab. Bantul, 26 anak (22,41%)</a:t>
            </a:r>
          </a:p>
          <a:p>
            <a:pPr>
              <a:lnSpc>
                <a:spcPct val="80000"/>
              </a:lnSpc>
              <a:buFont typeface="Wingdings" pitchFamily="2" charset="2"/>
              <a:buNone/>
            </a:pPr>
            <a:r>
              <a:rPr lang="et-EE" sz="2600"/>
              <a:t>Kota Yogyakarta, 19 anak (16,38%)</a:t>
            </a:r>
          </a:p>
          <a:p>
            <a:pPr>
              <a:lnSpc>
                <a:spcPct val="80000"/>
              </a:lnSpc>
              <a:buFont typeface="Wingdings" pitchFamily="2" charset="2"/>
              <a:buNone/>
            </a:pPr>
            <a:endParaRPr lang="et-EE" sz="2600"/>
          </a:p>
          <a:p>
            <a:pPr>
              <a:lnSpc>
                <a:spcPct val="80000"/>
              </a:lnSpc>
              <a:buFont typeface="Wingdings" pitchFamily="2" charset="2"/>
              <a:buNone/>
            </a:pPr>
            <a:r>
              <a:rPr lang="et-EE" sz="2600"/>
              <a:t>	Konvensi ILO 1973 No. 138 dan UU No. 20 tahun 1999 tanggal 7 Mei 1999 :</a:t>
            </a:r>
          </a:p>
          <a:p>
            <a:pPr>
              <a:lnSpc>
                <a:spcPct val="80000"/>
              </a:lnSpc>
              <a:buFont typeface="Wingdings" pitchFamily="2" charset="2"/>
              <a:buNone/>
            </a:pPr>
            <a:r>
              <a:rPr lang="et-EE" sz="2600"/>
              <a:t>	Usia Minimum untuk bekerja : 15 tahun</a:t>
            </a:r>
          </a:p>
          <a:p>
            <a:pPr>
              <a:lnSpc>
                <a:spcPct val="80000"/>
              </a:lnSpc>
              <a:buFont typeface="Wingdings" pitchFamily="2" charset="2"/>
              <a:buNone/>
            </a:pPr>
            <a:r>
              <a:rPr lang="et-EE" sz="2600"/>
              <a:t>	Pekerjaan Berbahaya : 18 tahun</a:t>
            </a:r>
          </a:p>
          <a:p>
            <a:pPr>
              <a:lnSpc>
                <a:spcPct val="80000"/>
              </a:lnSpc>
              <a:buFont typeface="Wingdings" pitchFamily="2" charset="2"/>
              <a:buNone/>
            </a:pPr>
            <a:r>
              <a:rPr lang="et-EE" sz="2600"/>
              <a:t>	Pekerjaan Ringan : 13-15 tahun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pPr algn="ctr"/>
            <a:r>
              <a:rPr lang="en-US"/>
              <a:t>PERLINDUNGAN KHUSUS</a:t>
            </a:r>
          </a:p>
        </p:txBody>
      </p:sp>
      <p:sp>
        <p:nvSpPr>
          <p:cNvPr id="82947" name="Rectangle 3"/>
          <p:cNvSpPr>
            <a:spLocks noGrp="1" noChangeArrowheads="1"/>
          </p:cNvSpPr>
          <p:nvPr>
            <p:ph idx="1"/>
          </p:nvPr>
        </p:nvSpPr>
        <p:spPr/>
        <p:txBody>
          <a:bodyPr/>
          <a:lstStyle/>
          <a:p>
            <a:pPr>
              <a:lnSpc>
                <a:spcPct val="90000"/>
              </a:lnSpc>
              <a:buFont typeface="Wingdings" pitchFamily="2" charset="2"/>
              <a:buNone/>
            </a:pPr>
            <a:r>
              <a:rPr lang="en-US" sz="2100"/>
              <a:t>	</a:t>
            </a:r>
            <a:r>
              <a:rPr lang="et-EE" sz="2000"/>
              <a:t>Anak dengan Penyalahgunaan Obat/Narkoba :</a:t>
            </a:r>
          </a:p>
          <a:p>
            <a:pPr>
              <a:lnSpc>
                <a:spcPct val="90000"/>
              </a:lnSpc>
              <a:buFont typeface="Wingdings" pitchFamily="2" charset="2"/>
              <a:buNone/>
            </a:pPr>
            <a:r>
              <a:rPr lang="et-EE" sz="2000"/>
              <a:t>	Polda DIY : ada 9 anak usia 16-18 tahun.</a:t>
            </a:r>
          </a:p>
          <a:p>
            <a:pPr>
              <a:lnSpc>
                <a:spcPct val="90000"/>
              </a:lnSpc>
              <a:buFont typeface="Wingdings" pitchFamily="2" charset="2"/>
              <a:buNone/>
            </a:pPr>
            <a:r>
              <a:rPr lang="et-EE" sz="2000"/>
              <a:t>	LAPAS     : hampir 50% penghuni adalah kasus penyalahgunaan obat/narkoba</a:t>
            </a:r>
          </a:p>
          <a:p>
            <a:pPr>
              <a:lnSpc>
                <a:spcPct val="90000"/>
              </a:lnSpc>
              <a:buFont typeface="Wingdings" pitchFamily="2" charset="2"/>
              <a:buNone/>
            </a:pPr>
            <a:r>
              <a:rPr lang="et-EE" sz="2000"/>
              <a:t>	Dinkesos  : 278 anak</a:t>
            </a:r>
          </a:p>
          <a:p>
            <a:pPr>
              <a:lnSpc>
                <a:spcPct val="90000"/>
              </a:lnSpc>
              <a:buFont typeface="Wingdings" pitchFamily="2" charset="2"/>
              <a:buNone/>
            </a:pPr>
            <a:r>
              <a:rPr lang="et-EE" sz="2000"/>
              <a:t>	</a:t>
            </a:r>
          </a:p>
          <a:p>
            <a:pPr>
              <a:lnSpc>
                <a:spcPct val="90000"/>
              </a:lnSpc>
              <a:buFont typeface="Wingdings" pitchFamily="2" charset="2"/>
              <a:buNone/>
            </a:pPr>
            <a:r>
              <a:rPr lang="et-EE" sz="2000"/>
              <a:t>	Penelitian Pratiwi &amp; Anang (2002) :</a:t>
            </a:r>
          </a:p>
          <a:p>
            <a:pPr>
              <a:lnSpc>
                <a:spcPct val="90000"/>
              </a:lnSpc>
              <a:buFont typeface="Wingdings" pitchFamily="2" charset="2"/>
              <a:buNone/>
            </a:pPr>
            <a:r>
              <a:rPr lang="et-EE" sz="2000"/>
              <a:t>	Membuat Model Strategi Intervensi Preventif Pemahaman Narkoba pada Siswa SLTP dan SMU dengan pendekatan multi disiplin (Medis, Psikologis, Hukum)</a:t>
            </a:r>
          </a:p>
          <a:p>
            <a:pPr>
              <a:lnSpc>
                <a:spcPct val="90000"/>
              </a:lnSpc>
              <a:buFont typeface="Wingdings" pitchFamily="2" charset="2"/>
              <a:buNone/>
            </a:pPr>
            <a:r>
              <a:rPr lang="et-EE" sz="2000"/>
              <a:t>	</a:t>
            </a:r>
          </a:p>
          <a:p>
            <a:pPr>
              <a:lnSpc>
                <a:spcPct val="90000"/>
              </a:lnSpc>
              <a:buFont typeface="Wingdings" pitchFamily="2" charset="2"/>
              <a:buNone/>
            </a:pPr>
            <a:r>
              <a:rPr lang="et-EE" sz="2000"/>
              <a:t>	Pembentukan Panti Rehabilitasi Penyalahgunaan Narkoba oleh BK3S dan Dinas KesSos DIY</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pPr algn="ctr"/>
            <a:r>
              <a:rPr lang="en-US"/>
              <a:t>PERLINDUNGAN KHUSUS</a:t>
            </a:r>
          </a:p>
        </p:txBody>
      </p:sp>
      <p:sp>
        <p:nvSpPr>
          <p:cNvPr id="83971" name="Rectangle 3"/>
          <p:cNvSpPr>
            <a:spLocks noGrp="1" noChangeArrowheads="1"/>
          </p:cNvSpPr>
          <p:nvPr>
            <p:ph idx="1"/>
          </p:nvPr>
        </p:nvSpPr>
        <p:spPr/>
        <p:txBody>
          <a:bodyPr/>
          <a:lstStyle/>
          <a:p>
            <a:pPr>
              <a:buFont typeface="Wingdings" pitchFamily="2" charset="2"/>
              <a:buNone/>
            </a:pPr>
            <a:r>
              <a:rPr lang="en-US"/>
              <a:t>	</a:t>
            </a:r>
            <a:r>
              <a:rPr lang="et-EE"/>
              <a:t>Anak dengan Eksploitasi Seksual :</a:t>
            </a:r>
          </a:p>
          <a:p>
            <a:pPr>
              <a:buFont typeface="Wingdings" pitchFamily="2" charset="2"/>
              <a:buNone/>
            </a:pPr>
            <a:r>
              <a:rPr lang="et-EE"/>
              <a:t>	Ada fenomena gunung es, sehingga data menyeluruh tentang hal ini sulit diperoleh.</a:t>
            </a:r>
          </a:p>
          <a:p>
            <a:pPr>
              <a:buFont typeface="Wingdings" pitchFamily="2" charset="2"/>
              <a:buNone/>
            </a:pPr>
            <a:r>
              <a:rPr lang="et-EE"/>
              <a:t>	Yang menghuni salah satu Panti Sosial Karya Wanita di Provinsi DIY, ada 33% anak perempuan dari 50 penghuni yang ada.</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pPr algn="ctr"/>
            <a:r>
              <a:rPr lang="en-US"/>
              <a:t>SARAN</a:t>
            </a:r>
          </a:p>
        </p:txBody>
      </p:sp>
      <p:sp>
        <p:nvSpPr>
          <p:cNvPr id="84995" name="Rectangle 3"/>
          <p:cNvSpPr>
            <a:spLocks noGrp="1" noChangeArrowheads="1"/>
          </p:cNvSpPr>
          <p:nvPr>
            <p:ph idx="1"/>
          </p:nvPr>
        </p:nvSpPr>
        <p:spPr/>
        <p:txBody>
          <a:bodyPr/>
          <a:lstStyle/>
          <a:p>
            <a:pPr>
              <a:lnSpc>
                <a:spcPct val="80000"/>
              </a:lnSpc>
            </a:pPr>
            <a:r>
              <a:rPr lang="et-EE" sz="2600"/>
              <a:t>Untuk kesejahteraan anak dibidang hak-hak sipil dan kebebasan agar tercapai perolehan jumlah akta yang sesuai target perlu ditingkatkan sosialisasi tentang pencatatan akta. Untuk penegakkan hak anak untuk tidak disiksa maka RPK (polisi) perlun lebih mensosialisasikan pelayanan terpadu dengan kerjasama tripartit.</a:t>
            </a:r>
          </a:p>
          <a:p>
            <a:pPr>
              <a:lnSpc>
                <a:spcPct val="80000"/>
              </a:lnSpc>
            </a:pPr>
            <a:r>
              <a:rPr lang="et-EE" sz="2600"/>
              <a:t>Untuk kesejahteraan anak di bidang lingkungan keluarga dan perawatan alternatif khususnya pada masalah anak-anak terlantar, perlu dilakukan intervensi dengan pembuatan model pendampingan bagi anak-anak terlantar.</a:t>
            </a:r>
          </a:p>
          <a:p>
            <a:pPr>
              <a:lnSpc>
                <a:spcPct val="80000"/>
              </a:lnSpc>
            </a:pPr>
            <a:endParaRPr lang="et-EE" sz="26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endParaRPr lang="en-GB"/>
          </a:p>
        </p:txBody>
      </p:sp>
      <p:sp>
        <p:nvSpPr>
          <p:cNvPr id="86019" name="Rectangle 3"/>
          <p:cNvSpPr>
            <a:spLocks noGrp="1" noChangeArrowheads="1"/>
          </p:cNvSpPr>
          <p:nvPr>
            <p:ph idx="1"/>
          </p:nvPr>
        </p:nvSpPr>
        <p:spPr/>
        <p:txBody>
          <a:bodyPr/>
          <a:lstStyle/>
          <a:p>
            <a:pPr>
              <a:lnSpc>
                <a:spcPct val="90000"/>
              </a:lnSpc>
            </a:pPr>
            <a:r>
              <a:rPr lang="et-EE" sz="2500"/>
              <a:t>Untuk kesejahteraan anak di bidang kesehatan dan kesejahteraan sosial, perlu peningkatan sosialisasi model pola pelayanan Balita terlantar di DIY.</a:t>
            </a:r>
          </a:p>
          <a:p>
            <a:pPr>
              <a:lnSpc>
                <a:spcPct val="90000"/>
              </a:lnSpc>
            </a:pPr>
            <a:r>
              <a:rPr lang="et-EE" sz="2500"/>
              <a:t>Untuk kesejahteraan anak di bidang pendidikan dan kegiatan budaya, waktu luang khusus untuk anak-anak PADU perlu peningkatan sosialisasi program dan kurikulum PADU</a:t>
            </a:r>
          </a:p>
          <a:p>
            <a:pPr>
              <a:lnSpc>
                <a:spcPct val="90000"/>
              </a:lnSpc>
            </a:pPr>
            <a:r>
              <a:rPr lang="et-EE" sz="2500"/>
              <a:t>Untuk kesejahteraan anak di bidang perlindungan khusus, terutama dalam hal tenaga kerja anak perlunya sosialisasi peraturan per Undang-Undangan Batas Minimum Usia Kerja serta UU Perlindungan Anak</a:t>
            </a:r>
          </a:p>
          <a:p>
            <a:pPr>
              <a:lnSpc>
                <a:spcPct val="90000"/>
              </a:lnSpc>
            </a:pPr>
            <a:endParaRPr lang="et-EE" sz="2500"/>
          </a:p>
          <a:p>
            <a:pPr>
              <a:lnSpc>
                <a:spcPct val="90000"/>
              </a:lnSpc>
            </a:pPr>
            <a:endParaRPr lang="et-EE" sz="25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pPr algn="ctr"/>
            <a:r>
              <a:rPr lang="en-US"/>
              <a:t>REKOMENDASI</a:t>
            </a:r>
          </a:p>
        </p:txBody>
      </p:sp>
      <p:sp>
        <p:nvSpPr>
          <p:cNvPr id="87043" name="Rectangle 3"/>
          <p:cNvSpPr>
            <a:spLocks noGrp="1" noChangeArrowheads="1"/>
          </p:cNvSpPr>
          <p:nvPr>
            <p:ph idx="1"/>
          </p:nvPr>
        </p:nvSpPr>
        <p:spPr/>
        <p:txBody>
          <a:bodyPr/>
          <a:lstStyle/>
          <a:p>
            <a:r>
              <a:rPr lang="et-EE"/>
              <a:t>Bagi Pemerintah Daerah Kab/Kota dengan dibantu PSW di PT serta dinas dinas terkait di daerahnya perlu mengembangkan :</a:t>
            </a:r>
          </a:p>
          <a:p>
            <a:pPr>
              <a:buFont typeface="Wingdings" pitchFamily="2" charset="2"/>
              <a:buNone/>
            </a:pPr>
            <a:r>
              <a:rPr lang="en-US" b="1"/>
              <a:t>   MODEL</a:t>
            </a:r>
            <a:r>
              <a:rPr lang="en-US"/>
              <a:t> </a:t>
            </a:r>
            <a:r>
              <a:rPr lang="en-US" b="1"/>
              <a:t>INTERVENSI BAGI ANAK-ANAK TERLANTAR DENGAN PENDIDIKAN KECAKAPAN HIDUP (LIFE SKILLS) DENGAN PENDEKATAN BROAD BASE EDUCATION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168" name="Group 48"/>
          <p:cNvGraphicFramePr>
            <a:graphicFrameLocks noGrp="1"/>
          </p:cNvGraphicFramePr>
          <p:nvPr>
            <p:ph/>
          </p:nvPr>
        </p:nvGraphicFramePr>
        <p:xfrm>
          <a:off x="838200" y="2187575"/>
          <a:ext cx="7696200" cy="3606802"/>
        </p:xfrm>
        <a:graphic>
          <a:graphicData uri="http://schemas.openxmlformats.org/drawingml/2006/table">
            <a:tbl>
              <a:tblPr/>
              <a:tblGrid>
                <a:gridCol w="2444750"/>
                <a:gridCol w="1439863"/>
                <a:gridCol w="1449387"/>
                <a:gridCol w="2362200"/>
              </a:tblGrid>
              <a:tr h="547688">
                <a:tc rowSpan="2">
                  <a:txBody>
                    <a:bodyPr/>
                    <a:lstStyle/>
                    <a:p>
                      <a:pPr marL="342900" marR="0" lvl="0" indent="-342900" algn="ctr" defTabSz="914400" rtl="0" eaLnBrk="1" fontAlgn="base" latinLnBrk="0" hangingPunct="1">
                        <a:lnSpc>
                          <a:spcPct val="100000"/>
                        </a:lnSpc>
                        <a:spcBef>
                          <a:spcPct val="0"/>
                        </a:spcBef>
                        <a:spcAft>
                          <a:spcPct val="0"/>
                        </a:spcAft>
                        <a:buClrTx/>
                        <a:buSzPct val="70000"/>
                        <a:buFontTx/>
                        <a:buNone/>
                        <a:tabLst/>
                      </a:pPr>
                      <a:r>
                        <a:rPr kumimoji="0" lang="et-EE" sz="1700" b="1" i="0" u="none" strike="noStrike" cap="none" normalizeH="0" baseline="0" smtClean="0">
                          <a:ln>
                            <a:noFill/>
                          </a:ln>
                          <a:solidFill>
                            <a:schemeClr val="tx1"/>
                          </a:solidFill>
                          <a:effectLst/>
                          <a:latin typeface="Times New Roman" pitchFamily="18" charset="0"/>
                          <a:cs typeface="Times New Roman" pitchFamily="18" charset="0"/>
                        </a:rPr>
                        <a:t>Kelompok Umur</a:t>
                      </a:r>
                      <a:endParaRPr kumimoji="0" lang="et-EE" sz="26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342900" marR="0" lvl="0" indent="-342900" algn="ctr" defTabSz="914400" rtl="0" eaLnBrk="1" fontAlgn="base" latinLnBrk="0" hangingPunct="1">
                        <a:lnSpc>
                          <a:spcPct val="100000"/>
                        </a:lnSpc>
                        <a:spcBef>
                          <a:spcPct val="0"/>
                        </a:spcBef>
                        <a:spcAft>
                          <a:spcPct val="0"/>
                        </a:spcAft>
                        <a:buClrTx/>
                        <a:buSzPct val="70000"/>
                        <a:buFontTx/>
                        <a:buNone/>
                        <a:tabLst/>
                      </a:pPr>
                      <a:r>
                        <a:rPr kumimoji="0" lang="et-EE" sz="1700" b="1" i="0" u="none" strike="noStrike" cap="none" normalizeH="0" baseline="0" smtClean="0">
                          <a:ln>
                            <a:noFill/>
                          </a:ln>
                          <a:solidFill>
                            <a:schemeClr val="tx1"/>
                          </a:solidFill>
                          <a:effectLst/>
                          <a:latin typeface="Times New Roman" pitchFamily="18" charset="0"/>
                          <a:cs typeface="Times New Roman" pitchFamily="18" charset="0"/>
                        </a:rPr>
                        <a:t>Jenis Kelamin</a:t>
                      </a:r>
                      <a:endParaRPr kumimoji="0" lang="et-EE" sz="26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d-ID"/>
                    </a:p>
                  </a:txBody>
                  <a:tcPr/>
                </a:tc>
                <a:tc rowSpan="2">
                  <a:txBody>
                    <a:bodyPr/>
                    <a:lstStyle/>
                    <a:p>
                      <a:pPr marL="342900" marR="0" lvl="0" indent="-342900" algn="ctr" defTabSz="914400" rtl="0" eaLnBrk="1" fontAlgn="base" latinLnBrk="0" hangingPunct="1">
                        <a:lnSpc>
                          <a:spcPct val="100000"/>
                        </a:lnSpc>
                        <a:spcBef>
                          <a:spcPct val="0"/>
                        </a:spcBef>
                        <a:spcAft>
                          <a:spcPct val="0"/>
                        </a:spcAft>
                        <a:buClrTx/>
                        <a:buSzPct val="70000"/>
                        <a:buFontTx/>
                        <a:buNone/>
                        <a:tabLst/>
                      </a:pPr>
                      <a:r>
                        <a:rPr kumimoji="0" lang="et-EE" sz="1700" b="1" i="0" u="none" strike="noStrike" cap="none" normalizeH="0" baseline="0" smtClean="0">
                          <a:ln>
                            <a:noFill/>
                          </a:ln>
                          <a:solidFill>
                            <a:schemeClr val="tx1"/>
                          </a:solidFill>
                          <a:effectLst/>
                          <a:latin typeface="Times New Roman" pitchFamily="18" charset="0"/>
                          <a:cs typeface="Times New Roman" pitchFamily="18" charset="0"/>
                        </a:rPr>
                        <a:t>Laki-laki dan Perempuan</a:t>
                      </a:r>
                      <a:endParaRPr kumimoji="0" lang="et-EE" sz="26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27063">
                <a:tc vMerge="1">
                  <a:txBody>
                    <a:bodyPr/>
                    <a:lstStyle/>
                    <a:p>
                      <a:endParaRPr lang="id-ID"/>
                    </a:p>
                  </a:txBody>
                  <a:tcPr/>
                </a:tc>
                <a:tc>
                  <a:txBody>
                    <a:bodyPr/>
                    <a:lstStyle/>
                    <a:p>
                      <a:pPr marL="342900" marR="0" lvl="0" indent="-342900" algn="ctr" defTabSz="914400" rtl="0" eaLnBrk="1" fontAlgn="base" latinLnBrk="0" hangingPunct="1">
                        <a:lnSpc>
                          <a:spcPct val="100000"/>
                        </a:lnSpc>
                        <a:spcBef>
                          <a:spcPct val="0"/>
                        </a:spcBef>
                        <a:spcAft>
                          <a:spcPct val="0"/>
                        </a:spcAft>
                        <a:buClrTx/>
                        <a:buSzPct val="70000"/>
                        <a:buFontTx/>
                        <a:buNone/>
                        <a:tabLst/>
                      </a:pPr>
                      <a:r>
                        <a:rPr kumimoji="0" lang="et-EE" sz="1700" b="1" i="0" u="none" strike="noStrike" cap="none" normalizeH="0" baseline="0" smtClean="0">
                          <a:ln>
                            <a:noFill/>
                          </a:ln>
                          <a:solidFill>
                            <a:schemeClr val="tx1"/>
                          </a:solidFill>
                          <a:effectLst/>
                          <a:latin typeface="Times New Roman" pitchFamily="18" charset="0"/>
                          <a:cs typeface="Times New Roman" pitchFamily="18" charset="0"/>
                        </a:rPr>
                        <a:t>Laki-laki</a:t>
                      </a:r>
                      <a:endParaRPr kumimoji="0" lang="et-EE" sz="26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Pct val="70000"/>
                        <a:buFontTx/>
                        <a:buNone/>
                        <a:tabLst/>
                      </a:pPr>
                      <a:r>
                        <a:rPr kumimoji="0" lang="et-EE" sz="1700" b="1" i="0" u="none" strike="noStrike" cap="none" normalizeH="0" baseline="0" smtClean="0">
                          <a:ln>
                            <a:noFill/>
                          </a:ln>
                          <a:solidFill>
                            <a:schemeClr val="tx1"/>
                          </a:solidFill>
                          <a:effectLst/>
                          <a:latin typeface="Times New Roman" pitchFamily="18" charset="0"/>
                          <a:cs typeface="Times New Roman" pitchFamily="18" charset="0"/>
                        </a:rPr>
                        <a:t>Perempuan</a:t>
                      </a:r>
                      <a:endParaRPr kumimoji="0" lang="et-EE" sz="26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id-ID"/>
                    </a:p>
                  </a:txBody>
                  <a:tcPr/>
                </a:tc>
              </a:tr>
              <a:tr h="404813">
                <a:tc>
                  <a:txBody>
                    <a:bodyPr/>
                    <a:lstStyle/>
                    <a:p>
                      <a:pPr marL="342900" marR="0" lvl="0" indent="-342900" algn="ctr" defTabSz="914400" rtl="0" eaLnBrk="1" fontAlgn="base" latinLnBrk="0" hangingPunct="1">
                        <a:lnSpc>
                          <a:spcPct val="100000"/>
                        </a:lnSpc>
                        <a:spcBef>
                          <a:spcPct val="0"/>
                        </a:spcBef>
                        <a:spcAft>
                          <a:spcPct val="0"/>
                        </a:spcAft>
                        <a:buClrTx/>
                        <a:buSzPct val="70000"/>
                        <a:buFontTx/>
                        <a:buNone/>
                        <a:tabLst/>
                      </a:pPr>
                      <a:r>
                        <a:rPr kumimoji="0" lang="en-US" sz="17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en-US" sz="2600" b="0" i="0" u="none" strike="noStrike" cap="none" normalizeH="0" baseline="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Pct val="70000"/>
                        <a:buFontTx/>
                        <a:buNone/>
                        <a:tabLst/>
                      </a:pPr>
                      <a:r>
                        <a:rPr kumimoji="0" lang="en-US" sz="17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en-US" sz="2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Pct val="70000"/>
                        <a:buFontTx/>
                        <a:buNone/>
                        <a:tabLst/>
                      </a:pPr>
                      <a:r>
                        <a:rPr kumimoji="0" lang="en-US" sz="1700" b="0" i="0" u="none" strike="noStrike" cap="none" normalizeH="0" baseline="0" smtClean="0">
                          <a:ln>
                            <a:noFill/>
                          </a:ln>
                          <a:solidFill>
                            <a:schemeClr val="tx1"/>
                          </a:solidFill>
                          <a:effectLst/>
                          <a:latin typeface="Times New Roman" pitchFamily="18" charset="0"/>
                          <a:cs typeface="Times New Roman" pitchFamily="18" charset="0"/>
                        </a:rPr>
                        <a:t>(3)</a:t>
                      </a:r>
                      <a:endParaRPr kumimoji="0" lang="en-US" sz="2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Pct val="70000"/>
                        <a:buFontTx/>
                        <a:buNone/>
                        <a:tabLst/>
                      </a:pPr>
                      <a:r>
                        <a:rPr kumimoji="0" lang="en-US" sz="1700" b="0" i="0" u="none" strike="noStrike" cap="none" normalizeH="0" baseline="0" smtClean="0">
                          <a:ln>
                            <a:noFill/>
                          </a:ln>
                          <a:solidFill>
                            <a:schemeClr val="tx1"/>
                          </a:solidFill>
                          <a:effectLst/>
                          <a:latin typeface="Times New Roman" pitchFamily="18" charset="0"/>
                          <a:cs typeface="Times New Roman" pitchFamily="18" charset="0"/>
                        </a:rPr>
                        <a:t>(4)</a:t>
                      </a:r>
                      <a:endParaRPr kumimoji="0" lang="en-US" sz="2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4813">
                <a:tc>
                  <a:txBody>
                    <a:bodyPr/>
                    <a:lstStyle/>
                    <a:p>
                      <a:pPr marL="342900" marR="0" lvl="0" indent="-342900" algn="l" defTabSz="914400" rtl="0" eaLnBrk="1" fontAlgn="base" latinLnBrk="0" hangingPunct="1">
                        <a:lnSpc>
                          <a:spcPct val="100000"/>
                        </a:lnSpc>
                        <a:spcBef>
                          <a:spcPct val="0"/>
                        </a:spcBef>
                        <a:spcAft>
                          <a:spcPct val="0"/>
                        </a:spcAft>
                        <a:buClrTx/>
                        <a:buSzPct val="70000"/>
                        <a:buFontTx/>
                        <a:buNone/>
                        <a:tabLst/>
                      </a:pPr>
                      <a:r>
                        <a:rPr kumimoji="0" lang="en-US" sz="1700" b="0" i="0" u="none" strike="noStrike" cap="none" normalizeH="0" baseline="0" smtClean="0">
                          <a:ln>
                            <a:noFill/>
                          </a:ln>
                          <a:solidFill>
                            <a:schemeClr val="tx1"/>
                          </a:solidFill>
                          <a:effectLst/>
                          <a:latin typeface="Times New Roman" pitchFamily="18" charset="0"/>
                          <a:cs typeface="Times New Roman" pitchFamily="18" charset="0"/>
                        </a:rPr>
                        <a:t>  7 – 12</a:t>
                      </a:r>
                      <a:endParaRPr kumimoji="0" lang="en-US" sz="2600" b="0" i="0" u="none" strike="noStrike" cap="none" normalizeH="0" baseline="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Pct val="70000"/>
                        <a:buFontTx/>
                        <a:buNone/>
                        <a:tabLst>
                          <a:tab pos="458788" algn="l"/>
                        </a:tabLst>
                      </a:pPr>
                      <a:r>
                        <a:rPr kumimoji="0" lang="en-US" sz="1700" b="0" i="0" u="none" strike="noStrike" cap="none" normalizeH="0" baseline="0" smtClean="0">
                          <a:ln>
                            <a:noFill/>
                          </a:ln>
                          <a:solidFill>
                            <a:schemeClr val="tx1"/>
                          </a:solidFill>
                          <a:effectLst/>
                          <a:latin typeface="Times New Roman" pitchFamily="18" charset="0"/>
                          <a:cs typeface="Times New Roman" pitchFamily="18" charset="0"/>
                        </a:rPr>
                        <a:t>9,52</a:t>
                      </a:r>
                      <a:endParaRPr kumimoji="0" lang="en-US" sz="2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Pct val="70000"/>
                        <a:buFontTx/>
                        <a:buNone/>
                        <a:tabLst>
                          <a:tab pos="458788" algn="l"/>
                        </a:tabLst>
                      </a:pPr>
                      <a:r>
                        <a:rPr kumimoji="0" lang="en-US" sz="1700" b="0" i="0" u="none" strike="noStrike" cap="none" normalizeH="0" baseline="0" smtClean="0">
                          <a:ln>
                            <a:noFill/>
                          </a:ln>
                          <a:solidFill>
                            <a:schemeClr val="tx1"/>
                          </a:solidFill>
                          <a:effectLst/>
                          <a:latin typeface="Times New Roman" pitchFamily="18" charset="0"/>
                          <a:cs typeface="Times New Roman" pitchFamily="18" charset="0"/>
                        </a:rPr>
                        <a:t>8,45</a:t>
                      </a:r>
                      <a:endParaRPr kumimoji="0" lang="en-US" sz="2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Pct val="70000"/>
                        <a:buFontTx/>
                        <a:buNone/>
                        <a:tabLst>
                          <a:tab pos="458788" algn="l"/>
                        </a:tabLst>
                      </a:pPr>
                      <a:r>
                        <a:rPr kumimoji="0" lang="en-US" sz="1700" b="0" i="0" u="none" strike="noStrike" cap="none" normalizeH="0" baseline="0" smtClean="0">
                          <a:ln>
                            <a:noFill/>
                          </a:ln>
                          <a:solidFill>
                            <a:schemeClr val="tx1"/>
                          </a:solidFill>
                          <a:effectLst/>
                          <a:latin typeface="Times New Roman" pitchFamily="18" charset="0"/>
                          <a:cs typeface="Times New Roman" pitchFamily="18" charset="0"/>
                        </a:rPr>
                        <a:t>8,98</a:t>
                      </a:r>
                      <a:endParaRPr kumimoji="0" lang="en-US" sz="2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6400">
                <a:tc>
                  <a:txBody>
                    <a:bodyPr/>
                    <a:lstStyle/>
                    <a:p>
                      <a:pPr marL="342900" marR="0" lvl="0" indent="-342900" algn="l" defTabSz="914400" rtl="0" eaLnBrk="1" fontAlgn="base" latinLnBrk="0" hangingPunct="1">
                        <a:lnSpc>
                          <a:spcPct val="100000"/>
                        </a:lnSpc>
                        <a:spcBef>
                          <a:spcPct val="0"/>
                        </a:spcBef>
                        <a:spcAft>
                          <a:spcPct val="0"/>
                        </a:spcAft>
                        <a:buClrTx/>
                        <a:buSzPct val="70000"/>
                        <a:buFontTx/>
                        <a:buNone/>
                        <a:tabLst/>
                      </a:pPr>
                      <a:r>
                        <a:rPr kumimoji="0" lang="en-US" sz="1700" b="0" i="0" u="none" strike="noStrike" cap="none" normalizeH="0" baseline="0" smtClean="0">
                          <a:ln>
                            <a:noFill/>
                          </a:ln>
                          <a:solidFill>
                            <a:schemeClr val="tx1"/>
                          </a:solidFill>
                          <a:effectLst/>
                          <a:latin typeface="Times New Roman" pitchFamily="18" charset="0"/>
                          <a:cs typeface="Times New Roman" pitchFamily="18" charset="0"/>
                        </a:rPr>
                        <a:t>13 – 15</a:t>
                      </a:r>
                      <a:endParaRPr kumimoji="0" lang="en-US" sz="2600" b="0" i="0" u="none" strike="noStrike" cap="none" normalizeH="0" baseline="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Pct val="70000"/>
                        <a:buFontTx/>
                        <a:buNone/>
                        <a:tabLst>
                          <a:tab pos="458788" algn="l"/>
                        </a:tabLst>
                      </a:pPr>
                      <a:r>
                        <a:rPr kumimoji="0" lang="en-US" sz="1700" b="0" i="0" u="none" strike="noStrike" cap="none" normalizeH="0" baseline="0" smtClean="0">
                          <a:ln>
                            <a:noFill/>
                          </a:ln>
                          <a:solidFill>
                            <a:schemeClr val="tx1"/>
                          </a:solidFill>
                          <a:effectLst/>
                          <a:latin typeface="Times New Roman" pitchFamily="18" charset="0"/>
                          <a:cs typeface="Times New Roman" pitchFamily="18" charset="0"/>
                        </a:rPr>
                        <a:t>6,08</a:t>
                      </a:r>
                      <a:endParaRPr kumimoji="0" lang="en-US" sz="2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Pct val="70000"/>
                        <a:buFontTx/>
                        <a:buNone/>
                        <a:tabLst>
                          <a:tab pos="458788" algn="l"/>
                        </a:tabLst>
                      </a:pPr>
                      <a:r>
                        <a:rPr kumimoji="0" lang="en-US" sz="1700" b="0" i="0" u="none" strike="noStrike" cap="none" normalizeH="0" baseline="0" smtClean="0">
                          <a:ln>
                            <a:noFill/>
                          </a:ln>
                          <a:solidFill>
                            <a:schemeClr val="tx1"/>
                          </a:solidFill>
                          <a:effectLst/>
                          <a:latin typeface="Times New Roman" pitchFamily="18" charset="0"/>
                          <a:cs typeface="Times New Roman" pitchFamily="18" charset="0"/>
                        </a:rPr>
                        <a:t>5,54</a:t>
                      </a:r>
                      <a:endParaRPr kumimoji="0" lang="en-US" sz="2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Pct val="70000"/>
                        <a:buFontTx/>
                        <a:buNone/>
                        <a:tabLst>
                          <a:tab pos="458788" algn="l"/>
                        </a:tabLst>
                      </a:pPr>
                      <a:r>
                        <a:rPr kumimoji="0" lang="en-US" sz="1700" b="0" i="0" u="none" strike="noStrike" cap="none" normalizeH="0" baseline="0" smtClean="0">
                          <a:ln>
                            <a:noFill/>
                          </a:ln>
                          <a:solidFill>
                            <a:schemeClr val="tx1"/>
                          </a:solidFill>
                          <a:effectLst/>
                          <a:latin typeface="Times New Roman" pitchFamily="18" charset="0"/>
                          <a:cs typeface="Times New Roman" pitchFamily="18" charset="0"/>
                        </a:rPr>
                        <a:t>5,80</a:t>
                      </a:r>
                      <a:endParaRPr kumimoji="0" lang="en-US" sz="2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6400">
                <a:tc>
                  <a:txBody>
                    <a:bodyPr/>
                    <a:lstStyle/>
                    <a:p>
                      <a:pPr marL="342900" marR="0" lvl="0" indent="-342900" algn="l" defTabSz="914400" rtl="0" eaLnBrk="1" fontAlgn="base" latinLnBrk="0" hangingPunct="1">
                        <a:lnSpc>
                          <a:spcPct val="100000"/>
                        </a:lnSpc>
                        <a:spcBef>
                          <a:spcPct val="0"/>
                        </a:spcBef>
                        <a:spcAft>
                          <a:spcPct val="0"/>
                        </a:spcAft>
                        <a:buClrTx/>
                        <a:buSzPct val="70000"/>
                        <a:buFontTx/>
                        <a:buNone/>
                        <a:tabLst/>
                      </a:pPr>
                      <a:r>
                        <a:rPr kumimoji="0" lang="en-US" sz="1700" b="0" i="0" u="none" strike="noStrike" cap="none" normalizeH="0" baseline="0" smtClean="0">
                          <a:ln>
                            <a:noFill/>
                          </a:ln>
                          <a:solidFill>
                            <a:schemeClr val="tx1"/>
                          </a:solidFill>
                          <a:effectLst/>
                          <a:latin typeface="Times New Roman" pitchFamily="18" charset="0"/>
                          <a:cs typeface="Times New Roman" pitchFamily="18" charset="0"/>
                        </a:rPr>
                        <a:t>16 – 18</a:t>
                      </a:r>
                      <a:endParaRPr kumimoji="0" lang="en-US" sz="2600" b="0" i="0" u="none" strike="noStrike" cap="none" normalizeH="0" baseline="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Pct val="70000"/>
                        <a:buFontTx/>
                        <a:buNone/>
                        <a:tabLst>
                          <a:tab pos="458788" algn="l"/>
                        </a:tabLst>
                      </a:pPr>
                      <a:r>
                        <a:rPr kumimoji="0" lang="en-US" sz="1700" b="0" i="0" u="none" strike="noStrike" cap="none" normalizeH="0" baseline="0" smtClean="0">
                          <a:ln>
                            <a:noFill/>
                          </a:ln>
                          <a:solidFill>
                            <a:schemeClr val="tx1"/>
                          </a:solidFill>
                          <a:effectLst/>
                          <a:latin typeface="Times New Roman" pitchFamily="18" charset="0"/>
                          <a:cs typeface="Times New Roman" pitchFamily="18" charset="0"/>
                        </a:rPr>
                        <a:t>6,51</a:t>
                      </a:r>
                      <a:endParaRPr kumimoji="0" lang="en-US" sz="2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Pct val="70000"/>
                        <a:buFontTx/>
                        <a:buNone/>
                        <a:tabLst>
                          <a:tab pos="458788" algn="l"/>
                        </a:tabLst>
                      </a:pPr>
                      <a:r>
                        <a:rPr kumimoji="0" lang="en-US" sz="1700" b="0" i="0" u="none" strike="noStrike" cap="none" normalizeH="0" baseline="0" smtClean="0">
                          <a:ln>
                            <a:noFill/>
                          </a:ln>
                          <a:solidFill>
                            <a:schemeClr val="tx1"/>
                          </a:solidFill>
                          <a:effectLst/>
                          <a:latin typeface="Times New Roman" pitchFamily="18" charset="0"/>
                          <a:cs typeface="Times New Roman" pitchFamily="18" charset="0"/>
                        </a:rPr>
                        <a:t>6,41</a:t>
                      </a:r>
                      <a:endParaRPr kumimoji="0" lang="en-US" sz="2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Pct val="70000"/>
                        <a:buFontTx/>
                        <a:buNone/>
                        <a:tabLst>
                          <a:tab pos="458788" algn="l"/>
                        </a:tabLst>
                      </a:pPr>
                      <a:r>
                        <a:rPr kumimoji="0" lang="en-US" sz="1700" b="0" i="0" u="none" strike="noStrike" cap="none" normalizeH="0" baseline="0" smtClean="0">
                          <a:ln>
                            <a:noFill/>
                          </a:ln>
                          <a:solidFill>
                            <a:schemeClr val="tx1"/>
                          </a:solidFill>
                          <a:effectLst/>
                          <a:latin typeface="Times New Roman" pitchFamily="18" charset="0"/>
                          <a:cs typeface="Times New Roman" pitchFamily="18" charset="0"/>
                        </a:rPr>
                        <a:t>6,46</a:t>
                      </a:r>
                      <a:endParaRPr kumimoji="0" lang="en-US" sz="2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3225">
                <a:tc>
                  <a:txBody>
                    <a:bodyPr/>
                    <a:lstStyle/>
                    <a:p>
                      <a:pPr marL="342900" marR="0" lvl="0" indent="-342900" algn="l" defTabSz="914400" rtl="0" eaLnBrk="1" fontAlgn="base" latinLnBrk="0" hangingPunct="1">
                        <a:lnSpc>
                          <a:spcPct val="100000"/>
                        </a:lnSpc>
                        <a:spcBef>
                          <a:spcPct val="0"/>
                        </a:spcBef>
                        <a:spcAft>
                          <a:spcPct val="0"/>
                        </a:spcAft>
                        <a:buClrTx/>
                        <a:buSzPct val="70000"/>
                        <a:buFontTx/>
                        <a:buNone/>
                        <a:tabLst/>
                      </a:pPr>
                      <a:r>
                        <a:rPr kumimoji="0" lang="en-US" sz="1700" b="0" i="0" u="none" strike="noStrike" cap="none" normalizeH="0" baseline="0" smtClean="0">
                          <a:ln>
                            <a:noFill/>
                          </a:ln>
                          <a:solidFill>
                            <a:schemeClr val="tx1"/>
                          </a:solidFill>
                          <a:effectLst/>
                          <a:latin typeface="Times New Roman" pitchFamily="18" charset="0"/>
                          <a:cs typeface="Times New Roman" pitchFamily="18" charset="0"/>
                        </a:rPr>
                        <a:t>19 – 24</a:t>
                      </a:r>
                      <a:endParaRPr kumimoji="0" lang="en-US" sz="2600" b="0" i="0" u="none" strike="noStrike" cap="none" normalizeH="0" baseline="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Pct val="70000"/>
                        <a:buFontTx/>
                        <a:buNone/>
                        <a:tabLst>
                          <a:tab pos="458788" algn="l"/>
                        </a:tabLst>
                      </a:pPr>
                      <a:r>
                        <a:rPr kumimoji="0" lang="en-US" sz="1700" b="0" i="0" u="none" strike="noStrike" cap="none" normalizeH="0" baseline="0" smtClean="0">
                          <a:ln>
                            <a:noFill/>
                          </a:ln>
                          <a:solidFill>
                            <a:schemeClr val="tx1"/>
                          </a:solidFill>
                          <a:effectLst/>
                          <a:latin typeface="Times New Roman" pitchFamily="18" charset="0"/>
                          <a:cs typeface="Times New Roman" pitchFamily="18" charset="0"/>
                        </a:rPr>
                        <a:t>13,52</a:t>
                      </a:r>
                      <a:endParaRPr kumimoji="0" lang="en-US" sz="2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Pct val="70000"/>
                        <a:buFontTx/>
                        <a:buNone/>
                        <a:tabLst>
                          <a:tab pos="458788" algn="l"/>
                        </a:tabLst>
                      </a:pPr>
                      <a:r>
                        <a:rPr kumimoji="0" lang="en-US" sz="1700" b="0" i="0" u="none" strike="noStrike" cap="none" normalizeH="0" baseline="0" smtClean="0">
                          <a:ln>
                            <a:noFill/>
                          </a:ln>
                          <a:solidFill>
                            <a:schemeClr val="tx1"/>
                          </a:solidFill>
                          <a:effectLst/>
                          <a:latin typeface="Times New Roman" pitchFamily="18" charset="0"/>
                          <a:cs typeface="Times New Roman" pitchFamily="18" charset="0"/>
                        </a:rPr>
                        <a:t>11,68</a:t>
                      </a:r>
                      <a:endParaRPr kumimoji="0" lang="en-US" sz="2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Pct val="70000"/>
                        <a:buFontTx/>
                        <a:buNone/>
                        <a:tabLst>
                          <a:tab pos="458788" algn="l"/>
                        </a:tabLst>
                      </a:pPr>
                      <a:r>
                        <a:rPr kumimoji="0" lang="en-US" sz="1700" b="0" i="0" u="none" strike="noStrike" cap="none" normalizeH="0" baseline="0" smtClean="0">
                          <a:ln>
                            <a:noFill/>
                          </a:ln>
                          <a:solidFill>
                            <a:schemeClr val="tx1"/>
                          </a:solidFill>
                          <a:effectLst/>
                          <a:latin typeface="Times New Roman" pitchFamily="18" charset="0"/>
                          <a:cs typeface="Times New Roman" pitchFamily="18" charset="0"/>
                        </a:rPr>
                        <a:t>12,59</a:t>
                      </a:r>
                      <a:endParaRPr kumimoji="0" lang="en-US" sz="2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6400">
                <a:tc>
                  <a:txBody>
                    <a:bodyPr/>
                    <a:lstStyle/>
                    <a:p>
                      <a:pPr marL="342900" marR="0" lvl="0" indent="-342900" algn="l" defTabSz="914400" rtl="0" eaLnBrk="1" fontAlgn="base" latinLnBrk="0" hangingPunct="1">
                        <a:lnSpc>
                          <a:spcPct val="100000"/>
                        </a:lnSpc>
                        <a:spcBef>
                          <a:spcPct val="0"/>
                        </a:spcBef>
                        <a:spcAft>
                          <a:spcPct val="0"/>
                        </a:spcAft>
                        <a:buClrTx/>
                        <a:buSzPct val="70000"/>
                        <a:buFontTx/>
                        <a:buNone/>
                        <a:tabLst/>
                      </a:pPr>
                      <a:r>
                        <a:rPr kumimoji="0" lang="en-US" sz="1700" b="0" i="0" u="none" strike="noStrike" cap="none" normalizeH="0" baseline="0" smtClean="0">
                          <a:ln>
                            <a:noFill/>
                          </a:ln>
                          <a:solidFill>
                            <a:schemeClr val="tx1"/>
                          </a:solidFill>
                          <a:effectLst/>
                          <a:latin typeface="Times New Roman" pitchFamily="18" charset="0"/>
                          <a:cs typeface="Times New Roman" pitchFamily="18" charset="0"/>
                        </a:rPr>
                        <a:t>25 +</a:t>
                      </a:r>
                      <a:endParaRPr kumimoji="0" lang="en-US" sz="2600" b="0" i="0" u="none" strike="noStrike" cap="none" normalizeH="0" baseline="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Pct val="70000"/>
                        <a:buFontTx/>
                        <a:buNone/>
                        <a:tabLst>
                          <a:tab pos="458788" algn="l"/>
                        </a:tabLst>
                      </a:pPr>
                      <a:r>
                        <a:rPr kumimoji="0" lang="en-US" sz="1700" b="0" i="0" u="none" strike="noStrike" cap="none" normalizeH="0" baseline="0" smtClean="0">
                          <a:ln>
                            <a:noFill/>
                          </a:ln>
                          <a:solidFill>
                            <a:schemeClr val="tx1"/>
                          </a:solidFill>
                          <a:effectLst/>
                          <a:latin typeface="Times New Roman" pitchFamily="18" charset="0"/>
                          <a:cs typeface="Times New Roman" pitchFamily="18" charset="0"/>
                        </a:rPr>
                        <a:t>61,56</a:t>
                      </a:r>
                      <a:endParaRPr kumimoji="0" lang="en-US" sz="2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Pct val="70000"/>
                        <a:buFontTx/>
                        <a:buNone/>
                        <a:tabLst>
                          <a:tab pos="458788" algn="l"/>
                        </a:tabLst>
                      </a:pPr>
                      <a:r>
                        <a:rPr kumimoji="0" lang="en-US" sz="1700" b="0" i="0" u="none" strike="noStrike" cap="none" normalizeH="0" baseline="0" smtClean="0">
                          <a:ln>
                            <a:noFill/>
                          </a:ln>
                          <a:solidFill>
                            <a:schemeClr val="tx1"/>
                          </a:solidFill>
                          <a:effectLst/>
                          <a:latin typeface="Times New Roman" pitchFamily="18" charset="0"/>
                          <a:cs typeface="Times New Roman" pitchFamily="18" charset="0"/>
                        </a:rPr>
                        <a:t>65,13</a:t>
                      </a:r>
                      <a:endParaRPr kumimoji="0" lang="en-US" sz="2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Pct val="70000"/>
                        <a:buFontTx/>
                        <a:buNone/>
                        <a:tabLst>
                          <a:tab pos="458788" algn="l"/>
                        </a:tabLst>
                      </a:pPr>
                      <a:r>
                        <a:rPr kumimoji="0" lang="en-US" sz="1700" b="0" i="0" u="none" strike="noStrike" cap="none" normalizeH="0" baseline="0" smtClean="0">
                          <a:ln>
                            <a:noFill/>
                          </a:ln>
                          <a:solidFill>
                            <a:schemeClr val="tx1"/>
                          </a:solidFill>
                          <a:effectLst/>
                          <a:latin typeface="Times New Roman" pitchFamily="18" charset="0"/>
                          <a:cs typeface="Times New Roman" pitchFamily="18" charset="0"/>
                        </a:rPr>
                        <a:t>63,39</a:t>
                      </a:r>
                      <a:endParaRPr kumimoji="0" lang="en-US" sz="2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5166" name="Rectangle 46"/>
          <p:cNvSpPr>
            <a:spLocks noChangeArrowheads="1"/>
          </p:cNvSpPr>
          <p:nvPr/>
        </p:nvSpPr>
        <p:spPr bwMode="auto">
          <a:xfrm>
            <a:off x="939800" y="717550"/>
            <a:ext cx="7207250" cy="1006475"/>
          </a:xfrm>
          <a:prstGeom prst="rect">
            <a:avLst/>
          </a:prstGeom>
          <a:noFill/>
          <a:ln w="9525">
            <a:noFill/>
            <a:miter lim="800000"/>
            <a:headEnd/>
            <a:tailEnd/>
          </a:ln>
          <a:effectLst/>
        </p:spPr>
        <p:txBody>
          <a:bodyPr wrap="none" anchor="ctr">
            <a:spAutoFit/>
          </a:bodyPr>
          <a:lstStyle/>
          <a:p>
            <a:pPr algn="ctr"/>
            <a:r>
              <a:rPr lang="et-EE" sz="2000" b="1"/>
              <a:t>Persentase Penduduk Berumur 7 Tahun ke Atas </a:t>
            </a:r>
          </a:p>
          <a:p>
            <a:pPr algn="ctr"/>
            <a:r>
              <a:rPr lang="et-EE" sz="2000" b="1"/>
              <a:t>Menurut Golongan Umur dan Jenis Kelamin- Propinsi DI.Y</a:t>
            </a:r>
          </a:p>
          <a:p>
            <a:pPr algn="ctr"/>
            <a:r>
              <a:rPr lang="et-EE" sz="2000" b="1"/>
              <a:t>Tahun 2001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algn="ctr"/>
            <a:r>
              <a:rPr lang="id-ID"/>
              <a:t>Komposisi umur</a:t>
            </a:r>
            <a:r>
              <a:rPr lang="en-US"/>
              <a:t/>
            </a:r>
            <a:br>
              <a:rPr lang="en-US"/>
            </a:br>
            <a:endParaRPr lang="en-US"/>
          </a:p>
        </p:txBody>
      </p:sp>
      <p:sp>
        <p:nvSpPr>
          <p:cNvPr id="31747" name="Rectangle 3"/>
          <p:cNvSpPr>
            <a:spLocks noGrp="1" noChangeArrowheads="1"/>
          </p:cNvSpPr>
          <p:nvPr>
            <p:ph idx="1"/>
          </p:nvPr>
        </p:nvSpPr>
        <p:spPr/>
        <p:txBody>
          <a:bodyPr/>
          <a:lstStyle/>
          <a:p>
            <a:r>
              <a:rPr lang="en-US" sz="3200"/>
              <a:t>K</a:t>
            </a:r>
            <a:r>
              <a:rPr lang="id-ID" sz="3200"/>
              <a:t>omposisi penduduk Daerah Istimewa Yogyakarta dalam kategori anak-anak (sampai dengan umur 18 tahun) berjumlah sekitar 25 persen dari seluruh jumlah penduduk. </a:t>
            </a:r>
            <a:endParaRPr lang="en-US" sz="32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en-US"/>
              <a:t>SITUASI KESEJAHTERAAN KHUSUS ANAK</a:t>
            </a:r>
          </a:p>
        </p:txBody>
      </p:sp>
      <p:sp>
        <p:nvSpPr>
          <p:cNvPr id="89091" name="Rectangle 3"/>
          <p:cNvSpPr>
            <a:spLocks noGrp="1" noChangeArrowheads="1"/>
          </p:cNvSpPr>
          <p:nvPr>
            <p:ph idx="1"/>
          </p:nvPr>
        </p:nvSpPr>
        <p:spPr/>
        <p:txBody>
          <a:bodyPr/>
          <a:lstStyle/>
          <a:p>
            <a:pPr marL="609600" indent="-609600">
              <a:buFontTx/>
              <a:buAutoNum type="arabicPeriod"/>
            </a:pPr>
            <a:r>
              <a:rPr lang="en-ZW" sz="2800"/>
              <a:t>HAK HAK SIPIL DAN KEBEBASAN</a:t>
            </a:r>
          </a:p>
          <a:p>
            <a:pPr marL="609600" indent="-609600">
              <a:buFontTx/>
              <a:buNone/>
            </a:pPr>
            <a:r>
              <a:rPr lang="en-ZW" sz="2800"/>
              <a:t>	Nama dan Identitas</a:t>
            </a:r>
          </a:p>
          <a:p>
            <a:pPr marL="609600" indent="-609600"/>
            <a:r>
              <a:rPr lang="en-ZW" sz="2800"/>
              <a:t>Kab.Sleman : 17.481 akta (27,2%)</a:t>
            </a:r>
          </a:p>
          <a:p>
            <a:pPr marL="609600" indent="-609600"/>
            <a:r>
              <a:rPr lang="en-ZW" sz="2800"/>
              <a:t>Kab.Bantul : 15.077 akta (23,91%)</a:t>
            </a:r>
          </a:p>
          <a:p>
            <a:pPr marL="609600" indent="-609600"/>
            <a:r>
              <a:rPr lang="en-ZW" sz="2800"/>
              <a:t>Kab.Gun. Kidul : 11.576 akta (18,35%)</a:t>
            </a:r>
          </a:p>
          <a:p>
            <a:pPr marL="609600" indent="-609600"/>
            <a:r>
              <a:rPr lang="en-ZW" sz="2800"/>
              <a:t>Kab. Kulon Progo : 10.403 akta (16,49%)</a:t>
            </a:r>
          </a:p>
          <a:p>
            <a:pPr marL="609600" indent="-609600"/>
            <a:r>
              <a:rPr lang="en-ZW" sz="2800"/>
              <a:t>Kota Yogyakarta : 8.531 akta (13,53%)</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t-EE"/>
              <a:t>Penyelenggaraan Catatan Sipil</a:t>
            </a:r>
          </a:p>
        </p:txBody>
      </p:sp>
      <p:sp>
        <p:nvSpPr>
          <p:cNvPr id="90115" name="Rectangle 3"/>
          <p:cNvSpPr>
            <a:spLocks noGrp="1" noChangeArrowheads="1"/>
          </p:cNvSpPr>
          <p:nvPr>
            <p:ph idx="1"/>
          </p:nvPr>
        </p:nvSpPr>
        <p:spPr/>
        <p:txBody>
          <a:bodyPr/>
          <a:lstStyle/>
          <a:p>
            <a:r>
              <a:rPr lang="et-EE" sz="2800"/>
              <a:t>Kab/Kota telah melaksanakan Pencatatan dan Penerbitan Kutipan Akta Kelahiran.</a:t>
            </a:r>
          </a:p>
          <a:p>
            <a:r>
              <a:rPr lang="et-EE" sz="2800"/>
              <a:t>Program sosialisasi telah dilakukan, namun ada hambatan-hambatan</a:t>
            </a:r>
          </a:p>
          <a:p>
            <a:r>
              <a:rPr lang="et-EE" sz="2800"/>
              <a:t>Program jemput bola, hasil cukup signifikan</a:t>
            </a:r>
          </a:p>
          <a:p>
            <a:r>
              <a:rPr lang="et-EE" sz="2800"/>
              <a:t>Pemberian bantuan Akta secara Cuma-Cuma</a:t>
            </a:r>
          </a:p>
          <a:p>
            <a:r>
              <a:rPr lang="et-EE" sz="2800"/>
              <a:t>Pelayanan Prima dengan sistem UPTSA</a:t>
            </a:r>
          </a:p>
          <a:p>
            <a:endParaRPr lang="et-EE" sz="28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af-ZA" sz="3000"/>
              <a:t>Hak untuk tidak Disiksa/diperlakukan Kejam/Hukuman yang tidak Manusiawi/Menurunkan Martabat</a:t>
            </a:r>
          </a:p>
        </p:txBody>
      </p:sp>
      <p:sp>
        <p:nvSpPr>
          <p:cNvPr id="65539" name="Rectangle 3"/>
          <p:cNvSpPr>
            <a:spLocks noGrp="1" noChangeArrowheads="1"/>
          </p:cNvSpPr>
          <p:nvPr>
            <p:ph idx="1"/>
          </p:nvPr>
        </p:nvSpPr>
        <p:spPr/>
        <p:txBody>
          <a:bodyPr/>
          <a:lstStyle/>
          <a:p>
            <a:pPr>
              <a:lnSpc>
                <a:spcPct val="80000"/>
              </a:lnSpc>
            </a:pPr>
            <a:endParaRPr lang="en-US" sz="1300"/>
          </a:p>
          <a:p>
            <a:pPr>
              <a:lnSpc>
                <a:spcPct val="80000"/>
              </a:lnSpc>
            </a:pPr>
            <a:r>
              <a:rPr lang="af-ZA" sz="2000"/>
              <a:t>Kab.Sleman 19 kasus (73,08%), kasus kekerasan dan penyiksaan</a:t>
            </a:r>
          </a:p>
          <a:p>
            <a:pPr>
              <a:lnSpc>
                <a:spcPct val="80000"/>
              </a:lnSpc>
            </a:pPr>
            <a:r>
              <a:rPr lang="af-ZA" sz="2000"/>
              <a:t>Kab.Gn.Kidul 5 kasus (19,23%)</a:t>
            </a:r>
          </a:p>
          <a:p>
            <a:pPr>
              <a:lnSpc>
                <a:spcPct val="80000"/>
              </a:lnSpc>
            </a:pPr>
            <a:r>
              <a:rPr lang="af-ZA" sz="2000"/>
              <a:t>Kab. Kln. Progo &amp; Bantul 1 kasus (3,85%)</a:t>
            </a:r>
          </a:p>
          <a:p>
            <a:pPr>
              <a:lnSpc>
                <a:spcPct val="80000"/>
              </a:lnSpc>
            </a:pPr>
            <a:r>
              <a:rPr lang="af-ZA" sz="2000"/>
              <a:t>Kota Yogyakarta tidak ada kasus (0%)</a:t>
            </a:r>
          </a:p>
          <a:p>
            <a:pPr>
              <a:lnSpc>
                <a:spcPct val="80000"/>
              </a:lnSpc>
              <a:buFont typeface="Wingdings" pitchFamily="2" charset="2"/>
              <a:buNone/>
            </a:pPr>
            <a:r>
              <a:rPr lang="af-ZA" sz="2000"/>
              <a:t>Kasus di Sleman :</a:t>
            </a:r>
          </a:p>
          <a:p>
            <a:pPr>
              <a:lnSpc>
                <a:spcPct val="80000"/>
              </a:lnSpc>
              <a:buFont typeface="Wingdings" pitchFamily="2" charset="2"/>
              <a:buNone/>
            </a:pPr>
            <a:r>
              <a:rPr lang="af-ZA" sz="2000"/>
              <a:t>Penganiayaan 11 kasus (42,31%)</a:t>
            </a:r>
          </a:p>
          <a:p>
            <a:pPr>
              <a:lnSpc>
                <a:spcPct val="80000"/>
              </a:lnSpc>
              <a:buFont typeface="Wingdings" pitchFamily="2" charset="2"/>
              <a:buNone/>
            </a:pPr>
            <a:r>
              <a:rPr lang="af-ZA" sz="2000"/>
              <a:t>Pencabulan 5 kasus (19,23%)</a:t>
            </a:r>
          </a:p>
          <a:p>
            <a:pPr>
              <a:lnSpc>
                <a:spcPct val="80000"/>
              </a:lnSpc>
              <a:buFont typeface="Wingdings" pitchFamily="2" charset="2"/>
              <a:buNone/>
            </a:pPr>
            <a:r>
              <a:rPr lang="af-ZA" sz="2000"/>
              <a:t>Jenis Kelamin :</a:t>
            </a:r>
          </a:p>
          <a:p>
            <a:pPr>
              <a:lnSpc>
                <a:spcPct val="80000"/>
              </a:lnSpc>
              <a:buFont typeface="Wingdings" pitchFamily="2" charset="2"/>
              <a:buNone/>
            </a:pPr>
            <a:r>
              <a:rPr lang="af-ZA" sz="2000"/>
              <a:t>Anak Perempuan : kasus Pencabulan 7 kasus (26,92%), di tiga Kab (Sleman, Gn.Kidul dan Bantul)</a:t>
            </a:r>
          </a:p>
          <a:p>
            <a:pPr>
              <a:lnSpc>
                <a:spcPct val="80000"/>
              </a:lnSpc>
              <a:buFont typeface="Wingdings" pitchFamily="2" charset="2"/>
              <a:buNone/>
            </a:pPr>
            <a:r>
              <a:rPr lang="af-ZA" sz="2000"/>
              <a:t>Anak Laki-laki : kasus penganiayaan/pengeroyokan, baik sebagai korban/pelaku.</a:t>
            </a:r>
          </a:p>
          <a:p>
            <a:pPr>
              <a:lnSpc>
                <a:spcPct val="80000"/>
              </a:lnSpc>
              <a:buFont typeface="Wingdings" pitchFamily="2" charset="2"/>
              <a:buNone/>
            </a:pPr>
            <a:endParaRPr lang="af-ZA" sz="2000"/>
          </a:p>
          <a:p>
            <a:pPr>
              <a:lnSpc>
                <a:spcPct val="80000"/>
              </a:lnSpc>
              <a:buFont typeface="Wingdings" pitchFamily="2" charset="2"/>
              <a:buNone/>
            </a:pPr>
            <a:r>
              <a:rPr lang="af-ZA" sz="2000"/>
              <a:t>Dalam penanganan hal ini, ada model  kerjasama tri-partit antara Kepolisian DIY (RPK) dengan UPP Rumah Sakit Panti Rapih dan LSM Rifka Annisa</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sz="3600"/>
              <a:t>LINGKUNGAN KELUARGA DAN PERAWATAN ALTERNATIF</a:t>
            </a:r>
          </a:p>
        </p:txBody>
      </p:sp>
      <p:sp>
        <p:nvSpPr>
          <p:cNvPr id="66563" name="Rectangle 3"/>
          <p:cNvSpPr>
            <a:spLocks noGrp="1" noChangeArrowheads="1"/>
          </p:cNvSpPr>
          <p:nvPr>
            <p:ph idx="1"/>
          </p:nvPr>
        </p:nvSpPr>
        <p:spPr/>
        <p:txBody>
          <a:bodyPr/>
          <a:lstStyle/>
          <a:p>
            <a:pPr>
              <a:buFont typeface="Wingdings" pitchFamily="2" charset="2"/>
              <a:buNone/>
            </a:pPr>
            <a:r>
              <a:rPr lang="et-EE" sz="2800"/>
              <a:t>Anak yang tidak mendapat dukungan dari lingkungan keluarga :</a:t>
            </a:r>
          </a:p>
          <a:p>
            <a:r>
              <a:rPr lang="et-EE" sz="2800"/>
              <a:t>Kab. Gn.Kidul : 7559 anak (33,22%)</a:t>
            </a:r>
          </a:p>
          <a:p>
            <a:r>
              <a:rPr lang="et-EE" sz="2800"/>
              <a:t>Kab. Sleman : 5992 anak (26,34%)</a:t>
            </a:r>
          </a:p>
          <a:p>
            <a:r>
              <a:rPr lang="et-EE" sz="2800"/>
              <a:t>Kab. Bantul : 4429 anak (19,47%)</a:t>
            </a:r>
          </a:p>
          <a:p>
            <a:r>
              <a:rPr lang="et-EE" sz="2800"/>
              <a:t>Kab.Kln.Progo : 3563 anak (15,66%)</a:t>
            </a:r>
          </a:p>
          <a:p>
            <a:r>
              <a:rPr lang="et-EE" sz="2800"/>
              <a:t>Kota Yogya : 1208 anak (5,31%)</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sz="3600"/>
              <a:t>LINGKUNGAN KELUARGA DAN PERAWATAN ALTERNATIF</a:t>
            </a:r>
          </a:p>
        </p:txBody>
      </p:sp>
      <p:sp>
        <p:nvSpPr>
          <p:cNvPr id="67587" name="Rectangle 3"/>
          <p:cNvSpPr>
            <a:spLocks noGrp="1" noChangeArrowheads="1"/>
          </p:cNvSpPr>
          <p:nvPr>
            <p:ph idx="1"/>
          </p:nvPr>
        </p:nvSpPr>
        <p:spPr/>
        <p:txBody>
          <a:bodyPr/>
          <a:lstStyle/>
          <a:p>
            <a:pPr>
              <a:lnSpc>
                <a:spcPct val="90000"/>
              </a:lnSpc>
              <a:buFont typeface="Wingdings" pitchFamily="2" charset="2"/>
              <a:buNone/>
            </a:pPr>
            <a:r>
              <a:rPr lang="en-US"/>
              <a:t>   </a:t>
            </a:r>
            <a:r>
              <a:rPr lang="et-EE"/>
              <a:t>Dilihat dari jenis masalah, menunjukkan bahwa pada tahun 2002 di Prov. DIY terdapat :</a:t>
            </a:r>
          </a:p>
          <a:p>
            <a:pPr>
              <a:lnSpc>
                <a:spcPct val="90000"/>
              </a:lnSpc>
              <a:buFont typeface="Wingdings" pitchFamily="2" charset="2"/>
              <a:buNone/>
            </a:pPr>
            <a:r>
              <a:rPr lang="et-EE"/>
              <a:t>	19.179 anak terlantar (84,3%)</a:t>
            </a:r>
          </a:p>
          <a:p>
            <a:pPr>
              <a:lnSpc>
                <a:spcPct val="90000"/>
              </a:lnSpc>
              <a:buFont typeface="Wingdings" pitchFamily="2" charset="2"/>
              <a:buNone/>
            </a:pPr>
            <a:r>
              <a:rPr lang="et-EE"/>
              <a:t>	1595 anak balita terlantar (7,01%)</a:t>
            </a:r>
          </a:p>
          <a:p>
            <a:pPr>
              <a:lnSpc>
                <a:spcPct val="90000"/>
              </a:lnSpc>
              <a:buFont typeface="Wingdings" pitchFamily="2" charset="2"/>
              <a:buNone/>
            </a:pPr>
            <a:r>
              <a:rPr lang="et-EE"/>
              <a:t>	1074 anak jalanan (4,72%)</a:t>
            </a:r>
          </a:p>
          <a:p>
            <a:pPr>
              <a:lnSpc>
                <a:spcPct val="90000"/>
              </a:lnSpc>
              <a:buFont typeface="Wingdings" pitchFamily="2" charset="2"/>
              <a:buNone/>
            </a:pPr>
            <a:r>
              <a:rPr lang="et-EE"/>
              <a:t>	850 anak nakal (3,74%)</a:t>
            </a:r>
          </a:p>
          <a:p>
            <a:pPr>
              <a:lnSpc>
                <a:spcPct val="90000"/>
              </a:lnSpc>
              <a:buFont typeface="Wingdings" pitchFamily="2" charset="2"/>
              <a:buNone/>
            </a:pPr>
            <a:r>
              <a:rPr lang="et-EE"/>
              <a:t>	53 anak yang menjadi korban tindak kekerasan (0,23%)</a:t>
            </a:r>
          </a:p>
        </p:txBody>
      </p:sp>
    </p:spTree>
  </p:cSld>
  <p:clrMapOvr>
    <a:masterClrMapping/>
  </p:clrMapOvr>
</p:sld>
</file>

<file path=ppt/theme/theme1.xml><?xml version="1.0" encoding="utf-8"?>
<a:theme xmlns:a="http://schemas.openxmlformats.org/drawingml/2006/main" name="00721">
  <a:themeElements>
    <a:clrScheme name="Custom 211">
      <a:dk1>
        <a:sysClr val="windowText" lastClr="000000"/>
      </a:dk1>
      <a:lt1>
        <a:srgbClr val="FFFFFF"/>
      </a:lt1>
      <a:dk2>
        <a:srgbClr val="000000"/>
      </a:dk2>
      <a:lt2>
        <a:srgbClr val="FFFFFF"/>
      </a:lt2>
      <a:accent1>
        <a:srgbClr val="FD9F17"/>
      </a:accent1>
      <a:accent2>
        <a:srgbClr val="6BA7F8"/>
      </a:accent2>
      <a:accent3>
        <a:srgbClr val="C3DBFC"/>
      </a:accent3>
      <a:accent4>
        <a:srgbClr val="0A2793"/>
      </a:accent4>
      <a:accent5>
        <a:srgbClr val="C0E8FD"/>
      </a:accent5>
      <a:accent6>
        <a:srgbClr val="6097E1"/>
      </a:accent6>
      <a:hlink>
        <a:srgbClr val="0B6DEF"/>
      </a:hlink>
      <a:folHlink>
        <a:srgbClr val="237DF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00721</Template>
  <TotalTime>61</TotalTime>
  <Words>721</Words>
  <Application>Microsoft PowerPoint</Application>
  <PresentationFormat>On-screen Show (4:3)</PresentationFormat>
  <Paragraphs>233</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Times New Roman</vt:lpstr>
      <vt:lpstr>Wingdings</vt:lpstr>
      <vt:lpstr>00721</vt:lpstr>
      <vt:lpstr>PROFIL KESEJAHTERAAN DAN PERLINDUNGAN ANAK DIY </vt:lpstr>
      <vt:lpstr>       Distribusi Penduduk</vt:lpstr>
      <vt:lpstr>Slide 3</vt:lpstr>
      <vt:lpstr>Komposisi umur </vt:lpstr>
      <vt:lpstr>SITUASI KESEJAHTERAAN KHUSUS ANAK</vt:lpstr>
      <vt:lpstr>Penyelenggaraan Catatan Sipil</vt:lpstr>
      <vt:lpstr>Hak untuk tidak Disiksa/diperlakukan Kejam/Hukuman yang tidak Manusiawi/Menurunkan Martabat</vt:lpstr>
      <vt:lpstr>LINGKUNGAN KELUARGA DAN PERAWATAN ALTERNATIF</vt:lpstr>
      <vt:lpstr>LINGKUNGAN KELUARGA DAN PERAWATAN ALTERNATIF</vt:lpstr>
      <vt:lpstr>LINGKUNGAN KELUARGA DAN PERAWATAN ALTERNATIF</vt:lpstr>
      <vt:lpstr>Prosentase Talak Cerai terhadap Nikah Rujuk</vt:lpstr>
      <vt:lpstr>ANAK JALANAN</vt:lpstr>
      <vt:lpstr>RUMAH SINGGAH ANAK MANDIRI, RUMAH SINGGAH DIPONEGORO, LENTERA SAHAJA</vt:lpstr>
      <vt:lpstr>Berdasar Jenis Kelamin</vt:lpstr>
      <vt:lpstr>ANAK-ANAK ADOPSI</vt:lpstr>
      <vt:lpstr>KESEHATAN DAN KESEJAHTERAAN SOSIAL</vt:lpstr>
      <vt:lpstr>KESEHATAN DAN KESEJAHTERAAN SOSIAL</vt:lpstr>
      <vt:lpstr>KESEHATAN DAN KESEJAHTERAAN SOSIAL</vt:lpstr>
      <vt:lpstr>PENDIDIKAN, KEGIATAN BUDAYA DAN WAKTU LUANG</vt:lpstr>
      <vt:lpstr>PENDIDIKAN, KEGIATAN BUDAYA DAN WAKTU LUANG</vt:lpstr>
      <vt:lpstr>PENDIDIKAN, KEGIATAN BUDAYA DAN WAKTU LUANG</vt:lpstr>
      <vt:lpstr>PERLINDUNGAN KHUSUS</vt:lpstr>
      <vt:lpstr>PERLINDUNGAN KHUSUS</vt:lpstr>
      <vt:lpstr>PERLINDUNGAN KHUSUS</vt:lpstr>
      <vt:lpstr>PERLINDUNGAN KHUSUS</vt:lpstr>
      <vt:lpstr>SARAN</vt:lpstr>
      <vt:lpstr>Slide 27</vt:lpstr>
      <vt:lpstr>REKOMENDASI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PROFIL KESEJAHTERAAN DAN PERLINDUNGAN ANAK DIY TIM PENELITI KPA PROVINSI DIY</dc:title>
  <dc:creator>TCRA</dc:creator>
  <cp:lastModifiedBy>perikanan</cp:lastModifiedBy>
  <cp:revision>5</cp:revision>
  <dcterms:created xsi:type="dcterms:W3CDTF">2003-11-16T10:01:15Z</dcterms:created>
  <dcterms:modified xsi:type="dcterms:W3CDTF">2013-10-17T00:19:55Z</dcterms:modified>
</cp:coreProperties>
</file>