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4E20B-A56A-44E7-8D5E-BE012E89BE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DAD58-72A4-4ECD-AC1F-6BC8014DBA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95466-FA3F-44A2-83DF-7B157B3589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46FC5-4AE9-468C-944B-A1A8E26773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FFF63-1035-48E2-9D7F-755AFE1EB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250F0-521A-45EC-9E9E-0CFC6A2208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C532F-6DAB-4D82-94A1-AFFB43BFC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7811-2274-4975-99ED-BD5F76CAAE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622DC-F391-46DA-9F57-64FF9B48BB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C32C7-437F-4745-9A1F-6E57903F35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1637A-44CF-4CDF-9EE7-E64CA5AF14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3"/>
          <a:srcRect l="197" t="27824" r="10915" b="51180"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6CFF4C2-6522-4BED-8A53-619F22BC1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3200" dirty="0" smtClean="0">
                <a:latin typeface="Comic Sans MS" pitchFamily="66" charset="0"/>
              </a:rPr>
              <a:t/>
            </a:r>
            <a:br>
              <a:rPr lang="id-ID" sz="3200" dirty="0" smtClean="0">
                <a:latin typeface="Comic Sans MS" pitchFamily="66" charset="0"/>
              </a:rPr>
            </a:br>
            <a:r>
              <a:rPr lang="id-ID" sz="3200" dirty="0" smtClean="0">
                <a:latin typeface="Comic Sans MS" pitchFamily="66" charset="0"/>
              </a:rPr>
              <a:t/>
            </a:r>
            <a:br>
              <a:rPr lang="id-ID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IDENTIFIKASI </a:t>
            </a:r>
            <a:r>
              <a:rPr lang="en-US" sz="3200" dirty="0">
                <a:latin typeface="Comic Sans MS" pitchFamily="66" charset="0"/>
              </a:rPr>
              <a:t>IDENTITAS ETNIK PADA REMAJA BERBASIS SEKOLAH PADA KELOMPOK ETNIK SUNDA, JAWA DAN MADURA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smtClean="0"/>
          </a:p>
          <a:p>
            <a:r>
              <a:rPr lang="et-EE" smtClean="0"/>
              <a:t>Pratiwi </a:t>
            </a:r>
            <a:r>
              <a:rPr lang="et-EE"/>
              <a:t>Wahyu Widiarti</a:t>
            </a:r>
            <a:r>
              <a:rPr lang="en-US" dirty="0"/>
              <a:t> (UNY)</a:t>
            </a:r>
          </a:p>
          <a:p>
            <a:r>
              <a:rPr lang="en-US" dirty="0"/>
              <a:t>Irene </a:t>
            </a:r>
            <a:r>
              <a:rPr lang="en-US" dirty="0" err="1"/>
              <a:t>Tarakanita</a:t>
            </a:r>
            <a:r>
              <a:rPr lang="en-US" dirty="0"/>
              <a:t> (UKM)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>
                <a:latin typeface="Comic Sans MS" pitchFamily="66" charset="0"/>
                <a:cs typeface="Times New Roman" pitchFamily="18" charset="0"/>
              </a:rPr>
              <a:t/>
            </a:r>
            <a:br>
              <a:rPr lang="id-ID" sz="3200">
                <a:latin typeface="Comic Sans MS" pitchFamily="66" charset="0"/>
                <a:cs typeface="Times New Roman" pitchFamily="18" charset="0"/>
              </a:rPr>
            </a:br>
            <a:r>
              <a:rPr lang="id-ID" sz="3200">
                <a:latin typeface="Comic Sans MS" pitchFamily="66" charset="0"/>
                <a:cs typeface="Times New Roman" pitchFamily="18" charset="0"/>
              </a:rPr>
              <a:t>Gambaran Status Identitas Etnik pada</a:t>
            </a:r>
            <a:br>
              <a:rPr lang="id-ID" sz="3200">
                <a:latin typeface="Comic Sans MS" pitchFamily="66" charset="0"/>
                <a:cs typeface="Times New Roman" pitchFamily="18" charset="0"/>
              </a:rPr>
            </a:br>
            <a:r>
              <a:rPr lang="id-ID" sz="3200">
                <a:latin typeface="Comic Sans MS" pitchFamily="66" charset="0"/>
                <a:cs typeface="Times New Roman" pitchFamily="18" charset="0"/>
              </a:rPr>
              <a:t>  Remaja Etnik Jawa (Jatim)</a:t>
            </a:r>
            <a:br>
              <a:rPr lang="id-ID" sz="3200">
                <a:latin typeface="Comic Sans MS" pitchFamily="66" charset="0"/>
                <a:cs typeface="Times New Roman" pitchFamily="18" charset="0"/>
              </a:rPr>
            </a:br>
            <a:endParaRPr lang="en-GB" sz="3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af-ZA">
                <a:latin typeface="Comic Sans MS" pitchFamily="66" charset="0"/>
                <a:cs typeface="Times New Roman" pitchFamily="18" charset="0"/>
              </a:rPr>
              <a:t>Status </a:t>
            </a:r>
            <a:r>
              <a:rPr lang="af-ZA" i="1">
                <a:latin typeface="Comic Sans MS" pitchFamily="66" charset="0"/>
                <a:cs typeface="Times New Roman" pitchFamily="18" charset="0"/>
              </a:rPr>
              <a:t>Unexamined</a:t>
            </a:r>
            <a:r>
              <a:rPr lang="af-ZA">
                <a:latin typeface="Comic Sans MS" pitchFamily="66" charset="0"/>
                <a:cs typeface="Times New Roman" pitchFamily="18" charset="0"/>
              </a:rPr>
              <a:t> : 101 orang (59,4%);   </a:t>
            </a:r>
          </a:p>
          <a:p>
            <a:pPr>
              <a:buFont typeface="Wingdings" pitchFamily="2" charset="2"/>
              <a:buNone/>
            </a:pPr>
            <a:r>
              <a:rPr lang="af-ZA">
                <a:latin typeface="Comic Sans MS" pitchFamily="66" charset="0"/>
                <a:cs typeface="Times New Roman" pitchFamily="18" charset="0"/>
              </a:rPr>
              <a:t>Status identitas etnik </a:t>
            </a:r>
            <a:r>
              <a:rPr lang="af-ZA" i="1">
                <a:latin typeface="Comic Sans MS" pitchFamily="66" charset="0"/>
                <a:cs typeface="Times New Roman" pitchFamily="18" charset="0"/>
              </a:rPr>
              <a:t>Moratorium</a:t>
            </a:r>
            <a:r>
              <a:rPr lang="af-ZA">
                <a:latin typeface="Comic Sans MS" pitchFamily="66" charset="0"/>
                <a:cs typeface="Times New Roman" pitchFamily="18" charset="0"/>
              </a:rPr>
              <a:t> : 68  orang (40%), dan </a:t>
            </a:r>
          </a:p>
          <a:p>
            <a:pPr>
              <a:buFont typeface="Wingdings" pitchFamily="2" charset="2"/>
              <a:buNone/>
            </a:pPr>
            <a:r>
              <a:rPr lang="af-ZA">
                <a:latin typeface="Comic Sans MS" pitchFamily="66" charset="0"/>
                <a:cs typeface="Times New Roman" pitchFamily="18" charset="0"/>
              </a:rPr>
              <a:t>Status identitas etnik </a:t>
            </a:r>
            <a:r>
              <a:rPr lang="af-ZA" i="1">
                <a:latin typeface="Comic Sans MS" pitchFamily="66" charset="0"/>
                <a:cs typeface="Times New Roman" pitchFamily="18" charset="0"/>
              </a:rPr>
              <a:t>Achieve</a:t>
            </a:r>
            <a:r>
              <a:rPr lang="af-ZA">
                <a:latin typeface="Comic Sans MS" pitchFamily="66" charset="0"/>
              </a:rPr>
              <a:t>  : </a:t>
            </a:r>
            <a:r>
              <a:rPr lang="af-ZA">
                <a:latin typeface="Comic Sans MS" pitchFamily="66" charset="0"/>
                <a:cs typeface="Times New Roman" pitchFamily="18" charset="0"/>
              </a:rPr>
              <a:t>1 orang (0,6%)</a:t>
            </a:r>
          </a:p>
          <a:p>
            <a:pPr algn="just">
              <a:buFont typeface="Wingdings" pitchFamily="2" charset="2"/>
              <a:buNone/>
            </a:pPr>
            <a:r>
              <a:rPr lang="nl-NL">
                <a:latin typeface="Comic Sans MS" pitchFamily="66" charset="0"/>
                <a:cs typeface="Times New Roman" pitchFamily="18" charset="0"/>
              </a:rPr>
              <a:t>  </a:t>
            </a:r>
            <a:r>
              <a:rPr lang="en-GB">
                <a:latin typeface="Comic Sans MS" pitchFamily="66" charset="0"/>
                <a:cs typeface="Times New Roman" pitchFamily="18" charset="0"/>
              </a:rPr>
              <a:t> </a:t>
            </a:r>
            <a:endParaRPr lang="af-ZA">
              <a:latin typeface="Comic Sans MS" pitchFamily="66" charset="0"/>
              <a:cs typeface="Times New Roman" pitchFamily="18" charset="0"/>
            </a:endParaRPr>
          </a:p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>
                <a:latin typeface="Comic Sans MS" pitchFamily="66" charset="0"/>
                <a:cs typeface="Times New Roman" pitchFamily="18" charset="0"/>
              </a:rPr>
              <a:t/>
            </a:r>
            <a:br>
              <a:rPr lang="id-ID" sz="3200">
                <a:latin typeface="Comic Sans MS" pitchFamily="66" charset="0"/>
                <a:cs typeface="Times New Roman" pitchFamily="18" charset="0"/>
              </a:rPr>
            </a:br>
            <a:r>
              <a:rPr lang="en-GB" sz="3200">
                <a:latin typeface="Comic Sans MS" pitchFamily="66" charset="0"/>
                <a:cs typeface="Times New Roman" pitchFamily="18" charset="0"/>
              </a:rPr>
              <a:t/>
            </a:r>
            <a:br>
              <a:rPr lang="en-GB" sz="3200">
                <a:latin typeface="Comic Sans MS" pitchFamily="66" charset="0"/>
                <a:cs typeface="Times New Roman" pitchFamily="18" charset="0"/>
              </a:rPr>
            </a:br>
            <a:r>
              <a:rPr lang="en-US" sz="3200"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3200">
                <a:latin typeface="Comic Sans MS" pitchFamily="66" charset="0"/>
                <a:cs typeface="Times New Roman" pitchFamily="18" charset="0"/>
              </a:rPr>
            </a:br>
            <a:r>
              <a:rPr lang="en-US" sz="3200"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3200">
                <a:latin typeface="Comic Sans MS" pitchFamily="66" charset="0"/>
                <a:cs typeface="Times New Roman" pitchFamily="18" charset="0"/>
              </a:rPr>
            </a:br>
            <a:r>
              <a:rPr lang="id-ID" sz="3200">
                <a:latin typeface="Comic Sans MS" pitchFamily="66" charset="0"/>
                <a:cs typeface="Times New Roman" pitchFamily="18" charset="0"/>
              </a:rPr>
              <a:t>Gambaran Status Identitas Etnik pada</a:t>
            </a:r>
            <a:br>
              <a:rPr lang="id-ID" sz="3200">
                <a:latin typeface="Comic Sans MS" pitchFamily="66" charset="0"/>
                <a:cs typeface="Times New Roman" pitchFamily="18" charset="0"/>
              </a:rPr>
            </a:br>
            <a:r>
              <a:rPr lang="id-ID" sz="3200">
                <a:latin typeface="Comic Sans MS" pitchFamily="66" charset="0"/>
                <a:cs typeface="Times New Roman" pitchFamily="18" charset="0"/>
              </a:rPr>
              <a:t>  Remaja Etnik Madura</a:t>
            </a:r>
            <a:br>
              <a:rPr lang="id-ID" sz="3200">
                <a:latin typeface="Comic Sans MS" pitchFamily="66" charset="0"/>
                <a:cs typeface="Times New Roman" pitchFamily="18" charset="0"/>
              </a:rPr>
            </a:br>
            <a:r>
              <a:rPr lang="af-ZA">
                <a:latin typeface="Comic Sans MS" pitchFamily="66" charset="0"/>
                <a:cs typeface="Times New Roman" pitchFamily="18" charset="0"/>
              </a:rPr>
              <a:t/>
            </a:r>
            <a:br>
              <a:rPr lang="af-ZA">
                <a:latin typeface="Comic Sans MS" pitchFamily="66" charset="0"/>
                <a:cs typeface="Times New Roman" pitchFamily="18" charset="0"/>
              </a:rPr>
            </a:br>
            <a:r>
              <a:rPr lang="en-GB"/>
              <a:t/>
            </a:r>
            <a:br>
              <a:rPr lang="en-GB"/>
            </a:b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>
                <a:cs typeface="Times New Roman" pitchFamily="18" charset="0"/>
              </a:rPr>
              <a:t>Status</a:t>
            </a:r>
            <a:r>
              <a:rPr lang="id-ID" i="1">
                <a:cs typeface="Times New Roman" pitchFamily="18" charset="0"/>
              </a:rPr>
              <a:t> </a:t>
            </a:r>
            <a:r>
              <a:rPr lang="id-ID">
                <a:cs typeface="Times New Roman" pitchFamily="18" charset="0"/>
              </a:rPr>
              <a:t>Identitas</a:t>
            </a:r>
            <a:r>
              <a:rPr lang="id-ID" i="1">
                <a:cs typeface="Times New Roman" pitchFamily="18" charset="0"/>
              </a:rPr>
              <a:t> Unexamined</a:t>
            </a:r>
            <a:r>
              <a:rPr lang="id-ID">
                <a:cs typeface="Times New Roman" pitchFamily="18" charset="0"/>
              </a:rPr>
              <a:t> : 51 orang (24,4%); </a:t>
            </a:r>
          </a:p>
          <a:p>
            <a:pPr algn="just"/>
            <a:r>
              <a:rPr lang="id-ID">
                <a:cs typeface="Times New Roman" pitchFamily="18" charset="0"/>
              </a:rPr>
              <a:t>Status identitas etnik </a:t>
            </a:r>
            <a:r>
              <a:rPr lang="id-ID" i="1">
                <a:cs typeface="Times New Roman" pitchFamily="18" charset="0"/>
              </a:rPr>
              <a:t>Moratorium</a:t>
            </a:r>
            <a:r>
              <a:rPr lang="id-ID">
                <a:cs typeface="Times New Roman" pitchFamily="18" charset="0"/>
              </a:rPr>
              <a:t> 154 orang (73,7%)  dan </a:t>
            </a:r>
          </a:p>
          <a:p>
            <a:pPr algn="just"/>
            <a:r>
              <a:rPr lang="id-ID">
                <a:cs typeface="Times New Roman" pitchFamily="18" charset="0"/>
              </a:rPr>
              <a:t>Status identitas etnik </a:t>
            </a:r>
            <a:r>
              <a:rPr lang="id-ID" i="1">
                <a:cs typeface="Times New Roman" pitchFamily="18" charset="0"/>
              </a:rPr>
              <a:t>Achieve</a:t>
            </a:r>
            <a:r>
              <a:rPr lang="id-ID">
                <a:cs typeface="Times New Roman" pitchFamily="18" charset="0"/>
              </a:rPr>
              <a:t> : 4 orang (1,9%) </a:t>
            </a:r>
            <a:endParaRPr lang="en-GB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f-ZA"/>
              <a:t>Hasil Kualitatif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af-ZA"/>
              <a:t>Remaja Etnik Sunda, menganggap etnik mereka ada kelebihan : halus, ramah tamah, bahasanya tidak kasar, kemanusiaan tinggi.</a:t>
            </a:r>
          </a:p>
          <a:p>
            <a:r>
              <a:rPr lang="af-ZA"/>
              <a:t>Kekurangan : ada kemalasan, berpikirnya kolot, suka mengekang terutama pada anak perempuan, kurang puas dengan apa yang sudah diperoleh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f-ZA"/>
              <a:t>Remaja Etnik Jawa (DIY)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af-ZA"/>
              <a:t>Menganggap etniknya sendiri :</a:t>
            </a:r>
          </a:p>
          <a:p>
            <a:pPr>
              <a:buFont typeface="Wingdings" pitchFamily="2" charset="2"/>
              <a:buNone/>
            </a:pPr>
            <a:r>
              <a:rPr lang="af-ZA"/>
              <a:t>	Kelebihan : halus, ramah dan sopan. Mampu menyebutkan tokoh idola dari etniknya sendiri</a:t>
            </a:r>
          </a:p>
          <a:p>
            <a:pPr>
              <a:buFont typeface="Wingdings" pitchFamily="2" charset="2"/>
              <a:buNone/>
            </a:pPr>
            <a:r>
              <a:rPr lang="af-ZA"/>
              <a:t>   Kelemahan : suka berlambat-lambat.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f-ZA"/>
              <a:t>Remaja Etnik Madura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af-ZA"/>
              <a:t>Menganggap etniknya sendiri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f-ZA"/>
              <a:t>	Kelebihan : berani menantang kehidupan.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f-ZA"/>
              <a:t>   Kelemahan :  suka kasar, suka berkelahi, mudah tersinggung.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f-ZA"/>
              <a:t>	Ada kekhawatiran tentang sikap dan tindakan dari etniknya sendiri, yang belum tentu menggambarkan etnik mereka secara menyeluruh.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Perumusan Intervensi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d-ID" sz="2800">
                <a:cs typeface="Times New Roman" pitchFamily="18" charset="0"/>
              </a:rPr>
              <a:t>Dirancang bentuk intervensi, langkah-langkah dan topik materi yang akan diberikan dalam intervensi ini adalah :</a:t>
            </a:r>
          </a:p>
          <a:p>
            <a:pPr algn="just">
              <a:buFont typeface="Wingdings" pitchFamily="2" charset="2"/>
              <a:buNone/>
            </a:pPr>
            <a:r>
              <a:rPr lang="nl-NL" sz="2800">
                <a:cs typeface="Times New Roman" pitchFamily="18" charset="0"/>
              </a:rPr>
              <a:t>   1) Identitas Etnik pada Remaja; 2) Prasangka, Stereotipe; 3) Pendidikan Multi kultur; 4) Pendidikan Multi Etnik; 5) Asertivitas (kemampuan mengambil keputusan) bila berada dalam situasi konflik pada remaja; 6) Etnik Sunda, etnik Jawa dan etnik Madura.</a:t>
            </a:r>
            <a:endParaRPr lang="id-ID" sz="2800">
              <a:cs typeface="Times New Roman" pitchFamily="18" charset="0"/>
            </a:endParaRPr>
          </a:p>
          <a:p>
            <a:endParaRPr lang="en-GB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KESIMPULAN</a:t>
            </a:r>
            <a:endParaRPr lang="en-GB">
              <a:latin typeface="Tahom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400">
                <a:latin typeface="Comic Sans MS" pitchFamily="66" charset="0"/>
              </a:rPr>
              <a:t>Kesimpulan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400">
                <a:latin typeface="Comic Sans MS" pitchFamily="66" charset="0"/>
              </a:rPr>
              <a:t>	1. Status identitas remaja etnik Sunda pada status Unexamined (tidak ada eksplorasi maupun komitmen).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400">
                <a:latin typeface="Comic Sans MS" pitchFamily="66" charset="0"/>
              </a:rPr>
              <a:t>	2. Status identitas remaja etnik Jawa (DIY) pada status Unexamined (tidak ada eksplorasi maupun komitmen).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400">
                <a:latin typeface="Comic Sans MS" pitchFamily="66" charset="0"/>
              </a:rPr>
              <a:t>   3. Status identitas remaja etnik Jawa (Jatim) pada status Unexamined (tidak ada eksplorasi maupun komitmen).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400">
                <a:latin typeface="Comic Sans MS" pitchFamily="66" charset="0"/>
              </a:rPr>
              <a:t> 	4. Status identitas remaja etnik Madura Sunda pada status Moratorium ( ada eksplorasi namun belum ada  komitmen).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24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Saran </a:t>
            </a:r>
            <a:r>
              <a:rPr lang="en-US"/>
              <a:t/>
            </a:r>
            <a:br>
              <a:rPr lang="en-US"/>
            </a:b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latin typeface="Comic Sans MS" pitchFamily="66" charset="0"/>
                <a:cs typeface="Times New Roman" pitchFamily="18" charset="0"/>
              </a:rPr>
              <a:t>1. </a:t>
            </a:r>
            <a:r>
              <a:rPr lang="id-ID" sz="2400">
                <a:latin typeface="Comic Sans MS" pitchFamily="66" charset="0"/>
                <a:cs typeface="Times New Roman" pitchFamily="18" charset="0"/>
              </a:rPr>
              <a:t>Untuk remaja dalam etnik-etnik tertentu perlu lebih memperhatikan perkembangannya sendiri dalam konteks yang melingkupinya, baik kultur, etnik, maupun sosial.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400">
                <a:latin typeface="Comic Sans MS" pitchFamily="66" charset="0"/>
                <a:cs typeface="Times New Roman" pitchFamily="18" charset="0"/>
              </a:rPr>
              <a:t>    2. Orang tua dan keluarga perlu memfasilitasi remaja dengan kondisi lingkungan yang mendukung perkembangan diri remaja.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400">
                <a:latin typeface="Comic Sans MS" pitchFamily="66" charset="0"/>
                <a:cs typeface="Times New Roman" pitchFamily="18" charset="0"/>
              </a:rPr>
              <a:t>	3. Orang dewasa di sekitar remaja (guru, saudara) dari remaja perlu mendukung perkembangan diri remaja terutama tentang keberadaan etniknya.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400">
                <a:latin typeface="Comic Sans MS" pitchFamily="66" charset="0"/>
                <a:cs typeface="Times New Roman" pitchFamily="18" charset="0"/>
              </a:rPr>
              <a:t>   	4. Perlu diberikan penanganan bagi remaja, khususnya bagi remaja yang ada di jalur formal (sekolah) untuk memahami keberadaan diri dan lingkungannya.</a:t>
            </a:r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>
                <a:latin typeface="Comic Sans MS" pitchFamily="66" charset="0"/>
              </a:rPr>
              <a:t>Subjek dan Target Penelitian</a:t>
            </a:r>
            <a:endParaRPr lang="en-GB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af-ZA" sz="2800">
                <a:latin typeface="Comic Sans MS" pitchFamily="66" charset="0"/>
              </a:rPr>
              <a:t>Subjek penelitian adalah remaja-remaja dari etnik sunda, jawa dan madura yang ada di empat lokasi, Jawa Barat, Jawa Timur, Madura dan Daerah Istimewa Yogyakarta</a:t>
            </a:r>
          </a:p>
          <a:p>
            <a:pPr>
              <a:lnSpc>
                <a:spcPct val="90000"/>
              </a:lnSpc>
            </a:pPr>
            <a:r>
              <a:rPr lang="af-ZA" sz="2800">
                <a:latin typeface="Comic Sans MS" pitchFamily="66" charset="0"/>
              </a:rPr>
              <a:t>Perumusan model intervensi tentang identitas etnik berbasis sekolah yang dapat dimasukkan dalam kurikulum lokal atau membuka kelas-kelas diskusi tentang etnik beserta permasalahan dan solusinya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af-ZA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28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>
                <a:latin typeface="Comic Sans MS" pitchFamily="66" charset="0"/>
              </a:rPr>
              <a:t>Tujuan Penelitian</a:t>
            </a:r>
            <a:endParaRPr lang="en-GB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af-ZA">
                <a:latin typeface="Comic Sans MS" pitchFamily="66" charset="0"/>
              </a:rPr>
              <a:t>Mengidentifikasi status identitas etnik pada remaja ber etnik Sunda, Jawa dan Madura</a:t>
            </a:r>
          </a:p>
          <a:p>
            <a:pPr marL="609600" indent="-609600">
              <a:buFontTx/>
              <a:buAutoNum type="arabicPeriod"/>
            </a:pPr>
            <a:r>
              <a:rPr lang="af-ZA">
                <a:latin typeface="Comic Sans MS" pitchFamily="66" charset="0"/>
              </a:rPr>
              <a:t>Merumuskan model intervensi bagi remaja ber etnik Sunda, Jawa dan Madura</a:t>
            </a:r>
          </a:p>
          <a:p>
            <a:pPr marL="609600" indent="-609600"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>
                <a:latin typeface="Comic Sans MS" pitchFamily="66" charset="0"/>
              </a:rPr>
              <a:t>Pent</a:t>
            </a:r>
            <a:r>
              <a:rPr lang="en-US" sz="4000">
                <a:latin typeface="Comic Sans MS" pitchFamily="66" charset="0"/>
              </a:rPr>
              <a:t>i</a:t>
            </a:r>
            <a:r>
              <a:rPr lang="et-EE" sz="4000">
                <a:latin typeface="Comic Sans MS" pitchFamily="66" charset="0"/>
              </a:rPr>
              <a:t>ngnya Rencana Penelitian</a:t>
            </a:r>
            <a:endParaRPr lang="en-GB" sz="4000"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af-ZA" sz="2400">
                <a:latin typeface="Comic Sans MS" pitchFamily="66" charset="0"/>
              </a:rPr>
              <a:t>Konflik etnis banyak terjadi di daerah-daerah Indonesia</a:t>
            </a:r>
          </a:p>
          <a:p>
            <a:pPr>
              <a:lnSpc>
                <a:spcPct val="90000"/>
              </a:lnSpc>
            </a:pPr>
            <a:r>
              <a:rPr lang="af-ZA" sz="2400">
                <a:latin typeface="Comic Sans MS" pitchFamily="66" charset="0"/>
              </a:rPr>
              <a:t>‘Pertolongan Pertama’ harus dilakukan bagi kepentingan anak-anak dan remaja</a:t>
            </a:r>
          </a:p>
          <a:p>
            <a:pPr>
              <a:lnSpc>
                <a:spcPct val="90000"/>
              </a:lnSpc>
            </a:pPr>
            <a:r>
              <a:rPr lang="af-ZA" sz="2400">
                <a:latin typeface="Comic Sans MS" pitchFamily="66" charset="0"/>
              </a:rPr>
              <a:t>Di masa remaja berlangsung pembentukan identitas yang akan mengarah pada pencapaian status identitas dalam berbegai ragam domain (vokasi, ideologi, politik, religi, dan etnik)</a:t>
            </a:r>
          </a:p>
          <a:p>
            <a:pPr>
              <a:lnSpc>
                <a:spcPct val="90000"/>
              </a:lnSpc>
            </a:pPr>
            <a:r>
              <a:rPr lang="af-ZA" sz="2400">
                <a:latin typeface="Comic Sans MS" pitchFamily="66" charset="0"/>
              </a:rPr>
              <a:t>Intervensi dirancang untuk mengembangkan sensitivitas terhadap perbedaan etnik,. Intervensi preventif dengan sekolah sebagai landasan (</a:t>
            </a:r>
            <a:r>
              <a:rPr lang="af-ZA" sz="2400" i="1">
                <a:latin typeface="Comic Sans MS" pitchFamily="66" charset="0"/>
              </a:rPr>
              <a:t>school based intervention</a:t>
            </a:r>
            <a:r>
              <a:rPr lang="af-ZA" sz="2400">
                <a:latin typeface="Comic Sans MS" pitchFamily="66" charset="0"/>
              </a:rPr>
              <a:t>)  </a:t>
            </a:r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>
                <a:latin typeface="Comic Sans MS" pitchFamily="66" charset="0"/>
              </a:rPr>
              <a:t>S</a:t>
            </a:r>
            <a:r>
              <a:rPr lang="en-US">
                <a:latin typeface="Comic Sans MS" pitchFamily="66" charset="0"/>
              </a:rPr>
              <a:t>TUDI PUSTAKA</a:t>
            </a:r>
            <a:endParaRPr lang="en-GB"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af-ZA">
                <a:latin typeface="Comic Sans MS" pitchFamily="66" charset="0"/>
              </a:rPr>
              <a:t>Relasi sosial</a:t>
            </a:r>
          </a:p>
          <a:p>
            <a:r>
              <a:rPr lang="af-ZA">
                <a:latin typeface="Comic Sans MS" pitchFamily="66" charset="0"/>
              </a:rPr>
              <a:t>Etnisitas</a:t>
            </a:r>
          </a:p>
          <a:p>
            <a:r>
              <a:rPr lang="af-ZA">
                <a:latin typeface="Comic Sans MS" pitchFamily="66" charset="0"/>
              </a:rPr>
              <a:t>Identitas</a:t>
            </a:r>
          </a:p>
          <a:p>
            <a:r>
              <a:rPr lang="af-ZA">
                <a:latin typeface="Comic Sans MS" pitchFamily="66" charset="0"/>
              </a:rPr>
              <a:t>Identitas etnik dan status identitas etnik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b="1">
                <a:latin typeface="Comic Sans MS" pitchFamily="66" charset="0"/>
              </a:rPr>
              <a:t>M</a:t>
            </a:r>
            <a:r>
              <a:rPr lang="en-US" b="1">
                <a:latin typeface="Comic Sans MS" pitchFamily="66" charset="0"/>
              </a:rPr>
              <a:t>ETODE PENELITIAN</a:t>
            </a:r>
            <a:endParaRPr lang="en-GB" b="1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af-ZA" sz="2400">
                <a:latin typeface="Comic Sans MS" pitchFamily="66" charset="0"/>
              </a:rPr>
              <a:t>Pendekatan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f-ZA" sz="2400">
                <a:latin typeface="Comic Sans MS" pitchFamily="66" charset="0"/>
              </a:rPr>
              <a:t>	Penelitian ini termasuk penelitian deskriptif dengan pendekatan kuantitatif </a:t>
            </a:r>
          </a:p>
          <a:p>
            <a:pPr>
              <a:lnSpc>
                <a:spcPct val="90000"/>
              </a:lnSpc>
            </a:pPr>
            <a:r>
              <a:rPr lang="af-ZA" sz="2400">
                <a:latin typeface="Comic Sans MS" pitchFamily="66" charset="0"/>
              </a:rPr>
              <a:t>Metode Penarikan Sampel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f-ZA" sz="2400">
                <a:latin typeface="Comic Sans MS" pitchFamily="66" charset="0"/>
              </a:rPr>
              <a:t>	Populasi adalah seluruh remaja di JaBar, Jatim, Madura dan DIY, karakteristik usia 16-20 tahun, ada di jalur formal (sekolah), ada perimbangan jenis kelamin.</a:t>
            </a:r>
          </a:p>
          <a:p>
            <a:pPr>
              <a:lnSpc>
                <a:spcPct val="90000"/>
              </a:lnSpc>
            </a:pPr>
            <a:r>
              <a:rPr lang="af-ZA" sz="2400">
                <a:latin typeface="Comic Sans MS" pitchFamily="66" charset="0"/>
              </a:rPr>
              <a:t>Rancangan Sampling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f-ZA" sz="2400">
                <a:latin typeface="Comic Sans MS" pitchFamily="66" charset="0"/>
              </a:rPr>
              <a:t>	Menggunakan teknik Multi Stage Sampling. Sampel keseluruhan 768 orang remaja</a:t>
            </a:r>
            <a:endParaRPr lang="en-GB" sz="24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>
                <a:latin typeface="Comic Sans MS" pitchFamily="66" charset="0"/>
              </a:rPr>
              <a:t>Prosedur Pengumpulan Data dan Metode Analisis</a:t>
            </a:r>
            <a:endParaRPr lang="en-GB"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af-ZA" sz="2800">
                <a:latin typeface="Comic Sans MS" pitchFamily="66" charset="0"/>
              </a:rPr>
              <a:t>Alat Ukur : Pedoman Wawancara Identitas Etnik dari Phinney. Penetapan status identitas dengan menggunakan </a:t>
            </a:r>
            <a:r>
              <a:rPr lang="af-ZA" sz="2800" i="1">
                <a:latin typeface="Comic Sans MS" pitchFamily="66" charset="0"/>
              </a:rPr>
              <a:t>inter rater agreement. </a:t>
            </a:r>
          </a:p>
          <a:p>
            <a:r>
              <a:rPr lang="af-ZA" sz="2800">
                <a:latin typeface="Comic Sans MS" pitchFamily="66" charset="0"/>
              </a:rPr>
              <a:t>Analisis data menggunakan teknik analisis statistik deskriptif untuk identifikasi status identitas etnik, dengan menggunakan teknik persentase dan tabulasi silang.</a:t>
            </a:r>
          </a:p>
          <a:p>
            <a:endParaRPr lang="en-GB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>
                <a:latin typeface="Comic Sans MS" pitchFamily="66" charset="0"/>
              </a:rPr>
              <a:t>H</a:t>
            </a:r>
            <a:r>
              <a:rPr lang="en-US">
                <a:latin typeface="Comic Sans MS" pitchFamily="66" charset="0"/>
              </a:rPr>
              <a:t>ASIL DAN PEMBAHASAN</a:t>
            </a:r>
            <a:endParaRPr lang="en-GB"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d-ID" sz="2800" b="1">
                <a:latin typeface="Comic Sans MS" pitchFamily="66" charset="0"/>
                <a:cs typeface="Times New Roman" pitchFamily="18" charset="0"/>
              </a:rPr>
              <a:t>Gambaran Status Identitas Etnik pada</a:t>
            </a:r>
          </a:p>
          <a:p>
            <a:pPr algn="just">
              <a:buFont typeface="Wingdings" pitchFamily="2" charset="2"/>
              <a:buNone/>
            </a:pPr>
            <a:r>
              <a:rPr lang="id-ID" sz="2800" b="1">
                <a:latin typeface="Comic Sans MS" pitchFamily="66" charset="0"/>
                <a:cs typeface="Times New Roman" pitchFamily="18" charset="0"/>
              </a:rPr>
              <a:t>  Remaja Etnik Sunda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     </a:t>
            </a:r>
            <a:r>
              <a:rPr lang="af-ZA" sz="2800">
                <a:latin typeface="Comic Sans MS" pitchFamily="66" charset="0"/>
                <a:cs typeface="Times New Roman" pitchFamily="18" charset="0"/>
              </a:rPr>
              <a:t>Status </a:t>
            </a:r>
            <a:r>
              <a:rPr lang="af-ZA" sz="2800" i="1">
                <a:latin typeface="Comic Sans MS" pitchFamily="66" charset="0"/>
                <a:cs typeface="Times New Roman" pitchFamily="18" charset="0"/>
              </a:rPr>
              <a:t>Unexamined</a:t>
            </a:r>
            <a:r>
              <a:rPr lang="af-ZA" sz="2800">
                <a:latin typeface="Comic Sans MS" pitchFamily="66" charset="0"/>
                <a:cs typeface="Times New Roman" pitchFamily="18" charset="0"/>
              </a:rPr>
              <a:t> : 104 orang (52%);   </a:t>
            </a:r>
          </a:p>
          <a:p>
            <a:pPr>
              <a:buFont typeface="Wingdings" pitchFamily="2" charset="2"/>
              <a:buNone/>
            </a:pPr>
            <a:r>
              <a:rPr lang="af-ZA" sz="2800">
                <a:latin typeface="Comic Sans MS" pitchFamily="66" charset="0"/>
                <a:cs typeface="Times New Roman" pitchFamily="18" charset="0"/>
              </a:rPr>
              <a:t>      Status identitas etnik </a:t>
            </a:r>
            <a:r>
              <a:rPr lang="af-ZA" sz="2800" i="1">
                <a:latin typeface="Comic Sans MS" pitchFamily="66" charset="0"/>
                <a:cs typeface="Times New Roman" pitchFamily="18" charset="0"/>
              </a:rPr>
              <a:t>Moratorium</a:t>
            </a:r>
            <a:r>
              <a:rPr lang="af-ZA" sz="2800">
                <a:latin typeface="Comic Sans MS" pitchFamily="66" charset="0"/>
                <a:cs typeface="Times New Roman" pitchFamily="18" charset="0"/>
              </a:rPr>
              <a:t> : 75 </a:t>
            </a:r>
          </a:p>
          <a:p>
            <a:pPr>
              <a:buFont typeface="Wingdings" pitchFamily="2" charset="2"/>
              <a:buNone/>
            </a:pPr>
            <a:r>
              <a:rPr lang="af-ZA" sz="2800">
                <a:latin typeface="Comic Sans MS" pitchFamily="66" charset="0"/>
                <a:cs typeface="Times New Roman" pitchFamily="18" charset="0"/>
              </a:rPr>
              <a:t>      orang (37,5%), dan </a:t>
            </a:r>
          </a:p>
          <a:p>
            <a:pPr>
              <a:buFont typeface="Wingdings" pitchFamily="2" charset="2"/>
              <a:buNone/>
            </a:pPr>
            <a:r>
              <a:rPr lang="af-ZA" sz="2800">
                <a:latin typeface="Comic Sans MS" pitchFamily="66" charset="0"/>
                <a:cs typeface="Times New Roman" pitchFamily="18" charset="0"/>
              </a:rPr>
              <a:t>      Status identitas etnik </a:t>
            </a:r>
            <a:r>
              <a:rPr lang="af-ZA" sz="2800" i="1">
                <a:latin typeface="Comic Sans MS" pitchFamily="66" charset="0"/>
                <a:cs typeface="Times New Roman" pitchFamily="18" charset="0"/>
              </a:rPr>
              <a:t>Achieve</a:t>
            </a:r>
            <a:r>
              <a:rPr lang="af-ZA" sz="2800">
                <a:latin typeface="Comic Sans MS" pitchFamily="66" charset="0"/>
              </a:rPr>
              <a:t>  : </a:t>
            </a:r>
            <a:r>
              <a:rPr lang="af-ZA" sz="2800">
                <a:latin typeface="Comic Sans MS" pitchFamily="66" charset="0"/>
                <a:cs typeface="Times New Roman" pitchFamily="18" charset="0"/>
              </a:rPr>
              <a:t>21 orang</a:t>
            </a:r>
          </a:p>
          <a:p>
            <a:pPr>
              <a:buFont typeface="Wingdings" pitchFamily="2" charset="2"/>
              <a:buNone/>
            </a:pPr>
            <a:r>
              <a:rPr lang="af-ZA" sz="2800">
                <a:latin typeface="Comic Sans MS" pitchFamily="66" charset="0"/>
                <a:cs typeface="Times New Roman" pitchFamily="18" charset="0"/>
              </a:rPr>
              <a:t>      (10,5%)</a:t>
            </a:r>
          </a:p>
          <a:p>
            <a:pPr>
              <a:buFont typeface="Wingdings" pitchFamily="2" charset="2"/>
              <a:buNone/>
            </a:pPr>
            <a:endParaRPr lang="en-GB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>
                <a:latin typeface="Comic Sans MS" pitchFamily="66" charset="0"/>
                <a:cs typeface="Times New Roman" pitchFamily="18" charset="0"/>
              </a:rPr>
              <a:t/>
            </a:r>
            <a:br>
              <a:rPr lang="id-ID" sz="3200">
                <a:latin typeface="Comic Sans MS" pitchFamily="66" charset="0"/>
                <a:cs typeface="Times New Roman" pitchFamily="18" charset="0"/>
              </a:rPr>
            </a:br>
            <a:r>
              <a:rPr lang="id-ID" sz="3200">
                <a:latin typeface="Comic Sans MS" pitchFamily="66" charset="0"/>
                <a:cs typeface="Times New Roman" pitchFamily="18" charset="0"/>
              </a:rPr>
              <a:t>Gambaran Status Identitas Etnik pada</a:t>
            </a:r>
            <a:br>
              <a:rPr lang="id-ID" sz="3200">
                <a:latin typeface="Comic Sans MS" pitchFamily="66" charset="0"/>
                <a:cs typeface="Times New Roman" pitchFamily="18" charset="0"/>
              </a:rPr>
            </a:br>
            <a:r>
              <a:rPr lang="id-ID" sz="3200">
                <a:latin typeface="Comic Sans MS" pitchFamily="66" charset="0"/>
                <a:cs typeface="Times New Roman" pitchFamily="18" charset="0"/>
              </a:rPr>
              <a:t>  Remaja Etnik Jawa (DIY)</a:t>
            </a:r>
            <a:br>
              <a:rPr lang="id-ID" sz="3200">
                <a:latin typeface="Comic Sans MS" pitchFamily="66" charset="0"/>
                <a:cs typeface="Times New Roman" pitchFamily="18" charset="0"/>
              </a:rPr>
            </a:br>
            <a:endParaRPr lang="en-GB" sz="3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af-ZA">
                <a:latin typeface="Comic Sans MS" pitchFamily="66" charset="0"/>
                <a:cs typeface="Times New Roman" pitchFamily="18" charset="0"/>
              </a:rPr>
              <a:t>Status </a:t>
            </a:r>
            <a:r>
              <a:rPr lang="af-ZA" i="1">
                <a:latin typeface="Comic Sans MS" pitchFamily="66" charset="0"/>
                <a:cs typeface="Times New Roman" pitchFamily="18" charset="0"/>
              </a:rPr>
              <a:t>Unexamined</a:t>
            </a:r>
            <a:r>
              <a:rPr lang="af-ZA">
                <a:latin typeface="Comic Sans MS" pitchFamily="66" charset="0"/>
                <a:cs typeface="Times New Roman" pitchFamily="18" charset="0"/>
              </a:rPr>
              <a:t> : 179 orang (90,4%);   </a:t>
            </a:r>
          </a:p>
          <a:p>
            <a:pPr>
              <a:buFont typeface="Wingdings" pitchFamily="2" charset="2"/>
              <a:buNone/>
            </a:pPr>
            <a:r>
              <a:rPr lang="af-ZA">
                <a:latin typeface="Comic Sans MS" pitchFamily="66" charset="0"/>
                <a:cs typeface="Times New Roman" pitchFamily="18" charset="0"/>
              </a:rPr>
              <a:t>     Status identitas etnik </a:t>
            </a:r>
            <a:r>
              <a:rPr lang="af-ZA" i="1">
                <a:latin typeface="Comic Sans MS" pitchFamily="66" charset="0"/>
                <a:cs typeface="Times New Roman" pitchFamily="18" charset="0"/>
              </a:rPr>
              <a:t>Moratorium</a:t>
            </a:r>
            <a:r>
              <a:rPr lang="af-ZA">
                <a:latin typeface="Comic Sans MS" pitchFamily="66" charset="0"/>
                <a:cs typeface="Times New Roman" pitchFamily="18" charset="0"/>
              </a:rPr>
              <a:t> : 15  orang (7,5%), dan </a:t>
            </a:r>
          </a:p>
          <a:p>
            <a:pPr>
              <a:buFont typeface="Wingdings" pitchFamily="2" charset="2"/>
              <a:buNone/>
            </a:pPr>
            <a:r>
              <a:rPr lang="af-ZA">
                <a:latin typeface="Comic Sans MS" pitchFamily="66" charset="0"/>
                <a:cs typeface="Times New Roman" pitchFamily="18" charset="0"/>
              </a:rPr>
              <a:t>      Status identitas etnik </a:t>
            </a:r>
            <a:r>
              <a:rPr lang="af-ZA" i="1">
                <a:latin typeface="Comic Sans MS" pitchFamily="66" charset="0"/>
                <a:cs typeface="Times New Roman" pitchFamily="18" charset="0"/>
              </a:rPr>
              <a:t>Achieve</a:t>
            </a:r>
            <a:r>
              <a:rPr lang="af-ZA">
                <a:latin typeface="Comic Sans MS" pitchFamily="66" charset="0"/>
              </a:rPr>
              <a:t>  : 4</a:t>
            </a:r>
            <a:r>
              <a:rPr lang="af-ZA">
                <a:latin typeface="Comic Sans MS" pitchFamily="66" charset="0"/>
                <a:cs typeface="Times New Roman" pitchFamily="18" charset="0"/>
              </a:rPr>
              <a:t> orang    (2,0%).</a:t>
            </a:r>
          </a:p>
          <a:p>
            <a:endParaRPr lang="en-GB">
              <a:latin typeface="Comic Sans MS" pitchFamily="66" charset="0"/>
            </a:endParaRPr>
          </a:p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0248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00248</Template>
  <TotalTime>4</TotalTime>
  <Words>548</Words>
  <Application>Microsoft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Wingdings</vt:lpstr>
      <vt:lpstr>Comic Sans MS</vt:lpstr>
      <vt:lpstr>Tahoma</vt:lpstr>
      <vt:lpstr>00248</vt:lpstr>
      <vt:lpstr>  IDENTIFIKASI IDENTITAS ETNIK PADA REMAJA BERBASIS SEKOLAH PADA KELOMPOK ETNIK SUNDA, JAWA DAN MADURA</vt:lpstr>
      <vt:lpstr>Subjek dan Target Penelitian</vt:lpstr>
      <vt:lpstr>Tujuan Penelitian</vt:lpstr>
      <vt:lpstr>Pentingnya Rencana Penelitian</vt:lpstr>
      <vt:lpstr>STUDI PUSTAKA</vt:lpstr>
      <vt:lpstr>METODE PENELITIAN</vt:lpstr>
      <vt:lpstr>Prosedur Pengumpulan Data dan Metode Analisis</vt:lpstr>
      <vt:lpstr>HASIL DAN PEMBAHASAN</vt:lpstr>
      <vt:lpstr> Gambaran Status Identitas Etnik pada   Remaja Etnik Jawa (DIY) </vt:lpstr>
      <vt:lpstr> Gambaran Status Identitas Etnik pada   Remaja Etnik Jawa (Jatim) </vt:lpstr>
      <vt:lpstr>    Gambaran Status Identitas Etnik pada   Remaja Etnik Madura   </vt:lpstr>
      <vt:lpstr>Hasil Kualitatif</vt:lpstr>
      <vt:lpstr>Remaja Etnik Jawa (DIY)</vt:lpstr>
      <vt:lpstr>Remaja Etnik Madura</vt:lpstr>
      <vt:lpstr>Perumusan Intervensi</vt:lpstr>
      <vt:lpstr>KESIMPULAN</vt:lpstr>
      <vt:lpstr>Saran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IDENTIFIKASI IDENTITAS ETNIK PADA REMAJA BERBASIS SEKOLAH PADA KELOMPOK ETNIK SUNDA, JAWA DAN MADURA</dc:title>
  <dc:creator>Nevita</dc:creator>
  <cp:lastModifiedBy>perikanan</cp:lastModifiedBy>
  <cp:revision>2</cp:revision>
  <dcterms:created xsi:type="dcterms:W3CDTF">2005-09-06T21:10:49Z</dcterms:created>
  <dcterms:modified xsi:type="dcterms:W3CDTF">2013-10-17T00:53:06Z</dcterms:modified>
</cp:coreProperties>
</file>