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0" r:id="rId24"/>
    <p:sldId id="281" r:id="rId25"/>
    <p:sldId id="282" r:id="rId26"/>
    <p:sldId id="279" r:id="rId2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7" name="Picture 9" descr="IMG_24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0700"/>
          </a:xfrm>
          <a:prstGeom prst="rect">
            <a:avLst/>
          </a:prstGeom>
          <a:noFill/>
        </p:spPr>
      </p:pic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C63CCF6C-9B76-416F-AF65-2BD3C5EB8152}" type="datetimeFigureOut">
              <a:rPr lang="id-ID" smtClean="0"/>
              <a:pPr/>
              <a:t>17/10/2013</a:t>
            </a:fld>
            <a:endParaRPr lang="id-ID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244099B-DB4E-4537-952B-F48DD34B59E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3CCF6C-9B76-416F-AF65-2BD3C5EB8152}" type="datetimeFigureOut">
              <a:rPr lang="id-ID" smtClean="0"/>
              <a:pPr/>
              <a:t>17/10/2013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44099B-DB4E-4537-952B-F48DD34B59E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3CCF6C-9B76-416F-AF65-2BD3C5EB8152}" type="datetimeFigureOut">
              <a:rPr lang="id-ID" smtClean="0"/>
              <a:pPr/>
              <a:t>17/10/2013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44099B-DB4E-4537-952B-F48DD34B59E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63CCF6C-9B76-416F-AF65-2BD3C5EB8152}" type="datetimeFigureOut">
              <a:rPr lang="id-ID" smtClean="0"/>
              <a:pPr/>
              <a:t>17/10/2013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244099B-DB4E-4537-952B-F48DD34B59E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63CCF6C-9B76-416F-AF65-2BD3C5EB8152}" type="datetimeFigureOut">
              <a:rPr lang="id-ID" smtClean="0"/>
              <a:pPr/>
              <a:t>17/10/2013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244099B-DB4E-4537-952B-F48DD34B59E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3CCF6C-9B76-416F-AF65-2BD3C5EB8152}" type="datetimeFigureOut">
              <a:rPr lang="id-ID" smtClean="0"/>
              <a:pPr/>
              <a:t>17/10/2013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44099B-DB4E-4537-952B-F48DD34B59E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3CCF6C-9B76-416F-AF65-2BD3C5EB8152}" type="datetimeFigureOut">
              <a:rPr lang="id-ID" smtClean="0"/>
              <a:pPr/>
              <a:t>17/10/2013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44099B-DB4E-4537-952B-F48DD34B59E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3CCF6C-9B76-416F-AF65-2BD3C5EB8152}" type="datetimeFigureOut">
              <a:rPr lang="id-ID" smtClean="0"/>
              <a:pPr/>
              <a:t>17/10/2013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44099B-DB4E-4537-952B-F48DD34B59E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3CCF6C-9B76-416F-AF65-2BD3C5EB8152}" type="datetimeFigureOut">
              <a:rPr lang="id-ID" smtClean="0"/>
              <a:pPr/>
              <a:t>17/10/2013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44099B-DB4E-4537-952B-F48DD34B59E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3CCF6C-9B76-416F-AF65-2BD3C5EB8152}" type="datetimeFigureOut">
              <a:rPr lang="id-ID" smtClean="0"/>
              <a:pPr/>
              <a:t>17/10/2013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44099B-DB4E-4537-952B-F48DD34B59E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3CCF6C-9B76-416F-AF65-2BD3C5EB8152}" type="datetimeFigureOut">
              <a:rPr lang="id-ID" smtClean="0"/>
              <a:pPr/>
              <a:t>17/10/2013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44099B-DB4E-4537-952B-F48DD34B59E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3CCF6C-9B76-416F-AF65-2BD3C5EB8152}" type="datetimeFigureOut">
              <a:rPr lang="id-ID" smtClean="0"/>
              <a:pPr/>
              <a:t>17/10/2013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44099B-DB4E-4537-952B-F48DD34B59E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3CCF6C-9B76-416F-AF65-2BD3C5EB8152}" type="datetimeFigureOut">
              <a:rPr lang="id-ID" smtClean="0"/>
              <a:pPr/>
              <a:t>17/10/2013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44099B-DB4E-4537-952B-F48DD34B59E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Sunflowers right corner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0"/>
            <a:ext cx="9144000" cy="68707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C63CCF6C-9B76-416F-AF65-2BD3C5EB8152}" type="datetimeFigureOut">
              <a:rPr lang="id-ID" smtClean="0"/>
              <a:pPr/>
              <a:t>17/10/2013</a:t>
            </a:fld>
            <a:endParaRPr lang="id-ID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id-ID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44099B-DB4E-4537-952B-F48DD34B59E4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4414" y="285728"/>
            <a:ext cx="7043540" cy="2972940"/>
          </a:xfrm>
        </p:spPr>
        <p:txBody>
          <a:bodyPr rtlCol="0">
            <a:normAutofit fontScale="90000"/>
          </a:bodyPr>
          <a:lstStyle/>
          <a:p>
            <a:pPr indent="0" algn="ctr"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en-US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en-US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en-US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PERKEMBANGAN ANAK DAN PEMBELAJARAN DI TAMAN KANAK-KANAK</a:t>
            </a: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endParaRPr lang="en-US" dirty="0" smtClean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0243" name="Subtitle 2"/>
          <p:cNvSpPr>
            <a:spLocks noGrp="1"/>
          </p:cNvSpPr>
          <p:nvPr>
            <p:ph type="subTitle" idx="1"/>
          </p:nvPr>
        </p:nvSpPr>
        <p:spPr>
          <a:xfrm>
            <a:off x="1428750" y="4714875"/>
            <a:ext cx="6559550" cy="1000125"/>
          </a:xfrm>
        </p:spPr>
        <p:txBody>
          <a:bodyPr/>
          <a:lstStyle/>
          <a:p>
            <a:pPr algn="ctr">
              <a:spcBef>
                <a:spcPct val="0"/>
              </a:spcBef>
              <a:buFont typeface="Arial" charset="0"/>
              <a:buNone/>
            </a:pPr>
            <a:r>
              <a:rPr lang="en-US" b="1" smtClean="0"/>
              <a:t>*Pratiwi Wahyu Widiarti</a:t>
            </a:r>
            <a:endParaRPr lang="en-US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rmAutofit fontScale="90000"/>
          </a:bodyPr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id-ID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Tahap Perkembangan Moral Kohlberg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8625" y="2357438"/>
          <a:ext cx="8229600" cy="31286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767959">
                <a:tc>
                  <a:txBody>
                    <a:bodyPr/>
                    <a:lstStyle/>
                    <a:p>
                      <a:pPr marL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latin typeface="Calibri"/>
                          <a:ea typeface="Calibri"/>
                          <a:cs typeface="Times New Roman"/>
                        </a:rPr>
                        <a:t>Tingkat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latin typeface="Calibri"/>
                          <a:ea typeface="Calibri"/>
                          <a:cs typeface="Times New Roman"/>
                        </a:rPr>
                        <a:t>Tahap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latin typeface="Calibri"/>
                          <a:ea typeface="Calibri"/>
                          <a:cs typeface="Times New Roman"/>
                        </a:rPr>
                        <a:t>Orientasi Sosial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7959">
                <a:tc>
                  <a:txBody>
                    <a:bodyPr/>
                    <a:lstStyle/>
                    <a:p>
                      <a:pPr marL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Calibri"/>
                          <a:ea typeface="Calibri"/>
                          <a:cs typeface="Times New Roman"/>
                        </a:rPr>
                        <a:t>Pre-Conventional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Calibri"/>
                          <a:ea typeface="Calibri"/>
                          <a:cs typeface="Times New Roman"/>
                        </a:rPr>
                        <a:t>Obedience &amp; Punishment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Calibri"/>
                          <a:ea typeface="Calibri"/>
                          <a:cs typeface="Times New Roman"/>
                        </a:rPr>
                        <a:t>Individualism,Instrumentalism&amp; Exchange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7959">
                <a:tc>
                  <a:txBody>
                    <a:bodyPr/>
                    <a:lstStyle/>
                    <a:p>
                      <a:pPr marL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Calibri"/>
                          <a:ea typeface="Calibri"/>
                          <a:cs typeface="Times New Roman"/>
                        </a:rPr>
                        <a:t>Conventional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Calibri"/>
                          <a:ea typeface="Calibri"/>
                          <a:cs typeface="Times New Roman"/>
                        </a:rPr>
                        <a:t>Goodboy/Goodgirl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Calibri"/>
                          <a:ea typeface="Calibri"/>
                          <a:cs typeface="Times New Roman"/>
                        </a:rPr>
                        <a:t>Law &amp; Order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7959">
                <a:tc>
                  <a:txBody>
                    <a:bodyPr/>
                    <a:lstStyle/>
                    <a:p>
                      <a:pPr marL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Calibri"/>
                          <a:ea typeface="Calibri"/>
                          <a:cs typeface="Times New Roman"/>
                        </a:rPr>
                        <a:t>Post- Conventional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Calibri"/>
                          <a:ea typeface="Calibri"/>
                          <a:cs typeface="Times New Roman"/>
                        </a:rPr>
                        <a:t>Social Contract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Calibri"/>
                          <a:ea typeface="Calibri"/>
                          <a:cs typeface="Times New Roman"/>
                        </a:rPr>
                        <a:t>Principled Conscience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rmAutofit fontScale="90000"/>
          </a:bodyPr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id-ID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FILOSOFI PEMBELAJARAN</a:t>
            </a: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TEACHERS-CENTERED  :  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	Kurikulum sebagai pusat dari seluruh proses belajar hasil akhir.</a:t>
            </a:r>
          </a:p>
          <a:p>
            <a:r>
              <a:rPr lang="en-US" smtClean="0"/>
              <a:t>STUDENT-CENTERED    :  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	Siswa menjadi pusat dari seluruh proses belajar 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rmAutofit fontScale="90000"/>
          </a:bodyPr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PEMBELAJARAN DI TAMAN KANAK-KANAK</a:t>
            </a:r>
            <a:endParaRPr lang="en-US" b="1" i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T</a:t>
            </a:r>
            <a:r>
              <a:rPr lang="id-ID" b="1" smtClean="0"/>
              <a:t>ujuan Kegiatan Pendidika</a:t>
            </a:r>
            <a:r>
              <a:rPr lang="en-US" b="1" smtClean="0"/>
              <a:t>n   </a:t>
            </a:r>
            <a:endParaRPr lang="en-US" smtClean="0"/>
          </a:p>
          <a:p>
            <a:pPr>
              <a:buFont typeface="Wingdings 2" pitchFamily="18" charset="2"/>
              <a:buNone/>
            </a:pPr>
            <a:r>
              <a:rPr lang="en-US" smtClean="0"/>
              <a:t>	</a:t>
            </a:r>
            <a:r>
              <a:rPr lang="id-ID" smtClean="0"/>
              <a:t>Tujuan Umum, adalah mengembangkan berbagai potensi anak sejak dini sebagai</a:t>
            </a:r>
            <a:r>
              <a:rPr lang="en-US" smtClean="0"/>
              <a:t> p</a:t>
            </a:r>
            <a:r>
              <a:rPr lang="id-ID" smtClean="0"/>
              <a:t>ersiapan untuk hidup dan dapat menyesuaikan diri dengan lingkungannya.</a:t>
            </a:r>
            <a:endParaRPr lang="en-US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rmAutofit fontScale="90000"/>
          </a:bodyPr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id-ID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Tujuan Khusus</a:t>
            </a: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Kegiatan</a:t>
            </a: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Pendidikan</a:t>
            </a: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/>
              <a:t>	</a:t>
            </a:r>
            <a:r>
              <a:rPr lang="en-US" dirty="0" smtClean="0"/>
              <a:t>1. A</a:t>
            </a:r>
            <a:r>
              <a:rPr lang="id-ID" dirty="0" smtClean="0"/>
              <a:t>nak mampu melakukan ibadah, </a:t>
            </a: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2. </a:t>
            </a:r>
            <a:r>
              <a:rPr lang="id-ID" dirty="0" smtClean="0"/>
              <a:t>Anak mampu mengelola ketrampilan tubuh</a:t>
            </a: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3. </a:t>
            </a:r>
            <a:r>
              <a:rPr lang="id-ID" dirty="0" smtClean="0"/>
              <a:t>Anak mampu menggunakan bahasa</a:t>
            </a: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4. </a:t>
            </a:r>
            <a:r>
              <a:rPr lang="id-ID" dirty="0" smtClean="0"/>
              <a:t>Anak mampu berfikir logis, kritis</a:t>
            </a:r>
            <a:r>
              <a:rPr lang="en-US" dirty="0" smtClean="0"/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5. </a:t>
            </a:r>
            <a:r>
              <a:rPr lang="id-ID" dirty="0" smtClean="0"/>
              <a:t>Anak mampu mengenal lingkungan alam, sosial, peranan masyarakat, dan menghargai keragaman sosial dan budaya. </a:t>
            </a: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6. </a:t>
            </a:r>
            <a:r>
              <a:rPr lang="id-ID" dirty="0" smtClean="0"/>
              <a:t>Anak memiliki kepekaan terhadap irama, </a:t>
            </a: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rmAutofit fontScale="90000"/>
          </a:bodyPr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id-ID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Pendekatan Pelaksanaan Menu Pembelajaran</a:t>
            </a:r>
            <a:endParaRPr lang="en-US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d-ID" sz="2800" smtClean="0"/>
              <a:t>Berorientasi pada kebutuhan anak.</a:t>
            </a:r>
            <a:endParaRPr lang="en-US" sz="2800" smtClean="0"/>
          </a:p>
          <a:p>
            <a:r>
              <a:rPr lang="id-ID" sz="2800" smtClean="0"/>
              <a:t>Belajar melalui bermain.</a:t>
            </a:r>
            <a:endParaRPr lang="en-US" sz="2800" smtClean="0"/>
          </a:p>
          <a:p>
            <a:r>
              <a:rPr lang="id-ID" sz="2800" smtClean="0"/>
              <a:t>Kreatif dan Inovatif</a:t>
            </a:r>
            <a:endParaRPr lang="en-US" sz="2800" smtClean="0"/>
          </a:p>
          <a:p>
            <a:r>
              <a:rPr lang="id-ID" sz="2800" smtClean="0"/>
              <a:t>Lingkungan yang kondusif.</a:t>
            </a:r>
            <a:endParaRPr lang="en-US" sz="2800" smtClean="0"/>
          </a:p>
          <a:p>
            <a:r>
              <a:rPr lang="id-ID" sz="2800" smtClean="0"/>
              <a:t>Menggunakan pembelajaran terpadu.</a:t>
            </a:r>
            <a:endParaRPr lang="en-US" sz="2800" smtClean="0"/>
          </a:p>
          <a:p>
            <a:r>
              <a:rPr lang="id-ID" sz="2800" smtClean="0"/>
              <a:t>Mengembangkan ketrampilan hidup.</a:t>
            </a:r>
            <a:endParaRPr lang="en-US" sz="2800" smtClean="0"/>
          </a:p>
          <a:p>
            <a:r>
              <a:rPr lang="id-ID" sz="2800" smtClean="0"/>
              <a:t>Menggunakan berbagai media </a:t>
            </a:r>
            <a:r>
              <a:rPr lang="en-US" sz="2800" smtClean="0"/>
              <a:t>dan </a:t>
            </a:r>
            <a:r>
              <a:rPr lang="id-ID" sz="2800" smtClean="0"/>
              <a:t>sumber belajar.</a:t>
            </a:r>
            <a:endParaRPr lang="en-US" sz="2800" smtClean="0"/>
          </a:p>
          <a:p>
            <a:r>
              <a:rPr lang="id-ID" sz="2800" smtClean="0"/>
              <a:t>Pembelajaran yang berorientasi pada prinsip-prinsip perkembangan anak. </a:t>
            </a:r>
            <a:endParaRPr lang="en-US" sz="280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id-ID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Menu Pembelajaran 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mtClean="0"/>
              <a:t>Arah Kegiatan Pendidikan </a:t>
            </a:r>
            <a:endParaRPr lang="en-US" smtClean="0"/>
          </a:p>
          <a:p>
            <a:pPr>
              <a:buFont typeface="Wingdings 2" pitchFamily="18" charset="2"/>
              <a:buNone/>
            </a:pPr>
            <a:r>
              <a:rPr lang="en-US" smtClean="0"/>
              <a:t>	</a:t>
            </a:r>
            <a:r>
              <a:rPr lang="id-ID" smtClean="0"/>
              <a:t>1) Arah kegiatan pada tiga peran pendidikan : Pendidikan sebagai </a:t>
            </a:r>
            <a:r>
              <a:rPr lang="id-ID" u="sng" smtClean="0"/>
              <a:t>proses belajar</a:t>
            </a:r>
            <a:r>
              <a:rPr lang="id-ID" smtClean="0"/>
              <a:t>, </a:t>
            </a:r>
            <a:endParaRPr lang="en-US" smtClean="0"/>
          </a:p>
          <a:p>
            <a:pPr>
              <a:buFont typeface="Wingdings 2" pitchFamily="18" charset="2"/>
              <a:buNone/>
            </a:pPr>
            <a:r>
              <a:rPr lang="en-US" smtClean="0"/>
              <a:t>    P</a:t>
            </a:r>
            <a:r>
              <a:rPr lang="id-ID" smtClean="0"/>
              <a:t>endidikan sebagai </a:t>
            </a:r>
            <a:r>
              <a:rPr lang="id-ID" u="sng" smtClean="0"/>
              <a:t>proses sosialisasi</a:t>
            </a:r>
            <a:r>
              <a:rPr lang="id-ID" smtClean="0"/>
              <a:t>, </a:t>
            </a:r>
            <a:r>
              <a:rPr lang="en-US" smtClean="0"/>
              <a:t>P</a:t>
            </a:r>
            <a:r>
              <a:rPr lang="id-ID" smtClean="0"/>
              <a:t>endidikan sebagai </a:t>
            </a:r>
            <a:r>
              <a:rPr lang="id-ID" u="sng" smtClean="0"/>
              <a:t>proses pembentukan kerjasama peran</a:t>
            </a:r>
            <a:r>
              <a:rPr lang="id-ID" smtClean="0"/>
              <a:t>.</a:t>
            </a:r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id-ID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Arah Kegiatan Pendidikan </a:t>
            </a:r>
            <a:endParaRPr lang="en-US" dirty="0" smtClean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2) </a:t>
            </a:r>
            <a:r>
              <a:rPr lang="id-ID" dirty="0" smtClean="0"/>
              <a:t>Kegiatan pendidikan anak </a:t>
            </a:r>
            <a:r>
              <a:rPr lang="en-US" dirty="0" smtClean="0"/>
              <a:t> </a:t>
            </a:r>
            <a:r>
              <a:rPr lang="en-US" dirty="0" err="1" smtClean="0"/>
              <a:t>usia</a:t>
            </a:r>
            <a:r>
              <a:rPr lang="en-US" dirty="0" smtClean="0"/>
              <a:t> d</a:t>
            </a:r>
            <a:r>
              <a:rPr lang="id-ID" dirty="0" smtClean="0"/>
              <a:t>ini  perlu memperhatikan 9 kemampuan belajar anak yaitu : </a:t>
            </a: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a. </a:t>
            </a:r>
            <a:r>
              <a:rPr lang="id-ID" dirty="0" smtClean="0"/>
              <a:t>Kecerdasan linguistik</a:t>
            </a:r>
            <a:r>
              <a:rPr lang="en-US" dirty="0" smtClean="0"/>
              <a:t>; b.  </a:t>
            </a:r>
            <a:r>
              <a:rPr lang="id-ID" dirty="0" smtClean="0"/>
              <a:t>Kecerdasan logika-matematik</a:t>
            </a:r>
            <a:r>
              <a:rPr lang="en-US" dirty="0" smtClean="0"/>
              <a:t>; c. </a:t>
            </a:r>
            <a:r>
              <a:rPr lang="id-ID" dirty="0" smtClean="0"/>
              <a:t>Kecerdasan visual-spasial</a:t>
            </a:r>
            <a:r>
              <a:rPr lang="en-US" dirty="0" smtClean="0"/>
              <a:t>;  d. </a:t>
            </a:r>
            <a:r>
              <a:rPr lang="id-ID" dirty="0" smtClean="0"/>
              <a:t>Kecerdasan Musikal</a:t>
            </a:r>
            <a:r>
              <a:rPr lang="en-US" dirty="0" smtClean="0"/>
              <a:t>; e. </a:t>
            </a:r>
            <a:r>
              <a:rPr lang="id-ID" dirty="0" smtClean="0"/>
              <a:t>Kecerdasan Kinestestik</a:t>
            </a:r>
            <a:r>
              <a:rPr lang="en-US" dirty="0" smtClean="0"/>
              <a:t>; f. </a:t>
            </a:r>
            <a:r>
              <a:rPr lang="id-ID" dirty="0" smtClean="0"/>
              <a:t>Kecerdasan Naturalis</a:t>
            </a:r>
            <a:r>
              <a:rPr lang="en-US" dirty="0" smtClean="0"/>
              <a:t>; g. </a:t>
            </a:r>
            <a:r>
              <a:rPr lang="id-ID" dirty="0" smtClean="0"/>
              <a:t>Kecerdasan Interpersonal</a:t>
            </a:r>
            <a:r>
              <a:rPr lang="en-US" dirty="0" smtClean="0"/>
              <a:t>; h. </a:t>
            </a:r>
            <a:r>
              <a:rPr lang="id-ID" dirty="0" smtClean="0"/>
              <a:t>Kecerdasan Intrapersonal </a:t>
            </a:r>
            <a:r>
              <a:rPr lang="en-US" dirty="0" smtClean="0"/>
              <a:t>; </a:t>
            </a:r>
            <a:r>
              <a:rPr lang="en-US" dirty="0" err="1" smtClean="0"/>
              <a:t>i</a:t>
            </a:r>
            <a:r>
              <a:rPr lang="en-US" dirty="0" smtClean="0"/>
              <a:t>. </a:t>
            </a:r>
            <a:r>
              <a:rPr lang="id-ID" dirty="0" smtClean="0"/>
              <a:t>Kecerdasan Spiritual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id-ID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Arah Kegiatan Pendidikan </a:t>
            </a:r>
            <a:endParaRPr lang="en-US" dirty="0" smtClean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3) </a:t>
            </a:r>
            <a:r>
              <a:rPr lang="id-ID" smtClean="0"/>
              <a:t>Aspek-aspek Pengembangan :</a:t>
            </a:r>
            <a:endParaRPr lang="en-US" smtClean="0"/>
          </a:p>
          <a:p>
            <a:r>
              <a:rPr lang="id-ID" smtClean="0"/>
              <a:t>Pengembangan Moral dan Nilai-Nilai Agama</a:t>
            </a:r>
            <a:endParaRPr lang="en-US" smtClean="0"/>
          </a:p>
          <a:p>
            <a:r>
              <a:rPr lang="id-ID" smtClean="0"/>
              <a:t>Pengembangan fisik</a:t>
            </a:r>
            <a:endParaRPr lang="en-US" smtClean="0"/>
          </a:p>
          <a:p>
            <a:r>
              <a:rPr lang="id-ID" smtClean="0"/>
              <a:t>Pengembangan Bahasa</a:t>
            </a:r>
            <a:endParaRPr lang="en-US" smtClean="0"/>
          </a:p>
          <a:p>
            <a:r>
              <a:rPr lang="id-ID" smtClean="0"/>
              <a:t>Pengembangan Kognitif</a:t>
            </a:r>
            <a:endParaRPr lang="en-US" smtClean="0"/>
          </a:p>
          <a:p>
            <a:r>
              <a:rPr lang="id-ID" smtClean="0"/>
              <a:t>Pengembangan Sosial </a:t>
            </a:r>
            <a:r>
              <a:rPr lang="en-US" smtClean="0"/>
              <a:t> E</a:t>
            </a:r>
            <a:r>
              <a:rPr lang="id-ID" smtClean="0"/>
              <a:t>mosional</a:t>
            </a:r>
            <a:endParaRPr lang="en-US" smtClean="0"/>
          </a:p>
          <a:p>
            <a:r>
              <a:rPr lang="id-ID" smtClean="0"/>
              <a:t>Pengembangan Seni </a:t>
            </a:r>
            <a:endParaRPr lang="en-US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rmAutofit fontScale="90000"/>
          </a:bodyPr>
          <a:lstStyle/>
          <a:p>
            <a:pPr marL="54864" indent="0" algn="ctr" fontAlgn="auto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en-US" sz="32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id-ID" sz="32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id-ID" sz="32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id-ID" sz="32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id-ID" sz="32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id-ID" sz="32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id-ID" sz="32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en-US" sz="31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PERKEMBANGAN ANAK DAN MODEL PEMBELAJARAN DI TAMAN KANAK-KANAK</a:t>
            </a:r>
            <a:r>
              <a:rPr lang="en-US" sz="31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en-US" sz="31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endParaRPr lang="en-US" sz="31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 Model </a:t>
            </a:r>
            <a:r>
              <a:rPr lang="en-US" dirty="0" err="1" smtClean="0"/>
              <a:t>Pembelajaran</a:t>
            </a: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Model </a:t>
            </a:r>
            <a:r>
              <a:rPr lang="en-US" dirty="0" err="1" smtClean="0"/>
              <a:t>Behavioristik</a:t>
            </a: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</a:t>
            </a:r>
            <a:r>
              <a:rPr lang="en-US" sz="2800" dirty="0" smtClean="0"/>
              <a:t>1. </a:t>
            </a:r>
            <a:r>
              <a:rPr lang="en-US" sz="2800" dirty="0" err="1" smtClean="0"/>
              <a:t>Bahan</a:t>
            </a:r>
            <a:r>
              <a:rPr lang="en-US" sz="2800" dirty="0" smtClean="0"/>
              <a:t> </a:t>
            </a:r>
            <a:r>
              <a:rPr lang="en-US" sz="2800" dirty="0" err="1" smtClean="0"/>
              <a:t>pelajaran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yang </a:t>
            </a:r>
            <a:r>
              <a:rPr lang="en-US" sz="2800" dirty="0" err="1" smtClean="0"/>
              <a:t>sudah</a:t>
            </a:r>
            <a:r>
              <a:rPr lang="en-US" sz="2800" dirty="0" smtClean="0"/>
              <a:t> </a:t>
            </a:r>
            <a:r>
              <a:rPr lang="en-US" sz="2800" dirty="0" err="1" smtClean="0"/>
              <a:t>siap</a:t>
            </a:r>
            <a:endParaRPr lang="en-US" sz="2800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/>
              <a:t>	2. </a:t>
            </a:r>
            <a:r>
              <a:rPr lang="en-US" sz="2800" dirty="0" err="1" smtClean="0"/>
              <a:t>Tujuan</a:t>
            </a:r>
            <a:r>
              <a:rPr lang="en-US" sz="2800" dirty="0" smtClean="0"/>
              <a:t> </a:t>
            </a:r>
            <a:r>
              <a:rPr lang="en-US" sz="2800" dirty="0" err="1" smtClean="0"/>
              <a:t>pembelajaran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dikuasai</a:t>
            </a:r>
            <a:r>
              <a:rPr lang="en-US" sz="2800" dirty="0" smtClean="0"/>
              <a:t> </a:t>
            </a:r>
            <a:r>
              <a:rPr lang="en-US" sz="2800" dirty="0" err="1" smtClean="0"/>
              <a:t>siswa</a:t>
            </a:r>
            <a:r>
              <a:rPr lang="en-US" sz="2800" dirty="0" smtClean="0"/>
              <a:t> </a:t>
            </a:r>
            <a:r>
              <a:rPr lang="en-US" sz="2800" dirty="0" err="1" smtClean="0"/>
              <a:t>disampaikan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utuh</a:t>
            </a:r>
            <a:endParaRPr lang="en-US" sz="2800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/>
              <a:t>	3. Guru member I </a:t>
            </a:r>
            <a:r>
              <a:rPr lang="en-US" sz="2800" dirty="0" err="1" smtClean="0"/>
              <a:t>instruksi</a:t>
            </a:r>
            <a:r>
              <a:rPr lang="en-US" sz="2800" dirty="0" smtClean="0"/>
              <a:t> </a:t>
            </a:r>
            <a:r>
              <a:rPr lang="en-US" sz="2800" dirty="0" err="1" smtClean="0"/>
              <a:t>singkat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diikuti</a:t>
            </a:r>
            <a:r>
              <a:rPr lang="en-US" sz="2800" dirty="0" smtClean="0"/>
              <a:t> contoh2 </a:t>
            </a:r>
            <a:r>
              <a:rPr lang="en-US" sz="2800" dirty="0" err="1" smtClean="0"/>
              <a:t>baik</a:t>
            </a:r>
            <a:r>
              <a:rPr lang="en-US" sz="2800" dirty="0" smtClean="0"/>
              <a:t> </a:t>
            </a:r>
            <a:r>
              <a:rPr lang="en-US" sz="2800" dirty="0" err="1" smtClean="0"/>
              <a:t>dilakukan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sendiri</a:t>
            </a:r>
            <a:r>
              <a:rPr lang="en-US" sz="2800" dirty="0" smtClean="0"/>
              <a:t> </a:t>
            </a:r>
            <a:r>
              <a:rPr lang="en-US" sz="2800" dirty="0" err="1" smtClean="0"/>
              <a:t>maupun</a:t>
            </a:r>
            <a:r>
              <a:rPr lang="en-US" sz="2800" dirty="0" smtClean="0"/>
              <a:t> </a:t>
            </a:r>
            <a:r>
              <a:rPr lang="en-US" sz="2800" dirty="0" err="1" smtClean="0"/>
              <a:t>simulasi</a:t>
            </a:r>
            <a:endParaRPr lang="en-US" sz="2800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/>
              <a:t>	4. </a:t>
            </a:r>
            <a:r>
              <a:rPr lang="en-US" sz="2800" dirty="0" err="1" smtClean="0"/>
              <a:t>Bahan</a:t>
            </a:r>
            <a:r>
              <a:rPr lang="en-US" sz="2800" dirty="0" smtClean="0"/>
              <a:t> </a:t>
            </a:r>
            <a:r>
              <a:rPr lang="en-US" sz="2800" dirty="0" err="1" smtClean="0"/>
              <a:t>pelajaran</a:t>
            </a:r>
            <a:r>
              <a:rPr lang="en-US" sz="2800" dirty="0" smtClean="0"/>
              <a:t> </a:t>
            </a:r>
            <a:r>
              <a:rPr lang="en-US" sz="2800" dirty="0" err="1" smtClean="0"/>
              <a:t>disusun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yang </a:t>
            </a:r>
            <a:r>
              <a:rPr lang="en-US" sz="2800" dirty="0" err="1" smtClean="0"/>
              <a:t>sederhana</a:t>
            </a:r>
            <a:r>
              <a:rPr lang="en-US" sz="2800" dirty="0" smtClean="0"/>
              <a:t> </a:t>
            </a:r>
            <a:r>
              <a:rPr lang="en-US" sz="2800" dirty="0" err="1" smtClean="0"/>
              <a:t>sampai</a:t>
            </a:r>
            <a:r>
              <a:rPr lang="en-US" sz="2800" dirty="0" smtClean="0"/>
              <a:t> yang </a:t>
            </a:r>
            <a:r>
              <a:rPr lang="en-US" sz="2800" dirty="0" err="1" smtClean="0"/>
              <a:t>kompleks</a:t>
            </a:r>
            <a:r>
              <a:rPr lang="en-US" sz="2800" dirty="0" smtClean="0"/>
              <a:t>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rmAutofit fontScale="90000"/>
          </a:bodyPr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Model </a:t>
            </a:r>
            <a:r>
              <a:rPr lang="en-US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Behavioristik</a:t>
            </a: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	</a:t>
            </a:r>
            <a:r>
              <a:rPr lang="en-US" sz="2400" smtClean="0"/>
              <a:t>5. Tujuan pembelajaran dibagi dalam bagian2 kecil yang ditandai dengan pencapaian suatu ketrampilan tertentu.</a:t>
            </a:r>
          </a:p>
          <a:p>
            <a:pPr>
              <a:buFont typeface="Wingdings 2" pitchFamily="18" charset="2"/>
              <a:buNone/>
            </a:pPr>
            <a:r>
              <a:rPr lang="en-US" sz="2400" smtClean="0"/>
              <a:t>	6. Pembelajarn berorientasi pada hasil yang dapat diukur dan diamati.</a:t>
            </a:r>
          </a:p>
          <a:p>
            <a:pPr>
              <a:buFont typeface="Wingdings 2" pitchFamily="18" charset="2"/>
              <a:buNone/>
            </a:pPr>
            <a:r>
              <a:rPr lang="en-US" sz="2400" smtClean="0"/>
              <a:t>	7. Kesalahan harus segera diperbaiki</a:t>
            </a:r>
          </a:p>
          <a:p>
            <a:pPr>
              <a:buFont typeface="Wingdings 2" pitchFamily="18" charset="2"/>
              <a:buNone/>
            </a:pPr>
            <a:r>
              <a:rPr lang="en-US" sz="2400" smtClean="0"/>
              <a:t>	8. Pengulangan dan latihan digunakan supaya tingkahlaku yang diharapkan dapat menjadi kebiasaan.</a:t>
            </a:r>
          </a:p>
          <a:p>
            <a:pPr>
              <a:buFont typeface="Wingdings 2" pitchFamily="18" charset="2"/>
              <a:buNone/>
            </a:pPr>
            <a:r>
              <a:rPr lang="en-US" sz="2400" smtClean="0"/>
              <a:t>	8. Hasil dari model ini adalah terbentuknya suatu tingkahlaku yang diinginkan.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Perkembangan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/>
              <a:t>Perkembangan mengandung dua perubahan yaitu </a:t>
            </a:r>
            <a:r>
              <a:rPr lang="en-US" dirty="0" smtClean="0"/>
              <a:t> 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1. P</a:t>
            </a:r>
            <a:r>
              <a:rPr lang="id-ID" dirty="0" smtClean="0"/>
              <a:t>erubahan kuantitatif, yaitu perubahan dalam jumlah, seperti tinggi, berat, dan jumlah kosa kata. </a:t>
            </a: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2. </a:t>
            </a:r>
            <a:r>
              <a:rPr lang="id-ID" dirty="0" smtClean="0"/>
              <a:t>Perubahan kualitatif meliputi perubahan dalam jenis, seperti perubahan pada inteligensi. Perubahan kualitatif ini laiknya kupu-kupu yang berasal dari kepompong, yang ditandai dengan adanya fenomena baru yang tidak dapat diprediksikan begitu saja dari fungsi sebelumnya.</a:t>
            </a:r>
            <a:endParaRPr 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Model </a:t>
            </a:r>
            <a:r>
              <a:rPr lang="en-US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Behavioristik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Model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cocok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anak2 yang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dominasi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dewasa</a:t>
            </a:r>
            <a:r>
              <a:rPr lang="en-US" dirty="0" smtClean="0"/>
              <a:t>,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pemerolehan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yang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praktek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pembiasaan</a:t>
            </a:r>
            <a:r>
              <a:rPr lang="en-US" dirty="0" smtClean="0"/>
              <a:t> yang </a:t>
            </a:r>
            <a:r>
              <a:rPr lang="en-US" dirty="0" err="1" smtClean="0"/>
              <a:t>mengandung</a:t>
            </a:r>
            <a:r>
              <a:rPr lang="en-US" dirty="0" smtClean="0"/>
              <a:t> unsur2 : </a:t>
            </a:r>
            <a:r>
              <a:rPr lang="en-US" dirty="0" err="1" smtClean="0"/>
              <a:t>kecepatan</a:t>
            </a:r>
            <a:r>
              <a:rPr lang="en-US" dirty="0" smtClean="0"/>
              <a:t>, </a:t>
            </a:r>
            <a:r>
              <a:rPr lang="en-US" dirty="0" err="1" smtClean="0"/>
              <a:t>spontanitas</a:t>
            </a:r>
            <a:r>
              <a:rPr lang="en-US" dirty="0" smtClean="0"/>
              <a:t>, </a:t>
            </a:r>
            <a:r>
              <a:rPr lang="en-US" dirty="0" err="1" smtClean="0"/>
              <a:t>kelenturan</a:t>
            </a:r>
            <a:r>
              <a:rPr lang="en-US" dirty="0" smtClean="0"/>
              <a:t>, reflex,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tahan</a:t>
            </a:r>
            <a:r>
              <a:rPr lang="en-US" dirty="0" smtClean="0"/>
              <a:t>. </a:t>
            </a:r>
            <a:r>
              <a:rPr lang="en-US" dirty="0" err="1" smtClean="0"/>
              <a:t>Contoh</a:t>
            </a:r>
            <a:r>
              <a:rPr lang="en-US" dirty="0" smtClean="0"/>
              <a:t> : </a:t>
            </a:r>
            <a:r>
              <a:rPr lang="en-US" dirty="0" err="1" smtClean="0"/>
              <a:t>percakapan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asing</a:t>
            </a:r>
            <a:r>
              <a:rPr lang="en-US" dirty="0" smtClean="0"/>
              <a:t>, </a:t>
            </a:r>
            <a:r>
              <a:rPr lang="en-US" dirty="0" err="1" smtClean="0"/>
              <a:t>menari</a:t>
            </a:r>
            <a:r>
              <a:rPr lang="en-US" dirty="0" smtClean="0"/>
              <a:t>, </a:t>
            </a:r>
            <a:r>
              <a:rPr lang="en-US" dirty="0" err="1" smtClean="0"/>
              <a:t>berenang</a:t>
            </a:r>
            <a:r>
              <a:rPr lang="en-US" dirty="0" smtClean="0"/>
              <a:t>, </a:t>
            </a:r>
            <a:r>
              <a:rPr lang="en-US" dirty="0" err="1" smtClean="0"/>
              <a:t>olahraga</a:t>
            </a:r>
            <a:r>
              <a:rPr lang="en-US" dirty="0" smtClean="0"/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 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rmAutofit fontScale="90000"/>
          </a:bodyPr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Model </a:t>
            </a:r>
            <a:r>
              <a:rPr lang="en-US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Kognitif</a:t>
            </a: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a. 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nya</a:t>
            </a:r>
            <a:r>
              <a:rPr lang="en-US" dirty="0" smtClean="0"/>
              <a:t> 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, </a:t>
            </a:r>
            <a:r>
              <a:rPr lang="en-US" dirty="0" err="1" smtClean="0"/>
              <a:t>menganalisis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mengolah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cermat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pemecahan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b.  </a:t>
            </a:r>
            <a:r>
              <a:rPr lang="en-US" dirty="0" err="1" smtClean="0"/>
              <a:t>Berpusat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didik</a:t>
            </a: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c. </a:t>
            </a:r>
            <a:r>
              <a:rPr lang="en-US" dirty="0" err="1" smtClean="0"/>
              <a:t>Berorientasi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penalaran</a:t>
            </a:r>
            <a:r>
              <a:rPr lang="en-US" dirty="0" smtClean="0"/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err="1" smtClean="0"/>
              <a:t>Pembelajaran</a:t>
            </a:r>
            <a:r>
              <a:rPr lang="en-US" dirty="0" smtClean="0"/>
              <a:t> yang </a:t>
            </a:r>
            <a:r>
              <a:rPr lang="en-US" dirty="0" err="1" smtClean="0"/>
              <a:t>cocok</a:t>
            </a:r>
            <a:r>
              <a:rPr lang="en-US" dirty="0" smtClean="0"/>
              <a:t> </a:t>
            </a:r>
            <a:r>
              <a:rPr lang="en-US" dirty="0" err="1" smtClean="0"/>
              <a:t>menerapkan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pelajaran</a:t>
            </a:r>
            <a:r>
              <a:rPr lang="en-US" dirty="0" smtClean="0"/>
              <a:t> </a:t>
            </a:r>
            <a:r>
              <a:rPr lang="en-US" dirty="0" err="1" smtClean="0"/>
              <a:t>mengarang</a:t>
            </a:r>
            <a:r>
              <a:rPr lang="en-US" dirty="0" smtClean="0"/>
              <a:t>, </a:t>
            </a:r>
            <a:r>
              <a:rPr lang="en-US" dirty="0" err="1" smtClean="0"/>
              <a:t>matematika</a:t>
            </a:r>
            <a:r>
              <a:rPr lang="en-US" dirty="0" smtClean="0"/>
              <a:t>, </a:t>
            </a:r>
            <a:r>
              <a:rPr lang="en-US" dirty="0" err="1" smtClean="0"/>
              <a:t>fisika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rmAutofit fontScale="90000"/>
          </a:bodyPr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Model  </a:t>
            </a:r>
            <a:r>
              <a:rPr lang="en-US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Humanistik</a:t>
            </a: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Peran guru sebagai fasilitator</a:t>
            </a:r>
          </a:p>
          <a:p>
            <a:r>
              <a:rPr lang="en-US" smtClean="0"/>
              <a:t>Guru memberikan motivasi, dorongan pada siswa untuk mau mempelajari sesuatu.</a:t>
            </a:r>
          </a:p>
          <a:p>
            <a:r>
              <a:rPr lang="en-US" smtClean="0"/>
              <a:t>Pembelajaran yang cocok untuk diterapkan teori ini adalah materi2  yang bersifat pembentukan kepribadian, hati nurani, sikap-sikap dan pendapat tentang dunia sosial (anak2).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Peran Ortu dan Guru </a:t>
            </a:r>
            <a:br>
              <a:rPr lang="id-ID" dirty="0" smtClean="0"/>
            </a:br>
            <a:r>
              <a:rPr lang="id-ID" dirty="0" smtClean="0"/>
              <a:t>bagi Anak TK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d-ID" dirty="0" smtClean="0"/>
              <a:t> Ortu dan guru adalah orang penting bagi anak (signifikan person, mana yang 1 dan yang ke 2?)</a:t>
            </a:r>
          </a:p>
          <a:p>
            <a:r>
              <a:rPr lang="id-ID" dirty="0" smtClean="0"/>
              <a:t>Ortu dan guru bisa menggunakan model pengasuhan yg otoriter-demokratis</a:t>
            </a:r>
          </a:p>
          <a:p>
            <a:r>
              <a:rPr lang="id-ID" dirty="0" smtClean="0"/>
              <a:t>Ortu mendampingi anak di rumah, sedangkan guru di sekolah (banyak waktu anak dimana?)</a:t>
            </a:r>
          </a:p>
          <a:p>
            <a:r>
              <a:rPr lang="id-ID" dirty="0" smtClean="0"/>
              <a:t>Usahakan memberi deskripsi (penjelasan) pada anak, jangan melakukan penilaian.</a:t>
            </a:r>
          </a:p>
          <a:p>
            <a:r>
              <a:rPr lang="id-ID" dirty="0" smtClean="0"/>
              <a:t>Usahakan tidak melakukan kekerasan pada anak.</a:t>
            </a:r>
          </a:p>
          <a:p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Lingkungan Sekolah n Keluarga yg Mendukung perkembangan Anak TK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Lingkungan yang hangat</a:t>
            </a:r>
          </a:p>
          <a:p>
            <a:r>
              <a:rPr lang="id-ID" dirty="0" smtClean="0"/>
              <a:t>Cukup memusat pada anak, namun tidak “memuja” anak</a:t>
            </a:r>
          </a:p>
          <a:p>
            <a:r>
              <a:rPr lang="id-ID" dirty="0" smtClean="0"/>
              <a:t>Penuh atensi pada anak n persoalan2 yg dihadapi anak</a:t>
            </a:r>
          </a:p>
          <a:p>
            <a:r>
              <a:rPr lang="id-ID" dirty="0" smtClean="0"/>
              <a:t>Ada perimbangan pengasuhan “mothering dan fathering”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Persoalan2 anak dewasa Ini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Masalah disiplin (berkait dengan gaya pengasuhan orang tua pada anak)</a:t>
            </a:r>
          </a:p>
          <a:p>
            <a:r>
              <a:rPr lang="id-ID" dirty="0" smtClean="0"/>
              <a:t>Leisure time (waktu rekreatif) lebih banyak  daripada waktu2 produktif, kreatif ?</a:t>
            </a:r>
          </a:p>
          <a:p>
            <a:r>
              <a:rPr lang="id-ID" dirty="0" smtClean="0"/>
              <a:t>Pertemuan ortu dengan anak yg makin sedikit, perlu mencari “pengasuh/ortu pengganti”?</a:t>
            </a:r>
          </a:p>
          <a:p>
            <a:r>
              <a:rPr lang="id-ID" dirty="0" smtClean="0"/>
              <a:t>Kekerasan pada anak, di dunia nyata maupun di media.</a:t>
            </a:r>
            <a:endParaRPr lang="id-ID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rmAutofit fontScale="90000"/>
          </a:bodyPr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en-US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PENUTUP </a:t>
            </a: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dirty="0" smtClean="0"/>
              <a:t>Guru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umumnya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guru TK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khususnya</a:t>
            </a:r>
            <a:r>
              <a:rPr lang="en-US" sz="2800" dirty="0" smtClean="0"/>
              <a:t>, </a:t>
            </a:r>
            <a:r>
              <a:rPr lang="en-US" sz="2800" dirty="0" err="1" smtClean="0"/>
              <a:t>perlu</a:t>
            </a:r>
            <a:r>
              <a:rPr lang="en-US" sz="2800" dirty="0" smtClean="0"/>
              <a:t> </a:t>
            </a:r>
            <a:r>
              <a:rPr lang="en-US" sz="2800" dirty="0" err="1" smtClean="0"/>
              <a:t>mempelajari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memahami</a:t>
            </a:r>
            <a:r>
              <a:rPr lang="en-US" sz="2800" dirty="0" smtClean="0"/>
              <a:t> </a:t>
            </a:r>
            <a:r>
              <a:rPr lang="en-US" sz="2800" dirty="0" err="1" smtClean="0"/>
              <a:t>tentang</a:t>
            </a:r>
            <a:r>
              <a:rPr lang="en-US" sz="2800" dirty="0" smtClean="0"/>
              <a:t> </a:t>
            </a:r>
            <a:r>
              <a:rPr lang="en-US" sz="2800" dirty="0" err="1" smtClean="0"/>
              <a:t>perkembangan</a:t>
            </a:r>
            <a:r>
              <a:rPr lang="en-US" sz="2800" dirty="0" smtClean="0"/>
              <a:t> anak2 </a:t>
            </a:r>
            <a:r>
              <a:rPr lang="en-US" sz="2800" dirty="0" err="1" smtClean="0"/>
              <a:t>didiknya</a:t>
            </a:r>
            <a:r>
              <a:rPr lang="en-US" sz="2800" dirty="0" smtClean="0"/>
              <a:t>, </a:t>
            </a:r>
            <a:r>
              <a:rPr lang="en-US" sz="2800" dirty="0" err="1" smtClean="0"/>
              <a:t>terutama</a:t>
            </a:r>
            <a:r>
              <a:rPr lang="en-US" sz="2800" dirty="0" smtClean="0"/>
              <a:t>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pembelajaran</a:t>
            </a:r>
            <a:r>
              <a:rPr lang="en-US" sz="2800" dirty="0" smtClean="0"/>
              <a:t> </a:t>
            </a:r>
            <a:r>
              <a:rPr lang="en-US" sz="2800" dirty="0" err="1" smtClean="0"/>
              <a:t>saat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mengacu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keragaman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bervariasinya</a:t>
            </a:r>
            <a:r>
              <a:rPr lang="en-US" sz="2800" dirty="0" smtClean="0"/>
              <a:t> anak2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berkembang</a:t>
            </a:r>
            <a:r>
              <a:rPr lang="en-US" sz="2800" dirty="0" smtClean="0"/>
              <a:t>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dirty="0" err="1" smtClean="0"/>
              <a:t>Jika</a:t>
            </a:r>
            <a:r>
              <a:rPr lang="en-US" sz="2800" dirty="0" smtClean="0"/>
              <a:t> guru </a:t>
            </a:r>
            <a:r>
              <a:rPr lang="en-US" sz="2800" dirty="0" err="1" smtClean="0"/>
              <a:t>sudah</a:t>
            </a:r>
            <a:r>
              <a:rPr lang="en-US" sz="2800" dirty="0" smtClean="0"/>
              <a:t> </a:t>
            </a:r>
            <a:r>
              <a:rPr lang="en-US" sz="2800" dirty="0" err="1" smtClean="0"/>
              <a:t>banyak</a:t>
            </a:r>
            <a:r>
              <a:rPr lang="en-US" sz="2800" dirty="0" smtClean="0"/>
              <a:t> </a:t>
            </a:r>
            <a:r>
              <a:rPr lang="en-US" sz="2800" dirty="0" err="1" smtClean="0"/>
              <a:t>mempelajari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memahami</a:t>
            </a:r>
            <a:r>
              <a:rPr lang="en-US" sz="2800" dirty="0" smtClean="0"/>
              <a:t> </a:t>
            </a:r>
            <a:r>
              <a:rPr lang="en-US" sz="2800" dirty="0" err="1" smtClean="0"/>
              <a:t>tentang</a:t>
            </a:r>
            <a:r>
              <a:rPr lang="en-US" sz="2800" dirty="0" smtClean="0"/>
              <a:t> </a:t>
            </a:r>
            <a:r>
              <a:rPr lang="en-US" sz="2800" dirty="0" err="1" smtClean="0"/>
              <a:t>perkembangan</a:t>
            </a:r>
            <a:r>
              <a:rPr lang="en-US" sz="2800" dirty="0" smtClean="0"/>
              <a:t> anak2,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pelaksanaan</a:t>
            </a:r>
            <a:r>
              <a:rPr lang="en-US" sz="2800" dirty="0" smtClean="0"/>
              <a:t> </a:t>
            </a:r>
            <a:r>
              <a:rPr lang="en-US" sz="2800" dirty="0" err="1" smtClean="0"/>
              <a:t>pembelajaran</a:t>
            </a:r>
            <a:r>
              <a:rPr lang="en-US" sz="2800" dirty="0" smtClean="0"/>
              <a:t> </a:t>
            </a:r>
            <a:r>
              <a:rPr lang="en-US" sz="2800" dirty="0" err="1" smtClean="0"/>
              <a:t>perlu</a:t>
            </a:r>
            <a:r>
              <a:rPr lang="en-US" sz="2800" dirty="0" smtClean="0"/>
              <a:t> </a:t>
            </a:r>
            <a:r>
              <a:rPr lang="en-US" sz="2800" dirty="0" err="1" smtClean="0"/>
              <a:t>me”</a:t>
            </a:r>
            <a:r>
              <a:rPr lang="en-US" sz="2800" i="1" dirty="0" err="1" smtClean="0"/>
              <a:t>matching</a:t>
            </a:r>
            <a:r>
              <a:rPr lang="en-US" sz="2800" dirty="0" err="1" smtClean="0"/>
              <a:t>kan</a:t>
            </a:r>
            <a:r>
              <a:rPr lang="en-US" sz="2800" dirty="0" smtClean="0"/>
              <a:t>”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</a:t>
            </a:r>
            <a:r>
              <a:rPr lang="en-US" sz="2800" dirty="0" err="1" smtClean="0"/>
              <a:t>perkembangan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model2 </a:t>
            </a:r>
            <a:r>
              <a:rPr lang="en-US" sz="2800" dirty="0" err="1" smtClean="0"/>
              <a:t>pembelajaran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sesuai</a:t>
            </a:r>
            <a:r>
              <a:rPr lang="en-US" sz="2800" dirty="0" smtClean="0"/>
              <a:t>, 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rmAutofit fontScale="90000"/>
          </a:bodyPr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Tujuan Ilmu Perkembangan Anak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mtClean="0"/>
              <a:t>Disiplin ilmu tentang perkembangan anak setidaknya mempunyai empat tujuan, yaitu : a) mendeskripsikan, </a:t>
            </a:r>
            <a:endParaRPr lang="en-US" smtClean="0"/>
          </a:p>
          <a:p>
            <a:pPr>
              <a:buFont typeface="Arial" charset="0"/>
              <a:buNone/>
            </a:pPr>
            <a:r>
              <a:rPr lang="en-US" smtClean="0"/>
              <a:t>	</a:t>
            </a:r>
            <a:r>
              <a:rPr lang="id-ID" smtClean="0"/>
              <a:t>b) menjelaskan, </a:t>
            </a:r>
            <a:endParaRPr lang="en-US" smtClean="0"/>
          </a:p>
          <a:p>
            <a:pPr>
              <a:buFont typeface="Arial" charset="0"/>
              <a:buNone/>
            </a:pPr>
            <a:r>
              <a:rPr lang="en-US" smtClean="0"/>
              <a:t>	</a:t>
            </a:r>
            <a:r>
              <a:rPr lang="id-ID" smtClean="0"/>
              <a:t>c) memprediksi, </a:t>
            </a:r>
            <a:endParaRPr lang="en-US" smtClean="0"/>
          </a:p>
          <a:p>
            <a:pPr>
              <a:buFont typeface="Arial" charset="0"/>
              <a:buNone/>
            </a:pPr>
            <a:r>
              <a:rPr lang="en-US" smtClean="0"/>
              <a:t>	</a:t>
            </a:r>
            <a:r>
              <a:rPr lang="id-ID" smtClean="0"/>
              <a:t>d) memodifikasi.</a:t>
            </a:r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endParaRPr lang="en-US" smtClean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charset="0"/>
              <a:buChar char="•"/>
            </a:pPr>
            <a:r>
              <a:rPr lang="id-ID" smtClean="0"/>
              <a:t>Aspek-aspek perkembangan meliputi </a:t>
            </a:r>
            <a:r>
              <a:rPr lang="en-US" smtClean="0"/>
              <a:t>: </a:t>
            </a:r>
          </a:p>
          <a:p>
            <a:pPr>
              <a:buFont typeface="Arial" charset="0"/>
              <a:buNone/>
            </a:pPr>
            <a:r>
              <a:rPr lang="en-US" smtClean="0"/>
              <a:t>	1. </a:t>
            </a:r>
            <a:r>
              <a:rPr lang="id-ID" smtClean="0"/>
              <a:t>perkembangan kognitif, </a:t>
            </a:r>
            <a:endParaRPr lang="en-US" smtClean="0"/>
          </a:p>
          <a:p>
            <a:pPr>
              <a:buFont typeface="Arial" charset="0"/>
              <a:buNone/>
            </a:pPr>
            <a:r>
              <a:rPr lang="en-US" smtClean="0"/>
              <a:t>    2. </a:t>
            </a:r>
            <a:r>
              <a:rPr lang="id-ID" smtClean="0"/>
              <a:t>fisik dan </a:t>
            </a:r>
            <a:endParaRPr lang="en-US" smtClean="0"/>
          </a:p>
          <a:p>
            <a:pPr>
              <a:buFont typeface="Arial" charset="0"/>
              <a:buNone/>
            </a:pPr>
            <a:r>
              <a:rPr lang="en-US" smtClean="0"/>
              <a:t>    3. </a:t>
            </a:r>
            <a:r>
              <a:rPr lang="id-ID" smtClean="0"/>
              <a:t>kepribadian/sosial, </a:t>
            </a:r>
            <a:endParaRPr lang="en-US" smtClean="0"/>
          </a:p>
          <a:p>
            <a:pPr>
              <a:buFont typeface="Arial" charset="0"/>
              <a:buNone/>
            </a:pPr>
            <a:r>
              <a:rPr lang="en-US" smtClean="0"/>
              <a:t>    </a:t>
            </a:r>
            <a:r>
              <a:rPr lang="id-ID" smtClean="0"/>
              <a:t>yang keseluruhan aspek ini akan ada dan melekat pada diri anak, hanya tinggal variasi antar anak dan individu saja yang akan membedakan dalam kuantitas dan kualitasnya.</a:t>
            </a:r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Aspek-Aspek Perkembangan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</a:t>
            </a:r>
            <a:r>
              <a:rPr lang="id-ID" dirty="0" smtClean="0"/>
              <a:t>erkembangan </a:t>
            </a:r>
            <a:r>
              <a:rPr lang="id-ID" u="sng" dirty="0" smtClean="0"/>
              <a:t>fisik</a:t>
            </a:r>
            <a:r>
              <a:rPr lang="id-ID" dirty="0" smtClean="0"/>
              <a:t>, seperti perubahan bentuk tubuh, otak, kapasitas sensori dan ketrampilan motorik.</a:t>
            </a:r>
            <a:r>
              <a:rPr lang="en-US" dirty="0" smtClean="0"/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</a:t>
            </a:r>
            <a:r>
              <a:rPr lang="id-ID" dirty="0" smtClean="0"/>
              <a:t>erkembangan </a:t>
            </a:r>
            <a:r>
              <a:rPr lang="id-ID" u="sng" dirty="0" smtClean="0"/>
              <a:t>kognitif</a:t>
            </a:r>
            <a:r>
              <a:rPr lang="id-ID" dirty="0" smtClean="0"/>
              <a:t> meliputi perubahan dalam kemampuan mental, aktivitas dan organisasi. </a:t>
            </a: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/>
              <a:t>Perkembangan </a:t>
            </a:r>
            <a:r>
              <a:rPr lang="id-ID" u="sng" dirty="0" smtClean="0"/>
              <a:t>kepribadian </a:t>
            </a:r>
            <a:r>
              <a:rPr lang="id-ID" dirty="0" smtClean="0"/>
              <a:t>dan </a:t>
            </a:r>
            <a:r>
              <a:rPr lang="id-ID" u="sng" dirty="0" smtClean="0"/>
              <a:t>sosial</a:t>
            </a:r>
            <a:r>
              <a:rPr lang="id-ID" dirty="0" smtClean="0"/>
              <a:t> meliputi perubahan gaya unik seorang individu dalam hal berkelakuan, perasaan dan bereaksi</a:t>
            </a:r>
            <a:r>
              <a:rPr lang="en-US" dirty="0" smtClean="0"/>
              <a:t>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</a:t>
            </a:r>
            <a:r>
              <a:rPr lang="id-ID" dirty="0" smtClean="0"/>
              <a:t>erkembangan  moral</a:t>
            </a:r>
            <a:r>
              <a:rPr lang="en-US" dirty="0" smtClean="0"/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Periode Masa Kanak2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mtClean="0"/>
              <a:t>Masa kanak-kanak terbagi dalam beberapa periode</a:t>
            </a:r>
            <a:r>
              <a:rPr lang="en-US" smtClean="0"/>
              <a:t> :</a:t>
            </a:r>
          </a:p>
          <a:p>
            <a:pPr>
              <a:buFont typeface="Arial" charset="0"/>
              <a:buNone/>
            </a:pPr>
            <a:r>
              <a:rPr lang="en-US" smtClean="0"/>
              <a:t>    1. </a:t>
            </a:r>
            <a:r>
              <a:rPr lang="id-ID" smtClean="0"/>
              <a:t>masa bayi (0-2 tahun), </a:t>
            </a:r>
            <a:endParaRPr lang="en-US" smtClean="0"/>
          </a:p>
          <a:p>
            <a:pPr>
              <a:buFont typeface="Arial" charset="0"/>
              <a:buNone/>
            </a:pPr>
            <a:r>
              <a:rPr lang="en-US" smtClean="0"/>
              <a:t>    2. m</a:t>
            </a:r>
            <a:r>
              <a:rPr lang="id-ID" smtClean="0"/>
              <a:t>asa kanak-kanak awal (2,1-6 th), </a:t>
            </a:r>
            <a:endParaRPr lang="en-US" smtClean="0"/>
          </a:p>
          <a:p>
            <a:pPr>
              <a:buFont typeface="Arial" charset="0"/>
              <a:buNone/>
            </a:pPr>
            <a:r>
              <a:rPr lang="en-US" smtClean="0"/>
              <a:t>    3. </a:t>
            </a:r>
            <a:r>
              <a:rPr lang="id-ID" smtClean="0"/>
              <a:t>masa kanak tengah (6,1-11 th) </a:t>
            </a:r>
            <a:endParaRPr lang="en-US" smtClean="0"/>
          </a:p>
          <a:p>
            <a:pPr>
              <a:buFont typeface="Arial" charset="0"/>
              <a:buNone/>
            </a:pPr>
            <a:r>
              <a:rPr lang="en-US" smtClean="0"/>
              <a:t>         </a:t>
            </a:r>
            <a:r>
              <a:rPr lang="id-ID" smtClean="0"/>
              <a:t>selanjutnya memasuki masa remaja.</a:t>
            </a:r>
            <a:endParaRPr 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rmAutofit fontScale="90000"/>
          </a:bodyPr>
          <a:lstStyle/>
          <a:p>
            <a:pPr marL="54864" indent="0" algn="ctr" fontAlgn="auto">
              <a:spcAft>
                <a:spcPts val="0"/>
              </a:spcAft>
              <a:defRPr/>
            </a:pPr>
            <a:r>
              <a:rPr lang="en-GB" sz="28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en-GB" sz="28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en-GB" sz="28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en-GB" sz="28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en-GB" sz="28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en-GB" sz="28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en-US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en-GB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 </a:t>
            </a:r>
            <a:r>
              <a:rPr lang="en-US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en-GB" sz="48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</a:t>
            </a:r>
            <a:r>
              <a:rPr lang="en-GB" sz="27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PERKEMBANGAN MASA KANAK-KANAK AWA</a:t>
            </a:r>
            <a:r>
              <a:rPr lang="id-ID" sz="27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L</a:t>
            </a:r>
            <a:r>
              <a:rPr lang="en-GB" sz="27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MENURUT MILESTONES</a:t>
            </a:r>
            <a:endParaRPr lang="en-US" sz="2700" dirty="0" smtClean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 smtClean="0"/>
          </a:p>
          <a:p>
            <a:endParaRPr lang="id-ID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</a:t>
            </a:r>
            <a:r>
              <a:rPr lang="id-ID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erkembangan </a:t>
            </a: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M</a:t>
            </a:r>
            <a:r>
              <a:rPr lang="id-ID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oral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P</a:t>
            </a:r>
            <a:r>
              <a:rPr lang="id-ID" dirty="0" smtClean="0"/>
              <a:t>erkembangan tentang pengertian baik dan buruk. </a:t>
            </a: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id-ID" dirty="0" smtClean="0"/>
              <a:t>Piaget mengenalkan tentang </a:t>
            </a:r>
            <a:r>
              <a:rPr lang="en-US" dirty="0" smtClean="0"/>
              <a:t>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1. </a:t>
            </a:r>
            <a:r>
              <a:rPr lang="id-ID" dirty="0" smtClean="0"/>
              <a:t>heteronomi moral. </a:t>
            </a: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</a:t>
            </a:r>
            <a:r>
              <a:rPr lang="id-ID" dirty="0" smtClean="0"/>
              <a:t>Heteronomi terjadi pada masa anak-anak, dimana mereka menetapkan baik dan buruk berdasarkan pendapat orang-orang dewasa sekeliling (</a:t>
            </a:r>
            <a:r>
              <a:rPr lang="id-ID" i="1" dirty="0" smtClean="0"/>
              <a:t>significant person</a:t>
            </a:r>
            <a:r>
              <a:rPr lang="id-ID" dirty="0" smtClean="0"/>
              <a:t>).  </a:t>
            </a: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</a:t>
            </a:r>
            <a:r>
              <a:rPr lang="id-ID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erkembangan </a:t>
            </a: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M</a:t>
            </a:r>
            <a:r>
              <a:rPr lang="id-ID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oral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2. O</a:t>
            </a:r>
            <a:r>
              <a:rPr lang="id-ID" smtClean="0"/>
              <a:t>tonomi moral nampak pada karakteristik orang dewasa, yaitu</a:t>
            </a:r>
            <a:r>
              <a:rPr lang="en-US" smtClean="0"/>
              <a:t> orang-orang menetapkan baik dan buruk berdasakan pendapat nya sendiri dengan telah membuka perspektif dan wawasan dari orang2 di sekelilingnya.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00439">
  <a:themeElements>
    <a:clrScheme name="">
      <a:dk1>
        <a:srgbClr val="000000"/>
      </a:dk1>
      <a:lt1>
        <a:srgbClr val="ABCBF2"/>
      </a:lt1>
      <a:dk2>
        <a:srgbClr val="020202"/>
      </a:dk2>
      <a:lt2>
        <a:srgbClr val="BBC1CD"/>
      </a:lt2>
      <a:accent1>
        <a:srgbClr val="67C1E0"/>
      </a:accent1>
      <a:accent2>
        <a:srgbClr val="FCD935"/>
      </a:accent2>
      <a:accent3>
        <a:srgbClr val="D2E2F7"/>
      </a:accent3>
      <a:accent4>
        <a:srgbClr val="000000"/>
      </a:accent4>
      <a:accent5>
        <a:srgbClr val="B8DDED"/>
      </a:accent5>
      <a:accent6>
        <a:srgbClr val="E4C42F"/>
      </a:accent6>
      <a:hlink>
        <a:srgbClr val="F9BB36"/>
      </a:hlink>
      <a:folHlink>
        <a:srgbClr val="CC66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E2FAD"/>
        </a:dk1>
        <a:lt1>
          <a:srgbClr val="ABCBF2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D2E2F7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354137"/>
        </a:dk1>
        <a:lt1>
          <a:srgbClr val="ABCBF2"/>
        </a:lt1>
        <a:dk2>
          <a:srgbClr val="354137"/>
        </a:dk2>
        <a:lt2>
          <a:srgbClr val="BBC1CD"/>
        </a:lt2>
        <a:accent1>
          <a:srgbClr val="67C1E0"/>
        </a:accent1>
        <a:accent2>
          <a:srgbClr val="FCD935"/>
        </a:accent2>
        <a:accent3>
          <a:srgbClr val="D2E2F7"/>
        </a:accent3>
        <a:accent4>
          <a:srgbClr val="2C362D"/>
        </a:accent4>
        <a:accent5>
          <a:srgbClr val="B8DDED"/>
        </a:accent5>
        <a:accent6>
          <a:srgbClr val="E4C42F"/>
        </a:accent6>
        <a:hlink>
          <a:srgbClr val="F9BB36"/>
        </a:hlink>
        <a:folHlink>
          <a:srgbClr val="CC6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00439</Template>
  <TotalTime>50</TotalTime>
  <Words>695</Words>
  <Application>Microsoft Office PowerPoint</Application>
  <PresentationFormat>On-screen Show (4:3)</PresentationFormat>
  <Paragraphs>138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00439</vt:lpstr>
      <vt:lpstr>    PERKEMBANGAN ANAK DAN PEMBELAJARAN DI TAMAN KANAK-KANAK </vt:lpstr>
      <vt:lpstr>Perkembangan</vt:lpstr>
      <vt:lpstr>Tujuan Ilmu Perkembangan Anak</vt:lpstr>
      <vt:lpstr>Slide 4</vt:lpstr>
      <vt:lpstr>Aspek-Aspek Perkembangan </vt:lpstr>
      <vt:lpstr>Periode Masa Kanak2</vt:lpstr>
      <vt:lpstr>       PERKEMBANGAN MASA KANAK-KANAK AWAL MENURUT MILESTONES</vt:lpstr>
      <vt:lpstr>Perkembangan Moral</vt:lpstr>
      <vt:lpstr>Perkembangan Moral</vt:lpstr>
      <vt:lpstr>Tahap Perkembangan Moral Kohlberg</vt:lpstr>
      <vt:lpstr> FILOSOFI PEMBELAJARAN </vt:lpstr>
      <vt:lpstr> PEMBELAJARAN DI TAMAN KANAK-KANAK</vt:lpstr>
      <vt:lpstr>Tujuan Khusus Kegiatan Pendidikan </vt:lpstr>
      <vt:lpstr>Pendekatan Pelaksanaan Menu Pembelajaran</vt:lpstr>
      <vt:lpstr>Menu Pembelajaran </vt:lpstr>
      <vt:lpstr>Arah Kegiatan Pendidikan </vt:lpstr>
      <vt:lpstr>Arah Kegiatan Pendidikan </vt:lpstr>
      <vt:lpstr>    PERKEMBANGAN ANAK DAN MODEL PEMBELAJARAN DI TAMAN KANAK-KANAK </vt:lpstr>
      <vt:lpstr> Model Behavioristik </vt:lpstr>
      <vt:lpstr>Model Behavioristik</vt:lpstr>
      <vt:lpstr> Model Kognitif </vt:lpstr>
      <vt:lpstr> Model  Humanistik </vt:lpstr>
      <vt:lpstr>Peran Ortu dan Guru  bagi Anak TK </vt:lpstr>
      <vt:lpstr>Lingkungan Sekolah n Keluarga yg Mendukung perkembangan Anak TK</vt:lpstr>
      <vt:lpstr>Persoalan2 anak dewasa Ini</vt:lpstr>
      <vt:lpstr> PENUTUP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PERKEMBANGAN ANAK DAN PEMBELAJARAN DI TAMAN KANAK-KANAK</dc:title>
  <dc:creator>perikanan</dc:creator>
  <cp:lastModifiedBy>perikanan</cp:lastModifiedBy>
  <cp:revision>7</cp:revision>
  <dcterms:created xsi:type="dcterms:W3CDTF">2012-10-28T21:31:28Z</dcterms:created>
  <dcterms:modified xsi:type="dcterms:W3CDTF">2013-10-17T00:27:26Z</dcterms:modified>
</cp:coreProperties>
</file>