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slides/slide130.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Lst>
  <p:sldSz cx="7562850"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2256" y="-120"/>
      </p:cViewPr>
      <p:guideLst>
        <p:guide orient="horz" pos="3367"/>
        <p:guide pos="238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www.hueber.de/erste-schritte/"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hyperlink" Target="http://i1.top.de/474/152474,h" TargetMode="External"/><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hyperlink" Target="http://www.goethe.de/lrn/Dri/wnd/idl/sua/svs/d" TargetMode="Externa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28344" y="3401568"/>
            <a:ext cx="5382768" cy="1036320"/>
          </a:xfrm>
          <a:prstGeom prst="rect">
            <a:avLst/>
          </a:prstGeom>
        </p:spPr>
        <p:txBody>
          <a:bodyPr lIns="0" tIns="0" rIns="0" bIns="0">
            <a:noAutofit/>
          </a:bodyPr>
          <a:lstStyle/>
          <a:p>
            <a:pPr indent="0" algn="ctr">
              <a:lnSpc>
                <a:spcPts val="3216"/>
              </a:lnSpc>
              <a:spcAft>
                <a:spcPts val="2100"/>
              </a:spcAft>
            </a:pPr>
            <a:r>
              <a:rPr lang="en-US" sz="1800" b="1">
                <a:latin typeface="Arial"/>
              </a:rPr>
              <a:t>MATERI PELATIHAN IMPLEMENTASI KURIKULUM 2013 TAHUN 2014</a:t>
            </a:r>
          </a:p>
        </p:txBody>
      </p:sp>
      <p:sp>
        <p:nvSpPr>
          <p:cNvPr id="3" name="Rectangle 2"/>
          <p:cNvSpPr/>
          <p:nvPr/>
        </p:nvSpPr>
        <p:spPr>
          <a:xfrm>
            <a:off x="1228344" y="5023104"/>
            <a:ext cx="5382768" cy="682752"/>
          </a:xfrm>
          <a:prstGeom prst="rect">
            <a:avLst/>
          </a:prstGeom>
        </p:spPr>
        <p:txBody>
          <a:bodyPr lIns="0" tIns="0" rIns="0" bIns="0">
            <a:noAutofit/>
          </a:bodyPr>
          <a:lstStyle/>
          <a:p>
            <a:pPr indent="0" algn="ctr">
              <a:lnSpc>
                <a:spcPts val="3216"/>
              </a:lnSpc>
              <a:spcBef>
                <a:spcPts val="2100"/>
              </a:spcBef>
              <a:spcAft>
                <a:spcPts val="2100"/>
              </a:spcAft>
            </a:pPr>
            <a:r>
              <a:rPr lang="en-US" sz="1800" b="1">
                <a:latin typeface="Arial"/>
              </a:rPr>
              <a:t>Mata Pelajaran Bahasa Jerman SMA/SMK</a:t>
            </a:r>
          </a:p>
        </p:txBody>
      </p:sp>
      <p:sp>
        <p:nvSpPr>
          <p:cNvPr id="4" name="Rectangle 3"/>
          <p:cNvSpPr/>
          <p:nvPr/>
        </p:nvSpPr>
        <p:spPr>
          <a:xfrm>
            <a:off x="1228344" y="6327648"/>
            <a:ext cx="5382768" cy="371856"/>
          </a:xfrm>
          <a:prstGeom prst="rect">
            <a:avLst/>
          </a:prstGeom>
        </p:spPr>
        <p:txBody>
          <a:bodyPr lIns="0" tIns="0" rIns="0" bIns="0">
            <a:noAutofit/>
          </a:bodyPr>
          <a:lstStyle/>
          <a:p>
            <a:pPr indent="0" algn="ctr">
              <a:lnSpc>
                <a:spcPts val="1752"/>
              </a:lnSpc>
              <a:spcBef>
                <a:spcPts val="2100"/>
              </a:spcBef>
              <a:spcAft>
                <a:spcPts val="10500"/>
              </a:spcAft>
            </a:pPr>
            <a:r>
              <a:rPr lang="en-US" sz="1100" b="1">
                <a:latin typeface="Arial"/>
              </a:rPr>
              <a:t>UNTUK GURU</a:t>
            </a:r>
          </a:p>
        </p:txBody>
      </p:sp>
      <p:sp>
        <p:nvSpPr>
          <p:cNvPr id="5" name="Rectangle 4"/>
          <p:cNvSpPr/>
          <p:nvPr/>
        </p:nvSpPr>
        <p:spPr>
          <a:xfrm>
            <a:off x="1228344" y="8717280"/>
            <a:ext cx="5382768" cy="1030224"/>
          </a:xfrm>
          <a:prstGeom prst="rect">
            <a:avLst/>
          </a:prstGeom>
        </p:spPr>
        <p:txBody>
          <a:bodyPr lIns="0" tIns="0" rIns="0" bIns="0">
            <a:noAutofit/>
          </a:bodyPr>
          <a:lstStyle/>
          <a:p>
            <a:pPr indent="0" algn="ctr">
              <a:lnSpc>
                <a:spcPts val="1752"/>
              </a:lnSpc>
              <a:spcBef>
                <a:spcPts val="10500"/>
              </a:spcBef>
            </a:pPr>
            <a:r>
              <a:rPr lang="en-US" sz="900" b="1">
                <a:latin typeface="Arial"/>
              </a:rPr>
              <a:t>PUSAT PENGEMBANGAN PROFESI PENDIDIK BADAN PENGEMBANGAN SUMBER DAYA MANUSIA PENDIDIKAN DAN KEBUDAYAAN</a:t>
            </a:r>
          </a:p>
          <a:p>
            <a:pPr indent="0" algn="ctr">
              <a:lnSpc>
                <a:spcPts val="1752"/>
              </a:lnSpc>
            </a:pPr>
            <a:r>
              <a:rPr lang="en-US" sz="900" b="1">
                <a:latin typeface="Arial"/>
              </a:rPr>
              <a:t>DAN PENJAMINAN MUTU PENDIDIKAN KEMENTERIAN PENDIDIKAN DAN KEBUDAYAAN 2014</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38656" y="1100328"/>
            <a:ext cx="5224272" cy="1962912"/>
          </a:xfrm>
          <a:prstGeom prst="rect">
            <a:avLst/>
          </a:prstGeom>
        </p:spPr>
        <p:txBody>
          <a:bodyPr lIns="0" tIns="0" rIns="0" bIns="0">
            <a:noAutofit/>
          </a:bodyPr>
          <a:lstStyle/>
          <a:p>
            <a:pPr marL="190500" marR="12700" indent="0" algn="just">
              <a:lnSpc>
                <a:spcPts val="1608"/>
              </a:lnSpc>
              <a:spcAft>
                <a:spcPts val="840"/>
              </a:spcAft>
            </a:pPr>
            <a:r>
              <a:rPr lang="en-US" sz="900">
                <a:latin typeface="Arial"/>
              </a:rPr>
              <a:t>beban siswa terlalu berat dan kurang bermuatan karakter. Adapun perkembangan pengetahuan dan pedagogi antara lain menyangkut perkembangan di bidang neurologi, psikologi,</a:t>
            </a:r>
            <a:r>
              <a:rPr lang="en-US" sz="900" i="1">
                <a:latin typeface="Arial"/>
              </a:rPr>
              <a:t> observation based (discovery) learning</a:t>
            </a:r>
            <a:r>
              <a:rPr lang="en-US" sz="900">
                <a:latin typeface="Arial"/>
              </a:rPr>
              <a:t> dan</a:t>
            </a:r>
            <a:r>
              <a:rPr lang="en-US" sz="900" i="1">
                <a:latin typeface="Arial"/>
              </a:rPr>
              <a:t> collaborative learning.</a:t>
            </a:r>
            <a:r>
              <a:rPr lang="en-US" sz="900">
                <a:latin typeface="Arial"/>
              </a:rPr>
              <a:t> Fenomena negatif yang dihadapi peserta didik saat ini di antaranya perkelahian pelajar, narkoba, korupsi, plagiarisme, dan kecurangan dalam ujian (menyontek).</a:t>
            </a:r>
          </a:p>
          <a:p>
            <a:pPr indent="0">
              <a:lnSpc>
                <a:spcPts val="1608"/>
              </a:lnSpc>
            </a:pPr>
            <a:r>
              <a:rPr lang="en-US" sz="900">
                <a:latin typeface="Arial"/>
              </a:rPr>
              <a:t>c. Penyempurnaan Pola Pikir</a:t>
            </a:r>
          </a:p>
          <a:p>
            <a:pPr marL="190500" marR="12700" indent="0" algn="just">
              <a:lnSpc>
                <a:spcPts val="1608"/>
              </a:lnSpc>
              <a:spcAft>
                <a:spcPts val="210"/>
              </a:spcAft>
            </a:pPr>
            <a:r>
              <a:rPr lang="en-US" sz="900">
                <a:latin typeface="Arial"/>
              </a:rPr>
              <a:t>Pendidikan yang sesuai dengan kebutuhan masa depan akan dapat terwujud apabila terjadi perubahan pola pikir yang meliputi perubahan dalam proses pembelajaran seperti di bawah ini.</a:t>
            </a:r>
          </a:p>
        </p:txBody>
      </p:sp>
      <p:graphicFrame>
        <p:nvGraphicFramePr>
          <p:cNvPr id="3" name="Table 2"/>
          <p:cNvGraphicFramePr>
            <a:graphicFrameLocks noGrp="1"/>
          </p:cNvGraphicFramePr>
          <p:nvPr/>
        </p:nvGraphicFramePr>
        <p:xfrm>
          <a:off x="1606296" y="3108960"/>
          <a:ext cx="4489704" cy="3227832"/>
        </p:xfrm>
        <a:graphic>
          <a:graphicData uri="http://schemas.openxmlformats.org/drawingml/2006/table">
            <a:tbl>
              <a:tblPr/>
              <a:tblGrid>
                <a:gridCol w="243840"/>
                <a:gridCol w="259080"/>
                <a:gridCol w="3986784"/>
              </a:tblGrid>
              <a:tr h="182880">
                <a:tc>
                  <a:txBody>
                    <a:bodyPr/>
                    <a:lstStyle/>
                    <a:p>
                      <a:pPr marL="25400" indent="0"/>
                      <a:r>
                        <a:rPr lang="en-US" sz="900">
                          <a:latin typeface="Arial"/>
                        </a:rPr>
                        <a:t>1)</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berpusat pada guru menuju berpusat pada siswa.</a:t>
                      </a:r>
                    </a:p>
                  </a:txBody>
                  <a:tcPr marL="0" marR="0" marT="0" marB="0"/>
                </a:tc>
              </a:tr>
              <a:tr h="201168">
                <a:tc>
                  <a:txBody>
                    <a:bodyPr/>
                    <a:lstStyle/>
                    <a:p>
                      <a:pPr marL="25400" indent="0"/>
                      <a:r>
                        <a:rPr lang="en-US" sz="900">
                          <a:latin typeface="Arial"/>
                        </a:rPr>
                        <a:t>2)</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satu arah menuju interaktif.</a:t>
                      </a:r>
                    </a:p>
                  </a:txBody>
                  <a:tcPr marL="0" marR="0" marT="0" marB="0"/>
                </a:tc>
              </a:tr>
              <a:tr h="207264">
                <a:tc>
                  <a:txBody>
                    <a:bodyPr/>
                    <a:lstStyle/>
                    <a:p>
                      <a:pPr marL="25400" indent="0"/>
                      <a:r>
                        <a:rPr lang="en-US" sz="900">
                          <a:latin typeface="Arial"/>
                        </a:rPr>
                        <a:t>3)</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isolasi menuju lingkungan jejaring.</a:t>
                      </a:r>
                    </a:p>
                  </a:txBody>
                  <a:tcPr marL="0" marR="0" marT="0" marB="0"/>
                </a:tc>
              </a:tr>
              <a:tr h="204216">
                <a:tc>
                  <a:txBody>
                    <a:bodyPr/>
                    <a:lstStyle/>
                    <a:p>
                      <a:pPr marL="25400" indent="0"/>
                      <a:r>
                        <a:rPr lang="en-US" sz="900">
                          <a:latin typeface="Arial"/>
                        </a:rPr>
                        <a:t>4)</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pasif menuju aktif-menyelidiki.</a:t>
                      </a:r>
                    </a:p>
                  </a:txBody>
                  <a:tcPr marL="0" marR="0" marT="0" marB="0"/>
                </a:tc>
              </a:tr>
              <a:tr h="204216">
                <a:tc>
                  <a:txBody>
                    <a:bodyPr/>
                    <a:lstStyle/>
                    <a:p>
                      <a:pPr marL="25400" indent="0"/>
                      <a:r>
                        <a:rPr lang="en-US" sz="900">
                          <a:latin typeface="Arial"/>
                        </a:rPr>
                        <a:t>5)</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maya/abstrak menuju konteks dunia nyata.</a:t>
                      </a:r>
                    </a:p>
                  </a:txBody>
                  <a:tcPr marL="0" marR="0" marT="0" marB="0"/>
                </a:tc>
              </a:tr>
              <a:tr h="204216">
                <a:tc>
                  <a:txBody>
                    <a:bodyPr/>
                    <a:lstStyle/>
                    <a:p>
                      <a:pPr marL="25400" indent="0"/>
                      <a:r>
                        <a:rPr lang="en-US" sz="900">
                          <a:latin typeface="Arial"/>
                        </a:rPr>
                        <a:t>6)</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pembelajaran pribadi menuju pembelajaran berbasis tim.</a:t>
                      </a:r>
                    </a:p>
                  </a:txBody>
                  <a:tcPr marL="0" marR="0" marT="0" marB="0"/>
                </a:tc>
              </a:tr>
              <a:tr h="204216">
                <a:tc>
                  <a:txBody>
                    <a:bodyPr/>
                    <a:lstStyle/>
                    <a:p>
                      <a:pPr marL="25400" indent="0"/>
                      <a:r>
                        <a:rPr lang="en-US" sz="900">
                          <a:latin typeface="Arial"/>
                        </a:rPr>
                        <a:t>7)</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luas menuju perilaku khas memberdayakan kaidah keterikatan.</a:t>
                      </a:r>
                    </a:p>
                  </a:txBody>
                  <a:tcPr marL="0" marR="0" marT="0" marB="0"/>
                </a:tc>
              </a:tr>
              <a:tr h="204216">
                <a:tc>
                  <a:txBody>
                    <a:bodyPr/>
                    <a:lstStyle/>
                    <a:p>
                      <a:pPr marL="25400" indent="0"/>
                      <a:r>
                        <a:rPr lang="en-US" sz="900">
                          <a:latin typeface="Arial"/>
                        </a:rPr>
                        <a:t>8)</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stimulasi rasa tunggal menuju stimulasi ke segala penjuru.</a:t>
                      </a:r>
                    </a:p>
                  </a:txBody>
                  <a:tcPr marL="0" marR="0" marT="0" marB="0"/>
                </a:tc>
              </a:tr>
              <a:tr h="204216">
                <a:tc>
                  <a:txBody>
                    <a:bodyPr/>
                    <a:lstStyle/>
                    <a:p>
                      <a:pPr marL="25400" indent="0"/>
                      <a:r>
                        <a:rPr lang="en-US" sz="900">
                          <a:latin typeface="Arial"/>
                        </a:rPr>
                        <a:t>9)</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alat tunggal menuju alat multimedia.</a:t>
                      </a:r>
                    </a:p>
                  </a:txBody>
                  <a:tcPr marL="0" marR="0" marT="0" marB="0"/>
                </a:tc>
              </a:tr>
              <a:tr h="210312">
                <a:tc>
                  <a:txBody>
                    <a:bodyPr/>
                    <a:lstStyle/>
                    <a:p>
                      <a:pPr marL="25400" indent="0"/>
                      <a:r>
                        <a:rPr lang="en-US" sz="900">
                          <a:latin typeface="Arial"/>
                        </a:rPr>
                        <a:t>10)</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hubungan satu arah bergeser menuju kooperatif.</a:t>
                      </a:r>
                    </a:p>
                  </a:txBody>
                  <a:tcPr marL="0" marR="0" marT="0" marB="0"/>
                </a:tc>
              </a:tr>
              <a:tr h="201168">
                <a:tc>
                  <a:txBody>
                    <a:bodyPr/>
                    <a:lstStyle/>
                    <a:p>
                      <a:pPr marL="25400" indent="0"/>
                      <a:r>
                        <a:rPr lang="en-US" sz="900">
                          <a:latin typeface="Arial"/>
                        </a:rPr>
                        <a:t>11)</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produksi massa menuju kebutuhan pelanggan.</a:t>
                      </a:r>
                    </a:p>
                  </a:txBody>
                  <a:tcPr marL="0" marR="0" marT="0" marB="0"/>
                </a:tc>
              </a:tr>
              <a:tr h="204216">
                <a:tc>
                  <a:txBody>
                    <a:bodyPr/>
                    <a:lstStyle/>
                    <a:p>
                      <a:pPr marL="25400" indent="0"/>
                      <a:r>
                        <a:rPr lang="en-US" sz="900">
                          <a:latin typeface="Arial"/>
                        </a:rPr>
                        <a:t>12)</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usaha sadar tunggal menuju jamak.</a:t>
                      </a:r>
                    </a:p>
                  </a:txBody>
                  <a:tcPr marL="0" marR="0" marT="0" marB="0"/>
                </a:tc>
              </a:tr>
              <a:tr h="207264">
                <a:tc>
                  <a:txBody>
                    <a:bodyPr/>
                    <a:lstStyle/>
                    <a:p>
                      <a:pPr marL="25400" indent="0"/>
                      <a:r>
                        <a:rPr lang="en-US" sz="900">
                          <a:latin typeface="Arial"/>
                        </a:rPr>
                        <a:t>13)</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satu ilmu pengetahuan bergeser menuju pengetahuan disiplin jamak.</a:t>
                      </a:r>
                    </a:p>
                  </a:txBody>
                  <a:tcPr marL="0" marR="0" marT="0" marB="0"/>
                </a:tc>
              </a:tr>
              <a:tr h="201168">
                <a:tc>
                  <a:txBody>
                    <a:bodyPr/>
                    <a:lstStyle/>
                    <a:p>
                      <a:pPr marL="25400" indent="0"/>
                      <a:r>
                        <a:rPr lang="en-US" sz="900">
                          <a:latin typeface="Arial"/>
                        </a:rPr>
                        <a:t>14)</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kontrol terpusat menuju otonomi dan kepercayaan.</a:t>
                      </a:r>
                    </a:p>
                  </a:txBody>
                  <a:tcPr marL="0" marR="0" marT="0" marB="0"/>
                </a:tc>
              </a:tr>
              <a:tr h="207264">
                <a:tc>
                  <a:txBody>
                    <a:bodyPr/>
                    <a:lstStyle/>
                    <a:p>
                      <a:pPr marL="25400" indent="0"/>
                      <a:r>
                        <a:rPr lang="en-US" sz="900">
                          <a:latin typeface="Arial"/>
                        </a:rPr>
                        <a:t>15)</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pemikiran faktual menuju kritis.</a:t>
                      </a:r>
                    </a:p>
                  </a:txBody>
                  <a:tcPr marL="0" marR="0" marT="0" marB="0"/>
                </a:tc>
              </a:tr>
              <a:tr h="179832">
                <a:tc>
                  <a:txBody>
                    <a:bodyPr/>
                    <a:lstStyle/>
                    <a:p>
                      <a:pPr marL="25400" indent="0"/>
                      <a:r>
                        <a:rPr lang="en-US" sz="900">
                          <a:latin typeface="Arial"/>
                        </a:rPr>
                        <a:t>16)</a:t>
                      </a:r>
                    </a:p>
                  </a:txBody>
                  <a:tcPr marL="0" marR="0" marT="0" marB="0"/>
                </a:tc>
                <a:tc>
                  <a:txBody>
                    <a:bodyPr/>
                    <a:lstStyle/>
                    <a:p>
                      <a:pPr marL="50800" indent="0"/>
                      <a:r>
                        <a:rPr lang="en-US" sz="900">
                          <a:latin typeface="Arial"/>
                        </a:rPr>
                        <a:t>Dar</a:t>
                      </a:r>
                    </a:p>
                  </a:txBody>
                  <a:tcPr marL="0" marR="0" marT="0" marB="0"/>
                </a:tc>
                <a:tc>
                  <a:txBody>
                    <a:bodyPr/>
                    <a:lstStyle/>
                    <a:p>
                      <a:pPr marL="50800" indent="0"/>
                      <a:r>
                        <a:rPr lang="en-US" sz="900">
                          <a:latin typeface="Arial"/>
                        </a:rPr>
                        <a:t>penyampaian pengetahuan menuju pertukaran pengetahuan.</a:t>
                      </a:r>
                    </a:p>
                  </a:txBody>
                  <a:tcPr marL="0" marR="0" marT="0" marB="0"/>
                </a:tc>
              </a:tr>
            </a:tbl>
          </a:graphicData>
        </a:graphic>
      </p:graphicFrame>
      <p:sp>
        <p:nvSpPr>
          <p:cNvPr id="4" name="Rectangle 3"/>
          <p:cNvSpPr/>
          <p:nvPr/>
        </p:nvSpPr>
        <p:spPr>
          <a:xfrm>
            <a:off x="1438656" y="6592824"/>
            <a:ext cx="5224272" cy="2999232"/>
          </a:xfrm>
          <a:prstGeom prst="rect">
            <a:avLst/>
          </a:prstGeom>
        </p:spPr>
        <p:txBody>
          <a:bodyPr lIns="0" tIns="0" rIns="0" bIns="0">
            <a:noAutofit/>
          </a:bodyPr>
          <a:lstStyle/>
          <a:p>
            <a:pPr indent="0">
              <a:lnSpc>
                <a:spcPts val="1608"/>
              </a:lnSpc>
              <a:spcBef>
                <a:spcPts val="1260"/>
              </a:spcBef>
            </a:pPr>
            <a:r>
              <a:rPr lang="en-US" sz="900">
                <a:latin typeface="Arial"/>
              </a:rPr>
              <a:t>d. Penguatan Tata Kelola Kurikulum</a:t>
            </a:r>
          </a:p>
          <a:p>
            <a:pPr marL="190500" marR="12700" indent="0" algn="just">
              <a:lnSpc>
                <a:spcPts val="1608"/>
              </a:lnSpc>
              <a:spcAft>
                <a:spcPts val="840"/>
              </a:spcAft>
            </a:pPr>
            <a:r>
              <a:rPr lang="en-US" sz="900">
                <a:latin typeface="Arial"/>
              </a:rPr>
              <a:t>Penyusunan Kurikulum 2013 dimulai dengan menetapkan Standar Kompetensi Lulusan berdasarkan kesiapan peserta didik, tujuan pendidikan nasional, dan kebutuhan. Setelah kompetensi ditetapkan, ditentukanlah kurikulumnya yang terdiri atas kerangka dasar kurikulum dan struktur kurikulum. Kemudian disusunlah silabus. Pada kurikulum 2013 ini, silabus disusun oleh pusat. Satuan pendidikan dan guru lebih diberi kesempatan mengembangkan proses pembelajaran tanpa harus dibebani dengan tugas-tugas penyusunan silabus yang memakan waktu yang banyak dan memerlukan penguasaan teknik penyusunan yang sangat memberatkan guru.</a:t>
            </a:r>
          </a:p>
          <a:p>
            <a:pPr indent="0">
              <a:lnSpc>
                <a:spcPts val="1608"/>
              </a:lnSpc>
            </a:pPr>
            <a:r>
              <a:rPr lang="en-US" sz="900">
                <a:latin typeface="Arial"/>
              </a:rPr>
              <a:t>e. Pendalaman dan Perluasan Materi</a:t>
            </a:r>
          </a:p>
          <a:p>
            <a:pPr marL="190500" marR="12700" indent="0" algn="just">
              <a:lnSpc>
                <a:spcPts val="1608"/>
              </a:lnSpc>
            </a:pPr>
            <a:r>
              <a:rPr lang="en-US" sz="900">
                <a:latin typeface="Arial"/>
              </a:rPr>
              <a:t>Berdasarkan analisis hasil PISA 2009 ditemukan bahwa dari 6 (enam) level kemampuan yang dirumuskan di dalam studi PISA, hampir semua peserta didik Indonesia hanya mampu menguasai pelajaran sampai level 3 (tiga), sementara negara lain yang terlibat di dalam studi ini banyak yang mencapai level 4 (empat), 5 (lima), dan 6 (enam).</a:t>
            </a:r>
          </a:p>
        </p:txBody>
      </p:sp>
      <p:sp>
        <p:nvSpPr>
          <p:cNvPr id="5" name="Rectangle 4"/>
          <p:cNvSpPr/>
          <p:nvPr/>
        </p:nvSpPr>
        <p:spPr>
          <a:xfrm>
            <a:off x="1426464" y="9933432"/>
            <a:ext cx="5251704" cy="140208"/>
          </a:xfrm>
          <a:prstGeom prst="rect">
            <a:avLst/>
          </a:prstGeom>
        </p:spPr>
        <p:txBody>
          <a:bodyPr lIns="0" tIns="0" rIns="0" bIns="0">
            <a:noAutofit/>
          </a:bodyPr>
          <a:lstStyle/>
          <a:p>
            <a:pPr indent="0" algn="r"/>
            <a:r>
              <a:rPr lang="en-US" sz="900">
                <a:latin typeface="Arial"/>
              </a:rPr>
              <a:t>Materi 1 - Konsep Kurikulum | 5</a:t>
            </a:r>
          </a:p>
        </p:txBody>
      </p:sp>
    </p:spTree>
  </p:cSld>
  <p:clrMapOvr>
    <a:overrideClrMapping bg1="lt1" tx1="dk1" bg2="lt2" tx2="dk2" accent1="accent1" accent2="accent2" accent3="accent3" accent4="accent4" accent5="accent5" accent6="accent6" hlink="hlink" folHlink="folHlink"/>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97864" y="1078992"/>
          <a:ext cx="5352288" cy="633984"/>
        </p:xfrm>
        <a:graphic>
          <a:graphicData uri="http://schemas.openxmlformats.org/drawingml/2006/table">
            <a:tbl>
              <a:tblPr/>
              <a:tblGrid>
                <a:gridCol w="304800"/>
                <a:gridCol w="3947160"/>
                <a:gridCol w="539496"/>
                <a:gridCol w="560832"/>
              </a:tblGrid>
              <a:tr h="213360">
                <a:tc>
                  <a:txBody>
                    <a:bodyPr/>
                    <a:lstStyle/>
                    <a:p>
                      <a:pPr marL="127000" indent="0"/>
                      <a:r>
                        <a:rPr lang="en-US" sz="900">
                          <a:latin typeface="Arial"/>
                        </a:rPr>
                        <a:t>3</a:t>
                      </a:r>
                    </a:p>
                  </a:txBody>
                  <a:tcPr marL="0" marR="0" marT="0" marB="0"/>
                </a:tc>
                <a:tc>
                  <a:txBody>
                    <a:bodyPr/>
                    <a:lstStyle/>
                    <a:p>
                      <a:pPr marL="76200" indent="0"/>
                      <a:r>
                        <a:rPr lang="en-US" sz="900">
                          <a:latin typeface="Arial"/>
                        </a:rPr>
                        <a:t>Saya melakukan tugas sesuai dengan jadwal yang telah dirancang.</a:t>
                      </a:r>
                    </a:p>
                  </a:txBody>
                  <a:tcPr marL="0" marR="0" marT="0" marB="0"/>
                </a:tc>
                <a:tc>
                  <a:txBody>
                    <a:bodyPr/>
                    <a:lstStyle/>
                    <a:p>
                      <a:endParaRPr sz="1100"/>
                    </a:p>
                  </a:txBody>
                  <a:tcPr marL="0" marR="0" marT="0" marB="0"/>
                </a:tc>
                <a:tc>
                  <a:txBody>
                    <a:bodyPr/>
                    <a:lstStyle/>
                    <a:p>
                      <a:endParaRPr sz="1100"/>
                    </a:p>
                  </a:txBody>
                  <a:tcPr marL="0" marR="0" marT="0" marB="0"/>
                </a:tc>
              </a:tr>
              <a:tr h="420624">
                <a:tc>
                  <a:txBody>
                    <a:bodyPr/>
                    <a:lstStyle/>
                    <a:p>
                      <a:pPr marL="127000" indent="0"/>
                      <a:r>
                        <a:rPr lang="en-US" sz="900">
                          <a:latin typeface="Arial"/>
                        </a:rPr>
                        <a:t>4</a:t>
                      </a:r>
                    </a:p>
                  </a:txBody>
                  <a:tcPr marL="0" marR="0" marT="0" marB="0"/>
                </a:tc>
                <a:tc>
                  <a:txBody>
                    <a:bodyPr/>
                    <a:lstStyle/>
                    <a:p>
                      <a:pPr marL="76200" marR="215900" indent="0">
                        <a:lnSpc>
                          <a:spcPts val="1632"/>
                        </a:lnSpc>
                      </a:pPr>
                      <a:r>
                        <a:rPr lang="en-US" sz="900">
                          <a:latin typeface="Arial"/>
                        </a:rPr>
                        <a:t>Saya membuat tugas terlebih dahulu dengan membaca literatur yang mendukung tugas.</a:t>
                      </a:r>
                    </a:p>
                  </a:txBody>
                  <a:tcPr marL="0" marR="0" marT="0" marB="0"/>
                </a:tc>
                <a:tc>
                  <a:txBody>
                    <a:bodyPr/>
                    <a:lstStyle/>
                    <a:p>
                      <a:endParaRPr sz="2000"/>
                    </a:p>
                  </a:txBody>
                  <a:tcPr marL="0" marR="0" marT="0" marB="0"/>
                </a:tc>
                <a:tc>
                  <a:txBody>
                    <a:bodyPr/>
                    <a:lstStyle/>
                    <a:p>
                      <a:endParaRPr sz="2000"/>
                    </a:p>
                  </a:txBody>
                  <a:tcPr marL="0" marR="0" marT="0" marB="0"/>
                </a:tc>
              </a:tr>
            </a:tbl>
          </a:graphicData>
        </a:graphic>
      </p:graphicFrame>
      <p:sp>
        <p:nvSpPr>
          <p:cNvPr id="3" name="Rectangle 2"/>
          <p:cNvSpPr/>
          <p:nvPr/>
        </p:nvSpPr>
        <p:spPr>
          <a:xfrm>
            <a:off x="1082040" y="1938528"/>
            <a:ext cx="5580888" cy="2743200"/>
          </a:xfrm>
          <a:prstGeom prst="rect">
            <a:avLst/>
          </a:prstGeom>
        </p:spPr>
        <p:txBody>
          <a:bodyPr lIns="0" tIns="0" rIns="0" bIns="0">
            <a:noAutofit/>
          </a:bodyPr>
          <a:lstStyle/>
          <a:p>
            <a:pPr marL="165100" indent="0" algn="just">
              <a:lnSpc>
                <a:spcPts val="1608"/>
              </a:lnSpc>
              <a:spcBef>
                <a:spcPts val="1050"/>
              </a:spcBef>
            </a:pPr>
            <a:r>
              <a:rPr lang="en-US" sz="900" b="1">
                <a:latin typeface="Arial"/>
              </a:rPr>
              <a:t>3. Penilaian Sikap melalui Penilaian Antarpeserta Didik</a:t>
            </a:r>
          </a:p>
          <a:p>
            <a:pPr marL="165100" marR="25400" indent="0" algn="just">
              <a:lnSpc>
                <a:spcPts val="1608"/>
              </a:lnSpc>
              <a:spcAft>
                <a:spcPts val="1050"/>
              </a:spcAft>
            </a:pPr>
            <a:r>
              <a:rPr lang="en-US" sz="900">
                <a:latin typeface="Arial"/>
              </a:rPr>
              <a:t>Penilaian antarpeserta didik merupakan teknik penilaian dengan cara meminta peserta didik untuk saling menilai terkait dengan pencapaian kompetensi. Instrumen yang digunakan berupa lembar penilaian antarpeserta didik berupa Lembar Penilaian Antarpeserta didik dalam bentuk daftar cek dan skala penilaian (rating scale). Kalimat pernyataan dirumuskan secara sederhana, namun jelas dan tidak berpotensi memunculkan penafsiran makna ganda.</a:t>
            </a:r>
          </a:p>
          <a:p>
            <a:pPr marL="165100" indent="0" algn="just">
              <a:spcAft>
                <a:spcPts val="1470"/>
              </a:spcAft>
            </a:pPr>
            <a:r>
              <a:rPr lang="en-US" sz="900" b="1">
                <a:latin typeface="Arial"/>
              </a:rPr>
              <a:t>Contoh penilaian antarpeserta didik:</a:t>
            </a:r>
          </a:p>
          <a:p>
            <a:pPr marL="1790700" indent="0">
              <a:lnSpc>
                <a:spcPts val="1608"/>
              </a:lnSpc>
            </a:pPr>
            <a:r>
              <a:rPr lang="en-US" sz="900" b="1">
                <a:latin typeface="Arial"/>
              </a:rPr>
              <a:t>Lembar Penilaian Antarpeserta Didik</a:t>
            </a:r>
          </a:p>
          <a:p>
            <a:pPr marL="165100" indent="0" algn="just">
              <a:lnSpc>
                <a:spcPts val="1608"/>
              </a:lnSpc>
            </a:pPr>
            <a:r>
              <a:rPr lang="en-US" sz="900">
                <a:latin typeface="Arial"/>
              </a:rPr>
              <a:t>Petunjuk:</a:t>
            </a:r>
          </a:p>
          <a:p>
            <a:pPr marL="165100" indent="0" algn="just">
              <a:lnSpc>
                <a:spcPts val="1608"/>
              </a:lnSpc>
            </a:pPr>
            <a:r>
              <a:rPr lang="en-US" sz="900">
                <a:latin typeface="Arial"/>
              </a:rPr>
              <a:t>- Amati perilaku temanmu dengan cermat selama mengikuti pembelajaran.</a:t>
            </a:r>
          </a:p>
          <a:p>
            <a:pPr marL="165100" indent="0" algn="just">
              <a:spcAft>
                <a:spcPts val="210"/>
              </a:spcAft>
            </a:pPr>
            <a:r>
              <a:rPr lang="en-US" sz="900">
                <a:latin typeface="Arial"/>
              </a:rPr>
              <a:t>- Berikan tanda (V) pada kolom yang disediakan berdasarkan hasil pengamatanmu.</a:t>
            </a:r>
          </a:p>
          <a:p>
            <a:pPr marL="165100" indent="0" algn="just"/>
            <a:r>
              <a:rPr lang="en-US" sz="900">
                <a:latin typeface="Arial"/>
              </a:rPr>
              <a:t>- Serahkan hasil pengamatanmu kepada gurumu.</a:t>
            </a:r>
          </a:p>
        </p:txBody>
      </p:sp>
      <p:graphicFrame>
        <p:nvGraphicFramePr>
          <p:cNvPr id="4" name="Table 3"/>
          <p:cNvGraphicFramePr>
            <a:graphicFrameLocks noGrp="1"/>
          </p:cNvGraphicFramePr>
          <p:nvPr/>
        </p:nvGraphicFramePr>
        <p:xfrm>
          <a:off x="1463040" y="4849368"/>
          <a:ext cx="5590032" cy="1069848"/>
        </p:xfrm>
        <a:graphic>
          <a:graphicData uri="http://schemas.openxmlformats.org/drawingml/2006/table">
            <a:tbl>
              <a:tblPr/>
              <a:tblGrid>
                <a:gridCol w="426720"/>
                <a:gridCol w="3806952"/>
                <a:gridCol w="603504"/>
                <a:gridCol w="752856"/>
              </a:tblGrid>
              <a:tr h="179832">
                <a:tc rowSpan="2">
                  <a:txBody>
                    <a:bodyPr/>
                    <a:lstStyle/>
                    <a:p>
                      <a:pPr marL="101600" indent="0"/>
                      <a:r>
                        <a:rPr lang="en-US" sz="900" b="1">
                          <a:latin typeface="Arial"/>
                        </a:rPr>
                        <a:t>No</a:t>
                      </a:r>
                    </a:p>
                  </a:txBody>
                  <a:tcPr marL="0" marR="0" marT="0" marB="0"/>
                </a:tc>
                <a:tc rowSpan="2">
                  <a:txBody>
                    <a:bodyPr/>
                    <a:lstStyle/>
                    <a:p>
                      <a:pPr marL="1651000" indent="0"/>
                      <a:r>
                        <a:rPr lang="en-US" sz="900" b="1">
                          <a:latin typeface="Arial"/>
                        </a:rPr>
                        <a:t>Perilaku</a:t>
                      </a:r>
                    </a:p>
                  </a:txBody>
                  <a:tcPr marL="0" marR="0" marT="0" marB="0"/>
                </a:tc>
                <a:tc gridSpan="2">
                  <a:txBody>
                    <a:bodyPr/>
                    <a:lstStyle/>
                    <a:p>
                      <a:pPr marL="127000" indent="0"/>
                      <a:r>
                        <a:rPr lang="en-US" sz="900" b="1">
                          <a:latin typeface="Arial"/>
                        </a:rPr>
                        <a:t>Dilakukan/muncul</a:t>
                      </a:r>
                    </a:p>
                  </a:txBody>
                  <a:tcPr marL="0" marR="0" marT="0" marB="0"/>
                </a:tc>
                <a:tc hMerge="1">
                  <a:txBody>
                    <a:bodyPr/>
                    <a:lstStyle/>
                    <a:p>
                      <a:endParaRPr sz="900"/>
                    </a:p>
                  </a:txBody>
                  <a:tcPr marL="0" marR="0" marT="0" marB="0"/>
                </a:tc>
              </a:tr>
              <a:tr h="176784">
                <a:tc vMerge="1">
                  <a:txBody>
                    <a:bodyPr/>
                    <a:lstStyle/>
                    <a:p>
                      <a:endParaRPr sz="900"/>
                    </a:p>
                  </a:txBody>
                  <a:tcPr marL="0" marR="0" marT="0" marB="0"/>
                </a:tc>
                <a:tc vMerge="1">
                  <a:txBody>
                    <a:bodyPr/>
                    <a:lstStyle/>
                    <a:p>
                      <a:endParaRPr sz="900"/>
                    </a:p>
                  </a:txBody>
                  <a:tcPr marL="0" marR="0" marT="0" marB="0"/>
                </a:tc>
                <a:tc>
                  <a:txBody>
                    <a:bodyPr/>
                    <a:lstStyle/>
                    <a:p>
                      <a:pPr marL="228600" indent="0"/>
                      <a:r>
                        <a:rPr lang="en-US" sz="900" b="1">
                          <a:latin typeface="Arial"/>
                        </a:rPr>
                        <a:t>YA</a:t>
                      </a:r>
                    </a:p>
                  </a:txBody>
                  <a:tcPr marL="0" marR="0" marT="0" marB="0"/>
                </a:tc>
                <a:tc>
                  <a:txBody>
                    <a:bodyPr/>
                    <a:lstStyle/>
                    <a:p>
                      <a:pPr marL="165100" indent="0"/>
                      <a:r>
                        <a:rPr lang="en-US" sz="900" b="1">
                          <a:latin typeface="Arial"/>
                        </a:rPr>
                        <a:t>TIDAK</a:t>
                      </a:r>
                    </a:p>
                  </a:txBody>
                  <a:tcPr marL="0" marR="0" marT="0" marB="0"/>
                </a:tc>
              </a:tr>
              <a:tr h="176784">
                <a:tc>
                  <a:txBody>
                    <a:bodyPr/>
                    <a:lstStyle/>
                    <a:p>
                      <a:pPr marL="101600" indent="0"/>
                      <a:r>
                        <a:rPr lang="en-US" sz="900">
                          <a:latin typeface="Arial"/>
                        </a:rPr>
                        <a:t>1.</a:t>
                      </a:r>
                    </a:p>
                  </a:txBody>
                  <a:tcPr marL="0" marR="0" marT="0" marB="0"/>
                </a:tc>
                <a:tc>
                  <a:txBody>
                    <a:bodyPr/>
                    <a:lstStyle/>
                    <a:p>
                      <a:pPr marL="76200" indent="0"/>
                      <a:r>
                        <a:rPr lang="en-US" sz="900">
                          <a:latin typeface="Arial"/>
                        </a:rPr>
                        <a:t>Mau menerima pendapat teman.</a:t>
                      </a:r>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101600" indent="0"/>
                      <a:r>
                        <a:rPr lang="en-US" sz="900">
                          <a:latin typeface="Arial"/>
                        </a:rPr>
                        <a:t>2.</a:t>
                      </a:r>
                    </a:p>
                  </a:txBody>
                  <a:tcPr marL="0" marR="0" marT="0" marB="0"/>
                </a:tc>
                <a:tc>
                  <a:txBody>
                    <a:bodyPr/>
                    <a:lstStyle/>
                    <a:p>
                      <a:pPr marL="76200" indent="0"/>
                      <a:r>
                        <a:rPr lang="en-US" sz="900">
                          <a:latin typeface="Arial"/>
                        </a:rPr>
                        <a:t>Mau bekerja sama dengan teman.</a:t>
                      </a:r>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101600" indent="0"/>
                      <a:r>
                        <a:rPr lang="en-US" sz="900">
                          <a:latin typeface="Arial"/>
                        </a:rPr>
                        <a:t>3.</a:t>
                      </a:r>
                    </a:p>
                  </a:txBody>
                  <a:tcPr marL="0" marR="0" marT="0" marB="0"/>
                </a:tc>
                <a:tc>
                  <a:txBody>
                    <a:bodyPr/>
                    <a:lstStyle/>
                    <a:p>
                      <a:pPr marL="76200" indent="0"/>
                      <a:r>
                        <a:rPr lang="en-US" sz="900">
                          <a:latin typeface="Arial"/>
                        </a:rPr>
                        <a:t>Mau berbagi informasi/pengetahuan berkaitan dengan projek.</a:t>
                      </a:r>
                    </a:p>
                  </a:txBody>
                  <a:tcPr marL="0" marR="0" marT="0" marB="0"/>
                </a:tc>
                <a:tc>
                  <a:txBody>
                    <a:bodyPr/>
                    <a:lstStyle/>
                    <a:p>
                      <a:endParaRPr sz="900"/>
                    </a:p>
                  </a:txBody>
                  <a:tcPr marL="0" marR="0" marT="0" marB="0"/>
                </a:tc>
                <a:tc>
                  <a:txBody>
                    <a:bodyPr/>
                    <a:lstStyle/>
                    <a:p>
                      <a:endParaRPr sz="900"/>
                    </a:p>
                  </a:txBody>
                  <a:tcPr marL="0" marR="0" marT="0" marB="0"/>
                </a:tc>
              </a:tr>
              <a:tr h="182880">
                <a:tc>
                  <a:txBody>
                    <a:bodyPr/>
                    <a:lstStyle/>
                    <a:p>
                      <a:pPr marL="101600" indent="0"/>
                      <a:r>
                        <a:rPr lang="en-US" sz="900">
                          <a:latin typeface="Arial"/>
                        </a:rPr>
                        <a:t>4.</a:t>
                      </a:r>
                    </a:p>
                  </a:txBody>
                  <a:tcPr marL="0" marR="0" marT="0" marB="0"/>
                </a:tc>
                <a:tc>
                  <a:txBody>
                    <a:bodyPr/>
                    <a:lstStyle/>
                    <a:p>
                      <a:pPr marL="76200" indent="0"/>
                      <a:r>
                        <a:rPr lang="en-US" sz="900">
                          <a:latin typeface="Arial"/>
                        </a:rPr>
                        <a:t>Dapat memberi solusi terhadap pendapat yang bertentangan.</a:t>
                      </a:r>
                    </a:p>
                  </a:txBody>
                  <a:tcPr marL="0" marR="0" marT="0" marB="0"/>
                </a:tc>
                <a:tc>
                  <a:txBody>
                    <a:bodyPr/>
                    <a:lstStyle/>
                    <a:p>
                      <a:endParaRPr sz="900"/>
                    </a:p>
                  </a:txBody>
                  <a:tcPr marL="0" marR="0" marT="0" marB="0"/>
                </a:tc>
                <a:tc>
                  <a:txBody>
                    <a:bodyPr/>
                    <a:lstStyle/>
                    <a:p>
                      <a:endParaRPr sz="900"/>
                    </a:p>
                  </a:txBody>
                  <a:tcPr marL="0" marR="0" marT="0" marB="0"/>
                </a:tc>
              </a:tr>
            </a:tbl>
          </a:graphicData>
        </a:graphic>
      </p:graphicFrame>
      <p:sp>
        <p:nvSpPr>
          <p:cNvPr id="5" name="Rectangle 4"/>
          <p:cNvSpPr/>
          <p:nvPr/>
        </p:nvSpPr>
        <p:spPr>
          <a:xfrm>
            <a:off x="1267968" y="6150864"/>
            <a:ext cx="5788152" cy="347472"/>
          </a:xfrm>
          <a:prstGeom prst="rect">
            <a:avLst/>
          </a:prstGeom>
        </p:spPr>
        <p:txBody>
          <a:bodyPr lIns="0" tIns="0" rIns="0" bIns="0">
            <a:noAutofit/>
          </a:bodyPr>
          <a:lstStyle/>
          <a:p>
            <a:pPr indent="0">
              <a:spcBef>
                <a:spcPts val="1260"/>
              </a:spcBef>
              <a:spcAft>
                <a:spcPts val="420"/>
              </a:spcAft>
            </a:pPr>
            <a:r>
              <a:rPr lang="en-US" sz="900">
                <a:latin typeface="Arial"/>
              </a:rPr>
              <a:t>Keterangan:</a:t>
            </a:r>
          </a:p>
          <a:p>
            <a:pPr indent="0"/>
            <a:r>
              <a:rPr lang="en-US" sz="900">
                <a:latin typeface="Arial"/>
              </a:rPr>
              <a:t>1. Skor untuk jawaban "Ya" = 2 dan "Tidak" = 1. Nilai diperoleh dengan rumus:</a:t>
            </a:r>
          </a:p>
        </p:txBody>
      </p:sp>
      <p:sp>
        <p:nvSpPr>
          <p:cNvPr id="6" name="Rectangle 5"/>
          <p:cNvSpPr/>
          <p:nvPr/>
        </p:nvSpPr>
        <p:spPr>
          <a:xfrm>
            <a:off x="2822448" y="6705600"/>
            <a:ext cx="457200" cy="121920"/>
          </a:xfrm>
          <a:prstGeom prst="rect">
            <a:avLst/>
          </a:prstGeom>
        </p:spPr>
        <p:txBody>
          <a:bodyPr lIns="0" tIns="0" rIns="0" bIns="0">
            <a:noAutofit/>
          </a:bodyPr>
          <a:lstStyle/>
          <a:p>
            <a:pPr indent="0"/>
            <a:r>
              <a:rPr lang="en-US" sz="900" i="1">
                <a:solidFill>
                  <a:srgbClr val="24191F"/>
                </a:solidFill>
                <a:latin typeface="Arial"/>
              </a:rPr>
              <a:t>Mlai =</a:t>
            </a:r>
          </a:p>
        </p:txBody>
      </p:sp>
      <p:sp>
        <p:nvSpPr>
          <p:cNvPr id="7" name="Rectangle 6"/>
          <p:cNvSpPr/>
          <p:nvPr/>
        </p:nvSpPr>
        <p:spPr>
          <a:xfrm>
            <a:off x="3304032" y="6608064"/>
            <a:ext cx="1289304" cy="335280"/>
          </a:xfrm>
          <a:prstGeom prst="rect">
            <a:avLst/>
          </a:prstGeom>
        </p:spPr>
        <p:txBody>
          <a:bodyPr lIns="0" tIns="0" rIns="0" bIns="0">
            <a:noAutofit/>
          </a:bodyPr>
          <a:lstStyle/>
          <a:p>
            <a:pPr indent="215900">
              <a:lnSpc>
                <a:spcPts val="1512"/>
              </a:lnSpc>
            </a:pPr>
            <a:r>
              <a:rPr lang="en-US" sz="900">
                <a:solidFill>
                  <a:srgbClr val="24191F"/>
                </a:solidFill>
                <a:latin typeface="Arial"/>
              </a:rPr>
              <a:t>Jumlah skor 2 x jumlah perilaku</a:t>
            </a:r>
          </a:p>
        </p:txBody>
      </p:sp>
      <p:sp>
        <p:nvSpPr>
          <p:cNvPr id="8" name="Rectangle 7"/>
          <p:cNvSpPr/>
          <p:nvPr/>
        </p:nvSpPr>
        <p:spPr>
          <a:xfrm>
            <a:off x="4431792" y="6705600"/>
            <a:ext cx="304800" cy="121920"/>
          </a:xfrm>
          <a:prstGeom prst="rect">
            <a:avLst/>
          </a:prstGeom>
        </p:spPr>
        <p:txBody>
          <a:bodyPr lIns="0" tIns="0" rIns="0" bIns="0">
            <a:noAutofit/>
          </a:bodyPr>
          <a:lstStyle/>
          <a:p>
            <a:pPr indent="0"/>
            <a:r>
              <a:rPr lang="en-US" sz="900">
                <a:solidFill>
                  <a:srgbClr val="24191F"/>
                </a:solidFill>
                <a:latin typeface="Arial"/>
              </a:rPr>
              <a:t>xlOC</a:t>
            </a:r>
          </a:p>
        </p:txBody>
      </p:sp>
      <p:sp>
        <p:nvSpPr>
          <p:cNvPr id="9" name="Rectangle 8"/>
          <p:cNvSpPr/>
          <p:nvPr/>
        </p:nvSpPr>
        <p:spPr>
          <a:xfrm>
            <a:off x="1264920" y="7016496"/>
            <a:ext cx="5422392" cy="499872"/>
          </a:xfrm>
          <a:prstGeom prst="rect">
            <a:avLst/>
          </a:prstGeom>
        </p:spPr>
        <p:txBody>
          <a:bodyPr lIns="0" tIns="0" rIns="0" bIns="0">
            <a:noAutofit/>
          </a:bodyPr>
          <a:lstStyle/>
          <a:p>
            <a:pPr marL="38100" marR="12700" indent="139700">
              <a:lnSpc>
                <a:spcPts val="1320"/>
              </a:lnSpc>
              <a:spcAft>
                <a:spcPts val="1260"/>
              </a:spcAft>
            </a:pPr>
            <a:r>
              <a:rPr lang="en-US" sz="900">
                <a:latin typeface="Arial"/>
              </a:rPr>
              <a:t>Jika seorang peserta didik mendapat skor 2-2-1-2, berarti jumlah skornya = 7. Nilai yang diperolehnya adalah = 7 : (2 x 4) x 100 = 87.5 2. Selanjutnya guru dapat membuat rekapitulasi hasil penilaian menggunakan format berikut.</a:t>
            </a:r>
          </a:p>
        </p:txBody>
      </p:sp>
      <p:graphicFrame>
        <p:nvGraphicFramePr>
          <p:cNvPr id="10" name="Table 9"/>
          <p:cNvGraphicFramePr>
            <a:graphicFrameLocks noGrp="1"/>
          </p:cNvGraphicFramePr>
          <p:nvPr/>
        </p:nvGraphicFramePr>
        <p:xfrm>
          <a:off x="1341120" y="7723632"/>
          <a:ext cx="5056632" cy="1240536"/>
        </p:xfrm>
        <a:graphic>
          <a:graphicData uri="http://schemas.openxmlformats.org/drawingml/2006/table">
            <a:tbl>
              <a:tblPr/>
              <a:tblGrid>
                <a:gridCol w="274320"/>
                <a:gridCol w="1350264"/>
                <a:gridCol w="539496"/>
                <a:gridCol w="539496"/>
                <a:gridCol w="539496"/>
                <a:gridCol w="539496"/>
                <a:gridCol w="633984"/>
                <a:gridCol w="640080"/>
              </a:tblGrid>
              <a:tr h="350520">
                <a:tc rowSpan="2">
                  <a:txBody>
                    <a:bodyPr/>
                    <a:lstStyle/>
                    <a:p>
                      <a:pPr marL="127000" indent="0"/>
                      <a:r>
                        <a:rPr lang="en-US" sz="900">
                          <a:latin typeface="Arial"/>
                        </a:rPr>
                        <a:t>No</a:t>
                      </a:r>
                    </a:p>
                  </a:txBody>
                  <a:tcPr marL="0" marR="0" marT="0" marB="0"/>
                </a:tc>
                <a:tc rowSpan="2">
                  <a:txBody>
                    <a:bodyPr/>
                    <a:lstStyle/>
                    <a:p>
                      <a:pPr marL="546100" indent="0"/>
                      <a:r>
                        <a:rPr lang="en-US" sz="900">
                          <a:latin typeface="Arial"/>
                        </a:rPr>
                        <a:t>Nama</a:t>
                      </a:r>
                    </a:p>
                  </a:txBody>
                  <a:tcPr marL="0" marR="0" marT="0" marB="0"/>
                </a:tc>
                <a:tc gridSpan="4">
                  <a:txBody>
                    <a:bodyPr/>
                    <a:lstStyle/>
                    <a:p>
                      <a:pPr marL="812800" indent="0"/>
                      <a:r>
                        <a:rPr lang="en-US" sz="900">
                          <a:latin typeface="Arial"/>
                        </a:rPr>
                        <a:t>Aspek sikap</a:t>
                      </a:r>
                    </a:p>
                  </a:txBody>
                  <a:tcPr marL="0" marR="0" marT="0" marB="0"/>
                </a:tc>
                <a:tc hMerge="1">
                  <a:txBody>
                    <a:bodyPr/>
                    <a:lstStyle/>
                    <a:p>
                      <a:endParaRPr sz="1700"/>
                    </a:p>
                  </a:txBody>
                  <a:tcPr marL="0" marR="0" marT="0" marB="0"/>
                </a:tc>
                <a:tc hMerge="1">
                  <a:txBody>
                    <a:bodyPr/>
                    <a:lstStyle/>
                    <a:p>
                      <a:endParaRPr sz="1700"/>
                    </a:p>
                  </a:txBody>
                  <a:tcPr marL="0" marR="0" marT="0" marB="0"/>
                </a:tc>
                <a:tc hMerge="1">
                  <a:txBody>
                    <a:bodyPr/>
                    <a:lstStyle/>
                    <a:p>
                      <a:endParaRPr sz="1700"/>
                    </a:p>
                  </a:txBody>
                  <a:tcPr marL="0" marR="0" marT="0" marB="0"/>
                </a:tc>
                <a:tc>
                  <a:txBody>
                    <a:bodyPr/>
                    <a:lstStyle/>
                    <a:p>
                      <a:pPr marL="127000" indent="0"/>
                      <a:r>
                        <a:rPr lang="en-US" sz="900">
                          <a:latin typeface="Arial"/>
                        </a:rPr>
                        <a:t>h</a:t>
                      </a:r>
                    </a:p>
                    <a:p>
                      <a:pPr marL="127000" indent="0"/>
                      <a:r>
                        <a:rPr lang="en-US" sz="900">
                          <a:latin typeface="Arial"/>
                        </a:rPr>
                        <a:t>£</a:t>
                      </a:r>
                    </a:p>
                    <a:p>
                      <a:pPr marL="127000" indent="0"/>
                      <a:r>
                        <a:rPr lang="en-US" sz="900" spc="250" baseline="-25000">
                          <a:latin typeface="Arial"/>
                        </a:rPr>
                        <a:t>J</a:t>
                      </a:r>
                      <a:r>
                        <a:rPr lang="en-US" sz="900" spc="250">
                          <a:latin typeface="Arial"/>
                        </a:rPr>
                        <a:t>u</a:t>
                      </a:r>
                      <a:r>
                        <a:rPr lang="en-US" sz="900" spc="250" baseline="30000">
                          <a:latin typeface="Arial"/>
                        </a:rPr>
                        <a:t>s</a:t>
                      </a:r>
                    </a:p>
                  </a:txBody>
                  <a:tcPr marL="0" marR="0" marT="0" marB="0"/>
                </a:tc>
                <a:tc>
                  <a:txBody>
                    <a:bodyPr/>
                    <a:lstStyle/>
                    <a:p>
                      <a:pPr marL="241300" indent="0"/>
                      <a:r>
                        <a:rPr lang="en-US" sz="900">
                          <a:latin typeface="Arial"/>
                        </a:rPr>
                        <a:t>Nilai</a:t>
                      </a:r>
                    </a:p>
                  </a:txBody>
                  <a:tcPr marL="0" marR="0" marT="0" marB="0"/>
                </a:tc>
              </a:tr>
              <a:tr h="176784">
                <a:tc vMerge="1">
                  <a:txBody>
                    <a:bodyPr/>
                    <a:lstStyle/>
                    <a:p>
                      <a:endParaRPr sz="900"/>
                    </a:p>
                  </a:txBody>
                  <a:tcPr marL="0" marR="0" marT="0" marB="0"/>
                </a:tc>
                <a:tc vMerge="1">
                  <a:txBody>
                    <a:bodyPr/>
                    <a:lstStyle/>
                    <a:p>
                      <a:endParaRPr sz="900"/>
                    </a:p>
                  </a:txBody>
                  <a:tcPr marL="0" marR="0" marT="0" marB="0"/>
                </a:tc>
                <a:tc>
                  <a:txBody>
                    <a:bodyPr/>
                    <a:lstStyle/>
                    <a:p>
                      <a:pPr marL="266700" indent="0"/>
                      <a:r>
                        <a:rPr lang="en-US" sz="900">
                          <a:latin typeface="Arial"/>
                        </a:rPr>
                        <a:t>1</a:t>
                      </a:r>
                    </a:p>
                  </a:txBody>
                  <a:tcPr marL="0" marR="0" marT="0" marB="0"/>
                </a:tc>
                <a:tc>
                  <a:txBody>
                    <a:bodyPr/>
                    <a:lstStyle/>
                    <a:p>
                      <a:pPr marL="266700" indent="0"/>
                      <a:r>
                        <a:rPr lang="en-US" sz="900">
                          <a:latin typeface="Arial"/>
                        </a:rPr>
                        <a:t>2</a:t>
                      </a:r>
                    </a:p>
                  </a:txBody>
                  <a:tcPr marL="0" marR="0" marT="0" marB="0"/>
                </a:tc>
                <a:tc>
                  <a:txBody>
                    <a:bodyPr/>
                    <a:lstStyle/>
                    <a:p>
                      <a:pPr marL="266700" indent="0"/>
                      <a:r>
                        <a:rPr lang="en-US" sz="900">
                          <a:latin typeface="Arial"/>
                        </a:rPr>
                        <a:t>3</a:t>
                      </a:r>
                    </a:p>
                  </a:txBody>
                  <a:tcPr marL="0" marR="0" marT="0" marB="0"/>
                </a:tc>
                <a:tc>
                  <a:txBody>
                    <a:bodyPr/>
                    <a:lstStyle/>
                    <a:p>
                      <a:pPr marL="266700" indent="0"/>
                      <a:r>
                        <a:rPr lang="en-US" sz="900">
                          <a:latin typeface="Arial"/>
                        </a:rPr>
                        <a:t>4</a:t>
                      </a:r>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127000" indent="0"/>
                      <a:r>
                        <a:rPr lang="en-US" sz="900">
                          <a:latin typeface="Arial"/>
                        </a:rPr>
                        <a:t>1</a:t>
                      </a:r>
                    </a:p>
                  </a:txBody>
                  <a:tcPr marL="0" marR="0" marT="0" marB="0"/>
                </a:tc>
                <a:tc>
                  <a:txBody>
                    <a:bodyPr/>
                    <a:lstStyle/>
                    <a:p>
                      <a:pPr marL="76200" indent="0"/>
                      <a:r>
                        <a:rPr lang="en-US" sz="900">
                          <a:latin typeface="Arial"/>
                        </a:rPr>
                        <a:t>Ami</a:t>
                      </a:r>
                    </a:p>
                  </a:txBody>
                  <a:tcPr marL="0" marR="0" marT="0" marB="0"/>
                </a:tc>
                <a:tc>
                  <a:txBody>
                    <a:bodyPr/>
                    <a:lstStyle/>
                    <a:p>
                      <a:pPr marL="266700" indent="0"/>
                      <a:r>
                        <a:rPr lang="en-US" sz="900">
                          <a:latin typeface="Arial"/>
                        </a:rPr>
                        <a:t>2</a:t>
                      </a:r>
                    </a:p>
                  </a:txBody>
                  <a:tcPr marL="0" marR="0" marT="0" marB="0"/>
                </a:tc>
                <a:tc>
                  <a:txBody>
                    <a:bodyPr/>
                    <a:lstStyle/>
                    <a:p>
                      <a:pPr marL="266700" indent="0"/>
                      <a:r>
                        <a:rPr lang="en-US" sz="900">
                          <a:latin typeface="Arial"/>
                        </a:rPr>
                        <a:t>2</a:t>
                      </a:r>
                    </a:p>
                  </a:txBody>
                  <a:tcPr marL="0" marR="0" marT="0" marB="0"/>
                </a:tc>
                <a:tc>
                  <a:txBody>
                    <a:bodyPr/>
                    <a:lstStyle/>
                    <a:p>
                      <a:pPr marL="266700" indent="0"/>
                      <a:r>
                        <a:rPr lang="en-US" sz="900">
                          <a:latin typeface="Arial"/>
                        </a:rPr>
                        <a:t>1</a:t>
                      </a:r>
                    </a:p>
                  </a:txBody>
                  <a:tcPr marL="0" marR="0" marT="0" marB="0"/>
                </a:tc>
                <a:tc>
                  <a:txBody>
                    <a:bodyPr/>
                    <a:lstStyle/>
                    <a:p>
                      <a:pPr marL="266700" indent="0"/>
                      <a:r>
                        <a:rPr lang="en-US" sz="900">
                          <a:latin typeface="Arial"/>
                        </a:rPr>
                        <a:t>2</a:t>
                      </a:r>
                    </a:p>
                  </a:txBody>
                  <a:tcPr marL="0" marR="0" marT="0" marB="0"/>
                </a:tc>
                <a:tc>
                  <a:txBody>
                    <a:bodyPr/>
                    <a:lstStyle/>
                    <a:p>
                      <a:pPr marL="304800" indent="0"/>
                      <a:r>
                        <a:rPr lang="en-US" sz="900">
                          <a:latin typeface="Arial"/>
                        </a:rPr>
                        <a:t>7</a:t>
                      </a:r>
                    </a:p>
                  </a:txBody>
                  <a:tcPr marL="0" marR="0" marT="0" marB="0"/>
                </a:tc>
                <a:tc>
                  <a:txBody>
                    <a:bodyPr/>
                    <a:lstStyle/>
                    <a:p>
                      <a:pPr marL="76200" indent="0"/>
                      <a:r>
                        <a:rPr lang="en-US" sz="900">
                          <a:latin typeface="Arial"/>
                        </a:rPr>
                        <a:t>87.5</a:t>
                      </a:r>
                    </a:p>
                  </a:txBody>
                  <a:tcPr marL="0" marR="0" marT="0" marB="0"/>
                </a:tc>
              </a:tr>
              <a:tr h="176784">
                <a:tc>
                  <a:txBody>
                    <a:bodyPr/>
                    <a:lstStyle/>
                    <a:p>
                      <a:pPr marL="127000" indent="0"/>
                      <a:r>
                        <a:rPr lang="en-US" sz="900">
                          <a:latin typeface="Arial"/>
                        </a:rPr>
                        <a:t>2</a:t>
                      </a:r>
                    </a:p>
                  </a:txBody>
                  <a:tcPr marL="0" marR="0" marT="0" marB="0"/>
                </a:tc>
                <a:tc>
                  <a:txBody>
                    <a:bodyPr/>
                    <a:lstStyle/>
                    <a:p>
                      <a:pPr marL="76200" indent="0"/>
                      <a:r>
                        <a:rPr lang="en-US" sz="900">
                          <a:latin typeface="Arial"/>
                        </a:rPr>
                        <a:t>Ina</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127000" indent="0"/>
                      <a:r>
                        <a:rPr lang="en-US" sz="900">
                          <a:latin typeface="Arial"/>
                        </a:rPr>
                        <a:t>3</a:t>
                      </a:r>
                    </a:p>
                  </a:txBody>
                  <a:tcPr marL="0" marR="0" marT="0" marB="0"/>
                </a:tc>
                <a:tc>
                  <a:txBody>
                    <a:bodyPr/>
                    <a:lstStyle/>
                    <a:p>
                      <a:pPr marL="76200" indent="0"/>
                      <a:r>
                        <a:rPr lang="en-US" sz="900">
                          <a:latin typeface="Arial"/>
                        </a:rPr>
                        <a:t>Roni</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82880">
                <a:tc>
                  <a:txBody>
                    <a:bodyPr/>
                    <a:lstStyle/>
                    <a:p>
                      <a:pPr marL="127000" indent="0"/>
                      <a:r>
                        <a:rPr lang="en-US" sz="900">
                          <a:latin typeface="Arial"/>
                        </a:rPr>
                        <a:t>4</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bl>
          </a:graphicData>
        </a:graphic>
      </p:graphicFrame>
      <p:sp>
        <p:nvSpPr>
          <p:cNvPr id="11" name="Rectangle 10"/>
          <p:cNvSpPr/>
          <p:nvPr/>
        </p:nvSpPr>
        <p:spPr>
          <a:xfrm>
            <a:off x="3404616" y="9918192"/>
            <a:ext cx="3273552" cy="155448"/>
          </a:xfrm>
          <a:prstGeom prst="rect">
            <a:avLst/>
          </a:prstGeom>
        </p:spPr>
        <p:txBody>
          <a:bodyPr lIns="0" tIns="0" rIns="0" bIns="0">
            <a:noAutofit/>
          </a:bodyPr>
          <a:lstStyle/>
          <a:p>
            <a:pPr indent="0" algn="just"/>
            <a:r>
              <a:rPr lang="en-US" sz="900">
                <a:latin typeface="Arial"/>
              </a:rPr>
              <a:t>Materi 3 - Perancangan Pembelajaran dan Pelatihan | 94</a:t>
            </a:r>
          </a:p>
        </p:txBody>
      </p:sp>
    </p:spTree>
  </p:cSld>
  <p:clrMapOvr>
    <a:overrideClrMapping bg1="lt1" tx1="dk1" bg2="lt2" tx2="dk2" accent1="accent1" accent2="accent2" accent3="accent3" accent4="accent4" accent5="accent5" accent6="accent6" hlink="hlink" folHlink="folHlink"/>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1100328"/>
            <a:ext cx="5583936" cy="8247888"/>
          </a:xfrm>
          <a:prstGeom prst="rect">
            <a:avLst/>
          </a:prstGeom>
        </p:spPr>
        <p:txBody>
          <a:bodyPr lIns="0" tIns="0" rIns="0" bIns="0">
            <a:noAutofit/>
          </a:bodyPr>
          <a:lstStyle/>
          <a:p>
            <a:pPr indent="0">
              <a:lnSpc>
                <a:spcPts val="1608"/>
              </a:lnSpc>
            </a:pPr>
            <a:r>
              <a:rPr lang="en-US" sz="900" b="1">
                <a:latin typeface="Arial"/>
              </a:rPr>
              <a:t>4. Penilaian Sikap melalui Jurnal</a:t>
            </a:r>
          </a:p>
          <a:p>
            <a:pPr marL="190500" marR="25400" indent="0" algn="just">
              <a:lnSpc>
                <a:spcPts val="1608"/>
              </a:lnSpc>
            </a:pPr>
            <a:r>
              <a:rPr lang="en-US" sz="900">
                <a:latin typeface="Arial"/>
              </a:rPr>
              <a:t>Jurnal merupakan catatan pendidik di dalam dan di luar kelas yang berisi informasi hasil pengamatan tentang kekuatan dan kelemahan peserta didik yang berkaitan dengan sikap dan perilaku. Jurnal dapat memuat penilaian peserta didik terhadap aspek tertentu secara kronologis. Kriteria jurnal:</a:t>
            </a:r>
          </a:p>
          <a:p>
            <a:pPr marL="190500" indent="0" algn="just">
              <a:lnSpc>
                <a:spcPts val="1608"/>
              </a:lnSpc>
            </a:pPr>
            <a:r>
              <a:rPr lang="en-US" sz="900">
                <a:latin typeface="Arial"/>
              </a:rPr>
              <a:t>a. mengukur capaian kompetensi sikap yang penting,</a:t>
            </a:r>
          </a:p>
          <a:p>
            <a:pPr marL="190500" indent="0" algn="just">
              <a:lnSpc>
                <a:spcPts val="1344"/>
              </a:lnSpc>
            </a:pPr>
            <a:r>
              <a:rPr lang="en-US" sz="900">
                <a:latin typeface="Arial"/>
              </a:rPr>
              <a:t>b. sesuai dengan kompetensi dasar dan indikator,</a:t>
            </a:r>
          </a:p>
          <a:p>
            <a:pPr marL="190500" indent="0" algn="just">
              <a:lnSpc>
                <a:spcPts val="1344"/>
              </a:lnSpc>
            </a:pPr>
            <a:r>
              <a:rPr lang="en-US" sz="900">
                <a:latin typeface="Arial"/>
              </a:rPr>
              <a:t>c. menggunakan format yang sederhana dan mudah diisi/digunakan,</a:t>
            </a:r>
          </a:p>
          <a:p>
            <a:pPr marL="190500" indent="0" algn="just">
              <a:lnSpc>
                <a:spcPts val="1344"/>
              </a:lnSpc>
            </a:pPr>
            <a:r>
              <a:rPr lang="en-US" sz="900">
                <a:latin typeface="Arial"/>
              </a:rPr>
              <a:t>d. dapat dibuat rekapitulasi tampilan sikap peserta didik secara kronologis,</a:t>
            </a:r>
          </a:p>
          <a:p>
            <a:pPr marL="190500" indent="0" algn="just">
              <a:lnSpc>
                <a:spcPts val="1344"/>
              </a:lnSpc>
            </a:pPr>
            <a:r>
              <a:rPr lang="en-US" sz="900">
                <a:latin typeface="Arial"/>
              </a:rPr>
              <a:t>e. memungkinkan untuk dilakukannya pencatatan yang sistematis, jelas dan komunikatif,</a:t>
            </a:r>
          </a:p>
          <a:p>
            <a:pPr marL="368300" marR="25400" indent="-177800">
              <a:lnSpc>
                <a:spcPts val="1344"/>
              </a:lnSpc>
            </a:pPr>
            <a:r>
              <a:rPr lang="en-US" sz="900">
                <a:latin typeface="Arial"/>
              </a:rPr>
              <a:t>f. format pencatatan memudahkan dalam pemaknaan terhadap tampilan sikap peserta didik, dan</a:t>
            </a:r>
          </a:p>
          <a:p>
            <a:pPr marL="190500" indent="0" algn="just">
              <a:lnSpc>
                <a:spcPts val="1344"/>
              </a:lnSpc>
            </a:pPr>
            <a:r>
              <a:rPr lang="en-US" sz="900">
                <a:latin typeface="Arial"/>
              </a:rPr>
              <a:t>g. menuntun guru untuk mengidentifikasi kelemahan dan kekuatan peserta didik.</a:t>
            </a:r>
          </a:p>
          <a:p>
            <a:pPr marL="368300" marR="25400" indent="0" algn="just">
              <a:lnSpc>
                <a:spcPts val="1608"/>
              </a:lnSpc>
              <a:spcAft>
                <a:spcPts val="1050"/>
              </a:spcAft>
            </a:pPr>
            <a:r>
              <a:rPr lang="en-US" sz="900">
                <a:latin typeface="Arial"/>
              </a:rPr>
              <a:t>Kelebihan yang ada pada jurnal adalah peristiwa/kejadian dicatat dengan segera. Dengan demikian, jurnal bersifat asli dan objektif dan dapat digunakan untuk memahami peserta didik dengan lebih tepat. Sementara itu, kelemahan yang ada pada jurnal adalah reliabilitas yang dimiliki rendah, menuntut waktu yang banyak, perlu kesabaran dalam menanti munculnya peristiwa sehingga dapat mengganggu perhatian dan tugas guru. Apabila pencatatan tidak dilakukan dengan segera, maka objektivitasnya berkurang.</a:t>
            </a:r>
          </a:p>
          <a:p>
            <a:pPr marL="368300" indent="0" algn="just">
              <a:lnSpc>
                <a:spcPts val="1608"/>
              </a:lnSpc>
            </a:pPr>
            <a:r>
              <a:rPr lang="en-US" sz="900">
                <a:latin typeface="Arial"/>
              </a:rPr>
              <a:t>Beberapa hal yang perlu diperhatikan dalam membuat jurnal adalah:</a:t>
            </a:r>
          </a:p>
          <a:p>
            <a:pPr marL="368300" indent="0" algn="just">
              <a:lnSpc>
                <a:spcPts val="1608"/>
              </a:lnSpc>
            </a:pPr>
            <a:r>
              <a:rPr lang="en-US" sz="900">
                <a:latin typeface="Arial"/>
              </a:rPr>
              <a:t>a. catatan atas pengamatan guru harus objektif,</a:t>
            </a:r>
          </a:p>
          <a:p>
            <a:pPr marL="558800" marR="1066800" indent="-190500">
              <a:lnSpc>
                <a:spcPts val="1608"/>
              </a:lnSpc>
            </a:pPr>
            <a:r>
              <a:rPr lang="en-US" sz="900">
                <a:latin typeface="Arial"/>
              </a:rPr>
              <a:t>b. pengamatan dilaksanakan secara selektif, artinya yang dicatat hanyalah kejadian/peristiwa yang berkaitan dengan Kompetensi Inti, serta</a:t>
            </a:r>
          </a:p>
          <a:p>
            <a:pPr marL="368300" indent="0" algn="just">
              <a:lnSpc>
                <a:spcPts val="1608"/>
              </a:lnSpc>
              <a:spcAft>
                <a:spcPts val="1050"/>
              </a:spcAft>
            </a:pPr>
            <a:r>
              <a:rPr lang="en-US" sz="900">
                <a:latin typeface="Arial"/>
              </a:rPr>
              <a:t>c. pencatatan segera dilakukan (jangan ditunda-tunda).</a:t>
            </a:r>
          </a:p>
          <a:p>
            <a:pPr marL="368300" indent="0" algn="just">
              <a:lnSpc>
                <a:spcPts val="1608"/>
              </a:lnSpc>
            </a:pPr>
            <a:r>
              <a:rPr lang="en-US" sz="900">
                <a:latin typeface="Arial"/>
              </a:rPr>
              <a:t>Pedoman umum penskoran jurnal:</a:t>
            </a:r>
          </a:p>
          <a:p>
            <a:pPr marL="558800" marR="25400" indent="-190500">
              <a:lnSpc>
                <a:spcPts val="1608"/>
              </a:lnSpc>
            </a:pPr>
            <a:r>
              <a:rPr lang="en-US" sz="900">
                <a:latin typeface="Arial"/>
              </a:rPr>
              <a:t>a. Penskoran pada jurnal dapat dilakukan dengan menggunakan skala likert, misal: skala 1 sampai dengan 4,</a:t>
            </a:r>
          </a:p>
          <a:p>
            <a:pPr marL="368300" indent="0" algn="just">
              <a:lnSpc>
                <a:spcPts val="1608"/>
              </a:lnSpc>
            </a:pPr>
            <a:r>
              <a:rPr lang="en-US" sz="900">
                <a:latin typeface="Arial"/>
              </a:rPr>
              <a:t>b. guru menentukan aspek-aspek yang akan diamati,</a:t>
            </a:r>
          </a:p>
          <a:p>
            <a:pPr marL="368300" indent="0" algn="just">
              <a:lnSpc>
                <a:spcPts val="1608"/>
              </a:lnSpc>
            </a:pPr>
            <a:r>
              <a:rPr lang="en-US" sz="900">
                <a:latin typeface="Arial"/>
              </a:rPr>
              <a:t>c. pada masing-masing aspek, guru menentukan indikator yang diamati,</a:t>
            </a:r>
          </a:p>
          <a:p>
            <a:pPr marL="558800" marR="25400" indent="-190500">
              <a:lnSpc>
                <a:spcPts val="1608"/>
              </a:lnSpc>
            </a:pPr>
            <a:r>
              <a:rPr lang="en-US" sz="900">
                <a:latin typeface="Arial"/>
              </a:rPr>
              <a:t>d. setiap aspek yang sesuai dengan indikator yang muncul pada diri peserta didik diberi skor 1, sedangkan yang tidak muncul diberi skor 0,</a:t>
            </a:r>
          </a:p>
          <a:p>
            <a:pPr marL="368300" indent="0" algn="just">
              <a:lnSpc>
                <a:spcPts val="1608"/>
              </a:lnSpc>
            </a:pPr>
            <a:r>
              <a:rPr lang="en-US" sz="900">
                <a:latin typeface="Arial"/>
              </a:rPr>
              <a:t>e. jumlahkan skor pada masing-masing aspek,</a:t>
            </a:r>
          </a:p>
          <a:p>
            <a:pPr marL="368300" indent="0" algn="just">
              <a:lnSpc>
                <a:spcPts val="1608"/>
              </a:lnSpc>
            </a:pPr>
            <a:r>
              <a:rPr lang="en-US" sz="900">
                <a:latin typeface="Arial"/>
              </a:rPr>
              <a:t>f. skor yang diperoleh pada masing-masing aspek kemudian direratakan, dan</a:t>
            </a:r>
          </a:p>
          <a:p>
            <a:pPr marL="558800" marR="25400" indent="-190500">
              <a:lnSpc>
                <a:spcPts val="1608"/>
              </a:lnSpc>
              <a:spcAft>
                <a:spcPts val="1050"/>
              </a:spcAft>
            </a:pPr>
            <a:r>
              <a:rPr lang="en-US" sz="900">
                <a:latin typeface="Arial"/>
              </a:rPr>
              <a:t>g. predikat Sangat Baik (SB), Baik (B), Cukup (C), dan Kurang (K) ditentukan dengan cara menghitung rata-rata skor dan membandingkan dengan kriteria penilaian.</a:t>
            </a:r>
          </a:p>
          <a:p>
            <a:pPr marL="368300" indent="0" algn="just">
              <a:lnSpc>
                <a:spcPts val="1608"/>
              </a:lnSpc>
            </a:pPr>
            <a:r>
              <a:rPr lang="en-US" sz="900" b="1">
                <a:latin typeface="Arial"/>
              </a:rPr>
              <a:t>Contoh Jurnal: Model Pertama</a:t>
            </a:r>
          </a:p>
          <a:p>
            <a:pPr marL="368300" indent="0" algn="just">
              <a:lnSpc>
                <a:spcPts val="1608"/>
              </a:lnSpc>
            </a:pPr>
            <a:r>
              <a:rPr lang="en-US" sz="900">
                <a:latin typeface="Arial"/>
              </a:rPr>
              <a:t>Petunjuk pengisian jurnal (diisi oleh guru).</a:t>
            </a:r>
          </a:p>
          <a:p>
            <a:pPr marL="558800" marR="25400" indent="-190500">
              <a:lnSpc>
                <a:spcPts val="1608"/>
              </a:lnSpc>
            </a:pPr>
            <a:r>
              <a:rPr lang="en-US" sz="900">
                <a:latin typeface="Arial"/>
              </a:rPr>
              <a:t>1. Tulislah identitas peserta didik yang diamati, tanggal pengamatan, dan aspek yang diamati.</a:t>
            </a:r>
          </a:p>
        </p:txBody>
      </p:sp>
      <p:sp>
        <p:nvSpPr>
          <p:cNvPr id="3" name="Rectangle 2"/>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95</a:t>
            </a:r>
          </a:p>
        </p:txBody>
      </p:sp>
    </p:spTree>
  </p:cSld>
  <p:clrMapOvr>
    <a:overrideClrMapping bg1="lt1" tx1="dk1" bg2="lt2" tx2="dk2" accent1="accent1" accent2="accent2" accent3="accent3" accent4="accent4" accent5="accent5" accent6="accent6" hlink="hlink" folHlink="folHlink"/>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38656" y="1100328"/>
            <a:ext cx="5337048" cy="1359408"/>
          </a:xfrm>
          <a:prstGeom prst="rect">
            <a:avLst/>
          </a:prstGeom>
        </p:spPr>
        <p:txBody>
          <a:bodyPr lIns="0" tIns="0" rIns="0" bIns="0">
            <a:noAutofit/>
          </a:bodyPr>
          <a:lstStyle/>
          <a:p>
            <a:pPr marL="228600" marR="127000" indent="-228600" algn="just">
              <a:lnSpc>
                <a:spcPts val="1608"/>
              </a:lnSpc>
            </a:pPr>
            <a:r>
              <a:rPr lang="en-US" sz="900">
                <a:latin typeface="Arial"/>
              </a:rPr>
              <a:t>2. Tuliskan kejadian-kejadian yang dialami oleh peserta didik, baik kekuatan maupun kelemahannya sesuai dengan pengamatan Anda terkait dengan Kompetensi Inti. Tulislah dengan segera kejadian itu.</a:t>
            </a:r>
          </a:p>
          <a:p>
            <a:pPr marL="228600" indent="-228600" algn="just">
              <a:lnSpc>
                <a:spcPts val="1608"/>
              </a:lnSpc>
            </a:pPr>
            <a:r>
              <a:rPr lang="en-US" sz="900">
                <a:latin typeface="Arial"/>
              </a:rPr>
              <a:t>3. Untuk setiap peserta didik, setiap kejadian ditulis pada kartu yang berbeda.</a:t>
            </a:r>
          </a:p>
          <a:p>
            <a:pPr marL="228600" indent="-228600" algn="just">
              <a:lnSpc>
                <a:spcPts val="1608"/>
              </a:lnSpc>
              <a:spcAft>
                <a:spcPts val="1050"/>
              </a:spcAft>
            </a:pPr>
            <a:r>
              <a:rPr lang="en-US" sz="900">
                <a:latin typeface="Arial"/>
              </a:rPr>
              <a:t>4. Simpanlah kartu tersebut di dalam folder masing-masing peserta didik</a:t>
            </a:r>
          </a:p>
          <a:p>
            <a:pPr marL="228600" indent="-228600" algn="just">
              <a:spcAft>
                <a:spcPts val="1680"/>
              </a:spcAft>
            </a:pPr>
            <a:r>
              <a:rPr lang="en-US" sz="900">
                <a:latin typeface="Arial"/>
              </a:rPr>
              <a:t>Contoh Format Jurnal</a:t>
            </a:r>
          </a:p>
        </p:txBody>
      </p:sp>
      <p:sp>
        <p:nvSpPr>
          <p:cNvPr id="3" name="Rectangle 2"/>
          <p:cNvSpPr/>
          <p:nvPr/>
        </p:nvSpPr>
        <p:spPr>
          <a:xfrm>
            <a:off x="1438656" y="2737104"/>
            <a:ext cx="5337048" cy="134112"/>
          </a:xfrm>
          <a:prstGeom prst="rect">
            <a:avLst/>
          </a:prstGeom>
        </p:spPr>
        <p:txBody>
          <a:bodyPr lIns="0" tIns="0" rIns="0" bIns="0">
            <a:noAutofit/>
          </a:bodyPr>
          <a:lstStyle/>
          <a:p>
            <a:pPr marL="2514600" indent="0">
              <a:spcBef>
                <a:spcPts val="1680"/>
              </a:spcBef>
            </a:pPr>
            <a:r>
              <a:rPr lang="en-US" sz="900">
                <a:latin typeface="Arial"/>
              </a:rPr>
              <a:t>Jurnal</a:t>
            </a:r>
          </a:p>
        </p:txBody>
      </p:sp>
      <p:sp>
        <p:nvSpPr>
          <p:cNvPr id="4" name="Rectangle 3"/>
          <p:cNvSpPr/>
          <p:nvPr/>
        </p:nvSpPr>
        <p:spPr>
          <a:xfrm>
            <a:off x="1463040" y="2944368"/>
            <a:ext cx="1152144" cy="573024"/>
          </a:xfrm>
          <a:prstGeom prst="rect">
            <a:avLst/>
          </a:prstGeom>
        </p:spPr>
        <p:txBody>
          <a:bodyPr lIns="0" tIns="0" rIns="0" bIns="0">
            <a:noAutofit/>
          </a:bodyPr>
          <a:lstStyle/>
          <a:p>
            <a:pPr marL="76200" indent="0">
              <a:lnSpc>
                <a:spcPts val="1608"/>
              </a:lnSpc>
            </a:pPr>
            <a:r>
              <a:rPr lang="en-US" sz="900">
                <a:latin typeface="Arial"/>
              </a:rPr>
              <a:t>Aspek yang diamati</a:t>
            </a:r>
          </a:p>
          <a:p>
            <a:pPr marL="76200" indent="0">
              <a:lnSpc>
                <a:spcPts val="1608"/>
              </a:lnSpc>
            </a:pPr>
            <a:r>
              <a:rPr lang="en-US" sz="900">
                <a:latin typeface="Arial"/>
              </a:rPr>
              <a:t>Kejadian</a:t>
            </a:r>
          </a:p>
          <a:p>
            <a:pPr marL="76200" indent="0">
              <a:lnSpc>
                <a:spcPts val="1608"/>
              </a:lnSpc>
            </a:pPr>
            <a:r>
              <a:rPr lang="en-US" sz="900">
                <a:latin typeface="Arial"/>
              </a:rPr>
              <a:t>Tanggal</a:t>
            </a:r>
          </a:p>
        </p:txBody>
      </p:sp>
      <p:sp>
        <p:nvSpPr>
          <p:cNvPr id="5" name="Rectangle 4"/>
          <p:cNvSpPr/>
          <p:nvPr/>
        </p:nvSpPr>
        <p:spPr>
          <a:xfrm>
            <a:off x="4547616" y="2950464"/>
            <a:ext cx="1249680" cy="359664"/>
          </a:xfrm>
          <a:prstGeom prst="rect">
            <a:avLst/>
          </a:prstGeom>
        </p:spPr>
        <p:txBody>
          <a:bodyPr lIns="0" tIns="0" rIns="0" bIns="0">
            <a:noAutofit/>
          </a:bodyPr>
          <a:lstStyle/>
          <a:p>
            <a:pPr marL="63500" marR="101600" indent="0" algn="just">
              <a:lnSpc>
                <a:spcPts val="1584"/>
              </a:lnSpc>
            </a:pPr>
            <a:r>
              <a:rPr lang="en-US" sz="900">
                <a:latin typeface="Arial"/>
              </a:rPr>
              <a:t>Nama Peserta Didik: Nomor peserta Didik:</a:t>
            </a:r>
          </a:p>
        </p:txBody>
      </p:sp>
      <p:sp>
        <p:nvSpPr>
          <p:cNvPr id="6" name="Rectangle 5"/>
          <p:cNvSpPr/>
          <p:nvPr/>
        </p:nvSpPr>
        <p:spPr>
          <a:xfrm>
            <a:off x="1085088" y="3578352"/>
            <a:ext cx="5660136" cy="146304"/>
          </a:xfrm>
          <a:prstGeom prst="rect">
            <a:avLst/>
          </a:prstGeom>
        </p:spPr>
        <p:txBody>
          <a:bodyPr lIns="0" tIns="0" rIns="0" bIns="0">
            <a:noAutofit/>
          </a:bodyPr>
          <a:lstStyle/>
          <a:p>
            <a:pPr marL="368300" indent="0">
              <a:spcAft>
                <a:spcPts val="2730"/>
              </a:spcAft>
            </a:pPr>
            <a:r>
              <a:rPr lang="en-US" sz="900">
                <a:latin typeface="Arial"/>
              </a:rPr>
              <a:t>Catatan Pengamatan Guru:</a:t>
            </a:r>
          </a:p>
        </p:txBody>
      </p:sp>
      <p:sp>
        <p:nvSpPr>
          <p:cNvPr id="7" name="Rectangle 6"/>
          <p:cNvSpPr/>
          <p:nvPr/>
        </p:nvSpPr>
        <p:spPr>
          <a:xfrm>
            <a:off x="1085088" y="4197096"/>
            <a:ext cx="5660136" cy="1588008"/>
          </a:xfrm>
          <a:prstGeom prst="rect">
            <a:avLst/>
          </a:prstGeom>
        </p:spPr>
        <p:txBody>
          <a:bodyPr lIns="0" tIns="0" rIns="0" bIns="0">
            <a:noAutofit/>
          </a:bodyPr>
          <a:lstStyle/>
          <a:p>
            <a:pPr marL="368300" indent="0">
              <a:lnSpc>
                <a:spcPts val="1584"/>
              </a:lnSpc>
              <a:spcBef>
                <a:spcPts val="2730"/>
              </a:spcBef>
            </a:pPr>
            <a:r>
              <a:rPr lang="en-US" sz="900" b="1">
                <a:latin typeface="Arial"/>
              </a:rPr>
              <a:t>Model Kedua</a:t>
            </a:r>
          </a:p>
          <a:p>
            <a:pPr marL="368300" marR="1231900" indent="0">
              <a:lnSpc>
                <a:spcPts val="1584"/>
              </a:lnSpc>
              <a:spcAft>
                <a:spcPts val="1050"/>
              </a:spcAft>
            </a:pPr>
            <a:r>
              <a:rPr lang="en-US" sz="900">
                <a:latin typeface="Arial"/>
              </a:rPr>
              <a:t>Petunjuk pengisian jurnal sama dengan model pertama (diisi oleh guru). Contoh Format Jurnal</a:t>
            </a:r>
          </a:p>
          <a:p>
            <a:pPr marL="2794000" indent="0">
              <a:spcAft>
                <a:spcPts val="1470"/>
              </a:spcAft>
            </a:pPr>
            <a:r>
              <a:rPr lang="en-US" sz="900" b="1">
                <a:latin typeface="Arial"/>
              </a:rPr>
              <a:t>Jurnal</a:t>
            </a:r>
          </a:p>
          <a:p>
            <a:pPr marL="368300" indent="0">
              <a:spcAft>
                <a:spcPts val="420"/>
              </a:spcAft>
            </a:pPr>
            <a:r>
              <a:rPr lang="en-US" sz="900">
                <a:latin typeface="Arial"/>
              </a:rPr>
              <a:t>Nama Peserta Didik :....................</a:t>
            </a:r>
          </a:p>
          <a:p>
            <a:pPr marL="368300" indent="0">
              <a:spcAft>
                <a:spcPts val="1470"/>
              </a:spcAft>
            </a:pPr>
            <a:r>
              <a:rPr lang="en-US" sz="900">
                <a:latin typeface="Arial"/>
              </a:rPr>
              <a:t>Aspek yang diamati :....................</a:t>
            </a:r>
          </a:p>
        </p:txBody>
      </p:sp>
      <p:graphicFrame>
        <p:nvGraphicFramePr>
          <p:cNvPr id="8" name="Table 7"/>
          <p:cNvGraphicFramePr>
            <a:graphicFrameLocks noGrp="1"/>
          </p:cNvGraphicFramePr>
          <p:nvPr/>
        </p:nvGraphicFramePr>
        <p:xfrm>
          <a:off x="1286256" y="6016752"/>
          <a:ext cx="5455920" cy="1661160"/>
        </p:xfrm>
        <a:graphic>
          <a:graphicData uri="http://schemas.openxmlformats.org/drawingml/2006/table">
            <a:tbl>
              <a:tblPr/>
              <a:tblGrid>
                <a:gridCol w="326136"/>
                <a:gridCol w="1341120"/>
                <a:gridCol w="2380488"/>
                <a:gridCol w="1408176"/>
              </a:tblGrid>
              <a:tr h="417576">
                <a:tc>
                  <a:txBody>
                    <a:bodyPr/>
                    <a:lstStyle/>
                    <a:p>
                      <a:pPr marL="76200" indent="0"/>
                      <a:r>
                        <a:rPr lang="en-US" sz="900" b="1">
                          <a:latin typeface="Arial"/>
                        </a:rPr>
                        <a:t>NO</a:t>
                      </a:r>
                    </a:p>
                  </a:txBody>
                  <a:tcPr marL="0" marR="0" marT="0" marB="0"/>
                </a:tc>
                <a:tc>
                  <a:txBody>
                    <a:bodyPr/>
                    <a:lstStyle/>
                    <a:p>
                      <a:pPr marL="228600" indent="0"/>
                      <a:r>
                        <a:rPr lang="en-US" sz="900" b="1">
                          <a:latin typeface="Arial"/>
                        </a:rPr>
                        <a:t>HARI/TANGGAL</a:t>
                      </a:r>
                    </a:p>
                  </a:txBody>
                  <a:tcPr marL="0" marR="0" marT="0" marB="0"/>
                </a:tc>
                <a:tc>
                  <a:txBody>
                    <a:bodyPr/>
                    <a:lstStyle/>
                    <a:p>
                      <a:pPr marL="914400" indent="0"/>
                      <a:r>
                        <a:rPr lang="en-US" sz="900" b="1">
                          <a:latin typeface="Arial"/>
                        </a:rPr>
                        <a:t>KEJADIAN</a:t>
                      </a:r>
                    </a:p>
                  </a:txBody>
                  <a:tcPr marL="0" marR="0" marT="0" marB="0"/>
                </a:tc>
                <a:tc>
                  <a:txBody>
                    <a:bodyPr/>
                    <a:lstStyle/>
                    <a:p>
                      <a:pPr marL="254000" marR="266700" indent="0" algn="r">
                        <a:lnSpc>
                          <a:spcPts val="1632"/>
                        </a:lnSpc>
                      </a:pPr>
                      <a:r>
                        <a:rPr lang="en-US" sz="900" b="1">
                          <a:latin typeface="Arial"/>
                        </a:rPr>
                        <a:t>KETERANGAN/ TINDAK LANJUT</a:t>
                      </a:r>
                    </a:p>
                  </a:txBody>
                  <a:tcPr marL="0" marR="0" marT="0" marB="0"/>
                </a:tc>
              </a:tr>
              <a:tr h="621792">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r>
              <a:tr h="621792">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r>
            </a:tbl>
          </a:graphicData>
        </a:graphic>
      </p:graphicFrame>
      <p:sp>
        <p:nvSpPr>
          <p:cNvPr id="9" name="Rectangle 8"/>
          <p:cNvSpPr/>
          <p:nvPr/>
        </p:nvSpPr>
        <p:spPr>
          <a:xfrm>
            <a:off x="1085088" y="8110728"/>
            <a:ext cx="5660136" cy="1584960"/>
          </a:xfrm>
          <a:prstGeom prst="rect">
            <a:avLst/>
          </a:prstGeom>
        </p:spPr>
        <p:txBody>
          <a:bodyPr lIns="0" tIns="0" rIns="0" bIns="0">
            <a:noAutofit/>
          </a:bodyPr>
          <a:lstStyle/>
          <a:p>
            <a:pPr indent="0">
              <a:lnSpc>
                <a:spcPts val="1608"/>
              </a:lnSpc>
              <a:spcBef>
                <a:spcPts val="2310"/>
              </a:spcBef>
            </a:pPr>
            <a:r>
              <a:rPr lang="en-US" sz="900" b="1">
                <a:latin typeface="Arial"/>
              </a:rPr>
              <a:t>B. Penilaian Pengetahuan</a:t>
            </a:r>
          </a:p>
          <a:p>
            <a:pPr marL="190500" marR="50800" indent="0" algn="just">
              <a:lnSpc>
                <a:spcPts val="1608"/>
              </a:lnSpc>
            </a:pPr>
            <a:r>
              <a:rPr lang="en-US" sz="900">
                <a:solidFill>
                  <a:srgbClr val="24191F"/>
                </a:solidFill>
                <a:latin typeface="Arial"/>
              </a:rPr>
              <a:t>Penilaian pengetahuan dapat berupa tes tulis dan lisan. Instrumen tes tulis umumnya menggunakan soal pilihan ganda dan soal uraian. Pada pembelajaran bahasa Jerman yang menggunakan pendekatan saintifik, instrumen penilaian harus dapat menilai keterampilan berpikir tingkat tinggi (HOTS,</a:t>
            </a:r>
            <a:r>
              <a:rPr lang="en-US" sz="900" i="1">
                <a:solidFill>
                  <a:srgbClr val="24191F"/>
                </a:solidFill>
                <a:latin typeface="Arial"/>
              </a:rPr>
              <a:t> "Higher Order thinking Skill")</a:t>
            </a:r>
            <a:r>
              <a:rPr lang="en-US" sz="900">
                <a:solidFill>
                  <a:srgbClr val="24191F"/>
                </a:solidFill>
                <a:latin typeface="Arial"/>
              </a:rPr>
              <a:t> yang mengukur proses analisis, sintesis, evaluasi bahkan sampai kreatif. Untuk menguji keterampilan berpikir peserta didik, soal-soal untuk menilai hasil belajar bahasa Jerman dirancang sedemikian rupa sehingga peserta didik menjawab soal melalui proses berpikir yang sesuai dengan kata kerja operasional</a:t>
            </a:r>
          </a:p>
        </p:txBody>
      </p:sp>
      <p:sp>
        <p:nvSpPr>
          <p:cNvPr id="10" name="Rectangle 9"/>
          <p:cNvSpPr/>
          <p:nvPr/>
        </p:nvSpPr>
        <p:spPr>
          <a:xfrm>
            <a:off x="1069848" y="9933432"/>
            <a:ext cx="5644896" cy="140208"/>
          </a:xfrm>
          <a:prstGeom prst="rect">
            <a:avLst/>
          </a:prstGeom>
        </p:spPr>
        <p:txBody>
          <a:bodyPr lIns="0" tIns="0" rIns="0" bIns="0">
            <a:noAutofit/>
          </a:bodyPr>
          <a:lstStyle/>
          <a:p>
            <a:pPr indent="0" algn="r"/>
            <a:r>
              <a:rPr lang="en-US" sz="900">
                <a:latin typeface="Arial"/>
              </a:rPr>
              <a:t>Materi 3 - Perancangan Pembelajaran dan Pelatihan | 96</a:t>
            </a:r>
          </a:p>
        </p:txBody>
      </p:sp>
    </p:spTree>
  </p:cSld>
  <p:clrMapOvr>
    <a:overrideClrMapping bg1="lt1" tx1="dk1" bg2="lt2" tx2="dk2" accent1="accent1" accent2="accent2" accent3="accent3" accent4="accent4" accent5="accent5" accent6="accent6" hlink="hlink" folHlink="folHlink"/>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0328"/>
            <a:ext cx="5763768" cy="6010656"/>
          </a:xfrm>
          <a:prstGeom prst="rect">
            <a:avLst/>
          </a:prstGeom>
        </p:spPr>
        <p:txBody>
          <a:bodyPr lIns="0" tIns="0" rIns="0" bIns="0">
            <a:noAutofit/>
          </a:bodyPr>
          <a:lstStyle/>
          <a:p>
            <a:pPr marL="190500" marR="177800" indent="0" algn="just">
              <a:lnSpc>
                <a:spcPts val="1608"/>
              </a:lnSpc>
              <a:spcAft>
                <a:spcPts val="1050"/>
              </a:spcAft>
            </a:pPr>
            <a:r>
              <a:rPr lang="en-US" sz="900">
                <a:solidFill>
                  <a:srgbClr val="24191F"/>
                </a:solidFill>
                <a:latin typeface="Arial"/>
              </a:rPr>
              <a:t>dalam taksonomi Bloom. Misalnya untuk menguji proses pemahaman, guru dapat membuat soal dengan menggunakan kata kerja operasional yang termasuk ranah memahami, seperti menerjemahkan, menjelaskan, membandingkan, menjelaskan, mendiskusikan, menceritakan kembali, dan memprediksi. Untuk ranah penerapan, kata kerja operasional yang dapat digunakan di antaranya: menunjukkan, mengklasifikasikan, melengkapi, menggunakan, dan menilai.</a:t>
            </a:r>
          </a:p>
          <a:p>
            <a:pPr indent="0">
              <a:lnSpc>
                <a:spcPts val="1608"/>
              </a:lnSpc>
            </a:pPr>
            <a:r>
              <a:rPr lang="en-US" sz="900" b="1">
                <a:latin typeface="Arial"/>
              </a:rPr>
              <a:t>C. Penilaian Keterampilan</a:t>
            </a:r>
          </a:p>
          <a:p>
            <a:pPr marL="190500" marR="177800" indent="0" algn="just">
              <a:lnSpc>
                <a:spcPts val="1608"/>
              </a:lnSpc>
              <a:spcAft>
                <a:spcPts val="1050"/>
              </a:spcAft>
            </a:pPr>
            <a:r>
              <a:rPr lang="en-US" sz="900">
                <a:latin typeface="Arial"/>
              </a:rPr>
              <a:t>Kompetensi keterampilan dapat dilakukan melalui penilaian kinerja, yaitu penilaian yang menuntut peserta didik mendemonstrasikan suatu kompetensi tertentu dengan menggunakan tes praktik, projek, atau penilaian portofolio. Instrumen yang digunakan berupa daftar cek atau skala penilaian</a:t>
            </a:r>
            <a:r>
              <a:rPr lang="en-US" sz="900" i="1">
                <a:latin typeface="Arial"/>
              </a:rPr>
              <a:t> (rating scale)</a:t>
            </a:r>
            <a:r>
              <a:rPr lang="en-US" sz="900">
                <a:latin typeface="Arial"/>
              </a:rPr>
              <a:t> yang dilengkapi rubrik. Rubrik adalah daftar kriteria yang menunjukkan kinerja, aspek-aspek atau konsep-konsep yang akan dinilai, dan gradasi mutu, mulai dari tingkat yang paling sempurna sampai yang paling buruk.</a:t>
            </a:r>
          </a:p>
          <a:p>
            <a:pPr marL="190500" indent="0" algn="just">
              <a:lnSpc>
                <a:spcPts val="1608"/>
              </a:lnSpc>
            </a:pPr>
            <a:r>
              <a:rPr lang="en-US" sz="900" b="1">
                <a:latin typeface="Arial"/>
              </a:rPr>
              <a:t>1. Penilaian Proyek</a:t>
            </a:r>
          </a:p>
          <a:p>
            <a:pPr marL="368300" marR="177800" indent="0" algn="just">
              <a:lnSpc>
                <a:spcPts val="1608"/>
              </a:lnSpc>
              <a:spcAft>
                <a:spcPts val="1050"/>
              </a:spcAft>
            </a:pPr>
            <a:r>
              <a:rPr lang="en-US" sz="900">
                <a:latin typeface="Arial"/>
              </a:rPr>
              <a:t>Projek adalah tugas-tugas belajar</a:t>
            </a:r>
            <a:r>
              <a:rPr lang="en-US" sz="900" i="1">
                <a:latin typeface="Arial"/>
              </a:rPr>
              <a:t> (learning tasks)</a:t>
            </a:r>
            <a:r>
              <a:rPr lang="en-US" sz="900">
                <a:latin typeface="Arial"/>
              </a:rPr>
              <a:t> yang meliputi kegiatan perancangan, pelaksanaan, dan pelaporan secara tertulis maupun lisan dalam waktu tertentu. Untuk itu, guru perlu menetapkan hal-hal atau tahapan yang perlu dinilai, seperti penyusunan disain, pengumpulan data, analisis data, dan penyiapkan laporan tertulis. Laporan tugas atau hasil penelitian juga dapat disajikan dalam bentuk poster. Penilaian dapat menggunakan instrumen penilaian berupa daftar cek ataupun skala penilaian. Aspek yang dinilai disesuaikan dengan tugas proyek.</a:t>
            </a:r>
          </a:p>
          <a:p>
            <a:pPr marL="368300" indent="0" algn="just">
              <a:spcAft>
                <a:spcPts val="420"/>
              </a:spcAft>
            </a:pPr>
            <a:r>
              <a:rPr lang="en-US" sz="900">
                <a:latin typeface="Arial"/>
              </a:rPr>
              <a:t>Contoh penilaian proyek</a:t>
            </a:r>
          </a:p>
          <a:p>
            <a:pPr marL="1765300" indent="0">
              <a:spcAft>
                <a:spcPts val="420"/>
              </a:spcAft>
            </a:pPr>
            <a:r>
              <a:rPr lang="en-US" sz="900" b="1">
                <a:latin typeface="Arial"/>
              </a:rPr>
              <a:t>Contoh Format Penilaian Proyek</a:t>
            </a:r>
          </a:p>
          <a:p>
            <a:pPr marL="457200" marR="3378200" indent="0">
              <a:lnSpc>
                <a:spcPts val="1344"/>
              </a:lnSpc>
              <a:spcAft>
                <a:spcPts val="1050"/>
              </a:spcAft>
            </a:pPr>
            <a:r>
              <a:rPr lang="en-US" sz="900">
                <a:latin typeface="Arial"/>
              </a:rPr>
              <a:t>Mata Pelajaran : Bahasa Jerman Nama Proyek :</a:t>
            </a:r>
            <a:r>
              <a:rPr lang="en-US" sz="900" i="1">
                <a:latin typeface="Arial"/>
              </a:rPr>
              <a:t> Schoner Sonntag </a:t>
            </a:r>
            <a:r>
              <a:rPr lang="en-US" sz="900">
                <a:latin typeface="Arial"/>
              </a:rPr>
              <a:t>Alokasi Waktu : 2 minggu Guru Pembimbing: Aishah</a:t>
            </a:r>
          </a:p>
        </p:txBody>
      </p:sp>
      <p:sp>
        <p:nvSpPr>
          <p:cNvPr id="3" name="Rectangle 2"/>
          <p:cNvSpPr/>
          <p:nvPr/>
        </p:nvSpPr>
        <p:spPr>
          <a:xfrm>
            <a:off x="1548384" y="7296912"/>
            <a:ext cx="996696" cy="472440"/>
          </a:xfrm>
          <a:prstGeom prst="rect">
            <a:avLst/>
          </a:prstGeom>
        </p:spPr>
        <p:txBody>
          <a:bodyPr lIns="0" tIns="0" rIns="0" bIns="0">
            <a:noAutofit/>
          </a:bodyPr>
          <a:lstStyle/>
          <a:p>
            <a:pPr indent="0">
              <a:lnSpc>
                <a:spcPts val="1344"/>
              </a:lnSpc>
            </a:pPr>
            <a:r>
              <a:rPr lang="en-US" sz="900">
                <a:latin typeface="Arial"/>
              </a:rPr>
              <a:t>Nama Siswa: Andi NIS: 201307xxx Kelas: X</a:t>
            </a:r>
          </a:p>
        </p:txBody>
      </p:sp>
      <p:graphicFrame>
        <p:nvGraphicFramePr>
          <p:cNvPr id="4" name="Table 3"/>
          <p:cNvGraphicFramePr>
            <a:graphicFrameLocks noGrp="1"/>
          </p:cNvGraphicFramePr>
          <p:nvPr/>
        </p:nvGraphicFramePr>
        <p:xfrm>
          <a:off x="1615440" y="7787640"/>
          <a:ext cx="5227320" cy="1816608"/>
        </p:xfrm>
        <a:graphic>
          <a:graphicData uri="http://schemas.openxmlformats.org/drawingml/2006/table">
            <a:tbl>
              <a:tblPr/>
              <a:tblGrid>
                <a:gridCol w="365760"/>
                <a:gridCol w="4139184"/>
                <a:gridCol w="722376"/>
              </a:tblGrid>
              <a:tr h="234696">
                <a:tc>
                  <a:txBody>
                    <a:bodyPr/>
                    <a:lstStyle/>
                    <a:p>
                      <a:pPr marL="127000" indent="0"/>
                      <a:r>
                        <a:rPr lang="en-US" sz="900" b="1">
                          <a:latin typeface="Arial"/>
                        </a:rPr>
                        <a:t>No.</a:t>
                      </a:r>
                    </a:p>
                  </a:txBody>
                  <a:tcPr marL="0" marR="0" marT="0" marB="0"/>
                </a:tc>
                <a:tc>
                  <a:txBody>
                    <a:bodyPr/>
                    <a:lstStyle/>
                    <a:p>
                      <a:pPr marL="1524000" indent="0"/>
                      <a:r>
                        <a:rPr lang="en-US" sz="900" b="1">
                          <a:latin typeface="Arial"/>
                        </a:rPr>
                        <a:t>Aspek yang dinilai/Kriteria</a:t>
                      </a:r>
                    </a:p>
                  </a:txBody>
                  <a:tcPr marL="0" marR="0" marT="0" marB="0"/>
                </a:tc>
                <a:tc>
                  <a:txBody>
                    <a:bodyPr/>
                    <a:lstStyle/>
                    <a:p>
                      <a:pPr marL="228600" indent="0"/>
                      <a:r>
                        <a:rPr lang="en-US" sz="900" b="1">
                          <a:latin typeface="Arial"/>
                        </a:rPr>
                        <a:t>Skor</a:t>
                      </a:r>
                    </a:p>
                  </a:txBody>
                  <a:tcPr marL="0" marR="0" marT="0" marB="0"/>
                </a:tc>
              </a:tr>
              <a:tr h="518160">
                <a:tc>
                  <a:txBody>
                    <a:bodyPr/>
                    <a:lstStyle/>
                    <a:p>
                      <a:pPr marL="127000" indent="0"/>
                      <a:r>
                        <a:rPr lang="en-US" sz="900">
                          <a:latin typeface="Arial"/>
                        </a:rPr>
                        <a:t>1.</a:t>
                      </a:r>
                    </a:p>
                  </a:txBody>
                  <a:tcPr marL="0" marR="0" marT="0" marB="0"/>
                </a:tc>
                <a:tc>
                  <a:txBody>
                    <a:bodyPr/>
                    <a:lstStyle/>
                    <a:p>
                      <a:pPr marL="101600" marR="88900" indent="0">
                        <a:lnSpc>
                          <a:spcPts val="1344"/>
                        </a:lnSpc>
                      </a:pPr>
                      <a:r>
                        <a:rPr lang="en-US" sz="900">
                          <a:latin typeface="Arial"/>
                        </a:rPr>
                        <a:t>Judul memunculkan ciri khas dari sesuatu yang hendak diinformasikan.</a:t>
                      </a:r>
                    </a:p>
                    <a:p>
                      <a:pPr marL="101600" indent="0">
                        <a:lnSpc>
                          <a:spcPts val="1344"/>
                        </a:lnSpc>
                      </a:pPr>
                      <a:r>
                        <a:rPr lang="en-US" sz="900">
                          <a:latin typeface="Arial"/>
                        </a:rPr>
                        <a:t>(3 = sudah , 2 = sebagian, 1 = belum)</a:t>
                      </a:r>
                    </a:p>
                  </a:txBody>
                  <a:tcPr marL="0" marR="0" marT="0" marB="0"/>
                </a:tc>
                <a:tc>
                  <a:txBody>
                    <a:bodyPr/>
                    <a:lstStyle/>
                    <a:p>
                      <a:pPr marL="330200" indent="0"/>
                      <a:r>
                        <a:rPr lang="en-US" sz="900">
                          <a:latin typeface="Arial"/>
                        </a:rPr>
                        <a:t>3</a:t>
                      </a:r>
                    </a:p>
                  </a:txBody>
                  <a:tcPr marL="0" marR="0" marT="0" marB="0"/>
                </a:tc>
              </a:tr>
              <a:tr h="347472">
                <a:tc>
                  <a:txBody>
                    <a:bodyPr/>
                    <a:lstStyle/>
                    <a:p>
                      <a:pPr marL="127000" indent="0"/>
                      <a:r>
                        <a:rPr lang="en-US" sz="900">
                          <a:latin typeface="Arial"/>
                        </a:rPr>
                        <a:t>2.</a:t>
                      </a:r>
                    </a:p>
                  </a:txBody>
                  <a:tcPr marL="0" marR="0" marT="0" marB="0"/>
                </a:tc>
                <a:tc>
                  <a:txBody>
                    <a:bodyPr/>
                    <a:lstStyle/>
                    <a:p>
                      <a:pPr marL="101600" indent="0">
                        <a:spcAft>
                          <a:spcPts val="210"/>
                        </a:spcAft>
                      </a:pPr>
                      <a:r>
                        <a:rPr lang="en-US" sz="900">
                          <a:latin typeface="Arial"/>
                        </a:rPr>
                        <a:t>Keterpaduan antarkalimat.</a:t>
                      </a:r>
                    </a:p>
                    <a:p>
                      <a:pPr marL="101600" indent="0"/>
                      <a:r>
                        <a:rPr lang="en-US" sz="900">
                          <a:latin typeface="Arial"/>
                        </a:rPr>
                        <a:t>(3 = terpadu, 2 = cukup, 1 =kurang)</a:t>
                      </a:r>
                    </a:p>
                  </a:txBody>
                  <a:tcPr marL="0" marR="0" marT="0" marB="0"/>
                </a:tc>
                <a:tc>
                  <a:txBody>
                    <a:bodyPr/>
                    <a:lstStyle/>
                    <a:p>
                      <a:pPr marL="330200" indent="0"/>
                      <a:r>
                        <a:rPr lang="en-US" sz="900">
                          <a:latin typeface="Arial"/>
                        </a:rPr>
                        <a:t>2</a:t>
                      </a:r>
                    </a:p>
                  </a:txBody>
                  <a:tcPr marL="0" marR="0" marT="0" marB="0"/>
                </a:tc>
              </a:tr>
              <a:tr h="347472">
                <a:tc>
                  <a:txBody>
                    <a:bodyPr/>
                    <a:lstStyle/>
                    <a:p>
                      <a:pPr marL="127000" indent="0"/>
                      <a:r>
                        <a:rPr lang="en-US" sz="900">
                          <a:latin typeface="Arial"/>
                        </a:rPr>
                        <a:t>3.</a:t>
                      </a:r>
                    </a:p>
                  </a:txBody>
                  <a:tcPr marL="0" marR="0" marT="0" marB="0"/>
                </a:tc>
                <a:tc>
                  <a:txBody>
                    <a:bodyPr/>
                    <a:lstStyle/>
                    <a:p>
                      <a:pPr marL="101600" indent="0">
                        <a:spcAft>
                          <a:spcPts val="210"/>
                        </a:spcAft>
                      </a:pPr>
                      <a:r>
                        <a:rPr lang="en-US" sz="900">
                          <a:latin typeface="Arial"/>
                        </a:rPr>
                        <a:t>Ketepatan struktur kalimat.</a:t>
                      </a:r>
                    </a:p>
                    <a:p>
                      <a:pPr marL="101600" indent="0"/>
                      <a:r>
                        <a:rPr lang="en-US" sz="900">
                          <a:latin typeface="Arial"/>
                        </a:rPr>
                        <a:t>(3 = tepat, 2 = sebagian tepat, 1=kurang tepat)</a:t>
                      </a:r>
                    </a:p>
                  </a:txBody>
                  <a:tcPr marL="0" marR="0" marT="0" marB="0"/>
                </a:tc>
                <a:tc>
                  <a:txBody>
                    <a:bodyPr/>
                    <a:lstStyle/>
                    <a:p>
                      <a:pPr marL="330200" indent="0"/>
                      <a:r>
                        <a:rPr lang="en-US" sz="900">
                          <a:latin typeface="Arial"/>
                        </a:rPr>
                        <a:t>2</a:t>
                      </a:r>
                    </a:p>
                  </a:txBody>
                  <a:tcPr marL="0" marR="0" marT="0" marB="0"/>
                </a:tc>
              </a:tr>
              <a:tr h="368808">
                <a:tc>
                  <a:txBody>
                    <a:bodyPr/>
                    <a:lstStyle/>
                    <a:p>
                      <a:pPr marL="127000" indent="0"/>
                      <a:r>
                        <a:rPr lang="en-US" sz="900">
                          <a:latin typeface="Arial"/>
                        </a:rPr>
                        <a:t>4.</a:t>
                      </a:r>
                    </a:p>
                  </a:txBody>
                  <a:tcPr marL="0" marR="0" marT="0" marB="0"/>
                </a:tc>
                <a:tc>
                  <a:txBody>
                    <a:bodyPr/>
                    <a:lstStyle/>
                    <a:p>
                      <a:pPr marL="101600" marR="88900" indent="0">
                        <a:lnSpc>
                          <a:spcPts val="1320"/>
                        </a:lnSpc>
                      </a:pPr>
                      <a:r>
                        <a:rPr lang="en-US" sz="900">
                          <a:latin typeface="Arial"/>
                        </a:rPr>
                        <a:t>Kesesuaian pilihan kata/ujaran dengan tema. (3 = sesuai, 2 = sebagian, 1 =tidak sesuai)</a:t>
                      </a:r>
                    </a:p>
                  </a:txBody>
                  <a:tcPr marL="0" marR="0" marT="0" marB="0"/>
                </a:tc>
                <a:tc>
                  <a:txBody>
                    <a:bodyPr/>
                    <a:lstStyle/>
                    <a:p>
                      <a:pPr marL="330200" indent="0"/>
                      <a:r>
                        <a:rPr lang="en-US" sz="900">
                          <a:latin typeface="Arial"/>
                        </a:rPr>
                        <a:t>3</a:t>
                      </a:r>
                    </a:p>
                  </a:txBody>
                  <a:tcPr marL="0" marR="0" marT="0" marB="0"/>
                </a:tc>
              </a:tr>
            </a:tbl>
          </a:graphicData>
        </a:graphic>
      </p:graphicFrame>
      <p:sp>
        <p:nvSpPr>
          <p:cNvPr id="5" name="Rectangle 4"/>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97</a:t>
            </a:r>
          </a:p>
        </p:txBody>
      </p:sp>
    </p:spTree>
  </p:cSld>
  <p:clrMapOvr>
    <a:overrideClrMapping bg1="lt1" tx1="dk1" bg2="lt2" tx2="dk2" accent1="accent1" accent2="accent2" accent3="accent3" accent4="accent4" accent5="accent5" accent6="accent6" hlink="hlink" folHlink="folHlink"/>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15440" y="1078992"/>
          <a:ext cx="5227320" cy="890016"/>
        </p:xfrm>
        <a:graphic>
          <a:graphicData uri="http://schemas.openxmlformats.org/drawingml/2006/table">
            <a:tbl>
              <a:tblPr/>
              <a:tblGrid>
                <a:gridCol w="365760"/>
                <a:gridCol w="4139184"/>
                <a:gridCol w="722376"/>
              </a:tblGrid>
              <a:tr h="356616">
                <a:tc>
                  <a:txBody>
                    <a:bodyPr/>
                    <a:lstStyle/>
                    <a:p>
                      <a:pPr marL="139700" indent="0"/>
                      <a:r>
                        <a:rPr lang="en-US" sz="900">
                          <a:latin typeface="Arial"/>
                        </a:rPr>
                        <a:t>5.</a:t>
                      </a:r>
                    </a:p>
                  </a:txBody>
                  <a:tcPr marL="0" marR="0" marT="0" marB="0"/>
                </a:tc>
                <a:tc>
                  <a:txBody>
                    <a:bodyPr/>
                    <a:lstStyle/>
                    <a:p>
                      <a:pPr marL="101600" marR="1257300" indent="0">
                        <a:lnSpc>
                          <a:spcPts val="1344"/>
                        </a:lnSpc>
                      </a:pPr>
                      <a:r>
                        <a:rPr lang="en-US" sz="900">
                          <a:latin typeface="Arial"/>
                        </a:rPr>
                        <a:t>Ketepatan dalam penulisan ejaan dan tanda baca (3 = sudah tepat, 2 = sebagian , 1 = tidak)</a:t>
                      </a:r>
                    </a:p>
                  </a:txBody>
                  <a:tcPr marL="0" marR="0" marT="0" marB="0"/>
                </a:tc>
                <a:tc>
                  <a:txBody>
                    <a:bodyPr/>
                    <a:lstStyle/>
                    <a:p>
                      <a:pPr marL="317500" indent="0"/>
                      <a:r>
                        <a:rPr lang="en-US" sz="900">
                          <a:latin typeface="Arial"/>
                        </a:rPr>
                        <a:t>2</a:t>
                      </a:r>
                    </a:p>
                  </a:txBody>
                  <a:tcPr marL="0" marR="0" marT="0" marB="0"/>
                </a:tc>
              </a:tr>
              <a:tr h="347472">
                <a:tc>
                  <a:txBody>
                    <a:bodyPr/>
                    <a:lstStyle/>
                    <a:p>
                      <a:pPr marL="139700" indent="0"/>
                      <a:r>
                        <a:rPr lang="en-US" sz="900">
                          <a:latin typeface="Arial"/>
                        </a:rPr>
                        <a:t>6.</a:t>
                      </a:r>
                    </a:p>
                  </a:txBody>
                  <a:tcPr marL="0" marR="0" marT="0" marB="0"/>
                </a:tc>
                <a:tc>
                  <a:txBody>
                    <a:bodyPr/>
                    <a:lstStyle/>
                    <a:p>
                      <a:pPr marL="101600" indent="0">
                        <a:spcAft>
                          <a:spcPts val="210"/>
                        </a:spcAft>
                      </a:pPr>
                      <a:r>
                        <a:rPr lang="en-US" sz="900">
                          <a:latin typeface="Arial"/>
                        </a:rPr>
                        <a:t>Penyampaian/presentasi</a:t>
                      </a:r>
                    </a:p>
                    <a:p>
                      <a:pPr marL="101600" indent="0"/>
                      <a:r>
                        <a:rPr lang="en-US" sz="900">
                          <a:latin typeface="Arial"/>
                        </a:rPr>
                        <a:t>(3 = komunikatif, 2 = cukup, 1 = kurang)</a:t>
                      </a:r>
                    </a:p>
                  </a:txBody>
                  <a:tcPr marL="0" marR="0" marT="0" marB="0"/>
                </a:tc>
                <a:tc>
                  <a:txBody>
                    <a:bodyPr/>
                    <a:lstStyle/>
                    <a:p>
                      <a:pPr marL="317500" indent="0"/>
                      <a:r>
                        <a:rPr lang="en-US" sz="900">
                          <a:latin typeface="Arial"/>
                        </a:rPr>
                        <a:t>3</a:t>
                      </a:r>
                    </a:p>
                  </a:txBody>
                  <a:tcPr marL="0" marR="0" marT="0" marB="0"/>
                </a:tc>
              </a:tr>
              <a:tr h="185928">
                <a:tc gridSpan="2">
                  <a:txBody>
                    <a:bodyPr/>
                    <a:lstStyle/>
                    <a:p>
                      <a:pPr marL="1663700" indent="0"/>
                      <a:r>
                        <a:rPr lang="en-US" sz="900" b="1">
                          <a:latin typeface="Arial"/>
                        </a:rPr>
                        <a:t>SKOR MAKSIMUM =</a:t>
                      </a:r>
                    </a:p>
                  </a:txBody>
                  <a:tcPr marL="0" marR="0" marT="0" marB="0"/>
                </a:tc>
                <a:tc hMerge="1">
                  <a:txBody>
                    <a:bodyPr/>
                    <a:lstStyle/>
                    <a:p>
                      <a:endParaRPr sz="900"/>
                    </a:p>
                  </a:txBody>
                  <a:tcPr marL="0" marR="0" marT="0" marB="0"/>
                </a:tc>
                <a:tc>
                  <a:txBody>
                    <a:bodyPr/>
                    <a:lstStyle/>
                    <a:p>
                      <a:pPr marL="317500" indent="0"/>
                      <a:r>
                        <a:rPr lang="en-US" sz="900" b="1">
                          <a:latin typeface="Arial"/>
                        </a:rPr>
                        <a:t>15</a:t>
                      </a:r>
                    </a:p>
                  </a:txBody>
                  <a:tcPr marL="0" marR="0" marT="0" marB="0"/>
                </a:tc>
              </a:tr>
            </a:tbl>
          </a:graphicData>
        </a:graphic>
      </p:graphicFrame>
      <p:sp>
        <p:nvSpPr>
          <p:cNvPr id="3" name="Rectangle 2"/>
          <p:cNvSpPr/>
          <p:nvPr/>
        </p:nvSpPr>
        <p:spPr>
          <a:xfrm>
            <a:off x="1261872" y="2060448"/>
            <a:ext cx="5583936" cy="408432"/>
          </a:xfrm>
          <a:prstGeom prst="rect">
            <a:avLst/>
          </a:prstGeom>
        </p:spPr>
        <p:txBody>
          <a:bodyPr lIns="0" tIns="0" rIns="0" bIns="0">
            <a:noAutofit/>
          </a:bodyPr>
          <a:lstStyle/>
          <a:p>
            <a:pPr marL="355600" marR="190500" indent="596900">
              <a:lnSpc>
                <a:spcPts val="888"/>
              </a:lnSpc>
              <a:spcBef>
                <a:spcPts val="420"/>
              </a:spcBef>
            </a:pPr>
            <a:r>
              <a:rPr lang="en-US" sz="900">
                <a:latin typeface="Arial"/>
              </a:rPr>
              <a:t>Skor Perolehan 15 Nilai = - x100 Nilai = - x100</a:t>
            </a:r>
          </a:p>
          <a:p>
            <a:pPr marL="1384300" indent="0">
              <a:spcAft>
                <a:spcPts val="2310"/>
              </a:spcAft>
            </a:pPr>
            <a:r>
              <a:rPr lang="en-US" sz="900">
                <a:latin typeface="Arial"/>
              </a:rPr>
              <a:t>18 18</a:t>
            </a:r>
          </a:p>
        </p:txBody>
      </p:sp>
      <p:sp>
        <p:nvSpPr>
          <p:cNvPr id="4" name="Rectangle 3"/>
          <p:cNvSpPr/>
          <p:nvPr/>
        </p:nvSpPr>
        <p:spPr>
          <a:xfrm>
            <a:off x="1261872" y="2883408"/>
            <a:ext cx="5583936" cy="6498336"/>
          </a:xfrm>
          <a:prstGeom prst="rect">
            <a:avLst/>
          </a:prstGeom>
        </p:spPr>
        <p:txBody>
          <a:bodyPr lIns="0" tIns="0" rIns="0" bIns="0">
            <a:noAutofit/>
          </a:bodyPr>
          <a:lstStyle/>
          <a:p>
            <a:pPr indent="0">
              <a:spcBef>
                <a:spcPts val="2310"/>
              </a:spcBef>
              <a:spcAft>
                <a:spcPts val="420"/>
              </a:spcAft>
            </a:pPr>
            <a:r>
              <a:rPr lang="en-US" sz="900" b="1">
                <a:latin typeface="Arial"/>
              </a:rPr>
              <a:t>2. Penilaian Portofolio</a:t>
            </a:r>
          </a:p>
          <a:p>
            <a:pPr marL="190500" marR="190500" indent="0" algn="just">
              <a:lnSpc>
                <a:spcPts val="1608"/>
              </a:lnSpc>
              <a:spcAft>
                <a:spcPts val="840"/>
              </a:spcAft>
            </a:pPr>
            <a:r>
              <a:rPr lang="en-US" sz="900">
                <a:latin typeface="Arial"/>
              </a:rPr>
              <a:t>Penilaian portofolio adalah penilaian yang dilakukan dengan cara menilai kumpulan seluruh karya peserta didik dalam bidang tertentu yang bersifat reflektif-integratif untuk mengetahui minat, perkembangan, prestasi, dan/atau kreativitas peserta didik dalam kurun waktu tertentu.</a:t>
            </a:r>
          </a:p>
          <a:p>
            <a:pPr marL="190500" marR="190500" indent="0" algn="just">
              <a:lnSpc>
                <a:spcPts val="1608"/>
              </a:lnSpc>
              <a:spcAft>
                <a:spcPts val="840"/>
              </a:spcAft>
            </a:pPr>
            <a:r>
              <a:rPr lang="en-US" sz="900">
                <a:latin typeface="Arial"/>
              </a:rPr>
              <a:t>Portofolio digunakan oleh guru dan peserta didik untuk memantau secara terus menerus perkembangan pengetahuan dan keterampilan peserta didik dalam bidang tertentu. Dengan demikian, penilaian portofolio memberikan gambaran secara menyeluruh tentang proses dan pencapaian hasil belajar peserta didik.Portofolio merupakan bagian terpadu dari pembelajaran sehingga guru mengetahui sedini mungkin kekuatan dan kelemahan peserta didik dalam menguasai kompetensi pada suatu tema.</a:t>
            </a:r>
          </a:p>
          <a:p>
            <a:pPr marL="190500" indent="0" algn="just">
              <a:lnSpc>
                <a:spcPts val="1608"/>
              </a:lnSpc>
            </a:pPr>
            <a:r>
              <a:rPr lang="en-US" sz="900">
                <a:latin typeface="Arial"/>
              </a:rPr>
              <a:t>Berikut ini hal-hal yang harus dilakukan dalam menggunakan portofolio.</a:t>
            </a:r>
          </a:p>
          <a:p>
            <a:pPr marL="355600" marR="190500" indent="-177800" algn="just">
              <a:lnSpc>
                <a:spcPts val="1608"/>
              </a:lnSpc>
            </a:pPr>
            <a:r>
              <a:rPr lang="en-US" sz="900">
                <a:latin typeface="Arial"/>
              </a:rPr>
              <a:t>a. Masing-masing peserta didik memiliki portofolio sendiri yang di dalamnya memuat hasil belajar siswa setiap muatan pelajaran atau setiap kompetensi.</a:t>
            </a:r>
          </a:p>
          <a:p>
            <a:pPr marL="190500" indent="0" algn="just">
              <a:lnSpc>
                <a:spcPts val="1608"/>
              </a:lnSpc>
            </a:pPr>
            <a:r>
              <a:rPr lang="en-US" sz="900">
                <a:latin typeface="Arial"/>
              </a:rPr>
              <a:t>b. Menentukan hasil kerja apa yang perlu dikumpulkan/disimpan.</a:t>
            </a:r>
          </a:p>
          <a:p>
            <a:pPr marL="355600" marR="190500" indent="-177800" algn="just">
              <a:lnSpc>
                <a:spcPts val="1608"/>
              </a:lnSpc>
            </a:pPr>
            <a:r>
              <a:rPr lang="en-US" sz="900">
                <a:latin typeface="Arial"/>
              </a:rPr>
              <a:t>c. Sesekali peserta didik diharuskan membaca catatan guru yang berisi komentar, masukan, dan tindakan lebih lanjut yang harus dilakukan peserta didik dalam rangka memperbaiki hasil kerja dan sikap.</a:t>
            </a:r>
          </a:p>
          <a:p>
            <a:pPr marL="190500" indent="0" algn="just">
              <a:lnSpc>
                <a:spcPts val="1608"/>
              </a:lnSpc>
            </a:pPr>
            <a:r>
              <a:rPr lang="en-US" sz="900">
                <a:latin typeface="Arial"/>
              </a:rPr>
              <a:t>d. Peserta didik dengan kesadaran sendiri menindaklanjuti catatan guru.</a:t>
            </a:r>
          </a:p>
          <a:p>
            <a:pPr marL="355600" marR="190500" indent="-177800" algn="just">
              <a:lnSpc>
                <a:spcPts val="1632"/>
              </a:lnSpc>
              <a:spcAft>
                <a:spcPts val="840"/>
              </a:spcAft>
            </a:pPr>
            <a:r>
              <a:rPr lang="en-US" sz="900">
                <a:latin typeface="Arial"/>
              </a:rPr>
              <a:t>e. Catatan guru dan perbaikan hasil kerja yang dilakukan peserta didik perlu diberi tanggal, sehingga perkembangan kemajuan belajar peserta didik dapat terlihat.</a:t>
            </a:r>
          </a:p>
          <a:p>
            <a:pPr marL="190500" marR="190500" indent="0" algn="just">
              <a:lnSpc>
                <a:spcPts val="1608"/>
              </a:lnSpc>
            </a:pPr>
            <a:r>
              <a:rPr lang="en-US" sz="900">
                <a:latin typeface="Arial"/>
              </a:rPr>
              <a:t>Penilaian portofolio merupakan penilaian berkelanjutan yang didasarkan pada kumpulan informasi yang menunjukkan perkembangan kemampuan peserta didik dalam satu periode tertentu. Informasi tersebut dapat berupa karya peserta didik dari proses pembelajaran yang dianggap terbaik, hasil tes (bukan nilai), atau informasi lain yang relevan dengan sikap, keterampilan, dan pengetahuan yang dituntut oleh topik atau muatan pelajaran tertentu. Fokus penilaian portofolio adalah kumpulan karya peserta didik secara individu atau kelompok pada satu periode pembelajaran tertentu. Penilaian terutama dilakukan oleh guru, meski dapat juga oleh peserta didik sendiri.</a:t>
            </a:r>
          </a:p>
        </p:txBody>
      </p:sp>
      <p:sp>
        <p:nvSpPr>
          <p:cNvPr id="5" name="Rectangle 4"/>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98</a:t>
            </a:r>
          </a:p>
        </p:txBody>
      </p:sp>
    </p:spTree>
  </p:cSld>
  <p:clrMapOvr>
    <a:overrideClrMapping bg1="lt1" tx1="dk1" bg2="lt2" tx2="dk2" accent1="accent1" accent2="accent2" accent3="accent3" accent4="accent4" accent5="accent5" accent6="accent6" hlink="hlink" folHlink="folHlink"/>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38656" y="1100328"/>
            <a:ext cx="5224272" cy="3429000"/>
          </a:xfrm>
          <a:prstGeom prst="rect">
            <a:avLst/>
          </a:prstGeom>
        </p:spPr>
        <p:txBody>
          <a:bodyPr lIns="0" tIns="0" rIns="0" bIns="0">
            <a:noAutofit/>
          </a:bodyPr>
          <a:lstStyle/>
          <a:p>
            <a:pPr marL="12700" marR="12700" indent="0" algn="just">
              <a:lnSpc>
                <a:spcPts val="1608"/>
              </a:lnSpc>
              <a:spcAft>
                <a:spcPts val="1050"/>
              </a:spcAft>
            </a:pPr>
            <a:r>
              <a:rPr lang="en-US" sz="900">
                <a:latin typeface="Arial"/>
              </a:rPr>
              <a:t>Melalui penilaian portofolio guru akan mengetahui perkembangan atau kemajuan belajar peserta didik. Misalnya, hasil karya mereka dalam menyusun atau membuat karangan, puisi, surat, komposisi musik, gambar, foto, lukisan, resensi buku/literatur, laporan penelitian, sinopsis, dan lain-lain. Atas dasar penilaian itu, guru dan/atau peserta didik dapat melakukan perbaikan sesuai dengan tuntutan pembelajaran.</a:t>
            </a:r>
          </a:p>
          <a:p>
            <a:pPr marL="12700" indent="0" algn="just">
              <a:lnSpc>
                <a:spcPts val="1608"/>
              </a:lnSpc>
            </a:pPr>
            <a:r>
              <a:rPr lang="en-US" sz="900">
                <a:latin typeface="Arial"/>
              </a:rPr>
              <a:t>Penilaian portofolio dilakukan dengan menggunakan langkah-langkah seperti berikut ini.</a:t>
            </a:r>
          </a:p>
          <a:p>
            <a:pPr marL="12700" indent="0" algn="just">
              <a:lnSpc>
                <a:spcPts val="1608"/>
              </a:lnSpc>
            </a:pPr>
            <a:r>
              <a:rPr lang="en-US" sz="900">
                <a:latin typeface="Arial"/>
              </a:rPr>
              <a:t>a. Guru menjelaskan secara ringkas esensi penilaian portofolio.</a:t>
            </a:r>
          </a:p>
          <a:p>
            <a:pPr marL="12700" indent="0" algn="just">
              <a:lnSpc>
                <a:spcPts val="1608"/>
              </a:lnSpc>
            </a:pPr>
            <a:r>
              <a:rPr lang="en-US" sz="900">
                <a:latin typeface="Arial"/>
              </a:rPr>
              <a:t>b. Guru atau guru bersama peserta didik menentukan jenis portofolio yang akan dibuat.</a:t>
            </a:r>
          </a:p>
          <a:p>
            <a:pPr marL="190500" marR="12700" indent="-177800">
              <a:lnSpc>
                <a:spcPts val="1608"/>
              </a:lnSpc>
            </a:pPr>
            <a:r>
              <a:rPr lang="en-US" sz="900">
                <a:latin typeface="Arial"/>
              </a:rPr>
              <a:t>c. Peserta didik, baik sendiri maupun kelompok, mandiri atau di bawah bimbingan guru menyusun portofolio pembelajaran.</a:t>
            </a:r>
          </a:p>
          <a:p>
            <a:pPr marL="190500" marR="12700" indent="-177800">
              <a:lnSpc>
                <a:spcPts val="1608"/>
              </a:lnSpc>
            </a:pPr>
            <a:r>
              <a:rPr lang="en-US" sz="900">
                <a:latin typeface="Arial"/>
              </a:rPr>
              <a:t>d. Guru menghimpun dan menyimpan portofolio peserta didik pada tempat yang sesuai, disertai catatan tanggal pengumpulannya.</a:t>
            </a:r>
          </a:p>
          <a:p>
            <a:pPr marL="12700" indent="0" algn="just">
              <a:lnSpc>
                <a:spcPts val="1608"/>
              </a:lnSpc>
            </a:pPr>
            <a:r>
              <a:rPr lang="en-US" sz="900">
                <a:latin typeface="Arial"/>
              </a:rPr>
              <a:t>e. Guru menilai portofolio peserta didik dengan kriteria tertentu.</a:t>
            </a:r>
          </a:p>
          <a:p>
            <a:pPr marL="190500" marR="12700" indent="-177800">
              <a:lnSpc>
                <a:spcPts val="1608"/>
              </a:lnSpc>
            </a:pPr>
            <a:r>
              <a:rPr lang="en-US" sz="900">
                <a:latin typeface="Arial"/>
              </a:rPr>
              <a:t>f. Jika memungkinkan, guru bersama peserta didik membahas bersama dokumen portofolio yang dihasilkan.</a:t>
            </a:r>
          </a:p>
          <a:p>
            <a:pPr marL="12700" indent="0" algn="just">
              <a:lnSpc>
                <a:spcPts val="1608"/>
              </a:lnSpc>
            </a:pPr>
            <a:r>
              <a:rPr lang="en-US" sz="900">
                <a:latin typeface="Arial"/>
              </a:rPr>
              <a:t>g. Guru memberi umpan balik kepada peserta didik atas hasil penilaian portofolio.</a:t>
            </a:r>
          </a:p>
        </p:txBody>
      </p:sp>
      <p:sp>
        <p:nvSpPr>
          <p:cNvPr id="3" name="Rectangle 2"/>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99</a:t>
            </a:r>
          </a:p>
        </p:txBody>
      </p:sp>
    </p:spTree>
  </p:cSld>
  <p:clrMapOvr>
    <a:overrideClrMapping bg1="lt1" tx1="dk1" bg2="lt2" tx2="dk2" accent1="accent1" accent2="accent2" accent3="accent3" accent4="accent4" accent5="accent5" accent6="accent6" hlink="hlink" folHlink="folHlink"/>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05840" y="697992"/>
            <a:ext cx="5952744" cy="3849624"/>
          </a:xfrm>
          <a:prstGeom prst="rect">
            <a:avLst/>
          </a:prstGeom>
        </p:spPr>
        <p:txBody>
          <a:bodyPr lIns="0" tIns="0" rIns="0" bIns="0">
            <a:noAutofit/>
          </a:bodyPr>
          <a:lstStyle/>
          <a:p>
            <a:pPr marL="5486400" indent="0">
              <a:spcAft>
                <a:spcPts val="1680"/>
              </a:spcAft>
            </a:pPr>
            <a:r>
              <a:rPr lang="en-US" sz="900" b="1">
                <a:latin typeface="Arial"/>
              </a:rPr>
              <a:t>LK- 3.3</a:t>
            </a:r>
          </a:p>
          <a:p>
            <a:pPr marL="2324100" indent="0">
              <a:spcAft>
                <a:spcPts val="840"/>
              </a:spcAft>
            </a:pPr>
            <a:r>
              <a:rPr lang="en-US" sz="1100" b="1">
                <a:latin typeface="Arial"/>
              </a:rPr>
              <a:t>LEMBAR KERJA</a:t>
            </a:r>
          </a:p>
          <a:p>
            <a:pPr marL="76200" marR="304800" indent="0">
              <a:lnSpc>
                <a:spcPts val="3936"/>
              </a:lnSpc>
            </a:pPr>
            <a:r>
              <a:rPr lang="en-US" sz="1100" b="1">
                <a:latin typeface="Arial"/>
              </a:rPr>
              <a:t>PENGOLAHAN DAN PELAPORAN NILAI MATA PELAJARAN BAHASA JERMAN </a:t>
            </a:r>
            <a:r>
              <a:rPr lang="en-US" sz="900" b="1">
                <a:latin typeface="Arial"/>
              </a:rPr>
              <a:t>PETUNJUK KEGIATAN</a:t>
            </a:r>
          </a:p>
          <a:p>
            <a:pPr marL="266700" indent="-177800">
              <a:lnSpc>
                <a:spcPts val="1608"/>
              </a:lnSpc>
            </a:pPr>
            <a:r>
              <a:rPr lang="en-US" sz="900" b="1">
                <a:latin typeface="Arial"/>
              </a:rPr>
              <a:t>A. Tujuan Kegiatan</a:t>
            </a:r>
            <a:r>
              <a:rPr lang="en-US" sz="900">
                <a:latin typeface="Arial"/>
              </a:rPr>
              <a:t>:Melalui kegiatan ini, peserta mampu mengolah hasil penilaian proses dan</a:t>
            </a:r>
          </a:p>
          <a:p>
            <a:pPr marL="1257300" indent="0">
              <a:lnSpc>
                <a:spcPts val="1608"/>
              </a:lnSpc>
            </a:pPr>
            <a:r>
              <a:rPr lang="en-US" sz="900">
                <a:latin typeface="Arial"/>
              </a:rPr>
              <a:t>hasil belajar ke dalam laporan hasil belajar.</a:t>
            </a:r>
          </a:p>
          <a:p>
            <a:pPr marL="266700" indent="-177800">
              <a:lnSpc>
                <a:spcPts val="1608"/>
              </a:lnSpc>
            </a:pPr>
            <a:r>
              <a:rPr lang="en-US" sz="900" b="1" i="1">
                <a:latin typeface="Arial"/>
              </a:rPr>
              <a:t>B.</a:t>
            </a:r>
            <a:r>
              <a:rPr lang="en-US" sz="900" b="1">
                <a:latin typeface="Arial"/>
              </a:rPr>
              <a:t> Langkah Kegiatan:</a:t>
            </a:r>
          </a:p>
          <a:p>
            <a:pPr marL="444500" marR="304800" indent="-177800" algn="just">
              <a:lnSpc>
                <a:spcPts val="1608"/>
              </a:lnSpc>
            </a:pPr>
            <a:r>
              <a:rPr lang="en-US" sz="900">
                <a:latin typeface="Arial"/>
              </a:rPr>
              <a:t>1. Pelajari prosedur pengolahan nilai rapor dan format rapor pada dokumen Penilaian Hasil Belajar SMA.</a:t>
            </a:r>
          </a:p>
          <a:p>
            <a:pPr marL="444500" marR="304800" indent="-177800" algn="just">
              <a:lnSpc>
                <a:spcPts val="1608"/>
              </a:lnSpc>
            </a:pPr>
            <a:r>
              <a:rPr lang="en-US" sz="900">
                <a:latin typeface="Arial"/>
              </a:rPr>
              <a:t>2. Rancanglah contoh nilai proses dan hasil belajar seorang peserta didik yang meliputi penilaian sikap, pengetahuan, dan keterampilan untuk mata pelajaran bahasa Jerman selama satu semester.</a:t>
            </a:r>
          </a:p>
          <a:p>
            <a:pPr marL="444500" indent="-177800" algn="just">
              <a:lnSpc>
                <a:spcPts val="1608"/>
              </a:lnSpc>
            </a:pPr>
            <a:r>
              <a:rPr lang="en-US" sz="900">
                <a:latin typeface="Arial"/>
              </a:rPr>
              <a:t>3. Olah masing-masing nilai menjadi nilai rapor dan predikatnya.</a:t>
            </a:r>
          </a:p>
          <a:p>
            <a:pPr marL="444500" indent="-177800" algn="just">
              <a:lnSpc>
                <a:spcPts val="1608"/>
              </a:lnSpc>
            </a:pPr>
            <a:r>
              <a:rPr lang="en-US" sz="900">
                <a:latin typeface="Arial"/>
              </a:rPr>
              <a:t>4. Buatlah deskripsi untuk masing-masing capaian kompetensi.</a:t>
            </a:r>
          </a:p>
          <a:p>
            <a:pPr marL="444500" indent="-177800" algn="just">
              <a:lnSpc>
                <a:spcPts val="1608"/>
              </a:lnSpc>
              <a:spcAft>
                <a:spcPts val="1680"/>
              </a:spcAft>
            </a:pPr>
            <a:r>
              <a:rPr lang="en-US" sz="900">
                <a:latin typeface="Arial"/>
              </a:rPr>
              <a:t>5. Masukkan ke dalam format rapor.</a:t>
            </a:r>
          </a:p>
        </p:txBody>
      </p:sp>
      <p:sp>
        <p:nvSpPr>
          <p:cNvPr id="3" name="Rectangle 2"/>
          <p:cNvSpPr/>
          <p:nvPr/>
        </p:nvSpPr>
        <p:spPr>
          <a:xfrm>
            <a:off x="1005840" y="4904232"/>
            <a:ext cx="5952744" cy="2154936"/>
          </a:xfrm>
          <a:prstGeom prst="rect">
            <a:avLst/>
          </a:prstGeom>
        </p:spPr>
        <p:txBody>
          <a:bodyPr lIns="0" tIns="0" rIns="0" bIns="0">
            <a:noAutofit/>
          </a:bodyPr>
          <a:lstStyle/>
          <a:p>
            <a:pPr marL="5486400" indent="0">
              <a:spcBef>
                <a:spcPts val="1680"/>
              </a:spcBef>
              <a:spcAft>
                <a:spcPts val="840"/>
              </a:spcAft>
            </a:pPr>
            <a:r>
              <a:rPr lang="en-US" sz="900" b="1">
                <a:latin typeface="Arial"/>
              </a:rPr>
              <a:t>R-3.3</a:t>
            </a:r>
          </a:p>
          <a:p>
            <a:pPr marL="596900" indent="0">
              <a:spcAft>
                <a:spcPts val="1680"/>
              </a:spcAft>
            </a:pPr>
            <a:r>
              <a:rPr lang="en-US" sz="1100" b="1">
                <a:latin typeface="Arial"/>
              </a:rPr>
              <a:t>RUBRIK PENGOLAHAN NILAI BAHASA JERMAN UNTUK RAPOR</a:t>
            </a:r>
          </a:p>
          <a:p>
            <a:pPr marL="76200" marR="304800" indent="0">
              <a:lnSpc>
                <a:spcPts val="1608"/>
              </a:lnSpc>
              <a:spcAft>
                <a:spcPts val="840"/>
              </a:spcAft>
            </a:pPr>
            <a:r>
              <a:rPr lang="en-US" sz="900">
                <a:latin typeface="Arial"/>
              </a:rPr>
              <a:t>Rubrik pengolahan ini digunakan fasilitator untuk menilai hasil rancangan peserta pelatihan dalam pengolahan nilai rapor.</a:t>
            </a:r>
          </a:p>
          <a:p>
            <a:pPr marL="266700" indent="-177800">
              <a:lnSpc>
                <a:spcPts val="1608"/>
              </a:lnSpc>
            </a:pPr>
            <a:r>
              <a:rPr lang="en-US" sz="900">
                <a:latin typeface="Arial"/>
              </a:rPr>
              <a:t>Langkah-langkah penilaian hasil analisis:</a:t>
            </a:r>
          </a:p>
          <a:p>
            <a:pPr marL="266700" indent="-177800">
              <a:lnSpc>
                <a:spcPts val="1608"/>
              </a:lnSpc>
            </a:pPr>
            <a:r>
              <a:rPr lang="en-US" sz="900">
                <a:latin typeface="Arial"/>
              </a:rPr>
              <a:t>1. Cermati tugas yang diberikan kepada peserta pelatihan pada LK -3.3.</a:t>
            </a:r>
          </a:p>
          <a:p>
            <a:pPr marL="266700" marR="304800" indent="-177800">
              <a:lnSpc>
                <a:spcPts val="1608"/>
              </a:lnSpc>
              <a:spcAft>
                <a:spcPts val="420"/>
              </a:spcAft>
            </a:pPr>
            <a:r>
              <a:rPr lang="en-US" sz="900">
                <a:latin typeface="Arial"/>
              </a:rPr>
              <a:t>2. Berikan nilai pada rancangan pengolahan penilaian sikap, pengetahuan, dan keterampilan sesuai dengan penilaian Anda terhadap hasil rancangan nilai rapor yang dibuat peserta</a:t>
            </a:r>
          </a:p>
        </p:txBody>
      </p:sp>
      <p:sp>
        <p:nvSpPr>
          <p:cNvPr id="4" name="Rectangle 3"/>
          <p:cNvSpPr/>
          <p:nvPr/>
        </p:nvSpPr>
        <p:spPr>
          <a:xfrm>
            <a:off x="1271016" y="7107936"/>
            <a:ext cx="548640" cy="155448"/>
          </a:xfrm>
          <a:prstGeom prst="rect">
            <a:avLst/>
          </a:prstGeom>
        </p:spPr>
        <p:txBody>
          <a:bodyPr lIns="0" tIns="0" rIns="0" bIns="0">
            <a:noAutofit/>
          </a:bodyPr>
          <a:lstStyle/>
          <a:p>
            <a:pPr indent="0"/>
            <a:r>
              <a:rPr lang="en-US" sz="900">
                <a:latin typeface="Arial"/>
              </a:rPr>
              <a:t>pelatihan.</a:t>
            </a:r>
          </a:p>
        </p:txBody>
      </p:sp>
      <p:graphicFrame>
        <p:nvGraphicFramePr>
          <p:cNvPr id="5" name="Table 4"/>
          <p:cNvGraphicFramePr>
            <a:graphicFrameLocks noGrp="1"/>
          </p:cNvGraphicFramePr>
          <p:nvPr/>
        </p:nvGraphicFramePr>
        <p:xfrm>
          <a:off x="1008888" y="7290816"/>
          <a:ext cx="5721096" cy="2337816"/>
        </p:xfrm>
        <a:graphic>
          <a:graphicData uri="http://schemas.openxmlformats.org/drawingml/2006/table">
            <a:tbl>
              <a:tblPr/>
              <a:tblGrid>
                <a:gridCol w="810768"/>
                <a:gridCol w="1027176"/>
                <a:gridCol w="3883152"/>
              </a:tblGrid>
              <a:tr h="262128">
                <a:tc>
                  <a:txBody>
                    <a:bodyPr/>
                    <a:lstStyle/>
                    <a:p>
                      <a:pPr marR="165100" indent="0" algn="r"/>
                      <a:r>
                        <a:rPr lang="en-US" sz="900" b="1">
                          <a:latin typeface="Arial"/>
                        </a:rPr>
                        <a:t>PERINGKAT</a:t>
                      </a:r>
                    </a:p>
                  </a:txBody>
                  <a:tcPr marL="0" marR="0" marT="0" marB="0"/>
                </a:tc>
                <a:tc>
                  <a:txBody>
                    <a:bodyPr/>
                    <a:lstStyle/>
                    <a:p>
                      <a:pPr marL="381000" indent="0"/>
                      <a:r>
                        <a:rPr lang="en-US" sz="900" b="1">
                          <a:latin typeface="Arial"/>
                        </a:rPr>
                        <a:t>NILAI</a:t>
                      </a:r>
                    </a:p>
                  </a:txBody>
                  <a:tcPr marL="0" marR="0" marT="0" marB="0"/>
                </a:tc>
                <a:tc>
                  <a:txBody>
                    <a:bodyPr/>
                    <a:lstStyle/>
                    <a:p>
                      <a:pPr marL="1689100" indent="0"/>
                      <a:r>
                        <a:rPr lang="en-US" sz="900" b="1">
                          <a:latin typeface="Arial"/>
                        </a:rPr>
                        <a:t>KRITERIA</a:t>
                      </a:r>
                    </a:p>
                  </a:txBody>
                  <a:tcPr marL="0" marR="0" marT="0" marB="0"/>
                </a:tc>
              </a:tr>
              <a:tr h="618744">
                <a:tc>
                  <a:txBody>
                    <a:bodyPr/>
                    <a:lstStyle/>
                    <a:p>
                      <a:pPr marL="165100" marR="165100" indent="0" algn="r">
                        <a:lnSpc>
                          <a:spcPts val="1608"/>
                        </a:lnSpc>
                      </a:pPr>
                      <a:r>
                        <a:rPr lang="en-US" sz="900">
                          <a:latin typeface="Arial"/>
                        </a:rPr>
                        <a:t>Amat Baik (AB)</a:t>
                      </a:r>
                    </a:p>
                  </a:txBody>
                  <a:tcPr marL="0" marR="0" marT="0" marB="0"/>
                </a:tc>
                <a:tc>
                  <a:txBody>
                    <a:bodyPr/>
                    <a:lstStyle/>
                    <a:p>
                      <a:pPr marL="165100" indent="0"/>
                      <a:r>
                        <a:rPr lang="en-US" sz="900">
                          <a:latin typeface="Arial"/>
                        </a:rPr>
                        <a:t>90 &lt; AB &lt; 100</a:t>
                      </a:r>
                    </a:p>
                  </a:txBody>
                  <a:tcPr marL="0" marR="0" marT="0" marB="0"/>
                </a:tc>
                <a:tc>
                  <a:txBody>
                    <a:bodyPr/>
                    <a:lstStyle/>
                    <a:p>
                      <a:pPr marL="76200" marR="292100" indent="0" algn="just">
                        <a:lnSpc>
                          <a:spcPts val="1608"/>
                        </a:lnSpc>
                      </a:pPr>
                      <a:r>
                        <a:rPr lang="en-US" sz="900">
                          <a:latin typeface="Arial"/>
                        </a:rPr>
                        <a:t>Hasil rancangan pengolahan penilaian sikap, pengetahuan dan keterampilan tepat, deskripsi capaian kompetensi tiga macam penilaian sesuai dengan data nilai</a:t>
                      </a:r>
                    </a:p>
                  </a:txBody>
                  <a:tcPr marL="0" marR="0" marT="0" marB="0"/>
                </a:tc>
              </a:tr>
              <a:tr h="621792">
                <a:tc>
                  <a:txBody>
                    <a:bodyPr/>
                    <a:lstStyle/>
                    <a:p>
                      <a:pPr marR="165100" indent="0" algn="r"/>
                      <a:r>
                        <a:rPr lang="en-US" sz="900">
                          <a:latin typeface="Arial"/>
                        </a:rPr>
                        <a:t>Baik (B)</a:t>
                      </a:r>
                    </a:p>
                  </a:txBody>
                  <a:tcPr marL="0" marR="0" marT="0" marB="0"/>
                </a:tc>
                <a:tc>
                  <a:txBody>
                    <a:bodyPr/>
                    <a:lstStyle/>
                    <a:p>
                      <a:pPr marL="165100" indent="0"/>
                      <a:r>
                        <a:rPr lang="en-US" sz="900">
                          <a:latin typeface="Arial"/>
                        </a:rPr>
                        <a:t>80 &lt; B &lt; 90</a:t>
                      </a:r>
                    </a:p>
                  </a:txBody>
                  <a:tcPr marL="0" marR="0" marT="0" marB="0"/>
                </a:tc>
                <a:tc>
                  <a:txBody>
                    <a:bodyPr/>
                    <a:lstStyle/>
                    <a:p>
                      <a:pPr marL="76200" marR="292100" indent="0" algn="just">
                        <a:lnSpc>
                          <a:spcPts val="1608"/>
                        </a:lnSpc>
                      </a:pPr>
                      <a:r>
                        <a:rPr lang="en-US" sz="900">
                          <a:latin typeface="Arial"/>
                        </a:rPr>
                        <a:t>Hasil rancangan pengolahan penilaian sikap, pengetahuan dan keterampilan tepat,dua deskripsi capaian kompetensi sesuai dengan data nilai</a:t>
                      </a:r>
                    </a:p>
                  </a:txBody>
                  <a:tcPr marL="0" marR="0" marT="0" marB="0"/>
                </a:tc>
              </a:tr>
              <a:tr h="414528">
                <a:tc>
                  <a:txBody>
                    <a:bodyPr/>
                    <a:lstStyle/>
                    <a:p>
                      <a:pPr marR="165100" indent="0" algn="r"/>
                      <a:r>
                        <a:rPr lang="en-US" sz="900">
                          <a:latin typeface="Arial"/>
                        </a:rPr>
                        <a:t>Cukup(C)</a:t>
                      </a:r>
                    </a:p>
                  </a:txBody>
                  <a:tcPr marL="0" marR="0" marT="0" marB="0"/>
                </a:tc>
                <a:tc>
                  <a:txBody>
                    <a:bodyPr/>
                    <a:lstStyle/>
                    <a:p>
                      <a:pPr marL="165100" indent="0"/>
                      <a:r>
                        <a:rPr lang="en-US" sz="900">
                          <a:latin typeface="Arial"/>
                        </a:rPr>
                        <a:t>70 &lt; C &lt; 80</a:t>
                      </a:r>
                    </a:p>
                  </a:txBody>
                  <a:tcPr marL="0" marR="0" marT="0" marB="0"/>
                </a:tc>
                <a:tc>
                  <a:txBody>
                    <a:bodyPr/>
                    <a:lstStyle/>
                    <a:p>
                      <a:pPr marL="76200" marR="292100" indent="0" algn="just">
                        <a:lnSpc>
                          <a:spcPts val="1608"/>
                        </a:lnSpc>
                      </a:pPr>
                      <a:r>
                        <a:rPr lang="en-US" sz="900">
                          <a:latin typeface="Arial"/>
                        </a:rPr>
                        <a:t>Hasil rancangan pengolahan dua macam penilaian tepat, dua deskripsi capaian kompetensi sesuai dengan data nilai</a:t>
                      </a:r>
                    </a:p>
                  </a:txBody>
                  <a:tcPr marL="0" marR="0" marT="0" marB="0"/>
                </a:tc>
              </a:tr>
              <a:tr h="420624">
                <a:tc>
                  <a:txBody>
                    <a:bodyPr/>
                    <a:lstStyle/>
                    <a:p>
                      <a:pPr marR="165100" indent="0" algn="r"/>
                      <a:r>
                        <a:rPr lang="en-US" sz="900">
                          <a:latin typeface="Arial"/>
                        </a:rPr>
                        <a:t>Kurang(K)</a:t>
                      </a:r>
                    </a:p>
                  </a:txBody>
                  <a:tcPr marL="0" marR="0" marT="0" marB="0"/>
                </a:tc>
                <a:tc>
                  <a:txBody>
                    <a:bodyPr/>
                    <a:lstStyle/>
                    <a:p>
                      <a:pPr marL="381000" indent="0"/>
                      <a:r>
                        <a:rPr lang="en-US" sz="900">
                          <a:latin typeface="Arial"/>
                        </a:rPr>
                        <a:t>&lt; 70</a:t>
                      </a:r>
                    </a:p>
                  </a:txBody>
                  <a:tcPr marL="0" marR="0" marT="0" marB="0"/>
                </a:tc>
                <a:tc>
                  <a:txBody>
                    <a:bodyPr/>
                    <a:lstStyle/>
                    <a:p>
                      <a:pPr marL="76200" marR="292100" indent="0" algn="just">
                        <a:lnSpc>
                          <a:spcPts val="1608"/>
                        </a:lnSpc>
                      </a:pPr>
                      <a:r>
                        <a:rPr lang="en-US" sz="900">
                          <a:latin typeface="Arial"/>
                        </a:rPr>
                        <a:t>Hasil rancangan pengolahan dua macam penilaian tepat, satu deskripsi capaian kompetensi sesuai dengan data nilai</a:t>
                      </a:r>
                    </a:p>
                  </a:txBody>
                  <a:tcPr marL="0" marR="0" marT="0" marB="0"/>
                </a:tc>
              </a:tr>
            </a:tbl>
          </a:graphicData>
        </a:graphic>
      </p:graphicFrame>
      <p:sp>
        <p:nvSpPr>
          <p:cNvPr id="6" name="Rectangle 5"/>
          <p:cNvSpPr/>
          <p:nvPr/>
        </p:nvSpPr>
        <p:spPr>
          <a:xfrm>
            <a:off x="3334512" y="9918192"/>
            <a:ext cx="3340608" cy="155448"/>
          </a:xfrm>
          <a:prstGeom prst="rect">
            <a:avLst/>
          </a:prstGeom>
        </p:spPr>
        <p:txBody>
          <a:bodyPr lIns="0" tIns="0" rIns="0" bIns="0">
            <a:noAutofit/>
          </a:bodyPr>
          <a:lstStyle/>
          <a:p>
            <a:pPr indent="0" algn="just"/>
            <a:r>
              <a:rPr lang="en-US" sz="900">
                <a:latin typeface="Arial"/>
              </a:rPr>
              <a:t>Materi 3 - Perancangan Pembelajaran dan Pelatihan | 100</a:t>
            </a:r>
          </a:p>
        </p:txBody>
      </p:sp>
    </p:spTree>
  </p:cSld>
  <p:clrMapOvr>
    <a:overrideClrMapping bg1="lt1" tx1="dk1" bg2="lt2" tx2="dk2" accent1="accent1" accent2="accent2" accent3="accent3" accent4="accent4" accent5="accent5" accent6="accent6" hlink="hlink" folHlink="folHlink"/>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630936"/>
            <a:ext cx="5583936" cy="137160"/>
          </a:xfrm>
          <a:prstGeom prst="rect">
            <a:avLst/>
          </a:prstGeom>
        </p:spPr>
        <p:txBody>
          <a:bodyPr lIns="0" tIns="0" rIns="0" bIns="0">
            <a:noAutofit/>
          </a:bodyPr>
          <a:lstStyle/>
          <a:p>
            <a:pPr marL="5105400" indent="0">
              <a:spcAft>
                <a:spcPts val="1890"/>
              </a:spcAft>
            </a:pPr>
            <a:r>
              <a:rPr lang="en-US" sz="900" b="1">
                <a:latin typeface="Arial"/>
              </a:rPr>
              <a:t>HO-3.3</a:t>
            </a:r>
          </a:p>
        </p:txBody>
      </p:sp>
      <p:sp>
        <p:nvSpPr>
          <p:cNvPr id="3" name="Rectangle 2"/>
          <p:cNvSpPr/>
          <p:nvPr/>
        </p:nvSpPr>
        <p:spPr>
          <a:xfrm>
            <a:off x="1078992" y="1115568"/>
            <a:ext cx="5583936" cy="5946648"/>
          </a:xfrm>
          <a:prstGeom prst="rect">
            <a:avLst/>
          </a:prstGeom>
        </p:spPr>
        <p:txBody>
          <a:bodyPr lIns="0" tIns="0" rIns="0" bIns="0">
            <a:noAutofit/>
          </a:bodyPr>
          <a:lstStyle/>
          <a:p>
            <a:pPr marL="469900" indent="0">
              <a:spcBef>
                <a:spcPts val="1890"/>
              </a:spcBef>
              <a:spcAft>
                <a:spcPts val="1470"/>
              </a:spcAft>
            </a:pPr>
            <a:r>
              <a:rPr lang="en-US" sz="1100" b="1">
                <a:latin typeface="Arial"/>
              </a:rPr>
              <a:t>PELAPORAN HASIL PENILAIAN PEMBELAJARAN DALAM RAPOR</a:t>
            </a:r>
          </a:p>
          <a:p>
            <a:pPr marL="12700" marR="25400" indent="0" algn="just">
              <a:lnSpc>
                <a:spcPts val="1608"/>
              </a:lnSpc>
            </a:pPr>
            <a:r>
              <a:rPr lang="en-US" sz="900">
                <a:latin typeface="Arial"/>
              </a:rPr>
              <a:t>Peraturan Menteri Pendidikan dan Kebudayaan Republik Indonesia Nomor 66 Tahun 2013 tentang Standar Penilaian Pendidikan menyebutkan bahwa hasil penilaian oleh pendidik dan satuan pendidikan dilaporkan dalam bentuk nilai dan deskripsi pencapaian kompetensi kepada orang tua dan pemerintah. Dalam Peraturan Menteri Pendidikan Nasional Nomor 66 Tahun 2013 Bab II, Bagian E poin e nomor 1) dan 2) dinyatakan pula bahwa penilaian pendidikan pada jenjang pendidikan dasar dan menengah terdiri atas laporan hasil penilaian oleh pendidik yang berbentuk:</a:t>
            </a:r>
          </a:p>
          <a:p>
            <a:pPr marL="241300" marR="25400" indent="-228600">
              <a:lnSpc>
                <a:spcPts val="1344"/>
              </a:lnSpc>
            </a:pPr>
            <a:r>
              <a:rPr lang="en-US" sz="900">
                <a:latin typeface="Arial"/>
              </a:rPr>
              <a:t>1. nilai dan deskripsi pencapaian kompetensi untuk hasil penilaian kompetensi pengetahuan serta keterampilan termasuk penilaian hasil pembelajaran tematik-terpadu,</a:t>
            </a:r>
          </a:p>
          <a:p>
            <a:pPr marL="12700" indent="0" algn="just">
              <a:lnSpc>
                <a:spcPts val="1344"/>
              </a:lnSpc>
            </a:pPr>
            <a:r>
              <a:rPr lang="en-US" sz="900">
                <a:latin typeface="Arial"/>
              </a:rPr>
              <a:t>2. deskripsi sikap diberikanuntuk hasil penilaian kompetensi sikap spiritual dan sikap sosial, dan</a:t>
            </a:r>
          </a:p>
          <a:p>
            <a:pPr marL="241300" marR="25400" indent="-228600">
              <a:lnSpc>
                <a:spcPts val="1344"/>
              </a:lnSpc>
              <a:spcAft>
                <a:spcPts val="1050"/>
              </a:spcAft>
            </a:pPr>
            <a:r>
              <a:rPr lang="en-US" sz="900">
                <a:latin typeface="Arial"/>
              </a:rPr>
              <a:t>3. penilaian oleh masing-masing pendidik secara keseluruhan dilaporkan kepada orang tua/wali peserta didik dalam bentuk Laporan Pencapaian kompetensi Peserta Didik.</a:t>
            </a:r>
          </a:p>
          <a:p>
            <a:pPr marL="12700" marR="25400" indent="0" algn="just">
              <a:lnSpc>
                <a:spcPts val="1608"/>
              </a:lnSpc>
              <a:spcAft>
                <a:spcPts val="1050"/>
              </a:spcAft>
            </a:pPr>
            <a:r>
              <a:rPr lang="en-US" sz="900">
                <a:latin typeface="Arial"/>
              </a:rPr>
              <a:t>Penilaian oleh pendidik dilaksanakan secara berkesinambungan (terus-menerus) untuk memantau proses, kemajuan, dan perbaikan hasil dalam bentuk ulangan harian, ulangan tengah semester, ulangan akhir semester, dan ulangan kenaikan kelas. Fungsi penilaian oleh pendidik pada dasarnya adalah untuk menilai pencapaian kompetensi peserta didik, dasar memperbaiki proses pembelajaran, dan bahan penyusunan Laporan Kemajuan Pencapaian Kompetensi Peserta Didik.</a:t>
            </a:r>
          </a:p>
          <a:p>
            <a:pPr marL="12700" marR="25400" indent="0" algn="just">
              <a:lnSpc>
                <a:spcPts val="1608"/>
              </a:lnSpc>
              <a:spcAft>
                <a:spcPts val="1050"/>
              </a:spcAft>
            </a:pPr>
            <a:r>
              <a:rPr lang="en-US" sz="900">
                <a:latin typeface="Arial"/>
              </a:rPr>
              <a:t>Laporan Pencapaian Kompetensi Peserta Didik merupakan dokumen penghubung antara sekolah dengan orang tua peserta didik dan dengan pihak-pihak lain yang berkepentingan untuk mengetahui kompetensi peserta didik. Oleh karena itu, Laporan Pencapaian Kompetensi Peserta Didik harus komunikatif, informatif, dan komprehensif (menyeluruh) sehingga dapat memberikan gambaran mengenai pencapaian kompetensi peserta didik dengan jelas dan mudah dimengerti.</a:t>
            </a:r>
          </a:p>
          <a:p>
            <a:pPr marL="12700" marR="25400" indent="0" algn="just">
              <a:lnSpc>
                <a:spcPts val="1608"/>
              </a:lnSpc>
              <a:spcAft>
                <a:spcPts val="1470"/>
              </a:spcAft>
            </a:pPr>
            <a:r>
              <a:rPr lang="en-US" sz="900">
                <a:latin typeface="Arial"/>
              </a:rPr>
              <a:t>Penilaian setiap mata pelajaran meliputi kompetensi sikap, pengetahuan, dan keterampilan. Penilaian kompetensi pengetahuan dan keterampilan menggunakan skala 1-4 (kelipatan 0.33) yang dapat dikonversi ke dalam predikat A - D, sedangkan kompetensi sikap menggunakan skala Sangat Baik (SB), Baik (B), Cukup (C), dan Kurang (K) seperti pada Tabel 1 di bawah ini.</a:t>
            </a:r>
          </a:p>
        </p:txBody>
      </p:sp>
      <p:sp>
        <p:nvSpPr>
          <p:cNvPr id="4" name="Rectangle 3"/>
          <p:cNvSpPr/>
          <p:nvPr/>
        </p:nvSpPr>
        <p:spPr>
          <a:xfrm>
            <a:off x="1880616" y="7315200"/>
            <a:ext cx="3971544" cy="326136"/>
          </a:xfrm>
          <a:prstGeom prst="rect">
            <a:avLst/>
          </a:prstGeom>
        </p:spPr>
        <p:txBody>
          <a:bodyPr lIns="0" tIns="0" rIns="0" bIns="0">
            <a:noAutofit/>
          </a:bodyPr>
          <a:lstStyle/>
          <a:p>
            <a:pPr marL="12700" marR="12700" indent="0" algn="just">
              <a:lnSpc>
                <a:spcPts val="1344"/>
              </a:lnSpc>
            </a:pPr>
            <a:r>
              <a:rPr lang="en-US" sz="900" b="1">
                <a:latin typeface="Arial"/>
              </a:rPr>
              <a:t>Tabel 1</a:t>
            </a:r>
            <a:r>
              <a:rPr lang="en-US" sz="900">
                <a:latin typeface="Arial"/>
              </a:rPr>
              <a:t>: Konversi Kompetensi Pengetahuan, Keterampilan, dan Sikap _</a:t>
            </a:r>
            <a:r>
              <a:rPr lang="en-US" sz="900" u="sng">
                <a:latin typeface="Arial"/>
              </a:rPr>
              <a:t>(Berdasarkan Permendikbud No. 81A Tahun 2013)</a:t>
            </a:r>
            <a:r>
              <a:rPr lang="en-US" sz="900">
                <a:latin typeface="Arial"/>
              </a:rPr>
              <a:t>_</a:t>
            </a:r>
          </a:p>
        </p:txBody>
      </p:sp>
      <p:graphicFrame>
        <p:nvGraphicFramePr>
          <p:cNvPr id="5" name="Table 4"/>
          <p:cNvGraphicFramePr>
            <a:graphicFrameLocks noGrp="1"/>
          </p:cNvGraphicFramePr>
          <p:nvPr/>
        </p:nvGraphicFramePr>
        <p:xfrm>
          <a:off x="1524000" y="7635240"/>
          <a:ext cx="4690872" cy="2130552"/>
        </p:xfrm>
        <a:graphic>
          <a:graphicData uri="http://schemas.openxmlformats.org/drawingml/2006/table">
            <a:tbl>
              <a:tblPr/>
              <a:tblGrid>
                <a:gridCol w="1085088"/>
                <a:gridCol w="1170432"/>
                <a:gridCol w="1258824"/>
                <a:gridCol w="1176528"/>
              </a:tblGrid>
              <a:tr h="179832">
                <a:tc rowSpan="2">
                  <a:txBody>
                    <a:bodyPr/>
                    <a:lstStyle/>
                    <a:p>
                      <a:pPr marL="266700" indent="0"/>
                      <a:r>
                        <a:rPr lang="en-US" sz="900" b="1">
                          <a:latin typeface="Arial"/>
                        </a:rPr>
                        <a:t>PREDIKAT</a:t>
                      </a:r>
                    </a:p>
                  </a:txBody>
                  <a:tcPr marL="0" marR="0" marT="0" marB="0"/>
                </a:tc>
                <a:tc gridSpan="3">
                  <a:txBody>
                    <a:bodyPr/>
                    <a:lstStyle/>
                    <a:p>
                      <a:pPr marL="1257300" indent="0"/>
                      <a:r>
                        <a:rPr lang="en-US" sz="900" b="1">
                          <a:latin typeface="Arial"/>
                        </a:rPr>
                        <a:t>NILAI KOMPETENSI</a:t>
                      </a:r>
                    </a:p>
                  </a:txBody>
                  <a:tcPr marL="0" marR="0" marT="0" marB="0"/>
                </a:tc>
                <a:tc hMerge="1">
                  <a:txBody>
                    <a:bodyPr/>
                    <a:lstStyle/>
                    <a:p>
                      <a:endParaRPr sz="900"/>
                    </a:p>
                  </a:txBody>
                  <a:tcPr marL="0" marR="0" marT="0" marB="0"/>
                </a:tc>
                <a:tc hMerge="1">
                  <a:txBody>
                    <a:bodyPr/>
                    <a:lstStyle/>
                    <a:p>
                      <a:endParaRPr sz="900"/>
                    </a:p>
                  </a:txBody>
                  <a:tcPr marL="0" marR="0" marT="0" marB="0"/>
                </a:tc>
              </a:tr>
              <a:tr h="176784">
                <a:tc vMerge="1">
                  <a:txBody>
                    <a:bodyPr/>
                    <a:lstStyle/>
                    <a:p>
                      <a:endParaRPr sz="900"/>
                    </a:p>
                  </a:txBody>
                  <a:tcPr marL="0" marR="0" marT="0" marB="0"/>
                </a:tc>
                <a:tc>
                  <a:txBody>
                    <a:bodyPr/>
                    <a:lstStyle/>
                    <a:p>
                      <a:pPr marL="139700" indent="0"/>
                      <a:r>
                        <a:rPr lang="en-US" sz="900" b="1">
                          <a:latin typeface="Arial"/>
                        </a:rPr>
                        <a:t>PENGETAHUAN</a:t>
                      </a:r>
                    </a:p>
                  </a:txBody>
                  <a:tcPr marL="0" marR="0" marT="0" marB="0"/>
                </a:tc>
                <a:tc>
                  <a:txBody>
                    <a:bodyPr/>
                    <a:lstStyle/>
                    <a:p>
                      <a:pPr marL="177800" indent="0"/>
                      <a:r>
                        <a:rPr lang="en-US" sz="900" b="1">
                          <a:latin typeface="Arial"/>
                        </a:rPr>
                        <a:t>KETERAMPILAN</a:t>
                      </a:r>
                    </a:p>
                  </a:txBody>
                  <a:tcPr marL="0" marR="0" marT="0" marB="0"/>
                </a:tc>
                <a:tc>
                  <a:txBody>
                    <a:bodyPr/>
                    <a:lstStyle/>
                    <a:p>
                      <a:pPr marL="419100" indent="0"/>
                      <a:r>
                        <a:rPr lang="en-US" sz="900" b="1">
                          <a:latin typeface="Arial"/>
                        </a:rPr>
                        <a:t>SIKAP</a:t>
                      </a:r>
                    </a:p>
                  </a:txBody>
                  <a:tcPr marL="0" marR="0" marT="0" marB="0"/>
                </a:tc>
              </a:tr>
              <a:tr h="176784">
                <a:tc>
                  <a:txBody>
                    <a:bodyPr/>
                    <a:lstStyle/>
                    <a:p>
                      <a:pPr marL="495300" indent="0"/>
                      <a:r>
                        <a:rPr lang="en-US" sz="900">
                          <a:latin typeface="Arial"/>
                        </a:rPr>
                        <a:t>A</a:t>
                      </a:r>
                    </a:p>
                  </a:txBody>
                  <a:tcPr marL="0" marR="0" marT="0" marB="0"/>
                </a:tc>
                <a:tc>
                  <a:txBody>
                    <a:bodyPr/>
                    <a:lstStyle/>
                    <a:p>
                      <a:pPr marL="558800" indent="0"/>
                      <a:r>
                        <a:rPr lang="en-US" sz="900">
                          <a:latin typeface="Arial"/>
                        </a:rPr>
                        <a:t>4</a:t>
                      </a:r>
                    </a:p>
                  </a:txBody>
                  <a:tcPr marL="0" marR="0" marT="0" marB="0"/>
                </a:tc>
                <a:tc>
                  <a:txBody>
                    <a:bodyPr/>
                    <a:lstStyle/>
                    <a:p>
                      <a:pPr marL="596900" indent="0"/>
                      <a:r>
                        <a:rPr lang="en-US" sz="900">
                          <a:latin typeface="Arial"/>
                        </a:rPr>
                        <a:t>4</a:t>
                      </a:r>
                    </a:p>
                  </a:txBody>
                  <a:tcPr marL="0" marR="0" marT="0" marB="0"/>
                </a:tc>
                <a:tc rowSpan="2">
                  <a:txBody>
                    <a:bodyPr/>
                    <a:lstStyle/>
                    <a:p>
                      <a:pPr marL="558800" indent="0"/>
                      <a:r>
                        <a:rPr lang="en-US" sz="900">
                          <a:latin typeface="Arial"/>
                        </a:rPr>
                        <a:t>SB</a:t>
                      </a:r>
                    </a:p>
                  </a:txBody>
                  <a:tcPr marL="0" marR="0" marT="0" marB="0"/>
                </a:tc>
              </a:tr>
              <a:tr h="176784">
                <a:tc>
                  <a:txBody>
                    <a:bodyPr/>
                    <a:lstStyle/>
                    <a:p>
                      <a:pPr marL="495300" indent="0"/>
                      <a:r>
                        <a:rPr lang="en-US" sz="900">
                          <a:latin typeface="Arial"/>
                        </a:rPr>
                        <a:t>A-</a:t>
                      </a:r>
                    </a:p>
                  </a:txBody>
                  <a:tcPr marL="0" marR="0" marT="0" marB="0"/>
                </a:tc>
                <a:tc>
                  <a:txBody>
                    <a:bodyPr/>
                    <a:lstStyle/>
                    <a:p>
                      <a:pPr marL="469900" indent="0"/>
                      <a:r>
                        <a:rPr lang="en-US" sz="900">
                          <a:latin typeface="Arial"/>
                        </a:rPr>
                        <a:t>3.66</a:t>
                      </a:r>
                    </a:p>
                  </a:txBody>
                  <a:tcPr marL="0" marR="0" marT="0" marB="0"/>
                </a:tc>
                <a:tc>
                  <a:txBody>
                    <a:bodyPr/>
                    <a:lstStyle/>
                    <a:p>
                      <a:pPr marL="520700" indent="0"/>
                      <a:r>
                        <a:rPr lang="en-US" sz="900">
                          <a:latin typeface="Arial"/>
                        </a:rPr>
                        <a:t>3.66</a:t>
                      </a:r>
                    </a:p>
                  </a:txBody>
                  <a:tcPr marL="0" marR="0" marT="0" marB="0"/>
                </a:tc>
                <a:tc vMerge="1">
                  <a:txBody>
                    <a:bodyPr/>
                    <a:lstStyle/>
                    <a:p>
                      <a:endParaRPr sz="900"/>
                    </a:p>
                  </a:txBody>
                  <a:tcPr marL="0" marR="0" marT="0" marB="0"/>
                </a:tc>
              </a:tr>
              <a:tr h="176784">
                <a:tc>
                  <a:txBody>
                    <a:bodyPr/>
                    <a:lstStyle/>
                    <a:p>
                      <a:pPr marL="495300" indent="0"/>
                      <a:r>
                        <a:rPr lang="en-US" sz="900">
                          <a:latin typeface="Arial"/>
                        </a:rPr>
                        <a:t>B+</a:t>
                      </a:r>
                    </a:p>
                  </a:txBody>
                  <a:tcPr marL="0" marR="0" marT="0" marB="0"/>
                </a:tc>
                <a:tc>
                  <a:txBody>
                    <a:bodyPr/>
                    <a:lstStyle/>
                    <a:p>
                      <a:pPr marL="469900" indent="0"/>
                      <a:r>
                        <a:rPr lang="en-US" sz="900">
                          <a:latin typeface="Arial"/>
                        </a:rPr>
                        <a:t>3.33</a:t>
                      </a:r>
                    </a:p>
                  </a:txBody>
                  <a:tcPr marL="0" marR="0" marT="0" marB="0"/>
                </a:tc>
                <a:tc>
                  <a:txBody>
                    <a:bodyPr/>
                    <a:lstStyle/>
                    <a:p>
                      <a:pPr marL="520700" indent="0"/>
                      <a:r>
                        <a:rPr lang="en-US" sz="900">
                          <a:latin typeface="Arial"/>
                        </a:rPr>
                        <a:t>3.33</a:t>
                      </a:r>
                    </a:p>
                  </a:txBody>
                  <a:tcPr marL="0" marR="0" marT="0" marB="0"/>
                </a:tc>
                <a:tc rowSpan="3">
                  <a:txBody>
                    <a:bodyPr/>
                    <a:lstStyle/>
                    <a:p>
                      <a:pPr marL="558800" indent="0"/>
                      <a:r>
                        <a:rPr lang="en-US" sz="900">
                          <a:latin typeface="Arial"/>
                        </a:rPr>
                        <a:t>B</a:t>
                      </a:r>
                    </a:p>
                  </a:txBody>
                  <a:tcPr marL="0" marR="0" marT="0" marB="0"/>
                </a:tc>
              </a:tr>
              <a:tr h="176784">
                <a:tc>
                  <a:txBody>
                    <a:bodyPr/>
                    <a:lstStyle/>
                    <a:p>
                      <a:pPr marL="495300" indent="0"/>
                      <a:r>
                        <a:rPr lang="en-US" sz="900">
                          <a:latin typeface="Arial"/>
                        </a:rPr>
                        <a:t>B</a:t>
                      </a:r>
                    </a:p>
                  </a:txBody>
                  <a:tcPr marL="0" marR="0" marT="0" marB="0"/>
                </a:tc>
                <a:tc>
                  <a:txBody>
                    <a:bodyPr/>
                    <a:lstStyle/>
                    <a:p>
                      <a:pPr marL="558800" indent="0"/>
                      <a:r>
                        <a:rPr lang="en-US" sz="900">
                          <a:latin typeface="Arial"/>
                        </a:rPr>
                        <a:t>3</a:t>
                      </a:r>
                    </a:p>
                  </a:txBody>
                  <a:tcPr marL="0" marR="0" marT="0" marB="0"/>
                </a:tc>
                <a:tc>
                  <a:txBody>
                    <a:bodyPr/>
                    <a:lstStyle/>
                    <a:p>
                      <a:pPr marL="596900" indent="0"/>
                      <a:r>
                        <a:rPr lang="en-US" sz="900">
                          <a:latin typeface="Arial"/>
                        </a:rPr>
                        <a:t>3</a:t>
                      </a:r>
                    </a:p>
                  </a:txBody>
                  <a:tcPr marL="0" marR="0" marT="0" marB="0"/>
                </a:tc>
                <a:tc vMerge="1">
                  <a:txBody>
                    <a:bodyPr/>
                    <a:lstStyle/>
                    <a:p>
                      <a:endParaRPr sz="900"/>
                    </a:p>
                  </a:txBody>
                  <a:tcPr marL="0" marR="0" marT="0" marB="0"/>
                </a:tc>
              </a:tr>
              <a:tr h="176784">
                <a:tc>
                  <a:txBody>
                    <a:bodyPr/>
                    <a:lstStyle/>
                    <a:p>
                      <a:pPr marL="495300" indent="0"/>
                      <a:r>
                        <a:rPr lang="en-US" sz="900">
                          <a:latin typeface="Arial"/>
                        </a:rPr>
                        <a:t>B-</a:t>
                      </a:r>
                    </a:p>
                  </a:txBody>
                  <a:tcPr marL="0" marR="0" marT="0" marB="0"/>
                </a:tc>
                <a:tc>
                  <a:txBody>
                    <a:bodyPr/>
                    <a:lstStyle/>
                    <a:p>
                      <a:pPr marL="469900" indent="0"/>
                      <a:r>
                        <a:rPr lang="en-US" sz="900">
                          <a:latin typeface="Arial"/>
                        </a:rPr>
                        <a:t>2.66</a:t>
                      </a:r>
                    </a:p>
                  </a:txBody>
                  <a:tcPr marL="0" marR="0" marT="0" marB="0"/>
                </a:tc>
                <a:tc>
                  <a:txBody>
                    <a:bodyPr/>
                    <a:lstStyle/>
                    <a:p>
                      <a:pPr marL="520700" indent="0"/>
                      <a:r>
                        <a:rPr lang="en-US" sz="900">
                          <a:latin typeface="Arial"/>
                        </a:rPr>
                        <a:t>2.66</a:t>
                      </a:r>
                    </a:p>
                  </a:txBody>
                  <a:tcPr marL="0" marR="0" marT="0" marB="0"/>
                </a:tc>
                <a:tc vMerge="1">
                  <a:txBody>
                    <a:bodyPr/>
                    <a:lstStyle/>
                    <a:p>
                      <a:endParaRPr sz="900"/>
                    </a:p>
                  </a:txBody>
                  <a:tcPr marL="0" marR="0" marT="0" marB="0"/>
                </a:tc>
              </a:tr>
              <a:tr h="176784">
                <a:tc>
                  <a:txBody>
                    <a:bodyPr/>
                    <a:lstStyle/>
                    <a:p>
                      <a:pPr marL="495300" indent="0"/>
                      <a:r>
                        <a:rPr lang="en-US" sz="900">
                          <a:latin typeface="Arial"/>
                        </a:rPr>
                        <a:t>C+</a:t>
                      </a:r>
                    </a:p>
                  </a:txBody>
                  <a:tcPr marL="0" marR="0" marT="0" marB="0"/>
                </a:tc>
                <a:tc>
                  <a:txBody>
                    <a:bodyPr/>
                    <a:lstStyle/>
                    <a:p>
                      <a:pPr marL="469900" indent="0"/>
                      <a:r>
                        <a:rPr lang="en-US" sz="900">
                          <a:latin typeface="Arial"/>
                        </a:rPr>
                        <a:t>2.33</a:t>
                      </a:r>
                    </a:p>
                  </a:txBody>
                  <a:tcPr marL="0" marR="0" marT="0" marB="0"/>
                </a:tc>
                <a:tc>
                  <a:txBody>
                    <a:bodyPr/>
                    <a:lstStyle/>
                    <a:p>
                      <a:pPr marL="520700" indent="0"/>
                      <a:r>
                        <a:rPr lang="en-US" sz="900">
                          <a:latin typeface="Arial"/>
                        </a:rPr>
                        <a:t>2.33</a:t>
                      </a:r>
                    </a:p>
                  </a:txBody>
                  <a:tcPr marL="0" marR="0" marT="0" marB="0"/>
                </a:tc>
                <a:tc rowSpan="3">
                  <a:txBody>
                    <a:bodyPr/>
                    <a:lstStyle/>
                    <a:p>
                      <a:pPr marL="558800" indent="0"/>
                      <a:r>
                        <a:rPr lang="en-US" sz="900">
                          <a:latin typeface="Arial"/>
                        </a:rPr>
                        <a:t>C</a:t>
                      </a:r>
                    </a:p>
                  </a:txBody>
                  <a:tcPr marL="0" marR="0" marT="0" marB="0"/>
                </a:tc>
              </a:tr>
              <a:tr h="176784">
                <a:tc>
                  <a:txBody>
                    <a:bodyPr/>
                    <a:lstStyle/>
                    <a:p>
                      <a:pPr marL="495300" indent="0"/>
                      <a:r>
                        <a:rPr lang="en-US" sz="900">
                          <a:latin typeface="Arial"/>
                        </a:rPr>
                        <a:t>C</a:t>
                      </a:r>
                    </a:p>
                  </a:txBody>
                  <a:tcPr marL="0" marR="0" marT="0" marB="0"/>
                </a:tc>
                <a:tc>
                  <a:txBody>
                    <a:bodyPr/>
                    <a:lstStyle/>
                    <a:p>
                      <a:pPr marL="558800" indent="0"/>
                      <a:r>
                        <a:rPr lang="en-US" sz="900">
                          <a:latin typeface="Arial"/>
                        </a:rPr>
                        <a:t>2</a:t>
                      </a:r>
                    </a:p>
                  </a:txBody>
                  <a:tcPr marL="0" marR="0" marT="0" marB="0"/>
                </a:tc>
                <a:tc>
                  <a:txBody>
                    <a:bodyPr/>
                    <a:lstStyle/>
                    <a:p>
                      <a:pPr marL="596900" indent="0"/>
                      <a:r>
                        <a:rPr lang="en-US" sz="900">
                          <a:latin typeface="Arial"/>
                        </a:rPr>
                        <a:t>2</a:t>
                      </a:r>
                    </a:p>
                  </a:txBody>
                  <a:tcPr marL="0" marR="0" marT="0" marB="0"/>
                </a:tc>
                <a:tc vMerge="1">
                  <a:txBody>
                    <a:bodyPr/>
                    <a:lstStyle/>
                    <a:p>
                      <a:endParaRPr sz="900"/>
                    </a:p>
                  </a:txBody>
                  <a:tcPr marL="0" marR="0" marT="0" marB="0"/>
                </a:tc>
              </a:tr>
              <a:tr h="176784">
                <a:tc>
                  <a:txBody>
                    <a:bodyPr/>
                    <a:lstStyle/>
                    <a:p>
                      <a:pPr marL="495300" indent="0"/>
                      <a:r>
                        <a:rPr lang="en-US" sz="900">
                          <a:latin typeface="Arial"/>
                        </a:rPr>
                        <a:t>C-</a:t>
                      </a:r>
                    </a:p>
                  </a:txBody>
                  <a:tcPr marL="0" marR="0" marT="0" marB="0"/>
                </a:tc>
                <a:tc>
                  <a:txBody>
                    <a:bodyPr/>
                    <a:lstStyle/>
                    <a:p>
                      <a:pPr marL="469900" indent="0"/>
                      <a:r>
                        <a:rPr lang="en-US" sz="900">
                          <a:latin typeface="Arial"/>
                        </a:rPr>
                        <a:t>1.66</a:t>
                      </a:r>
                    </a:p>
                  </a:txBody>
                  <a:tcPr marL="0" marR="0" marT="0" marB="0"/>
                </a:tc>
                <a:tc>
                  <a:txBody>
                    <a:bodyPr/>
                    <a:lstStyle/>
                    <a:p>
                      <a:pPr marL="520700" indent="0"/>
                      <a:r>
                        <a:rPr lang="en-US" sz="900">
                          <a:latin typeface="Arial"/>
                        </a:rPr>
                        <a:t>1.66</a:t>
                      </a:r>
                    </a:p>
                  </a:txBody>
                  <a:tcPr marL="0" marR="0" marT="0" marB="0"/>
                </a:tc>
                <a:tc vMerge="1">
                  <a:txBody>
                    <a:bodyPr/>
                    <a:lstStyle/>
                    <a:p>
                      <a:endParaRPr sz="900"/>
                    </a:p>
                  </a:txBody>
                  <a:tcPr marL="0" marR="0" marT="0" marB="0"/>
                </a:tc>
              </a:tr>
              <a:tr h="179832">
                <a:tc>
                  <a:txBody>
                    <a:bodyPr/>
                    <a:lstStyle/>
                    <a:p>
                      <a:pPr marL="495300" indent="0"/>
                      <a:r>
                        <a:rPr lang="en-US" sz="900">
                          <a:latin typeface="Arial"/>
                        </a:rPr>
                        <a:t>D+</a:t>
                      </a:r>
                    </a:p>
                  </a:txBody>
                  <a:tcPr marL="0" marR="0" marT="0" marB="0"/>
                </a:tc>
                <a:tc>
                  <a:txBody>
                    <a:bodyPr/>
                    <a:lstStyle/>
                    <a:p>
                      <a:pPr marL="469900" indent="0"/>
                      <a:r>
                        <a:rPr lang="en-US" sz="900">
                          <a:latin typeface="Arial"/>
                        </a:rPr>
                        <a:t>1.33</a:t>
                      </a:r>
                    </a:p>
                  </a:txBody>
                  <a:tcPr marL="0" marR="0" marT="0" marB="0"/>
                </a:tc>
                <a:tc>
                  <a:txBody>
                    <a:bodyPr/>
                    <a:lstStyle/>
                    <a:p>
                      <a:pPr marL="520700" indent="0"/>
                      <a:r>
                        <a:rPr lang="en-US" sz="900">
                          <a:latin typeface="Arial"/>
                        </a:rPr>
                        <a:t>1.33</a:t>
                      </a:r>
                    </a:p>
                  </a:txBody>
                  <a:tcPr marL="0" marR="0" marT="0" marB="0"/>
                </a:tc>
                <a:tc rowSpan="2">
                  <a:txBody>
                    <a:bodyPr/>
                    <a:lstStyle/>
                    <a:p>
                      <a:pPr marL="558800" indent="0"/>
                      <a:r>
                        <a:rPr lang="en-US" sz="900">
                          <a:latin typeface="Arial"/>
                        </a:rPr>
                        <a:t>K</a:t>
                      </a:r>
                    </a:p>
                  </a:txBody>
                  <a:tcPr marL="0" marR="0" marT="0" marB="0"/>
                </a:tc>
              </a:tr>
              <a:tr h="179832">
                <a:tc>
                  <a:txBody>
                    <a:bodyPr/>
                    <a:lstStyle/>
                    <a:p>
                      <a:pPr marL="495300" indent="0"/>
                      <a:r>
                        <a:rPr lang="en-US" sz="900">
                          <a:latin typeface="Arial"/>
                        </a:rPr>
                        <a:t>D</a:t>
                      </a:r>
                    </a:p>
                  </a:txBody>
                  <a:tcPr marL="0" marR="0" marT="0" marB="0"/>
                </a:tc>
                <a:tc>
                  <a:txBody>
                    <a:bodyPr/>
                    <a:lstStyle/>
                    <a:p>
                      <a:pPr marL="558800" indent="0"/>
                      <a:r>
                        <a:rPr lang="en-US" sz="900">
                          <a:latin typeface="Arial"/>
                        </a:rPr>
                        <a:t>1</a:t>
                      </a:r>
                    </a:p>
                  </a:txBody>
                  <a:tcPr marL="0" marR="0" marT="0" marB="0"/>
                </a:tc>
                <a:tc>
                  <a:txBody>
                    <a:bodyPr/>
                    <a:lstStyle/>
                    <a:p>
                      <a:pPr marL="596900" indent="0"/>
                      <a:r>
                        <a:rPr lang="en-US" sz="900">
                          <a:latin typeface="Arial"/>
                        </a:rPr>
                        <a:t>1</a:t>
                      </a:r>
                    </a:p>
                  </a:txBody>
                  <a:tcPr marL="0" marR="0" marT="0" marB="0"/>
                </a:tc>
                <a:tc vMerge="1">
                  <a:txBody>
                    <a:bodyPr/>
                    <a:lstStyle/>
                    <a:p>
                      <a:endParaRPr sz="900"/>
                    </a:p>
                  </a:txBody>
                  <a:tcPr marL="0" marR="0" marT="0" marB="0"/>
                </a:tc>
              </a:tr>
            </a:tbl>
          </a:graphicData>
        </a:graphic>
      </p:graphicFrame>
      <p:sp>
        <p:nvSpPr>
          <p:cNvPr id="6" name="Rectangle 5"/>
          <p:cNvSpPr/>
          <p:nvPr/>
        </p:nvSpPr>
        <p:spPr>
          <a:xfrm>
            <a:off x="3334512" y="9918192"/>
            <a:ext cx="3337560" cy="155448"/>
          </a:xfrm>
          <a:prstGeom prst="rect">
            <a:avLst/>
          </a:prstGeom>
        </p:spPr>
        <p:txBody>
          <a:bodyPr lIns="0" tIns="0" rIns="0" bIns="0">
            <a:noAutofit/>
          </a:bodyPr>
          <a:lstStyle/>
          <a:p>
            <a:pPr indent="0" algn="just"/>
            <a:r>
              <a:rPr lang="en-US" sz="900">
                <a:latin typeface="Arial"/>
              </a:rPr>
              <a:t>Materi 3 - Perancangan Pembelajaran dan Pelatihan | 101</a:t>
            </a:r>
          </a:p>
        </p:txBody>
      </p:sp>
    </p:spTree>
  </p:cSld>
  <p:clrMapOvr>
    <a:overrideClrMapping bg1="lt1" tx1="dk1" bg2="lt2" tx2="dk2" accent1="accent1" accent2="accent2" accent3="accent3" accent4="accent4" accent5="accent5" accent6="accent6" hlink="hlink" folHlink="folHlink"/>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1097280"/>
            <a:ext cx="5583936" cy="4251960"/>
          </a:xfrm>
          <a:prstGeom prst="rect">
            <a:avLst/>
          </a:prstGeom>
        </p:spPr>
        <p:txBody>
          <a:bodyPr lIns="0" tIns="0" rIns="0" bIns="0">
            <a:noAutofit/>
          </a:bodyPr>
          <a:lstStyle/>
          <a:p>
            <a:pPr marL="12700" marR="12700" indent="0" algn="just">
              <a:lnSpc>
                <a:spcPts val="1608"/>
              </a:lnSpc>
            </a:pPr>
            <a:r>
              <a:rPr lang="en-US" sz="900">
                <a:latin typeface="Arial"/>
              </a:rPr>
              <a:t>Penilaian yang dilakukan untuk mengisi Laporan Pencapaian Kompetensi ada 3 (tiga) macam, yaitu:</a:t>
            </a:r>
          </a:p>
          <a:p>
            <a:pPr marL="12700" indent="0" algn="just">
              <a:lnSpc>
                <a:spcPts val="1608"/>
              </a:lnSpc>
            </a:pPr>
            <a:r>
              <a:rPr lang="en-US" sz="900" b="1">
                <a:latin typeface="Arial"/>
              </a:rPr>
              <a:t>1. Penilaian Kompetensi Pengetahuan</a:t>
            </a:r>
          </a:p>
          <a:p>
            <a:pPr marL="393700" indent="-203200" algn="just">
              <a:lnSpc>
                <a:spcPts val="1608"/>
              </a:lnSpc>
            </a:pPr>
            <a:r>
              <a:rPr lang="en-US" sz="900">
                <a:latin typeface="Arial"/>
              </a:rPr>
              <a:t>a. Penilaian Kompetensi Pengetahuan dilakukan oleh Guru Mata Pelajaran (Pendidik)</a:t>
            </a:r>
          </a:p>
          <a:p>
            <a:pPr marL="393700" indent="-203200" algn="just">
              <a:lnSpc>
                <a:spcPts val="1608"/>
              </a:lnSpc>
            </a:pPr>
            <a:r>
              <a:rPr lang="en-US" sz="900">
                <a:latin typeface="Arial"/>
              </a:rPr>
              <a:t>b. Penilaian Pengetahuan terdiri atas:</a:t>
            </a:r>
          </a:p>
          <a:p>
            <a:pPr marL="685800" indent="-292100">
              <a:lnSpc>
                <a:spcPts val="1608"/>
              </a:lnSpc>
            </a:pPr>
            <a:r>
              <a:rPr lang="en-US" sz="900">
                <a:latin typeface="Arial"/>
              </a:rPr>
              <a:t>1) Nilai Harian (NH)</a:t>
            </a:r>
          </a:p>
          <a:p>
            <a:pPr marL="685800" indent="-292100">
              <a:lnSpc>
                <a:spcPts val="1608"/>
              </a:lnSpc>
            </a:pPr>
            <a:r>
              <a:rPr lang="en-US" sz="900">
                <a:latin typeface="Arial"/>
              </a:rPr>
              <a:t>2) Nilai Ulangan Tengah Semester (UTS)</a:t>
            </a:r>
          </a:p>
          <a:p>
            <a:pPr marL="685800" indent="-292100">
              <a:lnSpc>
                <a:spcPts val="1608"/>
              </a:lnSpc>
            </a:pPr>
            <a:r>
              <a:rPr lang="en-US" sz="900">
                <a:latin typeface="Arial"/>
              </a:rPr>
              <a:t>3) Nilai Ulangan Akhir Semester (UAS)</a:t>
            </a:r>
          </a:p>
          <a:p>
            <a:pPr marL="393700" marR="12700" indent="-203200" algn="just">
              <a:lnSpc>
                <a:spcPts val="1608"/>
              </a:lnSpc>
            </a:pPr>
            <a:r>
              <a:rPr lang="en-US" sz="900">
                <a:latin typeface="Arial"/>
              </a:rPr>
              <a:t>c. Nilai Harian (NH) diperoleh dari hasil ulangan harian yang terdiri dari: tes tulis, tes lisan, dan penugasan yang dilaksanakan pada setiap akhir pembelajaran satu Kompetensi Dasar (KD).</a:t>
            </a:r>
          </a:p>
          <a:p>
            <a:pPr marL="393700" marR="12700" indent="-203200" algn="just">
              <a:lnSpc>
                <a:spcPts val="1608"/>
              </a:lnSpc>
            </a:pPr>
            <a:r>
              <a:rPr lang="en-US" sz="900">
                <a:latin typeface="Arial"/>
              </a:rPr>
              <a:t>d. Nilai Ulangan Tengah Semester (NUTS) diperoleh dari hasil tes tulis yang dilaksanakan pada tengah semester. Materi Ulangan Tengah Semester mencakup seluruh kompetensi yang telah dibelajarkan sampai dengan saat pelaksanaan UTS.</a:t>
            </a:r>
          </a:p>
          <a:p>
            <a:pPr marL="393700" marR="12700" indent="-203200" algn="just">
              <a:lnSpc>
                <a:spcPts val="1608"/>
              </a:lnSpc>
            </a:pPr>
            <a:r>
              <a:rPr lang="en-US" sz="900">
                <a:latin typeface="Arial"/>
              </a:rPr>
              <a:t>e. Nilai Ulangan Akhir Semester (NUAS) diperoleh dari hasil tes tulis yang dilaksanakan di akhir semester. Materi UAS mencakup seluruh kompetensi pada semester tersebut.</a:t>
            </a:r>
          </a:p>
          <a:p>
            <a:pPr marL="393700" marR="12700" indent="-203200" algn="just">
              <a:lnSpc>
                <a:spcPts val="1608"/>
              </a:lnSpc>
            </a:pPr>
            <a:r>
              <a:rPr lang="en-US" sz="900">
                <a:latin typeface="Arial"/>
              </a:rPr>
              <a:t>f. Penghitungan Nilai Pengetahuan diperoleh dari rata-rata Nilai Proses (NP), Ulangan Tengah Semester (UTS), Ulangan Akhir Semester (UAS)/Ulangan Kenaikan Kelas (UKK) yang bobotnya ditentukan oleh satuan pendidikan.</a:t>
            </a:r>
          </a:p>
          <a:p>
            <a:pPr marL="393700" marR="12700" indent="-203200" algn="just">
              <a:lnSpc>
                <a:spcPts val="1608"/>
              </a:lnSpc>
            </a:pPr>
            <a:r>
              <a:rPr lang="en-US" sz="900" b="1">
                <a:latin typeface="Arial"/>
              </a:rPr>
              <a:t>g.</a:t>
            </a:r>
            <a:r>
              <a:rPr lang="en-US" sz="900">
                <a:latin typeface="Arial"/>
              </a:rPr>
              <a:t> Penilaian Kompetensi pengetahuan dapat menggunakan rentang nilai, seperti pada tabel 2 untuk membantu guru dalam menentukan nilai.</a:t>
            </a:r>
          </a:p>
          <a:p>
            <a:pPr marL="1473200" indent="0">
              <a:lnSpc>
                <a:spcPts val="1608"/>
              </a:lnSpc>
              <a:spcAft>
                <a:spcPts val="210"/>
              </a:spcAft>
            </a:pPr>
            <a:r>
              <a:rPr lang="en-US" sz="900" b="1">
                <a:latin typeface="Arial"/>
              </a:rPr>
              <a:t>Tabel 2 : Rentang Nilai Kompetensi Pengetahuan</a:t>
            </a:r>
          </a:p>
        </p:txBody>
      </p:sp>
      <p:graphicFrame>
        <p:nvGraphicFramePr>
          <p:cNvPr id="3" name="Table 2"/>
          <p:cNvGraphicFramePr>
            <a:graphicFrameLocks noGrp="1"/>
          </p:cNvGraphicFramePr>
          <p:nvPr/>
        </p:nvGraphicFramePr>
        <p:xfrm>
          <a:off x="1840992" y="5376672"/>
          <a:ext cx="4056888" cy="2328672"/>
        </p:xfrm>
        <a:graphic>
          <a:graphicData uri="http://schemas.openxmlformats.org/drawingml/2006/table">
            <a:tbl>
              <a:tblPr/>
              <a:tblGrid>
                <a:gridCol w="542544"/>
                <a:gridCol w="2340864"/>
                <a:gridCol w="1173480"/>
              </a:tblGrid>
              <a:tr h="213360">
                <a:tc>
                  <a:txBody>
                    <a:bodyPr/>
                    <a:lstStyle/>
                    <a:p>
                      <a:pPr marR="254000" indent="0" algn="r"/>
                      <a:r>
                        <a:rPr lang="en-US" sz="900" b="1">
                          <a:latin typeface="Arial"/>
                        </a:rPr>
                        <a:t>No.</a:t>
                      </a:r>
                    </a:p>
                  </a:txBody>
                  <a:tcPr marL="0" marR="0" marT="0" marB="0"/>
                </a:tc>
                <a:tc>
                  <a:txBody>
                    <a:bodyPr/>
                    <a:lstStyle/>
                    <a:p>
                      <a:pPr marR="1003300" indent="0" algn="r"/>
                      <a:r>
                        <a:rPr lang="en-US" sz="900" b="1">
                          <a:latin typeface="Arial"/>
                        </a:rPr>
                        <a:t>Nilai</a:t>
                      </a:r>
                    </a:p>
                  </a:txBody>
                  <a:tcPr marL="0" marR="0" marT="0" marB="0"/>
                </a:tc>
                <a:tc>
                  <a:txBody>
                    <a:bodyPr/>
                    <a:lstStyle/>
                    <a:p>
                      <a:pPr marL="342900" indent="0"/>
                      <a:r>
                        <a:rPr lang="en-US" sz="900" b="1">
                          <a:latin typeface="Arial"/>
                        </a:rPr>
                        <a:t>Predikat</a:t>
                      </a:r>
                    </a:p>
                  </a:txBody>
                  <a:tcPr marL="0" marR="0" marT="0" marB="0"/>
                </a:tc>
              </a:tr>
              <a:tr h="210312">
                <a:tc>
                  <a:txBody>
                    <a:bodyPr/>
                    <a:lstStyle/>
                    <a:p>
                      <a:pPr marR="254000" indent="0" algn="r"/>
                      <a:r>
                        <a:rPr lang="en-US" sz="900">
                          <a:latin typeface="Arial"/>
                        </a:rPr>
                        <a:t>1.</a:t>
                      </a:r>
                    </a:p>
                  </a:txBody>
                  <a:tcPr marL="0" marR="0" marT="0" marB="0"/>
                </a:tc>
                <a:tc>
                  <a:txBody>
                    <a:bodyPr/>
                    <a:lstStyle/>
                    <a:p>
                      <a:pPr marL="76200" indent="0"/>
                      <a:r>
                        <a:rPr lang="en-US" sz="900">
                          <a:latin typeface="Arial"/>
                        </a:rPr>
                        <a:t>3,66 &lt; Nilai &lt; 4,00</a:t>
                      </a:r>
                    </a:p>
                  </a:txBody>
                  <a:tcPr marL="0" marR="0" marT="0" marB="0"/>
                </a:tc>
                <a:tc>
                  <a:txBody>
                    <a:bodyPr/>
                    <a:lstStyle/>
                    <a:p>
                      <a:pPr marL="533400" indent="0"/>
                      <a:r>
                        <a:rPr lang="en-US" sz="900">
                          <a:latin typeface="Arial"/>
                        </a:rPr>
                        <a:t>A</a:t>
                      </a:r>
                    </a:p>
                  </a:txBody>
                  <a:tcPr marL="0" marR="0" marT="0" marB="0"/>
                </a:tc>
              </a:tr>
              <a:tr h="213360">
                <a:tc>
                  <a:txBody>
                    <a:bodyPr/>
                    <a:lstStyle/>
                    <a:p>
                      <a:pPr marR="254000" indent="0" algn="r"/>
                      <a:r>
                        <a:rPr lang="en-US" sz="900">
                          <a:latin typeface="Arial"/>
                        </a:rPr>
                        <a:t>2.</a:t>
                      </a:r>
                    </a:p>
                  </a:txBody>
                  <a:tcPr marL="0" marR="0" marT="0" marB="0"/>
                </a:tc>
                <a:tc>
                  <a:txBody>
                    <a:bodyPr/>
                    <a:lstStyle/>
                    <a:p>
                      <a:pPr marL="76200" indent="0"/>
                      <a:r>
                        <a:rPr lang="en-US" sz="900">
                          <a:latin typeface="Arial"/>
                        </a:rPr>
                        <a:t>3,33 &lt; Nilai &lt; 3,66</a:t>
                      </a:r>
                    </a:p>
                  </a:txBody>
                  <a:tcPr marL="0" marR="0" marT="0" marB="0"/>
                </a:tc>
                <a:tc>
                  <a:txBody>
                    <a:bodyPr/>
                    <a:lstStyle/>
                    <a:p>
                      <a:pPr marL="533400" indent="0"/>
                      <a:r>
                        <a:rPr lang="en-US" sz="900">
                          <a:latin typeface="Arial"/>
                        </a:rPr>
                        <a:t>A-</a:t>
                      </a:r>
                    </a:p>
                  </a:txBody>
                  <a:tcPr marL="0" marR="0" marT="0" marB="0"/>
                </a:tc>
              </a:tr>
              <a:tr h="210312">
                <a:tc>
                  <a:txBody>
                    <a:bodyPr/>
                    <a:lstStyle/>
                    <a:p>
                      <a:pPr marR="254000" indent="0" algn="r"/>
                      <a:r>
                        <a:rPr lang="en-US" sz="900">
                          <a:latin typeface="Arial"/>
                        </a:rPr>
                        <a:t>3.</a:t>
                      </a:r>
                    </a:p>
                  </a:txBody>
                  <a:tcPr marL="0" marR="0" marT="0" marB="0"/>
                </a:tc>
                <a:tc>
                  <a:txBody>
                    <a:bodyPr/>
                    <a:lstStyle/>
                    <a:p>
                      <a:pPr marR="1003300" indent="0" algn="r"/>
                      <a:r>
                        <a:rPr lang="en-US" sz="900">
                          <a:latin typeface="Arial"/>
                        </a:rPr>
                        <a:t>3,00 &lt; Nilai &lt; 3,33</a:t>
                      </a:r>
                    </a:p>
                  </a:txBody>
                  <a:tcPr marL="0" marR="0" marT="0" marB="0"/>
                </a:tc>
                <a:tc>
                  <a:txBody>
                    <a:bodyPr/>
                    <a:lstStyle/>
                    <a:p>
                      <a:pPr marL="533400" indent="0"/>
                      <a:r>
                        <a:rPr lang="en-US" sz="900">
                          <a:latin typeface="Arial"/>
                        </a:rPr>
                        <a:t>B +</a:t>
                      </a:r>
                    </a:p>
                  </a:txBody>
                  <a:tcPr marL="0" marR="0" marT="0" marB="0"/>
                </a:tc>
              </a:tr>
              <a:tr h="210312">
                <a:tc>
                  <a:txBody>
                    <a:bodyPr/>
                    <a:lstStyle/>
                    <a:p>
                      <a:pPr marR="254000" indent="0" algn="r"/>
                      <a:r>
                        <a:rPr lang="en-US" sz="900">
                          <a:latin typeface="Arial"/>
                        </a:rPr>
                        <a:t>4.</a:t>
                      </a:r>
                    </a:p>
                  </a:txBody>
                  <a:tcPr marL="0" marR="0" marT="0" marB="0"/>
                </a:tc>
                <a:tc>
                  <a:txBody>
                    <a:bodyPr/>
                    <a:lstStyle/>
                    <a:p>
                      <a:pPr marR="1003300" indent="0" algn="r"/>
                      <a:r>
                        <a:rPr lang="en-US" sz="900">
                          <a:latin typeface="Arial"/>
                        </a:rPr>
                        <a:t>2,66 &lt; Nilai &lt; 3,00</a:t>
                      </a:r>
                    </a:p>
                  </a:txBody>
                  <a:tcPr marL="0" marR="0" marT="0" marB="0"/>
                </a:tc>
                <a:tc>
                  <a:txBody>
                    <a:bodyPr/>
                    <a:lstStyle/>
                    <a:p>
                      <a:pPr marL="533400" indent="0"/>
                      <a:r>
                        <a:rPr lang="en-US" sz="900">
                          <a:latin typeface="Arial"/>
                        </a:rPr>
                        <a:t>B</a:t>
                      </a:r>
                    </a:p>
                  </a:txBody>
                  <a:tcPr marL="0" marR="0" marT="0" marB="0"/>
                </a:tc>
              </a:tr>
              <a:tr h="210312">
                <a:tc>
                  <a:txBody>
                    <a:bodyPr/>
                    <a:lstStyle/>
                    <a:p>
                      <a:pPr marR="254000" indent="0" algn="r"/>
                      <a:r>
                        <a:rPr lang="en-US" sz="900">
                          <a:latin typeface="Arial"/>
                        </a:rPr>
                        <a:t>5.</a:t>
                      </a:r>
                    </a:p>
                  </a:txBody>
                  <a:tcPr marL="0" marR="0" marT="0" marB="0"/>
                </a:tc>
                <a:tc>
                  <a:txBody>
                    <a:bodyPr/>
                    <a:lstStyle/>
                    <a:p>
                      <a:pPr marL="76200" indent="0"/>
                      <a:r>
                        <a:rPr lang="en-US" sz="900">
                          <a:latin typeface="Arial"/>
                        </a:rPr>
                        <a:t>2,33 &lt; Nilai &lt; 2,66</a:t>
                      </a:r>
                    </a:p>
                  </a:txBody>
                  <a:tcPr marL="0" marR="0" marT="0" marB="0"/>
                </a:tc>
                <a:tc>
                  <a:txBody>
                    <a:bodyPr/>
                    <a:lstStyle/>
                    <a:p>
                      <a:pPr marL="533400" indent="0"/>
                      <a:r>
                        <a:rPr lang="en-US" sz="900">
                          <a:latin typeface="Arial"/>
                        </a:rPr>
                        <a:t>B -</a:t>
                      </a:r>
                    </a:p>
                  </a:txBody>
                  <a:tcPr marL="0" marR="0" marT="0" marB="0"/>
                </a:tc>
              </a:tr>
              <a:tr h="213360">
                <a:tc>
                  <a:txBody>
                    <a:bodyPr/>
                    <a:lstStyle/>
                    <a:p>
                      <a:pPr marR="254000" indent="0" algn="r"/>
                      <a:r>
                        <a:rPr lang="en-US" sz="900">
                          <a:latin typeface="Arial"/>
                        </a:rPr>
                        <a:t>6.</a:t>
                      </a:r>
                    </a:p>
                  </a:txBody>
                  <a:tcPr marL="0" marR="0" marT="0" marB="0"/>
                </a:tc>
                <a:tc>
                  <a:txBody>
                    <a:bodyPr/>
                    <a:lstStyle/>
                    <a:p>
                      <a:pPr marL="76200" indent="0"/>
                      <a:r>
                        <a:rPr lang="en-US" sz="900">
                          <a:latin typeface="Arial"/>
                        </a:rPr>
                        <a:t>2,00 &lt; Nilai &lt; 2,33</a:t>
                      </a:r>
                    </a:p>
                  </a:txBody>
                  <a:tcPr marL="0" marR="0" marT="0" marB="0"/>
                </a:tc>
                <a:tc>
                  <a:txBody>
                    <a:bodyPr/>
                    <a:lstStyle/>
                    <a:p>
                      <a:pPr marL="533400" indent="0"/>
                      <a:r>
                        <a:rPr lang="en-US" sz="900">
                          <a:latin typeface="Arial"/>
                        </a:rPr>
                        <a:t>C +</a:t>
                      </a:r>
                    </a:p>
                  </a:txBody>
                  <a:tcPr marL="0" marR="0" marT="0" marB="0"/>
                </a:tc>
              </a:tr>
              <a:tr h="210312">
                <a:tc>
                  <a:txBody>
                    <a:bodyPr/>
                    <a:lstStyle/>
                    <a:p>
                      <a:pPr marR="254000" indent="0" algn="r"/>
                      <a:r>
                        <a:rPr lang="en-US" sz="900">
                          <a:latin typeface="Arial"/>
                        </a:rPr>
                        <a:t>7.</a:t>
                      </a:r>
                    </a:p>
                  </a:txBody>
                  <a:tcPr marL="0" marR="0" marT="0" marB="0"/>
                </a:tc>
                <a:tc>
                  <a:txBody>
                    <a:bodyPr/>
                    <a:lstStyle/>
                    <a:p>
                      <a:pPr marL="76200" indent="0"/>
                      <a:r>
                        <a:rPr lang="en-US" sz="900">
                          <a:latin typeface="Arial"/>
                        </a:rPr>
                        <a:t>1,66 &lt; Nilai &lt; 2,00</a:t>
                      </a:r>
                    </a:p>
                  </a:txBody>
                  <a:tcPr marL="0" marR="0" marT="0" marB="0"/>
                </a:tc>
                <a:tc>
                  <a:txBody>
                    <a:bodyPr/>
                    <a:lstStyle/>
                    <a:p>
                      <a:pPr marL="533400" indent="0"/>
                      <a:r>
                        <a:rPr lang="en-US" sz="900">
                          <a:latin typeface="Arial"/>
                        </a:rPr>
                        <a:t>C</a:t>
                      </a:r>
                    </a:p>
                  </a:txBody>
                  <a:tcPr marL="0" marR="0" marT="0" marB="0"/>
                </a:tc>
              </a:tr>
              <a:tr h="210312">
                <a:tc>
                  <a:txBody>
                    <a:bodyPr/>
                    <a:lstStyle/>
                    <a:p>
                      <a:pPr marR="254000" indent="0" algn="r"/>
                      <a:r>
                        <a:rPr lang="en-US" sz="900">
                          <a:latin typeface="Arial"/>
                        </a:rPr>
                        <a:t>8.</a:t>
                      </a:r>
                    </a:p>
                  </a:txBody>
                  <a:tcPr marL="0" marR="0" marT="0" marB="0"/>
                </a:tc>
                <a:tc>
                  <a:txBody>
                    <a:bodyPr/>
                    <a:lstStyle/>
                    <a:p>
                      <a:pPr marL="76200" indent="0"/>
                      <a:r>
                        <a:rPr lang="en-US" sz="900">
                          <a:latin typeface="Arial"/>
                        </a:rPr>
                        <a:t>1,33 &lt; Nilai &lt; 1,66</a:t>
                      </a:r>
                    </a:p>
                  </a:txBody>
                  <a:tcPr marL="0" marR="0" marT="0" marB="0"/>
                </a:tc>
                <a:tc>
                  <a:txBody>
                    <a:bodyPr/>
                    <a:lstStyle/>
                    <a:p>
                      <a:pPr marL="533400" indent="0"/>
                      <a:r>
                        <a:rPr lang="en-US" sz="900">
                          <a:latin typeface="Arial"/>
                        </a:rPr>
                        <a:t>C -</a:t>
                      </a:r>
                    </a:p>
                  </a:txBody>
                  <a:tcPr marL="0" marR="0" marT="0" marB="0"/>
                </a:tc>
              </a:tr>
              <a:tr h="210312">
                <a:tc>
                  <a:txBody>
                    <a:bodyPr/>
                    <a:lstStyle/>
                    <a:p>
                      <a:pPr marR="254000" indent="0" algn="r"/>
                      <a:r>
                        <a:rPr lang="en-US" sz="900">
                          <a:latin typeface="Arial"/>
                        </a:rPr>
                        <a:t>9.</a:t>
                      </a:r>
                    </a:p>
                  </a:txBody>
                  <a:tcPr marL="0" marR="0" marT="0" marB="0"/>
                </a:tc>
                <a:tc>
                  <a:txBody>
                    <a:bodyPr/>
                    <a:lstStyle/>
                    <a:p>
                      <a:pPr marL="76200" indent="0"/>
                      <a:r>
                        <a:rPr lang="en-US" sz="900">
                          <a:latin typeface="Arial"/>
                        </a:rPr>
                        <a:t>1,00 &lt; Nilai &lt; 1,33</a:t>
                      </a:r>
                    </a:p>
                  </a:txBody>
                  <a:tcPr marL="0" marR="0" marT="0" marB="0"/>
                </a:tc>
                <a:tc>
                  <a:txBody>
                    <a:bodyPr/>
                    <a:lstStyle/>
                    <a:p>
                      <a:pPr marL="533400" indent="0"/>
                      <a:r>
                        <a:rPr lang="en-US" sz="900">
                          <a:latin typeface="Arial"/>
                        </a:rPr>
                        <a:t>D +</a:t>
                      </a:r>
                    </a:p>
                  </a:txBody>
                  <a:tcPr marL="0" marR="0" marT="0" marB="0"/>
                </a:tc>
              </a:tr>
              <a:tr h="216408">
                <a:tc>
                  <a:txBody>
                    <a:bodyPr/>
                    <a:lstStyle/>
                    <a:p>
                      <a:pPr marR="254000" indent="0" algn="r"/>
                      <a:r>
                        <a:rPr lang="en-US" sz="900">
                          <a:latin typeface="Arial"/>
                        </a:rPr>
                        <a:t>10.</a:t>
                      </a:r>
                    </a:p>
                  </a:txBody>
                  <a:tcPr marL="0" marR="0" marT="0" marB="0"/>
                </a:tc>
                <a:tc>
                  <a:txBody>
                    <a:bodyPr/>
                    <a:lstStyle/>
                    <a:p>
                      <a:pPr marL="76200" indent="0"/>
                      <a:r>
                        <a:rPr lang="en-US" sz="900">
                          <a:latin typeface="Arial"/>
                        </a:rPr>
                        <a:t>0,00 &lt; Nilai &lt; 1,00</a:t>
                      </a:r>
                    </a:p>
                  </a:txBody>
                  <a:tcPr marL="0" marR="0" marT="0" marB="0"/>
                </a:tc>
                <a:tc>
                  <a:txBody>
                    <a:bodyPr/>
                    <a:lstStyle/>
                    <a:p>
                      <a:pPr marL="533400" indent="0"/>
                      <a:r>
                        <a:rPr lang="en-US" sz="900">
                          <a:latin typeface="Arial"/>
                        </a:rPr>
                        <a:t>D</a:t>
                      </a:r>
                    </a:p>
                  </a:txBody>
                  <a:tcPr marL="0" marR="0" marT="0" marB="0"/>
                </a:tc>
              </a:tr>
            </a:tbl>
          </a:graphicData>
        </a:graphic>
      </p:graphicFrame>
      <p:sp>
        <p:nvSpPr>
          <p:cNvPr id="4" name="Rectangle 3"/>
          <p:cNvSpPr/>
          <p:nvPr/>
        </p:nvSpPr>
        <p:spPr>
          <a:xfrm>
            <a:off x="1078992" y="7930896"/>
            <a:ext cx="5583936" cy="1767840"/>
          </a:xfrm>
          <a:prstGeom prst="rect">
            <a:avLst/>
          </a:prstGeom>
        </p:spPr>
        <p:txBody>
          <a:bodyPr lIns="0" tIns="0" rIns="0" bIns="0">
            <a:noAutofit/>
          </a:bodyPr>
          <a:lstStyle/>
          <a:p>
            <a:pPr marL="685800" indent="-292100">
              <a:lnSpc>
                <a:spcPts val="1608"/>
              </a:lnSpc>
              <a:spcBef>
                <a:spcPts val="1260"/>
              </a:spcBef>
            </a:pPr>
            <a:r>
              <a:rPr lang="en-US" sz="900">
                <a:latin typeface="Arial"/>
              </a:rPr>
              <a:t>h. Penghitungan Nilai Pengetahuan adalah dengan cara :</a:t>
            </a:r>
          </a:p>
          <a:p>
            <a:pPr marL="685800" indent="-292100">
              <a:lnSpc>
                <a:spcPts val="1608"/>
              </a:lnSpc>
            </a:pPr>
            <a:r>
              <a:rPr lang="en-US" sz="900">
                <a:latin typeface="Arial"/>
              </a:rPr>
              <a:t>1) Menggunakan skala nilai 0 sd 100.</a:t>
            </a:r>
          </a:p>
          <a:p>
            <a:pPr marL="685800" indent="-292100">
              <a:lnSpc>
                <a:spcPts val="1608"/>
              </a:lnSpc>
            </a:pPr>
            <a:r>
              <a:rPr lang="en-US" sz="900">
                <a:latin typeface="Arial"/>
              </a:rPr>
              <a:t>2) Menetapkan pembobotan dan rumus.</a:t>
            </a:r>
          </a:p>
          <a:p>
            <a:pPr marL="685800" marR="12700" indent="-292100">
              <a:lnSpc>
                <a:spcPts val="1608"/>
              </a:lnSpc>
            </a:pPr>
            <a:r>
              <a:rPr lang="en-US" sz="900">
                <a:latin typeface="Arial"/>
              </a:rPr>
              <a:t>3) Penetapan bobot nilai ditetapkan oleh satuan pendidikan dengan mempertimbangkan karakteristik sekolah dan peserta didik.</a:t>
            </a:r>
          </a:p>
          <a:p>
            <a:pPr marL="685800" marR="12700" indent="-292100">
              <a:lnSpc>
                <a:spcPts val="1608"/>
              </a:lnSpc>
            </a:pPr>
            <a:r>
              <a:rPr lang="en-US" sz="900">
                <a:latin typeface="Arial"/>
              </a:rPr>
              <a:t>4) Nilai harian disarankan untuk diberi bobot lebih besar dari pada UTS dan UAS karena lebih mencerminkan perkembangan pencapaian kompetensi peserta didik.</a:t>
            </a:r>
          </a:p>
          <a:p>
            <a:pPr marL="685800" indent="-292100">
              <a:spcAft>
                <a:spcPts val="210"/>
              </a:spcAft>
            </a:pPr>
            <a:r>
              <a:rPr lang="en-US" sz="900">
                <a:latin typeface="Arial"/>
              </a:rPr>
              <a:t>5) Rumus: </a:t>
            </a:r>
            <a:r>
              <a:rPr lang="en-US" sz="900" u="sng">
                <a:latin typeface="Arial"/>
              </a:rPr>
              <a:t>Jumlah Nilai (NH, NUTS, NUAS)</a:t>
            </a:r>
            <a:r>
              <a:rPr lang="en-US" sz="900">
                <a:latin typeface="Arial"/>
              </a:rPr>
              <a:t> x 4</a:t>
            </a:r>
          </a:p>
          <a:p>
            <a:pPr marL="2336800" indent="0"/>
            <a:r>
              <a:rPr lang="en-US" sz="900">
                <a:latin typeface="Arial"/>
              </a:rPr>
              <a:t>Jumlah nilai maksimal</a:t>
            </a:r>
          </a:p>
        </p:txBody>
      </p:sp>
      <p:sp>
        <p:nvSpPr>
          <p:cNvPr id="5" name="Rectangle 4"/>
          <p:cNvSpPr/>
          <p:nvPr/>
        </p:nvSpPr>
        <p:spPr>
          <a:xfrm>
            <a:off x="3334512" y="9918192"/>
            <a:ext cx="3337560" cy="155448"/>
          </a:xfrm>
          <a:prstGeom prst="rect">
            <a:avLst/>
          </a:prstGeom>
        </p:spPr>
        <p:txBody>
          <a:bodyPr lIns="0" tIns="0" rIns="0" bIns="0">
            <a:noAutofit/>
          </a:bodyPr>
          <a:lstStyle/>
          <a:p>
            <a:pPr indent="0" algn="just"/>
            <a:r>
              <a:rPr lang="en-US" sz="900">
                <a:latin typeface="Arial"/>
              </a:rPr>
              <a:t>Materi 3 - Perancangan Pembelajaran dan Pelatihan | 102</a:t>
            </a:r>
          </a:p>
        </p:txBody>
      </p:sp>
    </p:spTree>
  </p:cSld>
  <p:clrMapOvr>
    <a:overrideClrMapping bg1="lt1" tx1="dk1" bg2="lt2" tx2="dk2" accent1="accent1" accent2="accent2" accent3="accent3" accent4="accent4" accent5="accent5" accent6="accent6" hlink="hlink" folHlink="folHlink"/>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097280"/>
            <a:ext cx="5580888" cy="8528304"/>
          </a:xfrm>
          <a:prstGeom prst="rect">
            <a:avLst/>
          </a:prstGeom>
        </p:spPr>
        <p:txBody>
          <a:bodyPr lIns="0" tIns="0" rIns="0" bIns="0">
            <a:noAutofit/>
          </a:bodyPr>
          <a:lstStyle/>
          <a:p>
            <a:pPr marL="635000" marR="25400" indent="-177800" algn="just">
              <a:lnSpc>
                <a:spcPts val="1608"/>
              </a:lnSpc>
            </a:pPr>
            <a:r>
              <a:rPr lang="en-US" sz="900">
                <a:latin typeface="Arial"/>
              </a:rPr>
              <a:t>6) Contoh: Pembobotan</a:t>
            </a:r>
            <a:r>
              <a:rPr lang="en-US" sz="900" b="1" spc="500">
                <a:latin typeface="Arial"/>
              </a:rPr>
              <a:t> 2:1:1</a:t>
            </a:r>
            <a:r>
              <a:rPr lang="en-US" sz="900">
                <a:latin typeface="Arial"/>
              </a:rPr>
              <a:t> untuk NH : NUTS : NUAS (jumlah perbandingan pembobotan = 4.</a:t>
            </a:r>
          </a:p>
          <a:p>
            <a:pPr marL="812800" marR="25400" indent="0">
              <a:lnSpc>
                <a:spcPts val="1632"/>
              </a:lnSpc>
            </a:pPr>
            <a:r>
              <a:rPr lang="en-US" sz="900">
                <a:latin typeface="Arial"/>
              </a:rPr>
              <a:t>Peserta didik A memperoleh nilai pada Mata Pelajaran Bahasa Jerman sebagai berikut:</a:t>
            </a:r>
          </a:p>
          <a:p>
            <a:pPr marR="469900" indent="0" algn="just">
              <a:lnSpc>
                <a:spcPts val="1608"/>
              </a:lnSpc>
              <a:spcAft>
                <a:spcPts val="2100"/>
              </a:spcAft>
            </a:pPr>
            <a:r>
              <a:rPr lang="en-US" sz="900">
                <a:latin typeface="Arial"/>
              </a:rPr>
              <a:t>NH NUTS NUAS Nilai Rapor</a:t>
            </a:r>
          </a:p>
          <a:p>
            <a:pPr marR="25400" indent="0" algn="just">
              <a:lnSpc>
                <a:spcPts val="1608"/>
              </a:lnSpc>
            </a:pPr>
            <a:r>
              <a:rPr lang="en-US" sz="900">
                <a:latin typeface="Arial"/>
              </a:rPr>
              <a:t>Nilai Rapor Nilai Konversi </a:t>
            </a:r>
            <a:r>
              <a:rPr lang="en-US" sz="900" b="1">
                <a:latin typeface="Arial"/>
              </a:rPr>
              <a:t>Deskripsi</a:t>
            </a:r>
          </a:p>
          <a:p>
            <a:pPr indent="0" algn="just">
              <a:spcAft>
                <a:spcPts val="1470"/>
              </a:spcAft>
            </a:pPr>
            <a:r>
              <a:rPr lang="en-US" sz="900">
                <a:latin typeface="Arial"/>
              </a:rPr>
              <a:t>masih</a:t>
            </a:r>
          </a:p>
          <a:p>
            <a:pPr indent="0" algn="just">
              <a:spcAft>
                <a:spcPts val="2730"/>
              </a:spcAft>
            </a:pPr>
            <a:r>
              <a:rPr lang="en-US" sz="900">
                <a:latin typeface="Arial"/>
              </a:rPr>
              <a:t>kurang</a:t>
            </a:r>
          </a:p>
          <a:p>
            <a:pPr indent="0" algn="just">
              <a:lnSpc>
                <a:spcPts val="1608"/>
              </a:lnSpc>
            </a:pPr>
            <a:r>
              <a:rPr lang="en-US" sz="900" b="1">
                <a:latin typeface="Arial"/>
              </a:rPr>
              <a:t>2. Penilaian Keterampilan</a:t>
            </a:r>
          </a:p>
          <a:p>
            <a:pPr marL="457200" indent="-177800">
              <a:lnSpc>
                <a:spcPts val="1608"/>
              </a:lnSpc>
            </a:pPr>
            <a:r>
              <a:rPr lang="en-US" sz="900">
                <a:latin typeface="Arial"/>
              </a:rPr>
              <a:t>a. Penilaian keterampilan dilakukan oleh Guru Mata Pelajaran (Pendidik).</a:t>
            </a:r>
          </a:p>
          <a:p>
            <a:pPr marL="457200" indent="-177800">
              <a:lnSpc>
                <a:spcPts val="1608"/>
              </a:lnSpc>
            </a:pPr>
            <a:r>
              <a:rPr lang="en-US" sz="900">
                <a:latin typeface="Arial"/>
              </a:rPr>
              <a:t>b. Penilaian keterampilandiperoleh melalui penilaian kinerja yang terdiri atas:</a:t>
            </a:r>
          </a:p>
          <a:p>
            <a:pPr marL="635000" indent="-177800" algn="just">
              <a:lnSpc>
                <a:spcPts val="1608"/>
              </a:lnSpc>
            </a:pPr>
            <a:r>
              <a:rPr lang="en-US" sz="900">
                <a:latin typeface="Arial"/>
              </a:rPr>
              <a:t>1) Nilai Praktik</a:t>
            </a:r>
          </a:p>
          <a:p>
            <a:pPr marL="635000" indent="-177800" algn="just">
              <a:lnSpc>
                <a:spcPts val="1608"/>
              </a:lnSpc>
            </a:pPr>
            <a:r>
              <a:rPr lang="en-US" sz="900">
                <a:latin typeface="Arial"/>
              </a:rPr>
              <a:t>2) Nilai Portofolio</a:t>
            </a:r>
          </a:p>
          <a:p>
            <a:pPr marL="635000" indent="-177800" algn="just">
              <a:lnSpc>
                <a:spcPts val="1608"/>
              </a:lnSpc>
            </a:pPr>
            <a:r>
              <a:rPr lang="en-US" sz="900">
                <a:latin typeface="Arial"/>
              </a:rPr>
              <a:t>3) Nilai Proyek</a:t>
            </a:r>
          </a:p>
          <a:p>
            <a:pPr marL="457200" indent="-177800">
              <a:lnSpc>
                <a:spcPts val="1608"/>
              </a:lnSpc>
            </a:pPr>
            <a:r>
              <a:rPr lang="en-US" sz="900">
                <a:latin typeface="Arial"/>
              </a:rPr>
              <a:t>c. Penilaian Keterampilan dilakukan pada setiap akhir menyelesaikan satu KD.</a:t>
            </a:r>
          </a:p>
          <a:p>
            <a:pPr marL="457200" marR="25400" indent="-177800">
              <a:lnSpc>
                <a:spcPts val="1608"/>
              </a:lnSpc>
            </a:pPr>
            <a:r>
              <a:rPr lang="en-US" sz="900">
                <a:latin typeface="Arial"/>
              </a:rPr>
              <a:t>d. Penentuan Nilai untuk Kompetensi</a:t>
            </a:r>
            <a:r>
              <a:rPr lang="en-US" sz="900" b="1">
                <a:latin typeface="Arial"/>
              </a:rPr>
              <a:t> Keterampilan</a:t>
            </a:r>
            <a:r>
              <a:rPr lang="en-US" sz="900">
                <a:latin typeface="Arial"/>
              </a:rPr>
              <a:t> menggunakan rentang nilai seperti penilaian Pengetahuan pada</a:t>
            </a:r>
            <a:r>
              <a:rPr lang="en-US" sz="900" b="1" i="1">
                <a:latin typeface="Arial"/>
              </a:rPr>
              <a:t> tabel2.</a:t>
            </a:r>
          </a:p>
          <a:p>
            <a:pPr marL="457200" indent="-177800">
              <a:lnSpc>
                <a:spcPts val="1608"/>
              </a:lnSpc>
            </a:pPr>
            <a:r>
              <a:rPr lang="en-US" sz="900">
                <a:latin typeface="Arial"/>
              </a:rPr>
              <a:t>e. Penghitungan Nilai Kompetensi Keterampilan adalah dengan cara:</a:t>
            </a:r>
          </a:p>
          <a:p>
            <a:pPr marL="635000" indent="-177800" algn="just">
              <a:lnSpc>
                <a:spcPts val="1608"/>
              </a:lnSpc>
            </a:pPr>
            <a:r>
              <a:rPr lang="en-US" sz="900">
                <a:latin typeface="Arial"/>
              </a:rPr>
              <a:t>1) Menetapkan pembobotan dan rumus penghitungan</a:t>
            </a:r>
          </a:p>
          <a:p>
            <a:pPr marL="635000" indent="-177800" algn="just">
              <a:lnSpc>
                <a:spcPts val="1608"/>
              </a:lnSpc>
            </a:pPr>
            <a:r>
              <a:rPr lang="en-US" sz="900">
                <a:latin typeface="Arial"/>
              </a:rPr>
              <a:t>2) Menggunakan skala nilai 0 sd 100.</a:t>
            </a:r>
          </a:p>
          <a:p>
            <a:pPr marL="635000" marR="25400" indent="-177800" algn="just">
              <a:lnSpc>
                <a:spcPts val="1608"/>
              </a:lnSpc>
            </a:pPr>
            <a:r>
              <a:rPr lang="en-US" sz="900">
                <a:latin typeface="Arial"/>
              </a:rPr>
              <a:t>3) Pembobotan ditetapkan oleh Satuan Pendidikan dengan mempertimbangkan karakteristik sekolah dan peserta didik.</a:t>
            </a:r>
          </a:p>
          <a:p>
            <a:pPr marL="635000" marR="25400" indent="-177800" algn="just">
              <a:lnSpc>
                <a:spcPts val="1608"/>
              </a:lnSpc>
            </a:pPr>
            <a:r>
              <a:rPr lang="en-US" sz="900">
                <a:latin typeface="Arial"/>
              </a:rPr>
              <a:t>4) Nilai Praktik disarankan diberi bobot lebih besar dari pada Nilai Portofolio dan Proyek karena lebih mencerminkan proses perkembangan pencapaian kompetensi peserta didik.</a:t>
            </a:r>
          </a:p>
          <a:p>
            <a:pPr marL="635000" indent="-177800" algn="just">
              <a:lnSpc>
                <a:spcPts val="1608"/>
              </a:lnSpc>
              <a:spcAft>
                <a:spcPts val="420"/>
              </a:spcAft>
            </a:pPr>
            <a:r>
              <a:rPr lang="en-US" sz="900">
                <a:latin typeface="Arial"/>
              </a:rPr>
              <a:t>5) Rumus:</a:t>
            </a:r>
          </a:p>
          <a:p>
            <a:pPr marR="76200" indent="0" algn="ctr">
              <a:lnSpc>
                <a:spcPts val="1608"/>
              </a:lnSpc>
              <a:spcAft>
                <a:spcPts val="420"/>
              </a:spcAft>
            </a:pPr>
            <a:r>
              <a:rPr lang="en-US" sz="900" u="sng">
                <a:latin typeface="Arial"/>
              </a:rPr>
              <a:t>Jumlah Nilai (Praktik, Portofolio, Projek)</a:t>
            </a:r>
            <a:r>
              <a:rPr lang="en-US" sz="900">
                <a:latin typeface="Arial"/>
              </a:rPr>
              <a:t>x 4 Jumlah nilai maksimal</a:t>
            </a:r>
          </a:p>
          <a:p>
            <a:pPr marL="635000" indent="-177800" algn="just">
              <a:lnSpc>
                <a:spcPts val="1608"/>
              </a:lnSpc>
            </a:pPr>
            <a:r>
              <a:rPr lang="en-US" sz="900">
                <a:latin typeface="Arial"/>
              </a:rPr>
              <a:t>6) Contoh Penghitungan</a:t>
            </a:r>
          </a:p>
          <a:p>
            <a:pPr marL="635000" marR="25400" indent="0">
              <a:lnSpc>
                <a:spcPts val="1608"/>
              </a:lnSpc>
            </a:pPr>
            <a:r>
              <a:rPr lang="en-US" sz="900">
                <a:latin typeface="Arial"/>
              </a:rPr>
              <a:t>Pembobotan:</a:t>
            </a:r>
            <a:r>
              <a:rPr lang="en-US" sz="900" b="1">
                <a:latin typeface="Arial"/>
              </a:rPr>
              <a:t> 2 : 1 : 1</a:t>
            </a:r>
            <a:r>
              <a:rPr lang="en-US" sz="900">
                <a:latin typeface="Arial"/>
              </a:rPr>
              <a:t> untuk Nilai Praktik : Nilai Portofolio : Nilai Proyek (jumlah perbandingan pembobotan = 4</a:t>
            </a:r>
          </a:p>
        </p:txBody>
      </p:sp>
      <p:sp>
        <p:nvSpPr>
          <p:cNvPr id="3" name="Rectangle 2"/>
          <p:cNvSpPr/>
          <p:nvPr/>
        </p:nvSpPr>
        <p:spPr>
          <a:xfrm>
            <a:off x="1066800" y="9933432"/>
            <a:ext cx="5611368" cy="140208"/>
          </a:xfrm>
          <a:prstGeom prst="rect">
            <a:avLst/>
          </a:prstGeom>
        </p:spPr>
        <p:txBody>
          <a:bodyPr lIns="0" tIns="0" rIns="0" bIns="0">
            <a:noAutofit/>
          </a:bodyPr>
          <a:lstStyle/>
          <a:p>
            <a:pPr indent="0" algn="r"/>
            <a:r>
              <a:rPr lang="en-US" sz="900">
                <a:latin typeface="Arial"/>
              </a:rPr>
              <a:t>Materi 3 - Perancangan Pembelajaran dan Pelatihan | 103</a:t>
            </a:r>
          </a:p>
        </p:txBody>
      </p:sp>
      <p:sp>
        <p:nvSpPr>
          <p:cNvPr id="4" name="Rectangle 3"/>
          <p:cNvSpPr/>
          <p:nvPr/>
        </p:nvSpPr>
        <p:spPr>
          <a:xfrm>
            <a:off x="2895600" y="1926336"/>
            <a:ext cx="3782568" cy="2602992"/>
          </a:xfrm>
          <a:prstGeom prst="rect">
            <a:avLst/>
          </a:prstGeom>
        </p:spPr>
        <p:txBody>
          <a:bodyPr lIns="0" tIns="0" rIns="0" bIns="0">
            <a:noAutofit/>
          </a:bodyPr>
          <a:lstStyle/>
          <a:p>
            <a:pPr marL="88900" marR="3505200" indent="0" algn="just">
              <a:lnSpc>
                <a:spcPts val="1608"/>
              </a:lnSpc>
            </a:pPr>
            <a:r>
              <a:rPr lang="en-US" sz="900">
                <a:latin typeface="Arial"/>
              </a:rPr>
              <a:t>= 70 = 60 = 80</a:t>
            </a:r>
          </a:p>
          <a:p>
            <a:pPr marL="88900" indent="0">
              <a:lnSpc>
                <a:spcPts val="1608"/>
              </a:lnSpc>
            </a:pPr>
            <a:r>
              <a:rPr lang="en-US" sz="900">
                <a:latin typeface="Arial"/>
              </a:rPr>
              <a:t>= {(2x70)+(1x60)+(1x80)} : 4 = (140+60+80) : 4 = 280: 4 = 70</a:t>
            </a:r>
          </a:p>
          <a:p>
            <a:pPr marL="88900" indent="0">
              <a:lnSpc>
                <a:spcPts val="1608"/>
              </a:lnSpc>
            </a:pPr>
            <a:r>
              <a:rPr lang="en-US" sz="900">
                <a:latin typeface="Arial"/>
              </a:rPr>
              <a:t>= (70 : 100) x 4 =</a:t>
            </a:r>
            <a:r>
              <a:rPr lang="en-US" sz="900" b="1">
                <a:latin typeface="Arial"/>
              </a:rPr>
              <a:t> 2,8</a:t>
            </a:r>
            <a:r>
              <a:rPr lang="en-US" sz="900">
                <a:latin typeface="Arial"/>
              </a:rPr>
              <a:t> =</a:t>
            </a:r>
            <a:r>
              <a:rPr lang="en-US" sz="900" b="1">
                <a:latin typeface="Arial"/>
              </a:rPr>
              <a:t> Baik</a:t>
            </a:r>
          </a:p>
          <a:p>
            <a:pPr marL="88900" indent="0">
              <a:lnSpc>
                <a:spcPts val="1608"/>
              </a:lnSpc>
              <a:spcAft>
                <a:spcPts val="1050"/>
              </a:spcAft>
            </a:pPr>
            <a:r>
              <a:rPr lang="en-US" sz="900" b="1">
                <a:latin typeface="Arial"/>
              </a:rPr>
              <a:t>=</a:t>
            </a:r>
            <a:r>
              <a:rPr lang="en-US" sz="900">
                <a:latin typeface="Arial"/>
              </a:rPr>
              <a:t> sudah menguasai seluruh kompetensi dengan baik namun</a:t>
            </a:r>
          </a:p>
          <a:p>
            <a:pPr marL="88900" indent="0">
              <a:spcAft>
                <a:spcPts val="1470"/>
              </a:spcAft>
            </a:pPr>
            <a:r>
              <a:rPr lang="en-US" sz="900">
                <a:latin typeface="Arial"/>
              </a:rPr>
              <a:t>perlu peningkatan dalam .... (dilihat dari Nilai Harian yang</a:t>
            </a:r>
          </a:p>
          <a:p>
            <a:pPr marL="88900" indent="0"/>
            <a:r>
              <a:rPr lang="en-US" sz="900">
                <a:latin typeface="Arial"/>
              </a:rPr>
              <a:t>baik atau pengamatan dalam penilaian proses).</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61872" y="1100328"/>
            <a:ext cx="5401056" cy="8525256"/>
          </a:xfrm>
          <a:prstGeom prst="rect">
            <a:avLst/>
          </a:prstGeom>
        </p:spPr>
        <p:txBody>
          <a:bodyPr lIns="0" tIns="0" rIns="0" bIns="0">
            <a:noAutofit/>
          </a:bodyPr>
          <a:lstStyle/>
          <a:p>
            <a:pPr marL="368300" marR="12700" indent="0" algn="just">
              <a:lnSpc>
                <a:spcPts val="1608"/>
              </a:lnSpc>
              <a:spcAft>
                <a:spcPts val="1050"/>
              </a:spcAft>
            </a:pPr>
            <a:r>
              <a:rPr lang="en-US" sz="900">
                <a:latin typeface="Arial"/>
              </a:rPr>
              <a:t>Analisis hasil TIMSS tahun 2007 dan 2011 di bidang Matematika dan IPA untuk peserta didik kelas 2 SMP juga menunjukkan hasil yang tidak jauh berbeda. Untuk bidang Matematika, lebih dari 95% peserta didik Indonesia hanya mampu mencapai level menengah, sementara di Taiwan hampir 50% peserta didiknya mampu mencapai level tinggi dan</a:t>
            </a:r>
            <a:r>
              <a:rPr lang="en-US" sz="900" i="1">
                <a:latin typeface="Arial"/>
              </a:rPr>
              <a:t> advance.</a:t>
            </a:r>
          </a:p>
          <a:p>
            <a:pPr marL="368300" marR="12700" indent="0" algn="just">
              <a:lnSpc>
                <a:spcPts val="1608"/>
              </a:lnSpc>
              <a:spcAft>
                <a:spcPts val="1050"/>
              </a:spcAft>
            </a:pPr>
            <a:r>
              <a:rPr lang="en-US" sz="900">
                <a:latin typeface="Arial"/>
              </a:rPr>
              <a:t>Untuk bidang IPA pencapaian peserta didik kelas 2 SMP juga tidak jauh berbeda dengan pencapaian yang diperoleh di bidang Matematika. Hasil studi pada tahun 2007 dan 2011 menunjukkan bahwa lebih dari 95% peserta didik Indonesia hanya mampu mencapai level menengah, sementara hampir 40% peserta didik Taiwan mampu mencapai level tinggi dan lanjut</a:t>
            </a:r>
            <a:r>
              <a:rPr lang="en-US" sz="900" i="1">
                <a:latin typeface="Arial"/>
              </a:rPr>
              <a:t> (advanced).</a:t>
            </a:r>
          </a:p>
          <a:p>
            <a:pPr marL="368300" marR="12700" indent="0" algn="just">
              <a:lnSpc>
                <a:spcPts val="1608"/>
              </a:lnSpc>
            </a:pPr>
            <a:r>
              <a:rPr lang="en-US" sz="900">
                <a:latin typeface="Arial"/>
              </a:rPr>
              <a:t>Hasil studi internasional untuk</a:t>
            </a:r>
            <a:r>
              <a:rPr lang="en-US" sz="900" i="1">
                <a:latin typeface="Arial"/>
              </a:rPr>
              <a:t> reading</a:t>
            </a:r>
            <a:r>
              <a:rPr lang="en-US" sz="900">
                <a:latin typeface="Arial"/>
              </a:rPr>
              <a:t> dan</a:t>
            </a:r>
            <a:r>
              <a:rPr lang="en-US" sz="900" i="1">
                <a:latin typeface="Arial"/>
              </a:rPr>
              <a:t> literacy</a:t>
            </a:r>
            <a:r>
              <a:rPr lang="en-US" sz="900">
                <a:latin typeface="Arial"/>
              </a:rPr>
              <a:t> (PIRLS) yang ditujukan untuk kelas IV SD juga menunjukkan hasil yang tidak jauh berbeda dengan hasil studi untuk tingkat SMP seperti yang dipaparkan di atas. Dalam hal membaca, lebih dari 95% peserta didik Indonesia di SD kelas IV hanya mampu mencapai level menengah, sementara lebih dari 50% siswa Taiwan mampu mencapai level tinggi dan</a:t>
            </a:r>
            <a:r>
              <a:rPr lang="en-US" sz="900" i="1">
                <a:latin typeface="Arial"/>
              </a:rPr>
              <a:t> advance.</a:t>
            </a:r>
            <a:r>
              <a:rPr lang="en-US" sz="900">
                <a:latin typeface="Arial"/>
              </a:rPr>
              <a:t> Soal-soal dalam TIMSS dan PIRLS yang digunakan untuk mengukur kemampuan peserta didik dibagi menjadi empat kategori, yaitu:</a:t>
            </a:r>
          </a:p>
          <a:p>
            <a:pPr marL="368300" indent="0" algn="just">
              <a:lnSpc>
                <a:spcPts val="1608"/>
              </a:lnSpc>
            </a:pPr>
            <a:r>
              <a:rPr lang="en-US" sz="900" i="1">
                <a:latin typeface="Arial"/>
              </a:rPr>
              <a:t>- low</a:t>
            </a:r>
            <a:r>
              <a:rPr lang="en-US" sz="900">
                <a:latin typeface="Arial"/>
              </a:rPr>
              <a:t> mengukur kemampuan sampai level</a:t>
            </a:r>
            <a:r>
              <a:rPr lang="en-US" sz="900" i="1">
                <a:latin typeface="Arial"/>
              </a:rPr>
              <a:t> knowing,</a:t>
            </a:r>
          </a:p>
          <a:p>
            <a:pPr marL="368300" indent="0" algn="just">
              <a:lnSpc>
                <a:spcPts val="1608"/>
              </a:lnSpc>
            </a:pPr>
            <a:r>
              <a:rPr lang="en-US" sz="900" i="1">
                <a:latin typeface="Arial"/>
              </a:rPr>
              <a:t>- intermediate</a:t>
            </a:r>
            <a:r>
              <a:rPr lang="en-US" sz="900">
                <a:latin typeface="Arial"/>
              </a:rPr>
              <a:t> mengukur kemampuan sampai level</a:t>
            </a:r>
            <a:r>
              <a:rPr lang="en-US" sz="900" i="1">
                <a:latin typeface="Arial"/>
              </a:rPr>
              <a:t> applying,</a:t>
            </a:r>
          </a:p>
          <a:p>
            <a:pPr marL="368300" indent="0" algn="just">
              <a:lnSpc>
                <a:spcPts val="1608"/>
              </a:lnSpc>
            </a:pPr>
            <a:r>
              <a:rPr lang="en-US" sz="900" i="1">
                <a:latin typeface="Arial"/>
              </a:rPr>
              <a:t>- high</a:t>
            </a:r>
            <a:r>
              <a:rPr lang="en-US" sz="900">
                <a:latin typeface="Arial"/>
              </a:rPr>
              <a:t> mengukur kemampuan sampai level</a:t>
            </a:r>
            <a:r>
              <a:rPr lang="en-US" sz="900" i="1">
                <a:latin typeface="Arial"/>
              </a:rPr>
              <a:t> reasoning,</a:t>
            </a:r>
            <a:r>
              <a:rPr lang="en-US" sz="900">
                <a:latin typeface="Arial"/>
              </a:rPr>
              <a:t> dan</a:t>
            </a:r>
          </a:p>
          <a:p>
            <a:pPr marL="368300" indent="0" algn="just">
              <a:lnSpc>
                <a:spcPts val="1608"/>
              </a:lnSpc>
              <a:spcAft>
                <a:spcPts val="1050"/>
              </a:spcAft>
            </a:pPr>
            <a:r>
              <a:rPr lang="en-US" sz="900" i="1">
                <a:latin typeface="Arial"/>
              </a:rPr>
              <a:t>- advance</a:t>
            </a:r>
            <a:r>
              <a:rPr lang="en-US" sz="900">
                <a:latin typeface="Arial"/>
              </a:rPr>
              <a:t> mengukur kemampuan sampai level</a:t>
            </a:r>
            <a:r>
              <a:rPr lang="en-US" sz="900" i="1">
                <a:latin typeface="Arial"/>
              </a:rPr>
              <a:t> reasoning with incomplete information.</a:t>
            </a:r>
          </a:p>
          <a:p>
            <a:pPr marL="368300" marR="12700" indent="0" algn="just">
              <a:lnSpc>
                <a:spcPts val="1608"/>
              </a:lnSpc>
              <a:spcAft>
                <a:spcPts val="1050"/>
              </a:spcAft>
            </a:pPr>
            <a:r>
              <a:rPr lang="en-US" sz="900">
                <a:latin typeface="Arial"/>
              </a:rPr>
              <a:t>Dalam kaitan itu, perlu dilakukan langkah penguatan materi dengan mengevaluasi ulang ruang lingkup materi yang terdapat di dalam kurikulum dengan cara meniadakan materi yang tidak esensial atau tidak relevan bagi peserta didik, mempertahankan materi yang sesuai dengan kebutuhan peserta didik, dan menambahkan materi yang dianggap penting dalam perbandingan internasional.</a:t>
            </a:r>
          </a:p>
          <a:p>
            <a:pPr indent="0">
              <a:lnSpc>
                <a:spcPts val="1608"/>
              </a:lnSpc>
            </a:pPr>
            <a:r>
              <a:rPr lang="en-US" sz="900" b="1">
                <a:latin typeface="Arial"/>
              </a:rPr>
              <a:t>3. Karakteristik Kurikulum 2013</a:t>
            </a:r>
          </a:p>
          <a:p>
            <a:pPr marL="190500" marR="12700" indent="0" algn="just">
              <a:lnSpc>
                <a:spcPts val="1608"/>
              </a:lnSpc>
            </a:pPr>
            <a:r>
              <a:rPr lang="en-US" sz="900">
                <a:latin typeface="Arial"/>
              </a:rPr>
              <a:t>Kurikulum 2013 adalah kurikulum berbasis kompetensi. Pengembangan kurikulum diarahkan pada pencapaian kompetensi yang dirumuskan dari SKL. Demikian pula penilaian hasil belajar dan hasil kurikulum diukur dari pencapaian kompetensi. Keberhasilan kurikulum diartikan sebagai pencapaian kompetensi yang dirancang dalam dokumen kurikulum oleh seluruh peserta didik. Kompetensi untuk Kurikulum 2013 dirancang sebagai berikut.</a:t>
            </a:r>
          </a:p>
          <a:p>
            <a:pPr marL="368300" marR="12700" indent="-177800" algn="just">
              <a:lnSpc>
                <a:spcPts val="1608"/>
              </a:lnSpc>
            </a:pPr>
            <a:r>
              <a:rPr lang="en-US" sz="900">
                <a:latin typeface="Arial"/>
              </a:rPr>
              <a:t>a. Isi atau konten kurikulum, yaitu kompetensi, dinyatakan dalam bentuk Kompetensi Inti (KI) kelas dan dirinci lebih lanjut dalam Kompetensi Dasar (KD) mata pelajaran.</a:t>
            </a:r>
          </a:p>
          <a:p>
            <a:pPr marL="368300" marR="12700" indent="-177800" algn="just">
              <a:lnSpc>
                <a:spcPts val="1608"/>
              </a:lnSpc>
            </a:pPr>
            <a:r>
              <a:rPr lang="en-US" sz="900">
                <a:latin typeface="Arial"/>
              </a:rPr>
              <a:t>b. Kompetensi Inti (KI) merupakan gambaran secara kategorial mengenai kompetensi dalam aspek sikap, pengetahuan, dan keterampilan (afektif, kognitif, dan psikomotor) yang harus dipelajari peserta didik untuk suatu jenjang sekolah, kelas dan mata</a:t>
            </a:r>
          </a:p>
        </p:txBody>
      </p:sp>
      <p:sp>
        <p:nvSpPr>
          <p:cNvPr id="3" name="Rectangle 2"/>
          <p:cNvSpPr/>
          <p:nvPr/>
        </p:nvSpPr>
        <p:spPr>
          <a:xfrm>
            <a:off x="1246632" y="9933432"/>
            <a:ext cx="5431536" cy="140208"/>
          </a:xfrm>
          <a:prstGeom prst="rect">
            <a:avLst/>
          </a:prstGeom>
        </p:spPr>
        <p:txBody>
          <a:bodyPr lIns="0" tIns="0" rIns="0" bIns="0">
            <a:noAutofit/>
          </a:bodyPr>
          <a:lstStyle/>
          <a:p>
            <a:pPr indent="0" algn="r"/>
            <a:r>
              <a:rPr lang="en-US" sz="900">
                <a:latin typeface="Arial"/>
              </a:rPr>
              <a:t>Materi 1 - Konsep Kurikulum | 6</a:t>
            </a:r>
          </a:p>
        </p:txBody>
      </p:sp>
    </p:spTree>
  </p:cSld>
  <p:clrMapOvr>
    <a:overrideClrMapping bg1="lt1" tx1="dk1" bg2="lt2" tx2="dk2" accent1="accent1" accent2="accent2" accent3="accent3" accent4="accent4" accent5="accent5" accent6="accent6" hlink="hlink" folHlink="folHlink"/>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719072" y="1103376"/>
            <a:ext cx="5099304" cy="146304"/>
          </a:xfrm>
          <a:prstGeom prst="rect">
            <a:avLst/>
          </a:prstGeom>
        </p:spPr>
        <p:txBody>
          <a:bodyPr lIns="0" tIns="0" rIns="0" bIns="0">
            <a:noAutofit/>
          </a:bodyPr>
          <a:lstStyle/>
          <a:p>
            <a:pPr indent="0"/>
            <a:r>
              <a:rPr lang="en-US" sz="900">
                <a:latin typeface="Arial"/>
              </a:rPr>
              <a:t>Peserta didik A memperoleh nilai pada Mata Pelajaran Bahasa Jerman sebagai berikut :</a:t>
            </a:r>
          </a:p>
        </p:txBody>
      </p:sp>
      <p:sp>
        <p:nvSpPr>
          <p:cNvPr id="3" name="Rectangle 2"/>
          <p:cNvSpPr/>
          <p:nvPr/>
        </p:nvSpPr>
        <p:spPr>
          <a:xfrm>
            <a:off x="1956816" y="1298448"/>
            <a:ext cx="932688" cy="774192"/>
          </a:xfrm>
          <a:prstGeom prst="rect">
            <a:avLst/>
          </a:prstGeom>
        </p:spPr>
        <p:txBody>
          <a:bodyPr lIns="0" tIns="0" rIns="0" bIns="0">
            <a:noAutofit/>
          </a:bodyPr>
          <a:lstStyle/>
          <a:p>
            <a:pPr marL="12700" marR="63500" indent="0">
              <a:lnSpc>
                <a:spcPts val="1608"/>
              </a:lnSpc>
              <a:spcAft>
                <a:spcPts val="3150"/>
              </a:spcAft>
            </a:pPr>
            <a:r>
              <a:rPr lang="en-US" sz="900">
                <a:latin typeface="Arial"/>
              </a:rPr>
              <a:t>Nilai Praktik Nilai Portofolio Nilai Proyek Nilai Rapor</a:t>
            </a:r>
          </a:p>
        </p:txBody>
      </p:sp>
      <p:sp>
        <p:nvSpPr>
          <p:cNvPr id="4" name="Rectangle 3"/>
          <p:cNvSpPr/>
          <p:nvPr/>
        </p:nvSpPr>
        <p:spPr>
          <a:xfrm>
            <a:off x="1944624" y="2731008"/>
            <a:ext cx="865632" cy="743712"/>
          </a:xfrm>
          <a:prstGeom prst="rect">
            <a:avLst/>
          </a:prstGeom>
        </p:spPr>
        <p:txBody>
          <a:bodyPr lIns="0" tIns="0" rIns="0" bIns="0">
            <a:noAutofit/>
          </a:bodyPr>
          <a:lstStyle/>
          <a:p>
            <a:pPr marL="12700" marR="139700" indent="0">
              <a:lnSpc>
                <a:spcPts val="1608"/>
              </a:lnSpc>
              <a:spcBef>
                <a:spcPts val="3150"/>
              </a:spcBef>
            </a:pPr>
            <a:r>
              <a:rPr lang="en-US" sz="900">
                <a:latin typeface="Arial"/>
              </a:rPr>
              <a:t>Nilai Rapor Nilai Konversi </a:t>
            </a:r>
            <a:r>
              <a:rPr lang="en-US" sz="900" b="1" i="1">
                <a:latin typeface="Arial"/>
              </a:rPr>
              <a:t>Deskripsi </a:t>
            </a:r>
            <a:r>
              <a:rPr lang="en-US" sz="900">
                <a:latin typeface="Arial"/>
              </a:rPr>
              <a:t>namun</a:t>
            </a:r>
          </a:p>
        </p:txBody>
      </p:sp>
      <p:sp>
        <p:nvSpPr>
          <p:cNvPr id="5" name="Rectangle 4"/>
          <p:cNvSpPr/>
          <p:nvPr/>
        </p:nvSpPr>
        <p:spPr>
          <a:xfrm>
            <a:off x="3368040" y="1304544"/>
            <a:ext cx="3407664" cy="2609088"/>
          </a:xfrm>
          <a:prstGeom prst="rect">
            <a:avLst/>
          </a:prstGeom>
        </p:spPr>
        <p:txBody>
          <a:bodyPr lIns="0" tIns="0" rIns="0" bIns="0">
            <a:noAutofit/>
          </a:bodyPr>
          <a:lstStyle/>
          <a:p>
            <a:pPr marL="12700" marR="3136900" indent="0" algn="just">
              <a:lnSpc>
                <a:spcPts val="1608"/>
              </a:lnSpc>
            </a:pPr>
            <a:r>
              <a:rPr lang="en-US" sz="900">
                <a:latin typeface="Arial"/>
              </a:rPr>
              <a:t>= 80 = 75 = 80</a:t>
            </a:r>
          </a:p>
          <a:p>
            <a:pPr marL="914400" marR="127000" indent="-901700">
              <a:lnSpc>
                <a:spcPts val="1608"/>
              </a:lnSpc>
            </a:pPr>
            <a:r>
              <a:rPr lang="en-US" sz="900" u="sng">
                <a:latin typeface="Arial"/>
              </a:rPr>
              <a:t>= (2x800 + (1x75) + (1x80)</a:t>
            </a:r>
            <a:r>
              <a:rPr lang="en-US" sz="900">
                <a:latin typeface="Arial"/>
              </a:rPr>
              <a:t> X 4 400</a:t>
            </a:r>
          </a:p>
          <a:p>
            <a:pPr marL="12700" indent="0" algn="ctr">
              <a:lnSpc>
                <a:spcPts val="1608"/>
              </a:lnSpc>
            </a:pPr>
            <a:r>
              <a:rPr lang="en-US" sz="900">
                <a:latin typeface="Arial"/>
              </a:rPr>
              <a:t>= </a:t>
            </a:r>
            <a:r>
              <a:rPr lang="en-US" sz="900" u="sng">
                <a:latin typeface="Arial"/>
              </a:rPr>
              <a:t>(160+75+80)</a:t>
            </a:r>
            <a:r>
              <a:rPr lang="en-US" sz="900">
                <a:latin typeface="Arial"/>
              </a:rPr>
              <a:t> X 4 400</a:t>
            </a:r>
          </a:p>
          <a:p>
            <a:pPr marL="12700" marR="127000" indent="0">
              <a:lnSpc>
                <a:spcPts val="1608"/>
              </a:lnSpc>
            </a:pPr>
            <a:r>
              <a:rPr lang="en-US" sz="900">
                <a:latin typeface="Arial"/>
              </a:rPr>
              <a:t>= (315:400) X 4 =</a:t>
            </a:r>
            <a:r>
              <a:rPr lang="en-US" sz="900" b="1">
                <a:latin typeface="Arial"/>
              </a:rPr>
              <a:t> 3,15</a:t>
            </a:r>
            <a:r>
              <a:rPr lang="en-US" sz="900">
                <a:latin typeface="Arial"/>
              </a:rPr>
              <a:t> =</a:t>
            </a:r>
            <a:r>
              <a:rPr lang="en-US" sz="900" b="1">
                <a:latin typeface="Arial"/>
              </a:rPr>
              <a:t> B+</a:t>
            </a:r>
          </a:p>
          <a:p>
            <a:pPr marL="12700" indent="0">
              <a:lnSpc>
                <a:spcPts val="1608"/>
              </a:lnSpc>
              <a:spcAft>
                <a:spcPts val="1050"/>
              </a:spcAft>
            </a:pPr>
            <a:r>
              <a:rPr lang="en-US" sz="900">
                <a:latin typeface="Arial"/>
              </a:rPr>
              <a:t>sudah baik dalam mengerjakan praktik dan proyek,</a:t>
            </a:r>
          </a:p>
          <a:p>
            <a:pPr marL="12700" marR="127000" indent="0">
              <a:lnSpc>
                <a:spcPts val="1608"/>
              </a:lnSpc>
            </a:pPr>
            <a:r>
              <a:rPr lang="en-US" sz="900">
                <a:latin typeface="Arial"/>
              </a:rPr>
              <a:t>masih perlu ditingkatkan kedisiplinan merapikan tugas-tugas dalam satu portofolio.</a:t>
            </a:r>
          </a:p>
        </p:txBody>
      </p:sp>
      <p:sp>
        <p:nvSpPr>
          <p:cNvPr id="6" name="Rectangle 5"/>
          <p:cNvSpPr/>
          <p:nvPr/>
        </p:nvSpPr>
        <p:spPr>
          <a:xfrm>
            <a:off x="1082040" y="4157472"/>
            <a:ext cx="5708904" cy="2212848"/>
          </a:xfrm>
          <a:prstGeom prst="rect">
            <a:avLst/>
          </a:prstGeom>
        </p:spPr>
        <p:txBody>
          <a:bodyPr lIns="0" tIns="0" rIns="0" bIns="0">
            <a:noAutofit/>
          </a:bodyPr>
          <a:lstStyle/>
          <a:p>
            <a:pPr indent="0">
              <a:lnSpc>
                <a:spcPts val="1608"/>
              </a:lnSpc>
            </a:pPr>
            <a:r>
              <a:rPr lang="en-US" sz="900" b="1">
                <a:latin typeface="Arial"/>
              </a:rPr>
              <a:t>3. Penilaian Sikap</a:t>
            </a:r>
          </a:p>
          <a:p>
            <a:pPr marL="469900" indent="-190500">
              <a:lnSpc>
                <a:spcPts val="1608"/>
              </a:lnSpc>
            </a:pPr>
            <a:r>
              <a:rPr lang="en-US" sz="900">
                <a:latin typeface="Arial"/>
              </a:rPr>
              <a:t>a. Penilaian</a:t>
            </a:r>
            <a:r>
              <a:rPr lang="en-US" sz="900" b="1">
                <a:latin typeface="Arial"/>
              </a:rPr>
              <a:t> Sikap</a:t>
            </a:r>
            <a:r>
              <a:rPr lang="en-US" sz="900">
                <a:latin typeface="Arial"/>
              </a:rPr>
              <a:t> (spiritual dan sosial) dilakukan oleh Guru Mata Pelajaran (Pendidik)</a:t>
            </a:r>
          </a:p>
          <a:p>
            <a:pPr marL="469900" indent="-190500">
              <a:lnSpc>
                <a:spcPts val="1608"/>
              </a:lnSpc>
            </a:pPr>
            <a:r>
              <a:rPr lang="en-US" sz="900">
                <a:latin typeface="Arial"/>
              </a:rPr>
              <a:t>b. Penilaian Sikapdiperoleh menggunakan instrumen:</a:t>
            </a:r>
          </a:p>
          <a:p>
            <a:pPr marL="469900" indent="0">
              <a:lnSpc>
                <a:spcPts val="1608"/>
              </a:lnSpc>
            </a:pPr>
            <a:r>
              <a:rPr lang="en-US" sz="900">
                <a:latin typeface="Arial"/>
              </a:rPr>
              <a:t>1) Penilaian observasi</a:t>
            </a:r>
          </a:p>
          <a:p>
            <a:pPr marL="469900" indent="0">
              <a:lnSpc>
                <a:spcPts val="1608"/>
              </a:lnSpc>
            </a:pPr>
            <a:r>
              <a:rPr lang="en-US" sz="900">
                <a:latin typeface="Arial"/>
              </a:rPr>
              <a:t>2) Penilaian diri sendiri</a:t>
            </a:r>
          </a:p>
          <a:p>
            <a:pPr marL="469900" indent="0">
              <a:lnSpc>
                <a:spcPts val="1608"/>
              </a:lnSpc>
            </a:pPr>
            <a:r>
              <a:rPr lang="en-US" sz="900">
                <a:latin typeface="Arial"/>
              </a:rPr>
              <a:t>3) Penilaian antarpeserta didik</a:t>
            </a:r>
          </a:p>
          <a:p>
            <a:pPr marL="469900" indent="0">
              <a:lnSpc>
                <a:spcPts val="1608"/>
              </a:lnSpc>
            </a:pPr>
            <a:r>
              <a:rPr lang="en-US" sz="900">
                <a:latin typeface="Arial"/>
              </a:rPr>
              <a:t>4) Jurnal catatan guru</a:t>
            </a:r>
          </a:p>
          <a:p>
            <a:pPr marL="469900" marR="127000" indent="-190500">
              <a:lnSpc>
                <a:spcPts val="1608"/>
              </a:lnSpc>
            </a:pPr>
            <a:r>
              <a:rPr lang="en-US" sz="900">
                <a:latin typeface="Arial"/>
              </a:rPr>
              <a:t>c. Nilai Observasi diperoleh dari hasil Pengamatan terhadap Proses sikap tertentu pada </a:t>
            </a:r>
            <a:r>
              <a:rPr lang="en-US" sz="900" b="1">
                <a:latin typeface="Arial"/>
              </a:rPr>
              <a:t>sepanjang</a:t>
            </a:r>
            <a:r>
              <a:rPr lang="en-US" sz="900">
                <a:latin typeface="Arial"/>
              </a:rPr>
              <a:t> proses pembelajaran satu Kompetensi Dasar (KD)</a:t>
            </a:r>
          </a:p>
          <a:p>
            <a:pPr marL="469900" marR="127000" indent="-190500">
              <a:lnSpc>
                <a:spcPts val="1608"/>
              </a:lnSpc>
              <a:spcAft>
                <a:spcPts val="1260"/>
              </a:spcAft>
            </a:pPr>
            <a:r>
              <a:rPr lang="en-US" sz="900">
                <a:latin typeface="Arial"/>
              </a:rPr>
              <a:t>d. Untuk penilaian Sikap Spiritual dan Sosial (KI-1danKI-2) menggunakan nilai Kualitatif seperti pada</a:t>
            </a:r>
            <a:r>
              <a:rPr lang="en-US" sz="900" b="1" i="1">
                <a:latin typeface="Arial"/>
              </a:rPr>
              <a:t> tabel 3</a:t>
            </a:r>
            <a:r>
              <a:rPr lang="en-US" sz="900">
                <a:latin typeface="Arial"/>
              </a:rPr>
              <a:t> sebagai berikut:</a:t>
            </a:r>
          </a:p>
        </p:txBody>
      </p:sp>
      <p:sp>
        <p:nvSpPr>
          <p:cNvPr id="7" name="Rectangle 6"/>
          <p:cNvSpPr/>
          <p:nvPr/>
        </p:nvSpPr>
        <p:spPr>
          <a:xfrm>
            <a:off x="2685288" y="6623304"/>
            <a:ext cx="2365248" cy="155448"/>
          </a:xfrm>
          <a:prstGeom prst="rect">
            <a:avLst/>
          </a:prstGeom>
        </p:spPr>
        <p:txBody>
          <a:bodyPr lIns="0" tIns="0" rIns="0" bIns="0">
            <a:noAutofit/>
          </a:bodyPr>
          <a:lstStyle/>
          <a:p>
            <a:pPr indent="0"/>
            <a:r>
              <a:rPr lang="en-US" sz="900" b="1">
                <a:latin typeface="Arial"/>
              </a:rPr>
              <a:t>Tabel 3 : Rentang Nilai Kompetensi Sikap</a:t>
            </a:r>
          </a:p>
        </p:txBody>
      </p:sp>
      <p:graphicFrame>
        <p:nvGraphicFramePr>
          <p:cNvPr id="8" name="Table 7"/>
          <p:cNvGraphicFramePr>
            <a:graphicFrameLocks noGrp="1"/>
          </p:cNvGraphicFramePr>
          <p:nvPr/>
        </p:nvGraphicFramePr>
        <p:xfrm>
          <a:off x="1661160" y="6809232"/>
          <a:ext cx="4416552" cy="1060704"/>
        </p:xfrm>
        <a:graphic>
          <a:graphicData uri="http://schemas.openxmlformats.org/drawingml/2006/table">
            <a:tbl>
              <a:tblPr/>
              <a:tblGrid>
                <a:gridCol w="441960"/>
                <a:gridCol w="2014728"/>
                <a:gridCol w="1959864"/>
              </a:tblGrid>
              <a:tr h="213360">
                <a:tc>
                  <a:txBody>
                    <a:bodyPr/>
                    <a:lstStyle/>
                    <a:p>
                      <a:pPr marL="177800" indent="0"/>
                      <a:r>
                        <a:rPr lang="en-US" sz="900" b="1">
                          <a:latin typeface="Arial"/>
                        </a:rPr>
                        <a:t>No.</a:t>
                      </a:r>
                    </a:p>
                  </a:txBody>
                  <a:tcPr marL="0" marR="0" marT="0" marB="0"/>
                </a:tc>
                <a:tc>
                  <a:txBody>
                    <a:bodyPr/>
                    <a:lstStyle/>
                    <a:p>
                      <a:pPr marL="876300" indent="0"/>
                      <a:r>
                        <a:rPr lang="en-US" sz="900" b="1">
                          <a:latin typeface="Arial"/>
                        </a:rPr>
                        <a:t>Skor</a:t>
                      </a:r>
                    </a:p>
                  </a:txBody>
                  <a:tcPr marL="0" marR="0" marT="0" marB="0"/>
                </a:tc>
                <a:tc>
                  <a:txBody>
                    <a:bodyPr/>
                    <a:lstStyle/>
                    <a:p>
                      <a:pPr marR="698500" indent="0" algn="r"/>
                      <a:r>
                        <a:rPr lang="en-US" sz="900" b="1">
                          <a:latin typeface="Arial"/>
                        </a:rPr>
                        <a:t>Predikat</a:t>
                      </a:r>
                    </a:p>
                  </a:txBody>
                  <a:tcPr marL="0" marR="0" marT="0" marB="0"/>
                </a:tc>
              </a:tr>
              <a:tr h="210312">
                <a:tc>
                  <a:txBody>
                    <a:bodyPr/>
                    <a:lstStyle/>
                    <a:p>
                      <a:pPr marL="177800" indent="0"/>
                      <a:r>
                        <a:rPr lang="en-US" sz="900">
                          <a:latin typeface="Arial"/>
                        </a:rPr>
                        <a:t>1</a:t>
                      </a:r>
                    </a:p>
                  </a:txBody>
                  <a:tcPr marL="0" marR="0" marT="0" marB="0"/>
                </a:tc>
                <a:tc>
                  <a:txBody>
                    <a:bodyPr/>
                    <a:lstStyle/>
                    <a:p>
                      <a:pPr marL="685800" indent="0"/>
                      <a:r>
                        <a:rPr lang="en-US" sz="900">
                          <a:latin typeface="Arial"/>
                        </a:rPr>
                        <a:t>Skor &lt; 1,33</a:t>
                      </a:r>
                    </a:p>
                  </a:txBody>
                  <a:tcPr marL="0" marR="0" marT="0" marB="0"/>
                </a:tc>
                <a:tc>
                  <a:txBody>
                    <a:bodyPr/>
                    <a:lstStyle/>
                    <a:p>
                      <a:pPr marL="774700" indent="0"/>
                      <a:r>
                        <a:rPr lang="en-US" sz="900">
                          <a:latin typeface="Arial"/>
                        </a:rPr>
                        <a:t>Kurang(K)</a:t>
                      </a:r>
                    </a:p>
                  </a:txBody>
                  <a:tcPr marL="0" marR="0" marT="0" marB="0"/>
                </a:tc>
              </a:tr>
              <a:tr h="210312">
                <a:tc>
                  <a:txBody>
                    <a:bodyPr/>
                    <a:lstStyle/>
                    <a:p>
                      <a:pPr marL="177800" indent="0"/>
                      <a:r>
                        <a:rPr lang="en-US" sz="900">
                          <a:latin typeface="Arial"/>
                        </a:rPr>
                        <a:t>2</a:t>
                      </a:r>
                    </a:p>
                  </a:txBody>
                  <a:tcPr marL="0" marR="0" marT="0" marB="0"/>
                </a:tc>
                <a:tc>
                  <a:txBody>
                    <a:bodyPr/>
                    <a:lstStyle/>
                    <a:p>
                      <a:pPr marL="495300" indent="0"/>
                      <a:r>
                        <a:rPr lang="en-US" sz="900">
                          <a:latin typeface="Arial"/>
                        </a:rPr>
                        <a:t>1,33 &lt; Skor &lt; 2,33</a:t>
                      </a:r>
                    </a:p>
                  </a:txBody>
                  <a:tcPr marL="0" marR="0" marT="0" marB="0"/>
                </a:tc>
                <a:tc>
                  <a:txBody>
                    <a:bodyPr/>
                    <a:lstStyle/>
                    <a:p>
                      <a:pPr marL="774700" indent="0"/>
                      <a:r>
                        <a:rPr lang="en-US" sz="900">
                          <a:latin typeface="Arial"/>
                        </a:rPr>
                        <a:t>Cukup(C)</a:t>
                      </a:r>
                    </a:p>
                  </a:txBody>
                  <a:tcPr marL="0" marR="0" marT="0" marB="0"/>
                </a:tc>
              </a:tr>
              <a:tr h="210312">
                <a:tc>
                  <a:txBody>
                    <a:bodyPr/>
                    <a:lstStyle/>
                    <a:p>
                      <a:pPr marL="177800" indent="0"/>
                      <a:r>
                        <a:rPr lang="en-US" sz="900">
                          <a:latin typeface="Arial"/>
                        </a:rPr>
                        <a:t>3</a:t>
                      </a:r>
                    </a:p>
                  </a:txBody>
                  <a:tcPr marL="0" marR="0" marT="0" marB="0"/>
                </a:tc>
                <a:tc>
                  <a:txBody>
                    <a:bodyPr/>
                    <a:lstStyle/>
                    <a:p>
                      <a:pPr marL="495300" indent="0"/>
                      <a:r>
                        <a:rPr lang="en-US" sz="900">
                          <a:latin typeface="Arial"/>
                        </a:rPr>
                        <a:t>2,33 &lt; Skor &lt; 3,33</a:t>
                      </a:r>
                    </a:p>
                  </a:txBody>
                  <a:tcPr marL="0" marR="0" marT="0" marB="0"/>
                </a:tc>
                <a:tc>
                  <a:txBody>
                    <a:bodyPr/>
                    <a:lstStyle/>
                    <a:p>
                      <a:pPr marR="698500" indent="0" algn="r"/>
                      <a:r>
                        <a:rPr lang="en-US" sz="900">
                          <a:latin typeface="Arial"/>
                        </a:rPr>
                        <a:t>Baik (B)</a:t>
                      </a:r>
                    </a:p>
                  </a:txBody>
                  <a:tcPr marL="0" marR="0" marT="0" marB="0"/>
                </a:tc>
              </a:tr>
              <a:tr h="216408">
                <a:tc>
                  <a:txBody>
                    <a:bodyPr/>
                    <a:lstStyle/>
                    <a:p>
                      <a:pPr marL="177800" indent="0"/>
                      <a:r>
                        <a:rPr lang="en-US" sz="900">
                          <a:latin typeface="Arial"/>
                        </a:rPr>
                        <a:t>4</a:t>
                      </a:r>
                    </a:p>
                  </a:txBody>
                  <a:tcPr marL="0" marR="0" marT="0" marB="0"/>
                </a:tc>
                <a:tc>
                  <a:txBody>
                    <a:bodyPr/>
                    <a:lstStyle/>
                    <a:p>
                      <a:pPr marL="495300" indent="0"/>
                      <a:r>
                        <a:rPr lang="en-US" sz="900">
                          <a:latin typeface="Arial"/>
                        </a:rPr>
                        <a:t>3,33 &lt; Skor &lt; 4,00</a:t>
                      </a:r>
                    </a:p>
                  </a:txBody>
                  <a:tcPr marL="0" marR="0" marT="0" marB="0"/>
                </a:tc>
                <a:tc>
                  <a:txBody>
                    <a:bodyPr/>
                    <a:lstStyle/>
                    <a:p>
                      <a:pPr marL="609600" indent="0"/>
                      <a:r>
                        <a:rPr lang="en-US" sz="900">
                          <a:latin typeface="Arial"/>
                        </a:rPr>
                        <a:t>Sangat Baik (SB)</a:t>
                      </a:r>
                    </a:p>
                  </a:txBody>
                  <a:tcPr marL="0" marR="0" marT="0" marB="0"/>
                </a:tc>
              </a:tr>
            </a:tbl>
          </a:graphicData>
        </a:graphic>
      </p:graphicFrame>
      <p:sp>
        <p:nvSpPr>
          <p:cNvPr id="9" name="Rectangle 8"/>
          <p:cNvSpPr/>
          <p:nvPr/>
        </p:nvSpPr>
        <p:spPr>
          <a:xfrm>
            <a:off x="1082040" y="8095488"/>
            <a:ext cx="5708904" cy="1383792"/>
          </a:xfrm>
          <a:prstGeom prst="rect">
            <a:avLst/>
          </a:prstGeom>
        </p:spPr>
        <p:txBody>
          <a:bodyPr lIns="0" tIns="0" rIns="0" bIns="0">
            <a:noAutofit/>
          </a:bodyPr>
          <a:lstStyle/>
          <a:p>
            <a:pPr marL="469900" indent="-190500">
              <a:lnSpc>
                <a:spcPts val="1608"/>
              </a:lnSpc>
              <a:spcBef>
                <a:spcPts val="1260"/>
              </a:spcBef>
            </a:pPr>
            <a:r>
              <a:rPr lang="en-US" sz="900">
                <a:latin typeface="Arial"/>
              </a:rPr>
              <a:t>e. Penghitungan Nilai Sikap adalah dengan cara :</a:t>
            </a:r>
          </a:p>
          <a:p>
            <a:pPr marL="469900" indent="0">
              <a:lnSpc>
                <a:spcPts val="1608"/>
              </a:lnSpc>
            </a:pPr>
            <a:r>
              <a:rPr lang="en-US" sz="900">
                <a:latin typeface="Arial"/>
              </a:rPr>
              <a:t>1) menentukan Skala penilaian sikap dibuat dengan rentang antara 1 - 4, contoh:</a:t>
            </a:r>
          </a:p>
          <a:p>
            <a:pPr marL="723900" indent="0">
              <a:lnSpc>
                <a:spcPts val="1608"/>
              </a:lnSpc>
            </a:pPr>
            <a:r>
              <a:rPr lang="en-US" sz="900">
                <a:latin typeface="Arial"/>
              </a:rPr>
              <a:t>1. = sangat kurang;</a:t>
            </a:r>
          </a:p>
          <a:p>
            <a:pPr marL="723900" indent="0">
              <a:lnSpc>
                <a:spcPts val="1608"/>
              </a:lnSpc>
            </a:pPr>
            <a:r>
              <a:rPr lang="en-US" sz="900">
                <a:latin typeface="Arial"/>
              </a:rPr>
              <a:t>2. = kurang konsisten;</a:t>
            </a:r>
          </a:p>
          <a:p>
            <a:pPr marL="723900" indent="0">
              <a:lnSpc>
                <a:spcPts val="1608"/>
              </a:lnSpc>
            </a:pPr>
            <a:r>
              <a:rPr lang="en-US" sz="900">
                <a:latin typeface="Arial"/>
              </a:rPr>
              <a:t>3. = mulai konsisten;</a:t>
            </a:r>
          </a:p>
          <a:p>
            <a:pPr marL="723900" indent="0">
              <a:lnSpc>
                <a:spcPts val="1608"/>
              </a:lnSpc>
            </a:pPr>
            <a:r>
              <a:rPr lang="en-US" sz="900">
                <a:latin typeface="Arial"/>
              </a:rPr>
              <a:t>4. = konsisten;</a:t>
            </a:r>
          </a:p>
          <a:p>
            <a:pPr marL="469900" indent="0">
              <a:lnSpc>
                <a:spcPts val="1608"/>
              </a:lnSpc>
            </a:pPr>
            <a:r>
              <a:rPr lang="en-US" sz="900">
                <a:latin typeface="Arial"/>
              </a:rPr>
              <a:t>2) menetapkan pembobotan dan rumus penghitungan, dan</a:t>
            </a:r>
          </a:p>
        </p:txBody>
      </p:sp>
      <p:sp>
        <p:nvSpPr>
          <p:cNvPr id="10" name="Rectangle 9"/>
          <p:cNvSpPr/>
          <p:nvPr/>
        </p:nvSpPr>
        <p:spPr>
          <a:xfrm>
            <a:off x="3334512" y="9918192"/>
            <a:ext cx="3340608" cy="155448"/>
          </a:xfrm>
          <a:prstGeom prst="rect">
            <a:avLst/>
          </a:prstGeom>
        </p:spPr>
        <p:txBody>
          <a:bodyPr lIns="0" tIns="0" rIns="0" bIns="0">
            <a:noAutofit/>
          </a:bodyPr>
          <a:lstStyle/>
          <a:p>
            <a:pPr indent="0" algn="just"/>
            <a:r>
              <a:rPr lang="en-US" sz="900">
                <a:latin typeface="Arial"/>
              </a:rPr>
              <a:t>Materi 3 - Perancangan Pembelajaran dan Pelatihan | 104</a:t>
            </a:r>
          </a:p>
        </p:txBody>
      </p:sp>
    </p:spTree>
  </p:cSld>
  <p:clrMapOvr>
    <a:overrideClrMapping bg1="lt1" tx1="dk1" bg2="lt2" tx2="dk2" accent1="accent1" accent2="accent2" accent3="accent3" accent4="accent4" accent5="accent5" accent6="accent6" hlink="hlink" folHlink="folHlink"/>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530096" y="1097280"/>
            <a:ext cx="5126736" cy="1999488"/>
          </a:xfrm>
          <a:prstGeom prst="rect">
            <a:avLst/>
          </a:prstGeom>
        </p:spPr>
        <p:txBody>
          <a:bodyPr lIns="0" tIns="0" rIns="0" bIns="0">
            <a:noAutofit/>
          </a:bodyPr>
          <a:lstStyle/>
          <a:p>
            <a:pPr marL="190500" indent="-190500" algn="just">
              <a:lnSpc>
                <a:spcPts val="1608"/>
              </a:lnSpc>
            </a:pPr>
            <a:r>
              <a:rPr lang="en-US" sz="900">
                <a:latin typeface="Arial"/>
              </a:rPr>
              <a:t>3) pembobotan ditetapkan oleh Satuan Pendidikan dengan mempertimbangkan karakteristik sekolah dan peserta didik.</a:t>
            </a:r>
          </a:p>
          <a:p>
            <a:pPr marL="190500" indent="-190500" algn="just">
              <a:lnSpc>
                <a:spcPts val="1608"/>
              </a:lnSpc>
            </a:pPr>
            <a:r>
              <a:rPr lang="en-US" sz="900">
                <a:latin typeface="Arial"/>
              </a:rPr>
              <a:t>4) Nilai Proses atau Nilai Observasi disarankan diberi bobot lebih besar dari pada Penilaian Diri Sendiri, Nilai Antarteman, dan Nilai Jurnal Guru karena lebih lebih mencerminkan proses perkembangan perilaku peserta didik yang otentik.</a:t>
            </a:r>
          </a:p>
          <a:p>
            <a:pPr marL="190500" indent="-190500" algn="just">
              <a:lnSpc>
                <a:spcPts val="1608"/>
              </a:lnSpc>
              <a:spcAft>
                <a:spcPts val="2100"/>
              </a:spcAft>
            </a:pPr>
            <a:r>
              <a:rPr lang="en-US" sz="900">
                <a:latin typeface="Arial"/>
              </a:rPr>
              <a:t>5) Contoh: Pembobotan</a:t>
            </a:r>
            <a:r>
              <a:rPr lang="en-US" sz="900" b="1">
                <a:latin typeface="Arial"/>
              </a:rPr>
              <a:t> 2 : 1 : 1 : 1</a:t>
            </a:r>
            <a:r>
              <a:rPr lang="en-US" sz="900">
                <a:latin typeface="Arial"/>
              </a:rPr>
              <a:t> untuk Nilai Observasi : Nilai Penilaian Diri Sendiri : Nilai Antarteman : Nilai Jurnal Guru (jumlah perbandingan pembobotan = 5).</a:t>
            </a:r>
          </a:p>
          <a:p>
            <a:pPr marL="190500" indent="-190500" algn="just">
              <a:spcAft>
                <a:spcPts val="1470"/>
              </a:spcAft>
            </a:pPr>
            <a:r>
              <a:rPr lang="en-US" sz="900">
                <a:latin typeface="Arial"/>
              </a:rPr>
              <a:t>6) Rumus penghitungan:</a:t>
            </a:r>
          </a:p>
        </p:txBody>
      </p:sp>
      <p:sp>
        <p:nvSpPr>
          <p:cNvPr id="3" name="Rectangle 2"/>
          <p:cNvSpPr/>
          <p:nvPr/>
        </p:nvSpPr>
        <p:spPr>
          <a:xfrm>
            <a:off x="1530096" y="3319272"/>
            <a:ext cx="5126736" cy="158496"/>
          </a:xfrm>
          <a:prstGeom prst="rect">
            <a:avLst/>
          </a:prstGeom>
        </p:spPr>
        <p:txBody>
          <a:bodyPr lIns="0" tIns="0" rIns="0" bIns="0">
            <a:noAutofit/>
          </a:bodyPr>
          <a:lstStyle/>
          <a:p>
            <a:pPr marL="1206500" indent="0">
              <a:spcBef>
                <a:spcPts val="1470"/>
              </a:spcBef>
              <a:spcAft>
                <a:spcPts val="420"/>
              </a:spcAft>
            </a:pPr>
            <a:r>
              <a:rPr lang="en-US" sz="900">
                <a:latin typeface="Arial"/>
              </a:rPr>
              <a:t>Jumlah nilai (Observasi, diri sendiri, antar teman, jurnal)</a:t>
            </a:r>
          </a:p>
        </p:txBody>
      </p:sp>
      <p:sp>
        <p:nvSpPr>
          <p:cNvPr id="4" name="Rectangle 3"/>
          <p:cNvSpPr/>
          <p:nvPr/>
        </p:nvSpPr>
        <p:spPr>
          <a:xfrm>
            <a:off x="1530096" y="3532632"/>
            <a:ext cx="5126736" cy="124968"/>
          </a:xfrm>
          <a:prstGeom prst="rect">
            <a:avLst/>
          </a:prstGeom>
        </p:spPr>
        <p:txBody>
          <a:bodyPr lIns="0" tIns="0" rIns="0" bIns="0">
            <a:noAutofit/>
          </a:bodyPr>
          <a:lstStyle/>
          <a:p>
            <a:pPr marL="4445000" indent="0">
              <a:spcBef>
                <a:spcPts val="420"/>
              </a:spcBef>
              <a:spcAft>
                <a:spcPts val="420"/>
              </a:spcAft>
            </a:pPr>
            <a:r>
              <a:rPr lang="en-US" sz="900">
                <a:latin typeface="Arial"/>
              </a:rPr>
              <a:t>x 4</a:t>
            </a:r>
          </a:p>
        </p:txBody>
      </p:sp>
      <p:sp>
        <p:nvSpPr>
          <p:cNvPr id="5" name="Rectangle 4"/>
          <p:cNvSpPr/>
          <p:nvPr/>
        </p:nvSpPr>
        <p:spPr>
          <a:xfrm>
            <a:off x="1530096" y="3730752"/>
            <a:ext cx="5126736" cy="131064"/>
          </a:xfrm>
          <a:prstGeom prst="rect">
            <a:avLst/>
          </a:prstGeom>
        </p:spPr>
        <p:txBody>
          <a:bodyPr lIns="0" tIns="0" rIns="0" bIns="0">
            <a:noAutofit/>
          </a:bodyPr>
          <a:lstStyle/>
          <a:p>
            <a:pPr marL="2171700" indent="0">
              <a:spcBef>
                <a:spcPts val="420"/>
              </a:spcBef>
              <a:spcAft>
                <a:spcPts val="1680"/>
              </a:spcAft>
            </a:pPr>
            <a:r>
              <a:rPr lang="en-US" sz="900">
                <a:latin typeface="Arial"/>
              </a:rPr>
              <a:t>Jumlah Nilai maksimal</a:t>
            </a:r>
          </a:p>
        </p:txBody>
      </p:sp>
      <p:sp>
        <p:nvSpPr>
          <p:cNvPr id="6" name="Rectangle 5"/>
          <p:cNvSpPr/>
          <p:nvPr/>
        </p:nvSpPr>
        <p:spPr>
          <a:xfrm>
            <a:off x="1530096" y="4169664"/>
            <a:ext cx="5126736" cy="155448"/>
          </a:xfrm>
          <a:prstGeom prst="rect">
            <a:avLst/>
          </a:prstGeom>
        </p:spPr>
        <p:txBody>
          <a:bodyPr lIns="0" tIns="0" rIns="0" bIns="0">
            <a:noAutofit/>
          </a:bodyPr>
          <a:lstStyle/>
          <a:p>
            <a:pPr marL="190500" indent="0">
              <a:spcBef>
                <a:spcPts val="1680"/>
              </a:spcBef>
            </a:pPr>
            <a:r>
              <a:rPr lang="en-US" sz="900">
                <a:latin typeface="Arial"/>
              </a:rPr>
              <a:t>Peserta didik A dalam mata pelajaran Bahasa Jerman memperoleh:</a:t>
            </a:r>
          </a:p>
        </p:txBody>
      </p:sp>
      <p:sp>
        <p:nvSpPr>
          <p:cNvPr id="7" name="Rectangle 6"/>
          <p:cNvSpPr/>
          <p:nvPr/>
        </p:nvSpPr>
        <p:spPr>
          <a:xfrm>
            <a:off x="1990344" y="4373880"/>
            <a:ext cx="1018032" cy="335280"/>
          </a:xfrm>
          <a:prstGeom prst="rect">
            <a:avLst/>
          </a:prstGeom>
        </p:spPr>
        <p:txBody>
          <a:bodyPr lIns="0" tIns="0" rIns="0" bIns="0">
            <a:noAutofit/>
          </a:bodyPr>
          <a:lstStyle/>
          <a:p>
            <a:pPr marR="177800" indent="0">
              <a:lnSpc>
                <a:spcPts val="1608"/>
              </a:lnSpc>
            </a:pPr>
            <a:r>
              <a:rPr lang="en-US" sz="900">
                <a:latin typeface="Arial"/>
              </a:rPr>
              <a:t>Nilai Observasi Nilai diri sendiri</a:t>
            </a:r>
          </a:p>
        </p:txBody>
      </p:sp>
      <p:sp>
        <p:nvSpPr>
          <p:cNvPr id="8" name="Rectangle 7"/>
          <p:cNvSpPr/>
          <p:nvPr/>
        </p:nvSpPr>
        <p:spPr>
          <a:xfrm>
            <a:off x="3407664" y="4379976"/>
            <a:ext cx="231648" cy="124968"/>
          </a:xfrm>
          <a:prstGeom prst="rect">
            <a:avLst/>
          </a:prstGeom>
        </p:spPr>
        <p:txBody>
          <a:bodyPr lIns="0" tIns="0" rIns="0" bIns="0">
            <a:noAutofit/>
          </a:bodyPr>
          <a:lstStyle/>
          <a:p>
            <a:pPr marL="63500" indent="0">
              <a:spcAft>
                <a:spcPts val="420"/>
              </a:spcAft>
            </a:pPr>
            <a:r>
              <a:rPr lang="en-US" sz="900">
                <a:latin typeface="Arial"/>
              </a:rPr>
              <a:t>= 4</a:t>
            </a:r>
          </a:p>
        </p:txBody>
      </p:sp>
      <p:sp>
        <p:nvSpPr>
          <p:cNvPr id="9" name="Rectangle 8"/>
          <p:cNvSpPr/>
          <p:nvPr/>
        </p:nvSpPr>
        <p:spPr>
          <a:xfrm>
            <a:off x="3407664" y="4584192"/>
            <a:ext cx="228600" cy="124968"/>
          </a:xfrm>
          <a:prstGeom prst="rect">
            <a:avLst/>
          </a:prstGeom>
        </p:spPr>
        <p:txBody>
          <a:bodyPr lIns="0" tIns="0" rIns="0" bIns="0">
            <a:noAutofit/>
          </a:bodyPr>
          <a:lstStyle/>
          <a:p>
            <a:pPr marL="63500" indent="0">
              <a:spcBef>
                <a:spcPts val="420"/>
              </a:spcBef>
            </a:pPr>
            <a:r>
              <a:rPr lang="en-US" sz="900">
                <a:latin typeface="Arial"/>
              </a:rPr>
              <a:t>= 3</a:t>
            </a:r>
          </a:p>
        </p:txBody>
      </p:sp>
      <p:sp>
        <p:nvSpPr>
          <p:cNvPr id="10" name="Rectangle 9"/>
          <p:cNvSpPr/>
          <p:nvPr/>
        </p:nvSpPr>
        <p:spPr>
          <a:xfrm>
            <a:off x="1990344" y="4785360"/>
            <a:ext cx="1807464" cy="155448"/>
          </a:xfrm>
          <a:prstGeom prst="rect">
            <a:avLst/>
          </a:prstGeom>
        </p:spPr>
        <p:txBody>
          <a:bodyPr lIns="0" tIns="0" rIns="0" bIns="0">
            <a:noAutofit/>
          </a:bodyPr>
          <a:lstStyle/>
          <a:p>
            <a:pPr indent="0"/>
            <a:r>
              <a:rPr lang="en-US" sz="900">
                <a:latin typeface="Arial"/>
              </a:rPr>
              <a:t>Nilai antarpeserta didik = 3</a:t>
            </a:r>
          </a:p>
        </p:txBody>
      </p:sp>
      <p:sp>
        <p:nvSpPr>
          <p:cNvPr id="11" name="Rectangle 10"/>
          <p:cNvSpPr/>
          <p:nvPr/>
        </p:nvSpPr>
        <p:spPr>
          <a:xfrm>
            <a:off x="1975104" y="4989576"/>
            <a:ext cx="646176" cy="359664"/>
          </a:xfrm>
          <a:prstGeom prst="rect">
            <a:avLst/>
          </a:prstGeom>
        </p:spPr>
        <p:txBody>
          <a:bodyPr lIns="0" tIns="0" rIns="0" bIns="0">
            <a:noAutofit/>
          </a:bodyPr>
          <a:lstStyle/>
          <a:p>
            <a:pPr marR="165100" indent="0">
              <a:lnSpc>
                <a:spcPts val="1608"/>
              </a:lnSpc>
              <a:spcAft>
                <a:spcPts val="1050"/>
              </a:spcAft>
            </a:pPr>
            <a:r>
              <a:rPr lang="en-US" sz="900">
                <a:latin typeface="Arial"/>
              </a:rPr>
              <a:t>Nilai Jurnal Nilai Rapor</a:t>
            </a:r>
          </a:p>
        </p:txBody>
      </p:sp>
      <p:sp>
        <p:nvSpPr>
          <p:cNvPr id="12" name="Rectangle 11"/>
          <p:cNvSpPr/>
          <p:nvPr/>
        </p:nvSpPr>
        <p:spPr>
          <a:xfrm>
            <a:off x="3422904" y="4995672"/>
            <a:ext cx="2959608" cy="966216"/>
          </a:xfrm>
          <a:prstGeom prst="rect">
            <a:avLst/>
          </a:prstGeom>
        </p:spPr>
        <p:txBody>
          <a:bodyPr lIns="0" tIns="0" rIns="0" bIns="0">
            <a:noAutofit/>
          </a:bodyPr>
          <a:lstStyle/>
          <a:p>
            <a:pPr marL="25400" indent="0">
              <a:lnSpc>
                <a:spcPts val="1608"/>
              </a:lnSpc>
            </a:pPr>
            <a:r>
              <a:rPr lang="en-US" sz="900">
                <a:latin typeface="Arial"/>
              </a:rPr>
              <a:t>= 4</a:t>
            </a:r>
          </a:p>
          <a:p>
            <a:pPr marL="25400" marR="127000" indent="0">
              <a:lnSpc>
                <a:spcPts val="1608"/>
              </a:lnSpc>
            </a:pPr>
            <a:r>
              <a:rPr lang="en-US" sz="900">
                <a:latin typeface="Arial"/>
              </a:rPr>
              <a:t>= {(2x4)+(1x3)+(1x3)+(1x4)} : 20 x 4 = (18:20) x 4 = 3, 6 =</a:t>
            </a:r>
            <a:r>
              <a:rPr lang="en-US" sz="900" b="1" i="1">
                <a:latin typeface="Arial"/>
              </a:rPr>
              <a:t> 3,6</a:t>
            </a:r>
            <a:r>
              <a:rPr lang="en-US" sz="900">
                <a:latin typeface="Arial"/>
              </a:rPr>
              <a:t> =</a:t>
            </a:r>
            <a:r>
              <a:rPr lang="en-US" sz="900" b="1" i="1">
                <a:latin typeface="Arial"/>
              </a:rPr>
              <a:t> Sangat Baik</a:t>
            </a:r>
          </a:p>
          <a:p>
            <a:pPr marL="25400" indent="0">
              <a:lnSpc>
                <a:spcPts val="1608"/>
              </a:lnSpc>
            </a:pPr>
            <a:r>
              <a:rPr lang="en-US" sz="900">
                <a:latin typeface="Arial"/>
              </a:rPr>
              <a:t>= Memiliki sikap</a:t>
            </a:r>
            <a:r>
              <a:rPr lang="en-US" sz="900" b="1">
                <a:latin typeface="Arial"/>
              </a:rPr>
              <a:t> Sangat Baik</a:t>
            </a:r>
            <a:r>
              <a:rPr lang="en-US" sz="900">
                <a:latin typeface="Arial"/>
              </a:rPr>
              <a:t> selama dalam proses</a:t>
            </a:r>
          </a:p>
        </p:txBody>
      </p:sp>
      <p:sp>
        <p:nvSpPr>
          <p:cNvPr id="13" name="Rectangle 12"/>
          <p:cNvSpPr/>
          <p:nvPr/>
        </p:nvSpPr>
        <p:spPr>
          <a:xfrm>
            <a:off x="1975104" y="5602224"/>
            <a:ext cx="789432" cy="359664"/>
          </a:xfrm>
          <a:prstGeom prst="rect">
            <a:avLst/>
          </a:prstGeom>
        </p:spPr>
        <p:txBody>
          <a:bodyPr lIns="0" tIns="0" rIns="0" bIns="0">
            <a:noAutofit/>
          </a:bodyPr>
          <a:lstStyle/>
          <a:p>
            <a:pPr marR="165100" indent="0">
              <a:lnSpc>
                <a:spcPts val="1608"/>
              </a:lnSpc>
              <a:spcBef>
                <a:spcPts val="1050"/>
              </a:spcBef>
            </a:pPr>
            <a:r>
              <a:rPr lang="en-US" sz="900">
                <a:latin typeface="Arial"/>
              </a:rPr>
              <a:t>Nilai Konversi Deskripsi</a:t>
            </a:r>
          </a:p>
        </p:txBody>
      </p:sp>
      <p:sp>
        <p:nvSpPr>
          <p:cNvPr id="14" name="Rectangle 13"/>
          <p:cNvSpPr/>
          <p:nvPr/>
        </p:nvSpPr>
        <p:spPr>
          <a:xfrm>
            <a:off x="3422904" y="6010656"/>
            <a:ext cx="2959608" cy="155448"/>
          </a:xfrm>
          <a:prstGeom prst="rect">
            <a:avLst/>
          </a:prstGeom>
        </p:spPr>
        <p:txBody>
          <a:bodyPr lIns="0" tIns="0" rIns="0" bIns="0">
            <a:noAutofit/>
          </a:bodyPr>
          <a:lstStyle/>
          <a:p>
            <a:pPr marL="25400" indent="0"/>
            <a:r>
              <a:rPr lang="en-US" sz="900">
                <a:latin typeface="Arial"/>
              </a:rPr>
              <a:t>pembelajaran.</a:t>
            </a:r>
          </a:p>
        </p:txBody>
      </p:sp>
      <p:sp>
        <p:nvSpPr>
          <p:cNvPr id="15" name="Rectangle 14"/>
          <p:cNvSpPr/>
          <p:nvPr/>
        </p:nvSpPr>
        <p:spPr>
          <a:xfrm>
            <a:off x="3334512" y="9918192"/>
            <a:ext cx="3337560" cy="155448"/>
          </a:xfrm>
          <a:prstGeom prst="rect">
            <a:avLst/>
          </a:prstGeom>
        </p:spPr>
        <p:txBody>
          <a:bodyPr lIns="0" tIns="0" rIns="0" bIns="0">
            <a:noAutofit/>
          </a:bodyPr>
          <a:lstStyle/>
          <a:p>
            <a:pPr indent="0" algn="just"/>
            <a:r>
              <a:rPr lang="en-US" sz="900">
                <a:latin typeface="Arial"/>
              </a:rPr>
              <a:t>Materi 3 - Perancangan Pembelajaran dan Pelatihan | 105</a:t>
            </a:r>
          </a:p>
        </p:txBody>
      </p:sp>
    </p:spTree>
  </p:cSld>
  <p:clrMapOvr>
    <a:overrideClrMapping bg1="lt1" tx1="dk1" bg2="lt2" tx2="dk2" accent1="accent1" accent2="accent2" accent3="accent3" accent4="accent4" accent5="accent5" accent6="accent6" hlink="hlink" folHlink="folHlink"/>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612392" y="3273552"/>
            <a:ext cx="4407408" cy="182880"/>
          </a:xfrm>
          <a:prstGeom prst="rect">
            <a:avLst/>
          </a:prstGeom>
          <a:solidFill>
            <a:srgbClr val="C6DEEA"/>
          </a:solidFill>
        </p:spPr>
        <p:txBody>
          <a:bodyPr lIns="0" tIns="0" rIns="0" bIns="0">
            <a:noAutofit/>
          </a:bodyPr>
          <a:lstStyle/>
          <a:p>
            <a:pPr marL="1422400" indent="0">
              <a:spcAft>
                <a:spcPts val="840"/>
              </a:spcAft>
            </a:pPr>
            <a:r>
              <a:rPr lang="en-US" sz="1400" b="1">
                <a:latin typeface="Arial"/>
              </a:rPr>
              <a:t>MATERI PELATIHAN 4</a:t>
            </a:r>
          </a:p>
        </p:txBody>
      </p:sp>
      <p:sp>
        <p:nvSpPr>
          <p:cNvPr id="3" name="Rectangle 2"/>
          <p:cNvSpPr/>
          <p:nvPr/>
        </p:nvSpPr>
        <p:spPr>
          <a:xfrm>
            <a:off x="1612392" y="3608832"/>
            <a:ext cx="4407408" cy="1249680"/>
          </a:xfrm>
          <a:prstGeom prst="rect">
            <a:avLst/>
          </a:prstGeom>
          <a:solidFill>
            <a:srgbClr val="C6DEEA"/>
          </a:solidFill>
        </p:spPr>
        <p:txBody>
          <a:bodyPr lIns="0" tIns="0" rIns="0" bIns="0">
            <a:noAutofit/>
          </a:bodyPr>
          <a:lstStyle/>
          <a:p>
            <a:pPr marL="609600" indent="0">
              <a:spcBef>
                <a:spcPts val="840"/>
              </a:spcBef>
              <a:spcAft>
                <a:spcPts val="1470"/>
              </a:spcAft>
            </a:pPr>
            <a:r>
              <a:rPr lang="en-US" sz="1400" b="1">
                <a:latin typeface="Arial"/>
              </a:rPr>
              <a:t>PRAKTIK PEMBELAJARAN TERBIMBING</a:t>
            </a:r>
          </a:p>
          <a:p>
            <a:pPr indent="0">
              <a:lnSpc>
                <a:spcPts val="1704"/>
              </a:lnSpc>
            </a:pPr>
            <a:r>
              <a:rPr lang="en-US" sz="1100" b="1">
                <a:latin typeface="Arial"/>
              </a:rPr>
              <a:t>4.1 ANALISIS VIDEO PEMBELAJARAN</a:t>
            </a:r>
          </a:p>
          <a:p>
            <a:pPr indent="0">
              <a:lnSpc>
                <a:spcPts val="1704"/>
              </a:lnSpc>
            </a:pPr>
            <a:r>
              <a:rPr lang="en-US" sz="1100" b="1">
                <a:latin typeface="Arial"/>
              </a:rPr>
              <a:t>4.2 PENYUSUNAN RPP</a:t>
            </a:r>
          </a:p>
          <a:p>
            <a:pPr indent="0">
              <a:lnSpc>
                <a:spcPts val="1704"/>
              </a:lnSpc>
            </a:pPr>
            <a:r>
              <a:rPr lang="en-US" sz="1100" b="1">
                <a:latin typeface="Arial"/>
              </a:rPr>
              <a:t>4.3 </a:t>
            </a:r>
            <a:r>
              <a:rPr lang="en-US" sz="1100" b="1" i="1">
                <a:latin typeface="Arial"/>
              </a:rPr>
              <a:t>PEER TEACHING</a:t>
            </a:r>
          </a:p>
          <a:p>
            <a:pPr indent="0">
              <a:lnSpc>
                <a:spcPts val="1704"/>
              </a:lnSpc>
            </a:pPr>
            <a:r>
              <a:rPr lang="en-US" sz="1100" b="1">
                <a:latin typeface="Arial"/>
              </a:rPr>
              <a:t>4.4 PRINSIP-PRINSIP PELAKSANAAN PEMBELAJARAN</a:t>
            </a:r>
          </a:p>
        </p:txBody>
      </p:sp>
    </p:spTree>
  </p:cSld>
  <p:clrMapOvr>
    <a:overrideClrMapping bg1="lt1" tx1="dk1" bg2="lt2" tx2="dk2" accent1="accent1" accent2="accent2" accent3="accent3" accent4="accent4" accent5="accent5" accent6="accent6" hlink="hlink" folHlink="folHlink"/>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51760" y="7775448"/>
            <a:ext cx="3904488" cy="1240536"/>
          </a:xfrm>
          <a:prstGeom prst="rect">
            <a:avLst/>
          </a:prstGeom>
        </p:spPr>
      </p:pic>
      <p:sp>
        <p:nvSpPr>
          <p:cNvPr id="3" name="Rectangle 2"/>
          <p:cNvSpPr/>
          <p:nvPr/>
        </p:nvSpPr>
        <p:spPr>
          <a:xfrm>
            <a:off x="1075944" y="1115568"/>
            <a:ext cx="5586984" cy="155448"/>
          </a:xfrm>
          <a:prstGeom prst="rect">
            <a:avLst/>
          </a:prstGeom>
        </p:spPr>
        <p:txBody>
          <a:bodyPr lIns="0" tIns="0" rIns="0" bIns="0">
            <a:noAutofit/>
          </a:bodyPr>
          <a:lstStyle/>
          <a:p>
            <a:pPr marL="495300" indent="0">
              <a:spcAft>
                <a:spcPts val="1470"/>
              </a:spcAft>
            </a:pPr>
            <a:r>
              <a:rPr lang="en-US" sz="1100" b="1">
                <a:latin typeface="Arial"/>
              </a:rPr>
              <a:t>MATERI PELATIHAN 4: PRAKTIK PEMBELAJARAN TERBIMBING</a:t>
            </a:r>
          </a:p>
        </p:txBody>
      </p:sp>
      <p:sp>
        <p:nvSpPr>
          <p:cNvPr id="4" name="Rectangle 3"/>
          <p:cNvSpPr/>
          <p:nvPr/>
        </p:nvSpPr>
        <p:spPr>
          <a:xfrm>
            <a:off x="1075944" y="1566672"/>
            <a:ext cx="5586984" cy="5961888"/>
          </a:xfrm>
          <a:prstGeom prst="rect">
            <a:avLst/>
          </a:prstGeom>
        </p:spPr>
        <p:txBody>
          <a:bodyPr lIns="0" tIns="0" rIns="0" bIns="0">
            <a:noAutofit/>
          </a:bodyPr>
          <a:lstStyle/>
          <a:p>
            <a:pPr marL="12700" marR="25400" indent="0" algn="just">
              <a:lnSpc>
                <a:spcPts val="1608"/>
              </a:lnSpc>
              <a:spcBef>
                <a:spcPts val="1470"/>
              </a:spcBef>
              <a:spcAft>
                <a:spcPts val="840"/>
              </a:spcAft>
            </a:pPr>
            <a:r>
              <a:rPr lang="en-US" sz="900">
                <a:latin typeface="Arial"/>
              </a:rPr>
              <a:t>Proses pembelajaran sesuai dengan Kurikulum 2013 mengacu pada pendekatan dan model yang sesuai dengan standar proses, penilaian dan standar implementasi pada pembelajaran. Untuk memenuhi hal tersebut guru harus berlatih mulai dari perencanaan pembelajaran sampai pelaksanaannya. Pada pelatihan ini disajikan materi Praktik Pembelajaran Terbimbing dengan tujuan agar guru dapat berlatih menyajikan pembelajaran di kelas yang sesuai dengan standar yang telag ditetapkan melalui pengamatan video, penyusunan RPP, dan praktik pembelajaran ( </a:t>
            </a:r>
            <a:r>
              <a:rPr lang="en-US" sz="900" i="1">
                <a:latin typeface="Arial"/>
              </a:rPr>
              <a:t>peerteaching)</a:t>
            </a:r>
          </a:p>
          <a:p>
            <a:pPr marL="12700" indent="0" algn="just">
              <a:spcAft>
                <a:spcPts val="1470"/>
              </a:spcAft>
            </a:pPr>
            <a:r>
              <a:rPr lang="en-US" sz="900" b="1" u="sng">
                <a:latin typeface="Arial"/>
              </a:rPr>
              <a:t>Kompetensi yang Dicapai</a:t>
            </a:r>
          </a:p>
          <a:p>
            <a:pPr marL="279400" marR="25400" indent="-254000" algn="just">
              <a:lnSpc>
                <a:spcPts val="1464"/>
              </a:lnSpc>
            </a:pPr>
            <a:r>
              <a:rPr lang="en-US" sz="900">
                <a:latin typeface="Arial"/>
              </a:rPr>
              <a:t>1. Mengkaji pelaksanaan pembelajaran yang menerapkan pendekatan saintifik dengan memperhatikan karakteristik peserta didik, baik dari aspek fisik, moral, sosial, kultural, emosional, maupun intelektual.</a:t>
            </a:r>
          </a:p>
          <a:p>
            <a:pPr marL="279400" marR="25400" indent="-254000" algn="just">
              <a:lnSpc>
                <a:spcPts val="1464"/>
              </a:lnSpc>
            </a:pPr>
            <a:r>
              <a:rPr lang="en-US" sz="900">
                <a:latin typeface="Arial"/>
              </a:rPr>
              <a:t>2. Menyusun RPP yang menerapkan pendekatan saintifik sesuai model belajar yang relevan dengan mempertimbangkan karakteristik peserta didik, baik dari aspek fisik, moral, sosial, kultural, emosional, maupun intelektual</a:t>
            </a:r>
          </a:p>
          <a:p>
            <a:pPr marL="279400" marR="25400" indent="-254000" algn="just">
              <a:lnSpc>
                <a:spcPts val="1464"/>
              </a:lnSpc>
              <a:spcAft>
                <a:spcPts val="840"/>
              </a:spcAft>
            </a:pPr>
            <a:r>
              <a:rPr lang="en-US" sz="900">
                <a:latin typeface="Arial"/>
              </a:rPr>
              <a:t>3. Melaksanakan pembelajaran yang menerapkan pendekatan saintifik dengan memperhatikan karakteristik peserta didik, baik dari aspek fisik, moral, sosial, kultural, emosional maupun, intelektual.</a:t>
            </a:r>
          </a:p>
          <a:p>
            <a:pPr marL="12700" indent="0" algn="just">
              <a:spcAft>
                <a:spcPts val="1470"/>
              </a:spcAft>
            </a:pPr>
            <a:r>
              <a:rPr lang="en-US" sz="800" b="1" u="sng">
                <a:latin typeface="Arial"/>
              </a:rPr>
              <a:t>Indikator</a:t>
            </a:r>
          </a:p>
          <a:p>
            <a:pPr marL="495300" indent="-228600">
              <a:lnSpc>
                <a:spcPts val="1464"/>
              </a:lnSpc>
            </a:pPr>
            <a:r>
              <a:rPr lang="en-US" sz="900">
                <a:latin typeface="Arial"/>
              </a:rPr>
              <a:t>1. Menganalisis simulasi pembelajaran melalui tayangan video pembelajaran.</a:t>
            </a:r>
          </a:p>
          <a:p>
            <a:pPr marL="495300" indent="-228600">
              <a:lnSpc>
                <a:spcPts val="1464"/>
              </a:lnSpc>
            </a:pPr>
            <a:r>
              <a:rPr lang="en-US" sz="900">
                <a:latin typeface="Arial"/>
              </a:rPr>
              <a:t>2. Mengidentifikasi rambu-rambu penyusunan RPP.</a:t>
            </a:r>
          </a:p>
          <a:p>
            <a:pPr marL="495300" indent="-228600">
              <a:lnSpc>
                <a:spcPts val="1464"/>
              </a:lnSpc>
            </a:pPr>
            <a:r>
              <a:rPr lang="en-US" sz="900">
                <a:latin typeface="Arial"/>
              </a:rPr>
              <a:t>3. Menyusun RPP yang sesuai dengan SKL, KI, dan KD; Standar Proses; dan pendekatan saintifik</a:t>
            </a:r>
          </a:p>
          <a:p>
            <a:pPr marL="495300" indent="-228600">
              <a:lnSpc>
                <a:spcPts val="1464"/>
              </a:lnSpc>
            </a:pPr>
            <a:r>
              <a:rPr lang="en-US" sz="900">
                <a:latin typeface="Arial"/>
              </a:rPr>
              <a:t>4. Meleaah RPP sesuai dengan criteria.</a:t>
            </a:r>
          </a:p>
          <a:p>
            <a:pPr marL="495300" marR="25400" indent="-228600">
              <a:lnSpc>
                <a:spcPts val="1464"/>
              </a:lnSpc>
            </a:pPr>
            <a:r>
              <a:rPr lang="en-US" sz="900">
                <a:latin typeface="Arial"/>
              </a:rPr>
              <a:t>5. Melaksanakan</a:t>
            </a:r>
            <a:r>
              <a:rPr lang="en-US" sz="900" i="1">
                <a:latin typeface="Arial"/>
              </a:rPr>
              <a:t> peer teaching</a:t>
            </a:r>
            <a:r>
              <a:rPr lang="en-US" sz="900">
                <a:latin typeface="Arial"/>
              </a:rPr>
              <a:t> yang menerapkan pendekatan saintifik dan penilaian autentik menggunakan RPP yang telah disusun.</a:t>
            </a:r>
          </a:p>
          <a:p>
            <a:pPr marL="495300" indent="-228600">
              <a:lnSpc>
                <a:spcPts val="1464"/>
              </a:lnSpc>
              <a:spcAft>
                <a:spcPts val="840"/>
              </a:spcAft>
            </a:pPr>
            <a:r>
              <a:rPr lang="en-US" sz="900">
                <a:latin typeface="Arial"/>
              </a:rPr>
              <a:t>6. Menilai pelaksanaan</a:t>
            </a:r>
            <a:r>
              <a:rPr lang="en-US" sz="900" i="1">
                <a:latin typeface="Arial"/>
              </a:rPr>
              <a:t> peer teaching</a:t>
            </a:r>
            <a:r>
              <a:rPr lang="en-US" sz="900">
                <a:latin typeface="Arial"/>
              </a:rPr>
              <a:t> peserta lain.</a:t>
            </a:r>
          </a:p>
          <a:p>
            <a:pPr marL="12700" indent="0" algn="just">
              <a:spcAft>
                <a:spcPts val="1470"/>
              </a:spcAft>
            </a:pPr>
            <a:r>
              <a:rPr lang="en-US" sz="900" b="1" u="sng">
                <a:latin typeface="Arial"/>
              </a:rPr>
              <a:t>Langkah Kegiatan</a:t>
            </a:r>
          </a:p>
          <a:p>
            <a:pPr marL="12700" indent="0" algn="just">
              <a:spcAft>
                <a:spcPts val="3150"/>
              </a:spcAft>
            </a:pPr>
            <a:r>
              <a:rPr lang="en-US" sz="900">
                <a:latin typeface="Arial"/>
              </a:rPr>
              <a:t>1. Analisis Video</a:t>
            </a:r>
          </a:p>
        </p:txBody>
      </p:sp>
      <p:sp>
        <p:nvSpPr>
          <p:cNvPr id="5" name="Rectangle 4"/>
          <p:cNvSpPr/>
          <p:nvPr/>
        </p:nvSpPr>
        <p:spPr>
          <a:xfrm>
            <a:off x="1075944" y="8113776"/>
            <a:ext cx="5586984" cy="560832"/>
          </a:xfrm>
          <a:prstGeom prst="rect">
            <a:avLst/>
          </a:prstGeom>
        </p:spPr>
        <p:txBody>
          <a:bodyPr lIns="0" tIns="0" rIns="0" bIns="0">
            <a:noAutofit/>
          </a:bodyPr>
          <a:lstStyle/>
          <a:p>
            <a:pPr marL="12700" marR="25400" indent="0" algn="just">
              <a:lnSpc>
                <a:spcPts val="1608"/>
              </a:lnSpc>
              <a:spcBef>
                <a:spcPts val="3150"/>
              </a:spcBef>
              <a:spcAft>
                <a:spcPts val="3780"/>
              </a:spcAft>
            </a:pPr>
            <a:r>
              <a:rPr lang="en-US" sz="900">
                <a:latin typeface="Arial"/>
              </a:rPr>
              <a:t>Mengamati tayangan video pembelajaran</a:t>
            </a:r>
          </a:p>
        </p:txBody>
      </p:sp>
      <p:sp>
        <p:nvSpPr>
          <p:cNvPr id="6" name="Rectangle 5"/>
          <p:cNvSpPr/>
          <p:nvPr/>
        </p:nvSpPr>
        <p:spPr>
          <a:xfrm>
            <a:off x="1075944" y="9448800"/>
            <a:ext cx="5586984" cy="121920"/>
          </a:xfrm>
          <a:prstGeom prst="rect">
            <a:avLst/>
          </a:prstGeom>
        </p:spPr>
        <p:txBody>
          <a:bodyPr lIns="0" tIns="0" rIns="0" bIns="0">
            <a:noAutofit/>
          </a:bodyPr>
          <a:lstStyle/>
          <a:p>
            <a:pPr marL="12700" indent="0" algn="just">
              <a:spcBef>
                <a:spcPts val="3780"/>
              </a:spcBef>
            </a:pPr>
            <a:r>
              <a:rPr lang="en-US" sz="900">
                <a:latin typeface="Arial"/>
              </a:rPr>
              <a:t>2. Penyusunan RPP</a:t>
            </a:r>
          </a:p>
        </p:txBody>
      </p:sp>
      <p:sp>
        <p:nvSpPr>
          <p:cNvPr id="7" name="Rectangle 6"/>
          <p:cNvSpPr/>
          <p:nvPr/>
        </p:nvSpPr>
        <p:spPr>
          <a:xfrm>
            <a:off x="1066800" y="9933432"/>
            <a:ext cx="5605272" cy="140208"/>
          </a:xfrm>
          <a:prstGeom prst="rect">
            <a:avLst/>
          </a:prstGeom>
        </p:spPr>
        <p:txBody>
          <a:bodyPr lIns="0" tIns="0" rIns="0" bIns="0">
            <a:noAutofit/>
          </a:bodyPr>
          <a:lstStyle/>
          <a:p>
            <a:pPr indent="0" algn="r"/>
            <a:r>
              <a:rPr lang="en-US" sz="900">
                <a:latin typeface="Arial"/>
              </a:rPr>
              <a:t>Materi 4-Praktik Pembelajaran Terbimbing | 107</a:t>
            </a:r>
          </a:p>
        </p:txBody>
      </p:sp>
      <p:sp>
        <p:nvSpPr>
          <p:cNvPr id="8" name="Rectangle 7"/>
          <p:cNvSpPr/>
          <p:nvPr/>
        </p:nvSpPr>
        <p:spPr>
          <a:xfrm>
            <a:off x="2316480" y="8235696"/>
            <a:ext cx="323088" cy="292608"/>
          </a:xfrm>
          <a:prstGeom prst="rect">
            <a:avLst/>
          </a:prstGeom>
        </p:spPr>
        <p:txBody>
          <a:bodyPr lIns="0" tIns="0" rIns="0" bIns="0">
            <a:noAutofit/>
          </a:bodyPr>
          <a:lstStyle/>
          <a:p>
            <a:endParaRPr/>
          </a:p>
        </p:txBody>
      </p:sp>
    </p:spTree>
  </p:cSld>
  <p:clrMapOvr>
    <a:overrideClrMapping bg1="lt1" tx1="dk1" bg2="lt2" tx2="dk2" accent1="accent1" accent2="accent2" accent3="accent3" accent4="accent4" accent5="accent5" accent6="accent6" hlink="hlink" folHlink="folHlink"/>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170432" y="1191768"/>
            <a:ext cx="938784" cy="950976"/>
          </a:xfrm>
          <a:prstGeom prst="rect">
            <a:avLst/>
          </a:prstGeom>
        </p:spPr>
        <p:txBody>
          <a:bodyPr lIns="0" tIns="0" rIns="0" bIns="0">
            <a:noAutofit/>
          </a:bodyPr>
          <a:lstStyle/>
          <a:p>
            <a:pPr marL="63500" marR="76200" indent="0" algn="just">
              <a:lnSpc>
                <a:spcPts val="1608"/>
              </a:lnSpc>
            </a:pPr>
            <a:r>
              <a:rPr lang="en-US" sz="900">
                <a:latin typeface="Arial"/>
              </a:rPr>
              <a:t>Mendiskusikan rambu-rambu penyusunan RPP</a:t>
            </a:r>
          </a:p>
          <a:p>
            <a:pPr marL="63500" marR="76200" indent="0" algn="just">
              <a:lnSpc>
                <a:spcPts val="1608"/>
              </a:lnSpc>
            </a:pPr>
            <a:r>
              <a:rPr lang="en-US" sz="900">
                <a:latin typeface="Arial"/>
              </a:rPr>
              <a:t>yang sesuai standar Proses</a:t>
            </a:r>
          </a:p>
        </p:txBody>
      </p:sp>
      <p:sp>
        <p:nvSpPr>
          <p:cNvPr id="3" name="Rectangle 2"/>
          <p:cNvSpPr/>
          <p:nvPr/>
        </p:nvSpPr>
        <p:spPr>
          <a:xfrm>
            <a:off x="2286000" y="1472184"/>
            <a:ext cx="234696" cy="262128"/>
          </a:xfrm>
          <a:prstGeom prst="rect">
            <a:avLst/>
          </a:prstGeom>
        </p:spPr>
        <p:txBody>
          <a:bodyPr lIns="0" tIns="0" rIns="0" bIns="0">
            <a:noAutofit/>
          </a:bodyPr>
          <a:lstStyle/>
          <a:p>
            <a:endParaRPr/>
          </a:p>
        </p:txBody>
      </p:sp>
      <p:sp>
        <p:nvSpPr>
          <p:cNvPr id="4" name="Rectangle 3"/>
          <p:cNvSpPr/>
          <p:nvPr/>
        </p:nvSpPr>
        <p:spPr>
          <a:xfrm>
            <a:off x="2660904" y="1395984"/>
            <a:ext cx="886968" cy="539496"/>
          </a:xfrm>
          <a:prstGeom prst="rect">
            <a:avLst/>
          </a:prstGeom>
        </p:spPr>
        <p:txBody>
          <a:bodyPr lIns="0" tIns="0" rIns="0" bIns="0">
            <a:noAutofit/>
          </a:bodyPr>
          <a:lstStyle/>
          <a:p>
            <a:pPr marL="25400" marR="25400" indent="0" algn="just">
              <a:lnSpc>
                <a:spcPts val="1608"/>
              </a:lnSpc>
            </a:pPr>
            <a:r>
              <a:rPr lang="en-US" sz="900">
                <a:latin typeface="Arial"/>
              </a:rPr>
              <a:t>Kerja Kelompok menyusun RPP untuk satu KD</a:t>
            </a:r>
          </a:p>
        </p:txBody>
      </p:sp>
      <p:sp>
        <p:nvSpPr>
          <p:cNvPr id="5" name="Rectangle 4"/>
          <p:cNvSpPr/>
          <p:nvPr/>
        </p:nvSpPr>
        <p:spPr>
          <a:xfrm>
            <a:off x="3718560" y="1456944"/>
            <a:ext cx="262128" cy="265176"/>
          </a:xfrm>
          <a:prstGeom prst="rect">
            <a:avLst/>
          </a:prstGeom>
        </p:spPr>
        <p:txBody>
          <a:bodyPr lIns="0" tIns="0" rIns="0" bIns="0">
            <a:noAutofit/>
          </a:bodyPr>
          <a:lstStyle/>
          <a:p>
            <a:pPr marL="63500" indent="0"/>
            <a:r>
              <a:rPr lang="en-US" sz="1100">
                <a:latin typeface="Arial"/>
              </a:rPr>
              <a:t>&gt;=&gt;</a:t>
            </a:r>
          </a:p>
        </p:txBody>
      </p:sp>
      <p:sp>
        <p:nvSpPr>
          <p:cNvPr id="6" name="Rectangle 5"/>
          <p:cNvSpPr/>
          <p:nvPr/>
        </p:nvSpPr>
        <p:spPr>
          <a:xfrm>
            <a:off x="4148328" y="1191768"/>
            <a:ext cx="954024" cy="950976"/>
          </a:xfrm>
          <a:prstGeom prst="rect">
            <a:avLst/>
          </a:prstGeom>
        </p:spPr>
        <p:txBody>
          <a:bodyPr lIns="0" tIns="0" rIns="0" bIns="0">
            <a:noAutofit/>
          </a:bodyPr>
          <a:lstStyle/>
          <a:p>
            <a:pPr marL="25400" marR="25400" indent="0" algn="r">
              <a:lnSpc>
                <a:spcPts val="1608"/>
              </a:lnSpc>
            </a:pPr>
            <a:r>
              <a:rPr lang="en-US" sz="900">
                <a:latin typeface="Arial"/>
              </a:rPr>
              <a:t>Telah RPP hasil kerja kelompok lain dan merevisi RPP berdasarkan hasil telaah</a:t>
            </a:r>
          </a:p>
        </p:txBody>
      </p:sp>
      <p:sp>
        <p:nvSpPr>
          <p:cNvPr id="7" name="Rectangle 6"/>
          <p:cNvSpPr/>
          <p:nvPr/>
        </p:nvSpPr>
        <p:spPr>
          <a:xfrm>
            <a:off x="5312664" y="1466088"/>
            <a:ext cx="262128" cy="262128"/>
          </a:xfrm>
          <a:prstGeom prst="rect">
            <a:avLst/>
          </a:prstGeom>
        </p:spPr>
        <p:txBody>
          <a:bodyPr lIns="0" tIns="0" rIns="0" bIns="0">
            <a:noAutofit/>
          </a:bodyPr>
          <a:lstStyle/>
          <a:p>
            <a:endParaRPr/>
          </a:p>
        </p:txBody>
      </p:sp>
      <p:sp>
        <p:nvSpPr>
          <p:cNvPr id="8" name="Rectangle 7"/>
          <p:cNvSpPr/>
          <p:nvPr/>
        </p:nvSpPr>
        <p:spPr>
          <a:xfrm>
            <a:off x="5739384" y="1194816"/>
            <a:ext cx="829056" cy="947928"/>
          </a:xfrm>
          <a:prstGeom prst="rect">
            <a:avLst/>
          </a:prstGeom>
        </p:spPr>
        <p:txBody>
          <a:bodyPr lIns="0" tIns="0" rIns="0" bIns="0">
            <a:noAutofit/>
          </a:bodyPr>
          <a:lstStyle/>
          <a:p>
            <a:pPr marL="88900" marR="88900" indent="-88900" algn="just">
              <a:lnSpc>
                <a:spcPts val="1608"/>
              </a:lnSpc>
            </a:pPr>
            <a:r>
              <a:rPr lang="en-US" sz="900">
                <a:latin typeface="Arial"/>
              </a:rPr>
              <a:t>Presentasi RPP yang telah direvisi dan penyimpulan hasil diskusi</a:t>
            </a:r>
          </a:p>
        </p:txBody>
      </p:sp>
      <p:sp>
        <p:nvSpPr>
          <p:cNvPr id="9" name="Rectangle 8"/>
          <p:cNvSpPr/>
          <p:nvPr/>
        </p:nvSpPr>
        <p:spPr>
          <a:xfrm>
            <a:off x="1082040" y="2505456"/>
            <a:ext cx="1066800" cy="146304"/>
          </a:xfrm>
          <a:prstGeom prst="rect">
            <a:avLst/>
          </a:prstGeom>
        </p:spPr>
        <p:txBody>
          <a:bodyPr lIns="0" tIns="0" rIns="0" bIns="0">
            <a:noAutofit/>
          </a:bodyPr>
          <a:lstStyle/>
          <a:p>
            <a:pPr indent="0"/>
            <a:r>
              <a:rPr lang="en-US" sz="900">
                <a:latin typeface="Arial"/>
              </a:rPr>
              <a:t>3.</a:t>
            </a:r>
            <a:r>
              <a:rPr lang="en-US" sz="900" i="1">
                <a:latin typeface="Arial"/>
              </a:rPr>
              <a:t> Peer Teaching</a:t>
            </a:r>
          </a:p>
        </p:txBody>
      </p:sp>
      <p:sp>
        <p:nvSpPr>
          <p:cNvPr id="10" name="Rectangle 9"/>
          <p:cNvSpPr/>
          <p:nvPr/>
        </p:nvSpPr>
        <p:spPr>
          <a:xfrm>
            <a:off x="1161288" y="2990088"/>
            <a:ext cx="893064" cy="972312"/>
          </a:xfrm>
          <a:prstGeom prst="rect">
            <a:avLst/>
          </a:prstGeom>
        </p:spPr>
        <p:txBody>
          <a:bodyPr lIns="0" tIns="0" rIns="0" bIns="0">
            <a:noAutofit/>
          </a:bodyPr>
          <a:lstStyle/>
          <a:p>
            <a:pPr marL="12700" indent="0" algn="ctr">
              <a:lnSpc>
                <a:spcPts val="1608"/>
              </a:lnSpc>
            </a:pPr>
            <a:r>
              <a:rPr lang="en-US" sz="900">
                <a:latin typeface="Arial"/>
              </a:rPr>
              <a:t>Diskusi tentang instrumen penilaian pelaksanaan pembelajaran</a:t>
            </a:r>
          </a:p>
        </p:txBody>
      </p:sp>
      <p:sp>
        <p:nvSpPr>
          <p:cNvPr id="11" name="Rectangle 10"/>
          <p:cNvSpPr/>
          <p:nvPr/>
        </p:nvSpPr>
        <p:spPr>
          <a:xfrm>
            <a:off x="2191512" y="3319272"/>
            <a:ext cx="262128" cy="262128"/>
          </a:xfrm>
          <a:prstGeom prst="rect">
            <a:avLst/>
          </a:prstGeom>
        </p:spPr>
        <p:txBody>
          <a:bodyPr lIns="0" tIns="0" rIns="0" bIns="0">
            <a:noAutofit/>
          </a:bodyPr>
          <a:lstStyle/>
          <a:p>
            <a:pPr marL="63500" indent="0"/>
            <a:r>
              <a:rPr lang="en-US" sz="1100">
                <a:latin typeface="Arial"/>
              </a:rPr>
              <a:t>&gt;=&gt;</a:t>
            </a:r>
          </a:p>
        </p:txBody>
      </p:sp>
      <p:sp>
        <p:nvSpPr>
          <p:cNvPr id="12" name="Rectangle 11"/>
          <p:cNvSpPr/>
          <p:nvPr/>
        </p:nvSpPr>
        <p:spPr>
          <a:xfrm>
            <a:off x="2606040" y="2889504"/>
            <a:ext cx="1088136" cy="1179576"/>
          </a:xfrm>
          <a:prstGeom prst="rect">
            <a:avLst/>
          </a:prstGeom>
        </p:spPr>
        <p:txBody>
          <a:bodyPr lIns="0" tIns="0" rIns="0" bIns="0">
            <a:noAutofit/>
          </a:bodyPr>
          <a:lstStyle/>
          <a:p>
            <a:pPr indent="0" algn="ctr">
              <a:lnSpc>
                <a:spcPts val="1608"/>
              </a:lnSpc>
            </a:pPr>
            <a:r>
              <a:rPr lang="en-US" sz="900">
                <a:latin typeface="Arial"/>
              </a:rPr>
              <a:t>Mempraktikkan pembelajaran sesuai dengan RPP yang telah disusun melalui</a:t>
            </a:r>
            <a:r>
              <a:rPr lang="en-US" sz="900" i="1">
                <a:latin typeface="Arial"/>
              </a:rPr>
              <a:t> peer teaching</a:t>
            </a:r>
          </a:p>
        </p:txBody>
      </p:sp>
      <p:sp>
        <p:nvSpPr>
          <p:cNvPr id="13" name="Rectangle 12"/>
          <p:cNvSpPr/>
          <p:nvPr/>
        </p:nvSpPr>
        <p:spPr>
          <a:xfrm>
            <a:off x="3797808" y="3343656"/>
            <a:ext cx="259080" cy="265176"/>
          </a:xfrm>
          <a:prstGeom prst="rect">
            <a:avLst/>
          </a:prstGeom>
        </p:spPr>
        <p:txBody>
          <a:bodyPr lIns="0" tIns="0" rIns="0" bIns="0">
            <a:noAutofit/>
          </a:bodyPr>
          <a:lstStyle/>
          <a:p>
            <a:pPr marL="63500" indent="0"/>
            <a:r>
              <a:rPr lang="en-US" sz="1100">
                <a:latin typeface="Arial"/>
              </a:rPr>
              <a:t>&gt;=&gt;</a:t>
            </a:r>
          </a:p>
        </p:txBody>
      </p:sp>
      <p:sp>
        <p:nvSpPr>
          <p:cNvPr id="14" name="Rectangle 13"/>
          <p:cNvSpPr/>
          <p:nvPr/>
        </p:nvSpPr>
        <p:spPr>
          <a:xfrm>
            <a:off x="4163568" y="3093720"/>
            <a:ext cx="1024128" cy="768096"/>
          </a:xfrm>
          <a:prstGeom prst="rect">
            <a:avLst/>
          </a:prstGeom>
        </p:spPr>
        <p:txBody>
          <a:bodyPr lIns="0" tIns="0" rIns="0" bIns="0">
            <a:noAutofit/>
          </a:bodyPr>
          <a:lstStyle/>
          <a:p>
            <a:pPr indent="0" algn="ctr">
              <a:lnSpc>
                <a:spcPts val="1608"/>
              </a:lnSpc>
            </a:pPr>
            <a:r>
              <a:rPr lang="en-US" sz="900">
                <a:latin typeface="Arial"/>
              </a:rPr>
              <a:t>Melakukan refleksi terhadap pelaksanaan</a:t>
            </a:r>
            <a:r>
              <a:rPr lang="en-US" sz="900" i="1">
                <a:latin typeface="Arial"/>
              </a:rPr>
              <a:t> peer teaching</a:t>
            </a:r>
          </a:p>
        </p:txBody>
      </p:sp>
      <p:sp>
        <p:nvSpPr>
          <p:cNvPr id="15" name="Rectangle 14"/>
          <p:cNvSpPr/>
          <p:nvPr/>
        </p:nvSpPr>
        <p:spPr>
          <a:xfrm>
            <a:off x="5312664" y="3337560"/>
            <a:ext cx="262128" cy="262128"/>
          </a:xfrm>
          <a:prstGeom prst="rect">
            <a:avLst/>
          </a:prstGeom>
        </p:spPr>
        <p:txBody>
          <a:bodyPr lIns="0" tIns="0" rIns="0" bIns="0">
            <a:noAutofit/>
          </a:bodyPr>
          <a:lstStyle/>
          <a:p>
            <a:pPr marL="63500" indent="0"/>
            <a:r>
              <a:rPr lang="en-US" sz="2900" i="1" spc="-300">
                <a:latin typeface="Arial"/>
              </a:rPr>
              <a:t>&lt;&gt;</a:t>
            </a:r>
          </a:p>
        </p:txBody>
      </p:sp>
      <p:sp>
        <p:nvSpPr>
          <p:cNvPr id="16" name="Rectangle 15"/>
          <p:cNvSpPr/>
          <p:nvPr/>
        </p:nvSpPr>
        <p:spPr>
          <a:xfrm>
            <a:off x="5708904" y="2990088"/>
            <a:ext cx="914400" cy="972312"/>
          </a:xfrm>
          <a:prstGeom prst="rect">
            <a:avLst/>
          </a:prstGeom>
        </p:spPr>
        <p:txBody>
          <a:bodyPr lIns="0" tIns="0" rIns="0" bIns="0">
            <a:noAutofit/>
          </a:bodyPr>
          <a:lstStyle/>
          <a:p>
            <a:pPr marR="12700" indent="0" algn="ctr">
              <a:lnSpc>
                <a:spcPts val="1608"/>
              </a:lnSpc>
            </a:pPr>
            <a:r>
              <a:rPr lang="en-US" sz="900">
                <a:latin typeface="Arial"/>
              </a:rPr>
              <a:t>Penyimpulan hasil diskusi dan rangkuman hasil</a:t>
            </a:r>
            <a:r>
              <a:rPr lang="en-US" sz="900" i="1">
                <a:latin typeface="Arial"/>
              </a:rPr>
              <a:t> peer teaching</a:t>
            </a:r>
          </a:p>
        </p:txBody>
      </p:sp>
      <p:sp>
        <p:nvSpPr>
          <p:cNvPr id="17" name="Rectangle 16"/>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108</a:t>
            </a:r>
          </a:p>
        </p:txBody>
      </p:sp>
    </p:spTree>
  </p:cSld>
  <p:clrMapOvr>
    <a:overrideClrMapping bg1="lt1" tx1="dk1" bg2="lt2" tx2="dk2" accent1="accent1" accent2="accent2" accent3="accent3" accent4="accent4" accent5="accent5" accent6="accent6" hlink="hlink" folHlink="folHlink"/>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07136"/>
            <a:ext cx="5577840" cy="124968"/>
          </a:xfrm>
          <a:prstGeom prst="rect">
            <a:avLst/>
          </a:prstGeom>
        </p:spPr>
        <p:txBody>
          <a:bodyPr lIns="0" tIns="0" rIns="0" bIns="0">
            <a:noAutofit/>
          </a:bodyPr>
          <a:lstStyle/>
          <a:p>
            <a:pPr marL="5194300" indent="0">
              <a:spcAft>
                <a:spcPts val="1680"/>
              </a:spcAft>
            </a:pPr>
            <a:r>
              <a:rPr lang="en-US" sz="900" b="1">
                <a:latin typeface="Arial"/>
              </a:rPr>
              <a:t>LK-4.1</a:t>
            </a:r>
          </a:p>
        </p:txBody>
      </p:sp>
      <p:sp>
        <p:nvSpPr>
          <p:cNvPr id="3" name="Rectangle 2"/>
          <p:cNvSpPr/>
          <p:nvPr/>
        </p:nvSpPr>
        <p:spPr>
          <a:xfrm>
            <a:off x="1078992" y="1115568"/>
            <a:ext cx="5577840" cy="4459224"/>
          </a:xfrm>
          <a:prstGeom prst="rect">
            <a:avLst/>
          </a:prstGeom>
        </p:spPr>
        <p:txBody>
          <a:bodyPr lIns="0" tIns="0" rIns="0" bIns="0">
            <a:noAutofit/>
          </a:bodyPr>
          <a:lstStyle/>
          <a:p>
            <a:pPr marL="12700" indent="0" algn="ctr">
              <a:spcBef>
                <a:spcPts val="1680"/>
              </a:spcBef>
              <a:spcAft>
                <a:spcPts val="1680"/>
              </a:spcAft>
            </a:pPr>
            <a:r>
              <a:rPr lang="en-US" sz="1100" b="1">
                <a:latin typeface="Arial"/>
              </a:rPr>
              <a:t>MATERI 4.1: ANALISIS VIDEO PEMBELAJARAN</a:t>
            </a:r>
          </a:p>
          <a:p>
            <a:pPr marL="12700" indent="0" algn="ctr">
              <a:lnSpc>
                <a:spcPts val="2040"/>
              </a:lnSpc>
              <a:spcAft>
                <a:spcPts val="840"/>
              </a:spcAft>
            </a:pPr>
            <a:r>
              <a:rPr lang="en-US" sz="1100" b="1" u="sng">
                <a:latin typeface="Arial"/>
              </a:rPr>
              <a:t>LEMBAR KERJA </a:t>
            </a:r>
            <a:r>
              <a:rPr lang="en-US" sz="1100" b="1">
                <a:latin typeface="Arial"/>
              </a:rPr>
              <a:t>ANALISIS VIDEO PEMBELAJARAN</a:t>
            </a:r>
          </a:p>
          <a:p>
            <a:pPr marL="177800" indent="-177800">
              <a:spcAft>
                <a:spcPts val="1680"/>
              </a:spcAft>
            </a:pPr>
            <a:r>
              <a:rPr lang="en-US" sz="900" b="1">
                <a:latin typeface="Arial"/>
              </a:rPr>
              <a:t>PETUNJUK KEGIATAN</a:t>
            </a:r>
          </a:p>
          <a:p>
            <a:pPr marL="177800" marR="38100" indent="-177800">
              <a:lnSpc>
                <a:spcPts val="1608"/>
              </a:lnSpc>
            </a:pPr>
            <a:r>
              <a:rPr lang="en-US" sz="900" b="1">
                <a:latin typeface="Arial"/>
              </a:rPr>
              <a:t>A. Kompetensi</a:t>
            </a:r>
            <a:r>
              <a:rPr lang="en-US" sz="900">
                <a:latin typeface="Arial"/>
              </a:rPr>
              <a:t> : Mampu mengkaji pelaksanaan pembelajaran yang menerapkan pendekatan</a:t>
            </a:r>
          </a:p>
          <a:p>
            <a:pPr marL="1358900" indent="0">
              <a:lnSpc>
                <a:spcPts val="1608"/>
              </a:lnSpc>
            </a:pPr>
            <a:r>
              <a:rPr lang="en-US" sz="900">
                <a:latin typeface="Arial"/>
              </a:rPr>
              <a:t>saintifik.</a:t>
            </a:r>
          </a:p>
          <a:p>
            <a:pPr marL="177800" indent="-177800">
              <a:lnSpc>
                <a:spcPts val="1608"/>
              </a:lnSpc>
            </a:pPr>
            <a:r>
              <a:rPr lang="en-US" sz="900" b="1">
                <a:latin typeface="Arial"/>
              </a:rPr>
              <a:t>B. Tujuan Kegiatan</a:t>
            </a:r>
            <a:r>
              <a:rPr lang="en-US" sz="900">
                <a:latin typeface="Arial"/>
              </a:rPr>
              <a:t> : Melalui pengamatan video pembelajaran, peserta mampu menganalisis</a:t>
            </a:r>
          </a:p>
          <a:p>
            <a:pPr marL="1358900" indent="0">
              <a:lnSpc>
                <a:spcPts val="1608"/>
              </a:lnSpc>
            </a:pPr>
            <a:r>
              <a:rPr lang="en-US" sz="900">
                <a:latin typeface="Arial"/>
              </a:rPr>
              <a:t>pelaksanaan pembelajaran dengan pendekatan saintifik.</a:t>
            </a:r>
          </a:p>
          <a:p>
            <a:pPr marL="177800" indent="-177800">
              <a:lnSpc>
                <a:spcPts val="1608"/>
              </a:lnSpc>
            </a:pPr>
            <a:r>
              <a:rPr lang="en-US" sz="900" b="1">
                <a:latin typeface="Arial"/>
              </a:rPr>
              <a:t>C. Langkah Kegiatan:</a:t>
            </a:r>
          </a:p>
          <a:p>
            <a:pPr marL="368300" indent="-190500">
              <a:lnSpc>
                <a:spcPts val="1464"/>
              </a:lnSpc>
            </a:pPr>
            <a:r>
              <a:rPr lang="en-US" sz="900">
                <a:latin typeface="Arial"/>
              </a:rPr>
              <a:t>1. Pelajari RPP yang dipakai untuk pembelajaran dalam video.</a:t>
            </a:r>
          </a:p>
          <a:p>
            <a:pPr marL="368300" marR="38100" indent="-190500">
              <a:lnSpc>
                <a:spcPts val="1464"/>
              </a:lnSpc>
            </a:pPr>
            <a:r>
              <a:rPr lang="en-US" sz="900">
                <a:latin typeface="Arial"/>
              </a:rPr>
              <a:t>2. Amatilah secara seksama proses pelakasanaan pembelajaran yang dilakukan oleh guru model dalam video.</a:t>
            </a:r>
          </a:p>
          <a:p>
            <a:pPr marL="368300" marR="38100" indent="-190500">
              <a:lnSpc>
                <a:spcPts val="1464"/>
              </a:lnSpc>
            </a:pPr>
            <a:r>
              <a:rPr lang="en-US" sz="900">
                <a:latin typeface="Arial"/>
              </a:rPr>
              <a:t>3. Berikan tanda centang (V) pada kolom pilihan</a:t>
            </a:r>
            <a:r>
              <a:rPr lang="en-US" sz="800" b="1">
                <a:latin typeface="Arial"/>
              </a:rPr>
              <a:t> Ya</a:t>
            </a:r>
            <a:r>
              <a:rPr lang="en-US" sz="900">
                <a:latin typeface="Arial"/>
              </a:rPr>
              <a:t> atau</a:t>
            </a:r>
            <a:r>
              <a:rPr lang="en-US" sz="800" b="1">
                <a:latin typeface="Arial"/>
              </a:rPr>
              <a:t> Tidak</a:t>
            </a:r>
            <a:r>
              <a:rPr lang="en-US" sz="900">
                <a:latin typeface="Arial"/>
              </a:rPr>
              <a:t> sesuai dengan kesesuaian dan ketersediaan setiap aspek.</a:t>
            </a:r>
          </a:p>
          <a:p>
            <a:pPr marL="368300" indent="-190500">
              <a:lnSpc>
                <a:spcPts val="1464"/>
              </a:lnSpc>
            </a:pPr>
            <a:r>
              <a:rPr lang="en-US" sz="900">
                <a:latin typeface="Arial"/>
              </a:rPr>
              <a:t>4. Pada kolom</a:t>
            </a:r>
            <a:r>
              <a:rPr lang="en-US" sz="800" b="1">
                <a:latin typeface="Arial"/>
              </a:rPr>
              <a:t> catatan,</a:t>
            </a:r>
            <a:r>
              <a:rPr lang="en-US" sz="900">
                <a:latin typeface="Arial"/>
              </a:rPr>
              <a:t> berikan catatan khusus atau saran perbaikan pelaksanaan pembelajaran.</a:t>
            </a:r>
          </a:p>
          <a:p>
            <a:pPr marL="368300" marR="38100" indent="-190500">
              <a:lnSpc>
                <a:spcPts val="1464"/>
              </a:lnSpc>
            </a:pPr>
            <a:r>
              <a:rPr lang="en-US" sz="900">
                <a:latin typeface="Arial"/>
              </a:rPr>
              <a:t>5. Diskusikan dalam kelompok hasil pengamatan Anda berkaitan dengan kesesuaian RPP dengan pembelajaran yang disajikan pada video.</a:t>
            </a:r>
          </a:p>
          <a:p>
            <a:pPr marL="368300" indent="-190500">
              <a:lnSpc>
                <a:spcPts val="1464"/>
              </a:lnSpc>
            </a:pPr>
            <a:r>
              <a:rPr lang="en-US" sz="900">
                <a:latin typeface="Arial"/>
              </a:rPr>
              <a:t>6. Gunakan hasil diskusi untuk bahan pertimbangan dalam penyusunan RPP dan</a:t>
            </a:r>
            <a:r>
              <a:rPr lang="en-US" sz="900" i="1">
                <a:latin typeface="Arial"/>
              </a:rPr>
              <a:t> Peer-teaching.</a:t>
            </a:r>
          </a:p>
        </p:txBody>
      </p:sp>
      <p:sp>
        <p:nvSpPr>
          <p:cNvPr id="4" name="Rectangle 3"/>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109</a:t>
            </a:r>
          </a:p>
        </p:txBody>
      </p:sp>
    </p:spTree>
  </p:cSld>
  <p:clrMapOvr>
    <a:overrideClrMapping bg1="lt1" tx1="dk1" bg2="lt2" tx2="dk2" accent1="accent1" accent2="accent2" accent3="accent3" accent4="accent4" accent5="accent5" accent6="accent6" hlink="hlink" folHlink="folHlink"/>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69848" y="1115568"/>
            <a:ext cx="6022848" cy="155448"/>
          </a:xfrm>
          <a:prstGeom prst="rect">
            <a:avLst/>
          </a:prstGeom>
        </p:spPr>
        <p:txBody>
          <a:bodyPr lIns="0" tIns="0" rIns="0" bIns="0">
            <a:noAutofit/>
          </a:bodyPr>
          <a:lstStyle/>
          <a:p>
            <a:pPr marL="1041400" indent="0">
              <a:spcAft>
                <a:spcPts val="1470"/>
              </a:spcAft>
            </a:pPr>
            <a:r>
              <a:rPr lang="en-US" sz="1100" b="1">
                <a:latin typeface="Arial"/>
              </a:rPr>
              <a:t>FORMAT PENGAMATAN VIDEO PEMBELAJARAN</a:t>
            </a:r>
          </a:p>
        </p:txBody>
      </p:sp>
      <p:sp>
        <p:nvSpPr>
          <p:cNvPr id="3" name="Rectangle 2"/>
          <p:cNvSpPr/>
          <p:nvPr/>
        </p:nvSpPr>
        <p:spPr>
          <a:xfrm>
            <a:off x="1069848" y="1548384"/>
            <a:ext cx="6022848" cy="563880"/>
          </a:xfrm>
          <a:prstGeom prst="rect">
            <a:avLst/>
          </a:prstGeom>
        </p:spPr>
        <p:txBody>
          <a:bodyPr lIns="0" tIns="0" rIns="0" bIns="0">
            <a:noAutofit/>
          </a:bodyPr>
          <a:lstStyle/>
          <a:p>
            <a:pPr marL="12700" marR="5105400" indent="0">
              <a:lnSpc>
                <a:spcPts val="1584"/>
              </a:lnSpc>
              <a:spcBef>
                <a:spcPts val="1470"/>
              </a:spcBef>
            </a:pPr>
            <a:r>
              <a:rPr lang="en-US" sz="900" b="1">
                <a:latin typeface="Arial"/>
              </a:rPr>
              <a:t>Mata Pelajaran Kelas</a:t>
            </a:r>
          </a:p>
          <a:p>
            <a:pPr marL="12700" indent="0">
              <a:lnSpc>
                <a:spcPts val="1584"/>
              </a:lnSpc>
              <a:spcAft>
                <a:spcPts val="1050"/>
              </a:spcAft>
            </a:pPr>
            <a:r>
              <a:rPr lang="en-US" sz="900" b="1">
                <a:latin typeface="Arial"/>
              </a:rPr>
              <a:t>Topik/Sub Topik</a:t>
            </a:r>
          </a:p>
        </p:txBody>
      </p:sp>
      <p:graphicFrame>
        <p:nvGraphicFramePr>
          <p:cNvPr id="4" name="Table 3"/>
          <p:cNvGraphicFramePr>
            <a:graphicFrameLocks noGrp="1"/>
          </p:cNvGraphicFramePr>
          <p:nvPr/>
        </p:nvGraphicFramePr>
        <p:xfrm>
          <a:off x="1072896" y="2310384"/>
          <a:ext cx="5897880" cy="7418832"/>
        </p:xfrm>
        <a:graphic>
          <a:graphicData uri="http://schemas.openxmlformats.org/drawingml/2006/table">
            <a:tbl>
              <a:tblPr/>
              <a:tblGrid>
                <a:gridCol w="365760"/>
                <a:gridCol w="3709416"/>
                <a:gridCol w="445008"/>
                <a:gridCol w="457200"/>
                <a:gridCol w="920496"/>
              </a:tblGrid>
              <a:tr h="201168">
                <a:tc gridSpan="2">
                  <a:txBody>
                    <a:bodyPr/>
                    <a:lstStyle/>
                    <a:p>
                      <a:pPr marL="88900" indent="0"/>
                      <a:r>
                        <a:rPr lang="en-US" sz="900" b="1">
                          <a:latin typeface="Arial"/>
                        </a:rPr>
                        <a:t>Aspek yang Diamati</a:t>
                      </a:r>
                    </a:p>
                  </a:txBody>
                  <a:tcPr marL="0" marR="0" marT="0" marB="0"/>
                </a:tc>
                <a:tc hMerge="1">
                  <a:txBody>
                    <a:bodyPr/>
                    <a:lstStyle/>
                    <a:p>
                      <a:endParaRPr sz="1000"/>
                    </a:p>
                  </a:txBody>
                  <a:tcPr marL="0" marR="0" marT="0" marB="0"/>
                </a:tc>
                <a:tc>
                  <a:txBody>
                    <a:bodyPr/>
                    <a:lstStyle/>
                    <a:p>
                      <a:pPr marL="76200" indent="0"/>
                      <a:r>
                        <a:rPr lang="en-US" sz="900" b="1">
                          <a:latin typeface="Arial"/>
                        </a:rPr>
                        <a:t>Ya</a:t>
                      </a:r>
                    </a:p>
                  </a:txBody>
                  <a:tcPr marL="0" marR="0" marT="0" marB="0"/>
                </a:tc>
                <a:tc>
                  <a:txBody>
                    <a:bodyPr/>
                    <a:lstStyle/>
                    <a:p>
                      <a:pPr marL="76200" indent="0"/>
                      <a:r>
                        <a:rPr lang="en-US" sz="900" b="1">
                          <a:latin typeface="Arial"/>
                        </a:rPr>
                        <a:t>Tidak</a:t>
                      </a:r>
                    </a:p>
                  </a:txBody>
                  <a:tcPr marL="0" marR="0" marT="0" marB="0"/>
                </a:tc>
                <a:tc>
                  <a:txBody>
                    <a:bodyPr/>
                    <a:lstStyle/>
                    <a:p>
                      <a:pPr marL="76200" indent="0"/>
                      <a:r>
                        <a:rPr lang="en-US" sz="900" b="1">
                          <a:latin typeface="Arial"/>
                        </a:rPr>
                        <a:t>Catatan</a:t>
                      </a:r>
                    </a:p>
                  </a:txBody>
                  <a:tcPr marL="0" marR="0" marT="0" marB="0"/>
                </a:tc>
              </a:tr>
              <a:tr h="195072">
                <a:tc gridSpan="2">
                  <a:txBody>
                    <a:bodyPr/>
                    <a:lstStyle/>
                    <a:p>
                      <a:pPr marL="88900" indent="0"/>
                      <a:r>
                        <a:rPr lang="en-US" sz="900" b="1">
                          <a:latin typeface="Arial"/>
                        </a:rPr>
                        <a:t>Kegiatan Pendahuluan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8120">
                <a:tc gridSpan="2">
                  <a:txBody>
                    <a:bodyPr/>
                    <a:lstStyle/>
                    <a:p>
                      <a:pPr marL="88900" indent="0"/>
                      <a:r>
                        <a:rPr lang="en-US" sz="900" b="1">
                          <a:latin typeface="Arial"/>
                        </a:rPr>
                        <a:t>Apersepsi dan Motivasi</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347472">
                <a:tc>
                  <a:txBody>
                    <a:bodyPr/>
                    <a:lstStyle/>
                    <a:p>
                      <a:pPr marL="152400" indent="0"/>
                      <a:r>
                        <a:rPr lang="en-US" sz="900">
                          <a:latin typeface="Arial"/>
                        </a:rPr>
                        <a:t>1</a:t>
                      </a:r>
                    </a:p>
                  </a:txBody>
                  <a:tcPr marL="0" marR="0" marT="0" marB="0"/>
                </a:tc>
                <a:tc>
                  <a:txBody>
                    <a:bodyPr/>
                    <a:lstStyle/>
                    <a:p>
                      <a:pPr marL="76200" marR="114300" indent="0">
                        <a:lnSpc>
                          <a:spcPts val="1344"/>
                        </a:lnSpc>
                      </a:pPr>
                      <a:r>
                        <a:rPr lang="en-US" sz="900">
                          <a:latin typeface="Arial"/>
                        </a:rPr>
                        <a:t>Menyiapkan fisik dan psikis peserta didik dengan menyapa dan memberi salam</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152400" indent="0"/>
                      <a:r>
                        <a:rPr lang="en-US" sz="900">
                          <a:latin typeface="Arial"/>
                        </a:rPr>
                        <a:t>2</a:t>
                      </a:r>
                    </a:p>
                  </a:txBody>
                  <a:tcPr marL="0" marR="0" marT="0" marB="0"/>
                </a:tc>
                <a:tc>
                  <a:txBody>
                    <a:bodyPr/>
                    <a:lstStyle/>
                    <a:p>
                      <a:pPr marL="76200" marR="114300" indent="0">
                        <a:lnSpc>
                          <a:spcPts val="1344"/>
                        </a:lnSpc>
                      </a:pPr>
                      <a:r>
                        <a:rPr lang="en-US" sz="900">
                          <a:latin typeface="Arial"/>
                        </a:rPr>
                        <a:t>Mengaitkan materi pembelajaran sekarang dengan pengalaman peserta didik atau pembelajaran sebelumnya</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95072">
                <a:tc>
                  <a:txBody>
                    <a:bodyPr/>
                    <a:lstStyle/>
                    <a:p>
                      <a:pPr marL="152400" indent="0"/>
                      <a:r>
                        <a:rPr lang="en-US" sz="900">
                          <a:latin typeface="Arial"/>
                        </a:rPr>
                        <a:t>3</a:t>
                      </a:r>
                    </a:p>
                  </a:txBody>
                  <a:tcPr marL="0" marR="0" marT="0" marB="0"/>
                </a:tc>
                <a:tc>
                  <a:txBody>
                    <a:bodyPr/>
                    <a:lstStyle/>
                    <a:p>
                      <a:pPr marL="76200" indent="0"/>
                      <a:r>
                        <a:rPr lang="en-US" sz="900">
                          <a:latin typeface="Arial"/>
                        </a:rPr>
                        <a:t>Mengajukan pertanyaan menantang untuk memotivasi</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8120">
                <a:tc>
                  <a:txBody>
                    <a:bodyPr/>
                    <a:lstStyle/>
                    <a:p>
                      <a:pPr marL="152400" indent="0"/>
                      <a:r>
                        <a:rPr lang="en-US" sz="900">
                          <a:latin typeface="Arial"/>
                        </a:rPr>
                        <a:t>4</a:t>
                      </a:r>
                    </a:p>
                  </a:txBody>
                  <a:tcPr marL="0" marR="0" marT="0" marB="0"/>
                </a:tc>
                <a:tc>
                  <a:txBody>
                    <a:bodyPr/>
                    <a:lstStyle/>
                    <a:p>
                      <a:pPr marL="76200" indent="0"/>
                      <a:r>
                        <a:rPr lang="en-US" sz="900">
                          <a:latin typeface="Arial"/>
                        </a:rPr>
                        <a:t>Menyampaikan manfaat materi pembelajaran</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347472">
                <a:tc>
                  <a:txBody>
                    <a:bodyPr/>
                    <a:lstStyle/>
                    <a:p>
                      <a:pPr marL="152400" indent="0"/>
                      <a:r>
                        <a:rPr lang="en-US" sz="900">
                          <a:latin typeface="Arial"/>
                        </a:rPr>
                        <a:t>5</a:t>
                      </a:r>
                    </a:p>
                  </a:txBody>
                  <a:tcPr marL="0" marR="0" marT="0" marB="0"/>
                </a:tc>
                <a:tc>
                  <a:txBody>
                    <a:bodyPr/>
                    <a:lstStyle/>
                    <a:p>
                      <a:pPr marL="76200" marR="114300" indent="0">
                        <a:lnSpc>
                          <a:spcPts val="1344"/>
                        </a:lnSpc>
                      </a:pPr>
                      <a:r>
                        <a:rPr lang="en-US" sz="900">
                          <a:latin typeface="Arial"/>
                        </a:rPr>
                        <a:t>Mendemonstrasikan sesuatu yang terkait dengan materi pembelajaran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95072">
                <a:tc gridSpan="2">
                  <a:txBody>
                    <a:bodyPr/>
                    <a:lstStyle/>
                    <a:p>
                      <a:pPr marL="88900" indent="0"/>
                      <a:r>
                        <a:rPr lang="en-US" sz="900" b="1">
                          <a:latin typeface="Arial"/>
                        </a:rPr>
                        <a:t>Penyampaian kompetensi dan rencana kegiatan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8120">
                <a:tc>
                  <a:txBody>
                    <a:bodyPr/>
                    <a:lstStyle/>
                    <a:p>
                      <a:pPr marL="152400" indent="0"/>
                      <a:r>
                        <a:rPr lang="en-US" sz="900">
                          <a:latin typeface="Arial"/>
                        </a:rPr>
                        <a:t>1</a:t>
                      </a:r>
                    </a:p>
                  </a:txBody>
                  <a:tcPr marL="0" marR="0" marT="0" marB="0"/>
                </a:tc>
                <a:tc>
                  <a:txBody>
                    <a:bodyPr/>
                    <a:lstStyle/>
                    <a:p>
                      <a:pPr marL="76200" indent="0"/>
                      <a:r>
                        <a:rPr lang="en-US" sz="900">
                          <a:latin typeface="Arial"/>
                        </a:rPr>
                        <a:t>Menyampaikan kemampuan yang akan dicapai peserta didik</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347472">
                <a:tc>
                  <a:txBody>
                    <a:bodyPr/>
                    <a:lstStyle/>
                    <a:p>
                      <a:pPr marL="152400" indent="0"/>
                      <a:r>
                        <a:rPr lang="en-US" sz="900">
                          <a:latin typeface="Arial"/>
                        </a:rPr>
                        <a:t>2</a:t>
                      </a:r>
                    </a:p>
                  </a:txBody>
                  <a:tcPr marL="0" marR="0" marT="0" marB="0"/>
                </a:tc>
                <a:tc>
                  <a:txBody>
                    <a:bodyPr/>
                    <a:lstStyle/>
                    <a:p>
                      <a:pPr marL="76200" marR="114300" indent="0">
                        <a:lnSpc>
                          <a:spcPts val="1344"/>
                        </a:lnSpc>
                      </a:pPr>
                      <a:r>
                        <a:rPr lang="en-US" sz="900">
                          <a:latin typeface="Arial"/>
                        </a:rPr>
                        <a:t>Menyampaikan rencana kegiatan misalnya, individual, kerja kelompok, dan melakukan observasi.</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88976">
                <a:tc gridSpan="2">
                  <a:txBody>
                    <a:bodyPr/>
                    <a:lstStyle/>
                    <a:p>
                      <a:pPr marL="88900" indent="0"/>
                      <a:r>
                        <a:rPr lang="en-US" sz="900" b="1">
                          <a:latin typeface="Arial"/>
                        </a:rPr>
                        <a:t>Kegiatan Inti</a:t>
                      </a:r>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256032">
                <a:tc gridSpan="2">
                  <a:txBody>
                    <a:bodyPr/>
                    <a:lstStyle/>
                    <a:p>
                      <a:pPr marL="88900" indent="0"/>
                      <a:r>
                        <a:rPr lang="en-US" sz="900" b="1">
                          <a:latin typeface="Arial"/>
                        </a:rPr>
                        <a:t>Penguasaan materi pembelajaran</a:t>
                      </a:r>
                    </a:p>
                  </a:txBody>
                  <a:tcPr marL="0" marR="0" marT="0" marB="0"/>
                </a:tc>
                <a:tc hMerge="1">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r>
              <a:tr h="347472">
                <a:tc>
                  <a:txBody>
                    <a:bodyPr/>
                    <a:lstStyle/>
                    <a:p>
                      <a:pPr marL="152400" indent="0"/>
                      <a:r>
                        <a:rPr lang="en-US" sz="900">
                          <a:latin typeface="Arial"/>
                        </a:rPr>
                        <a:t>1</a:t>
                      </a:r>
                    </a:p>
                  </a:txBody>
                  <a:tcPr marL="0" marR="0" marT="0" marB="0"/>
                </a:tc>
                <a:tc>
                  <a:txBody>
                    <a:bodyPr/>
                    <a:lstStyle/>
                    <a:p>
                      <a:pPr marL="76200" marR="114300" indent="0">
                        <a:lnSpc>
                          <a:spcPts val="1320"/>
                        </a:lnSpc>
                      </a:pPr>
                      <a:r>
                        <a:rPr lang="en-US" sz="900">
                          <a:latin typeface="Arial"/>
                        </a:rPr>
                        <a:t>Kemampuan menyesuaikan materi dengan tujuan pembelajaran.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152400" indent="0"/>
                      <a:r>
                        <a:rPr lang="en-US" sz="900">
                          <a:latin typeface="Arial"/>
                        </a:rPr>
                        <a:t>2</a:t>
                      </a:r>
                    </a:p>
                  </a:txBody>
                  <a:tcPr marL="0" marR="0" marT="0" marB="0"/>
                </a:tc>
                <a:tc>
                  <a:txBody>
                    <a:bodyPr/>
                    <a:lstStyle/>
                    <a:p>
                      <a:pPr marL="76200" marR="114300" indent="0">
                        <a:lnSpc>
                          <a:spcPts val="1344"/>
                        </a:lnSpc>
                      </a:pPr>
                      <a:r>
                        <a:rPr lang="en-US" sz="900">
                          <a:latin typeface="Arial"/>
                        </a:rPr>
                        <a:t>Kemampuan mengkaitkan materi dengan pengetahuan lain yang relevan, perkembangan Iptek , dan kehidupan nyata.</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76784">
                <a:tc>
                  <a:txBody>
                    <a:bodyPr/>
                    <a:lstStyle/>
                    <a:p>
                      <a:pPr marL="152400" indent="0"/>
                      <a:r>
                        <a:rPr lang="en-US" sz="900">
                          <a:latin typeface="Arial"/>
                        </a:rPr>
                        <a:t>3</a:t>
                      </a:r>
                    </a:p>
                  </a:txBody>
                  <a:tcPr marL="0" marR="0" marT="0" marB="0"/>
                </a:tc>
                <a:tc>
                  <a:txBody>
                    <a:bodyPr/>
                    <a:lstStyle/>
                    <a:p>
                      <a:pPr marL="76200" indent="0"/>
                      <a:r>
                        <a:rPr lang="en-US" sz="900">
                          <a:latin typeface="Arial"/>
                        </a:rPr>
                        <a:t>Menyajikan pembahasan materi pembelajaran dengan tepat.</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50520">
                <a:tc>
                  <a:txBody>
                    <a:bodyPr/>
                    <a:lstStyle/>
                    <a:p>
                      <a:pPr marL="152400" indent="0"/>
                      <a:r>
                        <a:rPr lang="en-US" sz="900">
                          <a:latin typeface="Arial"/>
                        </a:rPr>
                        <a:t>4</a:t>
                      </a:r>
                    </a:p>
                  </a:txBody>
                  <a:tcPr marL="0" marR="0" marT="0" marB="0"/>
                </a:tc>
                <a:tc>
                  <a:txBody>
                    <a:bodyPr/>
                    <a:lstStyle/>
                    <a:p>
                      <a:pPr marL="76200" marR="114300" indent="0">
                        <a:lnSpc>
                          <a:spcPts val="1344"/>
                        </a:lnSpc>
                      </a:pPr>
                      <a:r>
                        <a:rPr lang="en-US" sz="900">
                          <a:latin typeface="Arial"/>
                        </a:rPr>
                        <a:t>Menyajikan materi secara sistematis (mudah ke sulit, dari konkrit ke abstrak)</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222504">
                <a:tc gridSpan="2">
                  <a:txBody>
                    <a:bodyPr/>
                    <a:lstStyle/>
                    <a:p>
                      <a:pPr marL="88900" indent="0"/>
                      <a:r>
                        <a:rPr lang="en-US" sz="900" b="1">
                          <a:latin typeface="Arial"/>
                        </a:rPr>
                        <a:t>Penerapan strategi pembelajaran yang mendidik</a:t>
                      </a:r>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387096">
                <a:tc>
                  <a:txBody>
                    <a:bodyPr/>
                    <a:lstStyle/>
                    <a:p>
                      <a:pPr marL="152400" indent="0"/>
                      <a:r>
                        <a:rPr lang="en-US" sz="900">
                          <a:latin typeface="Arial"/>
                        </a:rPr>
                        <a:t>1</a:t>
                      </a:r>
                    </a:p>
                  </a:txBody>
                  <a:tcPr marL="0" marR="0" marT="0" marB="0"/>
                </a:tc>
                <a:tc>
                  <a:txBody>
                    <a:bodyPr/>
                    <a:lstStyle/>
                    <a:p>
                      <a:pPr marL="76200" marR="114300" indent="0">
                        <a:lnSpc>
                          <a:spcPts val="1344"/>
                        </a:lnSpc>
                      </a:pPr>
                      <a:r>
                        <a:rPr lang="en-US" sz="900">
                          <a:latin typeface="Arial"/>
                        </a:rPr>
                        <a:t>Melaksanakan pembelajaran sesuai dengan kompetensi yang akan dicapai</a:t>
                      </a:r>
                    </a:p>
                  </a:txBody>
                  <a:tcPr marL="0" marR="0" marT="0" marB="0"/>
                </a:tc>
                <a:tc>
                  <a:txBody>
                    <a:bodyPr/>
                    <a:lstStyle/>
                    <a:p>
                      <a:endParaRPr sz="1900"/>
                    </a:p>
                  </a:txBody>
                  <a:tcPr marL="0" marR="0" marT="0" marB="0"/>
                </a:tc>
                <a:tc>
                  <a:txBody>
                    <a:bodyPr/>
                    <a:lstStyle/>
                    <a:p>
                      <a:endParaRPr sz="1900"/>
                    </a:p>
                  </a:txBody>
                  <a:tcPr marL="0" marR="0" marT="0" marB="0"/>
                </a:tc>
                <a:tc>
                  <a:txBody>
                    <a:bodyPr/>
                    <a:lstStyle/>
                    <a:p>
                      <a:endParaRPr sz="1900"/>
                    </a:p>
                  </a:txBody>
                  <a:tcPr marL="0" marR="0" marT="0" marB="0"/>
                </a:tc>
              </a:tr>
              <a:tr h="195072">
                <a:tc>
                  <a:txBody>
                    <a:bodyPr/>
                    <a:lstStyle/>
                    <a:p>
                      <a:pPr marL="152400" indent="0"/>
                      <a:r>
                        <a:rPr lang="en-US" sz="900">
                          <a:latin typeface="Arial"/>
                        </a:rPr>
                        <a:t>2</a:t>
                      </a:r>
                    </a:p>
                  </a:txBody>
                  <a:tcPr marL="0" marR="0" marT="0" marB="0"/>
                </a:tc>
                <a:tc>
                  <a:txBody>
                    <a:bodyPr/>
                    <a:lstStyle/>
                    <a:p>
                      <a:pPr marL="76200" indent="0"/>
                      <a:r>
                        <a:rPr lang="en-US" sz="900">
                          <a:latin typeface="Arial"/>
                        </a:rPr>
                        <a:t>Melaksanakan pembelajaran secara runtut</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pPr marL="152400" indent="0"/>
                      <a:r>
                        <a:rPr lang="en-US" sz="900">
                          <a:latin typeface="Arial"/>
                        </a:rPr>
                        <a:t>3</a:t>
                      </a:r>
                    </a:p>
                  </a:txBody>
                  <a:tcPr marL="0" marR="0" marT="0" marB="0"/>
                </a:tc>
                <a:tc>
                  <a:txBody>
                    <a:bodyPr/>
                    <a:lstStyle/>
                    <a:p>
                      <a:pPr marL="76200" indent="0"/>
                      <a:r>
                        <a:rPr lang="en-US" sz="900">
                          <a:latin typeface="Arial"/>
                        </a:rPr>
                        <a:t>Menguasai kelas</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347472">
                <a:tc>
                  <a:txBody>
                    <a:bodyPr/>
                    <a:lstStyle/>
                    <a:p>
                      <a:pPr marL="152400" indent="0"/>
                      <a:r>
                        <a:rPr lang="en-US" sz="900">
                          <a:latin typeface="Arial"/>
                        </a:rPr>
                        <a:t>4</a:t>
                      </a:r>
                    </a:p>
                  </a:txBody>
                  <a:tcPr marL="0" marR="0" marT="0" marB="0"/>
                </a:tc>
                <a:tc>
                  <a:txBody>
                    <a:bodyPr/>
                    <a:lstStyle/>
                    <a:p>
                      <a:pPr marL="76200" marR="114300" indent="0">
                        <a:lnSpc>
                          <a:spcPts val="1344"/>
                        </a:lnSpc>
                      </a:pPr>
                      <a:r>
                        <a:rPr lang="en-US" sz="900">
                          <a:latin typeface="Arial"/>
                        </a:rPr>
                        <a:t>Melaksanakan pembelajaran yang menumbuhkan partisipasi aktif peserta didik dalam mengajukan pertanyaan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152400" indent="0"/>
                      <a:r>
                        <a:rPr lang="en-US" sz="900">
                          <a:latin typeface="Arial"/>
                        </a:rPr>
                        <a:t>5</a:t>
                      </a:r>
                    </a:p>
                  </a:txBody>
                  <a:tcPr marL="0" marR="0" marT="0" marB="0"/>
                </a:tc>
                <a:tc>
                  <a:txBody>
                    <a:bodyPr/>
                    <a:lstStyle/>
                    <a:p>
                      <a:pPr marL="76200" marR="114300" indent="0">
                        <a:lnSpc>
                          <a:spcPts val="1344"/>
                        </a:lnSpc>
                      </a:pPr>
                      <a:r>
                        <a:rPr lang="en-US" sz="900">
                          <a:latin typeface="Arial"/>
                        </a:rPr>
                        <a:t>Melaksanakan pembelajaran yang menumbuhkan partisipasi aktif peserta didik dalam mengemukakan pendapat</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152400" indent="0"/>
                      <a:r>
                        <a:rPr lang="en-US" sz="900">
                          <a:latin typeface="Arial"/>
                        </a:rPr>
                        <a:t>6</a:t>
                      </a:r>
                    </a:p>
                  </a:txBody>
                  <a:tcPr marL="0" marR="0" marT="0" marB="0"/>
                </a:tc>
                <a:tc>
                  <a:txBody>
                    <a:bodyPr/>
                    <a:lstStyle/>
                    <a:p>
                      <a:pPr marL="76200" marR="114300" indent="0">
                        <a:lnSpc>
                          <a:spcPts val="1344"/>
                        </a:lnSpc>
                      </a:pPr>
                      <a:r>
                        <a:rPr lang="en-US" sz="900">
                          <a:latin typeface="Arial"/>
                        </a:rPr>
                        <a:t>Melaksanakan pembelajaran yang mengembangkan ketrampilan peserta didik sesuai dengan materi ajar</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201168">
                <a:tc>
                  <a:txBody>
                    <a:bodyPr/>
                    <a:lstStyle/>
                    <a:p>
                      <a:pPr marL="152400" indent="0"/>
                      <a:r>
                        <a:rPr lang="en-US" sz="900">
                          <a:latin typeface="Arial"/>
                        </a:rPr>
                        <a:t>7</a:t>
                      </a:r>
                    </a:p>
                  </a:txBody>
                  <a:tcPr marL="0" marR="0" marT="0" marB="0"/>
                </a:tc>
                <a:tc>
                  <a:txBody>
                    <a:bodyPr/>
                    <a:lstStyle/>
                    <a:p>
                      <a:pPr marL="76200" indent="0"/>
                      <a:r>
                        <a:rPr lang="en-US" sz="900">
                          <a:latin typeface="Arial"/>
                        </a:rPr>
                        <a:t>Melaksanakan pembelajaran yang bersifat kontekstual</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347472">
                <a:tc>
                  <a:txBody>
                    <a:bodyPr/>
                    <a:lstStyle/>
                    <a:p>
                      <a:pPr marL="152400" indent="0"/>
                      <a:r>
                        <a:rPr lang="en-US" sz="900">
                          <a:latin typeface="Arial"/>
                        </a:rPr>
                        <a:t>8</a:t>
                      </a:r>
                    </a:p>
                  </a:txBody>
                  <a:tcPr marL="0" marR="0" marT="0" marB="0"/>
                </a:tc>
                <a:tc>
                  <a:txBody>
                    <a:bodyPr/>
                    <a:lstStyle/>
                    <a:p>
                      <a:pPr marL="76200" marR="114300" indent="0">
                        <a:lnSpc>
                          <a:spcPts val="1344"/>
                        </a:lnSpc>
                      </a:pPr>
                      <a:r>
                        <a:rPr lang="en-US" sz="900">
                          <a:latin typeface="Arial"/>
                        </a:rPr>
                        <a:t>Melaksanakan pembelajaran yang memungkinkan tumbuhnya kebiasaan dan sikap positif</a:t>
                      </a:r>
                      <a:r>
                        <a:rPr lang="en-US" sz="900" i="1">
                          <a:latin typeface="Arial"/>
                        </a:rPr>
                        <a:t> (nurturant effect)</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90144">
                <a:tc>
                  <a:txBody>
                    <a:bodyPr/>
                    <a:lstStyle/>
                    <a:p>
                      <a:pPr marL="152400" indent="0"/>
                      <a:r>
                        <a:rPr lang="en-US" sz="900">
                          <a:latin typeface="Arial"/>
                        </a:rPr>
                        <a:t>9</a:t>
                      </a:r>
                    </a:p>
                  </a:txBody>
                  <a:tcPr marL="0" marR="0" marT="0" marB="0"/>
                </a:tc>
                <a:tc>
                  <a:txBody>
                    <a:bodyPr/>
                    <a:lstStyle/>
                    <a:p>
                      <a:pPr marL="76200" marR="114300" indent="0">
                        <a:lnSpc>
                          <a:spcPts val="1344"/>
                        </a:lnSpc>
                      </a:pPr>
                      <a:r>
                        <a:rPr lang="en-US" sz="900">
                          <a:latin typeface="Arial"/>
                        </a:rPr>
                        <a:t>Melaksanakan pembelajaran sesuai dengan alokasi waktu yang direncanakan</a:t>
                      </a:r>
                    </a:p>
                  </a:txBody>
                  <a:tcPr marL="0" marR="0" marT="0" marB="0"/>
                </a:tc>
                <a:tc>
                  <a:txBody>
                    <a:bodyPr/>
                    <a:lstStyle/>
                    <a:p>
                      <a:endParaRPr sz="1900"/>
                    </a:p>
                  </a:txBody>
                  <a:tcPr marL="0" marR="0" marT="0" marB="0"/>
                </a:tc>
                <a:tc>
                  <a:txBody>
                    <a:bodyPr/>
                    <a:lstStyle/>
                    <a:p>
                      <a:endParaRPr sz="1900"/>
                    </a:p>
                  </a:txBody>
                  <a:tcPr marL="0" marR="0" marT="0" marB="0"/>
                </a:tc>
                <a:tc>
                  <a:txBody>
                    <a:bodyPr/>
                    <a:lstStyle/>
                    <a:p>
                      <a:endParaRPr sz="1900"/>
                    </a:p>
                  </a:txBody>
                  <a:tcPr marL="0" marR="0" marT="0" marB="0"/>
                </a:tc>
              </a:tr>
            </a:tbl>
          </a:graphicData>
        </a:graphic>
      </p:graphicFrame>
      <p:sp>
        <p:nvSpPr>
          <p:cNvPr id="5" name="Rectangle 4"/>
          <p:cNvSpPr/>
          <p:nvPr/>
        </p:nvSpPr>
        <p:spPr>
          <a:xfrm>
            <a:off x="3806952" y="9918192"/>
            <a:ext cx="2868168" cy="155448"/>
          </a:xfrm>
          <a:prstGeom prst="rect">
            <a:avLst/>
          </a:prstGeom>
        </p:spPr>
        <p:txBody>
          <a:bodyPr lIns="0" tIns="0" rIns="0" bIns="0">
            <a:noAutofit/>
          </a:bodyPr>
          <a:lstStyle/>
          <a:p>
            <a:pPr indent="0" algn="just"/>
            <a:r>
              <a:rPr lang="en-US" sz="900">
                <a:latin typeface="Arial"/>
              </a:rPr>
              <a:t>Materi 4-Praktik Pembelajaran Terbimbing | 110</a:t>
            </a:r>
          </a:p>
        </p:txBody>
      </p:sp>
    </p:spTree>
  </p:cSld>
  <p:clrMapOvr>
    <a:overrideClrMapping bg1="lt1" tx1="dk1" bg2="lt2" tx2="dk2" accent1="accent1" accent2="accent2" accent3="accent3" accent4="accent4" accent5="accent5" accent6="accent6" hlink="hlink" folHlink="folHlink"/>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2896" y="1078992"/>
          <a:ext cx="6005576" cy="8525256"/>
        </p:xfrm>
        <a:graphic>
          <a:graphicData uri="http://schemas.openxmlformats.org/drawingml/2006/table">
            <a:tbl>
              <a:tblPr/>
              <a:tblGrid>
                <a:gridCol w="365760"/>
                <a:gridCol w="208280"/>
                <a:gridCol w="3608832"/>
                <a:gridCol w="445008"/>
                <a:gridCol w="457200"/>
                <a:gridCol w="920496"/>
              </a:tblGrid>
              <a:tr h="219456">
                <a:tc gridSpan="3">
                  <a:txBody>
                    <a:bodyPr/>
                    <a:lstStyle/>
                    <a:p>
                      <a:pPr marL="88900" indent="0"/>
                      <a:r>
                        <a:rPr lang="en-US" sz="900" b="1">
                          <a:latin typeface="Arial"/>
                        </a:rPr>
                        <a:t>Penerapan Pendekatan</a:t>
                      </a:r>
                      <a:r>
                        <a:rPr lang="en-US" sz="900" b="1" i="1">
                          <a:latin typeface="Arial"/>
                        </a:rPr>
                        <a:t> Sainitifik</a:t>
                      </a:r>
                    </a:p>
                  </a:txBody>
                  <a:tcPr marL="0" marR="0" marT="0" marB="0"/>
                </a:tc>
                <a:tc hMerge="1">
                  <a:txBody>
                    <a:bodyPr/>
                    <a:lstStyle/>
                    <a:p>
                      <a:endParaRPr sz="1100"/>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347472">
                <a:tc>
                  <a:txBody>
                    <a:bodyPr/>
                    <a:lstStyle/>
                    <a:p>
                      <a:pPr marL="152400" indent="0"/>
                      <a:r>
                        <a:rPr lang="en-US" sz="900">
                          <a:latin typeface="Arial"/>
                        </a:rPr>
                        <a:t>1</a:t>
                      </a:r>
                    </a:p>
                  </a:txBody>
                  <a:tcPr marL="0" marR="0" marT="0" marB="0"/>
                </a:tc>
                <a:tc gridSpan="2">
                  <a:txBody>
                    <a:bodyPr/>
                    <a:lstStyle/>
                    <a:p>
                      <a:pPr marL="76200" marR="101600" indent="0">
                        <a:lnSpc>
                          <a:spcPts val="1344"/>
                        </a:lnSpc>
                      </a:pPr>
                      <a:r>
                        <a:rPr lang="en-US" sz="900">
                          <a:latin typeface="Arial"/>
                        </a:rPr>
                        <a:t>Memfasilitasi dan menyajikan kegiatan bagi peserta didik untuk mengamati</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152400" indent="0"/>
                      <a:r>
                        <a:rPr lang="en-US" sz="900">
                          <a:latin typeface="Arial"/>
                        </a:rPr>
                        <a:t>2</a:t>
                      </a:r>
                    </a:p>
                  </a:txBody>
                  <a:tcPr marL="0" marR="0" marT="0" marB="0"/>
                </a:tc>
                <a:tc gridSpan="2">
                  <a:txBody>
                    <a:bodyPr/>
                    <a:lstStyle/>
                    <a:p>
                      <a:pPr marL="76200" marR="101600" indent="0">
                        <a:lnSpc>
                          <a:spcPts val="1344"/>
                        </a:lnSpc>
                      </a:pPr>
                      <a:r>
                        <a:rPr lang="en-US" sz="900">
                          <a:latin typeface="Arial"/>
                        </a:rPr>
                        <a:t>Memancing peserta didik untuk bertanyaapa,</a:t>
                      </a:r>
                      <a:r>
                        <a:rPr lang="en-US" sz="900" i="1">
                          <a:latin typeface="Arial"/>
                        </a:rPr>
                        <a:t> mengapa</a:t>
                      </a:r>
                      <a:r>
                        <a:rPr lang="en-US" sz="900">
                          <a:latin typeface="Arial"/>
                        </a:rPr>
                        <a:t> dan </a:t>
                      </a:r>
                      <a:r>
                        <a:rPr lang="en-US" sz="900" i="1">
                          <a:latin typeface="Arial"/>
                        </a:rPr>
                        <a:t>bagaimana</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152400" indent="0"/>
                      <a:r>
                        <a:rPr lang="en-US" sz="900">
                          <a:latin typeface="Arial"/>
                        </a:rPr>
                        <a:t>3</a:t>
                      </a:r>
                    </a:p>
                  </a:txBody>
                  <a:tcPr marL="0" marR="0" marT="0" marB="0"/>
                </a:tc>
                <a:tc gridSpan="2">
                  <a:txBody>
                    <a:bodyPr/>
                    <a:lstStyle/>
                    <a:p>
                      <a:pPr marL="76200" marR="101600" indent="0">
                        <a:lnSpc>
                          <a:spcPts val="1344"/>
                        </a:lnSpc>
                      </a:pPr>
                      <a:r>
                        <a:rPr lang="en-US" sz="900">
                          <a:latin typeface="Arial"/>
                        </a:rPr>
                        <a:t>menfasilitasi dan menyajikan kegiatan bagi peserta didik untuk mengumpulkan informasi</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152400" indent="0"/>
                      <a:r>
                        <a:rPr lang="en-US" sz="900">
                          <a:latin typeface="Arial"/>
                        </a:rPr>
                        <a:t>4</a:t>
                      </a:r>
                    </a:p>
                  </a:txBody>
                  <a:tcPr marL="0" marR="0" marT="0" marB="0"/>
                </a:tc>
                <a:tc gridSpan="2">
                  <a:txBody>
                    <a:bodyPr/>
                    <a:lstStyle/>
                    <a:p>
                      <a:pPr marL="76200" marR="101600" indent="0">
                        <a:lnSpc>
                          <a:spcPts val="1344"/>
                        </a:lnSpc>
                      </a:pPr>
                      <a:r>
                        <a:rPr lang="en-US" sz="900">
                          <a:latin typeface="Arial"/>
                        </a:rPr>
                        <a:t>Memfasilitasi dan menyajikan kegiatan bagi peserta didik untuk mengasosiasikan data dan informasi yang dikumpulkan</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518160">
                <a:tc>
                  <a:txBody>
                    <a:bodyPr/>
                    <a:lstStyle/>
                    <a:p>
                      <a:pPr marL="152400" indent="0"/>
                      <a:r>
                        <a:rPr lang="en-US" sz="900">
                          <a:latin typeface="Arial"/>
                        </a:rPr>
                        <a:t>5</a:t>
                      </a:r>
                    </a:p>
                  </a:txBody>
                  <a:tcPr marL="0" marR="0" marT="0" marB="0"/>
                </a:tc>
                <a:tc gridSpan="2">
                  <a:txBody>
                    <a:bodyPr/>
                    <a:lstStyle/>
                    <a:p>
                      <a:pPr marL="76200" marR="101600" indent="0">
                        <a:lnSpc>
                          <a:spcPts val="1320"/>
                        </a:lnSpc>
                      </a:pPr>
                      <a:r>
                        <a:rPr lang="en-US" sz="900">
                          <a:latin typeface="Arial"/>
                        </a:rPr>
                        <a:t>Menfasilitasi dan menyajikan kegiatan bagi peserta didik untuk mengkomunikasikan pengetahuan dan ketrampilan yang diperolehnya</a:t>
                      </a:r>
                    </a:p>
                  </a:txBody>
                  <a:tcPr marL="0" marR="0" marT="0" marB="0"/>
                </a:tc>
                <a:tc hMerge="1">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r>
              <a:tr h="268224">
                <a:tc gridSpan="3">
                  <a:txBody>
                    <a:bodyPr/>
                    <a:lstStyle/>
                    <a:p>
                      <a:pPr marL="88900" indent="0"/>
                      <a:r>
                        <a:rPr lang="en-US" sz="900" b="1">
                          <a:latin typeface="Arial"/>
                        </a:rPr>
                        <a:t>Pemanfaatan sumber belajar/media dalam pembelajaran</a:t>
                      </a:r>
                    </a:p>
                  </a:txBody>
                  <a:tcPr marL="0" marR="0" marT="0" marB="0"/>
                </a:tc>
                <a:tc hMerge="1">
                  <a:txBody>
                    <a:bodyPr/>
                    <a:lstStyle/>
                    <a:p>
                      <a:endParaRPr sz="1300"/>
                    </a:p>
                  </a:txBody>
                  <a:tcPr marL="0" marR="0" marT="0" marB="0"/>
                </a:tc>
                <a:tc hMerge="1">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r>
              <a:tr h="371856">
                <a:tc>
                  <a:txBody>
                    <a:bodyPr/>
                    <a:lstStyle/>
                    <a:p>
                      <a:pPr marL="152400" indent="0"/>
                      <a:r>
                        <a:rPr lang="en-US" sz="900">
                          <a:latin typeface="Arial"/>
                        </a:rPr>
                        <a:t>1</a:t>
                      </a:r>
                    </a:p>
                  </a:txBody>
                  <a:tcPr marL="0" marR="0" marT="0" marB="0"/>
                </a:tc>
                <a:tc gridSpan="2">
                  <a:txBody>
                    <a:bodyPr/>
                    <a:lstStyle/>
                    <a:p>
                      <a:pPr marL="76200" marR="101600" indent="0">
                        <a:lnSpc>
                          <a:spcPts val="1344"/>
                        </a:lnSpc>
                      </a:pPr>
                      <a:r>
                        <a:rPr lang="en-US" sz="900">
                          <a:latin typeface="Arial"/>
                        </a:rPr>
                        <a:t>Menunjukkan keterampilan dalam penggunaan sumber belajar yang bervariasi</a:t>
                      </a:r>
                    </a:p>
                  </a:txBody>
                  <a:tcPr marL="0" marR="0" marT="0" marB="0"/>
                </a:tc>
                <a:tc hMerge="1">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96240">
                <a:tc>
                  <a:txBody>
                    <a:bodyPr/>
                    <a:lstStyle/>
                    <a:p>
                      <a:pPr marL="152400" indent="0"/>
                      <a:r>
                        <a:rPr lang="en-US" sz="900">
                          <a:latin typeface="Arial"/>
                        </a:rPr>
                        <a:t>2</a:t>
                      </a:r>
                    </a:p>
                  </a:txBody>
                  <a:tcPr marL="0" marR="0" marT="0" marB="0"/>
                </a:tc>
                <a:tc gridSpan="2">
                  <a:txBody>
                    <a:bodyPr/>
                    <a:lstStyle/>
                    <a:p>
                      <a:pPr marL="76200" marR="101600" indent="0">
                        <a:lnSpc>
                          <a:spcPts val="1344"/>
                        </a:lnSpc>
                      </a:pPr>
                      <a:r>
                        <a:rPr lang="en-US" sz="900">
                          <a:latin typeface="Arial"/>
                        </a:rPr>
                        <a:t>Menunjukkan keterampilan dalam penggunaan media pembelajaran</a:t>
                      </a:r>
                    </a:p>
                  </a:txBody>
                  <a:tcPr marL="0" marR="0" marT="0" marB="0"/>
                </a:tc>
                <a:tc hMerge="1">
                  <a:txBody>
                    <a:bodyPr/>
                    <a:lstStyle/>
                    <a:p>
                      <a:endParaRPr sz="1900"/>
                    </a:p>
                  </a:txBody>
                  <a:tcPr marL="0" marR="0" marT="0" marB="0"/>
                </a:tc>
                <a:tc>
                  <a:txBody>
                    <a:bodyPr/>
                    <a:lstStyle/>
                    <a:p>
                      <a:endParaRPr sz="1900"/>
                    </a:p>
                  </a:txBody>
                  <a:tcPr marL="0" marR="0" marT="0" marB="0"/>
                </a:tc>
                <a:tc>
                  <a:txBody>
                    <a:bodyPr/>
                    <a:lstStyle/>
                    <a:p>
                      <a:endParaRPr sz="1900"/>
                    </a:p>
                  </a:txBody>
                  <a:tcPr marL="0" marR="0" marT="0" marB="0"/>
                </a:tc>
                <a:tc>
                  <a:txBody>
                    <a:bodyPr/>
                    <a:lstStyle/>
                    <a:p>
                      <a:endParaRPr sz="1900"/>
                    </a:p>
                  </a:txBody>
                  <a:tcPr marL="0" marR="0" marT="0" marB="0"/>
                </a:tc>
              </a:tr>
              <a:tr h="374904">
                <a:tc>
                  <a:txBody>
                    <a:bodyPr/>
                    <a:lstStyle/>
                    <a:p>
                      <a:pPr marL="152400" indent="0"/>
                      <a:r>
                        <a:rPr lang="en-US" sz="900">
                          <a:latin typeface="Arial"/>
                        </a:rPr>
                        <a:t>3</a:t>
                      </a:r>
                    </a:p>
                  </a:txBody>
                  <a:tcPr marL="0" marR="0" marT="0" marB="0"/>
                </a:tc>
                <a:tc gridSpan="2">
                  <a:txBody>
                    <a:bodyPr/>
                    <a:lstStyle/>
                    <a:p>
                      <a:pPr marL="76200" marR="101600" indent="0">
                        <a:lnSpc>
                          <a:spcPts val="1344"/>
                        </a:lnSpc>
                      </a:pPr>
                      <a:r>
                        <a:rPr lang="en-US" sz="900">
                          <a:latin typeface="Arial"/>
                        </a:rPr>
                        <a:t>Melibatkan peserta didik dalam pemanfaatan sumber belajar pembelajaran</a:t>
                      </a:r>
                    </a:p>
                  </a:txBody>
                  <a:tcPr marL="0" marR="0" marT="0" marB="0"/>
                </a:tc>
                <a:tc hMerge="1">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47472">
                <a:tc>
                  <a:txBody>
                    <a:bodyPr/>
                    <a:lstStyle/>
                    <a:p>
                      <a:pPr marL="152400" indent="0"/>
                      <a:r>
                        <a:rPr lang="en-US" sz="900">
                          <a:latin typeface="Arial"/>
                        </a:rPr>
                        <a:t>4</a:t>
                      </a:r>
                    </a:p>
                  </a:txBody>
                  <a:tcPr marL="0" marR="0" marT="0" marB="0"/>
                </a:tc>
                <a:tc gridSpan="2">
                  <a:txBody>
                    <a:bodyPr/>
                    <a:lstStyle/>
                    <a:p>
                      <a:pPr marL="76200" marR="101600" indent="0">
                        <a:lnSpc>
                          <a:spcPts val="1344"/>
                        </a:lnSpc>
                      </a:pPr>
                      <a:r>
                        <a:rPr lang="en-US" sz="900">
                          <a:latin typeface="Arial"/>
                        </a:rPr>
                        <a:t>Melibatkan peserta didik dalam pemanfaatan media pembelajaran</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76784">
                <a:tc>
                  <a:txBody>
                    <a:bodyPr/>
                    <a:lstStyle/>
                    <a:p>
                      <a:pPr marL="152400" indent="0"/>
                      <a:r>
                        <a:rPr lang="en-US" sz="900">
                          <a:latin typeface="Arial"/>
                        </a:rPr>
                        <a:t>5</a:t>
                      </a:r>
                    </a:p>
                  </a:txBody>
                  <a:tcPr marL="0" marR="0" marT="0" marB="0"/>
                </a:tc>
                <a:tc gridSpan="2">
                  <a:txBody>
                    <a:bodyPr/>
                    <a:lstStyle/>
                    <a:p>
                      <a:pPr marL="76200" indent="0"/>
                      <a:r>
                        <a:rPr lang="en-US" sz="900">
                          <a:latin typeface="Arial"/>
                        </a:rPr>
                        <a:t>Menghasilkan pesan yang menarik</a:t>
                      </a:r>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252984">
                <a:tc gridSpan="3">
                  <a:txBody>
                    <a:bodyPr/>
                    <a:lstStyle/>
                    <a:p>
                      <a:pPr marL="88900" indent="0"/>
                      <a:r>
                        <a:rPr lang="en-US" sz="900" b="1">
                          <a:latin typeface="Arial"/>
                        </a:rPr>
                        <a:t>Pelaksanaan Penilaian Autentik</a:t>
                      </a:r>
                    </a:p>
                  </a:txBody>
                  <a:tcPr marL="0" marR="0" marT="0" marB="0"/>
                </a:tc>
                <a:tc hMerge="1">
                  <a:txBody>
                    <a:bodyPr/>
                    <a:lstStyle/>
                    <a:p>
                      <a:endParaRPr sz="1200"/>
                    </a:p>
                  </a:txBody>
                  <a:tcPr marL="0" marR="0" marT="0" marB="0"/>
                </a:tc>
                <a:tc hMerge="1">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r>
              <a:tr h="182880">
                <a:tc>
                  <a:txBody>
                    <a:bodyPr/>
                    <a:lstStyle/>
                    <a:p>
                      <a:pPr marL="152400" indent="0"/>
                      <a:r>
                        <a:rPr lang="en-US" sz="900">
                          <a:latin typeface="Arial"/>
                        </a:rPr>
                        <a:t>1</a:t>
                      </a:r>
                    </a:p>
                  </a:txBody>
                  <a:tcPr marL="0" marR="0" marT="0" marB="0"/>
                </a:tc>
                <a:tc gridSpan="2">
                  <a:txBody>
                    <a:bodyPr/>
                    <a:lstStyle/>
                    <a:p>
                      <a:pPr marL="76200" indent="0"/>
                      <a:r>
                        <a:rPr lang="en-US" sz="900">
                          <a:latin typeface="Arial"/>
                        </a:rPr>
                        <a:t>Melaksanakan Penilaian Sikap</a:t>
                      </a:r>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85928">
                <a:tc>
                  <a:txBody>
                    <a:bodyPr/>
                    <a:lstStyle/>
                    <a:p>
                      <a:pPr marL="152400" indent="0"/>
                      <a:r>
                        <a:rPr lang="en-US" sz="900">
                          <a:latin typeface="Arial"/>
                        </a:rPr>
                        <a:t>2</a:t>
                      </a:r>
                    </a:p>
                  </a:txBody>
                  <a:tcPr marL="0" marR="0" marT="0" marB="0"/>
                </a:tc>
                <a:tc gridSpan="2">
                  <a:txBody>
                    <a:bodyPr/>
                    <a:lstStyle/>
                    <a:p>
                      <a:pPr marL="76200" indent="0"/>
                      <a:r>
                        <a:rPr lang="en-US" sz="900">
                          <a:latin typeface="Arial"/>
                        </a:rPr>
                        <a:t>Melaksanakan Penilaian Pengetahuan</a:t>
                      </a:r>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9832">
                <a:tc>
                  <a:txBody>
                    <a:bodyPr/>
                    <a:lstStyle/>
                    <a:p>
                      <a:pPr marL="152400" indent="0"/>
                      <a:r>
                        <a:rPr lang="en-US" sz="900">
                          <a:latin typeface="Arial"/>
                        </a:rPr>
                        <a:t>3</a:t>
                      </a:r>
                    </a:p>
                  </a:txBody>
                  <a:tcPr marL="0" marR="0" marT="0" marB="0"/>
                </a:tc>
                <a:tc gridSpan="2">
                  <a:txBody>
                    <a:bodyPr/>
                    <a:lstStyle/>
                    <a:p>
                      <a:pPr marL="76200" indent="0"/>
                      <a:r>
                        <a:rPr lang="en-US" sz="900">
                          <a:latin typeface="Arial"/>
                        </a:rPr>
                        <a:t>Melaksanakan Penilaian Ketrampilan</a:t>
                      </a:r>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62712">
                <a:tc>
                  <a:txBody>
                    <a:bodyPr/>
                    <a:lstStyle/>
                    <a:p>
                      <a:pPr marL="152400" indent="0"/>
                      <a:r>
                        <a:rPr lang="en-US" sz="900">
                          <a:latin typeface="Arial"/>
                        </a:rPr>
                        <a:t>4</a:t>
                      </a:r>
                    </a:p>
                  </a:txBody>
                  <a:tcPr marL="0" marR="0" marT="0" marB="0"/>
                </a:tc>
                <a:tc gridSpan="2">
                  <a:txBody>
                    <a:bodyPr/>
                    <a:lstStyle/>
                    <a:p>
                      <a:pPr marL="76200" marR="101600" indent="0">
                        <a:lnSpc>
                          <a:spcPts val="1344"/>
                        </a:lnSpc>
                      </a:pPr>
                      <a:r>
                        <a:rPr lang="en-US" sz="900">
                          <a:latin typeface="Arial"/>
                        </a:rPr>
                        <a:t>Kesesuaian teknik dan instrumen dengan indikator pencapaian kompetensi</a:t>
                      </a:r>
                    </a:p>
                  </a:txBody>
                  <a:tcPr marL="0" marR="0" marT="0" marB="0"/>
                </a:tc>
                <a:tc hMerge="1">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c>
                  <a:txBody>
                    <a:bodyPr/>
                    <a:lstStyle/>
                    <a:p>
                      <a:endParaRPr sz="1800"/>
                    </a:p>
                  </a:txBody>
                  <a:tcPr marL="0" marR="0" marT="0" marB="0"/>
                </a:tc>
              </a:tr>
              <a:tr h="347472">
                <a:tc>
                  <a:txBody>
                    <a:bodyPr/>
                    <a:lstStyle/>
                    <a:p>
                      <a:pPr marL="152400" indent="0"/>
                      <a:r>
                        <a:rPr lang="en-US" sz="900">
                          <a:latin typeface="Arial"/>
                        </a:rPr>
                        <a:t>5</a:t>
                      </a:r>
                    </a:p>
                  </a:txBody>
                  <a:tcPr marL="0" marR="0" marT="0" marB="0"/>
                </a:tc>
                <a:tc gridSpan="2">
                  <a:txBody>
                    <a:bodyPr/>
                    <a:lstStyle/>
                    <a:p>
                      <a:pPr marL="76200" marR="101600" indent="0">
                        <a:lnSpc>
                          <a:spcPts val="1344"/>
                        </a:lnSpc>
                      </a:pPr>
                      <a:r>
                        <a:rPr lang="en-US" sz="900">
                          <a:latin typeface="Arial"/>
                        </a:rPr>
                        <a:t>Kesesuaian antara bentuk, teknik dan instrumen penilaian autentik.</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95072">
                <a:tc>
                  <a:txBody>
                    <a:bodyPr/>
                    <a:lstStyle/>
                    <a:p>
                      <a:pPr marL="152400" indent="0"/>
                      <a:r>
                        <a:rPr lang="en-US" sz="900">
                          <a:latin typeface="Arial"/>
                        </a:rPr>
                        <a:t>6</a:t>
                      </a:r>
                    </a:p>
                  </a:txBody>
                  <a:tcPr marL="0" marR="0" marT="0" marB="0"/>
                </a:tc>
                <a:tc gridSpan="2">
                  <a:txBody>
                    <a:bodyPr/>
                    <a:lstStyle/>
                    <a:p>
                      <a:pPr marL="76200" indent="0"/>
                      <a:r>
                        <a:rPr lang="en-US" sz="900">
                          <a:latin typeface="Arial"/>
                        </a:rPr>
                        <a:t>Ketersediaan pedoman penskoran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76784">
                <a:tc gridSpan="3">
                  <a:txBody>
                    <a:bodyPr/>
                    <a:lstStyle/>
                    <a:p>
                      <a:pPr marL="88900" indent="0"/>
                      <a:r>
                        <a:rPr lang="en-US" sz="900" b="1">
                          <a:latin typeface="Arial"/>
                        </a:rPr>
                        <a:t>Pelibatan peserta didik dalam pembelajaran</a:t>
                      </a:r>
                    </a:p>
                  </a:txBody>
                  <a:tcPr marL="0" marR="0" marT="0" marB="0"/>
                </a:tc>
                <a:tc hMerge="1">
                  <a:txBody>
                    <a:bodyPr/>
                    <a:lstStyle/>
                    <a:p>
                      <a:endParaRPr sz="900"/>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59664">
                <a:tc>
                  <a:txBody>
                    <a:bodyPr/>
                    <a:lstStyle/>
                    <a:p>
                      <a:pPr marL="152400" indent="0"/>
                      <a:r>
                        <a:rPr lang="en-US" sz="900">
                          <a:latin typeface="Arial"/>
                        </a:rPr>
                        <a:t>1</a:t>
                      </a:r>
                    </a:p>
                  </a:txBody>
                  <a:tcPr marL="0" marR="0" marT="0" marB="0"/>
                </a:tc>
                <a:tc gridSpan="2">
                  <a:txBody>
                    <a:bodyPr/>
                    <a:lstStyle/>
                    <a:p>
                      <a:pPr marL="76200" marR="101600" indent="0">
                        <a:lnSpc>
                          <a:spcPts val="1344"/>
                        </a:lnSpc>
                      </a:pPr>
                      <a:r>
                        <a:rPr lang="en-US" sz="900">
                          <a:latin typeface="Arial"/>
                        </a:rPr>
                        <a:t>Menumbuhkan partisipasi aktif peserta didik melalui interaksi guru, peserta didik, sumber belajar</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95072">
                <a:tc>
                  <a:txBody>
                    <a:bodyPr/>
                    <a:lstStyle/>
                    <a:p>
                      <a:pPr marL="152400" indent="0"/>
                      <a:r>
                        <a:rPr lang="en-US" sz="900">
                          <a:latin typeface="Arial"/>
                        </a:rPr>
                        <a:t>2</a:t>
                      </a:r>
                    </a:p>
                  </a:txBody>
                  <a:tcPr marL="0" marR="0" marT="0" marB="0"/>
                </a:tc>
                <a:tc gridSpan="2">
                  <a:txBody>
                    <a:bodyPr/>
                    <a:lstStyle/>
                    <a:p>
                      <a:pPr marL="76200" indent="0"/>
                      <a:r>
                        <a:rPr lang="en-US" sz="900">
                          <a:latin typeface="Arial"/>
                        </a:rPr>
                        <a:t>Merespon positif partisipasi peserta didik</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76784">
                <a:tc>
                  <a:txBody>
                    <a:bodyPr/>
                    <a:lstStyle/>
                    <a:p>
                      <a:pPr marL="152400" indent="0"/>
                      <a:r>
                        <a:rPr lang="en-US" sz="900">
                          <a:latin typeface="Arial"/>
                        </a:rPr>
                        <a:t>3</a:t>
                      </a:r>
                    </a:p>
                  </a:txBody>
                  <a:tcPr marL="0" marR="0" marT="0" marB="0"/>
                </a:tc>
                <a:tc gridSpan="2">
                  <a:txBody>
                    <a:bodyPr/>
                    <a:lstStyle/>
                    <a:p>
                      <a:pPr marL="76200" indent="0"/>
                      <a:r>
                        <a:rPr lang="en-US" sz="900">
                          <a:latin typeface="Arial"/>
                        </a:rPr>
                        <a:t>Menunjukkan sikap terbuka terhadap respons peserta didik</a:t>
                      </a:r>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152400" indent="0"/>
                      <a:r>
                        <a:rPr lang="en-US" sz="900">
                          <a:latin typeface="Arial"/>
                        </a:rPr>
                        <a:t>4</a:t>
                      </a:r>
                    </a:p>
                  </a:txBody>
                  <a:tcPr marL="0" marR="0" marT="0" marB="0"/>
                </a:tc>
                <a:tc gridSpan="2">
                  <a:txBody>
                    <a:bodyPr/>
                    <a:lstStyle/>
                    <a:p>
                      <a:pPr marL="76200" indent="0"/>
                      <a:r>
                        <a:rPr lang="en-US" sz="900">
                          <a:latin typeface="Arial"/>
                        </a:rPr>
                        <a:t>Menunjukkan hubungan antar pribadi yang kondusif</a:t>
                      </a:r>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47472">
                <a:tc>
                  <a:txBody>
                    <a:bodyPr/>
                    <a:lstStyle/>
                    <a:p>
                      <a:pPr marL="152400" indent="0"/>
                      <a:r>
                        <a:rPr lang="en-US" sz="900">
                          <a:latin typeface="Arial"/>
                        </a:rPr>
                        <a:t>5</a:t>
                      </a:r>
                    </a:p>
                  </a:txBody>
                  <a:tcPr marL="0" marR="0" marT="0" marB="0"/>
                </a:tc>
                <a:tc gridSpan="2">
                  <a:txBody>
                    <a:bodyPr/>
                    <a:lstStyle/>
                    <a:p>
                      <a:pPr marL="76200" marR="101600" indent="0">
                        <a:lnSpc>
                          <a:spcPts val="1344"/>
                        </a:lnSpc>
                      </a:pPr>
                      <a:r>
                        <a:rPr lang="en-US" sz="900">
                          <a:latin typeface="Arial"/>
                        </a:rPr>
                        <a:t>Menumbuhkan keceriaan atau antusiasme peserta didik dalam belajar</a:t>
                      </a:r>
                    </a:p>
                  </a:txBody>
                  <a:tcPr marL="0" marR="0" marT="0" marB="0"/>
                </a:tc>
                <a:tc hMerge="1">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79832">
                <a:tc gridSpan="3">
                  <a:txBody>
                    <a:bodyPr/>
                    <a:lstStyle/>
                    <a:p>
                      <a:pPr marL="88900" indent="0"/>
                      <a:r>
                        <a:rPr lang="en-US" sz="900" b="1">
                          <a:latin typeface="Arial"/>
                        </a:rPr>
                        <a:t>Penggunaan bahasa yang benar dan tepat dalam pembelajaran</a:t>
                      </a:r>
                    </a:p>
                  </a:txBody>
                  <a:tcPr marL="0" marR="0" marT="0" marB="0"/>
                </a:tc>
                <a:tc hMerge="1">
                  <a:txBody>
                    <a:bodyPr/>
                    <a:lstStyle/>
                    <a:p>
                      <a:endParaRPr sz="900"/>
                    </a:p>
                  </a:txBody>
                  <a:tcPr marL="0" marR="0" marT="0" marB="0"/>
                </a:tc>
                <a:tc hMerge="1">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9832">
                <a:tc gridSpan="2">
                  <a:txBody>
                    <a:bodyPr/>
                    <a:lstStyle/>
                    <a:p>
                      <a:pPr marL="215900" indent="0"/>
                      <a:r>
                        <a:rPr lang="en-US" sz="900">
                          <a:latin typeface="Arial"/>
                        </a:rPr>
                        <a:t>1</a:t>
                      </a:r>
                    </a:p>
                  </a:txBody>
                  <a:tcPr marL="0" marR="0" marT="0" marB="0"/>
                </a:tc>
                <a:tc hMerge="1">
                  <a:txBody>
                    <a:bodyPr/>
                    <a:lstStyle/>
                    <a:p>
                      <a:endParaRPr sz="900"/>
                    </a:p>
                  </a:txBody>
                  <a:tcPr marL="0" marR="0" marT="0" marB="0"/>
                </a:tc>
                <a:tc>
                  <a:txBody>
                    <a:bodyPr/>
                    <a:lstStyle/>
                    <a:p>
                      <a:pPr marL="76200" indent="0"/>
                      <a:r>
                        <a:rPr lang="en-US" sz="900">
                          <a:latin typeface="Arial"/>
                        </a:rPr>
                        <a:t>Menggunakan bahasa lisan secara jelas dan lancar</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gridSpan="2">
                  <a:txBody>
                    <a:bodyPr/>
                    <a:lstStyle/>
                    <a:p>
                      <a:pPr marL="215900" indent="0"/>
                      <a:r>
                        <a:rPr lang="en-US" sz="900">
                          <a:latin typeface="Arial"/>
                        </a:rPr>
                        <a:t>2</a:t>
                      </a:r>
                    </a:p>
                  </a:txBody>
                  <a:tcPr marL="0" marR="0" marT="0" marB="0"/>
                </a:tc>
                <a:tc hMerge="1">
                  <a:txBody>
                    <a:bodyPr/>
                    <a:lstStyle/>
                    <a:p>
                      <a:endParaRPr sz="900"/>
                    </a:p>
                  </a:txBody>
                  <a:tcPr marL="0" marR="0" marT="0" marB="0"/>
                </a:tc>
                <a:tc>
                  <a:txBody>
                    <a:bodyPr/>
                    <a:lstStyle/>
                    <a:p>
                      <a:pPr marL="76200" indent="0"/>
                      <a:r>
                        <a:rPr lang="en-US" sz="900">
                          <a:latin typeface="Arial"/>
                        </a:rPr>
                        <a:t>Menggunakan bahasa tulis yang baik dan benar</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98120">
                <a:tc gridSpan="6">
                  <a:txBody>
                    <a:bodyPr/>
                    <a:lstStyle/>
                    <a:p>
                      <a:pPr marL="76200" indent="0"/>
                      <a:r>
                        <a:rPr lang="en-US" sz="900" b="1">
                          <a:latin typeface="Arial"/>
                        </a:rPr>
                        <a:t>Kegiatan Penutup</a:t>
                      </a:r>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r>
              <a:tr h="198120">
                <a:tc gridSpan="3">
                  <a:txBody>
                    <a:bodyPr/>
                    <a:lstStyle/>
                    <a:p>
                      <a:pPr marL="88900" indent="0"/>
                      <a:r>
                        <a:rPr lang="en-US" sz="900" b="1">
                          <a:latin typeface="Arial"/>
                        </a:rPr>
                        <a:t>Penutup pembelajaran</a:t>
                      </a:r>
                    </a:p>
                  </a:txBody>
                  <a:tcPr marL="0" marR="0" marT="0" marB="0"/>
                </a:tc>
                <a:tc hMerge="1">
                  <a:txBody>
                    <a:bodyPr/>
                    <a:lstStyle/>
                    <a:p>
                      <a:endParaRPr sz="1000"/>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390144">
                <a:tc gridSpan="2">
                  <a:txBody>
                    <a:bodyPr/>
                    <a:lstStyle/>
                    <a:p>
                      <a:pPr marL="215900" indent="0"/>
                      <a:r>
                        <a:rPr lang="en-US" sz="900">
                          <a:latin typeface="Arial"/>
                        </a:rPr>
                        <a:t>1</a:t>
                      </a:r>
                    </a:p>
                  </a:txBody>
                  <a:tcPr marL="0" marR="0" marT="0" marB="0"/>
                </a:tc>
                <a:tc hMerge="1">
                  <a:txBody>
                    <a:bodyPr/>
                    <a:lstStyle/>
                    <a:p>
                      <a:endParaRPr sz="1900"/>
                    </a:p>
                  </a:txBody>
                  <a:tcPr marL="0" marR="0" marT="0" marB="0"/>
                </a:tc>
                <a:tc>
                  <a:txBody>
                    <a:bodyPr/>
                    <a:lstStyle/>
                    <a:p>
                      <a:pPr marL="76200" marR="673100" indent="0">
                        <a:lnSpc>
                          <a:spcPts val="1344"/>
                        </a:lnSpc>
                      </a:pPr>
                      <a:r>
                        <a:rPr lang="en-US" sz="900">
                          <a:latin typeface="Arial"/>
                        </a:rPr>
                        <a:t>Menfasilitasi dan membimbing peserta didik untuk merangkum materi pelajaran</a:t>
                      </a:r>
                    </a:p>
                  </a:txBody>
                  <a:tcPr marL="0" marR="0" marT="0" marB="0"/>
                </a:tc>
                <a:tc>
                  <a:txBody>
                    <a:bodyPr/>
                    <a:lstStyle/>
                    <a:p>
                      <a:endParaRPr sz="1900"/>
                    </a:p>
                  </a:txBody>
                  <a:tcPr marL="0" marR="0" marT="0" marB="0"/>
                </a:tc>
                <a:tc>
                  <a:txBody>
                    <a:bodyPr/>
                    <a:lstStyle/>
                    <a:p>
                      <a:endParaRPr sz="1900"/>
                    </a:p>
                  </a:txBody>
                  <a:tcPr marL="0" marR="0" marT="0" marB="0"/>
                </a:tc>
                <a:tc>
                  <a:txBody>
                    <a:bodyPr/>
                    <a:lstStyle/>
                    <a:p>
                      <a:endParaRPr sz="1900"/>
                    </a:p>
                  </a:txBody>
                  <a:tcPr marL="0" marR="0" marT="0" marB="0"/>
                </a:tc>
              </a:tr>
            </a:tbl>
          </a:graphicData>
        </a:graphic>
      </p:graphicFrame>
      <p:sp>
        <p:nvSpPr>
          <p:cNvPr id="3" name="Rectangle 2"/>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111</a:t>
            </a:r>
          </a:p>
        </p:txBody>
      </p:sp>
    </p:spTree>
  </p:cSld>
  <p:clrMapOvr>
    <a:overrideClrMapping bg1="lt1" tx1="dk1" bg2="lt2" tx2="dk2" accent1="accent1" accent2="accent2" accent3="accent3" accent4="accent4" accent5="accent5" accent6="accent6" hlink="hlink" folHlink="folHlink"/>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1088136" y="4852416"/>
            <a:ext cx="5501640" cy="329184"/>
          </a:xfrm>
          <a:prstGeom prst="rect">
            <a:avLst/>
          </a:prstGeom>
        </p:spPr>
      </p:pic>
      <p:pic>
        <p:nvPicPr>
          <p:cNvPr id="3" name="Picture 2"/>
          <p:cNvPicPr>
            <a:picLocks noChangeAspect="1"/>
          </p:cNvPicPr>
          <p:nvPr/>
        </p:nvPicPr>
        <p:blipFill>
          <a:blip r:embed="rId3"/>
          <a:stretch>
            <a:fillRect/>
          </a:stretch>
        </p:blipFill>
        <p:spPr>
          <a:xfrm>
            <a:off x="6254496" y="2785872"/>
            <a:ext cx="332232" cy="310896"/>
          </a:xfrm>
          <a:prstGeom prst="rect">
            <a:avLst/>
          </a:prstGeom>
        </p:spPr>
      </p:pic>
      <p:graphicFrame>
        <p:nvGraphicFramePr>
          <p:cNvPr id="4" name="Table 3"/>
          <p:cNvGraphicFramePr>
            <a:graphicFrameLocks noGrp="1"/>
          </p:cNvGraphicFramePr>
          <p:nvPr/>
        </p:nvGraphicFramePr>
        <p:xfrm>
          <a:off x="1072896" y="1078992"/>
          <a:ext cx="5897880" cy="1432560"/>
        </p:xfrm>
        <a:graphic>
          <a:graphicData uri="http://schemas.openxmlformats.org/drawingml/2006/table">
            <a:tbl>
              <a:tblPr/>
              <a:tblGrid>
                <a:gridCol w="466344"/>
                <a:gridCol w="3608832"/>
                <a:gridCol w="445008"/>
                <a:gridCol w="457200"/>
                <a:gridCol w="920496"/>
              </a:tblGrid>
              <a:tr h="350520">
                <a:tc>
                  <a:txBody>
                    <a:bodyPr/>
                    <a:lstStyle/>
                    <a:p>
                      <a:pPr marL="203200" indent="0"/>
                      <a:r>
                        <a:rPr lang="en-US" sz="900">
                          <a:latin typeface="Arial"/>
                        </a:rPr>
                        <a:t>2</a:t>
                      </a:r>
                    </a:p>
                  </a:txBody>
                  <a:tcPr marL="0" marR="0" marT="0" marB="0"/>
                </a:tc>
                <a:tc>
                  <a:txBody>
                    <a:bodyPr/>
                    <a:lstStyle/>
                    <a:p>
                      <a:pPr marL="76200" marR="622300" indent="0">
                        <a:lnSpc>
                          <a:spcPts val="1344"/>
                        </a:lnSpc>
                      </a:pPr>
                      <a:r>
                        <a:rPr lang="en-US" sz="900">
                          <a:latin typeface="Arial"/>
                        </a:rPr>
                        <a:t>Menfasilitasi dan membimbing peserta didik untuk merefleksi proses dan materi pelajaran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222504">
                <a:tc>
                  <a:txBody>
                    <a:bodyPr/>
                    <a:lstStyle/>
                    <a:p>
                      <a:pPr marL="203200" indent="0"/>
                      <a:r>
                        <a:rPr lang="en-US" sz="900">
                          <a:latin typeface="Arial"/>
                        </a:rPr>
                        <a:t>3</a:t>
                      </a:r>
                    </a:p>
                  </a:txBody>
                  <a:tcPr marL="0" marR="0" marT="0" marB="0"/>
                </a:tc>
                <a:tc>
                  <a:txBody>
                    <a:bodyPr/>
                    <a:lstStyle/>
                    <a:p>
                      <a:pPr marL="76200" indent="0"/>
                      <a:r>
                        <a:rPr lang="en-US" sz="900">
                          <a:latin typeface="Arial"/>
                        </a:rPr>
                        <a:t>Memberikan tes lisan atau tulisan</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192024">
                <a:tc>
                  <a:txBody>
                    <a:bodyPr/>
                    <a:lstStyle/>
                    <a:p>
                      <a:pPr marL="203200" indent="0"/>
                      <a:r>
                        <a:rPr lang="en-US" sz="900">
                          <a:latin typeface="Arial"/>
                        </a:rPr>
                        <a:t>4</a:t>
                      </a:r>
                    </a:p>
                  </a:txBody>
                  <a:tcPr marL="0" marR="0" marT="0" marB="0"/>
                </a:tc>
                <a:tc>
                  <a:txBody>
                    <a:bodyPr/>
                    <a:lstStyle/>
                    <a:p>
                      <a:pPr marL="76200" indent="0"/>
                      <a:r>
                        <a:rPr lang="en-US" sz="900">
                          <a:latin typeface="Arial"/>
                        </a:rPr>
                        <a:t>Mengumpulkan hasil kerja sebagai bahan portofolio</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05384">
                <a:tc>
                  <a:txBody>
                    <a:bodyPr/>
                    <a:lstStyle/>
                    <a:p>
                      <a:pPr marL="203200" indent="0"/>
                      <a:r>
                        <a:rPr lang="en-US" sz="900">
                          <a:latin typeface="Arial"/>
                        </a:rPr>
                        <a:t>5</a:t>
                      </a:r>
                    </a:p>
                  </a:txBody>
                  <a:tcPr marL="0" marR="0" marT="0" marB="0"/>
                </a:tc>
                <a:tc>
                  <a:txBody>
                    <a:bodyPr/>
                    <a:lstStyle/>
                    <a:p>
                      <a:pPr marL="76200" marR="355600" indent="0">
                        <a:lnSpc>
                          <a:spcPts val="1344"/>
                        </a:lnSpc>
                      </a:pPr>
                      <a:r>
                        <a:rPr lang="en-US" sz="900">
                          <a:latin typeface="Arial"/>
                        </a:rPr>
                        <a:t>Melaksanakan tindak lanjut dengan memberikan arahan kegiatan berikutnya dan tugas pengayaan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62128">
                <a:tc gridSpan="2">
                  <a:txBody>
                    <a:bodyPr/>
                    <a:lstStyle/>
                    <a:p>
                      <a:pPr marL="1828800" indent="0"/>
                      <a:r>
                        <a:rPr lang="en-US" sz="900" b="1">
                          <a:latin typeface="Arial"/>
                        </a:rPr>
                        <a:t>Jumlah</a:t>
                      </a:r>
                    </a:p>
                  </a:txBody>
                  <a:tcPr marL="0" marR="0" marT="0" marB="0"/>
                </a:tc>
                <a:tc hMerge="1">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r>
            </a:tbl>
          </a:graphicData>
        </a:graphic>
      </p:graphicFrame>
      <p:sp>
        <p:nvSpPr>
          <p:cNvPr id="5" name="Rectangle 4"/>
          <p:cNvSpPr/>
          <p:nvPr/>
        </p:nvSpPr>
        <p:spPr>
          <a:xfrm>
            <a:off x="1069848" y="2965704"/>
            <a:ext cx="6022848" cy="155448"/>
          </a:xfrm>
          <a:prstGeom prst="rect">
            <a:avLst/>
          </a:prstGeom>
        </p:spPr>
        <p:txBody>
          <a:bodyPr lIns="0" tIns="0" rIns="0" bIns="0">
            <a:noAutofit/>
          </a:bodyPr>
          <a:lstStyle/>
          <a:p>
            <a:pPr marL="1841500" indent="0">
              <a:spcAft>
                <a:spcPts val="9660"/>
              </a:spcAft>
            </a:pPr>
            <a:r>
              <a:rPr lang="en-US" sz="900" b="1">
                <a:latin typeface="Arial"/>
              </a:rPr>
              <a:t>Kesimpulan Hasil Analisis Video:</a:t>
            </a:r>
          </a:p>
        </p:txBody>
      </p:sp>
      <p:sp>
        <p:nvSpPr>
          <p:cNvPr id="6" name="Rectangle 5"/>
          <p:cNvSpPr/>
          <p:nvPr/>
        </p:nvSpPr>
        <p:spPr>
          <a:xfrm>
            <a:off x="1069848" y="5559552"/>
            <a:ext cx="6022848" cy="1228344"/>
          </a:xfrm>
          <a:prstGeom prst="rect">
            <a:avLst/>
          </a:prstGeom>
        </p:spPr>
        <p:txBody>
          <a:bodyPr lIns="0" tIns="0" rIns="0" bIns="0">
            <a:noAutofit/>
          </a:bodyPr>
          <a:lstStyle/>
          <a:p>
            <a:pPr marL="4914900" indent="0">
              <a:spcBef>
                <a:spcPts val="2100"/>
              </a:spcBef>
              <a:spcAft>
                <a:spcPts val="2100"/>
              </a:spcAft>
            </a:pPr>
            <a:r>
              <a:rPr lang="en-US" sz="900" b="1">
                <a:latin typeface="Arial"/>
              </a:rPr>
              <a:t>R- 4.1</a:t>
            </a:r>
          </a:p>
          <a:p>
            <a:pPr marL="1358900" indent="0">
              <a:spcAft>
                <a:spcPts val="1260"/>
              </a:spcAft>
            </a:pPr>
            <a:r>
              <a:rPr lang="en-US" sz="1100" b="1">
                <a:latin typeface="Arial"/>
              </a:rPr>
              <a:t>PENILAIAN ANALISIS TAYANGAN VIDEO</a:t>
            </a:r>
          </a:p>
          <a:p>
            <a:pPr marL="12700" marR="457200" indent="0">
              <a:lnSpc>
                <a:spcPts val="1608"/>
              </a:lnSpc>
              <a:spcAft>
                <a:spcPts val="1470"/>
              </a:spcAft>
            </a:pPr>
            <a:r>
              <a:rPr lang="en-US" sz="900">
                <a:latin typeface="Arial"/>
              </a:rPr>
              <a:t>Rubrik penilaian analisis video pembelajaran digunakan fasilitator untuk menilai hasil analisis peserta terhadap tayangan video pembelajaran.</a:t>
            </a:r>
          </a:p>
        </p:txBody>
      </p:sp>
      <p:sp>
        <p:nvSpPr>
          <p:cNvPr id="7" name="Rectangle 6"/>
          <p:cNvSpPr/>
          <p:nvPr/>
        </p:nvSpPr>
        <p:spPr>
          <a:xfrm>
            <a:off x="1082040" y="7077456"/>
            <a:ext cx="5571744" cy="701040"/>
          </a:xfrm>
          <a:prstGeom prst="rect">
            <a:avLst/>
          </a:prstGeom>
        </p:spPr>
        <p:txBody>
          <a:bodyPr lIns="0" tIns="0" rIns="0" bIns="0">
            <a:noAutofit/>
          </a:bodyPr>
          <a:lstStyle/>
          <a:p>
            <a:pPr marL="190500" indent="-177800">
              <a:lnSpc>
                <a:spcPts val="1488"/>
              </a:lnSpc>
            </a:pPr>
            <a:r>
              <a:rPr lang="en-US" sz="900">
                <a:latin typeface="Arial"/>
              </a:rPr>
              <a:t>Langkah-langkah penilaian hasil analisis:</a:t>
            </a:r>
          </a:p>
          <a:p>
            <a:pPr marL="190500" indent="-177800">
              <a:lnSpc>
                <a:spcPts val="1488"/>
              </a:lnSpc>
            </a:pPr>
            <a:r>
              <a:rPr lang="en-US" sz="900">
                <a:latin typeface="Arial"/>
              </a:rPr>
              <a:t>4. Cermati format penilaian analisis tayangan video serta hasil analisis peserta yang akan dinilai.</a:t>
            </a:r>
          </a:p>
          <a:p>
            <a:pPr marL="190500" indent="-177800">
              <a:lnSpc>
                <a:spcPts val="1488"/>
              </a:lnSpc>
            </a:pPr>
            <a:r>
              <a:rPr lang="en-US" sz="900">
                <a:latin typeface="Arial"/>
              </a:rPr>
              <a:t>5. Berikan nilai pada setiap komponen pada kegiatan analisis sesuai dengan penilaian Anda terhadap hasil analisis menggunakan rentang nilai sebagai berikut.</a:t>
            </a:r>
          </a:p>
        </p:txBody>
      </p:sp>
      <p:graphicFrame>
        <p:nvGraphicFramePr>
          <p:cNvPr id="8" name="Table 7"/>
          <p:cNvGraphicFramePr>
            <a:graphicFrameLocks noGrp="1"/>
          </p:cNvGraphicFramePr>
          <p:nvPr/>
        </p:nvGraphicFramePr>
        <p:xfrm>
          <a:off x="1255776" y="7988808"/>
          <a:ext cx="5428488" cy="1109472"/>
        </p:xfrm>
        <a:graphic>
          <a:graphicData uri="http://schemas.openxmlformats.org/drawingml/2006/table">
            <a:tbl>
              <a:tblPr/>
              <a:tblGrid>
                <a:gridCol w="1328928"/>
                <a:gridCol w="1051560"/>
                <a:gridCol w="3048000"/>
              </a:tblGrid>
              <a:tr h="259080">
                <a:tc>
                  <a:txBody>
                    <a:bodyPr/>
                    <a:lstStyle/>
                    <a:p>
                      <a:pPr marL="342900" indent="0"/>
                      <a:r>
                        <a:rPr lang="en-US" sz="900" b="1">
                          <a:latin typeface="Arial"/>
                        </a:rPr>
                        <a:t>PERINGKAT</a:t>
                      </a:r>
                    </a:p>
                  </a:txBody>
                  <a:tcPr marL="0" marR="0" marT="0" marB="0"/>
                </a:tc>
                <a:tc>
                  <a:txBody>
                    <a:bodyPr/>
                    <a:lstStyle/>
                    <a:p>
                      <a:pPr marL="393700" indent="0"/>
                      <a:r>
                        <a:rPr lang="en-US" sz="900" b="1">
                          <a:latin typeface="Arial"/>
                        </a:rPr>
                        <a:t>NILAI</a:t>
                      </a:r>
                    </a:p>
                  </a:txBody>
                  <a:tcPr marL="0" marR="0" marT="0" marB="0"/>
                </a:tc>
                <a:tc>
                  <a:txBody>
                    <a:bodyPr/>
                    <a:lstStyle/>
                    <a:p>
                      <a:pPr marL="1270000" indent="0"/>
                      <a:r>
                        <a:rPr lang="en-US" sz="900" b="1">
                          <a:latin typeface="Arial"/>
                        </a:rPr>
                        <a:t>KRITERIA</a:t>
                      </a:r>
                    </a:p>
                  </a:txBody>
                  <a:tcPr marL="0" marR="0" marT="0" marB="0"/>
                </a:tc>
              </a:tr>
              <a:tr h="210312">
                <a:tc>
                  <a:txBody>
                    <a:bodyPr/>
                    <a:lstStyle/>
                    <a:p>
                      <a:pPr marL="228600" indent="0"/>
                      <a:r>
                        <a:rPr lang="en-US" sz="900">
                          <a:latin typeface="Arial"/>
                        </a:rPr>
                        <a:t>Amat Baik ( AB)</a:t>
                      </a:r>
                    </a:p>
                  </a:txBody>
                  <a:tcPr marL="0" marR="0" marT="0" marB="0"/>
                </a:tc>
                <a:tc>
                  <a:txBody>
                    <a:bodyPr/>
                    <a:lstStyle/>
                    <a:p>
                      <a:pPr marL="177800" indent="0"/>
                      <a:r>
                        <a:rPr lang="en-US" sz="900">
                          <a:latin typeface="Arial"/>
                        </a:rPr>
                        <a:t>90 &lt; AB &lt; 100</a:t>
                      </a:r>
                    </a:p>
                  </a:txBody>
                  <a:tcPr marL="0" marR="0" marT="0" marB="0"/>
                </a:tc>
                <a:tc>
                  <a:txBody>
                    <a:bodyPr/>
                    <a:lstStyle/>
                    <a:p>
                      <a:pPr marL="76200" indent="0"/>
                      <a:r>
                        <a:rPr lang="en-US" sz="900">
                          <a:latin typeface="Arial"/>
                        </a:rPr>
                        <a:t>Hasil analisis tepat,catatan logis</a:t>
                      </a:r>
                    </a:p>
                  </a:txBody>
                  <a:tcPr marL="0" marR="0" marT="0" marB="0"/>
                </a:tc>
              </a:tr>
              <a:tr h="213360">
                <a:tc>
                  <a:txBody>
                    <a:bodyPr/>
                    <a:lstStyle/>
                    <a:p>
                      <a:pPr marL="419100" indent="0"/>
                      <a:r>
                        <a:rPr lang="en-US" sz="900">
                          <a:latin typeface="Arial"/>
                        </a:rPr>
                        <a:t>Baik (B)</a:t>
                      </a:r>
                    </a:p>
                  </a:txBody>
                  <a:tcPr marL="0" marR="0" marT="0" marB="0"/>
                </a:tc>
                <a:tc>
                  <a:txBody>
                    <a:bodyPr/>
                    <a:lstStyle/>
                    <a:p>
                      <a:pPr marL="177800" indent="0"/>
                      <a:r>
                        <a:rPr lang="en-US" sz="900">
                          <a:latin typeface="Arial"/>
                        </a:rPr>
                        <a:t>80 &lt; B &lt; 90</a:t>
                      </a:r>
                    </a:p>
                  </a:txBody>
                  <a:tcPr marL="0" marR="0" marT="0" marB="0"/>
                </a:tc>
                <a:tc>
                  <a:txBody>
                    <a:bodyPr/>
                    <a:lstStyle/>
                    <a:p>
                      <a:pPr marL="76200" indent="0"/>
                      <a:r>
                        <a:rPr lang="en-US" sz="900">
                          <a:latin typeface="Arial"/>
                        </a:rPr>
                        <a:t>Hasil analisis tepat, catatan kurang logis</a:t>
                      </a:r>
                    </a:p>
                  </a:txBody>
                  <a:tcPr marL="0" marR="0" marT="0" marB="0"/>
                </a:tc>
              </a:tr>
              <a:tr h="210312">
                <a:tc>
                  <a:txBody>
                    <a:bodyPr/>
                    <a:lstStyle/>
                    <a:p>
                      <a:pPr marL="419100" indent="0"/>
                      <a:r>
                        <a:rPr lang="en-US" sz="900">
                          <a:latin typeface="Arial"/>
                        </a:rPr>
                        <a:t>Cukup(C)</a:t>
                      </a:r>
                    </a:p>
                  </a:txBody>
                  <a:tcPr marL="0" marR="0" marT="0" marB="0"/>
                </a:tc>
                <a:tc>
                  <a:txBody>
                    <a:bodyPr/>
                    <a:lstStyle/>
                    <a:p>
                      <a:pPr marL="177800" indent="0"/>
                      <a:r>
                        <a:rPr lang="en-US" sz="900">
                          <a:latin typeface="Arial"/>
                        </a:rPr>
                        <a:t>70 &lt; C &lt; 80</a:t>
                      </a:r>
                    </a:p>
                  </a:txBody>
                  <a:tcPr marL="0" marR="0" marT="0" marB="0"/>
                </a:tc>
                <a:tc>
                  <a:txBody>
                    <a:bodyPr/>
                    <a:lstStyle/>
                    <a:p>
                      <a:pPr marL="76200" indent="0"/>
                      <a:r>
                        <a:rPr lang="en-US" sz="900">
                          <a:latin typeface="Arial"/>
                        </a:rPr>
                        <a:t>Hasil analisis kurang tepat, catatan logis</a:t>
                      </a:r>
                    </a:p>
                  </a:txBody>
                  <a:tcPr marL="0" marR="0" marT="0" marB="0"/>
                </a:tc>
              </a:tr>
              <a:tr h="216408">
                <a:tc>
                  <a:txBody>
                    <a:bodyPr/>
                    <a:lstStyle/>
                    <a:p>
                      <a:pPr marL="419100" indent="0"/>
                      <a:r>
                        <a:rPr lang="en-US" sz="900">
                          <a:latin typeface="Arial"/>
                        </a:rPr>
                        <a:t>Kurang(K)</a:t>
                      </a:r>
                    </a:p>
                  </a:txBody>
                  <a:tcPr marL="0" marR="0" marT="0" marB="0"/>
                </a:tc>
                <a:tc>
                  <a:txBody>
                    <a:bodyPr/>
                    <a:lstStyle/>
                    <a:p>
                      <a:pPr marL="393700" indent="0"/>
                      <a:r>
                        <a:rPr lang="en-US" sz="900">
                          <a:latin typeface="Arial"/>
                        </a:rPr>
                        <a:t>&lt; 70</a:t>
                      </a:r>
                    </a:p>
                  </a:txBody>
                  <a:tcPr marL="0" marR="0" marT="0" marB="0"/>
                </a:tc>
                <a:tc>
                  <a:txBody>
                    <a:bodyPr/>
                    <a:lstStyle/>
                    <a:p>
                      <a:pPr marL="76200" indent="0"/>
                      <a:r>
                        <a:rPr lang="en-US" sz="900">
                          <a:latin typeface="Arial"/>
                        </a:rPr>
                        <a:t>Hasil analisis kurang tepat, catatan tidak logis</a:t>
                      </a:r>
                    </a:p>
                  </a:txBody>
                  <a:tcPr marL="0" marR="0" marT="0" marB="0"/>
                </a:tc>
              </a:tr>
            </a:tbl>
          </a:graphicData>
        </a:graphic>
      </p:graphicFrame>
      <p:sp>
        <p:nvSpPr>
          <p:cNvPr id="9" name="Rectangle 8"/>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112</a:t>
            </a:r>
          </a:p>
        </p:txBody>
      </p:sp>
    </p:spTree>
  </p:cSld>
  <p:clrMapOvr>
    <a:overrideClrMapping bg1="lt1" tx1="dk1" bg2="lt2" tx2="dk2" accent1="accent1" accent2="accent2" accent3="accent3" accent4="accent4" accent5="accent5" accent6="accent6" hlink="hlink" folHlink="folHlink"/>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02792" y="810768"/>
            <a:ext cx="6428232" cy="1807464"/>
          </a:xfrm>
          <a:prstGeom prst="rect">
            <a:avLst/>
          </a:prstGeom>
        </p:spPr>
        <p:txBody>
          <a:bodyPr lIns="0" tIns="0" rIns="0" bIns="0">
            <a:noAutofit/>
          </a:bodyPr>
          <a:lstStyle/>
          <a:p>
            <a:pPr marL="5257800" indent="0">
              <a:spcAft>
                <a:spcPts val="1050"/>
              </a:spcAft>
            </a:pPr>
            <a:r>
              <a:rPr lang="en-US" sz="900" b="1">
                <a:latin typeface="Arial"/>
              </a:rPr>
              <a:t>LK- 4.2</a:t>
            </a:r>
          </a:p>
          <a:p>
            <a:pPr marL="2082800" indent="0">
              <a:spcAft>
                <a:spcPts val="1470"/>
              </a:spcAft>
            </a:pPr>
            <a:r>
              <a:rPr lang="en-US" sz="1100" b="1">
                <a:latin typeface="Arial"/>
              </a:rPr>
              <a:t>FORMAT TELAAH RPP</a:t>
            </a:r>
          </a:p>
          <a:p>
            <a:pPr marL="266700" marR="774700" indent="-203200">
              <a:lnSpc>
                <a:spcPts val="1464"/>
              </a:lnSpc>
            </a:pPr>
            <a:r>
              <a:rPr lang="en-US" sz="900">
                <a:latin typeface="Arial"/>
              </a:rPr>
              <a:t>1. Berilah tanda cek (V) pada kolom skor (1, 2, 3) sesuai dengan kriteria yang tertera pada kolom tersebut. Berikan catatan atau saran untuk perbaikan RPP sesuai penilaian Anda</a:t>
            </a:r>
          </a:p>
          <a:p>
            <a:pPr marL="266700" indent="-203200">
              <a:lnSpc>
                <a:spcPts val="1464"/>
              </a:lnSpc>
            </a:pPr>
            <a:r>
              <a:rPr lang="en-US" sz="900">
                <a:latin typeface="Arial"/>
              </a:rPr>
              <a:t>2. Isilah Identitas RPP yang ditelaah.</a:t>
            </a:r>
          </a:p>
          <a:p>
            <a:pPr marL="266700" indent="0">
              <a:lnSpc>
                <a:spcPts val="1464"/>
              </a:lnSpc>
            </a:pPr>
            <a:r>
              <a:rPr lang="en-US" sz="900">
                <a:latin typeface="Arial"/>
              </a:rPr>
              <a:t>Nama Guru :.....................................................</a:t>
            </a:r>
          </a:p>
          <a:p>
            <a:pPr marL="266700" indent="0">
              <a:lnSpc>
                <a:spcPts val="1464"/>
              </a:lnSpc>
            </a:pPr>
            <a:r>
              <a:rPr lang="en-US" sz="900">
                <a:latin typeface="Arial"/>
              </a:rPr>
              <a:t>Mata pelajaran :.....................................................</a:t>
            </a:r>
          </a:p>
          <a:p>
            <a:pPr marL="266700" indent="0">
              <a:lnSpc>
                <a:spcPts val="1464"/>
              </a:lnSpc>
              <a:spcAft>
                <a:spcPts val="1050"/>
              </a:spcAft>
            </a:pPr>
            <a:r>
              <a:rPr lang="en-US" sz="900">
                <a:latin typeface="Arial"/>
              </a:rPr>
              <a:t>Topik/Sub topik :.....................................................</a:t>
            </a:r>
          </a:p>
        </p:txBody>
      </p:sp>
      <p:graphicFrame>
        <p:nvGraphicFramePr>
          <p:cNvPr id="3" name="Table 2"/>
          <p:cNvGraphicFramePr>
            <a:graphicFrameLocks noGrp="1"/>
          </p:cNvGraphicFramePr>
          <p:nvPr/>
        </p:nvGraphicFramePr>
        <p:xfrm>
          <a:off x="1005840" y="2828544"/>
          <a:ext cx="6364224" cy="6678168"/>
        </p:xfrm>
        <a:graphic>
          <a:graphicData uri="http://schemas.openxmlformats.org/drawingml/2006/table">
            <a:tbl>
              <a:tblPr/>
              <a:tblGrid>
                <a:gridCol w="344424"/>
                <a:gridCol w="2609088"/>
                <a:gridCol w="569976"/>
                <a:gridCol w="688848"/>
                <a:gridCol w="810768"/>
                <a:gridCol w="1341120"/>
              </a:tblGrid>
              <a:tr h="237744">
                <a:tc rowSpan="2">
                  <a:txBody>
                    <a:bodyPr/>
                    <a:lstStyle/>
                    <a:p>
                      <a:pPr marL="88900" indent="0"/>
                      <a:r>
                        <a:rPr lang="en-US" sz="900" b="1">
                          <a:latin typeface="Arial"/>
                        </a:rPr>
                        <a:t>No</a:t>
                      </a:r>
                    </a:p>
                  </a:txBody>
                  <a:tcPr marL="0" marR="0" marT="0" marB="0"/>
                </a:tc>
                <a:tc rowSpan="2">
                  <a:txBody>
                    <a:bodyPr/>
                    <a:lstStyle/>
                    <a:p>
                      <a:pPr marL="76200" indent="0" algn="ctr">
                        <a:lnSpc>
                          <a:spcPts val="1368"/>
                        </a:lnSpc>
                      </a:pPr>
                      <a:r>
                        <a:rPr lang="en-US" sz="900" b="1">
                          <a:latin typeface="Arial"/>
                        </a:rPr>
                        <a:t>Komponen Rencana Pelaksanaan Pembelajaran</a:t>
                      </a:r>
                    </a:p>
                  </a:txBody>
                  <a:tcPr marL="0" marR="0" marT="0" marB="0"/>
                </a:tc>
                <a:tc gridSpan="3">
                  <a:txBody>
                    <a:bodyPr/>
                    <a:lstStyle/>
                    <a:p>
                      <a:pPr marL="279400" indent="0"/>
                      <a:r>
                        <a:rPr lang="en-US" sz="900" b="1">
                          <a:latin typeface="Arial"/>
                        </a:rPr>
                        <a:t>Hasil Penelaahan dan Skor</a:t>
                      </a:r>
                    </a:p>
                  </a:txBody>
                  <a:tcPr marL="0" marR="0" marT="0" marB="0"/>
                </a:tc>
                <a:tc hMerge="1">
                  <a:txBody>
                    <a:bodyPr/>
                    <a:lstStyle/>
                    <a:p>
                      <a:endParaRPr sz="1200"/>
                    </a:p>
                  </a:txBody>
                  <a:tcPr marL="0" marR="0" marT="0" marB="0"/>
                </a:tc>
                <a:tc hMerge="1">
                  <a:txBody>
                    <a:bodyPr/>
                    <a:lstStyle/>
                    <a:p>
                      <a:endParaRPr sz="1200"/>
                    </a:p>
                  </a:txBody>
                  <a:tcPr marL="0" marR="0" marT="0" marB="0"/>
                </a:tc>
                <a:tc rowSpan="2">
                  <a:txBody>
                    <a:bodyPr/>
                    <a:lstStyle/>
                    <a:p>
                      <a:pPr marL="444500" indent="0"/>
                      <a:r>
                        <a:rPr lang="en-US" sz="900" b="1">
                          <a:latin typeface="Arial"/>
                        </a:rPr>
                        <a:t>Catatan</a:t>
                      </a:r>
                    </a:p>
                  </a:txBody>
                  <a:tcPr marL="0" marR="0" marT="0" marB="0"/>
                </a:tc>
              </a:tr>
              <a:tr h="176784">
                <a:tc vMerge="1">
                  <a:txBody>
                    <a:bodyPr/>
                    <a:lstStyle/>
                    <a:p>
                      <a:endParaRPr sz="900"/>
                    </a:p>
                  </a:txBody>
                  <a:tcPr marL="0" marR="0" marT="0" marB="0"/>
                </a:tc>
                <a:tc vMerge="1">
                  <a:txBody>
                    <a:bodyPr/>
                    <a:lstStyle/>
                    <a:p>
                      <a:endParaRPr sz="900"/>
                    </a:p>
                  </a:txBody>
                  <a:tcPr marL="0" marR="0" marT="0" marB="0"/>
                </a:tc>
                <a:tc>
                  <a:txBody>
                    <a:bodyPr/>
                    <a:lstStyle/>
                    <a:p>
                      <a:pPr marL="139700" indent="0" algn="just"/>
                      <a:r>
                        <a:rPr lang="en-US" sz="900" b="1">
                          <a:latin typeface="Arial"/>
                        </a:rPr>
                        <a:t>1</a:t>
                      </a:r>
                    </a:p>
                  </a:txBody>
                  <a:tcPr marL="0" marR="0" marT="0" marB="0"/>
                </a:tc>
                <a:tc>
                  <a:txBody>
                    <a:bodyPr/>
                    <a:lstStyle/>
                    <a:p>
                      <a:pPr marL="317500" indent="0"/>
                      <a:r>
                        <a:rPr lang="en-US" sz="900" b="1">
                          <a:latin typeface="Arial"/>
                        </a:rPr>
                        <a:t>2</a:t>
                      </a:r>
                    </a:p>
                  </a:txBody>
                  <a:tcPr marL="0" marR="0" marT="0" marB="0"/>
                </a:tc>
                <a:tc>
                  <a:txBody>
                    <a:bodyPr/>
                    <a:lstStyle/>
                    <a:p>
                      <a:pPr marR="241300" indent="0" algn="r"/>
                      <a:r>
                        <a:rPr lang="en-US" sz="900" b="1">
                          <a:latin typeface="Arial"/>
                        </a:rPr>
                        <a:t>3</a:t>
                      </a:r>
                    </a:p>
                  </a:txBody>
                  <a:tcPr marL="0" marR="0" marT="0" marB="0"/>
                </a:tc>
                <a:tc vMerge="1">
                  <a:txBody>
                    <a:bodyPr/>
                    <a:lstStyle/>
                    <a:p>
                      <a:endParaRPr sz="900"/>
                    </a:p>
                  </a:txBody>
                  <a:tcPr marL="0" marR="0" marT="0" marB="0"/>
                </a:tc>
              </a:tr>
              <a:tr h="347472">
                <a:tc>
                  <a:txBody>
                    <a:bodyPr/>
                    <a:lstStyle/>
                    <a:p>
                      <a:pPr marL="88900" indent="0"/>
                      <a:r>
                        <a:rPr lang="en-US" sz="900" b="1">
                          <a:latin typeface="Arial"/>
                        </a:rPr>
                        <a:t>A</a:t>
                      </a:r>
                    </a:p>
                  </a:txBody>
                  <a:tcPr marL="0" marR="0" marT="0" marB="0"/>
                </a:tc>
                <a:tc>
                  <a:txBody>
                    <a:bodyPr/>
                    <a:lstStyle/>
                    <a:p>
                      <a:pPr marL="76200" indent="0" algn="ctr"/>
                      <a:r>
                        <a:rPr lang="en-US" sz="900" b="1">
                          <a:latin typeface="Arial"/>
                        </a:rPr>
                        <a:t>Identitas Mata Pelajaran</a:t>
                      </a:r>
                    </a:p>
                  </a:txBody>
                  <a:tcPr marL="0" marR="0" marT="0" marB="0"/>
                </a:tc>
                <a:tc>
                  <a:txBody>
                    <a:bodyPr/>
                    <a:lstStyle/>
                    <a:p>
                      <a:pPr marL="139700" marR="139700" indent="0" algn="just">
                        <a:lnSpc>
                          <a:spcPts val="1368"/>
                        </a:lnSpc>
                      </a:pPr>
                      <a:r>
                        <a:rPr lang="en-US" sz="900" b="1">
                          <a:latin typeface="Arial"/>
                        </a:rPr>
                        <a:t>Tidak ada</a:t>
                      </a:r>
                    </a:p>
                  </a:txBody>
                  <a:tcPr marL="0" marR="0" marT="0" marB="0"/>
                </a:tc>
                <a:tc>
                  <a:txBody>
                    <a:bodyPr/>
                    <a:lstStyle/>
                    <a:p>
                      <a:pPr marL="127000" marR="127000" indent="0" algn="just">
                        <a:lnSpc>
                          <a:spcPts val="1344"/>
                        </a:lnSpc>
                      </a:pPr>
                      <a:r>
                        <a:rPr lang="en-US" sz="900" b="1">
                          <a:latin typeface="Arial"/>
                        </a:rPr>
                        <a:t>Kurang Lengkap</a:t>
                      </a:r>
                    </a:p>
                  </a:txBody>
                  <a:tcPr marL="0" marR="0" marT="0" marB="0"/>
                </a:tc>
                <a:tc>
                  <a:txBody>
                    <a:bodyPr/>
                    <a:lstStyle/>
                    <a:p>
                      <a:pPr marL="76200" marR="241300" indent="0" algn="r">
                        <a:lnSpc>
                          <a:spcPts val="1320"/>
                        </a:lnSpc>
                      </a:pPr>
                      <a:r>
                        <a:rPr lang="en-US" sz="900" b="1">
                          <a:latin typeface="Arial"/>
                        </a:rPr>
                        <a:t>Sudah Lengkap</a:t>
                      </a:r>
                    </a:p>
                  </a:txBody>
                  <a:tcPr marL="0" marR="0" marT="0" marB="0"/>
                </a:tc>
                <a:tc>
                  <a:txBody>
                    <a:bodyPr/>
                    <a:lstStyle/>
                    <a:p>
                      <a:endParaRPr sz="1700"/>
                    </a:p>
                  </a:txBody>
                  <a:tcPr marL="0" marR="0" marT="0" marB="0"/>
                </a:tc>
              </a:tr>
              <a:tr h="688848">
                <a:tc>
                  <a:txBody>
                    <a:bodyPr/>
                    <a:lstStyle/>
                    <a:p>
                      <a:pPr marL="88900" indent="0"/>
                      <a:r>
                        <a:rPr lang="en-US" sz="900">
                          <a:latin typeface="Arial"/>
                        </a:rPr>
                        <a:t>1.</a:t>
                      </a:r>
                    </a:p>
                  </a:txBody>
                  <a:tcPr marL="0" marR="0" marT="0" marB="0"/>
                </a:tc>
                <a:tc>
                  <a:txBody>
                    <a:bodyPr/>
                    <a:lstStyle/>
                    <a:p>
                      <a:pPr marL="76200" marR="292100" indent="0">
                        <a:lnSpc>
                          <a:spcPts val="1344"/>
                        </a:lnSpc>
                      </a:pPr>
                      <a:r>
                        <a:rPr lang="en-US" sz="900">
                          <a:latin typeface="Arial"/>
                        </a:rPr>
                        <a:t>Terdapat satuan pendidikan, kelas, semester, program/program keahlian, mata pelajaran atau tema pelajaran/subtema, jumlah pertemuan</a:t>
                      </a:r>
                    </a:p>
                  </a:txBody>
                  <a:tcPr marL="0" marR="0" marT="0" marB="0"/>
                </a:tc>
                <a:tc>
                  <a:txBody>
                    <a:bodyPr/>
                    <a:lstStyle/>
                    <a:p>
                      <a:endParaRPr sz="3300"/>
                    </a:p>
                  </a:txBody>
                  <a:tcPr marL="0" marR="0" marT="0" marB="0"/>
                </a:tc>
                <a:tc>
                  <a:txBody>
                    <a:bodyPr/>
                    <a:lstStyle/>
                    <a:p>
                      <a:endParaRPr sz="3300"/>
                    </a:p>
                  </a:txBody>
                  <a:tcPr marL="0" marR="0" marT="0" marB="0"/>
                </a:tc>
                <a:tc>
                  <a:txBody>
                    <a:bodyPr/>
                    <a:lstStyle/>
                    <a:p>
                      <a:endParaRPr sz="3300"/>
                    </a:p>
                  </a:txBody>
                  <a:tcPr marL="0" marR="0" marT="0" marB="0"/>
                </a:tc>
                <a:tc>
                  <a:txBody>
                    <a:bodyPr/>
                    <a:lstStyle/>
                    <a:p>
                      <a:endParaRPr sz="3300"/>
                    </a:p>
                  </a:txBody>
                  <a:tcPr marL="0" marR="0" marT="0" marB="0"/>
                </a:tc>
              </a:tr>
              <a:tr h="347472">
                <a:tc>
                  <a:txBody>
                    <a:bodyPr/>
                    <a:lstStyle/>
                    <a:p>
                      <a:pPr marL="88900" indent="0"/>
                      <a:r>
                        <a:rPr lang="en-US" sz="900" b="1">
                          <a:latin typeface="Arial"/>
                        </a:rPr>
                        <a:t>B.</a:t>
                      </a:r>
                    </a:p>
                  </a:txBody>
                  <a:tcPr marL="0" marR="0" marT="0" marB="0"/>
                </a:tc>
                <a:tc>
                  <a:txBody>
                    <a:bodyPr/>
                    <a:lstStyle/>
                    <a:p>
                      <a:pPr marL="76200" indent="0"/>
                      <a:r>
                        <a:rPr lang="en-US" sz="900" b="1">
                          <a:latin typeface="Arial"/>
                        </a:rPr>
                        <a:t>Perumusan Indikator</a:t>
                      </a:r>
                    </a:p>
                  </a:txBody>
                  <a:tcPr marL="0" marR="0" marT="0" marB="0"/>
                </a:tc>
                <a:tc>
                  <a:txBody>
                    <a:bodyPr/>
                    <a:lstStyle/>
                    <a:p>
                      <a:pPr marL="139700" marR="1397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76200" marR="2413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237744">
                <a:tc>
                  <a:txBody>
                    <a:bodyPr/>
                    <a:lstStyle/>
                    <a:p>
                      <a:pPr marL="88900" indent="0"/>
                      <a:r>
                        <a:rPr lang="en-US" sz="900">
                          <a:latin typeface="Arial"/>
                        </a:rPr>
                        <a:t>1.</a:t>
                      </a:r>
                    </a:p>
                  </a:txBody>
                  <a:tcPr marL="0" marR="0" marT="0" marB="0"/>
                </a:tc>
                <a:tc>
                  <a:txBody>
                    <a:bodyPr/>
                    <a:lstStyle/>
                    <a:p>
                      <a:pPr marL="76200" indent="0" algn="ctr"/>
                      <a:r>
                        <a:rPr lang="en-US" sz="900">
                          <a:latin typeface="Arial"/>
                        </a:rPr>
                        <a:t>Kesesuaian dengan Kompetensi Dasar</a:t>
                      </a:r>
                    </a:p>
                  </a:txBody>
                  <a:tcPr marL="0" marR="0" marT="0" marB="0"/>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r>
              <a:tr h="518160">
                <a:tc>
                  <a:txBody>
                    <a:bodyPr/>
                    <a:lstStyle/>
                    <a:p>
                      <a:pPr marL="88900" indent="0"/>
                      <a:r>
                        <a:rPr lang="en-US" sz="900">
                          <a:latin typeface="Arial"/>
                        </a:rPr>
                        <a:t>2.</a:t>
                      </a:r>
                    </a:p>
                  </a:txBody>
                  <a:tcPr marL="0" marR="0" marT="0" marB="0"/>
                </a:tc>
                <a:tc>
                  <a:txBody>
                    <a:bodyPr/>
                    <a:lstStyle/>
                    <a:p>
                      <a:pPr marL="76200" marR="292100" indent="0">
                        <a:lnSpc>
                          <a:spcPts val="1344"/>
                        </a:lnSpc>
                      </a:pPr>
                      <a:r>
                        <a:rPr lang="en-US" sz="900">
                          <a:latin typeface="Arial"/>
                        </a:rPr>
                        <a:t>Kesesuaian penggunaan kata kerja operasional dengan kompetensi yang diukur</a:t>
                      </a:r>
                    </a:p>
                  </a:txBody>
                  <a:tcPr marL="0" marR="0" marT="0" marB="0"/>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r>
              <a:tr h="347472">
                <a:tc>
                  <a:txBody>
                    <a:bodyPr/>
                    <a:lstStyle/>
                    <a:p>
                      <a:pPr marL="88900" indent="0"/>
                      <a:r>
                        <a:rPr lang="en-US" sz="900">
                          <a:latin typeface="Arial"/>
                        </a:rPr>
                        <a:t>3.</a:t>
                      </a:r>
                    </a:p>
                  </a:txBody>
                  <a:tcPr marL="0" marR="0" marT="0" marB="0"/>
                </a:tc>
                <a:tc>
                  <a:txBody>
                    <a:bodyPr/>
                    <a:lstStyle/>
                    <a:p>
                      <a:pPr marL="76200" marR="292100" indent="0">
                        <a:lnSpc>
                          <a:spcPts val="1344"/>
                        </a:lnSpc>
                      </a:pPr>
                      <a:r>
                        <a:rPr lang="en-US" sz="900">
                          <a:latin typeface="Arial"/>
                        </a:rPr>
                        <a:t>Kesesuaian rumusan dengan aspek pengetahuan.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88900" indent="0"/>
                      <a:r>
                        <a:rPr lang="en-US" sz="900">
                          <a:latin typeface="Arial"/>
                        </a:rPr>
                        <a:t>4</a:t>
                      </a:r>
                    </a:p>
                  </a:txBody>
                  <a:tcPr marL="0" marR="0" marT="0" marB="0"/>
                </a:tc>
                <a:tc>
                  <a:txBody>
                    <a:bodyPr/>
                    <a:lstStyle/>
                    <a:p>
                      <a:pPr marL="76200" marR="292100" indent="0">
                        <a:lnSpc>
                          <a:spcPts val="1344"/>
                        </a:lnSpc>
                      </a:pPr>
                      <a:r>
                        <a:rPr lang="en-US" sz="900">
                          <a:latin typeface="Arial"/>
                        </a:rPr>
                        <a:t>Kesesuaian rumusan dengan aspek ketrampilan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88900" indent="0"/>
                      <a:r>
                        <a:rPr lang="en-US" sz="900" b="1">
                          <a:latin typeface="Arial"/>
                        </a:rPr>
                        <a:t>C.</a:t>
                      </a:r>
                    </a:p>
                  </a:txBody>
                  <a:tcPr marL="0" marR="0" marT="0" marB="0"/>
                </a:tc>
                <a:tc>
                  <a:txBody>
                    <a:bodyPr/>
                    <a:lstStyle/>
                    <a:p>
                      <a:pPr marL="76200" indent="0"/>
                      <a:r>
                        <a:rPr lang="en-US" sz="900" b="1">
                          <a:latin typeface="Arial"/>
                        </a:rPr>
                        <a:t>Perumusan Tujuan Pembelajaran</a:t>
                      </a:r>
                    </a:p>
                  </a:txBody>
                  <a:tcPr marL="0" marR="0" marT="0" marB="0"/>
                </a:tc>
                <a:tc>
                  <a:txBody>
                    <a:bodyPr/>
                    <a:lstStyle/>
                    <a:p>
                      <a:pPr marL="139700" marR="1397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76200" marR="2413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176784">
                <a:tc>
                  <a:txBody>
                    <a:bodyPr/>
                    <a:lstStyle/>
                    <a:p>
                      <a:pPr marL="88900" indent="0"/>
                      <a:r>
                        <a:rPr lang="en-US" sz="900">
                          <a:latin typeface="Arial"/>
                        </a:rPr>
                        <a:t>1</a:t>
                      </a:r>
                    </a:p>
                  </a:txBody>
                  <a:tcPr marL="0" marR="0" marT="0" marB="0"/>
                </a:tc>
                <a:tc>
                  <a:txBody>
                    <a:bodyPr/>
                    <a:lstStyle/>
                    <a:p>
                      <a:pPr marL="76200" indent="0"/>
                      <a:r>
                        <a:rPr lang="en-US" sz="900">
                          <a:latin typeface="Arial"/>
                        </a:rPr>
                        <a:t>Kesesuaian dengan Indikator</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518160">
                <a:tc>
                  <a:txBody>
                    <a:bodyPr/>
                    <a:lstStyle/>
                    <a:p>
                      <a:pPr marL="88900" indent="0"/>
                      <a:r>
                        <a:rPr lang="en-US" sz="900">
                          <a:latin typeface="Arial"/>
                        </a:rPr>
                        <a:t>2</a:t>
                      </a:r>
                    </a:p>
                  </a:txBody>
                  <a:tcPr marL="0" marR="0" marT="0" marB="0"/>
                </a:tc>
                <a:tc>
                  <a:txBody>
                    <a:bodyPr/>
                    <a:lstStyle/>
                    <a:p>
                      <a:pPr marL="76200" marR="292100" indent="0">
                        <a:lnSpc>
                          <a:spcPts val="1344"/>
                        </a:lnSpc>
                      </a:pPr>
                      <a:r>
                        <a:rPr lang="en-US" sz="900">
                          <a:latin typeface="Arial"/>
                        </a:rPr>
                        <a:t>Kesesuaian perumusan dengan aspek </a:t>
                      </a:r>
                      <a:r>
                        <a:rPr lang="en-US" sz="900" i="1">
                          <a:latin typeface="Arial"/>
                        </a:rPr>
                        <a:t>Audience, Behaviour, Condition, dan Degree</a:t>
                      </a:r>
                    </a:p>
                  </a:txBody>
                  <a:tcPr marL="0" marR="0" marT="0" marB="0"/>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r>
              <a:tr h="344424">
                <a:tc>
                  <a:txBody>
                    <a:bodyPr/>
                    <a:lstStyle/>
                    <a:p>
                      <a:pPr marL="88900" indent="0"/>
                      <a:r>
                        <a:rPr lang="en-US" sz="900" b="1">
                          <a:latin typeface="Arial"/>
                        </a:rPr>
                        <a:t>D.</a:t>
                      </a:r>
                    </a:p>
                  </a:txBody>
                  <a:tcPr marL="0" marR="0" marT="0" marB="0"/>
                </a:tc>
                <a:tc>
                  <a:txBody>
                    <a:bodyPr/>
                    <a:lstStyle/>
                    <a:p>
                      <a:pPr marL="76200" indent="0"/>
                      <a:r>
                        <a:rPr lang="en-US" sz="900" b="1">
                          <a:latin typeface="Arial"/>
                        </a:rPr>
                        <a:t>Pemilihan Materi Ajar</a:t>
                      </a:r>
                    </a:p>
                  </a:txBody>
                  <a:tcPr marL="0" marR="0" marT="0" marB="0"/>
                </a:tc>
                <a:tc>
                  <a:txBody>
                    <a:bodyPr/>
                    <a:lstStyle/>
                    <a:p>
                      <a:pPr marL="139700" marR="1397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76200" marR="2413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289560">
                <a:tc>
                  <a:txBody>
                    <a:bodyPr/>
                    <a:lstStyle/>
                    <a:p>
                      <a:pPr marL="88900" indent="0"/>
                      <a:r>
                        <a:rPr lang="en-US" sz="900">
                          <a:latin typeface="Arial"/>
                        </a:rPr>
                        <a:t>1.</a:t>
                      </a:r>
                    </a:p>
                  </a:txBody>
                  <a:tcPr marL="0" marR="0" marT="0" marB="0"/>
                </a:tc>
                <a:tc>
                  <a:txBody>
                    <a:bodyPr/>
                    <a:lstStyle/>
                    <a:p>
                      <a:pPr marL="76200" indent="0" algn="ctr"/>
                      <a:r>
                        <a:rPr lang="en-US" sz="900">
                          <a:latin typeface="Arial"/>
                        </a:rPr>
                        <a:t>Kesesuaian dengan tujuan pembelajaran</a:t>
                      </a:r>
                    </a:p>
                  </a:txBody>
                  <a:tcPr marL="0" marR="0" marT="0" marB="0"/>
                </a:tc>
                <a:tc>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r>
              <a:tr h="347472">
                <a:tc>
                  <a:txBody>
                    <a:bodyPr/>
                    <a:lstStyle/>
                    <a:p>
                      <a:pPr marL="88900" indent="0"/>
                      <a:r>
                        <a:rPr lang="en-US" sz="900">
                          <a:latin typeface="Arial"/>
                        </a:rPr>
                        <a:t>2.</a:t>
                      </a:r>
                    </a:p>
                  </a:txBody>
                  <a:tcPr marL="0" marR="0" marT="0" marB="0"/>
                </a:tc>
                <a:tc>
                  <a:txBody>
                    <a:bodyPr/>
                    <a:lstStyle/>
                    <a:p>
                      <a:pPr marL="76200" marR="292100" indent="0">
                        <a:lnSpc>
                          <a:spcPts val="1320"/>
                        </a:lnSpc>
                      </a:pPr>
                      <a:r>
                        <a:rPr lang="en-US" sz="900">
                          <a:latin typeface="Arial"/>
                        </a:rPr>
                        <a:t>Kesesuaian dengan karakteristik peserta didik</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76784">
                <a:tc>
                  <a:txBody>
                    <a:bodyPr/>
                    <a:lstStyle/>
                    <a:p>
                      <a:pPr marL="88900" indent="0"/>
                      <a:r>
                        <a:rPr lang="en-US" sz="900">
                          <a:latin typeface="Arial"/>
                        </a:rPr>
                        <a:t>3</a:t>
                      </a:r>
                    </a:p>
                  </a:txBody>
                  <a:tcPr marL="0" marR="0" marT="0" marB="0"/>
                </a:tc>
                <a:tc>
                  <a:txBody>
                    <a:bodyPr/>
                    <a:lstStyle/>
                    <a:p>
                      <a:pPr marL="76200" indent="0"/>
                      <a:r>
                        <a:rPr lang="en-US" sz="900">
                          <a:latin typeface="Arial"/>
                        </a:rPr>
                        <a:t>Keruntutan uraian materi ajar</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47472">
                <a:tc>
                  <a:txBody>
                    <a:bodyPr/>
                    <a:lstStyle/>
                    <a:p>
                      <a:pPr marL="88900" indent="0"/>
                      <a:r>
                        <a:rPr lang="en-US" sz="900" b="1">
                          <a:latin typeface="Arial"/>
                        </a:rPr>
                        <a:t>E.</a:t>
                      </a:r>
                    </a:p>
                  </a:txBody>
                  <a:tcPr marL="0" marR="0" marT="0" marB="0"/>
                </a:tc>
                <a:tc>
                  <a:txBody>
                    <a:bodyPr/>
                    <a:lstStyle/>
                    <a:p>
                      <a:pPr marL="76200" indent="0"/>
                      <a:r>
                        <a:rPr lang="en-US" sz="900" b="1">
                          <a:latin typeface="Arial"/>
                        </a:rPr>
                        <a:t>Pemilihan Sumber Belajar</a:t>
                      </a:r>
                    </a:p>
                  </a:txBody>
                  <a:tcPr marL="0" marR="0" marT="0" marB="0"/>
                </a:tc>
                <a:tc>
                  <a:txBody>
                    <a:bodyPr/>
                    <a:lstStyle/>
                    <a:p>
                      <a:pPr marL="139700" marR="1397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76200" marR="2413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176784">
                <a:tc>
                  <a:txBody>
                    <a:bodyPr/>
                    <a:lstStyle/>
                    <a:p>
                      <a:pPr marL="88900" indent="0"/>
                      <a:r>
                        <a:rPr lang="en-US" sz="900">
                          <a:latin typeface="Arial"/>
                        </a:rPr>
                        <a:t>1.</a:t>
                      </a:r>
                    </a:p>
                  </a:txBody>
                  <a:tcPr marL="0" marR="0" marT="0" marB="0"/>
                </a:tc>
                <a:tc>
                  <a:txBody>
                    <a:bodyPr/>
                    <a:lstStyle/>
                    <a:p>
                      <a:pPr marL="76200" indent="0" algn="ctr"/>
                      <a:r>
                        <a:rPr lang="en-US" sz="900">
                          <a:latin typeface="Arial"/>
                        </a:rPr>
                        <a:t>Kesesuaian dengan tujuan pembelajaran</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88900" indent="0"/>
                      <a:r>
                        <a:rPr lang="en-US" sz="900">
                          <a:latin typeface="Arial"/>
                        </a:rPr>
                        <a:t>2.</a:t>
                      </a:r>
                    </a:p>
                  </a:txBody>
                  <a:tcPr marL="0" marR="0" marT="0" marB="0"/>
                </a:tc>
                <a:tc>
                  <a:txBody>
                    <a:bodyPr/>
                    <a:lstStyle/>
                    <a:p>
                      <a:pPr marL="76200" indent="0" algn="ctr"/>
                      <a:r>
                        <a:rPr lang="en-US" sz="900">
                          <a:latin typeface="Arial"/>
                        </a:rPr>
                        <a:t>Kesesuaian dengan materi pembelajaran</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88900" indent="0"/>
                      <a:r>
                        <a:rPr lang="en-US" sz="900">
                          <a:latin typeface="Arial"/>
                        </a:rPr>
                        <a:t>3</a:t>
                      </a:r>
                    </a:p>
                  </a:txBody>
                  <a:tcPr marL="0" marR="0" marT="0" marB="0"/>
                </a:tc>
                <a:tc>
                  <a:txBody>
                    <a:bodyPr/>
                    <a:lstStyle/>
                    <a:p>
                      <a:pPr marL="76200" indent="0" algn="ctr"/>
                      <a:r>
                        <a:rPr lang="en-US" sz="900">
                          <a:latin typeface="Arial"/>
                        </a:rPr>
                        <a:t>Kesesuaian dengan pendekatan saintifik</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50520">
                <a:tc>
                  <a:txBody>
                    <a:bodyPr/>
                    <a:lstStyle/>
                    <a:p>
                      <a:pPr marL="88900" indent="0"/>
                      <a:r>
                        <a:rPr lang="en-US" sz="900">
                          <a:latin typeface="Arial"/>
                        </a:rPr>
                        <a:t>4.</a:t>
                      </a:r>
                    </a:p>
                  </a:txBody>
                  <a:tcPr marL="0" marR="0" marT="0" marB="0"/>
                </a:tc>
                <a:tc>
                  <a:txBody>
                    <a:bodyPr/>
                    <a:lstStyle/>
                    <a:p>
                      <a:pPr marL="76200" marR="292100" indent="0">
                        <a:lnSpc>
                          <a:spcPts val="1320"/>
                        </a:lnSpc>
                      </a:pPr>
                      <a:r>
                        <a:rPr lang="en-US" sz="900">
                          <a:latin typeface="Arial"/>
                        </a:rPr>
                        <a:t>Kesesuaian dengan karakteristik peserta didik</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bl>
          </a:graphicData>
        </a:graphic>
      </p:graphicFrame>
      <p:sp>
        <p:nvSpPr>
          <p:cNvPr id="4" name="Rectangle 3"/>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113</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58824" y="1100328"/>
            <a:ext cx="5404104" cy="8135112"/>
          </a:xfrm>
          <a:prstGeom prst="rect">
            <a:avLst/>
          </a:prstGeom>
        </p:spPr>
        <p:txBody>
          <a:bodyPr lIns="0" tIns="0" rIns="0" bIns="0">
            <a:noAutofit/>
          </a:bodyPr>
          <a:lstStyle/>
          <a:p>
            <a:pPr marL="368300" marR="12700" indent="0" algn="just">
              <a:lnSpc>
                <a:spcPts val="1608"/>
              </a:lnSpc>
            </a:pPr>
            <a:r>
              <a:rPr lang="en-US" sz="900">
                <a:latin typeface="Arial"/>
              </a:rPr>
              <a:t>pelajaran. Kompetensi Inti adalah kualitas yang harus dimiliki seorang peserta didik untuk setiap kelas melalui pembelajaran KD yang diorganisasikan dalam proses pembelajaran siswa aktif.</a:t>
            </a:r>
          </a:p>
          <a:p>
            <a:pPr marL="368300" marR="12700" indent="-177800" algn="just">
              <a:lnSpc>
                <a:spcPts val="1608"/>
              </a:lnSpc>
            </a:pPr>
            <a:r>
              <a:rPr lang="en-US" sz="900">
                <a:latin typeface="Arial"/>
              </a:rPr>
              <a:t>c. Kompetensi Dasar (KD) merupakan kompetensi yang dipelajari peserta didik untuk suatu tema untuk SD/MI, dan untuk mata pelajaran di kelas tertentu untuk SMP/MTS, SMA/MA, SMK/MAK.</a:t>
            </a:r>
          </a:p>
          <a:p>
            <a:pPr marL="368300" marR="12700" indent="-177800" algn="just">
              <a:lnSpc>
                <a:spcPts val="1608"/>
              </a:lnSpc>
            </a:pPr>
            <a:r>
              <a:rPr lang="en-US" sz="900">
                <a:latin typeface="Arial"/>
              </a:rPr>
              <a:t>d. Kompetensi Inti dan Kompetensi Dasar di jenjang pendidikan dasar diutamakan pada ranah sikap, sedangkan pada jenjang pendidikan menengah pada kemampuan intelektual (kemampuan kognitif tinggi).</a:t>
            </a:r>
          </a:p>
          <a:p>
            <a:pPr marL="368300" marR="12700" indent="-177800" algn="just">
              <a:lnSpc>
                <a:spcPts val="1608"/>
              </a:lnSpc>
            </a:pPr>
            <a:r>
              <a:rPr lang="en-US" sz="900">
                <a:latin typeface="Arial"/>
              </a:rPr>
              <a:t>e. Kompetensi Inti menjadi unsur organisatoris</a:t>
            </a:r>
            <a:r>
              <a:rPr lang="en-US" sz="900" i="1">
                <a:latin typeface="Arial"/>
              </a:rPr>
              <a:t> (organizing elements)</a:t>
            </a:r>
            <a:r>
              <a:rPr lang="en-US" sz="900">
                <a:latin typeface="Arial"/>
              </a:rPr>
              <a:t> Kompetensi Dasar, yaitu semua KD dan proses pembelajaran dikembangkan untuk mencapai Kompetensi Inti.</a:t>
            </a:r>
          </a:p>
          <a:p>
            <a:pPr marL="368300" marR="12700" indent="-177800" algn="just">
              <a:lnSpc>
                <a:spcPts val="1608"/>
              </a:lnSpc>
            </a:pPr>
            <a:r>
              <a:rPr lang="en-US" sz="900">
                <a:latin typeface="Arial"/>
              </a:rPr>
              <a:t>f. Kompetensi Dasar yang dikembangkan berdasar pada prinsip akumulatif serta saling memperkuat</a:t>
            </a:r>
            <a:r>
              <a:rPr lang="en-US" sz="900" i="1">
                <a:latin typeface="Arial"/>
              </a:rPr>
              <a:t> (reinforced)</a:t>
            </a:r>
            <a:r>
              <a:rPr lang="en-US" sz="900">
                <a:latin typeface="Arial"/>
              </a:rPr>
              <a:t> dan memperkaya</a:t>
            </a:r>
            <a:r>
              <a:rPr lang="en-US" sz="900" i="1">
                <a:latin typeface="Arial"/>
              </a:rPr>
              <a:t> (enriched)</a:t>
            </a:r>
            <a:r>
              <a:rPr lang="en-US" sz="900">
                <a:latin typeface="Arial"/>
              </a:rPr>
              <a:t> antar mata pelajaran dan jenjang pendidikan (organisasi horizontal dan vertikal).</a:t>
            </a:r>
          </a:p>
          <a:p>
            <a:pPr marL="368300" marR="12700" indent="-177800" algn="just">
              <a:lnSpc>
                <a:spcPts val="1608"/>
              </a:lnSpc>
            </a:pPr>
            <a:r>
              <a:rPr lang="en-US" sz="900">
                <a:latin typeface="Arial"/>
              </a:rPr>
              <a:t>g. Silabus dikembangkan sebagai rancangan belajar untuk satu tema (SD/MI) atau satu kelas dan satu mata pelajaran (SMP/MTS, SMA/MA, SMK/MAK). Dalam silabus tercantum seluruh KD untuk tema atau mata pelajaran di kelas tersebut.</a:t>
            </a:r>
          </a:p>
          <a:p>
            <a:pPr marL="368300" marR="12700" indent="-177800" algn="just">
              <a:lnSpc>
                <a:spcPts val="1608"/>
              </a:lnSpc>
              <a:spcAft>
                <a:spcPts val="1050"/>
              </a:spcAft>
            </a:pPr>
            <a:r>
              <a:rPr lang="en-US" sz="900">
                <a:latin typeface="Arial"/>
              </a:rPr>
              <a:t>h. Rencana Pelaksanaan Pembelajaran dikembangkan dari setiap KD untuk mata pelajaran dan kelas tersebut.</a:t>
            </a:r>
          </a:p>
          <a:p>
            <a:pPr indent="0">
              <a:lnSpc>
                <a:spcPts val="1608"/>
              </a:lnSpc>
            </a:pPr>
            <a:r>
              <a:rPr lang="en-US" sz="900" b="1">
                <a:latin typeface="Arial"/>
              </a:rPr>
              <a:t>4. Proses Pembelajaran</a:t>
            </a:r>
          </a:p>
          <a:p>
            <a:pPr marL="368300" indent="-177800" algn="just">
              <a:lnSpc>
                <a:spcPts val="1608"/>
              </a:lnSpc>
            </a:pPr>
            <a:r>
              <a:rPr lang="en-US" sz="900">
                <a:latin typeface="Arial"/>
              </a:rPr>
              <a:t>Proses pembelajaran Kurikulum 2013 terdiri atas pembelajaran intrakurikuler dan</a:t>
            </a:r>
          </a:p>
          <a:p>
            <a:pPr marL="368300" indent="-177800" algn="just">
              <a:lnSpc>
                <a:spcPts val="1608"/>
              </a:lnSpc>
            </a:pPr>
            <a:r>
              <a:rPr lang="en-US" sz="900">
                <a:latin typeface="Arial"/>
              </a:rPr>
              <a:t>ekstrakurikuler.</a:t>
            </a:r>
          </a:p>
          <a:p>
            <a:pPr marL="368300" indent="-177800" algn="just">
              <a:lnSpc>
                <a:spcPts val="1608"/>
              </a:lnSpc>
            </a:pPr>
            <a:r>
              <a:rPr lang="en-US" sz="900">
                <a:latin typeface="Arial"/>
              </a:rPr>
              <a:t>a. Pembelajaran intrakurikuler berdasarkan pada prinsip-prinsip berikut ini.</a:t>
            </a:r>
          </a:p>
          <a:p>
            <a:pPr marL="596900" marR="12700" indent="-228600" algn="just">
              <a:lnSpc>
                <a:spcPts val="1608"/>
              </a:lnSpc>
            </a:pPr>
            <a:r>
              <a:rPr lang="en-US" sz="900">
                <a:latin typeface="Arial"/>
              </a:rPr>
              <a:t>1) Proses pembelajaran intrakurikuler adalah proses pembelajaran yang berkenaan dengan mata pelajaran dalam struktur kurikulum dan dilakukan di kelas, sekolah, dan masyarakat.</a:t>
            </a:r>
          </a:p>
          <a:p>
            <a:pPr marL="596900" marR="12700" indent="-228600" algn="just">
              <a:lnSpc>
                <a:spcPts val="1608"/>
              </a:lnSpc>
            </a:pPr>
            <a:r>
              <a:rPr lang="en-US" sz="900">
                <a:latin typeface="Arial"/>
              </a:rPr>
              <a:t>2) Proses pembelajaran di SD/MI berdasarkan tema, sedangkan di SMP/MTS, SMA/MA, dan SMK/MAK berdasarkan Rencana Pelaksanaan Pembelajaran yang dikembangkan guru.</a:t>
            </a:r>
          </a:p>
          <a:p>
            <a:pPr marL="596900" marR="12700" indent="-228600" algn="just">
              <a:lnSpc>
                <a:spcPts val="1608"/>
              </a:lnSpc>
            </a:pPr>
            <a:r>
              <a:rPr lang="en-US" sz="900">
                <a:latin typeface="Arial"/>
              </a:rPr>
              <a:t>3) Proses pembelajaran didasarkan atas prinsip pembelajaran siswa aktif untuk menguasai Kompetensi Dasar dan Kompetensi Inti pada tingkat yang memuaskan </a:t>
            </a:r>
            <a:r>
              <a:rPr lang="en-US" sz="900" i="1">
                <a:latin typeface="Arial"/>
              </a:rPr>
              <a:t>(excepted).</a:t>
            </a:r>
          </a:p>
          <a:p>
            <a:pPr marL="596900" marR="12700" indent="-228600" algn="just">
              <a:lnSpc>
                <a:spcPts val="1608"/>
              </a:lnSpc>
            </a:pPr>
            <a:r>
              <a:rPr lang="en-US" sz="900">
                <a:latin typeface="Arial"/>
              </a:rPr>
              <a:t>4) Proses pembelajaran dikembangkan atas dasar karakteristik konten kompetensi, yaitu pengetahuan yang merupakan konten yang bersifat</a:t>
            </a:r>
            <a:r>
              <a:rPr lang="en-US" sz="900" i="1">
                <a:latin typeface="Arial"/>
              </a:rPr>
              <a:t> mastery</a:t>
            </a:r>
            <a:r>
              <a:rPr lang="en-US" sz="900">
                <a:latin typeface="Arial"/>
              </a:rPr>
              <a:t> dan diajarkan secara langsung</a:t>
            </a:r>
            <a:r>
              <a:rPr lang="en-US" sz="900" i="1">
                <a:latin typeface="Arial"/>
              </a:rPr>
              <a:t> (direct teaching),</a:t>
            </a:r>
            <a:r>
              <a:rPr lang="en-US" sz="900">
                <a:latin typeface="Arial"/>
              </a:rPr>
              <a:t> keterampilan kognitif dan psikomotorik adalah konten yang bersifat</a:t>
            </a:r>
            <a:r>
              <a:rPr lang="en-US" sz="900" i="1">
                <a:latin typeface="Arial"/>
              </a:rPr>
              <a:t> developmental</a:t>
            </a:r>
            <a:r>
              <a:rPr lang="en-US" sz="900">
                <a:latin typeface="Arial"/>
              </a:rPr>
              <a:t> yang dapat dilatih</a:t>
            </a:r>
            <a:r>
              <a:rPr lang="en-US" sz="900" i="1">
                <a:latin typeface="Arial"/>
              </a:rPr>
              <a:t> (trainable)</a:t>
            </a:r>
            <a:r>
              <a:rPr lang="en-US" sz="900">
                <a:latin typeface="Arial"/>
              </a:rPr>
              <a:t> dan diajarkan secara langsung</a:t>
            </a:r>
            <a:r>
              <a:rPr lang="en-US" sz="900" i="1">
                <a:latin typeface="Arial"/>
              </a:rPr>
              <a:t> (direct teaching),</a:t>
            </a:r>
            <a:r>
              <a:rPr lang="en-US" sz="900">
                <a:latin typeface="Arial"/>
              </a:rPr>
              <a:t> sedangkan sikap adalah konten developmental yang dikembangkan melalui proses pendidikan tidak langsung</a:t>
            </a:r>
            <a:r>
              <a:rPr lang="en-US" sz="900" i="1">
                <a:latin typeface="Arial"/>
              </a:rPr>
              <a:t> (indirect teaching).</a:t>
            </a:r>
          </a:p>
        </p:txBody>
      </p:sp>
      <p:sp>
        <p:nvSpPr>
          <p:cNvPr id="3" name="Rectangle 2"/>
          <p:cNvSpPr/>
          <p:nvPr/>
        </p:nvSpPr>
        <p:spPr>
          <a:xfrm>
            <a:off x="4809744" y="9918192"/>
            <a:ext cx="1862328" cy="155448"/>
          </a:xfrm>
          <a:prstGeom prst="rect">
            <a:avLst/>
          </a:prstGeom>
        </p:spPr>
        <p:txBody>
          <a:bodyPr lIns="0" tIns="0" rIns="0" bIns="0">
            <a:noAutofit/>
          </a:bodyPr>
          <a:lstStyle/>
          <a:p>
            <a:pPr indent="0" algn="just"/>
            <a:r>
              <a:rPr lang="en-US" sz="900">
                <a:latin typeface="Arial"/>
              </a:rPr>
              <a:t>Materi 1 - Konsep Kurikulum | 7</a:t>
            </a:r>
          </a:p>
        </p:txBody>
      </p:sp>
    </p:spTree>
  </p:cSld>
  <p:clrMapOvr>
    <a:overrideClrMapping bg1="lt1" tx1="dk1" bg2="lt2" tx2="dk2" accent1="accent1" accent2="accent2" accent3="accent3" accent4="accent4" accent5="accent5" accent6="accent6" hlink="hlink" folHlink="folHlink"/>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05840" y="1078992"/>
          <a:ext cx="6364224" cy="6961632"/>
        </p:xfrm>
        <a:graphic>
          <a:graphicData uri="http://schemas.openxmlformats.org/drawingml/2006/table">
            <a:tbl>
              <a:tblPr/>
              <a:tblGrid>
                <a:gridCol w="344424"/>
                <a:gridCol w="2609088"/>
                <a:gridCol w="569976"/>
                <a:gridCol w="688848"/>
                <a:gridCol w="810768"/>
                <a:gridCol w="1341120"/>
              </a:tblGrid>
              <a:tr h="350520">
                <a:tc>
                  <a:txBody>
                    <a:bodyPr/>
                    <a:lstStyle/>
                    <a:p>
                      <a:pPr marL="76200" indent="0"/>
                      <a:r>
                        <a:rPr lang="en-US" sz="900" b="1">
                          <a:latin typeface="Arial"/>
                        </a:rPr>
                        <a:t>F.</a:t>
                      </a:r>
                    </a:p>
                  </a:txBody>
                  <a:tcPr marL="0" marR="0" marT="0" marB="0"/>
                </a:tc>
                <a:tc>
                  <a:txBody>
                    <a:bodyPr/>
                    <a:lstStyle/>
                    <a:p>
                      <a:pPr marL="76200" indent="0"/>
                      <a:r>
                        <a:rPr lang="en-US" sz="900" b="1">
                          <a:latin typeface="Arial"/>
                        </a:rPr>
                        <a:t>Pemilihan Media Belajar</a:t>
                      </a:r>
                    </a:p>
                  </a:txBody>
                  <a:tcPr marL="0" marR="0" marT="0" marB="0"/>
                </a:tc>
                <a:tc>
                  <a:txBody>
                    <a:bodyPr/>
                    <a:lstStyle/>
                    <a:p>
                      <a:pPr marL="114300" marR="1143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152400" marR="1524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176784">
                <a:tc>
                  <a:txBody>
                    <a:bodyPr/>
                    <a:lstStyle/>
                    <a:p>
                      <a:pPr marL="76200" indent="0"/>
                      <a:r>
                        <a:rPr lang="en-US" sz="900">
                          <a:latin typeface="Arial"/>
                        </a:rPr>
                        <a:t>1.</a:t>
                      </a:r>
                    </a:p>
                  </a:txBody>
                  <a:tcPr marL="0" marR="0" marT="0" marB="0"/>
                </a:tc>
                <a:tc>
                  <a:txBody>
                    <a:bodyPr/>
                    <a:lstStyle/>
                    <a:p>
                      <a:pPr marL="76200" indent="0"/>
                      <a:r>
                        <a:rPr lang="en-US" sz="900">
                          <a:latin typeface="Arial"/>
                        </a:rPr>
                        <a:t>Kesesuaian dengan tujuan pembelajaran</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76200" indent="0"/>
                      <a:r>
                        <a:rPr lang="en-US" sz="900">
                          <a:latin typeface="Arial"/>
                        </a:rPr>
                        <a:t>2.</a:t>
                      </a:r>
                    </a:p>
                  </a:txBody>
                  <a:tcPr marL="0" marR="0" marT="0" marB="0"/>
                </a:tc>
                <a:tc>
                  <a:txBody>
                    <a:bodyPr/>
                    <a:lstStyle/>
                    <a:p>
                      <a:pPr marL="76200" indent="0"/>
                      <a:r>
                        <a:rPr lang="en-US" sz="900">
                          <a:latin typeface="Arial"/>
                        </a:rPr>
                        <a:t>Kesesuaian dengan materi pembelajaran</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76200" indent="0"/>
                      <a:r>
                        <a:rPr lang="en-US" sz="900">
                          <a:latin typeface="Arial"/>
                        </a:rPr>
                        <a:t>3</a:t>
                      </a:r>
                    </a:p>
                  </a:txBody>
                  <a:tcPr marL="0" marR="0" marT="0" marB="0"/>
                </a:tc>
                <a:tc>
                  <a:txBody>
                    <a:bodyPr/>
                    <a:lstStyle/>
                    <a:p>
                      <a:pPr marL="76200" indent="0"/>
                      <a:r>
                        <a:rPr lang="en-US" sz="900">
                          <a:latin typeface="Arial"/>
                        </a:rPr>
                        <a:t>Kesesuaian dengan pendekatan saintifik</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47472">
                <a:tc>
                  <a:txBody>
                    <a:bodyPr/>
                    <a:lstStyle/>
                    <a:p>
                      <a:pPr marL="76200" indent="0"/>
                      <a:r>
                        <a:rPr lang="en-US" sz="900">
                          <a:latin typeface="Arial"/>
                        </a:rPr>
                        <a:t>4.</a:t>
                      </a:r>
                    </a:p>
                  </a:txBody>
                  <a:tcPr marL="0" marR="0" marT="0" marB="0"/>
                </a:tc>
                <a:tc>
                  <a:txBody>
                    <a:bodyPr/>
                    <a:lstStyle/>
                    <a:p>
                      <a:pPr marL="76200" marR="228600" indent="0">
                        <a:lnSpc>
                          <a:spcPts val="1344"/>
                        </a:lnSpc>
                      </a:pPr>
                      <a:r>
                        <a:rPr lang="en-US" sz="900">
                          <a:latin typeface="Arial"/>
                        </a:rPr>
                        <a:t>Kesesuaian dengan karakteristik peserta didik</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76200" indent="0"/>
                      <a:r>
                        <a:rPr lang="en-US" sz="900" b="1">
                          <a:latin typeface="Arial"/>
                        </a:rPr>
                        <a:t>G.</a:t>
                      </a:r>
                    </a:p>
                  </a:txBody>
                  <a:tcPr marL="0" marR="0" marT="0" marB="0"/>
                </a:tc>
                <a:tc>
                  <a:txBody>
                    <a:bodyPr/>
                    <a:lstStyle/>
                    <a:p>
                      <a:pPr marL="76200" indent="0"/>
                      <a:r>
                        <a:rPr lang="en-US" sz="900" b="1">
                          <a:latin typeface="Arial"/>
                        </a:rPr>
                        <a:t>Metode Pembelajaran</a:t>
                      </a:r>
                    </a:p>
                  </a:txBody>
                  <a:tcPr marL="0" marR="0" marT="0" marB="0"/>
                </a:tc>
                <a:tc>
                  <a:txBody>
                    <a:bodyPr/>
                    <a:lstStyle/>
                    <a:p>
                      <a:pPr marL="114300" marR="1143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152400" marR="1524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176784">
                <a:tc>
                  <a:txBody>
                    <a:bodyPr/>
                    <a:lstStyle/>
                    <a:p>
                      <a:pPr marL="76200" indent="0"/>
                      <a:r>
                        <a:rPr lang="en-US" sz="900">
                          <a:latin typeface="Arial"/>
                        </a:rPr>
                        <a:t>1.</a:t>
                      </a:r>
                    </a:p>
                  </a:txBody>
                  <a:tcPr marL="0" marR="0" marT="0" marB="0"/>
                </a:tc>
                <a:tc>
                  <a:txBody>
                    <a:bodyPr/>
                    <a:lstStyle/>
                    <a:p>
                      <a:pPr marL="76200" indent="0"/>
                      <a:r>
                        <a:rPr lang="en-US" sz="900">
                          <a:latin typeface="Arial"/>
                        </a:rPr>
                        <a:t>Kesesuaian dengan tujuan pembelajaran</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76784">
                <a:tc>
                  <a:txBody>
                    <a:bodyPr/>
                    <a:lstStyle/>
                    <a:p>
                      <a:pPr marL="76200" indent="0"/>
                      <a:r>
                        <a:rPr lang="en-US" sz="900">
                          <a:latin typeface="Arial"/>
                        </a:rPr>
                        <a:t>2.</a:t>
                      </a:r>
                    </a:p>
                  </a:txBody>
                  <a:tcPr marL="0" marR="0" marT="0" marB="0"/>
                </a:tc>
                <a:tc>
                  <a:txBody>
                    <a:bodyPr/>
                    <a:lstStyle/>
                    <a:p>
                      <a:pPr marL="76200" indent="0"/>
                      <a:r>
                        <a:rPr lang="en-US" sz="900">
                          <a:latin typeface="Arial"/>
                        </a:rPr>
                        <a:t>Kesesuaian dengan pendekatan saintifik</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47472">
                <a:tc>
                  <a:txBody>
                    <a:bodyPr/>
                    <a:lstStyle/>
                    <a:p>
                      <a:pPr marL="76200" indent="0"/>
                      <a:r>
                        <a:rPr lang="en-US" sz="900">
                          <a:latin typeface="Arial"/>
                        </a:rPr>
                        <a:t>3</a:t>
                      </a:r>
                    </a:p>
                  </a:txBody>
                  <a:tcPr marL="0" marR="0" marT="0" marB="0"/>
                </a:tc>
                <a:tc>
                  <a:txBody>
                    <a:bodyPr/>
                    <a:lstStyle/>
                    <a:p>
                      <a:pPr marL="76200" marR="228600" indent="0">
                        <a:lnSpc>
                          <a:spcPts val="1344"/>
                        </a:lnSpc>
                      </a:pPr>
                      <a:r>
                        <a:rPr lang="en-US" sz="900">
                          <a:latin typeface="Arial"/>
                        </a:rPr>
                        <a:t>Kesesuaian dengan karakteristik peserta didik</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76200" indent="0"/>
                      <a:r>
                        <a:rPr lang="en-US" sz="900" b="1">
                          <a:latin typeface="Arial"/>
                        </a:rPr>
                        <a:t>H.</a:t>
                      </a:r>
                    </a:p>
                  </a:txBody>
                  <a:tcPr marL="0" marR="0" marT="0" marB="0"/>
                </a:tc>
                <a:tc>
                  <a:txBody>
                    <a:bodyPr/>
                    <a:lstStyle/>
                    <a:p>
                      <a:pPr marL="76200" indent="0"/>
                      <a:r>
                        <a:rPr lang="en-US" sz="900" b="1">
                          <a:latin typeface="Arial"/>
                        </a:rPr>
                        <a:t>Skenario Pembelajaran</a:t>
                      </a:r>
                    </a:p>
                  </a:txBody>
                  <a:tcPr marL="0" marR="0" marT="0" marB="0"/>
                </a:tc>
                <a:tc>
                  <a:txBody>
                    <a:bodyPr/>
                    <a:lstStyle/>
                    <a:p>
                      <a:pPr marL="114300" marR="1143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152400" marR="1524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347472">
                <a:tc>
                  <a:txBody>
                    <a:bodyPr/>
                    <a:lstStyle/>
                    <a:p>
                      <a:pPr marL="76200" indent="0"/>
                      <a:r>
                        <a:rPr lang="en-US" sz="900">
                          <a:latin typeface="Arial"/>
                        </a:rPr>
                        <a:t>1.</a:t>
                      </a:r>
                    </a:p>
                  </a:txBody>
                  <a:tcPr marL="0" marR="0" marT="0" marB="0"/>
                </a:tc>
                <a:tc>
                  <a:txBody>
                    <a:bodyPr/>
                    <a:lstStyle/>
                    <a:p>
                      <a:pPr marL="76200" marR="228600" indent="0">
                        <a:lnSpc>
                          <a:spcPts val="1344"/>
                        </a:lnSpc>
                      </a:pPr>
                      <a:r>
                        <a:rPr lang="en-US" sz="900">
                          <a:latin typeface="Arial"/>
                        </a:rPr>
                        <a:t>Menampilkan kegiatan pendahuluan, inti, dan penutup dengan jelas</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859536">
                <a:tc>
                  <a:txBody>
                    <a:bodyPr/>
                    <a:lstStyle/>
                    <a:p>
                      <a:pPr marL="76200" indent="0"/>
                      <a:r>
                        <a:rPr lang="en-US" sz="900">
                          <a:latin typeface="Arial"/>
                        </a:rPr>
                        <a:t>2.</a:t>
                      </a:r>
                    </a:p>
                  </a:txBody>
                  <a:tcPr marL="0" marR="0" marT="0" marB="0"/>
                </a:tc>
                <a:tc>
                  <a:txBody>
                    <a:bodyPr/>
                    <a:lstStyle/>
                    <a:p>
                      <a:pPr marL="76200" marR="228600" indent="0">
                        <a:lnSpc>
                          <a:spcPts val="1344"/>
                        </a:lnSpc>
                      </a:pPr>
                      <a:r>
                        <a:rPr lang="en-US" sz="900">
                          <a:latin typeface="Arial"/>
                        </a:rPr>
                        <a:t>Kesesuaian kegiatan dengan pendekatan saintifik (mengamati, menanya, mengumpulkan informasi, mengasosiasikan informasi, mengkomunikasikan)</a:t>
                      </a:r>
                    </a:p>
                  </a:txBody>
                  <a:tcPr marL="0" marR="0" marT="0" marB="0"/>
                </a:tc>
                <a:tc>
                  <a:txBody>
                    <a:bodyPr/>
                    <a:lstStyle/>
                    <a:p>
                      <a:endParaRPr sz="4100"/>
                    </a:p>
                  </a:txBody>
                  <a:tcPr marL="0" marR="0" marT="0" marB="0"/>
                </a:tc>
                <a:tc>
                  <a:txBody>
                    <a:bodyPr/>
                    <a:lstStyle/>
                    <a:p>
                      <a:endParaRPr sz="4100"/>
                    </a:p>
                  </a:txBody>
                  <a:tcPr marL="0" marR="0" marT="0" marB="0"/>
                </a:tc>
                <a:tc>
                  <a:txBody>
                    <a:bodyPr/>
                    <a:lstStyle/>
                    <a:p>
                      <a:endParaRPr sz="4100"/>
                    </a:p>
                  </a:txBody>
                  <a:tcPr marL="0" marR="0" marT="0" marB="0"/>
                </a:tc>
                <a:tc>
                  <a:txBody>
                    <a:bodyPr/>
                    <a:lstStyle/>
                    <a:p>
                      <a:endParaRPr sz="4100"/>
                    </a:p>
                  </a:txBody>
                  <a:tcPr marL="0" marR="0" marT="0" marB="0"/>
                </a:tc>
              </a:tr>
              <a:tr h="176784">
                <a:tc>
                  <a:txBody>
                    <a:bodyPr/>
                    <a:lstStyle/>
                    <a:p>
                      <a:pPr marL="76200" indent="0"/>
                      <a:r>
                        <a:rPr lang="en-US" sz="900">
                          <a:latin typeface="Arial"/>
                        </a:rPr>
                        <a:t>3</a:t>
                      </a:r>
                    </a:p>
                  </a:txBody>
                  <a:tcPr marL="0" marR="0" marT="0" marB="0"/>
                </a:tc>
                <a:tc>
                  <a:txBody>
                    <a:bodyPr/>
                    <a:lstStyle/>
                    <a:p>
                      <a:pPr marL="76200" indent="0"/>
                      <a:r>
                        <a:rPr lang="en-US" sz="900">
                          <a:latin typeface="Arial"/>
                        </a:rPr>
                        <a:t>Kesesuaian dengan metode pembelajaran</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347472">
                <a:tc>
                  <a:txBody>
                    <a:bodyPr/>
                    <a:lstStyle/>
                    <a:p>
                      <a:pPr marL="76200" indent="0"/>
                      <a:r>
                        <a:rPr lang="en-US" sz="900">
                          <a:latin typeface="Arial"/>
                        </a:rPr>
                        <a:t>4.</a:t>
                      </a:r>
                    </a:p>
                  </a:txBody>
                  <a:tcPr marL="0" marR="0" marT="0" marB="0"/>
                </a:tc>
                <a:tc>
                  <a:txBody>
                    <a:bodyPr/>
                    <a:lstStyle/>
                    <a:p>
                      <a:pPr marL="76200" marR="228600" indent="0">
                        <a:lnSpc>
                          <a:spcPts val="1344"/>
                        </a:lnSpc>
                      </a:pPr>
                      <a:r>
                        <a:rPr lang="en-US" sz="900">
                          <a:latin typeface="Arial"/>
                        </a:rPr>
                        <a:t>Kesesuaian kegiatan dengan sistematika/ keruntutan materi</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518160">
                <a:tc>
                  <a:txBody>
                    <a:bodyPr/>
                    <a:lstStyle/>
                    <a:p>
                      <a:pPr marL="76200" indent="0"/>
                      <a:r>
                        <a:rPr lang="en-US" sz="900">
                          <a:latin typeface="Arial"/>
                        </a:rPr>
                        <a:t>5.</a:t>
                      </a:r>
                    </a:p>
                  </a:txBody>
                  <a:tcPr marL="0" marR="0" marT="0" marB="0"/>
                </a:tc>
                <a:tc>
                  <a:txBody>
                    <a:bodyPr/>
                    <a:lstStyle/>
                    <a:p>
                      <a:pPr marL="76200" marR="228600" indent="0">
                        <a:lnSpc>
                          <a:spcPts val="1320"/>
                        </a:lnSpc>
                      </a:pPr>
                      <a:r>
                        <a:rPr lang="en-US" sz="900">
                          <a:latin typeface="Arial"/>
                        </a:rPr>
                        <a:t>Kesesuaian alokasi waktu kegiatan pendahuluan, kegiatan inti dan kegiatan penutup dengan cakupan materi</a:t>
                      </a:r>
                    </a:p>
                  </a:txBody>
                  <a:tcPr marL="0" marR="0" marT="0" marB="0"/>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r>
              <a:tr h="347472">
                <a:tc>
                  <a:txBody>
                    <a:bodyPr/>
                    <a:lstStyle/>
                    <a:p>
                      <a:pPr marL="76200" indent="0"/>
                      <a:r>
                        <a:rPr lang="en-US" sz="900" b="1">
                          <a:latin typeface="Arial"/>
                        </a:rPr>
                        <a:t>I.</a:t>
                      </a:r>
                    </a:p>
                  </a:txBody>
                  <a:tcPr marL="0" marR="0" marT="0" marB="0"/>
                </a:tc>
                <a:tc>
                  <a:txBody>
                    <a:bodyPr/>
                    <a:lstStyle/>
                    <a:p>
                      <a:pPr marL="76200" indent="0"/>
                      <a:r>
                        <a:rPr lang="en-US" sz="900" b="1">
                          <a:latin typeface="Arial"/>
                        </a:rPr>
                        <a:t>Rancangan Penilaian Otentik</a:t>
                      </a:r>
                    </a:p>
                  </a:txBody>
                  <a:tcPr marL="0" marR="0" marT="0" marB="0"/>
                </a:tc>
                <a:tc>
                  <a:txBody>
                    <a:bodyPr/>
                    <a:lstStyle/>
                    <a:p>
                      <a:pPr marL="114300" marR="114300" indent="0" algn="just">
                        <a:lnSpc>
                          <a:spcPts val="1368"/>
                        </a:lnSpc>
                      </a:pPr>
                      <a:r>
                        <a:rPr lang="en-US" sz="900" b="1">
                          <a:latin typeface="Arial"/>
                        </a:rPr>
                        <a:t>Tidak Sesuai</a:t>
                      </a:r>
                    </a:p>
                  </a:txBody>
                  <a:tcPr marL="0" marR="0" marT="0" marB="0"/>
                </a:tc>
                <a:tc>
                  <a:txBody>
                    <a:bodyPr/>
                    <a:lstStyle/>
                    <a:p>
                      <a:pPr marL="127000" marR="127000" indent="0" algn="just">
                        <a:lnSpc>
                          <a:spcPts val="1344"/>
                        </a:lnSpc>
                      </a:pPr>
                      <a:r>
                        <a:rPr lang="en-US" sz="900" b="1">
                          <a:latin typeface="Arial"/>
                        </a:rPr>
                        <a:t>Sesuai Sebagian</a:t>
                      </a:r>
                    </a:p>
                  </a:txBody>
                  <a:tcPr marL="0" marR="0" marT="0" marB="0"/>
                </a:tc>
                <a:tc>
                  <a:txBody>
                    <a:bodyPr/>
                    <a:lstStyle/>
                    <a:p>
                      <a:pPr marL="152400" marR="152400" indent="0" algn="r">
                        <a:lnSpc>
                          <a:spcPts val="1344"/>
                        </a:lnSpc>
                      </a:pPr>
                      <a:r>
                        <a:rPr lang="en-US" sz="900" b="1">
                          <a:latin typeface="Arial"/>
                        </a:rPr>
                        <a:t>Sesuai Seluruhnya</a:t>
                      </a:r>
                    </a:p>
                  </a:txBody>
                  <a:tcPr marL="0" marR="0" marT="0" marB="0"/>
                </a:tc>
                <a:tc>
                  <a:txBody>
                    <a:bodyPr/>
                    <a:lstStyle/>
                    <a:p>
                      <a:endParaRPr sz="1700"/>
                    </a:p>
                  </a:txBody>
                  <a:tcPr marL="0" marR="0" marT="0" marB="0"/>
                </a:tc>
              </a:tr>
              <a:tr h="347472">
                <a:tc>
                  <a:txBody>
                    <a:bodyPr/>
                    <a:lstStyle/>
                    <a:p>
                      <a:pPr marL="76200" indent="0"/>
                      <a:r>
                        <a:rPr lang="en-US" sz="900">
                          <a:latin typeface="Arial"/>
                        </a:rPr>
                        <a:t>1</a:t>
                      </a:r>
                    </a:p>
                  </a:txBody>
                  <a:tcPr marL="0" marR="0" marT="0" marB="0"/>
                </a:tc>
                <a:tc>
                  <a:txBody>
                    <a:bodyPr/>
                    <a:lstStyle/>
                    <a:p>
                      <a:pPr marL="76200" marR="228600" indent="0">
                        <a:lnSpc>
                          <a:spcPts val="1320"/>
                        </a:lnSpc>
                      </a:pPr>
                      <a:r>
                        <a:rPr lang="en-US" sz="900">
                          <a:latin typeface="Arial"/>
                        </a:rPr>
                        <a:t>Kesesuaian bentuk, tehnik dan instrumen dengan indikator pencapaian kompetensi</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76200" indent="0"/>
                      <a:r>
                        <a:rPr lang="en-US" sz="900">
                          <a:latin typeface="Arial"/>
                        </a:rPr>
                        <a:t>2.</a:t>
                      </a:r>
                    </a:p>
                  </a:txBody>
                  <a:tcPr marL="0" marR="0" marT="0" marB="0"/>
                </a:tc>
                <a:tc>
                  <a:txBody>
                    <a:bodyPr/>
                    <a:lstStyle/>
                    <a:p>
                      <a:pPr marL="76200" marR="228600" indent="0">
                        <a:lnSpc>
                          <a:spcPts val="1344"/>
                        </a:lnSpc>
                      </a:pPr>
                      <a:r>
                        <a:rPr lang="en-US" sz="900">
                          <a:latin typeface="Arial"/>
                        </a:rPr>
                        <a:t>Kesesuaian antara bentuk, tehnik dan instrumen Penilaian Sikap</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7472">
                <a:tc>
                  <a:txBody>
                    <a:bodyPr/>
                    <a:lstStyle/>
                    <a:p>
                      <a:pPr marL="76200" indent="0"/>
                      <a:r>
                        <a:rPr lang="en-US" sz="900">
                          <a:latin typeface="Arial"/>
                        </a:rPr>
                        <a:t>3.</a:t>
                      </a:r>
                    </a:p>
                  </a:txBody>
                  <a:tcPr marL="0" marR="0" marT="0" marB="0"/>
                </a:tc>
                <a:tc>
                  <a:txBody>
                    <a:bodyPr/>
                    <a:lstStyle/>
                    <a:p>
                      <a:pPr marL="76200" marR="228600" indent="0">
                        <a:lnSpc>
                          <a:spcPts val="1344"/>
                        </a:lnSpc>
                      </a:pPr>
                      <a:r>
                        <a:rPr lang="en-US" sz="900">
                          <a:latin typeface="Arial"/>
                        </a:rPr>
                        <a:t>Kesesuaian antara bentuk, tehnik dan instrumen Penilaian Pengetahuan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44424">
                <a:tc>
                  <a:txBody>
                    <a:bodyPr/>
                    <a:lstStyle/>
                    <a:p>
                      <a:pPr marL="76200" indent="0"/>
                      <a:r>
                        <a:rPr lang="en-US" sz="900">
                          <a:latin typeface="Arial"/>
                        </a:rPr>
                        <a:t>4.</a:t>
                      </a:r>
                    </a:p>
                  </a:txBody>
                  <a:tcPr marL="0" marR="0" marT="0" marB="0"/>
                </a:tc>
                <a:tc>
                  <a:txBody>
                    <a:bodyPr/>
                    <a:lstStyle/>
                    <a:p>
                      <a:pPr marL="76200" marR="228600" indent="0">
                        <a:lnSpc>
                          <a:spcPts val="1344"/>
                        </a:lnSpc>
                      </a:pPr>
                      <a:r>
                        <a:rPr lang="en-US" sz="900">
                          <a:latin typeface="Arial"/>
                        </a:rPr>
                        <a:t>Kesesuaian antara bentuk, tehnik dan instrumen Penilaian Ketrampilan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353568">
                <a:tc gridSpan="2">
                  <a:txBody>
                    <a:bodyPr/>
                    <a:lstStyle/>
                    <a:p>
                      <a:pPr marL="76200" indent="0"/>
                      <a:r>
                        <a:rPr lang="en-US" sz="900" b="1">
                          <a:latin typeface="Arial"/>
                        </a:rPr>
                        <a:t>Jumlah skor</a:t>
                      </a:r>
                    </a:p>
                  </a:txBody>
                  <a:tcPr marL="0" marR="0" marT="0" marB="0"/>
                </a:tc>
                <a:tc hMerge="1">
                  <a:txBody>
                    <a:bodyPr/>
                    <a:lstStyle/>
                    <a:p>
                      <a:endParaRPr sz="1700"/>
                    </a:p>
                  </a:txBody>
                  <a:tcPr marL="0" marR="0" marT="0" marB="0"/>
                </a:tc>
                <a:tc gridSpan="3">
                  <a:txBody>
                    <a:bodyPr/>
                    <a:lstStyle/>
                    <a:p>
                      <a:endParaRPr sz="1700"/>
                    </a:p>
                  </a:txBody>
                  <a:tcPr marL="0" marR="0" marT="0" marB="0"/>
                </a:tc>
                <a:tc hMerge="1">
                  <a:txBody>
                    <a:bodyPr/>
                    <a:lstStyle/>
                    <a:p>
                      <a:endParaRPr sz="1700"/>
                    </a:p>
                  </a:txBody>
                  <a:tcPr marL="0" marR="0" marT="0" marB="0"/>
                </a:tc>
                <a:tc hMerge="1">
                  <a:txBody>
                    <a:bodyPr/>
                    <a:lstStyle/>
                    <a:p>
                      <a:endParaRPr sz="1700"/>
                    </a:p>
                  </a:txBody>
                  <a:tcPr marL="0" marR="0" marT="0" marB="0"/>
                </a:tc>
                <a:tc>
                  <a:txBody>
                    <a:bodyPr/>
                    <a:lstStyle/>
                    <a:p>
                      <a:endParaRPr sz="1700"/>
                    </a:p>
                  </a:txBody>
                  <a:tcPr marL="0" marR="0" marT="0" marB="0"/>
                </a:tc>
              </a:tr>
            </a:tbl>
          </a:graphicData>
        </a:graphic>
      </p:graphicFrame>
      <p:sp>
        <p:nvSpPr>
          <p:cNvPr id="3" name="Rectangle 2"/>
          <p:cNvSpPr/>
          <p:nvPr/>
        </p:nvSpPr>
        <p:spPr>
          <a:xfrm>
            <a:off x="1002792" y="8461248"/>
            <a:ext cx="6370320" cy="164592"/>
          </a:xfrm>
          <a:prstGeom prst="rect">
            <a:avLst/>
          </a:prstGeom>
        </p:spPr>
        <p:txBody>
          <a:bodyPr lIns="0" tIns="0" rIns="0" bIns="0">
            <a:noAutofit/>
          </a:bodyPr>
          <a:lstStyle/>
          <a:p>
            <a:pPr marL="266700" indent="0">
              <a:spcBef>
                <a:spcPts val="2310"/>
              </a:spcBef>
            </a:pPr>
            <a:r>
              <a:rPr lang="en-US" sz="900" b="1">
                <a:latin typeface="Arial"/>
              </a:rPr>
              <a:t>Masukkan terhadap RPP secara umum:</a:t>
            </a:r>
          </a:p>
        </p:txBody>
      </p:sp>
      <p:sp>
        <p:nvSpPr>
          <p:cNvPr id="4" name="Rectangle 3"/>
          <p:cNvSpPr/>
          <p:nvPr/>
        </p:nvSpPr>
        <p:spPr>
          <a:xfrm>
            <a:off x="3806952" y="9918192"/>
            <a:ext cx="2868168" cy="155448"/>
          </a:xfrm>
          <a:prstGeom prst="rect">
            <a:avLst/>
          </a:prstGeom>
        </p:spPr>
        <p:txBody>
          <a:bodyPr lIns="0" tIns="0" rIns="0" bIns="0">
            <a:noAutofit/>
          </a:bodyPr>
          <a:lstStyle/>
          <a:p>
            <a:pPr indent="0" algn="just"/>
            <a:r>
              <a:rPr lang="en-US" sz="900">
                <a:latin typeface="Arial"/>
              </a:rPr>
              <a:t>Materi 4-Praktik Pembelajaran Terbimbing | 114</a:t>
            </a:r>
          </a:p>
        </p:txBody>
      </p:sp>
    </p:spTree>
  </p:cSld>
  <p:clrMapOvr>
    <a:overrideClrMapping bg1="lt1" tx1="dk1" bg2="lt2" tx2="dk2" accent1="accent1" accent2="accent2" accent3="accent3" accent4="accent4" accent5="accent5" accent6="accent6" hlink="hlink" folHlink="folHlink"/>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62000"/>
            <a:ext cx="5580888" cy="124968"/>
          </a:xfrm>
          <a:prstGeom prst="rect">
            <a:avLst/>
          </a:prstGeom>
        </p:spPr>
        <p:txBody>
          <a:bodyPr lIns="0" tIns="0" rIns="0" bIns="0">
            <a:noAutofit/>
          </a:bodyPr>
          <a:lstStyle/>
          <a:p>
            <a:pPr marL="5232400" indent="0">
              <a:spcAft>
                <a:spcPts val="1260"/>
              </a:spcAft>
            </a:pPr>
            <a:r>
              <a:rPr lang="en-US" sz="900">
                <a:latin typeface="Arial"/>
              </a:rPr>
              <a:t>R- 4.2</a:t>
            </a:r>
          </a:p>
        </p:txBody>
      </p:sp>
      <p:sp>
        <p:nvSpPr>
          <p:cNvPr id="3" name="Rectangle 2"/>
          <p:cNvSpPr/>
          <p:nvPr/>
        </p:nvSpPr>
        <p:spPr>
          <a:xfrm>
            <a:off x="1078992" y="1118616"/>
            <a:ext cx="5580888" cy="2727960"/>
          </a:xfrm>
          <a:prstGeom prst="rect">
            <a:avLst/>
          </a:prstGeom>
        </p:spPr>
        <p:txBody>
          <a:bodyPr lIns="0" tIns="0" rIns="0" bIns="0">
            <a:noAutofit/>
          </a:bodyPr>
          <a:lstStyle/>
          <a:p>
            <a:pPr marL="1625600" indent="0">
              <a:spcBef>
                <a:spcPts val="1260"/>
              </a:spcBef>
              <a:spcAft>
                <a:spcPts val="1680"/>
              </a:spcAft>
            </a:pPr>
            <a:r>
              <a:rPr lang="en-US" sz="1100" b="1">
                <a:latin typeface="Arial"/>
              </a:rPr>
              <a:t>RUBRIK PENILAIAN TELAAH RPP</a:t>
            </a:r>
          </a:p>
          <a:p>
            <a:pPr marL="12700" marR="12700" indent="0" algn="just">
              <a:lnSpc>
                <a:spcPts val="1608"/>
              </a:lnSpc>
              <a:spcAft>
                <a:spcPts val="1050"/>
              </a:spcAft>
            </a:pPr>
            <a:r>
              <a:rPr lang="en-US" sz="900">
                <a:latin typeface="Arial"/>
              </a:rPr>
              <a:t>Rubrik Penilaian RPP ini digunakan peserta pada saat penelaahan RPP peserta lain dan digunakan fasilitator untuk menilai RPP yang disusun oleh masing-masing peserta. Selanjutnya nilai RPP dimasukan ke dalam nilai portofolio peserta.</a:t>
            </a:r>
          </a:p>
          <a:p>
            <a:pPr marL="228600" indent="-228600" algn="just">
              <a:lnSpc>
                <a:spcPts val="1464"/>
              </a:lnSpc>
            </a:pPr>
            <a:r>
              <a:rPr lang="en-US" sz="900" b="1">
                <a:latin typeface="Arial"/>
              </a:rPr>
              <a:t>Langkah-langkah penilaian RPP</a:t>
            </a:r>
          </a:p>
          <a:p>
            <a:pPr marL="228600" indent="-228600" algn="just">
              <a:lnSpc>
                <a:spcPts val="1464"/>
              </a:lnSpc>
            </a:pPr>
            <a:r>
              <a:rPr lang="en-US" sz="900">
                <a:latin typeface="Arial"/>
              </a:rPr>
              <a:t>1. Cermati format penilaian RPP dan RPP yang akan dinilai.</a:t>
            </a:r>
          </a:p>
          <a:p>
            <a:pPr marL="228600" marR="12700" indent="-228600" algn="just">
              <a:lnSpc>
                <a:spcPts val="1464"/>
              </a:lnSpc>
            </a:pPr>
            <a:r>
              <a:rPr lang="en-US" sz="900">
                <a:latin typeface="Arial"/>
              </a:rPr>
              <a:t>2. Berikan nilai pada stiap komponen RPP dengan cara membubuhkan tanda cek (V) pada kolom pilihan </a:t>
            </a:r>
            <a:r>
              <a:rPr lang="en-US" sz="800" b="1">
                <a:latin typeface="Arial"/>
              </a:rPr>
              <a:t>(skor = 1), (skor = 2),</a:t>
            </a:r>
            <a:r>
              <a:rPr lang="en-US" sz="900">
                <a:latin typeface="Arial"/>
              </a:rPr>
              <a:t> atau</a:t>
            </a:r>
            <a:r>
              <a:rPr lang="en-US" sz="800" b="1">
                <a:latin typeface="Arial"/>
              </a:rPr>
              <a:t> (skor = 3)</a:t>
            </a:r>
            <a:r>
              <a:rPr lang="en-US" sz="900">
                <a:latin typeface="Arial"/>
              </a:rPr>
              <a:t> sesuai dengan penilaian Anda terhadap RPP yang ditelaah atau dinilai.</a:t>
            </a:r>
          </a:p>
          <a:p>
            <a:pPr marL="228600" indent="-228600" algn="just">
              <a:lnSpc>
                <a:spcPts val="1464"/>
              </a:lnSpc>
            </a:pPr>
            <a:r>
              <a:rPr lang="en-US" sz="900">
                <a:latin typeface="Arial"/>
              </a:rPr>
              <a:t>3. Berikan catatan khusus atau saran perbaikan perencanaan pembelajaran.</a:t>
            </a:r>
          </a:p>
          <a:p>
            <a:pPr marL="228600" indent="-228600" algn="just">
              <a:lnSpc>
                <a:spcPts val="1464"/>
              </a:lnSpc>
            </a:pPr>
            <a:r>
              <a:rPr lang="en-US" sz="900">
                <a:latin typeface="Arial"/>
              </a:rPr>
              <a:t>4. Setelah selesai melakukan penilaian, hitung jumlah skor yang diperoleh.</a:t>
            </a:r>
          </a:p>
          <a:p>
            <a:pPr marL="228600" indent="-228600" algn="just">
              <a:lnSpc>
                <a:spcPts val="1464"/>
              </a:lnSpc>
              <a:spcAft>
                <a:spcPts val="1050"/>
              </a:spcAft>
            </a:pPr>
            <a:r>
              <a:rPr lang="en-US" sz="900">
                <a:latin typeface="Arial"/>
              </a:rPr>
              <a:t>5. Tentukan Nilai menggunakan rumus berikut ini.</a:t>
            </a:r>
          </a:p>
        </p:txBody>
      </p:sp>
      <p:sp>
        <p:nvSpPr>
          <p:cNvPr id="4" name="Rectangle 3"/>
          <p:cNvSpPr/>
          <p:nvPr/>
        </p:nvSpPr>
        <p:spPr>
          <a:xfrm>
            <a:off x="1078992" y="4084320"/>
            <a:ext cx="5580888" cy="679704"/>
          </a:xfrm>
          <a:prstGeom prst="rect">
            <a:avLst/>
          </a:prstGeom>
        </p:spPr>
        <p:txBody>
          <a:bodyPr lIns="0" tIns="0" rIns="0" bIns="0">
            <a:noAutofit/>
          </a:bodyPr>
          <a:lstStyle/>
          <a:p>
            <a:pPr marL="2438400" indent="0">
              <a:spcBef>
                <a:spcPts val="1050"/>
              </a:spcBef>
              <a:spcAft>
                <a:spcPts val="1260"/>
              </a:spcAft>
            </a:pPr>
            <a:r>
              <a:rPr lang="en-US" sz="900" b="1">
                <a:latin typeface="Arial"/>
              </a:rPr>
              <a:t>Mata Pelajaran</a:t>
            </a:r>
          </a:p>
          <a:p>
            <a:pPr marL="2438400" indent="0">
              <a:lnSpc>
                <a:spcPts val="792"/>
              </a:lnSpc>
            </a:pPr>
            <a:r>
              <a:rPr lang="en-US" sz="900">
                <a:solidFill>
                  <a:srgbClr val="24191F"/>
                </a:solidFill>
                <a:latin typeface="Arial"/>
              </a:rPr>
              <a:t>lumlahskor</a:t>
            </a:r>
          </a:p>
          <a:p>
            <a:pPr marL="1943100" indent="0">
              <a:lnSpc>
                <a:spcPts val="792"/>
              </a:lnSpc>
            </a:pPr>
            <a:r>
              <a:rPr lang="en-US" sz="900" i="1">
                <a:solidFill>
                  <a:srgbClr val="24191F"/>
                </a:solidFill>
                <a:latin typeface="Arial"/>
              </a:rPr>
              <a:t>Nilai =</a:t>
            </a:r>
            <a:r>
              <a:rPr lang="en-US" sz="900" i="1">
                <a:latin typeface="Arial"/>
              </a:rPr>
              <a:t> </a:t>
            </a:r>
            <a:r>
              <a:rPr lang="en-US" sz="900" i="1">
                <a:solidFill>
                  <a:srgbClr val="404040"/>
                </a:solidFill>
                <a:latin typeface="Arial"/>
              </a:rPr>
              <a:t>--</a:t>
            </a:r>
            <a:r>
              <a:rPr lang="en-US" sz="900" i="1">
                <a:solidFill>
                  <a:srgbClr val="24191F"/>
                </a:solidFill>
                <a:latin typeface="Arial"/>
              </a:rPr>
              <a:t>X100</a:t>
            </a:r>
            <a:r>
              <a:rPr lang="en-US" sz="900" i="1" baseline="30000">
                <a:solidFill>
                  <a:srgbClr val="24191F"/>
                </a:solidFill>
                <a:latin typeface="Arial"/>
              </a:rPr>
              <a:t>1</a:t>
            </a:r>
            <a:r>
              <a:rPr lang="en-US" sz="900" i="1">
                <a:solidFill>
                  <a:srgbClr val="24191F"/>
                </a:solidFill>
                <a:latin typeface="Arial"/>
              </a:rPr>
              <a:t>°/</a:t>
            </a:r>
            <a:r>
              <a:rPr lang="en-US" sz="900" i="1" baseline="-25000">
                <a:solidFill>
                  <a:srgbClr val="24191F"/>
                </a:solidFill>
                <a:latin typeface="Arial"/>
              </a:rPr>
              <a:t>c</a:t>
            </a:r>
          </a:p>
          <a:p>
            <a:pPr marL="2781300" indent="0">
              <a:lnSpc>
                <a:spcPts val="792"/>
              </a:lnSpc>
              <a:spcAft>
                <a:spcPts val="2730"/>
              </a:spcAft>
            </a:pPr>
            <a:r>
              <a:rPr lang="en-US" sz="900">
                <a:solidFill>
                  <a:srgbClr val="24191F"/>
                </a:solidFill>
                <a:latin typeface="Arial"/>
              </a:rPr>
              <a:t>90</a:t>
            </a:r>
          </a:p>
        </p:txBody>
      </p:sp>
      <p:graphicFrame>
        <p:nvGraphicFramePr>
          <p:cNvPr id="5" name="Table 4"/>
          <p:cNvGraphicFramePr>
            <a:graphicFrameLocks noGrp="1"/>
          </p:cNvGraphicFramePr>
          <p:nvPr/>
        </p:nvGraphicFramePr>
        <p:xfrm>
          <a:off x="2703576" y="5288280"/>
          <a:ext cx="2587752" cy="1417320"/>
        </p:xfrm>
        <a:graphic>
          <a:graphicData uri="http://schemas.openxmlformats.org/drawingml/2006/table">
            <a:tbl>
              <a:tblPr/>
              <a:tblGrid>
                <a:gridCol w="1322832"/>
                <a:gridCol w="1264920"/>
              </a:tblGrid>
              <a:tr h="268224">
                <a:tc>
                  <a:txBody>
                    <a:bodyPr/>
                    <a:lstStyle/>
                    <a:p>
                      <a:pPr marL="381000" indent="0"/>
                      <a:r>
                        <a:rPr lang="en-US" sz="900" b="1">
                          <a:latin typeface="Arial"/>
                        </a:rPr>
                        <a:t>PERINGKAT</a:t>
                      </a:r>
                    </a:p>
                  </a:txBody>
                  <a:tcPr marL="0" marR="0" marT="0" marB="0"/>
                </a:tc>
                <a:tc>
                  <a:txBody>
                    <a:bodyPr/>
                    <a:lstStyle/>
                    <a:p>
                      <a:pPr marL="495300" indent="0"/>
                      <a:r>
                        <a:rPr lang="en-US" sz="900" b="1">
                          <a:latin typeface="Arial"/>
                        </a:rPr>
                        <a:t>NILAI</a:t>
                      </a:r>
                    </a:p>
                  </a:txBody>
                  <a:tcPr marL="0" marR="0" marT="0" marB="0"/>
                </a:tc>
              </a:tr>
              <a:tr h="283464">
                <a:tc>
                  <a:txBody>
                    <a:bodyPr/>
                    <a:lstStyle/>
                    <a:p>
                      <a:pPr marL="228600" indent="0"/>
                      <a:r>
                        <a:rPr lang="en-US" sz="900">
                          <a:latin typeface="Arial"/>
                        </a:rPr>
                        <a:t>Amat Baik ( AB)</a:t>
                      </a:r>
                    </a:p>
                  </a:txBody>
                  <a:tcPr marL="0" marR="0" marT="0" marB="0"/>
                </a:tc>
                <a:tc>
                  <a:txBody>
                    <a:bodyPr/>
                    <a:lstStyle/>
                    <a:p>
                      <a:pPr marL="279400" indent="0"/>
                      <a:r>
                        <a:rPr lang="en-US" sz="900">
                          <a:latin typeface="Arial"/>
                        </a:rPr>
                        <a:t>90 &lt; AB &lt; 100</a:t>
                      </a:r>
                    </a:p>
                  </a:txBody>
                  <a:tcPr marL="0" marR="0" marT="0" marB="0"/>
                </a:tc>
              </a:tr>
              <a:tr h="280416">
                <a:tc>
                  <a:txBody>
                    <a:bodyPr/>
                    <a:lstStyle/>
                    <a:p>
                      <a:pPr marL="457200" indent="0"/>
                      <a:r>
                        <a:rPr lang="en-US" sz="900">
                          <a:latin typeface="Arial"/>
                        </a:rPr>
                        <a:t>Baik (B)</a:t>
                      </a:r>
                    </a:p>
                  </a:txBody>
                  <a:tcPr marL="0" marR="0" marT="0" marB="0"/>
                </a:tc>
                <a:tc>
                  <a:txBody>
                    <a:bodyPr/>
                    <a:lstStyle/>
                    <a:p>
                      <a:pPr marL="279400" indent="0"/>
                      <a:r>
                        <a:rPr lang="en-US" sz="900">
                          <a:latin typeface="Arial"/>
                        </a:rPr>
                        <a:t>80 &lt; B &lt; 90</a:t>
                      </a:r>
                    </a:p>
                  </a:txBody>
                  <a:tcPr marL="0" marR="0" marT="0" marB="0"/>
                </a:tc>
              </a:tr>
              <a:tr h="283464">
                <a:tc>
                  <a:txBody>
                    <a:bodyPr/>
                    <a:lstStyle/>
                    <a:p>
                      <a:pPr marL="381000" indent="0"/>
                      <a:r>
                        <a:rPr lang="en-US" sz="900">
                          <a:latin typeface="Arial"/>
                        </a:rPr>
                        <a:t>Cukup(C)</a:t>
                      </a:r>
                    </a:p>
                  </a:txBody>
                  <a:tcPr marL="0" marR="0" marT="0" marB="0"/>
                </a:tc>
                <a:tc>
                  <a:txBody>
                    <a:bodyPr/>
                    <a:lstStyle/>
                    <a:p>
                      <a:pPr marL="279400" indent="0"/>
                      <a:r>
                        <a:rPr lang="en-US" sz="900">
                          <a:latin typeface="Arial"/>
                        </a:rPr>
                        <a:t>70 &lt; C &lt; 80</a:t>
                      </a:r>
                    </a:p>
                  </a:txBody>
                  <a:tcPr marL="0" marR="0" marT="0" marB="0"/>
                </a:tc>
              </a:tr>
              <a:tr h="301752">
                <a:tc>
                  <a:txBody>
                    <a:bodyPr/>
                    <a:lstStyle/>
                    <a:p>
                      <a:pPr marL="381000" indent="0"/>
                      <a:r>
                        <a:rPr lang="en-US" sz="900">
                          <a:latin typeface="Arial"/>
                        </a:rPr>
                        <a:t>Kurang(K)</a:t>
                      </a:r>
                    </a:p>
                  </a:txBody>
                  <a:tcPr marL="0" marR="0" marT="0" marB="0"/>
                </a:tc>
                <a:tc>
                  <a:txBody>
                    <a:bodyPr/>
                    <a:lstStyle/>
                    <a:p>
                      <a:pPr marL="495300" indent="0"/>
                      <a:r>
                        <a:rPr lang="en-US" sz="900">
                          <a:latin typeface="Arial"/>
                        </a:rPr>
                        <a:t>&lt; 70</a:t>
                      </a:r>
                    </a:p>
                  </a:txBody>
                  <a:tcPr marL="0" marR="0" marT="0" marB="0"/>
                </a:tc>
              </a:tr>
            </a:tbl>
          </a:graphicData>
        </a:graphic>
      </p:graphicFrame>
      <p:sp>
        <p:nvSpPr>
          <p:cNvPr id="6" name="Rectangle 5"/>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115</a:t>
            </a:r>
          </a:p>
        </p:txBody>
      </p:sp>
    </p:spTree>
  </p:cSld>
  <p:clrMapOvr>
    <a:overrideClrMapping bg1="lt1" tx1="dk1" bg2="lt2" tx2="dk2" accent1="accent1" accent2="accent2" accent3="accent3" accent4="accent4" accent5="accent5" accent6="accent6" hlink="hlink" folHlink="folHlink"/>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16280"/>
            <a:ext cx="5715000" cy="131064"/>
          </a:xfrm>
          <a:prstGeom prst="rect">
            <a:avLst/>
          </a:prstGeom>
        </p:spPr>
        <p:txBody>
          <a:bodyPr lIns="0" tIns="0" rIns="0" bIns="0">
            <a:noAutofit/>
          </a:bodyPr>
          <a:lstStyle/>
          <a:p>
            <a:pPr marL="5207000" indent="0">
              <a:spcAft>
                <a:spcPts val="1470"/>
              </a:spcAft>
            </a:pPr>
            <a:r>
              <a:rPr lang="en-US" sz="900" b="1">
                <a:latin typeface="Arial"/>
              </a:rPr>
              <a:t>HO-4.2</a:t>
            </a:r>
          </a:p>
        </p:txBody>
      </p:sp>
      <p:sp>
        <p:nvSpPr>
          <p:cNvPr id="3" name="Rectangle 2"/>
          <p:cNvSpPr/>
          <p:nvPr/>
        </p:nvSpPr>
        <p:spPr>
          <a:xfrm>
            <a:off x="1078992" y="1103376"/>
            <a:ext cx="5715000" cy="7147560"/>
          </a:xfrm>
          <a:prstGeom prst="rect">
            <a:avLst/>
          </a:prstGeom>
        </p:spPr>
        <p:txBody>
          <a:bodyPr lIns="0" tIns="0" rIns="0" bIns="0">
            <a:noAutofit/>
          </a:bodyPr>
          <a:lstStyle/>
          <a:p>
            <a:pPr marR="50800" indent="0" algn="ctr">
              <a:lnSpc>
                <a:spcPts val="1608"/>
              </a:lnSpc>
              <a:spcBef>
                <a:spcPts val="1470"/>
              </a:spcBef>
              <a:spcAft>
                <a:spcPts val="1050"/>
              </a:spcAft>
            </a:pPr>
            <a:r>
              <a:rPr lang="en-US" sz="900" b="1">
                <a:latin typeface="Arial"/>
              </a:rPr>
              <a:t>RAMBU-RAMBU PENYUSUNAN RENCANA PELAKSANAAN PEMBELAJARAN (RPP)</a:t>
            </a:r>
          </a:p>
          <a:p>
            <a:pPr indent="0">
              <a:lnSpc>
                <a:spcPts val="1464"/>
              </a:lnSpc>
            </a:pPr>
            <a:r>
              <a:rPr lang="en-US" sz="900" b="1">
                <a:latin typeface="Arial"/>
              </a:rPr>
              <a:t>A. Hakikat RPP</a:t>
            </a:r>
          </a:p>
          <a:p>
            <a:pPr marL="190500" marR="139700" indent="0" algn="just">
              <a:lnSpc>
                <a:spcPts val="1464"/>
              </a:lnSpc>
              <a:spcAft>
                <a:spcPts val="1050"/>
              </a:spcAft>
            </a:pPr>
            <a:r>
              <a:rPr lang="en-US" sz="900">
                <a:latin typeface="Arial"/>
              </a:rPr>
              <a:t>Rencana Pelaksanaan Pembelajaran (RPP) adalah rencana kegiatan pembelajaran tatap muka untuk satu pertemuan atau lebih. RPP dikembangkan dari silabus untuk mengarahkan kegiatan pembelajaran peserta didik dalam upaya mencapai Kompetensi Dasar (KD). Setiap pendidik pada satuan pendidikan berkewajiban menyusun RPP secara lengkap dan sistematis agar pembelajaran berlangsung secarainteraktif, inspiratif, menyenangkan, menantang, efisien, memotivasipeserta didik untuk berpartisipasi aktif, serta memberikan ruang yangcukup bagi prakarsa, kreativitas, dan kemandirian sesuai dengan bakat, minat, dan perkembangan fisik serta psikologis pesertadidik. RPP disusun berdasarkan KD atau subtopik yang dilaksanakan dalam satu kali pertemuan atau lebih (Permendikbud Nomor 65 Tahun 2013).</a:t>
            </a:r>
          </a:p>
          <a:p>
            <a:pPr indent="0">
              <a:spcAft>
                <a:spcPts val="420"/>
              </a:spcAft>
            </a:pPr>
            <a:r>
              <a:rPr lang="en-US" sz="900" b="1">
                <a:latin typeface="Arial"/>
              </a:rPr>
              <a:t>B. Prinsip Penyusunan RPP</a:t>
            </a:r>
          </a:p>
          <a:p>
            <a:pPr marL="190500" indent="0" algn="just">
              <a:spcAft>
                <a:spcPts val="420"/>
              </a:spcAft>
            </a:pPr>
            <a:r>
              <a:rPr lang="en-US" sz="900">
                <a:latin typeface="Arial"/>
              </a:rPr>
              <a:t>Dalam menyusun RPP hendaknya memperhatikan prinsip-prinsip sebagai berikut.</a:t>
            </a:r>
          </a:p>
          <a:p>
            <a:pPr marL="368300" marR="139700" indent="-177800" algn="just">
              <a:lnSpc>
                <a:spcPts val="1320"/>
              </a:lnSpc>
            </a:pPr>
            <a:r>
              <a:rPr lang="en-US" sz="900">
                <a:latin typeface="Arial"/>
              </a:rPr>
              <a:t>1. Perbedaan individual peserta didik, antara lain kemampuan awal, tingkat intelektual, bakat, potensi, minat, motivasi belajar, kemampuan sosial, emosi, gaya belajar, kebutuhan khusus, kecepatan belajar, latar belakang budaya, norma, nilai, dan/atau lingkungan peserta didik.</a:t>
            </a:r>
          </a:p>
          <a:p>
            <a:pPr marL="190500" indent="0" algn="just">
              <a:lnSpc>
                <a:spcPts val="1368"/>
              </a:lnSpc>
            </a:pPr>
            <a:r>
              <a:rPr lang="en-US" sz="900">
                <a:latin typeface="Arial"/>
              </a:rPr>
              <a:t>2. Partisipasi aktif peserta didik.</a:t>
            </a:r>
          </a:p>
          <a:p>
            <a:pPr marL="368300" marR="139700" indent="-177800" algn="just">
              <a:lnSpc>
                <a:spcPts val="1368"/>
              </a:lnSpc>
            </a:pPr>
            <a:r>
              <a:rPr lang="en-US" sz="900">
                <a:latin typeface="Arial"/>
              </a:rPr>
              <a:t>3. Berpusat pada peserta didik untuk mendorong semangat belajar, motivasi, minat, kreativitas, inisiatif, inspirasi, inovasi, dan kemandirian.</a:t>
            </a:r>
          </a:p>
          <a:p>
            <a:pPr marL="368300" marR="139700" indent="-177800" algn="just">
              <a:lnSpc>
                <a:spcPts val="1368"/>
              </a:lnSpc>
            </a:pPr>
            <a:r>
              <a:rPr lang="en-US" sz="900">
                <a:latin typeface="Arial"/>
              </a:rPr>
              <a:t>4. Pengembangan budaya membaca dan menulis yang dirancang untuk mengembangkan kegemaran membaca, pemahaman beragam bacaan, dan berekspresi dalam berbagai bentuk tulisan.</a:t>
            </a:r>
          </a:p>
          <a:p>
            <a:pPr marL="368300" marR="139700" indent="-177800" algn="just">
              <a:lnSpc>
                <a:spcPts val="1368"/>
              </a:lnSpc>
            </a:pPr>
            <a:r>
              <a:rPr lang="en-US" sz="900">
                <a:latin typeface="Arial"/>
              </a:rPr>
              <a:t>5. Pemberian umpan balik dan tindak lanjut RPP memuat rancangan program pemberian umpan balik positif, penguatan, pengayaan, dan remedi.</a:t>
            </a:r>
          </a:p>
          <a:p>
            <a:pPr marL="368300" marR="139700" indent="-177800" algn="just">
              <a:lnSpc>
                <a:spcPts val="1368"/>
              </a:lnSpc>
            </a:pPr>
            <a:r>
              <a:rPr lang="en-US" sz="900">
                <a:latin typeface="Arial"/>
              </a:rPr>
              <a:t>6. Penekanan pada keterkaitan dan keterpaduan antara KD, materi pembelajaran, kegiatan pembelajaran, indikator pencapaian kompetensi, penilaian, dan sumber belajar dalam satu keutuhan pengalaman belajar.</a:t>
            </a:r>
          </a:p>
          <a:p>
            <a:pPr marL="368300" marR="139700" indent="-177800" algn="just">
              <a:lnSpc>
                <a:spcPts val="1320"/>
              </a:lnSpc>
            </a:pPr>
            <a:r>
              <a:rPr lang="en-US" sz="900">
                <a:latin typeface="Arial"/>
              </a:rPr>
              <a:t>7. Mengakomodasi pembelajaran tematik-terpadu, keterpaduan lintas mata pelajaran, lintas aspek belajar, dan keragaman budaya.</a:t>
            </a:r>
          </a:p>
          <a:p>
            <a:pPr marL="368300" marR="139700" indent="-177800" algn="just">
              <a:lnSpc>
                <a:spcPts val="1320"/>
              </a:lnSpc>
              <a:spcAft>
                <a:spcPts val="1050"/>
              </a:spcAft>
            </a:pPr>
            <a:r>
              <a:rPr lang="en-US" sz="900">
                <a:latin typeface="Arial"/>
              </a:rPr>
              <a:t>8. Penerapan teknologi informasi dan komunikasi secara terintegrasi, sistematis, dan efektif sesuai dengan situasi dan kondisi.</a:t>
            </a:r>
          </a:p>
          <a:p>
            <a:pPr indent="0">
              <a:lnSpc>
                <a:spcPts val="1488"/>
              </a:lnSpc>
            </a:pPr>
            <a:r>
              <a:rPr lang="en-US" sz="900" b="1">
                <a:latin typeface="Arial"/>
              </a:rPr>
              <a:t>C. Komponen dan Sistematika RPP</a:t>
            </a:r>
          </a:p>
          <a:p>
            <a:pPr marL="190500" marR="139700" indent="0" algn="just">
              <a:lnSpc>
                <a:spcPts val="1488"/>
              </a:lnSpc>
            </a:pPr>
            <a:r>
              <a:rPr lang="en-US" sz="900">
                <a:latin typeface="Arial"/>
              </a:rPr>
              <a:t>RPP paling sedikit memuat: (i) tujuan pembelajaran, (ii) materi pembelajaran, (iii) metode pembelajaran, (iv) sumber belajar, dan (v) penilaian. Dalam Permendikbud Nomor 81A Tahun 2013 komponen-komponen tersebut secara operasional diwujudkan dalam bentuk format berikut ini.</a:t>
            </a:r>
          </a:p>
        </p:txBody>
      </p:sp>
      <p:sp>
        <p:nvSpPr>
          <p:cNvPr id="4" name="Rectangle 3"/>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116</a:t>
            </a:r>
          </a:p>
        </p:txBody>
      </p:sp>
    </p:spTree>
  </p:cSld>
  <p:clrMapOvr>
    <a:overrideClrMapping bg1="lt1" tx1="dk1" bg2="lt2" tx2="dk2" accent1="accent1" accent2="accent2" accent3="accent3" accent4="accent4" accent5="accent5" accent6="accent6" hlink="hlink" folHlink="folHlink"/>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37488" y="1109472"/>
            <a:ext cx="5657088" cy="3532632"/>
          </a:xfrm>
          <a:prstGeom prst="rect">
            <a:avLst/>
          </a:prstGeom>
        </p:spPr>
        <p:txBody>
          <a:bodyPr lIns="0" tIns="0" rIns="0" bIns="0">
            <a:noAutofit/>
          </a:bodyPr>
          <a:lstStyle/>
          <a:p>
            <a:pPr marL="1638300" indent="0">
              <a:lnSpc>
                <a:spcPts val="1464"/>
              </a:lnSpc>
            </a:pPr>
            <a:r>
              <a:rPr lang="en-US" sz="900" b="1">
                <a:latin typeface="Arial"/>
              </a:rPr>
              <a:t>Rencana Pelaksanaan Pembelajaran</a:t>
            </a:r>
          </a:p>
          <a:p>
            <a:pPr marL="12700" indent="0" algn="just">
              <a:lnSpc>
                <a:spcPts val="1464"/>
              </a:lnSpc>
            </a:pPr>
            <a:r>
              <a:rPr lang="en-US" sz="900">
                <a:latin typeface="Arial"/>
              </a:rPr>
              <a:t>Sekolah :</a:t>
            </a:r>
          </a:p>
          <a:p>
            <a:pPr marL="12700" indent="0" algn="just">
              <a:lnSpc>
                <a:spcPts val="1464"/>
              </a:lnSpc>
            </a:pPr>
            <a:r>
              <a:rPr lang="en-US" sz="900">
                <a:latin typeface="Arial"/>
              </a:rPr>
              <a:t>Matapelajaran :</a:t>
            </a:r>
          </a:p>
          <a:p>
            <a:pPr marL="12700" indent="0" algn="just">
              <a:lnSpc>
                <a:spcPts val="1464"/>
              </a:lnSpc>
            </a:pPr>
            <a:r>
              <a:rPr lang="en-US" sz="900">
                <a:latin typeface="Arial"/>
              </a:rPr>
              <a:t>Kelas/Semester:</a:t>
            </a:r>
          </a:p>
          <a:p>
            <a:pPr marL="12700" indent="0" algn="just">
              <a:lnSpc>
                <a:spcPts val="1464"/>
              </a:lnSpc>
            </a:pPr>
            <a:r>
              <a:rPr lang="en-US" sz="900">
                <a:latin typeface="Arial"/>
              </a:rPr>
              <a:t>Materi Pokok:</a:t>
            </a:r>
          </a:p>
          <a:p>
            <a:pPr marL="12700" indent="0" algn="just">
              <a:lnSpc>
                <a:spcPts val="1464"/>
              </a:lnSpc>
              <a:spcAft>
                <a:spcPts val="840"/>
              </a:spcAft>
            </a:pPr>
            <a:r>
              <a:rPr lang="en-US" sz="900">
                <a:latin typeface="Arial"/>
              </a:rPr>
              <a:t>Alokasi Waktu :</a:t>
            </a:r>
          </a:p>
          <a:p>
            <a:pPr marL="12700" indent="0" algn="just">
              <a:lnSpc>
                <a:spcPts val="1464"/>
              </a:lnSpc>
            </a:pPr>
            <a:r>
              <a:rPr lang="en-US" sz="900">
                <a:latin typeface="Arial"/>
              </a:rPr>
              <a:t>A. Kompetensi Inti (KI)</a:t>
            </a:r>
          </a:p>
          <a:p>
            <a:pPr marL="12700" indent="0" algn="just">
              <a:lnSpc>
                <a:spcPts val="1464"/>
              </a:lnSpc>
            </a:pPr>
            <a:r>
              <a:rPr lang="en-US" sz="900">
                <a:latin typeface="Arial"/>
              </a:rPr>
              <a:t>B. Kompetensi Dasar dan Indikator</a:t>
            </a:r>
          </a:p>
          <a:p>
            <a:pPr marL="215900" indent="0">
              <a:lnSpc>
                <a:spcPts val="1464"/>
              </a:lnSpc>
            </a:pPr>
            <a:r>
              <a:rPr lang="en-US" sz="900">
                <a:latin typeface="Arial"/>
              </a:rPr>
              <a:t>1</a:t>
            </a:r>
            <a:r>
              <a:rPr sz="900"/>
              <a:t> </a:t>
            </a:r>
            <a:r>
              <a:rPr lang="en-US" sz="900">
                <a:latin typeface="Arial"/>
              </a:rPr>
              <a:t>._(KD pada KI-1)</a:t>
            </a:r>
          </a:p>
          <a:p>
            <a:pPr marL="215900" indent="0">
              <a:lnSpc>
                <a:spcPts val="1464"/>
              </a:lnSpc>
            </a:pPr>
            <a:r>
              <a:rPr lang="en-US" sz="900">
                <a:latin typeface="Arial"/>
              </a:rPr>
              <a:t>2</a:t>
            </a:r>
            <a:r>
              <a:rPr sz="900"/>
              <a:t> </a:t>
            </a:r>
            <a:r>
              <a:rPr lang="en-US" sz="900">
                <a:latin typeface="Arial"/>
              </a:rPr>
              <a:t>._(KD pada KI-2)</a:t>
            </a:r>
          </a:p>
          <a:p>
            <a:pPr marL="215900" indent="0">
              <a:lnSpc>
                <a:spcPts val="1464"/>
              </a:lnSpc>
            </a:pPr>
            <a:r>
              <a:rPr lang="en-US" sz="900">
                <a:latin typeface="Arial"/>
              </a:rPr>
              <a:t>3</a:t>
            </a:r>
            <a:r>
              <a:rPr sz="900"/>
              <a:t> </a:t>
            </a:r>
            <a:r>
              <a:rPr lang="en-US" sz="900">
                <a:latin typeface="Arial"/>
              </a:rPr>
              <a:t>._(KD pada KI-3)</a:t>
            </a:r>
          </a:p>
          <a:p>
            <a:pPr marL="368300" indent="0">
              <a:lnSpc>
                <a:spcPts val="1464"/>
              </a:lnSpc>
            </a:pPr>
            <a:r>
              <a:rPr lang="en-US" sz="900">
                <a:latin typeface="Arial"/>
              </a:rPr>
              <a:t>Indikator:</a:t>
            </a:r>
          </a:p>
          <a:p>
            <a:pPr marL="368300" indent="0">
              <a:spcAft>
                <a:spcPts val="1470"/>
              </a:spcAft>
            </a:pPr>
            <a:r>
              <a:rPr lang="en-US" sz="700">
                <a:latin typeface="Arial"/>
              </a:rPr>
              <a:t>•</a:t>
            </a:r>
          </a:p>
          <a:p>
            <a:pPr marL="215900" indent="0">
              <a:spcAft>
                <a:spcPts val="420"/>
              </a:spcAft>
            </a:pPr>
            <a:r>
              <a:rPr lang="en-US" sz="900">
                <a:latin typeface="Arial"/>
              </a:rPr>
              <a:t>4</a:t>
            </a:r>
            <a:r>
              <a:rPr sz="900"/>
              <a:t> </a:t>
            </a:r>
            <a:r>
              <a:rPr lang="en-US" sz="900">
                <a:latin typeface="Arial"/>
              </a:rPr>
              <a:t>._(KD pada KI-4)</a:t>
            </a:r>
          </a:p>
          <a:p>
            <a:pPr marL="368300" indent="0">
              <a:spcAft>
                <a:spcPts val="3570"/>
              </a:spcAft>
            </a:pPr>
            <a:r>
              <a:rPr lang="en-US" sz="900">
                <a:latin typeface="Arial"/>
              </a:rPr>
              <a:t>Indikator:</a:t>
            </a:r>
          </a:p>
        </p:txBody>
      </p:sp>
      <p:sp>
        <p:nvSpPr>
          <p:cNvPr id="3" name="Rectangle 2"/>
          <p:cNvSpPr/>
          <p:nvPr/>
        </p:nvSpPr>
        <p:spPr>
          <a:xfrm>
            <a:off x="1237488" y="4919472"/>
            <a:ext cx="5657088" cy="710184"/>
          </a:xfrm>
          <a:prstGeom prst="rect">
            <a:avLst/>
          </a:prstGeom>
          <a:solidFill>
            <a:srgbClr val="C6DEEA"/>
          </a:solidFill>
        </p:spPr>
        <p:txBody>
          <a:bodyPr lIns="0" tIns="0" rIns="0" bIns="0">
            <a:noAutofit/>
          </a:bodyPr>
          <a:lstStyle/>
          <a:p>
            <a:pPr marL="12700" indent="0" algn="just">
              <a:lnSpc>
                <a:spcPts val="1464"/>
              </a:lnSpc>
              <a:spcBef>
                <a:spcPts val="3570"/>
              </a:spcBef>
            </a:pPr>
            <a:r>
              <a:rPr lang="en-US" sz="900">
                <a:latin typeface="Arial"/>
              </a:rPr>
              <a:t>Catatan:</a:t>
            </a:r>
          </a:p>
          <a:p>
            <a:pPr marL="12700" marR="127000" indent="0" algn="just">
              <a:lnSpc>
                <a:spcPts val="1464"/>
              </a:lnSpc>
              <a:spcAft>
                <a:spcPts val="840"/>
              </a:spcAft>
            </a:pPr>
            <a:r>
              <a:rPr lang="en-US" sz="900" i="1">
                <a:latin typeface="Arial"/>
              </a:rPr>
              <a:t>KD-1 dan KD-2 dari KI-1 dan KI-2 tidak harus dikembangkan dalam indikator karena keduanya dicapai melalui proses pembelajaran yang tidak langsung. Indikator dikembangkan hanya untuk KD-3 dan KD-4 yang dicapai melalui proses pembelajaran langsung.</a:t>
            </a:r>
          </a:p>
        </p:txBody>
      </p:sp>
      <p:sp>
        <p:nvSpPr>
          <p:cNvPr id="4" name="Rectangle 3"/>
          <p:cNvSpPr/>
          <p:nvPr/>
        </p:nvSpPr>
        <p:spPr>
          <a:xfrm>
            <a:off x="1237488" y="5855208"/>
            <a:ext cx="5657088" cy="3157728"/>
          </a:xfrm>
          <a:prstGeom prst="rect">
            <a:avLst/>
          </a:prstGeom>
        </p:spPr>
        <p:txBody>
          <a:bodyPr lIns="0" tIns="0" rIns="0" bIns="0">
            <a:noAutofit/>
          </a:bodyPr>
          <a:lstStyle/>
          <a:p>
            <a:pPr marL="12700" indent="0" algn="just">
              <a:lnSpc>
                <a:spcPts val="1464"/>
              </a:lnSpc>
              <a:spcBef>
                <a:spcPts val="840"/>
              </a:spcBef>
            </a:pPr>
            <a:r>
              <a:rPr lang="en-US" sz="900">
                <a:latin typeface="Arial"/>
              </a:rPr>
              <a:t>C. Tujuan Pembelajaran</a:t>
            </a:r>
          </a:p>
          <a:p>
            <a:pPr marL="12700" indent="0" algn="just">
              <a:lnSpc>
                <a:spcPts val="1464"/>
              </a:lnSpc>
            </a:pPr>
            <a:r>
              <a:rPr lang="en-US" sz="900">
                <a:latin typeface="Arial"/>
              </a:rPr>
              <a:t>D. Materi Pembelajaran (rincian dari Materi Pokok)</a:t>
            </a:r>
          </a:p>
          <a:p>
            <a:pPr marL="12700" indent="0" algn="just">
              <a:lnSpc>
                <a:spcPts val="1464"/>
              </a:lnSpc>
            </a:pPr>
            <a:r>
              <a:rPr lang="en-US" sz="900">
                <a:latin typeface="Arial"/>
              </a:rPr>
              <a:t>E. Metode Pembelajaran (Rincian dari Kegiatan Pembelajaran)</a:t>
            </a:r>
          </a:p>
          <a:p>
            <a:pPr marL="12700" indent="0" algn="just">
              <a:lnSpc>
                <a:spcPts val="1464"/>
              </a:lnSpc>
            </a:pPr>
            <a:r>
              <a:rPr lang="en-US" sz="900">
                <a:latin typeface="Arial"/>
              </a:rPr>
              <a:t>F. Media, Alat, dan Sumber Pembelajaran</a:t>
            </a:r>
          </a:p>
          <a:p>
            <a:pPr marL="12700" indent="0" algn="just">
              <a:lnSpc>
                <a:spcPts val="1464"/>
              </a:lnSpc>
            </a:pPr>
            <a:r>
              <a:rPr lang="en-US" sz="900">
                <a:latin typeface="Arial"/>
              </a:rPr>
              <a:t>G. Langkah-langkah Kegiatan Pembelajaran</a:t>
            </a:r>
          </a:p>
          <a:p>
            <a:pPr marL="215900" indent="0">
              <a:lnSpc>
                <a:spcPts val="1464"/>
              </a:lnSpc>
            </a:pPr>
            <a:r>
              <a:rPr lang="en-US" sz="900">
                <a:latin typeface="Arial"/>
              </a:rPr>
              <a:t>1. Pertemuan Kesatu:</a:t>
            </a:r>
          </a:p>
          <a:p>
            <a:pPr marL="368300" indent="0">
              <a:lnSpc>
                <a:spcPts val="1464"/>
              </a:lnSpc>
            </a:pPr>
            <a:r>
              <a:rPr lang="en-US" sz="900">
                <a:latin typeface="Arial"/>
              </a:rPr>
              <a:t>a. Pendahuluan/Kegiatan Awal (...menit)</a:t>
            </a:r>
          </a:p>
          <a:p>
            <a:pPr marL="368300" indent="0">
              <a:lnSpc>
                <a:spcPts val="1464"/>
              </a:lnSpc>
            </a:pPr>
            <a:r>
              <a:rPr lang="en-US" sz="900">
                <a:latin typeface="Arial"/>
              </a:rPr>
              <a:t>b. Kegiatan Inti (...menit)</a:t>
            </a:r>
          </a:p>
          <a:p>
            <a:pPr marL="368300" indent="0">
              <a:lnSpc>
                <a:spcPts val="1464"/>
              </a:lnSpc>
            </a:pPr>
            <a:r>
              <a:rPr lang="en-US" sz="900">
                <a:latin typeface="Arial"/>
              </a:rPr>
              <a:t>c. Penutup (...menit)</a:t>
            </a:r>
          </a:p>
          <a:p>
            <a:pPr marL="215900" indent="0">
              <a:lnSpc>
                <a:spcPts val="1464"/>
              </a:lnSpc>
            </a:pPr>
            <a:r>
              <a:rPr lang="en-US" sz="900">
                <a:latin typeface="Arial"/>
              </a:rPr>
              <a:t>2. Pertemuan Kedua:</a:t>
            </a:r>
          </a:p>
          <a:p>
            <a:pPr marL="368300" indent="0">
              <a:lnSpc>
                <a:spcPts val="1464"/>
              </a:lnSpc>
            </a:pPr>
            <a:r>
              <a:rPr lang="en-US" sz="900">
                <a:latin typeface="Arial"/>
              </a:rPr>
              <a:t>a. Pendahuluan/Kegiatan Awal (...menit)</a:t>
            </a:r>
          </a:p>
          <a:p>
            <a:pPr marL="368300" indent="0">
              <a:lnSpc>
                <a:spcPts val="1464"/>
              </a:lnSpc>
            </a:pPr>
            <a:r>
              <a:rPr lang="en-US" sz="900">
                <a:latin typeface="Arial"/>
              </a:rPr>
              <a:t>b. Kegiatan Inti (...menit)</a:t>
            </a:r>
          </a:p>
          <a:p>
            <a:pPr marL="368300" indent="0">
              <a:lnSpc>
                <a:spcPts val="1464"/>
              </a:lnSpc>
            </a:pPr>
            <a:r>
              <a:rPr lang="en-US" sz="900">
                <a:latin typeface="Arial"/>
              </a:rPr>
              <a:t>c. Penutup (...menit), dan seterusnya.</a:t>
            </a:r>
          </a:p>
          <a:p>
            <a:pPr marL="12700" indent="0" algn="just">
              <a:lnSpc>
                <a:spcPts val="1464"/>
              </a:lnSpc>
            </a:pPr>
            <a:r>
              <a:rPr lang="en-US" sz="900">
                <a:latin typeface="Arial"/>
              </a:rPr>
              <a:t>H. Penilaian</a:t>
            </a:r>
          </a:p>
          <a:p>
            <a:pPr marL="368300" indent="0">
              <a:lnSpc>
                <a:spcPts val="1464"/>
              </a:lnSpc>
            </a:pPr>
            <a:r>
              <a:rPr lang="en-US" sz="900">
                <a:latin typeface="Arial"/>
              </a:rPr>
              <a:t>1. Jenis/teknik penilaian</a:t>
            </a:r>
          </a:p>
          <a:p>
            <a:pPr marL="368300" indent="0">
              <a:lnSpc>
                <a:spcPts val="1464"/>
              </a:lnSpc>
            </a:pPr>
            <a:r>
              <a:rPr lang="en-US" sz="900">
                <a:latin typeface="Arial"/>
              </a:rPr>
              <a:t>2. Bentuk instrumen dan instrumen</a:t>
            </a:r>
          </a:p>
          <a:p>
            <a:pPr marL="368300" indent="0">
              <a:lnSpc>
                <a:spcPts val="1464"/>
              </a:lnSpc>
            </a:pPr>
            <a:r>
              <a:rPr lang="en-US" sz="900">
                <a:latin typeface="Arial"/>
              </a:rPr>
              <a:t>3. Pedoman penskoran</a:t>
            </a:r>
          </a:p>
        </p:txBody>
      </p:sp>
      <p:sp>
        <p:nvSpPr>
          <p:cNvPr id="5" name="Rectangle 4"/>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4 - Praktik Pembelajaran Terbimbing | 117</a:t>
            </a:r>
          </a:p>
        </p:txBody>
      </p:sp>
    </p:spTree>
  </p:cSld>
  <p:clrMapOvr>
    <a:overrideClrMapping bg1="lt1" tx1="dk1" bg2="lt2" tx2="dk2" accent1="accent1" accent2="accent2" accent3="accent3" accent4="accent4" accent5="accent5" accent6="accent6" hlink="hlink" folHlink="folHlink"/>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6224016" y="582168"/>
            <a:ext cx="582168" cy="137160"/>
          </a:xfrm>
          <a:prstGeom prst="rect">
            <a:avLst/>
          </a:prstGeom>
        </p:spPr>
        <p:txBody>
          <a:bodyPr lIns="0" tIns="0" rIns="0" bIns="0">
            <a:noAutofit/>
          </a:bodyPr>
          <a:lstStyle/>
          <a:p>
            <a:pPr indent="0"/>
            <a:r>
              <a:rPr lang="en-US" sz="900" b="1">
                <a:latin typeface="Arial"/>
              </a:rPr>
              <a:t>HO-4.2</a:t>
            </a:r>
          </a:p>
        </p:txBody>
      </p:sp>
      <p:sp>
        <p:nvSpPr>
          <p:cNvPr id="3" name="Rectangle 2"/>
          <p:cNvSpPr/>
          <p:nvPr/>
        </p:nvSpPr>
        <p:spPr>
          <a:xfrm>
            <a:off x="2322576" y="1115568"/>
            <a:ext cx="3270504" cy="393192"/>
          </a:xfrm>
          <a:prstGeom prst="rect">
            <a:avLst/>
          </a:prstGeom>
        </p:spPr>
        <p:txBody>
          <a:bodyPr lIns="0" tIns="0" rIns="0" bIns="0">
            <a:noAutofit/>
          </a:bodyPr>
          <a:lstStyle/>
          <a:p>
            <a:pPr indent="0" algn="ctr">
              <a:lnSpc>
                <a:spcPts val="1872"/>
              </a:lnSpc>
            </a:pPr>
            <a:r>
              <a:rPr lang="en-US" sz="1100" b="1">
                <a:latin typeface="Arial"/>
              </a:rPr>
              <a:t>RENCANA PELAKSANAAN PEMBELAJARAN BAHASA JERMAN</a:t>
            </a:r>
          </a:p>
        </p:txBody>
      </p:sp>
      <p:sp>
        <p:nvSpPr>
          <p:cNvPr id="4" name="Rectangle 3"/>
          <p:cNvSpPr/>
          <p:nvPr/>
        </p:nvSpPr>
        <p:spPr>
          <a:xfrm>
            <a:off x="1066800" y="1764792"/>
            <a:ext cx="1075944" cy="131064"/>
          </a:xfrm>
          <a:prstGeom prst="rect">
            <a:avLst/>
          </a:prstGeom>
        </p:spPr>
        <p:txBody>
          <a:bodyPr lIns="0" tIns="0" rIns="0" bIns="0">
            <a:noAutofit/>
          </a:bodyPr>
          <a:lstStyle/>
          <a:p>
            <a:pPr marL="12700" indent="0">
              <a:spcAft>
                <a:spcPts val="420"/>
              </a:spcAft>
            </a:pPr>
            <a:r>
              <a:rPr lang="en-US" sz="900">
                <a:latin typeface="Arial"/>
              </a:rPr>
              <a:t>Satuan Pendidikan</a:t>
            </a:r>
          </a:p>
        </p:txBody>
      </p:sp>
      <p:sp>
        <p:nvSpPr>
          <p:cNvPr id="5" name="Rectangle 4"/>
          <p:cNvSpPr/>
          <p:nvPr/>
        </p:nvSpPr>
        <p:spPr>
          <a:xfrm>
            <a:off x="2700528" y="1770888"/>
            <a:ext cx="4032504" cy="313944"/>
          </a:xfrm>
          <a:prstGeom prst="rect">
            <a:avLst/>
          </a:prstGeom>
        </p:spPr>
        <p:txBody>
          <a:bodyPr lIns="0" tIns="0" rIns="0" bIns="0">
            <a:noAutofit/>
          </a:bodyPr>
          <a:lstStyle/>
          <a:p>
            <a:pPr marL="12700" indent="0">
              <a:spcAft>
                <a:spcPts val="420"/>
              </a:spcAft>
            </a:pPr>
            <a:r>
              <a:rPr lang="en-US" sz="900">
                <a:latin typeface="Arial"/>
              </a:rPr>
              <a:t>SMA ...</a:t>
            </a:r>
          </a:p>
          <a:p>
            <a:pPr marL="12700" indent="0">
              <a:spcAft>
                <a:spcPts val="420"/>
              </a:spcAft>
            </a:pPr>
            <a:r>
              <a:rPr lang="en-US" sz="900">
                <a:latin typeface="Arial"/>
              </a:rPr>
              <a:t>Bahasa Jerman</a:t>
            </a:r>
          </a:p>
        </p:txBody>
      </p:sp>
      <p:sp>
        <p:nvSpPr>
          <p:cNvPr id="6" name="Rectangle 5"/>
          <p:cNvSpPr/>
          <p:nvPr/>
        </p:nvSpPr>
        <p:spPr>
          <a:xfrm>
            <a:off x="1063752" y="1953768"/>
            <a:ext cx="917448" cy="880872"/>
          </a:xfrm>
          <a:prstGeom prst="rect">
            <a:avLst/>
          </a:prstGeom>
        </p:spPr>
        <p:txBody>
          <a:bodyPr lIns="0" tIns="0" rIns="0" bIns="0">
            <a:noAutofit/>
          </a:bodyPr>
          <a:lstStyle/>
          <a:p>
            <a:pPr marL="12700" marR="279400" indent="0" algn="just">
              <a:lnSpc>
                <a:spcPts val="1464"/>
              </a:lnSpc>
              <a:spcBef>
                <a:spcPts val="420"/>
              </a:spcBef>
            </a:pPr>
            <a:r>
              <a:rPr lang="en-US" sz="900">
                <a:latin typeface="Arial"/>
              </a:rPr>
              <a:t>Mata Pelajaran Kelas/Semester Materi Pokok Alokasi Waktu Pertemuan ke</a:t>
            </a:r>
          </a:p>
        </p:txBody>
      </p:sp>
      <p:sp>
        <p:nvSpPr>
          <p:cNvPr id="7" name="Rectangle 6"/>
          <p:cNvSpPr/>
          <p:nvPr/>
        </p:nvSpPr>
        <p:spPr>
          <a:xfrm>
            <a:off x="2700528" y="2133600"/>
            <a:ext cx="4032504" cy="701040"/>
          </a:xfrm>
          <a:prstGeom prst="rect">
            <a:avLst/>
          </a:prstGeom>
        </p:spPr>
        <p:txBody>
          <a:bodyPr lIns="0" tIns="0" rIns="0" bIns="0">
            <a:noAutofit/>
          </a:bodyPr>
          <a:lstStyle/>
          <a:p>
            <a:pPr marL="12700" indent="0">
              <a:lnSpc>
                <a:spcPts val="1464"/>
              </a:lnSpc>
              <a:spcBef>
                <a:spcPts val="420"/>
              </a:spcBef>
            </a:pPr>
            <a:r>
              <a:rPr lang="en-US" sz="900">
                <a:latin typeface="Arial"/>
              </a:rPr>
              <a:t>XII/Ganjil</a:t>
            </a:r>
          </a:p>
          <a:p>
            <a:pPr marL="12700" marR="127000" indent="0">
              <a:lnSpc>
                <a:spcPts val="1464"/>
              </a:lnSpc>
            </a:pPr>
            <a:r>
              <a:rPr lang="en-US" sz="900">
                <a:latin typeface="Arial"/>
              </a:rPr>
              <a:t>Kegiatan Pada Waktu Senggang/Hobi</a:t>
            </a:r>
            <a:r>
              <a:rPr lang="en-US" sz="900" i="1">
                <a:latin typeface="Arial"/>
              </a:rPr>
              <a:t> (Freizeitsbeschaftigung/Hobby) </a:t>
            </a:r>
            <a:r>
              <a:rPr lang="en-US" sz="900">
                <a:latin typeface="Arial"/>
              </a:rPr>
              <a:t>3 JP dan 7 hari kegiatan terstruktur 1 dan 2</a:t>
            </a:r>
          </a:p>
        </p:txBody>
      </p:sp>
      <p:sp>
        <p:nvSpPr>
          <p:cNvPr id="8" name="Rectangle 7"/>
          <p:cNvSpPr/>
          <p:nvPr/>
        </p:nvSpPr>
        <p:spPr>
          <a:xfrm>
            <a:off x="1078992" y="3060192"/>
            <a:ext cx="5580888" cy="4011168"/>
          </a:xfrm>
          <a:prstGeom prst="rect">
            <a:avLst/>
          </a:prstGeom>
        </p:spPr>
        <p:txBody>
          <a:bodyPr lIns="0" tIns="0" rIns="0" bIns="0">
            <a:noAutofit/>
          </a:bodyPr>
          <a:lstStyle/>
          <a:p>
            <a:pPr indent="0">
              <a:lnSpc>
                <a:spcPts val="1320"/>
              </a:lnSpc>
            </a:pPr>
            <a:r>
              <a:rPr lang="en-US" sz="800" b="1">
                <a:latin typeface="Arial"/>
              </a:rPr>
              <a:t>A. Kompetensi Inti</a:t>
            </a:r>
          </a:p>
          <a:p>
            <a:pPr marL="419100" indent="-228600" algn="just">
              <a:lnSpc>
                <a:spcPts val="1320"/>
              </a:lnSpc>
            </a:pPr>
            <a:r>
              <a:rPr lang="en-US" sz="900">
                <a:latin typeface="Arial"/>
              </a:rPr>
              <a:t>1. Menghayati dan mengamalkan ajaran agama yang dianutnya</a:t>
            </a:r>
          </a:p>
          <a:p>
            <a:pPr marL="419100" marR="12700" indent="-228600" algn="just">
              <a:lnSpc>
                <a:spcPts val="1320"/>
              </a:lnSpc>
            </a:pPr>
            <a:r>
              <a:rPr lang="en-US" sz="900">
                <a:latin typeface="Arial"/>
              </a:rPr>
              <a:t>2. Menghayati dan mengamalkan perilaku jujur, disiplin, tanggung jawab, peduli (gotong royong, kerja sama, toleran, damai), santun, responsif dan pro-aktif, dan menunjukkan sikap sebagai bagian dari solusi atas berbagai permasalahan dalam berinteraksi secara efektif dengan lingkungan sosial dan alam serta dalam menempatkan diri sebagai cerminan bangsa dalam pergaulan dunia.</a:t>
            </a:r>
          </a:p>
          <a:p>
            <a:pPr marL="419100" marR="12700" indent="-228600" algn="just">
              <a:lnSpc>
                <a:spcPts val="1320"/>
              </a:lnSpc>
            </a:pPr>
            <a:r>
              <a:rPr lang="en-US" sz="900">
                <a:latin typeface="Arial"/>
              </a:rPr>
              <a:t>3. Memahami, menerapkan, menganalisis pengetahuan faktual, konseptual, prosedural berdasarkan rasa ingintahunya tentang ilmu pengetahuan, teknologi, seni, budaya, dan humaniora dengan wawasan kemanusiaan, kebangsaan, kenegaraan, dan peradaban terkait penyebab fenomena dan kejadian, serta menerapkan pengetahuan prosedural pada bidang kajian yang spesifik sesuai dengan bakat dan minatnya untuk memecahkan masalah</a:t>
            </a:r>
          </a:p>
          <a:p>
            <a:pPr marL="419100" marR="12700" indent="-228600" algn="just">
              <a:lnSpc>
                <a:spcPts val="1320"/>
              </a:lnSpc>
              <a:spcAft>
                <a:spcPts val="840"/>
              </a:spcAft>
            </a:pPr>
            <a:r>
              <a:rPr lang="en-US" sz="900">
                <a:latin typeface="Arial"/>
              </a:rPr>
              <a:t>4. Mengolah, menalar, dan menyaji dalam ranah konkret dan ranah abstrak terkait dengan pengembangan dari yang dipelajarinya di sekolah secara mandiri, dan mampu menggunakan metoda sesuai kaidah keilmuan</a:t>
            </a:r>
          </a:p>
          <a:p>
            <a:pPr indent="0">
              <a:lnSpc>
                <a:spcPts val="1464"/>
              </a:lnSpc>
            </a:pPr>
            <a:r>
              <a:rPr lang="en-US" sz="800" b="1">
                <a:latin typeface="Arial"/>
              </a:rPr>
              <a:t>B. Kompetensi Dasar dan Indikator</a:t>
            </a:r>
          </a:p>
          <a:p>
            <a:pPr marL="419100" marR="12700" indent="-228600" algn="just">
              <a:lnSpc>
                <a:spcPts val="1464"/>
              </a:lnSpc>
            </a:pPr>
            <a:r>
              <a:rPr lang="en-US" sz="900">
                <a:latin typeface="Arial"/>
              </a:rPr>
              <a:t>1.3. Membuat analisis sederhana tentang unsur kebahasaan, struktur teks, dan unsur budaya terkait topik</a:t>
            </a:r>
            <a:r>
              <a:rPr lang="en-US" sz="900" i="1">
                <a:latin typeface="Arial"/>
              </a:rPr>
              <a:t> kegiatan pada waktu senggang/hobi (Freizeitbeschaftigung/ Hobby)</a:t>
            </a:r>
            <a:r>
              <a:rPr lang="en-US" sz="900">
                <a:latin typeface="Arial"/>
              </a:rPr>
              <a:t> sesuai konteks penggunaannya.</a:t>
            </a:r>
          </a:p>
          <a:p>
            <a:pPr marL="812800" indent="-406400">
              <a:lnSpc>
                <a:spcPts val="1464"/>
              </a:lnSpc>
            </a:pPr>
            <a:r>
              <a:rPr lang="en-US" sz="900" b="1" u="sng">
                <a:latin typeface="Arial"/>
              </a:rPr>
              <a:t>Indikator:</a:t>
            </a:r>
          </a:p>
          <a:p>
            <a:pPr marL="812800" marR="12700" indent="-406400">
              <a:lnSpc>
                <a:spcPts val="1464"/>
              </a:lnSpc>
            </a:pPr>
            <a:r>
              <a:rPr lang="en-US" sz="900">
                <a:latin typeface="Arial"/>
              </a:rPr>
              <a:t>3.3.1 Mengidentifikasi gambar/foto yang menunjukkan aktifitas waktu senggang/hobi beberapa orang</a:t>
            </a:r>
          </a:p>
          <a:p>
            <a:pPr marL="812800" indent="-406400">
              <a:lnSpc>
                <a:spcPts val="1464"/>
              </a:lnSpc>
            </a:pPr>
            <a:r>
              <a:rPr lang="en-US" sz="900">
                <a:latin typeface="Arial"/>
              </a:rPr>
              <a:t>3.3.2 Menyusun daftar pertanyaan yang akan digunakan pada saat wawancara tentang</a:t>
            </a:r>
          </a:p>
        </p:txBody>
      </p:sp>
      <p:sp>
        <p:nvSpPr>
          <p:cNvPr id="9" name="Rectangle 8"/>
          <p:cNvSpPr/>
          <p:nvPr/>
        </p:nvSpPr>
        <p:spPr>
          <a:xfrm>
            <a:off x="1078992" y="7290816"/>
            <a:ext cx="5580888" cy="1417320"/>
          </a:xfrm>
          <a:prstGeom prst="rect">
            <a:avLst/>
          </a:prstGeom>
        </p:spPr>
        <p:txBody>
          <a:bodyPr lIns="0" tIns="0" rIns="0" bIns="0">
            <a:noAutofit/>
          </a:bodyPr>
          <a:lstStyle/>
          <a:p>
            <a:pPr marL="419100" marR="12700" indent="-228600" algn="just">
              <a:lnSpc>
                <a:spcPts val="1464"/>
              </a:lnSpc>
              <a:spcBef>
                <a:spcPts val="420"/>
              </a:spcBef>
            </a:pPr>
            <a:r>
              <a:rPr lang="en-US" sz="900">
                <a:latin typeface="Arial"/>
              </a:rPr>
              <a:t>4.3 Memproduksi teks lisan dan tulis sederhana untuk mengungkapkan informasi terkait topik </a:t>
            </a:r>
            <a:r>
              <a:rPr lang="en-US" sz="900" i="1">
                <a:latin typeface="Arial"/>
              </a:rPr>
              <a:t>kegiatan pada waktu senggang/hobi (Freizeitbeschaftigung/Hobby)</a:t>
            </a:r>
            <a:r>
              <a:rPr lang="en-US" sz="900">
                <a:latin typeface="Arial"/>
              </a:rPr>
              <a:t> dengan memperhatikan unsur kebahasaan, struktur teks, dan unsur budaya secara benar dan sesuai konteks.</a:t>
            </a:r>
          </a:p>
          <a:p>
            <a:pPr marL="812800" indent="-406400">
              <a:lnSpc>
                <a:spcPts val="1464"/>
              </a:lnSpc>
            </a:pPr>
            <a:r>
              <a:rPr lang="en-US" sz="900">
                <a:latin typeface="Arial"/>
              </a:rPr>
              <a:t>Indikator:</a:t>
            </a:r>
          </a:p>
          <a:p>
            <a:pPr marL="812800" marR="12700" indent="-406400">
              <a:lnSpc>
                <a:spcPts val="1344"/>
              </a:lnSpc>
            </a:pPr>
            <a:r>
              <a:rPr lang="en-US" sz="900">
                <a:latin typeface="Arial"/>
              </a:rPr>
              <a:t>4.3.1 Melakukan kegiatan proyek untuk mengungkapkan informasi tentang kegiatan pada waktu senggang/hobi</a:t>
            </a:r>
          </a:p>
          <a:p>
            <a:pPr marL="812800" indent="-406400">
              <a:lnSpc>
                <a:spcPts val="1344"/>
              </a:lnSpc>
              <a:spcAft>
                <a:spcPts val="3570"/>
              </a:spcAft>
            </a:pPr>
            <a:r>
              <a:rPr lang="en-US" sz="900">
                <a:latin typeface="Arial"/>
              </a:rPr>
              <a:t>4.3.2 Membuat laporan hasil penyelesaian proyek</a:t>
            </a:r>
          </a:p>
        </p:txBody>
      </p:sp>
      <p:sp>
        <p:nvSpPr>
          <p:cNvPr id="10" name="Rectangle 9"/>
          <p:cNvSpPr/>
          <p:nvPr/>
        </p:nvSpPr>
        <p:spPr>
          <a:xfrm>
            <a:off x="1078992" y="9415272"/>
            <a:ext cx="5580888" cy="146304"/>
          </a:xfrm>
          <a:prstGeom prst="rect">
            <a:avLst/>
          </a:prstGeom>
        </p:spPr>
        <p:txBody>
          <a:bodyPr lIns="0" tIns="0" rIns="0" bIns="0">
            <a:noAutofit/>
          </a:bodyPr>
          <a:lstStyle/>
          <a:p>
            <a:pPr indent="0">
              <a:spcBef>
                <a:spcPts val="3570"/>
              </a:spcBef>
            </a:pPr>
            <a:r>
              <a:rPr lang="en-US" sz="800" b="1">
                <a:latin typeface="Arial"/>
              </a:rPr>
              <a:t>C. Tujuan Pembelajaran</a:t>
            </a:r>
          </a:p>
        </p:txBody>
      </p:sp>
      <p:sp>
        <p:nvSpPr>
          <p:cNvPr id="11" name="Rectangle 10"/>
          <p:cNvSpPr/>
          <p:nvPr/>
        </p:nvSpPr>
        <p:spPr>
          <a:xfrm>
            <a:off x="1078992" y="7104888"/>
            <a:ext cx="5580888" cy="155448"/>
          </a:xfrm>
          <a:prstGeom prst="rect">
            <a:avLst/>
          </a:prstGeom>
        </p:spPr>
        <p:txBody>
          <a:bodyPr lIns="0" tIns="0" rIns="0" bIns="0">
            <a:noAutofit/>
          </a:bodyPr>
          <a:lstStyle/>
          <a:p>
            <a:pPr marL="812800" indent="0">
              <a:spcAft>
                <a:spcPts val="420"/>
              </a:spcAft>
            </a:pPr>
            <a:r>
              <a:rPr lang="en-US" sz="900">
                <a:latin typeface="Arial"/>
              </a:rPr>
              <a:t>kegiatan waktu senggang</a:t>
            </a:r>
          </a:p>
        </p:txBody>
      </p:sp>
      <p:sp>
        <p:nvSpPr>
          <p:cNvPr id="12" name="Rectangle 11"/>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118</a:t>
            </a:r>
          </a:p>
        </p:txBody>
      </p:sp>
    </p:spTree>
  </p:cSld>
  <p:clrMapOvr>
    <a:overrideClrMapping bg1="lt1" tx1="dk1" bg2="lt2" tx2="dk2" accent1="accent1" accent2="accent2" accent3="accent3" accent4="accent4" accent5="accent5" accent6="accent6" hlink="hlink" folHlink="folHlink"/>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094232"/>
            <a:ext cx="6028944" cy="7040880"/>
          </a:xfrm>
          <a:prstGeom prst="rect">
            <a:avLst/>
          </a:prstGeom>
        </p:spPr>
        <p:txBody>
          <a:bodyPr lIns="0" tIns="0" rIns="0" bIns="0">
            <a:noAutofit/>
          </a:bodyPr>
          <a:lstStyle/>
          <a:p>
            <a:pPr marL="660400" marR="469900" indent="-393700" algn="just">
              <a:lnSpc>
                <a:spcPts val="1320"/>
              </a:lnSpc>
            </a:pPr>
            <a:r>
              <a:rPr lang="en-US" sz="900">
                <a:latin typeface="Arial"/>
              </a:rPr>
              <a:t>1. Setelah melakukan pengamatan, menanya, mengeksplorasi, dan mengasosiasi struktur teks terkait topik kegiatan waktu senggang yang sesuai konteks penggunaannya, peserta didik dapat membuat produk proyek dan mempresentasikan hasil wawancara.</a:t>
            </a:r>
          </a:p>
          <a:p>
            <a:pPr marL="660400" marR="469900" indent="-393700" algn="just">
              <a:lnSpc>
                <a:spcPts val="1320"/>
              </a:lnSpc>
              <a:spcAft>
                <a:spcPts val="840"/>
              </a:spcAft>
            </a:pPr>
            <a:r>
              <a:rPr lang="en-US" sz="900">
                <a:latin typeface="Arial"/>
              </a:rPr>
              <a:t>2. Melalui diskusi dan kolaborasi terkait topik kegiatan waktu senggang, peserta didik dapat lebih percaya diri, bertanggungjawab, peduli, santun, bisa bekerjasama dengan yang lain, cinta damai, dan menunjukan sikap dapat menempatkan diri sebagai cerminan bangsa dalam pergaulan dunia</a:t>
            </a:r>
          </a:p>
          <a:p>
            <a:pPr marL="266700" indent="-266700">
              <a:spcAft>
                <a:spcPts val="210"/>
              </a:spcAft>
            </a:pPr>
            <a:r>
              <a:rPr lang="en-US" sz="900" b="1">
                <a:latin typeface="Arial"/>
              </a:rPr>
              <a:t>D. Materi Pembelajaran</a:t>
            </a:r>
          </a:p>
          <a:p>
            <a:pPr marL="660400" indent="-393700" algn="just">
              <a:lnSpc>
                <a:spcPts val="1344"/>
              </a:lnSpc>
            </a:pPr>
            <a:r>
              <a:rPr lang="en-US" sz="900">
                <a:latin typeface="Arial"/>
              </a:rPr>
              <a:t>1)</a:t>
            </a:r>
            <a:r>
              <a:rPr lang="en-US" sz="900" i="1">
                <a:latin typeface="Arial"/>
              </a:rPr>
              <a:t> Redemittel</a:t>
            </a:r>
            <a:r>
              <a:rPr lang="en-US" sz="900">
                <a:latin typeface="Arial"/>
              </a:rPr>
              <a:t> tentang kegiatan waktu senggang</a:t>
            </a:r>
          </a:p>
          <a:p>
            <a:pPr marL="660400" indent="0">
              <a:lnSpc>
                <a:spcPts val="1344"/>
              </a:lnSpc>
            </a:pPr>
            <a:r>
              <a:rPr lang="en-US" sz="900" i="1">
                <a:latin typeface="Arial"/>
              </a:rPr>
              <a:t>Was ist dein Hobby?</a:t>
            </a:r>
          </a:p>
          <a:p>
            <a:pPr marL="660400" indent="0">
              <a:lnSpc>
                <a:spcPts val="1344"/>
              </a:lnSpc>
            </a:pPr>
            <a:r>
              <a:rPr lang="en-US" sz="900" i="1">
                <a:latin typeface="Arial"/>
              </a:rPr>
              <a:t>Was sind ihre Hobbys?</a:t>
            </a:r>
          </a:p>
          <a:p>
            <a:pPr marL="660400" indent="0">
              <a:lnSpc>
                <a:spcPts val="1344"/>
              </a:lnSpc>
            </a:pPr>
            <a:r>
              <a:rPr lang="en-US" sz="900" i="1">
                <a:latin typeface="Arial"/>
              </a:rPr>
              <a:t>Was macht ihr gern in der Freizeit?</a:t>
            </a:r>
          </a:p>
          <a:p>
            <a:pPr marL="660400" indent="0">
              <a:lnSpc>
                <a:spcPts val="1344"/>
              </a:lnSpc>
            </a:pPr>
            <a:r>
              <a:rPr lang="en-US" sz="900" i="1">
                <a:latin typeface="Arial"/>
              </a:rPr>
              <a:t>Was machst du gern in der Freizeit?</a:t>
            </a:r>
          </a:p>
          <a:p>
            <a:pPr marL="660400" indent="0">
              <a:lnSpc>
                <a:spcPts val="1344"/>
              </a:lnSpc>
            </a:pPr>
            <a:r>
              <a:rPr lang="en-US" sz="900" i="1">
                <a:latin typeface="Arial"/>
              </a:rPr>
              <a:t>Was machen die Leute gern in der Freizeit?</a:t>
            </a:r>
          </a:p>
          <a:p>
            <a:pPr marL="660400" indent="0">
              <a:lnSpc>
                <a:spcPts val="1344"/>
              </a:lnSpc>
            </a:pPr>
            <a:r>
              <a:rPr lang="en-US" sz="900" i="1">
                <a:latin typeface="Arial"/>
              </a:rPr>
              <a:t>Wiefindest du dein Hobby?</a:t>
            </a:r>
          </a:p>
          <a:p>
            <a:pPr marL="660400" indent="0">
              <a:lnSpc>
                <a:spcPts val="1344"/>
              </a:lnSpc>
            </a:pPr>
            <a:r>
              <a:rPr lang="en-US" sz="900" i="1">
                <a:latin typeface="Arial"/>
              </a:rPr>
              <a:t>Wiefinden deine Eltern dein Hobby?</a:t>
            </a:r>
          </a:p>
          <a:p>
            <a:pPr marL="660400" indent="0">
              <a:lnSpc>
                <a:spcPts val="1344"/>
              </a:lnSpc>
            </a:pPr>
            <a:r>
              <a:rPr lang="en-US" sz="900" i="1">
                <a:latin typeface="Arial"/>
              </a:rPr>
              <a:t>Was brauchst du fur dein Hobby?</a:t>
            </a:r>
          </a:p>
          <a:p>
            <a:pPr marL="660400" indent="0">
              <a:lnSpc>
                <a:spcPts val="1344"/>
              </a:lnSpc>
            </a:pPr>
            <a:r>
              <a:rPr lang="en-US" sz="900" i="1">
                <a:latin typeface="Arial"/>
              </a:rPr>
              <a:t>Ist dein Hobby teuer?</a:t>
            </a:r>
          </a:p>
          <a:p>
            <a:pPr marL="660400" indent="0">
              <a:lnSpc>
                <a:spcPts val="1344"/>
              </a:lnSpc>
              <a:spcAft>
                <a:spcPts val="840"/>
              </a:spcAft>
            </a:pPr>
            <a:r>
              <a:rPr lang="en-US" sz="900" i="1">
                <a:latin typeface="Arial"/>
              </a:rPr>
              <a:t>Wann machst du dein Hobby?</a:t>
            </a:r>
          </a:p>
          <a:p>
            <a:pPr marL="660400" indent="-393700" algn="just">
              <a:lnSpc>
                <a:spcPts val="1320"/>
              </a:lnSpc>
            </a:pPr>
            <a:r>
              <a:rPr lang="en-US" sz="900" i="1">
                <a:latin typeface="Arial"/>
              </a:rPr>
              <a:t>2) Projektarten :</a:t>
            </a:r>
          </a:p>
          <a:p>
            <a:pPr marL="660400" indent="0">
              <a:lnSpc>
                <a:spcPts val="1320"/>
              </a:lnSpc>
            </a:pPr>
            <a:r>
              <a:rPr lang="en-US" sz="900" i="1">
                <a:latin typeface="Arial"/>
              </a:rPr>
              <a:t>Videosequenz</a:t>
            </a:r>
          </a:p>
          <a:p>
            <a:pPr marL="660400" indent="0">
              <a:lnSpc>
                <a:spcPts val="1320"/>
              </a:lnSpc>
            </a:pPr>
            <a:r>
              <a:rPr lang="en-US" sz="900" i="1">
                <a:latin typeface="Arial"/>
              </a:rPr>
              <a:t>PowerPoint</a:t>
            </a:r>
          </a:p>
          <a:p>
            <a:pPr marL="660400" indent="0">
              <a:lnSpc>
                <a:spcPts val="1320"/>
              </a:lnSpc>
            </a:pPr>
            <a:r>
              <a:rPr lang="en-US" sz="900" i="1">
                <a:latin typeface="Arial"/>
              </a:rPr>
              <a:t>Reportage</a:t>
            </a:r>
          </a:p>
          <a:p>
            <a:pPr marL="660400" indent="0">
              <a:lnSpc>
                <a:spcPts val="1320"/>
              </a:lnSpc>
            </a:pPr>
            <a:r>
              <a:rPr lang="en-US" sz="900" i="1">
                <a:latin typeface="Arial"/>
              </a:rPr>
              <a:t>Poster/Plakat</a:t>
            </a:r>
          </a:p>
          <a:p>
            <a:pPr marL="660400" indent="0">
              <a:lnSpc>
                <a:spcPts val="1320"/>
              </a:lnSpc>
            </a:pPr>
            <a:r>
              <a:rPr lang="en-US" sz="900" i="1">
                <a:latin typeface="Arial"/>
              </a:rPr>
              <a:t>Wandzeitung</a:t>
            </a:r>
          </a:p>
          <a:p>
            <a:pPr marL="660400" indent="0">
              <a:lnSpc>
                <a:spcPts val="1320"/>
              </a:lnSpc>
              <a:spcAft>
                <a:spcPts val="840"/>
              </a:spcAft>
            </a:pPr>
            <a:r>
              <a:rPr lang="en-US" sz="900" i="1">
                <a:latin typeface="Arial"/>
              </a:rPr>
              <a:t>Rollenspiel</a:t>
            </a:r>
          </a:p>
          <a:p>
            <a:pPr marL="266700" indent="-266700">
              <a:lnSpc>
                <a:spcPts val="1392"/>
              </a:lnSpc>
            </a:pPr>
            <a:r>
              <a:rPr lang="en-US" sz="800" b="1">
                <a:latin typeface="Arial"/>
              </a:rPr>
              <a:t>E. Pendekatan/Model/Teknik Pembelajaran :</a:t>
            </a:r>
          </a:p>
          <a:p>
            <a:pPr marL="660400" indent="-393700" algn="just">
              <a:lnSpc>
                <a:spcPts val="1392"/>
              </a:lnSpc>
            </a:pPr>
            <a:r>
              <a:rPr lang="en-US" sz="900">
                <a:latin typeface="Arial"/>
              </a:rPr>
              <a:t>• Pendekatan saintifik</a:t>
            </a:r>
          </a:p>
          <a:p>
            <a:pPr marL="660400" indent="-393700" algn="just">
              <a:lnSpc>
                <a:spcPts val="1392"/>
              </a:lnSpc>
            </a:pPr>
            <a:r>
              <a:rPr lang="en-US" sz="900">
                <a:latin typeface="Arial"/>
              </a:rPr>
              <a:t>• Pembelajaran Berbasis Projek (PjBL)</a:t>
            </a:r>
          </a:p>
          <a:p>
            <a:pPr marL="660400" indent="-393700" algn="just">
              <a:lnSpc>
                <a:spcPts val="1392"/>
              </a:lnSpc>
            </a:pPr>
            <a:r>
              <a:rPr lang="en-US" sz="900">
                <a:latin typeface="Arial"/>
              </a:rPr>
              <a:t>• Observasi/Pengamatan</a:t>
            </a:r>
          </a:p>
          <a:p>
            <a:pPr marL="660400" indent="-393700" algn="just">
              <a:lnSpc>
                <a:spcPts val="1392"/>
              </a:lnSpc>
            </a:pPr>
            <a:r>
              <a:rPr lang="en-US" sz="900">
                <a:latin typeface="Arial"/>
              </a:rPr>
              <a:t>• Demonstrasi</a:t>
            </a:r>
          </a:p>
          <a:p>
            <a:pPr marL="660400" indent="-393700" algn="just">
              <a:lnSpc>
                <a:spcPts val="1392"/>
              </a:lnSpc>
            </a:pPr>
            <a:r>
              <a:rPr lang="en-US" sz="900">
                <a:latin typeface="Arial"/>
              </a:rPr>
              <a:t>• Diskusi</a:t>
            </a:r>
          </a:p>
          <a:p>
            <a:pPr marL="660400" indent="-393700" algn="just">
              <a:lnSpc>
                <a:spcPts val="1392"/>
              </a:lnSpc>
            </a:pPr>
            <a:r>
              <a:rPr lang="en-US" sz="900">
                <a:latin typeface="Arial"/>
              </a:rPr>
              <a:t>• Penugasan</a:t>
            </a:r>
          </a:p>
          <a:p>
            <a:pPr marL="660400" indent="-393700" algn="just">
              <a:lnSpc>
                <a:spcPts val="1392"/>
              </a:lnSpc>
            </a:pPr>
            <a:r>
              <a:rPr lang="en-US" sz="900">
                <a:latin typeface="Arial"/>
              </a:rPr>
              <a:t>• Tanya jawab</a:t>
            </a:r>
          </a:p>
          <a:p>
            <a:pPr marL="660400" indent="-393700" algn="just">
              <a:lnSpc>
                <a:spcPts val="2664"/>
              </a:lnSpc>
            </a:pPr>
            <a:r>
              <a:rPr lang="en-US" sz="900">
                <a:latin typeface="Arial"/>
              </a:rPr>
              <a:t>• Presentasi</a:t>
            </a:r>
          </a:p>
          <a:p>
            <a:pPr marL="266700" marR="3543300" indent="-266700">
              <a:lnSpc>
                <a:spcPts val="2664"/>
              </a:lnSpc>
              <a:spcAft>
                <a:spcPts val="840"/>
              </a:spcAft>
            </a:pPr>
            <a:r>
              <a:rPr lang="en-US" sz="800" b="1">
                <a:latin typeface="Arial"/>
              </a:rPr>
              <a:t>F. Kegiatan Pembelajaran PERTEMUAN PERTAMA</a:t>
            </a:r>
          </a:p>
        </p:txBody>
      </p:sp>
      <p:graphicFrame>
        <p:nvGraphicFramePr>
          <p:cNvPr id="3" name="Table 2"/>
          <p:cNvGraphicFramePr>
            <a:graphicFrameLocks noGrp="1"/>
          </p:cNvGraphicFramePr>
          <p:nvPr/>
        </p:nvGraphicFramePr>
        <p:xfrm>
          <a:off x="1347216" y="8336280"/>
          <a:ext cx="5763768" cy="826008"/>
        </p:xfrm>
        <a:graphic>
          <a:graphicData uri="http://schemas.openxmlformats.org/drawingml/2006/table">
            <a:tbl>
              <a:tblPr/>
              <a:tblGrid>
                <a:gridCol w="990600"/>
                <a:gridCol w="3834384"/>
                <a:gridCol w="938784"/>
              </a:tblGrid>
              <a:tr h="271272">
                <a:tc>
                  <a:txBody>
                    <a:bodyPr/>
                    <a:lstStyle/>
                    <a:p>
                      <a:pPr marL="279400" indent="0"/>
                      <a:r>
                        <a:rPr lang="en-US" sz="800" b="1">
                          <a:latin typeface="Arial"/>
                        </a:rPr>
                        <a:t>Kegiatan</a:t>
                      </a:r>
                    </a:p>
                  </a:txBody>
                  <a:tcPr marL="0" marR="0" marT="0" marB="0"/>
                </a:tc>
                <a:tc>
                  <a:txBody>
                    <a:bodyPr/>
                    <a:lstStyle/>
                    <a:p>
                      <a:pPr marL="1079500" indent="0"/>
                      <a:r>
                        <a:rPr lang="en-US" sz="800" b="1">
                          <a:latin typeface="Arial"/>
                        </a:rPr>
                        <a:t>Deskripsi Kegatan Pembelajaran</a:t>
                      </a:r>
                    </a:p>
                  </a:txBody>
                  <a:tcPr marL="0" marR="0" marT="0" marB="0"/>
                </a:tc>
                <a:tc>
                  <a:txBody>
                    <a:bodyPr/>
                    <a:lstStyle/>
                    <a:p>
                      <a:pPr marL="254000" indent="0"/>
                      <a:r>
                        <a:rPr lang="en-US" sz="800" b="1">
                          <a:latin typeface="Arial"/>
                        </a:rPr>
                        <a:t>Waktu</a:t>
                      </a:r>
                    </a:p>
                  </a:txBody>
                  <a:tcPr marL="0" marR="0" marT="0" marB="0"/>
                </a:tc>
              </a:tr>
              <a:tr h="554736">
                <a:tc>
                  <a:txBody>
                    <a:bodyPr/>
                    <a:lstStyle/>
                    <a:p>
                      <a:pPr marL="139700" indent="0"/>
                      <a:r>
                        <a:rPr lang="en-US" sz="900">
                          <a:latin typeface="Arial"/>
                        </a:rPr>
                        <a:t>Pendahuluan</a:t>
                      </a:r>
                    </a:p>
                  </a:txBody>
                  <a:tcPr marL="0" marR="0" marT="0" marB="0"/>
                </a:tc>
                <a:tc>
                  <a:txBody>
                    <a:bodyPr/>
                    <a:lstStyle/>
                    <a:p>
                      <a:pPr marL="127000" indent="0">
                        <a:lnSpc>
                          <a:spcPts val="1224"/>
                        </a:lnSpc>
                      </a:pPr>
                      <a:r>
                        <a:rPr lang="en-US" sz="900">
                          <a:latin typeface="Arial"/>
                        </a:rPr>
                        <a:t>■ Memberi salam dan mengecek kehadiran peserta didik</a:t>
                      </a:r>
                    </a:p>
                    <a:p>
                      <a:pPr marL="127000" marR="215900" indent="0">
                        <a:lnSpc>
                          <a:spcPts val="1224"/>
                        </a:lnSpc>
                      </a:pPr>
                      <a:r>
                        <a:rPr lang="en-US" sz="900">
                          <a:latin typeface="Arial"/>
                        </a:rPr>
                        <a:t>■ Penyampaian manfaat dan tujuan pembelajaran serta kompetensi yang akan dicapai pada akhir pembelajaran</a:t>
                      </a:r>
                    </a:p>
                  </a:txBody>
                  <a:tcPr marL="0" marR="0" marT="0" marB="0"/>
                </a:tc>
                <a:tc>
                  <a:txBody>
                    <a:bodyPr/>
                    <a:lstStyle/>
                    <a:p>
                      <a:pPr marL="254000" indent="0"/>
                      <a:r>
                        <a:rPr lang="en-US" sz="900">
                          <a:latin typeface="Arial"/>
                        </a:rPr>
                        <a:t>15 menit</a:t>
                      </a:r>
                    </a:p>
                  </a:txBody>
                  <a:tcPr marL="0" marR="0" marT="0" marB="0"/>
                </a:tc>
              </a:tr>
            </a:tbl>
          </a:graphicData>
        </a:graphic>
      </p:graphicFrame>
      <p:sp>
        <p:nvSpPr>
          <p:cNvPr id="4" name="Rectangle 3"/>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4 - Praktik Pembelajaran Terbimbing | 119</a:t>
            </a:r>
          </a:p>
        </p:txBody>
      </p:sp>
    </p:spTree>
  </p:cSld>
  <p:clrMapOvr>
    <a:overrideClrMapping bg1="lt1" tx1="dk1" bg2="lt2" tx2="dk2" accent1="accent1" accent2="accent2" accent3="accent3" accent4="accent4" accent5="accent5" accent6="accent6" hlink="hlink" folHlink="folHlink"/>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47216" y="1078992"/>
          <a:ext cx="5763768" cy="2346960"/>
        </p:xfrm>
        <a:graphic>
          <a:graphicData uri="http://schemas.openxmlformats.org/drawingml/2006/table">
            <a:tbl>
              <a:tblPr/>
              <a:tblGrid>
                <a:gridCol w="990600"/>
                <a:gridCol w="3834384"/>
                <a:gridCol w="938784"/>
              </a:tblGrid>
              <a:tr h="1874520">
                <a:tc>
                  <a:txBody>
                    <a:bodyPr/>
                    <a:lstStyle/>
                    <a:p>
                      <a:pPr marL="190500" indent="0"/>
                      <a:r>
                        <a:rPr lang="en-US" sz="900">
                          <a:latin typeface="Arial"/>
                        </a:rPr>
                        <a:t>Kegiatan Inti</a:t>
                      </a:r>
                    </a:p>
                  </a:txBody>
                  <a:tcPr marL="0" marR="0" marT="0" marB="0"/>
                </a:tc>
                <a:tc>
                  <a:txBody>
                    <a:bodyPr/>
                    <a:lstStyle/>
                    <a:p>
                      <a:pPr marL="368300" indent="-228600">
                        <a:lnSpc>
                          <a:spcPts val="1248"/>
                        </a:lnSpc>
                      </a:pPr>
                      <a:r>
                        <a:rPr lang="en-US" sz="900" b="1">
                          <a:latin typeface="Arial"/>
                        </a:rPr>
                        <a:t>Mengamati:</a:t>
                      </a:r>
                    </a:p>
                    <a:p>
                      <a:pPr marL="139700" marR="215900" indent="0">
                        <a:lnSpc>
                          <a:spcPts val="1248"/>
                        </a:lnSpc>
                      </a:pPr>
                      <a:r>
                        <a:rPr lang="en-US" sz="900">
                          <a:latin typeface="Arial"/>
                        </a:rPr>
                        <a:t>Memperhatikan foto/gambar tentang kegiatan waktu senggang </a:t>
                      </a:r>
                      <a:r>
                        <a:rPr lang="en-US" sz="900" b="1">
                          <a:latin typeface="Arial"/>
                        </a:rPr>
                        <a:t>Menanya:</a:t>
                      </a:r>
                    </a:p>
                    <a:p>
                      <a:pPr marL="139700" marR="215900" indent="0">
                        <a:lnSpc>
                          <a:spcPts val="1248"/>
                        </a:lnSpc>
                      </a:pPr>
                      <a:r>
                        <a:rPr lang="en-US" sz="900">
                          <a:latin typeface="Arial"/>
                        </a:rPr>
                        <a:t>Mengajukan pertanyaan tentang foto/gambar </a:t>
                      </a:r>
                      <a:r>
                        <a:rPr lang="en-US" sz="900" b="1">
                          <a:latin typeface="Arial"/>
                        </a:rPr>
                        <a:t>Mengumpulkan informasi:</a:t>
                      </a:r>
                    </a:p>
                    <a:p>
                      <a:pPr marL="139700" marR="215900" indent="0">
                        <a:lnSpc>
                          <a:spcPts val="1248"/>
                        </a:lnSpc>
                      </a:pPr>
                      <a:r>
                        <a:rPr lang="en-US" sz="900">
                          <a:latin typeface="Arial"/>
                        </a:rPr>
                        <a:t>- Menggali informasi yang berkaitan dengan foto/gambar </a:t>
                      </a:r>
                      <a:r>
                        <a:rPr lang="en-US" sz="900" b="1">
                          <a:latin typeface="Arial"/>
                        </a:rPr>
                        <a:t>Mengolah informasi:</a:t>
                      </a:r>
                    </a:p>
                    <a:p>
                      <a:pPr marL="368300" indent="-228600">
                        <a:lnSpc>
                          <a:spcPts val="1248"/>
                        </a:lnSpc>
                      </a:pPr>
                      <a:r>
                        <a:rPr lang="en-US" sz="900">
                          <a:latin typeface="Arial"/>
                        </a:rPr>
                        <a:t>- Mendiskusikan alat/bahan/bentuk proyek dan presentasi</a:t>
                      </a:r>
                    </a:p>
                    <a:p>
                      <a:pPr marL="368300" marR="215900" indent="-228600">
                        <a:lnSpc>
                          <a:spcPts val="1248"/>
                        </a:lnSpc>
                      </a:pPr>
                      <a:r>
                        <a:rPr lang="en-US" sz="900">
                          <a:latin typeface="Arial"/>
                        </a:rPr>
                        <a:t>- Bertanya jawab dan berdiskusi menggunakan ujaran-ujaran yang berkaitan denga tema.</a:t>
                      </a:r>
                    </a:p>
                  </a:txBody>
                  <a:tcPr marL="0" marR="0" marT="0" marB="0"/>
                </a:tc>
                <a:tc>
                  <a:txBody>
                    <a:bodyPr/>
                    <a:lstStyle/>
                    <a:p>
                      <a:pPr marL="241300" indent="0"/>
                      <a:r>
                        <a:rPr lang="en-US" sz="900">
                          <a:latin typeface="Arial"/>
                        </a:rPr>
                        <a:t>105 menit</a:t>
                      </a:r>
                    </a:p>
                  </a:txBody>
                  <a:tcPr marL="0" marR="0" marT="0" marB="0"/>
                </a:tc>
              </a:tr>
              <a:tr h="472440">
                <a:tc>
                  <a:txBody>
                    <a:bodyPr/>
                    <a:lstStyle/>
                    <a:p>
                      <a:pPr marL="292100" indent="0"/>
                      <a:r>
                        <a:rPr lang="en-US" sz="900">
                          <a:latin typeface="Arial"/>
                        </a:rPr>
                        <a:t>Penutup</a:t>
                      </a:r>
                    </a:p>
                  </a:txBody>
                  <a:tcPr marL="0" marR="0" marT="0" marB="0"/>
                </a:tc>
                <a:tc>
                  <a:txBody>
                    <a:bodyPr/>
                    <a:lstStyle/>
                    <a:p>
                      <a:pPr marL="139700" marR="215900" indent="0">
                        <a:lnSpc>
                          <a:spcPts val="1200"/>
                        </a:lnSpc>
                      </a:pPr>
                      <a:r>
                        <a:rPr lang="en-US" sz="900">
                          <a:latin typeface="Arial"/>
                        </a:rPr>
                        <a:t>1. Menunjuk beberapa peserta didik untuk mengulang ujaran-ujaran yang sudah dilatihkan.</a:t>
                      </a:r>
                    </a:p>
                    <a:p>
                      <a:pPr marL="368300" indent="-228600">
                        <a:lnSpc>
                          <a:spcPts val="1200"/>
                        </a:lnSpc>
                      </a:pPr>
                      <a:r>
                        <a:rPr lang="en-US" sz="900">
                          <a:latin typeface="Arial"/>
                        </a:rPr>
                        <a:t>2. Menginformasikan materi pada pertemuan berikutnya.</a:t>
                      </a:r>
                    </a:p>
                  </a:txBody>
                  <a:tcPr marL="0" marR="0" marT="0" marB="0"/>
                </a:tc>
                <a:tc>
                  <a:txBody>
                    <a:bodyPr/>
                    <a:lstStyle/>
                    <a:p>
                      <a:pPr marL="241300" indent="0"/>
                      <a:r>
                        <a:rPr lang="en-US" sz="900">
                          <a:latin typeface="Arial"/>
                        </a:rPr>
                        <a:t>15 Menit</a:t>
                      </a:r>
                    </a:p>
                  </a:txBody>
                  <a:tcPr marL="0" marR="0" marT="0" marB="0"/>
                </a:tc>
              </a:tr>
            </a:tbl>
          </a:graphicData>
        </a:graphic>
      </p:graphicFrame>
      <p:sp>
        <p:nvSpPr>
          <p:cNvPr id="3" name="Rectangle 2"/>
          <p:cNvSpPr/>
          <p:nvPr/>
        </p:nvSpPr>
        <p:spPr>
          <a:xfrm>
            <a:off x="1082040" y="3810000"/>
            <a:ext cx="6150864" cy="128016"/>
          </a:xfrm>
          <a:prstGeom prst="rect">
            <a:avLst/>
          </a:prstGeom>
        </p:spPr>
        <p:txBody>
          <a:bodyPr lIns="0" tIns="0" rIns="0" bIns="0">
            <a:noAutofit/>
          </a:bodyPr>
          <a:lstStyle/>
          <a:p>
            <a:pPr indent="0">
              <a:spcBef>
                <a:spcPts val="2100"/>
              </a:spcBef>
              <a:spcAft>
                <a:spcPts val="630"/>
              </a:spcAft>
            </a:pPr>
            <a:r>
              <a:rPr lang="en-US" sz="900" b="1">
                <a:latin typeface="Arial"/>
              </a:rPr>
              <a:t>PERTEMUAN KEDUA</a:t>
            </a:r>
          </a:p>
        </p:txBody>
      </p:sp>
      <p:graphicFrame>
        <p:nvGraphicFramePr>
          <p:cNvPr id="4" name="Table 3"/>
          <p:cNvGraphicFramePr>
            <a:graphicFrameLocks noGrp="1"/>
          </p:cNvGraphicFramePr>
          <p:nvPr/>
        </p:nvGraphicFramePr>
        <p:xfrm>
          <a:off x="1347216" y="4059936"/>
          <a:ext cx="5772912" cy="2051304"/>
        </p:xfrm>
        <a:graphic>
          <a:graphicData uri="http://schemas.openxmlformats.org/drawingml/2006/table">
            <a:tbl>
              <a:tblPr/>
              <a:tblGrid>
                <a:gridCol w="990600"/>
                <a:gridCol w="3834384"/>
                <a:gridCol w="947928"/>
              </a:tblGrid>
              <a:tr h="944880">
                <a:tc>
                  <a:txBody>
                    <a:bodyPr/>
                    <a:lstStyle/>
                    <a:p>
                      <a:pPr marL="165100" indent="0"/>
                      <a:r>
                        <a:rPr lang="en-US" sz="900">
                          <a:latin typeface="Arial"/>
                        </a:rPr>
                        <a:t>Pendahuluan</a:t>
                      </a:r>
                    </a:p>
                  </a:txBody>
                  <a:tcPr marL="0" marR="0" marT="0" marB="0"/>
                </a:tc>
                <a:tc>
                  <a:txBody>
                    <a:bodyPr/>
                    <a:lstStyle/>
                    <a:p>
                      <a:pPr marL="139700" indent="0">
                        <a:lnSpc>
                          <a:spcPts val="1200"/>
                        </a:lnSpc>
                      </a:pPr>
                      <a:r>
                        <a:rPr lang="en-US" sz="900">
                          <a:latin typeface="Arial"/>
                        </a:rPr>
                        <a:t>■ Memberi salam dan mengecek kehadiran peserta didik.</a:t>
                      </a:r>
                    </a:p>
                    <a:p>
                      <a:pPr marL="139700" marR="165100" indent="0">
                        <a:lnSpc>
                          <a:spcPts val="1200"/>
                        </a:lnSpc>
                      </a:pPr>
                      <a:r>
                        <a:rPr lang="en-US" sz="900">
                          <a:latin typeface="Arial"/>
                        </a:rPr>
                        <a:t>■ Menyampaikan manfaat dan tujuan pembelajaran serta kompetensi yang akan dicapai pada akhir pembelajaran.</a:t>
                      </a:r>
                    </a:p>
                    <a:p>
                      <a:pPr marL="139700" marR="165100" indent="0">
                        <a:lnSpc>
                          <a:spcPts val="1200"/>
                        </a:lnSpc>
                      </a:pPr>
                      <a:r>
                        <a:rPr lang="en-US" sz="900">
                          <a:latin typeface="Arial"/>
                        </a:rPr>
                        <a:t>■ Mengingatkan peserta didik tentang kriteria dan aturan presentasi hasil proyek.</a:t>
                      </a:r>
                    </a:p>
                  </a:txBody>
                  <a:tcPr marL="0" marR="0" marT="0" marB="0"/>
                </a:tc>
                <a:tc>
                  <a:txBody>
                    <a:bodyPr/>
                    <a:lstStyle/>
                    <a:p>
                      <a:pPr marL="241300" indent="0"/>
                      <a:r>
                        <a:rPr lang="en-US" sz="900">
                          <a:latin typeface="Arial"/>
                        </a:rPr>
                        <a:t>20 menit</a:t>
                      </a:r>
                    </a:p>
                  </a:txBody>
                  <a:tcPr marL="0" marR="0" marT="0" marB="0"/>
                </a:tc>
              </a:tr>
              <a:tr h="472440">
                <a:tc>
                  <a:txBody>
                    <a:bodyPr/>
                    <a:lstStyle/>
                    <a:p>
                      <a:pPr marL="419100" indent="0"/>
                      <a:r>
                        <a:rPr lang="en-US" sz="900">
                          <a:latin typeface="Arial"/>
                        </a:rPr>
                        <a:t>Inti</a:t>
                      </a:r>
                    </a:p>
                  </a:txBody>
                  <a:tcPr marL="0" marR="0" marT="0" marB="0"/>
                </a:tc>
                <a:tc>
                  <a:txBody>
                    <a:bodyPr/>
                    <a:lstStyle/>
                    <a:p>
                      <a:pPr marL="139700" indent="0">
                        <a:spcAft>
                          <a:spcPts val="210"/>
                        </a:spcAft>
                      </a:pPr>
                      <a:r>
                        <a:rPr lang="en-US" sz="800" b="1">
                          <a:latin typeface="Arial"/>
                        </a:rPr>
                        <a:t>Mengkomunikasikan</a:t>
                      </a:r>
                    </a:p>
                    <a:p>
                      <a:pPr marL="139700" indent="0"/>
                      <a:r>
                        <a:rPr lang="en-US" sz="900">
                          <a:latin typeface="Arial"/>
                        </a:rPr>
                        <a:t>Peserta didik mempresentasikan hasil (produk) proyek mereka.</a:t>
                      </a:r>
                    </a:p>
                  </a:txBody>
                  <a:tcPr marL="0" marR="0" marT="0" marB="0"/>
                </a:tc>
                <a:tc>
                  <a:txBody>
                    <a:bodyPr/>
                    <a:lstStyle/>
                    <a:p>
                      <a:pPr marL="241300" indent="0"/>
                      <a:r>
                        <a:rPr lang="en-US" sz="900">
                          <a:latin typeface="Arial"/>
                        </a:rPr>
                        <a:t>95 menit</a:t>
                      </a:r>
                    </a:p>
                  </a:txBody>
                  <a:tcPr marL="0" marR="0" marT="0" marB="0"/>
                </a:tc>
              </a:tr>
              <a:tr h="633984">
                <a:tc>
                  <a:txBody>
                    <a:bodyPr/>
                    <a:lstStyle/>
                    <a:p>
                      <a:pPr marL="292100" indent="0"/>
                      <a:r>
                        <a:rPr lang="en-US" sz="900">
                          <a:latin typeface="Arial"/>
                        </a:rPr>
                        <a:t>Penutup</a:t>
                      </a:r>
                    </a:p>
                  </a:txBody>
                  <a:tcPr marL="0" marR="0" marT="0" marB="0"/>
                </a:tc>
                <a:tc>
                  <a:txBody>
                    <a:bodyPr/>
                    <a:lstStyle/>
                    <a:p>
                      <a:pPr marL="139700" indent="0">
                        <a:lnSpc>
                          <a:spcPts val="1224"/>
                        </a:lnSpc>
                      </a:pPr>
                      <a:r>
                        <a:rPr lang="en-US" sz="900">
                          <a:latin typeface="Arial"/>
                        </a:rPr>
                        <a:t>Guru bersama peserta didik:</a:t>
                      </a:r>
                    </a:p>
                    <a:p>
                      <a:pPr marL="139700" indent="0">
                        <a:lnSpc>
                          <a:spcPts val="1224"/>
                        </a:lnSpc>
                      </a:pPr>
                      <a:r>
                        <a:rPr lang="en-US" sz="900">
                          <a:latin typeface="Arial"/>
                        </a:rPr>
                        <a:t>- menarik simpulan dari kegiatan yang sudah dilaksanakan,</a:t>
                      </a:r>
                    </a:p>
                    <a:p>
                      <a:pPr marL="139700" marR="165100" indent="0">
                        <a:lnSpc>
                          <a:spcPts val="1224"/>
                        </a:lnSpc>
                      </a:pPr>
                      <a:r>
                        <a:rPr lang="en-US" sz="900">
                          <a:latin typeface="Arial"/>
                        </a:rPr>
                        <a:t>- melakukan refleksi tentang manfaat dan kesulitan yang dihadapi selama melaksanakan kegiatan.</a:t>
                      </a:r>
                    </a:p>
                  </a:txBody>
                  <a:tcPr marL="0" marR="0" marT="0" marB="0"/>
                </a:tc>
                <a:tc>
                  <a:txBody>
                    <a:bodyPr/>
                    <a:lstStyle/>
                    <a:p>
                      <a:pPr marL="241300" indent="0"/>
                      <a:r>
                        <a:rPr lang="en-US" sz="900">
                          <a:latin typeface="Arial"/>
                        </a:rPr>
                        <a:t>20 menit</a:t>
                      </a:r>
                    </a:p>
                  </a:txBody>
                  <a:tcPr marL="0" marR="0" marT="0" marB="0"/>
                </a:tc>
              </a:tr>
            </a:tbl>
          </a:graphicData>
        </a:graphic>
      </p:graphicFrame>
      <p:sp>
        <p:nvSpPr>
          <p:cNvPr id="5" name="Rectangle 4"/>
          <p:cNvSpPr/>
          <p:nvPr/>
        </p:nvSpPr>
        <p:spPr>
          <a:xfrm>
            <a:off x="1082040" y="6288024"/>
            <a:ext cx="6150864" cy="3188208"/>
          </a:xfrm>
          <a:prstGeom prst="rect">
            <a:avLst/>
          </a:prstGeom>
        </p:spPr>
        <p:txBody>
          <a:bodyPr lIns="0" tIns="0" rIns="0" bIns="0">
            <a:noAutofit/>
          </a:bodyPr>
          <a:lstStyle/>
          <a:p>
            <a:pPr indent="0">
              <a:spcBef>
                <a:spcPts val="840"/>
              </a:spcBef>
              <a:spcAft>
                <a:spcPts val="210"/>
              </a:spcAft>
            </a:pPr>
            <a:r>
              <a:rPr lang="en-US" sz="800" b="1">
                <a:latin typeface="Arial"/>
              </a:rPr>
              <a:t>G. Alat/Media Pembelajaran/Sumber belajar.</a:t>
            </a:r>
          </a:p>
          <a:p>
            <a:pPr marL="279400" indent="0">
              <a:spcAft>
                <a:spcPts val="210"/>
              </a:spcAft>
            </a:pPr>
            <a:r>
              <a:rPr lang="en-US" sz="900">
                <a:latin typeface="Arial"/>
              </a:rPr>
              <a:t>1. Alat/Media Pembelajaran:</a:t>
            </a:r>
          </a:p>
          <a:p>
            <a:pPr marL="457200" indent="0">
              <a:spcAft>
                <a:spcPts val="210"/>
              </a:spcAft>
            </a:pPr>
            <a:r>
              <a:rPr lang="en-US" sz="900" spc="-50">
                <a:latin typeface="Arial"/>
              </a:rPr>
              <a:t>o</a:t>
            </a:r>
            <a:r>
              <a:rPr lang="en-US" sz="900">
                <a:latin typeface="Arial"/>
              </a:rPr>
              <a:t> Gambar/Foto</a:t>
            </a:r>
          </a:p>
          <a:p>
            <a:pPr marL="457200" indent="0">
              <a:spcAft>
                <a:spcPts val="210"/>
              </a:spcAft>
            </a:pPr>
            <a:r>
              <a:rPr lang="en-US" sz="900" spc="-50">
                <a:latin typeface="Arial"/>
              </a:rPr>
              <a:t>o</a:t>
            </a:r>
            <a:r>
              <a:rPr lang="en-US" sz="900">
                <a:latin typeface="Arial"/>
              </a:rPr>
              <a:t> Lembar Kerja</a:t>
            </a:r>
          </a:p>
          <a:p>
            <a:pPr marL="279400" indent="0">
              <a:spcAft>
                <a:spcPts val="210"/>
              </a:spcAft>
            </a:pPr>
            <a:r>
              <a:rPr lang="en-US" sz="900">
                <a:latin typeface="Arial"/>
              </a:rPr>
              <a:t>2. Sumber Belajar:</a:t>
            </a:r>
          </a:p>
          <a:p>
            <a:pPr marL="457200" indent="0">
              <a:lnSpc>
                <a:spcPts val="1224"/>
              </a:lnSpc>
            </a:pPr>
            <a:r>
              <a:rPr lang="en-US" sz="800">
                <a:latin typeface="Arial"/>
              </a:rPr>
              <a:t>o</a:t>
            </a:r>
            <a:r>
              <a:rPr lang="en-US" sz="900">
                <a:latin typeface="Arial"/>
              </a:rPr>
              <a:t> Rosana, H. dan Syarief, W., (2013).</a:t>
            </a:r>
            <a:r>
              <a:rPr lang="en-US" sz="900" i="1">
                <a:latin typeface="Arial"/>
              </a:rPr>
              <a:t> Gru6 Dich.</a:t>
            </a:r>
          </a:p>
          <a:p>
            <a:pPr marL="457200" marR="1028700" indent="0">
              <a:lnSpc>
                <a:spcPts val="1224"/>
              </a:lnSpc>
              <a:spcAft>
                <a:spcPts val="1470"/>
              </a:spcAft>
            </a:pPr>
            <a:r>
              <a:rPr lang="en-US" sz="800" i="1">
                <a:latin typeface="Arial"/>
              </a:rPr>
              <a:t>o</a:t>
            </a:r>
            <a:r>
              <a:rPr lang="en-US" sz="900">
                <a:latin typeface="Arial"/>
              </a:rPr>
              <a:t> Marbun E.M., Hardjono T., Nainggolan S., (2010).</a:t>
            </a:r>
            <a:r>
              <a:rPr lang="en-US" sz="900" i="1">
                <a:latin typeface="Arial"/>
              </a:rPr>
              <a:t> Kontakte Deutsch 1,</a:t>
            </a:r>
            <a:r>
              <a:rPr lang="en-US" sz="900">
                <a:latin typeface="Arial"/>
              </a:rPr>
              <a:t> Jakarta: Katalis. </a:t>
            </a:r>
            <a:r>
              <a:rPr lang="en-US" sz="800">
                <a:solidFill>
                  <a:srgbClr val="0000FD"/>
                </a:solidFill>
                <a:latin typeface="Arial"/>
              </a:rPr>
              <a:t>o</a:t>
            </a:r>
            <a:r>
              <a:rPr lang="en-US" sz="900">
                <a:solidFill>
                  <a:srgbClr val="0000FD"/>
                </a:solidFill>
                <a:latin typeface="Arial"/>
              </a:rPr>
              <a:t> </a:t>
            </a:r>
            <a:r>
              <a:rPr lang="en-US" sz="900" u="sng">
                <a:solidFill>
                  <a:srgbClr val="0000FD"/>
                </a:solidFill>
                <a:latin typeface="Arial"/>
                <a:hlinkClick r:id="rId2"/>
              </a:rPr>
              <a:t>www.hueber.de/erste-schritte/</a:t>
            </a:r>
          </a:p>
          <a:p>
            <a:pPr indent="0">
              <a:lnSpc>
                <a:spcPts val="1272"/>
              </a:lnSpc>
            </a:pPr>
            <a:r>
              <a:rPr lang="en-US" sz="800" b="1">
                <a:latin typeface="Arial"/>
              </a:rPr>
              <a:t>H. Penilaian Hasil Belajar</a:t>
            </a:r>
          </a:p>
          <a:p>
            <a:pPr marL="279400" indent="0">
              <a:lnSpc>
                <a:spcPts val="1272"/>
              </a:lnSpc>
            </a:pPr>
            <a:r>
              <a:rPr lang="en-US" sz="900">
                <a:latin typeface="Arial"/>
              </a:rPr>
              <a:t>1. Penilaian proyek</a:t>
            </a:r>
          </a:p>
          <a:p>
            <a:pPr marL="457200" marR="1028700" indent="0">
              <a:lnSpc>
                <a:spcPts val="1272"/>
              </a:lnSpc>
              <a:spcAft>
                <a:spcPts val="630"/>
              </a:spcAft>
            </a:pPr>
            <a:r>
              <a:rPr lang="en-US" sz="900">
                <a:latin typeface="Arial"/>
              </a:rPr>
              <a:t>Mata Pelajaran : Bahasa Jerman Nama Proyek :</a:t>
            </a:r>
            <a:r>
              <a:rPr lang="en-US" sz="900" i="1">
                <a:latin typeface="Arial"/>
              </a:rPr>
              <a:t> Schoner Sonntag </a:t>
            </a:r>
            <a:r>
              <a:rPr lang="en-US" sz="900">
                <a:latin typeface="Arial"/>
              </a:rPr>
              <a:t>Alokasi Waktu : 2 minggu Guru Pembimbing: Aishah</a:t>
            </a:r>
          </a:p>
          <a:p>
            <a:pPr marL="457200" marR="4965700" indent="0" algn="just">
              <a:lnSpc>
                <a:spcPts val="1224"/>
              </a:lnSpc>
            </a:pPr>
            <a:r>
              <a:rPr lang="en-US" sz="900">
                <a:latin typeface="Arial"/>
              </a:rPr>
              <a:t>Nama : Andi NIS: 201307xxx Kelas: X</a:t>
            </a:r>
          </a:p>
        </p:txBody>
      </p:sp>
      <p:sp>
        <p:nvSpPr>
          <p:cNvPr id="6" name="Rectangle 5"/>
          <p:cNvSpPr/>
          <p:nvPr/>
        </p:nvSpPr>
        <p:spPr>
          <a:xfrm>
            <a:off x="3806952" y="9918192"/>
            <a:ext cx="2868168" cy="155448"/>
          </a:xfrm>
          <a:prstGeom prst="rect">
            <a:avLst/>
          </a:prstGeom>
        </p:spPr>
        <p:txBody>
          <a:bodyPr lIns="0" tIns="0" rIns="0" bIns="0">
            <a:noAutofit/>
          </a:bodyPr>
          <a:lstStyle/>
          <a:p>
            <a:pPr indent="0" algn="just"/>
            <a:r>
              <a:rPr lang="en-US" sz="900">
                <a:latin typeface="Arial"/>
              </a:rPr>
              <a:t>Materi 4-Praktik Pembelajaran Terbimbing | 120</a:t>
            </a:r>
          </a:p>
        </p:txBody>
      </p:sp>
    </p:spTree>
  </p:cSld>
  <p:clrMapOvr>
    <a:overrideClrMapping bg1="lt1" tx1="dk1" bg2="lt2" tx2="dk2" accent1="accent1" accent2="accent2" accent3="accent3" accent4="accent4" accent5="accent5" accent6="accent6" hlink="hlink" folHlink="folHlink"/>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15440" y="1078992"/>
          <a:ext cx="5227320" cy="2514600"/>
        </p:xfrm>
        <a:graphic>
          <a:graphicData uri="http://schemas.openxmlformats.org/drawingml/2006/table">
            <a:tbl>
              <a:tblPr/>
              <a:tblGrid>
                <a:gridCol w="353568"/>
                <a:gridCol w="4248912"/>
                <a:gridCol w="624840"/>
              </a:tblGrid>
              <a:tr h="371856">
                <a:tc>
                  <a:txBody>
                    <a:bodyPr/>
                    <a:lstStyle/>
                    <a:p>
                      <a:pPr marL="127000" indent="0"/>
                      <a:r>
                        <a:rPr lang="en-US" sz="800" b="1">
                          <a:latin typeface="Arial"/>
                        </a:rPr>
                        <a:t>No.</a:t>
                      </a:r>
                    </a:p>
                  </a:txBody>
                  <a:tcPr marL="0" marR="0" marT="0" marB="0"/>
                </a:tc>
                <a:tc>
                  <a:txBody>
                    <a:bodyPr/>
                    <a:lstStyle/>
                    <a:p>
                      <a:pPr marL="1663700" indent="0"/>
                      <a:r>
                        <a:rPr lang="en-US" sz="800" b="1">
                          <a:latin typeface="Arial"/>
                        </a:rPr>
                        <a:t>Aspek yang dinilai/Kriteria</a:t>
                      </a:r>
                    </a:p>
                  </a:txBody>
                  <a:tcPr marL="0" marR="0" marT="0" marB="0"/>
                </a:tc>
                <a:tc>
                  <a:txBody>
                    <a:bodyPr/>
                    <a:lstStyle/>
                    <a:p>
                      <a:pPr marL="203200" indent="0"/>
                      <a:r>
                        <a:rPr lang="en-US" sz="800" b="1">
                          <a:latin typeface="Arial"/>
                        </a:rPr>
                        <a:t>Skor</a:t>
                      </a:r>
                    </a:p>
                  </a:txBody>
                  <a:tcPr marL="0" marR="0" marT="0" marB="0"/>
                </a:tc>
              </a:tr>
              <a:tr h="316992">
                <a:tc>
                  <a:txBody>
                    <a:bodyPr/>
                    <a:lstStyle/>
                    <a:p>
                      <a:pPr marL="127000" indent="0"/>
                      <a:r>
                        <a:rPr lang="en-US" sz="900">
                          <a:latin typeface="Arial"/>
                        </a:rPr>
                        <a:t>1.</a:t>
                      </a:r>
                    </a:p>
                  </a:txBody>
                  <a:tcPr marL="0" marR="0" marT="0" marB="0"/>
                </a:tc>
                <a:tc>
                  <a:txBody>
                    <a:bodyPr/>
                    <a:lstStyle/>
                    <a:p>
                      <a:pPr marL="101600" marR="520700" indent="0">
                        <a:lnSpc>
                          <a:spcPts val="1200"/>
                        </a:lnSpc>
                      </a:pPr>
                      <a:r>
                        <a:rPr lang="en-US" sz="900">
                          <a:latin typeface="Arial"/>
                        </a:rPr>
                        <a:t>Judul memunculkan ciri khas dari sesuatu yang hendak diinformasikan. (3 = sudah , 2 = sebagian, 1 = belum)</a:t>
                      </a:r>
                    </a:p>
                  </a:txBody>
                  <a:tcPr marL="0" marR="0" marT="0" marB="0"/>
                </a:tc>
                <a:tc>
                  <a:txBody>
                    <a:bodyPr/>
                    <a:lstStyle/>
                    <a:p>
                      <a:pPr marL="279400" indent="0"/>
                      <a:r>
                        <a:rPr lang="en-US" sz="900">
                          <a:latin typeface="Arial"/>
                        </a:rPr>
                        <a:t>3</a:t>
                      </a:r>
                    </a:p>
                  </a:txBody>
                  <a:tcPr marL="0" marR="0" marT="0" marB="0"/>
                </a:tc>
              </a:tr>
              <a:tr h="316992">
                <a:tc>
                  <a:txBody>
                    <a:bodyPr/>
                    <a:lstStyle/>
                    <a:p>
                      <a:pPr marL="127000" indent="0"/>
                      <a:r>
                        <a:rPr lang="en-US" sz="900">
                          <a:latin typeface="Arial"/>
                        </a:rPr>
                        <a:t>2.</a:t>
                      </a:r>
                    </a:p>
                  </a:txBody>
                  <a:tcPr marL="0" marR="0" marT="0" marB="0"/>
                </a:tc>
                <a:tc>
                  <a:txBody>
                    <a:bodyPr/>
                    <a:lstStyle/>
                    <a:p>
                      <a:pPr marL="101600" indent="0">
                        <a:spcAft>
                          <a:spcPts val="210"/>
                        </a:spcAft>
                      </a:pPr>
                      <a:r>
                        <a:rPr lang="en-US" sz="900">
                          <a:latin typeface="Arial"/>
                        </a:rPr>
                        <a:t>Keterpaduan antarkalimat.</a:t>
                      </a:r>
                    </a:p>
                    <a:p>
                      <a:pPr marL="101600" indent="0"/>
                      <a:r>
                        <a:rPr lang="en-US" sz="900">
                          <a:latin typeface="Arial"/>
                        </a:rPr>
                        <a:t>(3 = terpadu, 2 = cukup, 1 =kurang)</a:t>
                      </a:r>
                    </a:p>
                  </a:txBody>
                  <a:tcPr marL="0" marR="0" marT="0" marB="0"/>
                </a:tc>
                <a:tc>
                  <a:txBody>
                    <a:bodyPr/>
                    <a:lstStyle/>
                    <a:p>
                      <a:pPr marL="279400" indent="0"/>
                      <a:r>
                        <a:rPr lang="en-US" sz="900">
                          <a:latin typeface="Arial"/>
                        </a:rPr>
                        <a:t>2</a:t>
                      </a:r>
                    </a:p>
                  </a:txBody>
                  <a:tcPr marL="0" marR="0" marT="0" marB="0"/>
                </a:tc>
              </a:tr>
              <a:tr h="313944">
                <a:tc>
                  <a:txBody>
                    <a:bodyPr/>
                    <a:lstStyle/>
                    <a:p>
                      <a:pPr marL="127000" indent="0"/>
                      <a:r>
                        <a:rPr lang="en-US" sz="900">
                          <a:latin typeface="Arial"/>
                        </a:rPr>
                        <a:t>3.</a:t>
                      </a:r>
                    </a:p>
                  </a:txBody>
                  <a:tcPr marL="0" marR="0" marT="0" marB="0"/>
                </a:tc>
                <a:tc>
                  <a:txBody>
                    <a:bodyPr/>
                    <a:lstStyle/>
                    <a:p>
                      <a:pPr marL="101600" indent="0">
                        <a:spcAft>
                          <a:spcPts val="210"/>
                        </a:spcAft>
                      </a:pPr>
                      <a:r>
                        <a:rPr lang="en-US" sz="900">
                          <a:latin typeface="Arial"/>
                        </a:rPr>
                        <a:t>Ketepatan struktur kalimat.</a:t>
                      </a:r>
                    </a:p>
                    <a:p>
                      <a:pPr marL="101600" indent="0"/>
                      <a:r>
                        <a:rPr lang="en-US" sz="900">
                          <a:latin typeface="Arial"/>
                        </a:rPr>
                        <a:t>(3 = tepat, 2 = sebagian tepat, 1=kurang tepat)</a:t>
                      </a:r>
                    </a:p>
                  </a:txBody>
                  <a:tcPr marL="0" marR="0" marT="0" marB="0"/>
                </a:tc>
                <a:tc>
                  <a:txBody>
                    <a:bodyPr/>
                    <a:lstStyle/>
                    <a:p>
                      <a:pPr marL="279400" indent="0"/>
                      <a:r>
                        <a:rPr lang="en-US" sz="900">
                          <a:latin typeface="Arial"/>
                        </a:rPr>
                        <a:t>2</a:t>
                      </a:r>
                    </a:p>
                  </a:txBody>
                  <a:tcPr marL="0" marR="0" marT="0" marB="0"/>
                </a:tc>
              </a:tr>
              <a:tr h="359664">
                <a:tc>
                  <a:txBody>
                    <a:bodyPr/>
                    <a:lstStyle/>
                    <a:p>
                      <a:pPr marL="127000" indent="0"/>
                      <a:r>
                        <a:rPr lang="en-US" sz="900">
                          <a:latin typeface="Arial"/>
                        </a:rPr>
                        <a:t>4.</a:t>
                      </a:r>
                    </a:p>
                  </a:txBody>
                  <a:tcPr marL="0" marR="0" marT="0" marB="0"/>
                </a:tc>
                <a:tc>
                  <a:txBody>
                    <a:bodyPr/>
                    <a:lstStyle/>
                    <a:p>
                      <a:pPr marL="101600" marR="520700" indent="0">
                        <a:lnSpc>
                          <a:spcPts val="1224"/>
                        </a:lnSpc>
                      </a:pPr>
                      <a:r>
                        <a:rPr lang="en-US" sz="900">
                          <a:latin typeface="Arial"/>
                        </a:rPr>
                        <a:t>Kesesuaian pilihan kata/ujaran dengan tema. (3 = sesuai, 2 = sebagian, 1 =tidak sesuai)</a:t>
                      </a:r>
                    </a:p>
                  </a:txBody>
                  <a:tcPr marL="0" marR="0" marT="0" marB="0"/>
                </a:tc>
                <a:tc>
                  <a:txBody>
                    <a:bodyPr/>
                    <a:lstStyle/>
                    <a:p>
                      <a:pPr marL="279400" indent="0"/>
                      <a:r>
                        <a:rPr lang="en-US" sz="900">
                          <a:latin typeface="Arial"/>
                        </a:rPr>
                        <a:t>3</a:t>
                      </a:r>
                    </a:p>
                  </a:txBody>
                  <a:tcPr marL="0" marR="0" marT="0" marB="0"/>
                </a:tc>
              </a:tr>
              <a:tr h="313944">
                <a:tc>
                  <a:txBody>
                    <a:bodyPr/>
                    <a:lstStyle/>
                    <a:p>
                      <a:pPr marL="127000" indent="0"/>
                      <a:r>
                        <a:rPr lang="en-US" sz="900">
                          <a:latin typeface="Arial"/>
                        </a:rPr>
                        <a:t>5.</a:t>
                      </a:r>
                    </a:p>
                  </a:txBody>
                  <a:tcPr marL="0" marR="0" marT="0" marB="0"/>
                </a:tc>
                <a:tc>
                  <a:txBody>
                    <a:bodyPr/>
                    <a:lstStyle/>
                    <a:p>
                      <a:pPr marL="101600" marR="520700" indent="0">
                        <a:lnSpc>
                          <a:spcPts val="1224"/>
                        </a:lnSpc>
                      </a:pPr>
                      <a:r>
                        <a:rPr lang="en-US" sz="900">
                          <a:latin typeface="Arial"/>
                        </a:rPr>
                        <a:t>Ketepatan dalam penulisan ejaan dan tanda baca (3 = sudah tepat, 2 = sebagian , 1 = tidak)</a:t>
                      </a:r>
                    </a:p>
                  </a:txBody>
                  <a:tcPr marL="0" marR="0" marT="0" marB="0"/>
                </a:tc>
                <a:tc>
                  <a:txBody>
                    <a:bodyPr/>
                    <a:lstStyle/>
                    <a:p>
                      <a:pPr marL="279400" indent="0"/>
                      <a:r>
                        <a:rPr lang="en-US" sz="900">
                          <a:latin typeface="Arial"/>
                        </a:rPr>
                        <a:t>2</a:t>
                      </a:r>
                    </a:p>
                  </a:txBody>
                  <a:tcPr marL="0" marR="0" marT="0" marB="0"/>
                </a:tc>
              </a:tr>
              <a:tr h="326136">
                <a:tc>
                  <a:txBody>
                    <a:bodyPr/>
                    <a:lstStyle/>
                    <a:p>
                      <a:pPr marL="127000" indent="0"/>
                      <a:r>
                        <a:rPr lang="en-US" sz="900">
                          <a:latin typeface="Arial"/>
                        </a:rPr>
                        <a:t>6.</a:t>
                      </a:r>
                    </a:p>
                  </a:txBody>
                  <a:tcPr marL="0" marR="0" marT="0" marB="0"/>
                </a:tc>
                <a:tc>
                  <a:txBody>
                    <a:bodyPr/>
                    <a:lstStyle/>
                    <a:p>
                      <a:pPr marL="101600" indent="0">
                        <a:spcAft>
                          <a:spcPts val="210"/>
                        </a:spcAft>
                      </a:pPr>
                      <a:r>
                        <a:rPr lang="en-US" sz="900">
                          <a:latin typeface="Arial"/>
                        </a:rPr>
                        <a:t>Penyampaian/presentasi</a:t>
                      </a:r>
                    </a:p>
                    <a:p>
                      <a:pPr marL="101600" indent="0"/>
                      <a:r>
                        <a:rPr lang="en-US" sz="900">
                          <a:latin typeface="Arial"/>
                        </a:rPr>
                        <a:t>(3 = komunikatif, 2 = cukup, 1 = kurang)</a:t>
                      </a:r>
                    </a:p>
                  </a:txBody>
                  <a:tcPr marL="0" marR="0" marT="0" marB="0"/>
                </a:tc>
                <a:tc>
                  <a:txBody>
                    <a:bodyPr/>
                    <a:lstStyle/>
                    <a:p>
                      <a:pPr marL="279400" indent="0"/>
                      <a:r>
                        <a:rPr lang="en-US" sz="900">
                          <a:latin typeface="Arial"/>
                        </a:rPr>
                        <a:t>3</a:t>
                      </a:r>
                    </a:p>
                  </a:txBody>
                  <a:tcPr marL="0" marR="0" marT="0" marB="0"/>
                </a:tc>
              </a:tr>
              <a:tr h="195072">
                <a:tc gridSpan="2">
                  <a:txBody>
                    <a:bodyPr/>
                    <a:lstStyle/>
                    <a:p>
                      <a:pPr marL="1765300" indent="0"/>
                      <a:r>
                        <a:rPr lang="en-US" sz="800" b="1">
                          <a:latin typeface="Arial"/>
                        </a:rPr>
                        <a:t>SKOR MAKSIMUM =</a:t>
                      </a:r>
                    </a:p>
                  </a:txBody>
                  <a:tcPr marL="0" marR="0" marT="0" marB="0"/>
                </a:tc>
                <a:tc hMerge="1">
                  <a:txBody>
                    <a:bodyPr/>
                    <a:lstStyle/>
                    <a:p>
                      <a:endParaRPr sz="1000"/>
                    </a:p>
                  </a:txBody>
                  <a:tcPr marL="0" marR="0" marT="0" marB="0"/>
                </a:tc>
                <a:tc>
                  <a:txBody>
                    <a:bodyPr/>
                    <a:lstStyle/>
                    <a:p>
                      <a:pPr marL="279400" indent="0"/>
                      <a:r>
                        <a:rPr lang="en-US" sz="800" b="1">
                          <a:latin typeface="Arial"/>
                        </a:rPr>
                        <a:t>15</a:t>
                      </a:r>
                    </a:p>
                  </a:txBody>
                  <a:tcPr marL="0" marR="0" marT="0" marB="0"/>
                </a:tc>
              </a:tr>
            </a:tbl>
          </a:graphicData>
        </a:graphic>
      </p:graphicFrame>
      <p:sp>
        <p:nvSpPr>
          <p:cNvPr id="3" name="Rectangle 2"/>
          <p:cNvSpPr/>
          <p:nvPr/>
        </p:nvSpPr>
        <p:spPr>
          <a:xfrm>
            <a:off x="1520952" y="3672840"/>
            <a:ext cx="5416296" cy="411480"/>
          </a:xfrm>
          <a:prstGeom prst="rect">
            <a:avLst/>
          </a:prstGeom>
        </p:spPr>
        <p:txBody>
          <a:bodyPr lIns="0" tIns="0" rIns="0" bIns="0">
            <a:noAutofit/>
          </a:bodyPr>
          <a:lstStyle/>
          <a:p>
            <a:pPr marL="50800" marR="165100" indent="647700">
              <a:lnSpc>
                <a:spcPts val="888"/>
              </a:lnSpc>
              <a:spcBef>
                <a:spcPts val="210"/>
              </a:spcBef>
              <a:spcAft>
                <a:spcPts val="210"/>
              </a:spcAft>
            </a:pPr>
            <a:r>
              <a:rPr lang="en-US" sz="900">
                <a:latin typeface="Arial"/>
              </a:rPr>
              <a:t>Skor Perolehan 15 Nilai =</a:t>
            </a:r>
            <a:r>
              <a:rPr lang="en-US" sz="900" spc="100">
                <a:latin typeface="Arial"/>
              </a:rPr>
              <a:t> - X100 Nilai = - X100</a:t>
            </a:r>
          </a:p>
          <a:p>
            <a:pPr marL="1130300" indent="0">
              <a:spcAft>
                <a:spcPts val="1680"/>
              </a:spcAft>
            </a:pPr>
            <a:r>
              <a:rPr lang="en-US" sz="900">
                <a:latin typeface="Arial"/>
              </a:rPr>
              <a:t>18 18</a:t>
            </a:r>
          </a:p>
        </p:txBody>
      </p:sp>
      <p:sp>
        <p:nvSpPr>
          <p:cNvPr id="4" name="Rectangle 3"/>
          <p:cNvSpPr/>
          <p:nvPr/>
        </p:nvSpPr>
        <p:spPr>
          <a:xfrm>
            <a:off x="1539240" y="4419600"/>
            <a:ext cx="1368552" cy="155448"/>
          </a:xfrm>
          <a:prstGeom prst="rect">
            <a:avLst/>
          </a:prstGeom>
        </p:spPr>
        <p:txBody>
          <a:bodyPr lIns="0" tIns="0" rIns="0" bIns="0">
            <a:noAutofit/>
          </a:bodyPr>
          <a:lstStyle/>
          <a:p>
            <a:pPr indent="0"/>
            <a:r>
              <a:rPr lang="en-US" sz="900" b="1">
                <a:latin typeface="Arial"/>
              </a:rPr>
              <a:t>Rubrik Penilaian Proyek</a:t>
            </a:r>
          </a:p>
        </p:txBody>
      </p:sp>
      <p:graphicFrame>
        <p:nvGraphicFramePr>
          <p:cNvPr id="5" name="Table 4"/>
          <p:cNvGraphicFramePr>
            <a:graphicFrameLocks noGrp="1"/>
          </p:cNvGraphicFramePr>
          <p:nvPr/>
        </p:nvGraphicFramePr>
        <p:xfrm>
          <a:off x="1524000" y="4773168"/>
          <a:ext cx="5410200" cy="3038856"/>
        </p:xfrm>
        <a:graphic>
          <a:graphicData uri="http://schemas.openxmlformats.org/drawingml/2006/table">
            <a:tbl>
              <a:tblPr/>
              <a:tblGrid>
                <a:gridCol w="365760"/>
                <a:gridCol w="4230624"/>
                <a:gridCol w="813816"/>
              </a:tblGrid>
              <a:tr h="179832">
                <a:tc>
                  <a:txBody>
                    <a:bodyPr/>
                    <a:lstStyle/>
                    <a:p>
                      <a:pPr marL="139700" indent="0"/>
                      <a:r>
                        <a:rPr lang="en-US" sz="800" b="1">
                          <a:latin typeface="Arial"/>
                        </a:rPr>
                        <a:t>No.</a:t>
                      </a:r>
                    </a:p>
                  </a:txBody>
                  <a:tcPr marL="0" marR="0" marT="0" marB="0"/>
                </a:tc>
                <a:tc>
                  <a:txBody>
                    <a:bodyPr/>
                    <a:lstStyle/>
                    <a:p>
                      <a:pPr marL="1651000" indent="0"/>
                      <a:r>
                        <a:rPr lang="en-US" sz="800" b="1">
                          <a:latin typeface="Arial"/>
                        </a:rPr>
                        <a:t>Aspek yang dinilai/Kriteria</a:t>
                      </a:r>
                    </a:p>
                  </a:txBody>
                  <a:tcPr marL="0" marR="0" marT="0" marB="0"/>
                </a:tc>
                <a:tc>
                  <a:txBody>
                    <a:bodyPr/>
                    <a:lstStyle/>
                    <a:p>
                      <a:pPr marL="330200" indent="0"/>
                      <a:r>
                        <a:rPr lang="en-US" sz="800" b="1">
                          <a:latin typeface="Arial"/>
                        </a:rPr>
                        <a:t>Skor</a:t>
                      </a:r>
                    </a:p>
                  </a:txBody>
                  <a:tcPr marL="0" marR="0" marT="0" marB="0"/>
                </a:tc>
              </a:tr>
              <a:tr h="347472">
                <a:tc>
                  <a:txBody>
                    <a:bodyPr/>
                    <a:lstStyle/>
                    <a:p>
                      <a:pPr marL="139700" indent="0"/>
                      <a:r>
                        <a:rPr lang="en-US" sz="900">
                          <a:latin typeface="Arial"/>
                        </a:rPr>
                        <a:t>1.</a:t>
                      </a:r>
                    </a:p>
                  </a:txBody>
                  <a:tcPr marL="0" marR="0" marT="0" marB="0"/>
                </a:tc>
                <a:tc>
                  <a:txBody>
                    <a:bodyPr/>
                    <a:lstStyle/>
                    <a:p>
                      <a:pPr marL="101600" marR="152400" indent="0">
                        <a:lnSpc>
                          <a:spcPts val="1344"/>
                        </a:lnSpc>
                      </a:pPr>
                      <a:r>
                        <a:rPr lang="en-US" sz="900">
                          <a:latin typeface="Arial"/>
                        </a:rPr>
                        <a:t>Judul</a:t>
                      </a:r>
                      <a:r>
                        <a:rPr lang="en-US" sz="800" b="1">
                          <a:latin typeface="Arial"/>
                        </a:rPr>
                        <a:t> sudah</a:t>
                      </a:r>
                      <a:r>
                        <a:rPr lang="en-US" sz="900">
                          <a:latin typeface="Arial"/>
                        </a:rPr>
                        <a:t> memunculkan ciri khas dari sesuatu yang hendak diinformasikan. (3 = sudah , 2 = sebagian, 1 = belum)</a:t>
                      </a:r>
                    </a:p>
                  </a:txBody>
                  <a:tcPr marL="0" marR="0" marT="0" marB="0"/>
                </a:tc>
                <a:tc>
                  <a:txBody>
                    <a:bodyPr/>
                    <a:lstStyle/>
                    <a:p>
                      <a:pPr marL="330200" indent="0"/>
                      <a:r>
                        <a:rPr lang="en-US" sz="900">
                          <a:latin typeface="Arial"/>
                        </a:rPr>
                        <a:t>1-3</a:t>
                      </a:r>
                    </a:p>
                  </a:txBody>
                  <a:tcPr marL="0" marR="0" marT="0" marB="0"/>
                </a:tc>
              </a:tr>
              <a:tr h="347472">
                <a:tc>
                  <a:txBody>
                    <a:bodyPr/>
                    <a:lstStyle/>
                    <a:p>
                      <a:pPr marL="139700" indent="0"/>
                      <a:r>
                        <a:rPr lang="en-US" sz="900">
                          <a:latin typeface="Arial"/>
                        </a:rPr>
                        <a:t>2.</a:t>
                      </a:r>
                    </a:p>
                  </a:txBody>
                  <a:tcPr marL="0" marR="0" marT="0" marB="0"/>
                </a:tc>
                <a:tc>
                  <a:txBody>
                    <a:bodyPr/>
                    <a:lstStyle/>
                    <a:p>
                      <a:pPr marL="101600" indent="0">
                        <a:spcAft>
                          <a:spcPts val="210"/>
                        </a:spcAft>
                      </a:pPr>
                      <a:r>
                        <a:rPr lang="en-US" sz="900">
                          <a:latin typeface="Arial"/>
                        </a:rPr>
                        <a:t>Keterpaduan antarkalimat.</a:t>
                      </a:r>
                    </a:p>
                    <a:p>
                      <a:pPr marL="101600" indent="0"/>
                      <a:r>
                        <a:rPr lang="en-US" sz="900">
                          <a:latin typeface="Arial"/>
                        </a:rPr>
                        <a:t>(3 = terpadu, 2 = cukup, 1 =kurang)</a:t>
                      </a:r>
                    </a:p>
                  </a:txBody>
                  <a:tcPr marL="0" marR="0" marT="0" marB="0"/>
                </a:tc>
                <a:tc>
                  <a:txBody>
                    <a:bodyPr/>
                    <a:lstStyle/>
                    <a:p>
                      <a:pPr marL="330200" indent="0"/>
                      <a:r>
                        <a:rPr lang="en-US" sz="900">
                          <a:latin typeface="Arial"/>
                        </a:rPr>
                        <a:t>1-3</a:t>
                      </a:r>
                    </a:p>
                  </a:txBody>
                  <a:tcPr marL="0" marR="0" marT="0" marB="0"/>
                </a:tc>
              </a:tr>
              <a:tr h="347472">
                <a:tc>
                  <a:txBody>
                    <a:bodyPr/>
                    <a:lstStyle/>
                    <a:p>
                      <a:pPr marL="139700" indent="0"/>
                      <a:r>
                        <a:rPr lang="en-US" sz="900">
                          <a:latin typeface="Arial"/>
                        </a:rPr>
                        <a:t>3.</a:t>
                      </a:r>
                    </a:p>
                  </a:txBody>
                  <a:tcPr marL="0" marR="0" marT="0" marB="0"/>
                </a:tc>
                <a:tc>
                  <a:txBody>
                    <a:bodyPr/>
                    <a:lstStyle/>
                    <a:p>
                      <a:pPr marL="101600" indent="0">
                        <a:spcAft>
                          <a:spcPts val="210"/>
                        </a:spcAft>
                      </a:pPr>
                      <a:r>
                        <a:rPr lang="en-US" sz="900">
                          <a:latin typeface="Arial"/>
                        </a:rPr>
                        <a:t>Ketepatan struktur kalimat.</a:t>
                      </a:r>
                    </a:p>
                    <a:p>
                      <a:pPr marL="101600" indent="0"/>
                      <a:r>
                        <a:rPr lang="en-US" sz="900">
                          <a:latin typeface="Arial"/>
                        </a:rPr>
                        <a:t>(3 = tepat, 2 = sebagian tepat, 1=kurang tepat )</a:t>
                      </a:r>
                    </a:p>
                  </a:txBody>
                  <a:tcPr marL="0" marR="0" marT="0" marB="0"/>
                </a:tc>
                <a:tc>
                  <a:txBody>
                    <a:bodyPr/>
                    <a:lstStyle/>
                    <a:p>
                      <a:pPr marL="330200" indent="0"/>
                      <a:r>
                        <a:rPr lang="en-US" sz="900">
                          <a:latin typeface="Arial"/>
                        </a:rPr>
                        <a:t>1-3</a:t>
                      </a:r>
                    </a:p>
                  </a:txBody>
                  <a:tcPr marL="0" marR="0" marT="0" marB="0"/>
                </a:tc>
              </a:tr>
              <a:tr h="347472">
                <a:tc>
                  <a:txBody>
                    <a:bodyPr/>
                    <a:lstStyle/>
                    <a:p>
                      <a:pPr marL="139700" indent="0"/>
                      <a:r>
                        <a:rPr lang="en-US" sz="900">
                          <a:latin typeface="Arial"/>
                        </a:rPr>
                        <a:t>4.</a:t>
                      </a:r>
                    </a:p>
                  </a:txBody>
                  <a:tcPr marL="0" marR="0" marT="0" marB="0"/>
                </a:tc>
                <a:tc>
                  <a:txBody>
                    <a:bodyPr/>
                    <a:lstStyle/>
                    <a:p>
                      <a:pPr marL="101600" marR="152400" indent="0">
                        <a:lnSpc>
                          <a:spcPts val="1320"/>
                        </a:lnSpc>
                      </a:pPr>
                      <a:r>
                        <a:rPr lang="en-US" sz="900">
                          <a:latin typeface="Arial"/>
                        </a:rPr>
                        <a:t>Kesesuaian pilihan kata/ujaran dengan tema. (3 = sesuai, 2 = sebagian, 1 =tidak sesuai)</a:t>
                      </a:r>
                    </a:p>
                  </a:txBody>
                  <a:tcPr marL="0" marR="0" marT="0" marB="0"/>
                </a:tc>
                <a:tc>
                  <a:txBody>
                    <a:bodyPr/>
                    <a:lstStyle/>
                    <a:p>
                      <a:pPr marL="330200" indent="0"/>
                      <a:r>
                        <a:rPr lang="en-US" sz="900">
                          <a:latin typeface="Arial"/>
                        </a:rPr>
                        <a:t>1-3</a:t>
                      </a:r>
                    </a:p>
                  </a:txBody>
                  <a:tcPr marL="0" marR="0" marT="0" marB="0"/>
                </a:tc>
              </a:tr>
              <a:tr h="362712">
                <a:tc>
                  <a:txBody>
                    <a:bodyPr/>
                    <a:lstStyle/>
                    <a:p>
                      <a:pPr marL="139700" indent="0"/>
                      <a:r>
                        <a:rPr lang="en-US" sz="900">
                          <a:latin typeface="Arial"/>
                        </a:rPr>
                        <a:t>5.</a:t>
                      </a:r>
                    </a:p>
                  </a:txBody>
                  <a:tcPr marL="0" marR="0" marT="0" marB="0"/>
                </a:tc>
                <a:tc>
                  <a:txBody>
                    <a:bodyPr/>
                    <a:lstStyle/>
                    <a:p>
                      <a:pPr marL="101600" marR="152400" indent="0">
                        <a:lnSpc>
                          <a:spcPts val="1344"/>
                        </a:lnSpc>
                      </a:pPr>
                      <a:r>
                        <a:rPr lang="en-US" sz="900">
                          <a:latin typeface="Arial"/>
                        </a:rPr>
                        <a:t>Ketepatan dalam penulisan ejaan dan tanda baca (3 = sudah tepat, 2 = sebagian , 1 = tidak)</a:t>
                      </a:r>
                    </a:p>
                  </a:txBody>
                  <a:tcPr marL="0" marR="0" marT="0" marB="0"/>
                </a:tc>
                <a:tc>
                  <a:txBody>
                    <a:bodyPr/>
                    <a:lstStyle/>
                    <a:p>
                      <a:pPr marL="330200" indent="0"/>
                      <a:r>
                        <a:rPr lang="en-US" sz="900">
                          <a:latin typeface="Arial"/>
                        </a:rPr>
                        <a:t>1-3</a:t>
                      </a:r>
                    </a:p>
                  </a:txBody>
                  <a:tcPr marL="0" marR="0" marT="0" marB="0"/>
                </a:tc>
              </a:tr>
              <a:tr h="359664">
                <a:tc>
                  <a:txBody>
                    <a:bodyPr/>
                    <a:lstStyle/>
                    <a:p>
                      <a:pPr marL="139700" indent="0"/>
                      <a:r>
                        <a:rPr lang="en-US" sz="900">
                          <a:latin typeface="Arial"/>
                        </a:rPr>
                        <a:t>6.</a:t>
                      </a:r>
                    </a:p>
                  </a:txBody>
                  <a:tcPr marL="0" marR="0" marT="0" marB="0"/>
                </a:tc>
                <a:tc>
                  <a:txBody>
                    <a:bodyPr/>
                    <a:lstStyle/>
                    <a:p>
                      <a:pPr marL="101600" indent="0">
                        <a:spcAft>
                          <a:spcPts val="210"/>
                        </a:spcAft>
                      </a:pPr>
                      <a:r>
                        <a:rPr lang="en-US" sz="900">
                          <a:latin typeface="Arial"/>
                        </a:rPr>
                        <a:t>Penyampaian/presentasi</a:t>
                      </a:r>
                    </a:p>
                    <a:p>
                      <a:pPr marL="101600" indent="0"/>
                      <a:r>
                        <a:rPr lang="en-US" sz="900">
                          <a:latin typeface="Arial"/>
                        </a:rPr>
                        <a:t>(3 = komunikatif, 2 = cukup, 1 = kurang)</a:t>
                      </a:r>
                    </a:p>
                  </a:txBody>
                  <a:tcPr marL="0" marR="0" marT="0" marB="0"/>
                </a:tc>
                <a:tc>
                  <a:txBody>
                    <a:bodyPr/>
                    <a:lstStyle/>
                    <a:p>
                      <a:pPr marL="330200" indent="0"/>
                      <a:r>
                        <a:rPr lang="en-US" sz="900">
                          <a:latin typeface="Arial"/>
                        </a:rPr>
                        <a:t>1-3</a:t>
                      </a:r>
                    </a:p>
                  </a:txBody>
                  <a:tcPr marL="0" marR="0" marT="0" marB="0"/>
                </a:tc>
              </a:tr>
              <a:tr h="225552">
                <a:tc gridSpan="2">
                  <a:txBody>
                    <a:bodyPr/>
                    <a:lstStyle/>
                    <a:p>
                      <a:pPr marL="1778000" indent="0"/>
                      <a:r>
                        <a:rPr lang="en-US" sz="900">
                          <a:latin typeface="Arial"/>
                        </a:rPr>
                        <a:t>SKOR MAKSIMUM =</a:t>
                      </a:r>
                    </a:p>
                  </a:txBody>
                  <a:tcPr marL="0" marR="0" marT="0" marB="0"/>
                </a:tc>
                <a:tc hMerge="1">
                  <a:txBody>
                    <a:bodyPr/>
                    <a:lstStyle/>
                    <a:p>
                      <a:endParaRPr sz="1100"/>
                    </a:p>
                  </a:txBody>
                  <a:tcPr marL="0" marR="0" marT="0" marB="0"/>
                </a:tc>
                <a:tc>
                  <a:txBody>
                    <a:bodyPr/>
                    <a:lstStyle/>
                    <a:p>
                      <a:pPr marL="330200" indent="0"/>
                      <a:r>
                        <a:rPr lang="en-US" sz="900">
                          <a:latin typeface="Arial"/>
                        </a:rPr>
                        <a:t>18</a:t>
                      </a:r>
                    </a:p>
                  </a:txBody>
                  <a:tcPr marL="0" marR="0" marT="0" marB="0"/>
                </a:tc>
              </a:tr>
              <a:tr h="521208">
                <a:tc gridSpan="3">
                  <a:txBody>
                    <a:bodyPr/>
                    <a:lstStyle/>
                    <a:p>
                      <a:pPr marL="2324100" indent="0">
                        <a:lnSpc>
                          <a:spcPts val="1320"/>
                        </a:lnSpc>
                      </a:pPr>
                      <a:r>
                        <a:rPr lang="en-US" sz="900">
                          <a:latin typeface="Arial"/>
                        </a:rPr>
                        <a:t>Skor Perolehan</a:t>
                      </a:r>
                    </a:p>
                    <a:p>
                      <a:pPr marL="2006600" indent="0">
                        <a:lnSpc>
                          <a:spcPts val="1320"/>
                        </a:lnSpc>
                      </a:pPr>
                      <a:r>
                        <a:rPr lang="en-US" sz="900">
                          <a:latin typeface="Arial"/>
                        </a:rPr>
                        <a:t>Nilai =---------------------x100</a:t>
                      </a:r>
                    </a:p>
                    <a:p>
                      <a:pPr marL="2654300" indent="0">
                        <a:lnSpc>
                          <a:spcPts val="1320"/>
                        </a:lnSpc>
                      </a:pPr>
                      <a:r>
                        <a:rPr lang="en-US" sz="900">
                          <a:latin typeface="Arial"/>
                        </a:rPr>
                        <a:t>18</a:t>
                      </a:r>
                    </a:p>
                  </a:txBody>
                  <a:tcPr marL="0" marR="0" marT="0" marB="0"/>
                </a:tc>
                <a:tc hMerge="1">
                  <a:txBody>
                    <a:bodyPr/>
                    <a:lstStyle/>
                    <a:p>
                      <a:endParaRPr sz="2500"/>
                    </a:p>
                  </a:txBody>
                  <a:tcPr marL="0" marR="0" marT="0" marB="0"/>
                </a:tc>
                <a:tc hMerge="1">
                  <a:txBody>
                    <a:bodyPr/>
                    <a:lstStyle/>
                    <a:p>
                      <a:endParaRPr sz="2500"/>
                    </a:p>
                  </a:txBody>
                  <a:tcPr marL="0" marR="0" marT="0" marB="0"/>
                </a:tc>
              </a:tr>
            </a:tbl>
          </a:graphicData>
        </a:graphic>
      </p:graphicFrame>
      <p:sp>
        <p:nvSpPr>
          <p:cNvPr id="6" name="Rectangle 5"/>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121</a:t>
            </a:r>
          </a:p>
        </p:txBody>
      </p:sp>
    </p:spTree>
  </p:cSld>
  <p:clrMapOvr>
    <a:overrideClrMapping bg1="lt1" tx1="dk1" bg2="lt2" tx2="dk2" accent1="accent1" accent2="accent2" accent3="accent3" accent4="accent4" accent5="accent5" accent6="accent6" hlink="hlink" folHlink="folHlink"/>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44168" y="1106424"/>
            <a:ext cx="6086856" cy="999744"/>
          </a:xfrm>
          <a:prstGeom prst="rect">
            <a:avLst/>
          </a:prstGeom>
        </p:spPr>
        <p:txBody>
          <a:bodyPr lIns="0" tIns="0" rIns="0" bIns="0">
            <a:noAutofit/>
          </a:bodyPr>
          <a:lstStyle/>
          <a:p>
            <a:pPr marL="2171700" indent="0">
              <a:lnSpc>
                <a:spcPts val="1320"/>
              </a:lnSpc>
            </a:pPr>
            <a:r>
              <a:rPr lang="en-US" sz="900" b="1">
                <a:latin typeface="Arial"/>
              </a:rPr>
              <a:t>Contoh Penilaian Produk</a:t>
            </a:r>
          </a:p>
          <a:p>
            <a:pPr marL="304800" indent="0">
              <a:lnSpc>
                <a:spcPts val="1320"/>
              </a:lnSpc>
            </a:pPr>
            <a:r>
              <a:rPr lang="en-US" sz="900">
                <a:latin typeface="Arial"/>
              </a:rPr>
              <a:t>Mata Ajar :</a:t>
            </a:r>
          </a:p>
          <a:p>
            <a:pPr marL="304800" indent="0">
              <a:lnSpc>
                <a:spcPts val="1320"/>
              </a:lnSpc>
            </a:pPr>
            <a:r>
              <a:rPr lang="en-US" sz="900">
                <a:latin typeface="Arial"/>
              </a:rPr>
              <a:t>Nama Proyek :</a:t>
            </a:r>
          </a:p>
          <a:p>
            <a:pPr marL="304800" indent="0">
              <a:lnSpc>
                <a:spcPts val="1320"/>
              </a:lnSpc>
            </a:pPr>
            <a:r>
              <a:rPr lang="en-US" sz="900">
                <a:latin typeface="Arial"/>
              </a:rPr>
              <a:t>Alokasi Waktu :</a:t>
            </a:r>
          </a:p>
          <a:p>
            <a:pPr marL="304800" indent="0">
              <a:lnSpc>
                <a:spcPts val="1320"/>
              </a:lnSpc>
            </a:pPr>
            <a:r>
              <a:rPr lang="en-US" sz="900">
                <a:latin typeface="Arial"/>
              </a:rPr>
              <a:t>Nama Peserta didik :</a:t>
            </a:r>
          </a:p>
          <a:p>
            <a:pPr marL="304800" indent="0">
              <a:lnSpc>
                <a:spcPts val="1320"/>
              </a:lnSpc>
              <a:spcAft>
                <a:spcPts val="1050"/>
              </a:spcAft>
            </a:pPr>
            <a:r>
              <a:rPr lang="en-US" sz="900">
                <a:latin typeface="Arial"/>
              </a:rPr>
              <a:t>Kelas/SMT :</a:t>
            </a:r>
          </a:p>
        </p:txBody>
      </p:sp>
      <p:graphicFrame>
        <p:nvGraphicFramePr>
          <p:cNvPr id="3" name="Table 2"/>
          <p:cNvGraphicFramePr>
            <a:graphicFrameLocks noGrp="1"/>
          </p:cNvGraphicFramePr>
          <p:nvPr/>
        </p:nvGraphicFramePr>
        <p:xfrm>
          <a:off x="1469136" y="2279904"/>
          <a:ext cx="5550408" cy="3459480"/>
        </p:xfrm>
        <a:graphic>
          <a:graphicData uri="http://schemas.openxmlformats.org/drawingml/2006/table">
            <a:tbl>
              <a:tblPr/>
              <a:tblGrid>
                <a:gridCol w="387096"/>
                <a:gridCol w="4081272"/>
                <a:gridCol w="1082040"/>
              </a:tblGrid>
              <a:tr h="237744">
                <a:tc>
                  <a:txBody>
                    <a:bodyPr/>
                    <a:lstStyle/>
                    <a:p>
                      <a:pPr marR="152400" indent="0" algn="r"/>
                      <a:r>
                        <a:rPr lang="en-US" sz="900" b="1">
                          <a:latin typeface="Arial"/>
                        </a:rPr>
                        <a:t>No</a:t>
                      </a:r>
                    </a:p>
                  </a:txBody>
                  <a:tcPr marL="0" marR="0" marT="0" marB="0"/>
                </a:tc>
                <a:tc>
                  <a:txBody>
                    <a:bodyPr/>
                    <a:lstStyle/>
                    <a:p>
                      <a:pPr marL="1790700" indent="0"/>
                      <a:r>
                        <a:rPr lang="en-US" sz="900" b="1">
                          <a:latin typeface="Arial"/>
                        </a:rPr>
                        <a:t>Tahapan</a:t>
                      </a:r>
                    </a:p>
                  </a:txBody>
                  <a:tcPr marL="0" marR="0" marT="0" marB="0"/>
                </a:tc>
                <a:tc>
                  <a:txBody>
                    <a:bodyPr/>
                    <a:lstStyle/>
                    <a:p>
                      <a:pPr marL="152400" indent="0"/>
                      <a:r>
                        <a:rPr lang="en-US" sz="900" b="1">
                          <a:latin typeface="Arial"/>
                        </a:rPr>
                        <a:t>Skor ( 1-3 )*</a:t>
                      </a:r>
                    </a:p>
                  </a:txBody>
                  <a:tcPr marL="0" marR="0" marT="0" marB="0"/>
                </a:tc>
              </a:tr>
              <a:tr h="856488">
                <a:tc>
                  <a:txBody>
                    <a:bodyPr/>
                    <a:lstStyle/>
                    <a:p>
                      <a:pPr marR="152400" indent="0" algn="r"/>
                      <a:r>
                        <a:rPr lang="en-US" sz="900">
                          <a:latin typeface="Arial"/>
                        </a:rPr>
                        <a:t>1</a:t>
                      </a:r>
                    </a:p>
                  </a:txBody>
                  <a:tcPr marL="0" marR="0" marT="0" marB="0"/>
                </a:tc>
                <a:tc>
                  <a:txBody>
                    <a:bodyPr/>
                    <a:lstStyle/>
                    <a:p>
                      <a:pPr marL="317500" indent="-228600">
                        <a:lnSpc>
                          <a:spcPts val="1320"/>
                        </a:lnSpc>
                      </a:pPr>
                      <a:r>
                        <a:rPr lang="en-US" sz="900" b="1">
                          <a:latin typeface="Arial"/>
                        </a:rPr>
                        <a:t>Tahap Perencanaan</a:t>
                      </a:r>
                      <a:r>
                        <a:rPr lang="en-US" sz="900">
                          <a:latin typeface="Arial"/>
                        </a:rPr>
                        <a:t> :</a:t>
                      </a:r>
                    </a:p>
                    <a:p>
                      <a:pPr marL="317500" marR="2133600" indent="-228600">
                        <a:lnSpc>
                          <a:spcPts val="1320"/>
                        </a:lnSpc>
                      </a:pPr>
                      <a:r>
                        <a:rPr lang="en-US" sz="900">
                          <a:latin typeface="Arial"/>
                        </a:rPr>
                        <a:t>a. Pemilihan bahan/alat (3=tepat, 2=cukup, 1=kurang)</a:t>
                      </a:r>
                    </a:p>
                    <a:p>
                      <a:pPr marL="317500" indent="-228600">
                        <a:lnSpc>
                          <a:spcPts val="1320"/>
                        </a:lnSpc>
                      </a:pPr>
                      <a:r>
                        <a:rPr lang="en-US" sz="900">
                          <a:latin typeface="Arial"/>
                        </a:rPr>
                        <a:t>b. Pembagian tugas</a:t>
                      </a:r>
                    </a:p>
                    <a:p>
                      <a:pPr marL="317500" indent="0">
                        <a:lnSpc>
                          <a:spcPts val="1320"/>
                        </a:lnSpc>
                      </a:pPr>
                      <a:r>
                        <a:rPr lang="en-US" sz="900">
                          <a:latin typeface="Arial"/>
                        </a:rPr>
                        <a:t>(3=merata, 2=cukup merata,1=tidak merata)</a:t>
                      </a:r>
                    </a:p>
                  </a:txBody>
                  <a:tcPr marL="0" marR="0" marT="0" marB="0"/>
                </a:tc>
                <a:tc>
                  <a:txBody>
                    <a:bodyPr/>
                    <a:lstStyle/>
                    <a:p>
                      <a:endParaRPr sz="4100"/>
                    </a:p>
                  </a:txBody>
                  <a:tcPr marL="0" marR="0" marT="0" marB="0"/>
                </a:tc>
              </a:tr>
              <a:tr h="1203960">
                <a:tc>
                  <a:txBody>
                    <a:bodyPr/>
                    <a:lstStyle/>
                    <a:p>
                      <a:pPr marR="152400" indent="0" algn="r"/>
                      <a:r>
                        <a:rPr lang="en-US" sz="900">
                          <a:latin typeface="Arial"/>
                        </a:rPr>
                        <a:t>2</a:t>
                      </a:r>
                    </a:p>
                  </a:txBody>
                  <a:tcPr marL="0" marR="0" marT="0" marB="0"/>
                </a:tc>
                <a:tc>
                  <a:txBody>
                    <a:bodyPr/>
                    <a:lstStyle/>
                    <a:p>
                      <a:pPr marL="317500" indent="-228600">
                        <a:lnSpc>
                          <a:spcPts val="1344"/>
                        </a:lnSpc>
                      </a:pPr>
                      <a:r>
                        <a:rPr lang="en-US" sz="900" b="1">
                          <a:latin typeface="Arial"/>
                        </a:rPr>
                        <a:t>Tahap Pelaksanaan</a:t>
                      </a:r>
                      <a:r>
                        <a:rPr lang="en-US" sz="900">
                          <a:latin typeface="Arial"/>
                        </a:rPr>
                        <a:t> :</a:t>
                      </a:r>
                    </a:p>
                    <a:p>
                      <a:pPr marL="317500" indent="-228600">
                        <a:lnSpc>
                          <a:spcPts val="1344"/>
                        </a:lnSpc>
                      </a:pPr>
                      <a:r>
                        <a:rPr lang="en-US" sz="900">
                          <a:latin typeface="Arial"/>
                        </a:rPr>
                        <a:t>a. Teknik pengolahan presentasi</a:t>
                      </a:r>
                    </a:p>
                    <a:p>
                      <a:pPr marL="317500" indent="0">
                        <a:lnSpc>
                          <a:spcPts val="1344"/>
                        </a:lnSpc>
                      </a:pPr>
                      <a:r>
                        <a:rPr lang="en-US" sz="900">
                          <a:latin typeface="Arial"/>
                        </a:rPr>
                        <a:t>(3=menarik, 2=cukup menarik, 1=kurang menarik)</a:t>
                      </a:r>
                    </a:p>
                    <a:p>
                      <a:pPr marR="914400" indent="0" algn="r">
                        <a:lnSpc>
                          <a:spcPts val="1344"/>
                        </a:lnSpc>
                      </a:pPr>
                      <a:r>
                        <a:rPr lang="en-US" sz="900">
                          <a:latin typeface="Arial"/>
                        </a:rPr>
                        <a:t>b. K3 (Keselamatan kerja, keamanan dan kebersihan)</a:t>
                      </a:r>
                    </a:p>
                    <a:p>
                      <a:pPr marL="317500" indent="0">
                        <a:lnSpc>
                          <a:spcPts val="1344"/>
                        </a:lnSpc>
                      </a:pPr>
                      <a:r>
                        <a:rPr lang="en-US" sz="900">
                          <a:latin typeface="Arial"/>
                        </a:rPr>
                        <a:t>(3=3 poin terlaksana, 2=2poin terlaksana, 1=1 poin terlaksana)</a:t>
                      </a:r>
                    </a:p>
                    <a:p>
                      <a:pPr marL="317500" indent="-228600">
                        <a:lnSpc>
                          <a:spcPts val="1344"/>
                        </a:lnSpc>
                      </a:pPr>
                      <a:r>
                        <a:rPr lang="en-US" sz="900">
                          <a:latin typeface="Arial"/>
                        </a:rPr>
                        <a:t>c. Waktu penyelesaian proyek</a:t>
                      </a:r>
                    </a:p>
                    <a:p>
                      <a:pPr marL="317500" indent="0">
                        <a:lnSpc>
                          <a:spcPts val="1344"/>
                        </a:lnSpc>
                      </a:pPr>
                      <a:r>
                        <a:rPr lang="en-US" sz="900">
                          <a:latin typeface="Arial"/>
                        </a:rPr>
                        <a:t>(3=lebih cepat, 2=sesuai jadwal, 1=tidak tepat waktu)</a:t>
                      </a:r>
                    </a:p>
                  </a:txBody>
                  <a:tcPr marL="0" marR="0" marT="0" marB="0"/>
                </a:tc>
                <a:tc>
                  <a:txBody>
                    <a:bodyPr/>
                    <a:lstStyle/>
                    <a:p>
                      <a:endParaRPr sz="5700"/>
                    </a:p>
                  </a:txBody>
                  <a:tcPr marL="0" marR="0" marT="0" marB="0"/>
                </a:tc>
              </a:tr>
              <a:tr h="902208">
                <a:tc>
                  <a:txBody>
                    <a:bodyPr/>
                    <a:lstStyle/>
                    <a:p>
                      <a:pPr marR="152400" indent="0" algn="r"/>
                      <a:r>
                        <a:rPr lang="en-US" sz="900">
                          <a:latin typeface="Arial"/>
                        </a:rPr>
                        <a:t>3</a:t>
                      </a:r>
                    </a:p>
                  </a:txBody>
                  <a:tcPr marL="0" marR="0" marT="0" marB="0"/>
                </a:tc>
                <a:tc>
                  <a:txBody>
                    <a:bodyPr/>
                    <a:lstStyle/>
                    <a:p>
                      <a:pPr marL="317500" indent="-228600">
                        <a:lnSpc>
                          <a:spcPts val="1320"/>
                        </a:lnSpc>
                      </a:pPr>
                      <a:r>
                        <a:rPr lang="en-US" sz="900" b="1">
                          <a:latin typeface="Arial"/>
                        </a:rPr>
                        <a:t>Tahap Akhir (Hasil Produk)</a:t>
                      </a:r>
                    </a:p>
                    <a:p>
                      <a:pPr marL="317500" marR="1320800" indent="-228600">
                        <a:lnSpc>
                          <a:spcPts val="1320"/>
                        </a:lnSpc>
                      </a:pPr>
                      <a:r>
                        <a:rPr lang="en-US" sz="900">
                          <a:latin typeface="Arial"/>
                        </a:rPr>
                        <a:t>a. Kesesuaian produk dengan instruksi (3=sesuai, 2=kurang sesuai,1=tidak sesuai)</a:t>
                      </a:r>
                    </a:p>
                    <a:p>
                      <a:pPr marL="317500" indent="-228600">
                        <a:lnSpc>
                          <a:spcPts val="1320"/>
                        </a:lnSpc>
                      </a:pPr>
                      <a:r>
                        <a:rPr lang="en-US" sz="900">
                          <a:latin typeface="Arial"/>
                        </a:rPr>
                        <a:t>b. Kerapian</a:t>
                      </a:r>
                    </a:p>
                    <a:p>
                      <a:pPr marL="317500" indent="0">
                        <a:lnSpc>
                          <a:spcPts val="1320"/>
                        </a:lnSpc>
                      </a:pPr>
                      <a:r>
                        <a:rPr lang="en-US" sz="900">
                          <a:latin typeface="Arial"/>
                        </a:rPr>
                        <a:t>(3=rapi, 2=cukup rapi, 1=tidak rapi)</a:t>
                      </a:r>
                    </a:p>
                  </a:txBody>
                  <a:tcPr marL="0" marR="0" marT="0" marB="0"/>
                </a:tc>
                <a:tc>
                  <a:txBody>
                    <a:bodyPr/>
                    <a:lstStyle/>
                    <a:p>
                      <a:endParaRPr sz="4300"/>
                    </a:p>
                  </a:txBody>
                  <a:tcPr marL="0" marR="0" marT="0" marB="0"/>
                </a:tc>
              </a:tr>
              <a:tr h="259080">
                <a:tc gridSpan="2">
                  <a:txBody>
                    <a:bodyPr/>
                    <a:lstStyle/>
                    <a:p>
                      <a:pPr marL="1879600" indent="0"/>
                      <a:r>
                        <a:rPr lang="en-US" sz="900" b="1">
                          <a:latin typeface="Arial"/>
                        </a:rPr>
                        <a:t>TOTAL SKOR</a:t>
                      </a:r>
                    </a:p>
                  </a:txBody>
                  <a:tcPr marL="0" marR="0" marT="0" marB="0"/>
                </a:tc>
                <a:tc hMerge="1">
                  <a:txBody>
                    <a:bodyPr/>
                    <a:lstStyle/>
                    <a:p>
                      <a:endParaRPr sz="1300"/>
                    </a:p>
                  </a:txBody>
                  <a:tcPr marL="0" marR="0" marT="0" marB="0"/>
                </a:tc>
                <a:tc>
                  <a:txBody>
                    <a:bodyPr/>
                    <a:lstStyle/>
                    <a:p>
                      <a:endParaRPr sz="1300"/>
                    </a:p>
                  </a:txBody>
                  <a:tcPr marL="0" marR="0" marT="0" marB="0"/>
                </a:tc>
              </a:tr>
            </a:tbl>
          </a:graphicData>
        </a:graphic>
      </p:graphicFrame>
      <p:sp>
        <p:nvSpPr>
          <p:cNvPr id="4" name="Rectangle 3"/>
          <p:cNvSpPr/>
          <p:nvPr/>
        </p:nvSpPr>
        <p:spPr>
          <a:xfrm>
            <a:off x="1633728" y="5766816"/>
            <a:ext cx="5334000" cy="487680"/>
          </a:xfrm>
          <a:prstGeom prst="rect">
            <a:avLst/>
          </a:prstGeom>
        </p:spPr>
        <p:txBody>
          <a:bodyPr lIns="0" tIns="0" rIns="0" bIns="0">
            <a:noAutofit/>
          </a:bodyPr>
          <a:lstStyle/>
          <a:p>
            <a:pPr marL="12700" indent="0" algn="just">
              <a:lnSpc>
                <a:spcPts val="1320"/>
              </a:lnSpc>
            </a:pPr>
            <a:r>
              <a:rPr lang="en-US" sz="900" u="sng">
                <a:latin typeface="Arial"/>
              </a:rPr>
              <a:t>Catatan :</a:t>
            </a:r>
          </a:p>
          <a:p>
            <a:pPr marL="12700" indent="0" algn="just">
              <a:lnSpc>
                <a:spcPts val="1320"/>
              </a:lnSpc>
            </a:pPr>
            <a:r>
              <a:rPr lang="en-US" sz="900">
                <a:latin typeface="Arial"/>
              </a:rPr>
              <a:t>*) Skor diberikan dengan rentang skor 1 sampai dengan 3, dengan ketentuan semakin lengkap jawaban dan ketepatan dalam proses pembuatan maka semakin tinggi nilainya.</a:t>
            </a:r>
          </a:p>
        </p:txBody>
      </p:sp>
      <p:sp>
        <p:nvSpPr>
          <p:cNvPr id="5" name="Rectangle 4"/>
          <p:cNvSpPr/>
          <p:nvPr/>
        </p:nvSpPr>
        <p:spPr>
          <a:xfrm>
            <a:off x="1450848" y="6461760"/>
            <a:ext cx="2499360" cy="332232"/>
          </a:xfrm>
          <a:prstGeom prst="rect">
            <a:avLst/>
          </a:prstGeom>
        </p:spPr>
        <p:txBody>
          <a:bodyPr lIns="0" tIns="0" rIns="0" bIns="0">
            <a:noAutofit/>
          </a:bodyPr>
          <a:lstStyle/>
          <a:p>
            <a:pPr indent="0">
              <a:spcAft>
                <a:spcPts val="210"/>
              </a:spcAft>
            </a:pPr>
            <a:r>
              <a:rPr lang="en-US" sz="900">
                <a:latin typeface="Arial"/>
              </a:rPr>
              <a:t>1) Contoh lembar penilaian Observasi</a:t>
            </a:r>
          </a:p>
          <a:p>
            <a:pPr marL="177800" indent="0"/>
            <a:r>
              <a:rPr lang="en-US" sz="800" b="1">
                <a:latin typeface="Arial"/>
              </a:rPr>
              <a:t>a)</a:t>
            </a:r>
            <a:r>
              <a:rPr lang="en-US" sz="900">
                <a:latin typeface="Arial"/>
              </a:rPr>
              <a:t> Pedoman Observasi Sikap Gotong Royong</a:t>
            </a:r>
          </a:p>
        </p:txBody>
      </p:sp>
      <p:graphicFrame>
        <p:nvGraphicFramePr>
          <p:cNvPr id="6" name="Table 5"/>
          <p:cNvGraphicFramePr>
            <a:graphicFrameLocks noGrp="1"/>
          </p:cNvGraphicFramePr>
          <p:nvPr/>
        </p:nvGraphicFramePr>
        <p:xfrm>
          <a:off x="1347216" y="6973824"/>
          <a:ext cx="6007608" cy="2529840"/>
        </p:xfrm>
        <a:graphic>
          <a:graphicData uri="http://schemas.openxmlformats.org/drawingml/2006/table">
            <a:tbl>
              <a:tblPr/>
              <a:tblGrid>
                <a:gridCol w="1109472"/>
                <a:gridCol w="286512"/>
                <a:gridCol w="289560"/>
                <a:gridCol w="289560"/>
                <a:gridCol w="289560"/>
                <a:gridCol w="286512"/>
                <a:gridCol w="289560"/>
                <a:gridCol w="289560"/>
                <a:gridCol w="338328"/>
                <a:gridCol w="240792"/>
                <a:gridCol w="286512"/>
                <a:gridCol w="289560"/>
                <a:gridCol w="295656"/>
                <a:gridCol w="283464"/>
                <a:gridCol w="289560"/>
                <a:gridCol w="289560"/>
                <a:gridCol w="563880"/>
              </a:tblGrid>
              <a:tr h="252984">
                <a:tc rowSpan="3">
                  <a:txBody>
                    <a:bodyPr/>
                    <a:lstStyle/>
                    <a:p>
                      <a:pPr marR="12700" indent="0" algn="ctr">
                        <a:lnSpc>
                          <a:spcPts val="1344"/>
                        </a:lnSpc>
                      </a:pPr>
                      <a:r>
                        <a:rPr lang="en-US" sz="900">
                          <a:latin typeface="Arial"/>
                        </a:rPr>
                        <a:t>Nama Peserta Didik</a:t>
                      </a:r>
                    </a:p>
                  </a:txBody>
                  <a:tcPr marL="0" marR="0" marT="0" marB="0"/>
                </a:tc>
                <a:tc gridSpan="16">
                  <a:txBody>
                    <a:bodyPr/>
                    <a:lstStyle/>
                    <a:p>
                      <a:pPr marL="1943100" indent="0"/>
                      <a:r>
                        <a:rPr lang="en-US" sz="900">
                          <a:latin typeface="Arial"/>
                        </a:rPr>
                        <a:t>Aspek yang dinilai</a:t>
                      </a:r>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713232">
                <a:tc vMerge="1">
                  <a:txBody>
                    <a:bodyPr/>
                    <a:lstStyle/>
                    <a:p>
                      <a:endParaRPr sz="3400"/>
                    </a:p>
                  </a:txBody>
                  <a:tcPr marL="0" marR="0" marT="0" marB="0"/>
                </a:tc>
                <a:tc gridSpan="4">
                  <a:txBody>
                    <a:bodyPr/>
                    <a:lstStyle/>
                    <a:p>
                      <a:pPr indent="0" algn="ctr">
                        <a:lnSpc>
                          <a:spcPts val="1344"/>
                        </a:lnSpc>
                      </a:pPr>
                      <a:r>
                        <a:rPr lang="en-US" sz="900">
                          <a:latin typeface="Arial"/>
                        </a:rPr>
                        <a:t>Aktif dalam kerja kelompok</a:t>
                      </a:r>
                    </a:p>
                  </a:txBody>
                  <a:tcPr marL="0" marR="0" marT="0" marB="0"/>
                </a:tc>
                <a:tc hMerge="1">
                  <a:txBody>
                    <a:bodyPr/>
                    <a:lstStyle/>
                    <a:p>
                      <a:endParaRPr sz="3400"/>
                    </a:p>
                  </a:txBody>
                  <a:tcPr marL="0" marR="0" marT="0" marB="0"/>
                </a:tc>
                <a:tc hMerge="1">
                  <a:txBody>
                    <a:bodyPr/>
                    <a:lstStyle/>
                    <a:p>
                      <a:endParaRPr sz="3400"/>
                    </a:p>
                  </a:txBody>
                  <a:tcPr marL="0" marR="0" marT="0" marB="0"/>
                </a:tc>
                <a:tc hMerge="1">
                  <a:txBody>
                    <a:bodyPr/>
                    <a:lstStyle/>
                    <a:p>
                      <a:endParaRPr sz="3400"/>
                    </a:p>
                  </a:txBody>
                  <a:tcPr marL="0" marR="0" marT="0" marB="0"/>
                </a:tc>
                <a:tc gridSpan="4">
                  <a:txBody>
                    <a:bodyPr/>
                    <a:lstStyle/>
                    <a:p>
                      <a:pPr indent="0" algn="ctr">
                        <a:lnSpc>
                          <a:spcPts val="1320"/>
                        </a:lnSpc>
                      </a:pPr>
                      <a:r>
                        <a:rPr lang="en-US" sz="900">
                          <a:latin typeface="Arial"/>
                        </a:rPr>
                        <a:t>Kesediaan melakukan tugas sesuai kesepakatan</a:t>
                      </a:r>
                    </a:p>
                  </a:txBody>
                  <a:tcPr marL="0" marR="0" marT="0" marB="0"/>
                </a:tc>
                <a:tc hMerge="1">
                  <a:txBody>
                    <a:bodyPr/>
                    <a:lstStyle/>
                    <a:p>
                      <a:endParaRPr sz="3400"/>
                    </a:p>
                  </a:txBody>
                  <a:tcPr marL="0" marR="0" marT="0" marB="0"/>
                </a:tc>
                <a:tc hMerge="1">
                  <a:txBody>
                    <a:bodyPr/>
                    <a:lstStyle/>
                    <a:p>
                      <a:endParaRPr sz="3400"/>
                    </a:p>
                  </a:txBody>
                  <a:tcPr marL="0" marR="0" marT="0" marB="0"/>
                </a:tc>
                <a:tc hMerge="1">
                  <a:txBody>
                    <a:bodyPr/>
                    <a:lstStyle/>
                    <a:p>
                      <a:endParaRPr sz="3400"/>
                    </a:p>
                  </a:txBody>
                  <a:tcPr marL="0" marR="0" marT="0" marB="0"/>
                </a:tc>
                <a:tc gridSpan="4">
                  <a:txBody>
                    <a:bodyPr/>
                    <a:lstStyle/>
                    <a:p>
                      <a:pPr indent="0" algn="ctr">
                        <a:lnSpc>
                          <a:spcPts val="1344"/>
                        </a:lnSpc>
                      </a:pPr>
                      <a:r>
                        <a:rPr lang="en-US" sz="900">
                          <a:latin typeface="Arial"/>
                        </a:rPr>
                        <a:t>Suka menolong teman</a:t>
                      </a:r>
                    </a:p>
                  </a:txBody>
                  <a:tcPr marL="0" marR="0" marT="0" marB="0"/>
                </a:tc>
                <a:tc hMerge="1">
                  <a:txBody>
                    <a:bodyPr/>
                    <a:lstStyle/>
                    <a:p>
                      <a:endParaRPr sz="3400"/>
                    </a:p>
                  </a:txBody>
                  <a:tcPr marL="0" marR="0" marT="0" marB="0"/>
                </a:tc>
                <a:tc hMerge="1">
                  <a:txBody>
                    <a:bodyPr/>
                    <a:lstStyle/>
                    <a:p>
                      <a:endParaRPr sz="3400"/>
                    </a:p>
                  </a:txBody>
                  <a:tcPr marL="0" marR="0" marT="0" marB="0"/>
                </a:tc>
                <a:tc hMerge="1">
                  <a:txBody>
                    <a:bodyPr/>
                    <a:lstStyle/>
                    <a:p>
                      <a:endParaRPr sz="3400"/>
                    </a:p>
                  </a:txBody>
                  <a:tcPr marL="0" marR="0" marT="0" marB="0"/>
                </a:tc>
                <a:tc gridSpan="4">
                  <a:txBody>
                    <a:bodyPr/>
                    <a:lstStyle/>
                    <a:p>
                      <a:pPr marL="139700" marR="139700" indent="0" algn="just">
                        <a:lnSpc>
                          <a:spcPts val="1344"/>
                        </a:lnSpc>
                      </a:pPr>
                      <a:r>
                        <a:rPr lang="en-US" sz="900">
                          <a:latin typeface="Arial"/>
                        </a:rPr>
                        <a:t>Rela berkorban untuk kepentingan teman</a:t>
                      </a:r>
                    </a:p>
                  </a:txBody>
                  <a:tcPr marL="0" marR="0" marT="0" marB="0"/>
                </a:tc>
                <a:tc hMerge="1">
                  <a:txBody>
                    <a:bodyPr/>
                    <a:lstStyle/>
                    <a:p>
                      <a:endParaRPr sz="3400"/>
                    </a:p>
                  </a:txBody>
                  <a:tcPr marL="0" marR="0" marT="0" marB="0"/>
                </a:tc>
                <a:tc hMerge="1">
                  <a:txBody>
                    <a:bodyPr/>
                    <a:lstStyle/>
                    <a:p>
                      <a:endParaRPr sz="3400"/>
                    </a:p>
                  </a:txBody>
                  <a:tcPr marL="0" marR="0" marT="0" marB="0"/>
                </a:tc>
                <a:tc hMerge="1">
                  <a:txBody>
                    <a:bodyPr/>
                    <a:lstStyle/>
                    <a:p>
                      <a:endParaRPr sz="3400"/>
                    </a:p>
                  </a:txBody>
                  <a:tcPr marL="0" marR="0" marT="0" marB="0"/>
                </a:tc>
              </a:tr>
              <a:tr h="195072">
                <a:tc vMerge="1">
                  <a:txBody>
                    <a:bodyPr/>
                    <a:lstStyle/>
                    <a:p>
                      <a:endParaRPr sz="1000"/>
                    </a:p>
                  </a:txBody>
                  <a:tcPr marL="0" marR="0" marT="0" marB="0"/>
                </a:tc>
                <a:tc>
                  <a:txBody>
                    <a:bodyPr/>
                    <a:lstStyle/>
                    <a:p>
                      <a:pPr marL="127000" indent="0"/>
                      <a:r>
                        <a:rPr lang="en-US" sz="900">
                          <a:latin typeface="Arial"/>
                        </a:rPr>
                        <a:t>1</a:t>
                      </a:r>
                    </a:p>
                  </a:txBody>
                  <a:tcPr marL="0" marR="0" marT="0" marB="0"/>
                </a:tc>
                <a:tc>
                  <a:txBody>
                    <a:bodyPr/>
                    <a:lstStyle/>
                    <a:p>
                      <a:pPr marL="114300" indent="0"/>
                      <a:r>
                        <a:rPr lang="en-US" sz="900">
                          <a:latin typeface="Arial"/>
                        </a:rPr>
                        <a:t>2</a:t>
                      </a:r>
                    </a:p>
                  </a:txBody>
                  <a:tcPr marL="0" marR="0" marT="0" marB="0"/>
                </a:tc>
                <a:tc>
                  <a:txBody>
                    <a:bodyPr/>
                    <a:lstStyle/>
                    <a:p>
                      <a:pPr marL="114300" indent="0"/>
                      <a:r>
                        <a:rPr lang="en-US" sz="900">
                          <a:latin typeface="Arial"/>
                        </a:rPr>
                        <a:t>3</a:t>
                      </a:r>
                    </a:p>
                  </a:txBody>
                  <a:tcPr marL="0" marR="0" marT="0" marB="0"/>
                </a:tc>
                <a:tc>
                  <a:txBody>
                    <a:bodyPr/>
                    <a:lstStyle/>
                    <a:p>
                      <a:pPr marL="114300" indent="0"/>
                      <a:r>
                        <a:rPr lang="en-US" sz="900">
                          <a:latin typeface="Arial"/>
                        </a:rPr>
                        <a:t>4</a:t>
                      </a:r>
                    </a:p>
                  </a:txBody>
                  <a:tcPr marL="0" marR="0" marT="0" marB="0"/>
                </a:tc>
                <a:tc>
                  <a:txBody>
                    <a:bodyPr/>
                    <a:lstStyle/>
                    <a:p>
                      <a:pPr marL="127000" indent="0"/>
                      <a:r>
                        <a:rPr lang="en-US" sz="900">
                          <a:latin typeface="Arial"/>
                        </a:rPr>
                        <a:t>1</a:t>
                      </a:r>
                    </a:p>
                  </a:txBody>
                  <a:tcPr marL="0" marR="0" marT="0" marB="0"/>
                </a:tc>
                <a:tc>
                  <a:txBody>
                    <a:bodyPr/>
                    <a:lstStyle/>
                    <a:p>
                      <a:pPr marL="127000" indent="0"/>
                      <a:r>
                        <a:rPr lang="en-US" sz="900">
                          <a:latin typeface="Arial"/>
                        </a:rPr>
                        <a:t>2</a:t>
                      </a:r>
                    </a:p>
                  </a:txBody>
                  <a:tcPr marL="0" marR="0" marT="0" marB="0"/>
                </a:tc>
                <a:tc>
                  <a:txBody>
                    <a:bodyPr/>
                    <a:lstStyle/>
                    <a:p>
                      <a:pPr marL="114300" indent="0"/>
                      <a:r>
                        <a:rPr lang="en-US" sz="900">
                          <a:latin typeface="Arial"/>
                        </a:rPr>
                        <a:t>3</a:t>
                      </a:r>
                    </a:p>
                  </a:txBody>
                  <a:tcPr marL="0" marR="0" marT="0" marB="0"/>
                </a:tc>
                <a:tc>
                  <a:txBody>
                    <a:bodyPr/>
                    <a:lstStyle/>
                    <a:p>
                      <a:pPr marL="139700" indent="0"/>
                      <a:r>
                        <a:rPr lang="en-US" sz="900">
                          <a:latin typeface="Arial"/>
                        </a:rPr>
                        <a:t>4</a:t>
                      </a:r>
                    </a:p>
                  </a:txBody>
                  <a:tcPr marL="0" marR="0" marT="0" marB="0"/>
                </a:tc>
                <a:tc>
                  <a:txBody>
                    <a:bodyPr/>
                    <a:lstStyle/>
                    <a:p>
                      <a:pPr marL="101600" indent="0"/>
                      <a:r>
                        <a:rPr lang="en-US" sz="900">
                          <a:latin typeface="Arial"/>
                        </a:rPr>
                        <a:t>1</a:t>
                      </a:r>
                    </a:p>
                  </a:txBody>
                  <a:tcPr marL="0" marR="0" marT="0" marB="0"/>
                </a:tc>
                <a:tc>
                  <a:txBody>
                    <a:bodyPr/>
                    <a:lstStyle/>
                    <a:p>
                      <a:pPr marL="114300" indent="0"/>
                      <a:r>
                        <a:rPr lang="en-US" sz="900">
                          <a:latin typeface="Arial"/>
                        </a:rPr>
                        <a:t>2</a:t>
                      </a:r>
                    </a:p>
                  </a:txBody>
                  <a:tcPr marL="0" marR="0" marT="0" marB="0"/>
                </a:tc>
                <a:tc>
                  <a:txBody>
                    <a:bodyPr/>
                    <a:lstStyle/>
                    <a:p>
                      <a:pPr marL="114300" indent="0"/>
                      <a:r>
                        <a:rPr lang="en-US" sz="900">
                          <a:latin typeface="Arial"/>
                        </a:rPr>
                        <a:t>3</a:t>
                      </a:r>
                    </a:p>
                  </a:txBody>
                  <a:tcPr marL="0" marR="0" marT="0" marB="0"/>
                </a:tc>
                <a:tc>
                  <a:txBody>
                    <a:bodyPr/>
                    <a:lstStyle/>
                    <a:p>
                      <a:pPr marL="114300" indent="0"/>
                      <a:r>
                        <a:rPr lang="en-US" sz="900">
                          <a:latin typeface="Arial"/>
                        </a:rPr>
                        <a:t>4</a:t>
                      </a:r>
                    </a:p>
                  </a:txBody>
                  <a:tcPr marL="0" marR="0" marT="0" marB="0"/>
                </a:tc>
                <a:tc>
                  <a:txBody>
                    <a:bodyPr/>
                    <a:lstStyle/>
                    <a:p>
                      <a:pPr marL="114300" indent="0"/>
                      <a:r>
                        <a:rPr lang="en-US" sz="900">
                          <a:latin typeface="Arial"/>
                        </a:rPr>
                        <a:t>1</a:t>
                      </a:r>
                    </a:p>
                  </a:txBody>
                  <a:tcPr marL="0" marR="0" marT="0" marB="0"/>
                </a:tc>
                <a:tc>
                  <a:txBody>
                    <a:bodyPr/>
                    <a:lstStyle/>
                    <a:p>
                      <a:pPr marL="114300" indent="0"/>
                      <a:r>
                        <a:rPr lang="en-US" sz="900">
                          <a:latin typeface="Arial"/>
                        </a:rPr>
                        <a:t>2</a:t>
                      </a:r>
                    </a:p>
                  </a:txBody>
                  <a:tcPr marL="0" marR="0" marT="0" marB="0"/>
                </a:tc>
                <a:tc>
                  <a:txBody>
                    <a:bodyPr/>
                    <a:lstStyle/>
                    <a:p>
                      <a:pPr marL="114300" indent="0"/>
                      <a:r>
                        <a:rPr lang="en-US" sz="900">
                          <a:latin typeface="Arial"/>
                        </a:rPr>
                        <a:t>3</a:t>
                      </a:r>
                    </a:p>
                  </a:txBody>
                  <a:tcPr marL="0" marR="0" marT="0" marB="0"/>
                </a:tc>
                <a:tc>
                  <a:txBody>
                    <a:bodyPr/>
                    <a:lstStyle/>
                    <a:p>
                      <a:pPr marL="241300" indent="0"/>
                      <a:r>
                        <a:rPr lang="en-US" sz="900">
                          <a:latin typeface="Arial"/>
                        </a:rPr>
                        <a:t>4</a:t>
                      </a:r>
                    </a:p>
                  </a:txBody>
                  <a:tcPr marL="0" marR="0" marT="0" marB="0"/>
                </a:tc>
              </a:tr>
              <a:tr h="195072">
                <a:tc>
                  <a:txBody>
                    <a:bodyPr/>
                    <a:lstStyle/>
                    <a:p>
                      <a:pPr marL="101600" indent="0"/>
                      <a:r>
                        <a:rPr lang="en-US" sz="900">
                          <a:latin typeface="Arial"/>
                        </a:rPr>
                        <a:t>Andi</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8120">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bl>
          </a:graphicData>
        </a:graphic>
      </p:graphicFrame>
      <p:sp>
        <p:nvSpPr>
          <p:cNvPr id="7" name="Rectangle 6"/>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122</a:t>
            </a:r>
          </a:p>
        </p:txBody>
      </p:sp>
    </p:spTree>
  </p:cSld>
  <p:clrMapOvr>
    <a:overrideClrMapping bg1="lt1" tx1="dk1" bg2="lt2" tx2="dk2" accent1="accent1" accent2="accent2" accent3="accent3" accent4="accent4" accent5="accent5" accent6="accent6" hlink="hlink" folHlink="folHlink"/>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22248" y="1100328"/>
            <a:ext cx="5635752" cy="1228344"/>
          </a:xfrm>
          <a:prstGeom prst="rect">
            <a:avLst/>
          </a:prstGeom>
        </p:spPr>
        <p:txBody>
          <a:bodyPr lIns="0" tIns="0" rIns="0" bIns="0">
            <a:noAutofit/>
          </a:bodyPr>
          <a:lstStyle/>
          <a:p>
            <a:pPr marL="406400" indent="0">
              <a:lnSpc>
                <a:spcPts val="1464"/>
              </a:lnSpc>
            </a:pPr>
            <a:r>
              <a:rPr lang="en-US" sz="900">
                <a:latin typeface="Arial"/>
              </a:rPr>
              <a:t>Petunjuk pengisian:</a:t>
            </a:r>
          </a:p>
          <a:p>
            <a:pPr marL="406400" indent="0">
              <a:lnSpc>
                <a:spcPts val="1464"/>
              </a:lnSpc>
            </a:pPr>
            <a:r>
              <a:rPr lang="en-US" sz="900">
                <a:latin typeface="Arial"/>
              </a:rPr>
              <a:t>Berilah tanda cek (v) pada kolom skor sesuai sikap gotong royong yang ditampilkan oleh</a:t>
            </a:r>
          </a:p>
          <a:p>
            <a:pPr marL="406400" indent="0">
              <a:lnSpc>
                <a:spcPts val="1464"/>
              </a:lnSpc>
            </a:pPr>
            <a:r>
              <a:rPr lang="en-US" sz="900">
                <a:latin typeface="Arial"/>
              </a:rPr>
              <a:t>peserta didik dengan criteria sebagai berikut:</a:t>
            </a:r>
          </a:p>
          <a:p>
            <a:pPr marL="406400" indent="0">
              <a:lnSpc>
                <a:spcPts val="1464"/>
              </a:lnSpc>
            </a:pPr>
            <a:r>
              <a:rPr lang="en-US" sz="900">
                <a:latin typeface="Arial"/>
              </a:rPr>
              <a:t>4 = selalu, apabila selalu melakukan sesuai pernyataan</a:t>
            </a:r>
          </a:p>
          <a:p>
            <a:pPr marL="406400" indent="0">
              <a:lnSpc>
                <a:spcPts val="1344"/>
              </a:lnSpc>
            </a:pPr>
            <a:r>
              <a:rPr lang="en-US" sz="900">
                <a:latin typeface="Arial"/>
              </a:rPr>
              <a:t>3 = sering, apabila sering melakukan sesuai pernyataan, meskipun tidak selalu</a:t>
            </a:r>
          </a:p>
          <a:p>
            <a:pPr marL="406400" indent="0">
              <a:lnSpc>
                <a:spcPts val="1344"/>
              </a:lnSpc>
            </a:pPr>
            <a:r>
              <a:rPr lang="en-US" sz="900">
                <a:latin typeface="Arial"/>
              </a:rPr>
              <a:t>2 = kadang-kadang, apabila kadang-kadang melakukan sesuai pernyataan</a:t>
            </a:r>
          </a:p>
          <a:p>
            <a:pPr marL="406400" indent="0">
              <a:lnSpc>
                <a:spcPts val="1344"/>
              </a:lnSpc>
              <a:spcAft>
                <a:spcPts val="1260"/>
              </a:spcAft>
            </a:pPr>
            <a:r>
              <a:rPr lang="en-US" sz="900">
                <a:latin typeface="Arial"/>
              </a:rPr>
              <a:t>1 = tidak pernah, apabila tidak pernah melakukan</a:t>
            </a:r>
          </a:p>
        </p:txBody>
      </p:sp>
      <p:graphicFrame>
        <p:nvGraphicFramePr>
          <p:cNvPr id="3" name="Table 2"/>
          <p:cNvGraphicFramePr>
            <a:graphicFrameLocks noGrp="1"/>
          </p:cNvGraphicFramePr>
          <p:nvPr/>
        </p:nvGraphicFramePr>
        <p:xfrm>
          <a:off x="1609344" y="2532888"/>
          <a:ext cx="2410968" cy="853440"/>
        </p:xfrm>
        <a:graphic>
          <a:graphicData uri="http://schemas.openxmlformats.org/drawingml/2006/table">
            <a:tbl>
              <a:tblPr/>
              <a:tblGrid>
                <a:gridCol w="1237488"/>
                <a:gridCol w="365760"/>
                <a:gridCol w="807720"/>
              </a:tblGrid>
              <a:tr h="170688">
                <a:tc>
                  <a:txBody>
                    <a:bodyPr/>
                    <a:lstStyle/>
                    <a:p>
                      <a:pPr marL="25400" indent="0"/>
                      <a:r>
                        <a:rPr lang="en-US" sz="900">
                          <a:latin typeface="Arial"/>
                        </a:rPr>
                        <a:t>Rentang jumlah skor</a:t>
                      </a:r>
                    </a:p>
                  </a:txBody>
                  <a:tcPr marL="0" marR="0" marT="0" marB="0"/>
                </a:tc>
                <a:tc>
                  <a:txBody>
                    <a:bodyPr/>
                    <a:lstStyle/>
                    <a:p>
                      <a:endParaRPr sz="900"/>
                    </a:p>
                  </a:txBody>
                  <a:tcPr marL="0" marR="0" marT="0" marB="0"/>
                </a:tc>
                <a:tc>
                  <a:txBody>
                    <a:bodyPr/>
                    <a:lstStyle/>
                    <a:p>
                      <a:endParaRPr sz="900"/>
                    </a:p>
                  </a:txBody>
                  <a:tcPr marL="0" marR="0" marT="0" marB="0"/>
                </a:tc>
              </a:tr>
              <a:tr h="173736">
                <a:tc>
                  <a:txBody>
                    <a:bodyPr/>
                    <a:lstStyle/>
                    <a:p>
                      <a:pPr marL="25400" indent="0"/>
                      <a:r>
                        <a:rPr lang="en-US" sz="900">
                          <a:latin typeface="Arial"/>
                        </a:rPr>
                        <a:t>13-16 : Nilai</a:t>
                      </a:r>
                    </a:p>
                  </a:txBody>
                  <a:tcPr marL="0" marR="0" marT="0" marB="0"/>
                </a:tc>
                <a:tc>
                  <a:txBody>
                    <a:bodyPr/>
                    <a:lstStyle/>
                    <a:p>
                      <a:pPr marL="76200" indent="0"/>
                      <a:r>
                        <a:rPr lang="en-US" sz="900">
                          <a:latin typeface="Arial"/>
                        </a:rPr>
                        <a:t>AB</a:t>
                      </a:r>
                    </a:p>
                  </a:txBody>
                  <a:tcPr marL="0" marR="0" marT="0" marB="0"/>
                </a:tc>
                <a:tc>
                  <a:txBody>
                    <a:bodyPr/>
                    <a:lstStyle/>
                    <a:p>
                      <a:pPr marL="165100" indent="0"/>
                      <a:r>
                        <a:rPr lang="en-US" sz="900">
                          <a:latin typeface="Arial"/>
                        </a:rPr>
                        <a:t>(amat baik)</a:t>
                      </a:r>
                    </a:p>
                  </a:txBody>
                  <a:tcPr marL="0" marR="0" marT="0" marB="0"/>
                </a:tc>
              </a:tr>
              <a:tr h="167640">
                <a:tc>
                  <a:txBody>
                    <a:bodyPr/>
                    <a:lstStyle/>
                    <a:p>
                      <a:pPr marL="25400" indent="0"/>
                      <a:r>
                        <a:rPr lang="en-US" sz="900">
                          <a:latin typeface="Arial"/>
                        </a:rPr>
                        <a:t>9-12 : Nilai</a:t>
                      </a:r>
                    </a:p>
                  </a:txBody>
                  <a:tcPr marL="0" marR="0" marT="0" marB="0"/>
                </a:tc>
                <a:tc>
                  <a:txBody>
                    <a:bodyPr/>
                    <a:lstStyle/>
                    <a:p>
                      <a:pPr marL="76200" indent="0"/>
                      <a:r>
                        <a:rPr lang="en-US" sz="900">
                          <a:latin typeface="Arial"/>
                        </a:rPr>
                        <a:t>B</a:t>
                      </a:r>
                    </a:p>
                  </a:txBody>
                  <a:tcPr marL="0" marR="0" marT="0" marB="0"/>
                </a:tc>
                <a:tc>
                  <a:txBody>
                    <a:bodyPr/>
                    <a:lstStyle/>
                    <a:p>
                      <a:pPr marL="165100" indent="0"/>
                      <a:r>
                        <a:rPr lang="en-US" sz="900">
                          <a:latin typeface="Arial"/>
                        </a:rPr>
                        <a:t>(baik)</a:t>
                      </a:r>
                    </a:p>
                  </a:txBody>
                  <a:tcPr marL="0" marR="0" marT="0" marB="0"/>
                </a:tc>
              </a:tr>
              <a:tr h="173736">
                <a:tc>
                  <a:txBody>
                    <a:bodyPr/>
                    <a:lstStyle/>
                    <a:p>
                      <a:pPr marL="25400" indent="0"/>
                      <a:r>
                        <a:rPr lang="en-US" sz="900">
                          <a:latin typeface="Arial"/>
                        </a:rPr>
                        <a:t>5-8 : Nilai</a:t>
                      </a:r>
                    </a:p>
                  </a:txBody>
                  <a:tcPr marL="0" marR="0" marT="0" marB="0"/>
                </a:tc>
                <a:tc>
                  <a:txBody>
                    <a:bodyPr/>
                    <a:lstStyle/>
                    <a:p>
                      <a:pPr marL="76200" indent="0"/>
                      <a:r>
                        <a:rPr lang="en-US" sz="900">
                          <a:latin typeface="Arial"/>
                        </a:rPr>
                        <a:t>C</a:t>
                      </a:r>
                    </a:p>
                  </a:txBody>
                  <a:tcPr marL="0" marR="0" marT="0" marB="0"/>
                </a:tc>
                <a:tc>
                  <a:txBody>
                    <a:bodyPr/>
                    <a:lstStyle/>
                    <a:p>
                      <a:pPr marL="165100" indent="0"/>
                      <a:r>
                        <a:rPr lang="en-US" sz="900">
                          <a:latin typeface="Arial"/>
                        </a:rPr>
                        <a:t>(cukup)</a:t>
                      </a:r>
                    </a:p>
                  </a:txBody>
                  <a:tcPr marL="0" marR="0" marT="0" marB="0"/>
                </a:tc>
              </a:tr>
              <a:tr h="167640">
                <a:tc>
                  <a:txBody>
                    <a:bodyPr/>
                    <a:lstStyle/>
                    <a:p>
                      <a:pPr marL="25400" indent="0"/>
                      <a:r>
                        <a:rPr lang="en-US" sz="900">
                          <a:latin typeface="Arial"/>
                        </a:rPr>
                        <a:t>0- 4 : Nilai</a:t>
                      </a:r>
                    </a:p>
                  </a:txBody>
                  <a:tcPr marL="0" marR="0" marT="0" marB="0"/>
                </a:tc>
                <a:tc>
                  <a:txBody>
                    <a:bodyPr/>
                    <a:lstStyle/>
                    <a:p>
                      <a:pPr marL="76200" indent="0"/>
                      <a:r>
                        <a:rPr lang="en-US" sz="900">
                          <a:latin typeface="Arial"/>
                        </a:rPr>
                        <a:t>K</a:t>
                      </a:r>
                    </a:p>
                  </a:txBody>
                  <a:tcPr marL="0" marR="0" marT="0" marB="0"/>
                </a:tc>
                <a:tc>
                  <a:txBody>
                    <a:bodyPr/>
                    <a:lstStyle/>
                    <a:p>
                      <a:pPr marL="165100" indent="0"/>
                      <a:r>
                        <a:rPr lang="en-US" sz="900">
                          <a:latin typeface="Arial"/>
                        </a:rPr>
                        <a:t>(kurang)</a:t>
                      </a:r>
                    </a:p>
                  </a:txBody>
                  <a:tcPr marL="0" marR="0" marT="0" marB="0"/>
                </a:tc>
              </a:tr>
            </a:tbl>
          </a:graphicData>
        </a:graphic>
      </p:graphicFrame>
      <p:sp>
        <p:nvSpPr>
          <p:cNvPr id="4" name="Rectangle 3"/>
          <p:cNvSpPr/>
          <p:nvPr/>
        </p:nvSpPr>
        <p:spPr>
          <a:xfrm>
            <a:off x="1630680" y="3581400"/>
            <a:ext cx="1984248" cy="146304"/>
          </a:xfrm>
          <a:prstGeom prst="rect">
            <a:avLst/>
          </a:prstGeom>
        </p:spPr>
        <p:txBody>
          <a:bodyPr lIns="0" tIns="0" rIns="0" bIns="0">
            <a:noAutofit/>
          </a:bodyPr>
          <a:lstStyle/>
          <a:p>
            <a:pPr indent="0"/>
            <a:r>
              <a:rPr lang="en-US" sz="800" b="1">
                <a:latin typeface="Arial"/>
              </a:rPr>
              <a:t>b)</a:t>
            </a:r>
            <a:r>
              <a:rPr lang="en-US" sz="900">
                <a:latin typeface="Arial"/>
              </a:rPr>
              <a:t> Pedoman Observasi Sikap Toleransi</a:t>
            </a:r>
          </a:p>
        </p:txBody>
      </p:sp>
      <p:graphicFrame>
        <p:nvGraphicFramePr>
          <p:cNvPr id="5" name="Table 4"/>
          <p:cNvGraphicFramePr>
            <a:graphicFrameLocks noGrp="1"/>
          </p:cNvGraphicFramePr>
          <p:nvPr/>
        </p:nvGraphicFramePr>
        <p:xfrm>
          <a:off x="1225296" y="3910584"/>
          <a:ext cx="5507736" cy="1005840"/>
        </p:xfrm>
        <a:graphic>
          <a:graphicData uri="http://schemas.openxmlformats.org/drawingml/2006/table">
            <a:tbl>
              <a:tblPr/>
              <a:tblGrid>
                <a:gridCol w="993648"/>
                <a:gridCol w="1170432"/>
                <a:gridCol w="1283208"/>
                <a:gridCol w="1011936"/>
                <a:gridCol w="1048512"/>
              </a:tblGrid>
              <a:tr h="243840">
                <a:tc>
                  <a:txBody>
                    <a:bodyPr/>
                    <a:lstStyle/>
                    <a:p>
                      <a:endParaRPr sz="1200"/>
                    </a:p>
                  </a:txBody>
                  <a:tcPr marL="0" marR="0" marT="0" marB="0"/>
                </a:tc>
                <a:tc gridSpan="4">
                  <a:txBody>
                    <a:bodyPr/>
                    <a:lstStyle/>
                    <a:p>
                      <a:pPr marL="1739900" indent="0"/>
                      <a:r>
                        <a:rPr lang="en-US" sz="900" b="1">
                          <a:latin typeface="Arial"/>
                        </a:rPr>
                        <a:t>Aspek yang dinilai</a:t>
                      </a:r>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762000">
                <a:tc>
                  <a:txBody>
                    <a:bodyPr/>
                    <a:lstStyle/>
                    <a:p>
                      <a:pPr marL="127000" marR="114300" indent="215900">
                        <a:lnSpc>
                          <a:spcPts val="1464"/>
                        </a:lnSpc>
                      </a:pPr>
                      <a:r>
                        <a:rPr lang="en-US" sz="900" b="1">
                          <a:latin typeface="Arial"/>
                        </a:rPr>
                        <a:t>Nama Peserta Didik</a:t>
                      </a:r>
                    </a:p>
                  </a:txBody>
                  <a:tcPr marL="0" marR="0" marT="0" marB="0"/>
                </a:tc>
                <a:tc>
                  <a:txBody>
                    <a:bodyPr/>
                    <a:lstStyle/>
                    <a:p>
                      <a:pPr marL="152400" marR="152400" indent="0" algn="just">
                        <a:lnSpc>
                          <a:spcPts val="1488"/>
                        </a:lnSpc>
                      </a:pPr>
                      <a:r>
                        <a:rPr lang="en-US" sz="900" b="1">
                          <a:latin typeface="Arial"/>
                        </a:rPr>
                        <a:t>Menghormati pendapat teman</a:t>
                      </a:r>
                    </a:p>
                  </a:txBody>
                  <a:tcPr marL="0" marR="0" marT="0" marB="0"/>
                </a:tc>
                <a:tc>
                  <a:txBody>
                    <a:bodyPr/>
                    <a:lstStyle/>
                    <a:p>
                      <a:pPr indent="0" algn="ctr">
                        <a:lnSpc>
                          <a:spcPts val="1488"/>
                        </a:lnSpc>
                      </a:pPr>
                      <a:r>
                        <a:rPr lang="en-US" sz="900" b="1">
                          <a:latin typeface="Arial"/>
                        </a:rPr>
                        <a:t>Menghormati perbedaan suku, agama, ras, dan gender</a:t>
                      </a:r>
                    </a:p>
                  </a:txBody>
                  <a:tcPr marL="0" marR="0" marT="0" marB="0"/>
                </a:tc>
                <a:tc>
                  <a:txBody>
                    <a:bodyPr/>
                    <a:lstStyle/>
                    <a:p>
                      <a:pPr marL="215900" marR="215900" indent="0" algn="just">
                        <a:lnSpc>
                          <a:spcPts val="1464"/>
                        </a:lnSpc>
                      </a:pPr>
                      <a:r>
                        <a:rPr lang="en-US" sz="900" b="1">
                          <a:latin typeface="Arial"/>
                        </a:rPr>
                        <a:t>Menerima perbedaan pendapat</a:t>
                      </a:r>
                    </a:p>
                  </a:txBody>
                  <a:tcPr marL="0" marR="0" marT="0" marB="0"/>
                </a:tc>
                <a:tc>
                  <a:txBody>
                    <a:bodyPr/>
                    <a:lstStyle/>
                    <a:p>
                      <a:pPr marL="215900" marR="228600" indent="0" algn="just">
                        <a:lnSpc>
                          <a:spcPts val="1464"/>
                        </a:lnSpc>
                      </a:pPr>
                      <a:r>
                        <a:rPr lang="en-US" sz="900" b="1">
                          <a:latin typeface="Arial"/>
                        </a:rPr>
                        <a:t>Menerima kekurangan orang lain</a:t>
                      </a:r>
                    </a:p>
                  </a:txBody>
                  <a:tcPr marL="0" marR="0" marT="0" marB="0"/>
                </a:tc>
              </a:tr>
            </a:tbl>
          </a:graphicData>
        </a:graphic>
      </p:graphicFrame>
      <p:sp>
        <p:nvSpPr>
          <p:cNvPr id="6" name="Rectangle 5"/>
          <p:cNvSpPr/>
          <p:nvPr/>
        </p:nvSpPr>
        <p:spPr>
          <a:xfrm>
            <a:off x="1828800" y="4943856"/>
            <a:ext cx="4297680" cy="106680"/>
          </a:xfrm>
          <a:prstGeom prst="rect">
            <a:avLst/>
          </a:prstGeom>
        </p:spPr>
        <p:txBody>
          <a:bodyPr lIns="0" tIns="0" rIns="0" bIns="0">
            <a:noAutofit/>
          </a:bodyPr>
          <a:lstStyle/>
          <a:p>
            <a:pPr indent="0"/>
            <a:r>
              <a:rPr lang="en-US" sz="900" spc="1500">
                <a:latin typeface="Arial"/>
              </a:rPr>
              <a:t>123 4 1 2 3 412341234</a:t>
            </a:r>
          </a:p>
        </p:txBody>
      </p:sp>
      <p:sp>
        <p:nvSpPr>
          <p:cNvPr id="7" name="Rectangle 6"/>
          <p:cNvSpPr/>
          <p:nvPr/>
        </p:nvSpPr>
        <p:spPr>
          <a:xfrm>
            <a:off x="780288" y="5145024"/>
            <a:ext cx="5364480" cy="112776"/>
          </a:xfrm>
          <a:prstGeom prst="rect">
            <a:avLst/>
          </a:prstGeom>
        </p:spPr>
        <p:txBody>
          <a:bodyPr lIns="0" tIns="0" rIns="0" bIns="0">
            <a:noAutofit/>
          </a:bodyPr>
          <a:lstStyle/>
          <a:p>
            <a:pPr indent="0"/>
            <a:r>
              <a:rPr lang="en-US" sz="900">
                <a:latin typeface="Arial"/>
              </a:rPr>
              <a:t>Andi</a:t>
            </a:r>
          </a:p>
        </p:txBody>
      </p:sp>
      <p:sp>
        <p:nvSpPr>
          <p:cNvPr id="8" name="Rectangle 7"/>
          <p:cNvSpPr/>
          <p:nvPr/>
        </p:nvSpPr>
        <p:spPr>
          <a:xfrm>
            <a:off x="1222248" y="6449568"/>
            <a:ext cx="5635752" cy="1283208"/>
          </a:xfrm>
          <a:prstGeom prst="rect">
            <a:avLst/>
          </a:prstGeom>
        </p:spPr>
        <p:txBody>
          <a:bodyPr lIns="0" tIns="0" rIns="0" bIns="0">
            <a:noAutofit/>
          </a:bodyPr>
          <a:lstStyle/>
          <a:p>
            <a:pPr marL="406400" indent="0">
              <a:lnSpc>
                <a:spcPts val="1464"/>
              </a:lnSpc>
              <a:spcBef>
                <a:spcPts val="7560"/>
              </a:spcBef>
            </a:pPr>
            <a:r>
              <a:rPr lang="en-US" sz="900">
                <a:latin typeface="Arial"/>
              </a:rPr>
              <a:t>Petunjuk pengisian:</a:t>
            </a:r>
          </a:p>
          <a:p>
            <a:pPr marL="406400" indent="0">
              <a:lnSpc>
                <a:spcPts val="1464"/>
              </a:lnSpc>
            </a:pPr>
            <a:r>
              <a:rPr lang="en-US" sz="900">
                <a:latin typeface="Arial"/>
              </a:rPr>
              <a:t>Berilah tanda cek (v) pada kolom skor sesuai sikap gotong royong yang ditampilkan oleh</a:t>
            </a:r>
          </a:p>
          <a:p>
            <a:pPr marL="406400" indent="0">
              <a:lnSpc>
                <a:spcPts val="1464"/>
              </a:lnSpc>
            </a:pPr>
            <a:r>
              <a:rPr lang="en-US" sz="900">
                <a:latin typeface="Arial"/>
              </a:rPr>
              <a:t>peserta didik dengan kriteria sebagai berikut:</a:t>
            </a:r>
          </a:p>
          <a:p>
            <a:pPr marL="406400" indent="0">
              <a:lnSpc>
                <a:spcPts val="1464"/>
              </a:lnSpc>
            </a:pPr>
            <a:r>
              <a:rPr lang="en-US" sz="900">
                <a:latin typeface="Arial"/>
              </a:rPr>
              <a:t>4 = selalu, apabila selalu melakukan sesuai pernyataan</a:t>
            </a:r>
          </a:p>
          <a:p>
            <a:pPr marL="406400" indent="0">
              <a:lnSpc>
                <a:spcPts val="1464"/>
              </a:lnSpc>
            </a:pPr>
            <a:r>
              <a:rPr lang="en-US" sz="900">
                <a:latin typeface="Arial"/>
              </a:rPr>
              <a:t>3 = sering, apabila sering melakukan sesuai pernyataan, meskipun tidak selalu</a:t>
            </a:r>
          </a:p>
          <a:p>
            <a:pPr marL="406400" indent="0">
              <a:lnSpc>
                <a:spcPts val="1464"/>
              </a:lnSpc>
            </a:pPr>
            <a:r>
              <a:rPr lang="en-US" sz="900">
                <a:latin typeface="Arial"/>
              </a:rPr>
              <a:t>2 = kadang-kadang, apabila kadang-kadang melakukan sesuai pernyataan</a:t>
            </a:r>
          </a:p>
          <a:p>
            <a:pPr marL="406400" indent="0">
              <a:lnSpc>
                <a:spcPts val="1464"/>
              </a:lnSpc>
              <a:spcAft>
                <a:spcPts val="840"/>
              </a:spcAft>
            </a:pPr>
            <a:r>
              <a:rPr lang="en-US" sz="900">
                <a:latin typeface="Arial"/>
              </a:rPr>
              <a:t>1 = tidak pernah, apabila tidak pernah melakukan</a:t>
            </a:r>
          </a:p>
        </p:txBody>
      </p:sp>
      <p:sp>
        <p:nvSpPr>
          <p:cNvPr id="9" name="Rectangle 8"/>
          <p:cNvSpPr/>
          <p:nvPr/>
        </p:nvSpPr>
        <p:spPr>
          <a:xfrm>
            <a:off x="1222248" y="7955280"/>
            <a:ext cx="5635752" cy="896112"/>
          </a:xfrm>
          <a:prstGeom prst="rect">
            <a:avLst/>
          </a:prstGeom>
        </p:spPr>
        <p:txBody>
          <a:bodyPr lIns="0" tIns="0" rIns="0" bIns="0">
            <a:noAutofit/>
          </a:bodyPr>
          <a:lstStyle/>
          <a:p>
            <a:pPr marL="406400" indent="0">
              <a:lnSpc>
                <a:spcPts val="1464"/>
              </a:lnSpc>
              <a:spcBef>
                <a:spcPts val="840"/>
              </a:spcBef>
            </a:pPr>
            <a:r>
              <a:rPr lang="en-US" sz="900">
                <a:latin typeface="Arial"/>
              </a:rPr>
              <a:t>Rentang jumlah skor :</a:t>
            </a:r>
          </a:p>
          <a:p>
            <a:pPr marL="406400" indent="0">
              <a:lnSpc>
                <a:spcPts val="1464"/>
              </a:lnSpc>
            </a:pPr>
            <a:r>
              <a:rPr lang="en-US" sz="900">
                <a:latin typeface="Arial"/>
              </a:rPr>
              <a:t>13-16 Nilai:AB (amat baik)</a:t>
            </a:r>
          </a:p>
          <a:p>
            <a:pPr marL="406400" indent="0">
              <a:lnSpc>
                <a:spcPts val="1464"/>
              </a:lnSpc>
            </a:pPr>
            <a:r>
              <a:rPr lang="en-US" sz="900">
                <a:latin typeface="Arial"/>
              </a:rPr>
              <a:t>9 - 12 Nilai:B (baik)</a:t>
            </a:r>
          </a:p>
          <a:p>
            <a:pPr marL="406400" indent="0">
              <a:lnSpc>
                <a:spcPts val="1464"/>
              </a:lnSpc>
            </a:pPr>
            <a:r>
              <a:rPr lang="en-US" sz="900">
                <a:latin typeface="Arial"/>
              </a:rPr>
              <a:t>5 - 8 Nilai:C (cukup)</a:t>
            </a:r>
          </a:p>
          <a:p>
            <a:pPr marL="406400" indent="0">
              <a:lnSpc>
                <a:spcPts val="1464"/>
              </a:lnSpc>
            </a:pPr>
            <a:r>
              <a:rPr lang="en-US" sz="900">
                <a:latin typeface="Arial"/>
              </a:rPr>
              <a:t>0 - 4 Nilai:K (kurang)</a:t>
            </a:r>
          </a:p>
        </p:txBody>
      </p:sp>
      <p:sp>
        <p:nvSpPr>
          <p:cNvPr id="10" name="Rectangle 9"/>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123</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61872" y="1097280"/>
            <a:ext cx="5401056" cy="8324088"/>
          </a:xfrm>
          <a:prstGeom prst="rect">
            <a:avLst/>
          </a:prstGeom>
        </p:spPr>
        <p:txBody>
          <a:bodyPr lIns="0" tIns="0" rIns="0" bIns="0">
            <a:noAutofit/>
          </a:bodyPr>
          <a:lstStyle/>
          <a:p>
            <a:pPr marL="596900" marR="12700" indent="-228600" algn="just">
              <a:lnSpc>
                <a:spcPts val="1608"/>
              </a:lnSpc>
            </a:pPr>
            <a:r>
              <a:rPr lang="en-US" sz="900">
                <a:latin typeface="Arial"/>
              </a:rPr>
              <a:t>5) Pembelajaran kompetensi untuk konten yang bersifat</a:t>
            </a:r>
            <a:r>
              <a:rPr lang="en-US" sz="900" i="1">
                <a:latin typeface="Arial"/>
              </a:rPr>
              <a:t> developmental</a:t>
            </a:r>
            <a:r>
              <a:rPr lang="en-US" sz="900">
                <a:latin typeface="Arial"/>
              </a:rPr>
              <a:t> dilaksanakan berkesinambungan antara satu pertemuan dengan pertemuan lainnya dan saling memperkuat antara satu mata pelajaran dengan mata pelajaran lainnya.</a:t>
            </a:r>
          </a:p>
          <a:p>
            <a:pPr marL="596900" marR="12700" indent="-228600" algn="just">
              <a:lnSpc>
                <a:spcPts val="1608"/>
              </a:lnSpc>
            </a:pPr>
            <a:r>
              <a:rPr lang="en-US" sz="900">
                <a:latin typeface="Arial"/>
              </a:rPr>
              <a:t>6) Proses pembelajaran tidak langsung</a:t>
            </a:r>
            <a:r>
              <a:rPr lang="en-US" sz="900" i="1">
                <a:latin typeface="Arial"/>
              </a:rPr>
              <a:t> (indirect)</a:t>
            </a:r>
            <a:r>
              <a:rPr lang="en-US" sz="900">
                <a:latin typeface="Arial"/>
              </a:rPr>
              <a:t> terjadi pada setiap kegiatan belajar yang terjadi di kelas, sekolah, rumah dan masyarakat. Proses pembelajaran tidak langsung bukan kurikulum tersembunyi</a:t>
            </a:r>
            <a:r>
              <a:rPr lang="en-US" sz="900" i="1">
                <a:latin typeface="Arial"/>
              </a:rPr>
              <a:t> (hidden curriculum)</a:t>
            </a:r>
            <a:r>
              <a:rPr lang="en-US" sz="900">
                <a:latin typeface="Arial"/>
              </a:rPr>
              <a:t> karena sikap yang dikembangkan dalam proses pembelajaran tidak langsung harus tercantum dalam silabus dan Rencana Pelaksanaan Pembelajaran (RPP) yang dibuat guru.</a:t>
            </a:r>
          </a:p>
          <a:p>
            <a:pPr marL="596900" marR="12700" indent="-228600" algn="just">
              <a:lnSpc>
                <a:spcPts val="1608"/>
              </a:lnSpc>
            </a:pPr>
            <a:r>
              <a:rPr lang="en-US" sz="900">
                <a:latin typeface="Arial"/>
              </a:rPr>
              <a:t>7) Proses pembelajaran dikembangkan atas prinsip pembelajaran siswa aktif melalui kegiatan mengamati (melihat, membaca, mendengar, menyimak), menanya (lisan, tulis), menganalis (menghubungkan, menentukan keterkaitan, membangun cerita/ konsep), dan mengkomunikasikan (lisan, tulis, gambar, grafik, tabel,</a:t>
            </a:r>
            <a:r>
              <a:rPr lang="en-US" sz="900" i="1">
                <a:latin typeface="Arial"/>
              </a:rPr>
              <a:t> chart,</a:t>
            </a:r>
            <a:r>
              <a:rPr lang="en-US" sz="900">
                <a:latin typeface="Arial"/>
              </a:rPr>
              <a:t> dan lain-lain).</a:t>
            </a:r>
          </a:p>
          <a:p>
            <a:pPr marL="596900" marR="12700" indent="-228600" algn="just">
              <a:lnSpc>
                <a:spcPts val="1608"/>
              </a:lnSpc>
            </a:pPr>
            <a:r>
              <a:rPr lang="en-US" sz="900">
                <a:latin typeface="Arial"/>
              </a:rPr>
              <a:t>8) Pembelajaran remedial dilaksanakan untuk membantu peserta didik menguasai kompetensi yang masih kurang. Pembelajaran remedial dirancang dan dilaksanakan berdasarkan kelemahan yang ditemukan berdasarkan analisis hasil tes, ulangan, dan tugas setiap peserta didik. Pembelajaran remedial dirancang untuk individu, kelompok, atau kelas sesuai dengan hasil analisis jawaban peserta didik.</a:t>
            </a:r>
          </a:p>
          <a:p>
            <a:pPr marL="596900" marR="12700" indent="-228600" algn="just">
              <a:lnSpc>
                <a:spcPts val="1608"/>
              </a:lnSpc>
              <a:spcAft>
                <a:spcPts val="1050"/>
              </a:spcAft>
            </a:pPr>
            <a:r>
              <a:rPr lang="en-US" sz="900">
                <a:latin typeface="Arial"/>
              </a:rPr>
              <a:t>9) Penilaian hasil belajar mencakup seluruh aspek kompetensi, bersifat formatif, dan hasilnya segera diikuti dengan pembelajaran remedial untuk memastikan penguasaan kompetensi pada tingkat memuaskan.</a:t>
            </a:r>
          </a:p>
          <a:p>
            <a:pPr marL="368300" indent="-177800" algn="just">
              <a:lnSpc>
                <a:spcPts val="1608"/>
              </a:lnSpc>
            </a:pPr>
            <a:r>
              <a:rPr lang="en-US" sz="900">
                <a:latin typeface="Arial"/>
              </a:rPr>
              <a:t>b. Pembelajaran ekstrakurikuler.</a:t>
            </a:r>
          </a:p>
          <a:p>
            <a:pPr marL="368300" marR="12700" indent="0" algn="just">
              <a:lnSpc>
                <a:spcPts val="1608"/>
              </a:lnSpc>
              <a:spcAft>
                <a:spcPts val="1050"/>
              </a:spcAft>
            </a:pPr>
            <a:r>
              <a:rPr lang="en-US" sz="900">
                <a:latin typeface="Arial"/>
              </a:rPr>
              <a:t>Pembelajaran ekstrakurikuler adalah aktivitas yang dirancang sebagai kegiatan di luar kegiatan pembelajaran terjadwal secara rutin setiap minggu. Kegiatan ekstrakurikuler terdiri atas kegiatan wajib dan pilihan. Pramuka adalah kegiatan ekstrakurikuler wajib. Kegiatan ekstrakurikuler wajib dinilai dan hasilnya digunakan sebagai unsur pendukung kegiatan intrakurikuler.</a:t>
            </a:r>
          </a:p>
          <a:p>
            <a:pPr indent="0">
              <a:lnSpc>
                <a:spcPts val="1608"/>
              </a:lnSpc>
            </a:pPr>
            <a:r>
              <a:rPr lang="en-US" sz="900" b="1">
                <a:latin typeface="Arial"/>
              </a:rPr>
              <a:t>5. Prinsip Pengembangan Kurikulum 2013</a:t>
            </a:r>
          </a:p>
          <a:p>
            <a:pPr marL="368300" indent="-177800" algn="just">
              <a:lnSpc>
                <a:spcPts val="1608"/>
              </a:lnSpc>
            </a:pPr>
            <a:r>
              <a:rPr lang="en-US" sz="900">
                <a:latin typeface="Arial"/>
              </a:rPr>
              <a:t>Kurikulum 2013 dikembangkan berdasarkan pada prinsip-prinsip berikut.</a:t>
            </a:r>
          </a:p>
          <a:p>
            <a:pPr marL="368300" marR="12700" indent="-177800" algn="just">
              <a:lnSpc>
                <a:spcPts val="1608"/>
              </a:lnSpc>
            </a:pPr>
            <a:r>
              <a:rPr lang="en-US" sz="900">
                <a:latin typeface="Arial"/>
              </a:rPr>
              <a:t>a. Kurikulum bukan hanya merupakan sekumpulan daftar mata pelajaran karena mata pelajaran hanya merupakan sumber materi pembelajaran untuk mencapai kompetensi.</a:t>
            </a:r>
          </a:p>
          <a:p>
            <a:pPr marL="368300" marR="12700" indent="-177800" algn="just">
              <a:lnSpc>
                <a:spcPts val="1608"/>
              </a:lnSpc>
            </a:pPr>
            <a:r>
              <a:rPr lang="en-US" sz="900">
                <a:latin typeface="Arial"/>
              </a:rPr>
              <a:t>b. Kurikulum berdasarkan Standar Kompetensi Lulusan yang ditetapkan untuk satu satuan pendidikan, jenjang pendidikan, dan program pendidikan. Berdasarkan kebijakan Pemerintah mengenai Wajib Belajar 12 Tahun, Standar Kompetensi Lulusan yang menjadi dasar pengembangan kurikulum adalah kemampuan yang harus dimiliki peserta didik setelah mengikuti proses pendidikan selama 12 tahun.</a:t>
            </a:r>
          </a:p>
          <a:p>
            <a:pPr marL="368300" marR="12700" indent="-177800" algn="just">
              <a:lnSpc>
                <a:spcPts val="1608"/>
              </a:lnSpc>
            </a:pPr>
            <a:r>
              <a:rPr lang="en-US" sz="900">
                <a:latin typeface="Arial"/>
              </a:rPr>
              <a:t>c. Kurikulum berdasarkan model kurikulum berbasis kompetensi yang ditandai dengan adanya pengembangan kompetensi berupa sikap, pengetahuan, keterampilan berpikir, dan keterampilan psikomotorik yang dikemas dalam berbagai mata pelajaran.</a:t>
            </a:r>
          </a:p>
        </p:txBody>
      </p:sp>
      <p:sp>
        <p:nvSpPr>
          <p:cNvPr id="3" name="Rectangle 2"/>
          <p:cNvSpPr/>
          <p:nvPr/>
        </p:nvSpPr>
        <p:spPr>
          <a:xfrm>
            <a:off x="1246632" y="9933432"/>
            <a:ext cx="5431536" cy="140208"/>
          </a:xfrm>
          <a:prstGeom prst="rect">
            <a:avLst/>
          </a:prstGeom>
        </p:spPr>
        <p:txBody>
          <a:bodyPr lIns="0" tIns="0" rIns="0" bIns="0">
            <a:noAutofit/>
          </a:bodyPr>
          <a:lstStyle/>
          <a:p>
            <a:pPr indent="0" algn="r"/>
            <a:r>
              <a:rPr lang="en-US" sz="900">
                <a:latin typeface="Arial"/>
              </a:rPr>
              <a:t>Materi 1 - Konsep Kurikulum | 8</a:t>
            </a:r>
          </a:p>
        </p:txBody>
      </p:sp>
    </p:spTree>
  </p:cSld>
  <p:clrMapOvr>
    <a:overrideClrMapping bg1="lt1" tx1="dk1" bg2="lt2" tx2="dk2" accent1="accent1" accent2="accent2" accent3="accent3" accent4="accent4" accent5="accent5" accent6="accent6" hlink="hlink" folHlink="folHlink"/>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499872"/>
            <a:ext cx="5599176" cy="131064"/>
          </a:xfrm>
          <a:prstGeom prst="rect">
            <a:avLst/>
          </a:prstGeom>
        </p:spPr>
        <p:txBody>
          <a:bodyPr lIns="0" tIns="0" rIns="0" bIns="0">
            <a:noAutofit/>
          </a:bodyPr>
          <a:lstStyle/>
          <a:p>
            <a:pPr marL="4902200" indent="0">
              <a:spcAft>
                <a:spcPts val="2730"/>
              </a:spcAft>
            </a:pPr>
            <a:r>
              <a:rPr lang="en-US" sz="900" b="1">
                <a:latin typeface="Arial"/>
              </a:rPr>
              <a:t>LK-4.3</a:t>
            </a:r>
          </a:p>
        </p:txBody>
      </p:sp>
      <p:sp>
        <p:nvSpPr>
          <p:cNvPr id="3" name="Rectangle 2"/>
          <p:cNvSpPr/>
          <p:nvPr/>
        </p:nvSpPr>
        <p:spPr>
          <a:xfrm>
            <a:off x="1078992" y="1118616"/>
            <a:ext cx="5599176" cy="3578352"/>
          </a:xfrm>
          <a:prstGeom prst="rect">
            <a:avLst/>
          </a:prstGeom>
        </p:spPr>
        <p:txBody>
          <a:bodyPr lIns="0" tIns="0" rIns="0" bIns="0">
            <a:noAutofit/>
          </a:bodyPr>
          <a:lstStyle/>
          <a:p>
            <a:pPr marR="25400" indent="0" algn="ctr">
              <a:lnSpc>
                <a:spcPts val="1728"/>
              </a:lnSpc>
              <a:spcBef>
                <a:spcPts val="2730"/>
              </a:spcBef>
              <a:spcAft>
                <a:spcPts val="630"/>
              </a:spcAft>
            </a:pPr>
            <a:r>
              <a:rPr lang="en-US" sz="1100" b="1" u="sng">
                <a:latin typeface="Arial"/>
              </a:rPr>
              <a:t>LEMBAR KERJA </a:t>
            </a:r>
            <a:r>
              <a:rPr lang="en-US" sz="1100" b="1">
                <a:latin typeface="Arial"/>
              </a:rPr>
              <a:t>PENILAIAN PELAKSANAAN PEMBELAJARAN </a:t>
            </a:r>
            <a:r>
              <a:rPr lang="en-US" sz="1100" b="1" i="1">
                <a:latin typeface="Arial"/>
              </a:rPr>
              <a:t>(Peer teaching)</a:t>
            </a:r>
          </a:p>
          <a:p>
            <a:pPr marL="266700" indent="-254000">
              <a:spcAft>
                <a:spcPts val="1050"/>
              </a:spcAft>
            </a:pPr>
            <a:r>
              <a:rPr lang="en-US" sz="900" b="1">
                <a:latin typeface="Arial"/>
              </a:rPr>
              <a:t>PETUNJUK</a:t>
            </a:r>
          </a:p>
          <a:p>
            <a:pPr marL="266700" indent="-254000">
              <a:lnSpc>
                <a:spcPts val="1344"/>
              </a:lnSpc>
            </a:pPr>
            <a:r>
              <a:rPr lang="en-US" sz="900" b="1">
                <a:latin typeface="Arial"/>
              </a:rPr>
              <a:t>A. Kompetensi</a:t>
            </a:r>
            <a:r>
              <a:rPr lang="en-US" sz="900">
                <a:latin typeface="Arial"/>
              </a:rPr>
              <a:t> : Mampu melaksanakan pembelajaran dengan menerapkan pendekatan</a:t>
            </a:r>
          </a:p>
          <a:p>
            <a:pPr marL="1447800" indent="0">
              <a:lnSpc>
                <a:spcPts val="1344"/>
              </a:lnSpc>
            </a:pPr>
            <a:r>
              <a:rPr lang="en-US" sz="900">
                <a:latin typeface="Arial"/>
              </a:rPr>
              <a:t>saintifik.</a:t>
            </a:r>
          </a:p>
          <a:p>
            <a:pPr marL="266700" indent="-254000">
              <a:lnSpc>
                <a:spcPts val="1344"/>
              </a:lnSpc>
            </a:pPr>
            <a:r>
              <a:rPr lang="en-US" sz="900" b="1">
                <a:latin typeface="Arial"/>
              </a:rPr>
              <a:t>B. Tujuan Kegiatan</a:t>
            </a:r>
            <a:r>
              <a:rPr lang="en-US" sz="900">
                <a:latin typeface="Arial"/>
              </a:rPr>
              <a:t> : Melalui kegiatan</a:t>
            </a:r>
            <a:r>
              <a:rPr lang="en-US" sz="900" i="1">
                <a:latin typeface="Arial"/>
              </a:rPr>
              <a:t> peer teaching,</a:t>
            </a:r>
            <a:r>
              <a:rPr lang="en-US" sz="900">
                <a:latin typeface="Arial"/>
              </a:rPr>
              <a:t> peserta mampu melaksanakan</a:t>
            </a:r>
          </a:p>
          <a:p>
            <a:pPr marL="1447800" indent="0">
              <a:lnSpc>
                <a:spcPts val="1344"/>
              </a:lnSpc>
            </a:pPr>
            <a:r>
              <a:rPr lang="en-US" sz="900">
                <a:latin typeface="Arial"/>
              </a:rPr>
              <a:t>pembelajaran dengan pendekatan saintifik dan model pembelajaran</a:t>
            </a:r>
          </a:p>
          <a:p>
            <a:pPr marL="457200" indent="-190500">
              <a:lnSpc>
                <a:spcPts val="1344"/>
              </a:lnSpc>
            </a:pPr>
            <a:r>
              <a:rPr lang="en-US" sz="900">
                <a:latin typeface="Arial"/>
              </a:rPr>
              <a:t>yang</a:t>
            </a:r>
          </a:p>
          <a:p>
            <a:pPr marL="1447800" indent="0">
              <a:lnSpc>
                <a:spcPts val="1344"/>
              </a:lnSpc>
            </a:pPr>
            <a:r>
              <a:rPr lang="en-US" sz="900">
                <a:latin typeface="Arial"/>
              </a:rPr>
              <a:t>sesuai.</a:t>
            </a:r>
          </a:p>
          <a:p>
            <a:pPr marL="266700" indent="-254000">
              <a:lnSpc>
                <a:spcPts val="1224"/>
              </a:lnSpc>
            </a:pPr>
            <a:r>
              <a:rPr lang="en-US" sz="900" b="1">
                <a:latin typeface="Arial"/>
              </a:rPr>
              <a:t>C. Langkah Kegiatan:</a:t>
            </a:r>
          </a:p>
          <a:p>
            <a:pPr marL="457200" marR="38100" indent="-190500">
              <a:lnSpc>
                <a:spcPts val="1224"/>
              </a:lnSpc>
            </a:pPr>
            <a:r>
              <a:rPr lang="en-US" sz="900">
                <a:latin typeface="Arial"/>
              </a:rPr>
              <a:t>1. Bacalah format Penilaian Pelaksanaan Pembelajaran untuk dapat memahami setiap aspek yang dinilai.</a:t>
            </a:r>
          </a:p>
          <a:p>
            <a:pPr marL="457200" indent="-190500">
              <a:lnSpc>
                <a:spcPts val="1224"/>
              </a:lnSpc>
            </a:pPr>
            <a:r>
              <a:rPr lang="en-US" sz="900">
                <a:latin typeface="Arial"/>
              </a:rPr>
              <a:t>2. Pada saat menjadi guru tampilkan pembelajaran sesuai dengan rancangan RPP.</a:t>
            </a:r>
          </a:p>
          <a:p>
            <a:pPr marL="457200" marR="38100" indent="-190500">
              <a:lnSpc>
                <a:spcPts val="1224"/>
              </a:lnSpc>
            </a:pPr>
            <a:r>
              <a:rPr lang="en-US" sz="900">
                <a:latin typeface="Arial"/>
              </a:rPr>
              <a:t>3. Pada saat menjadi pengamat, amatilah secara seksama proses pelakasaan pembelajaran yang dilakukan oleh peserta lain yang menjadi guru.</a:t>
            </a:r>
          </a:p>
          <a:p>
            <a:pPr marL="457200" marR="38100" indent="-190500">
              <a:lnSpc>
                <a:spcPts val="1224"/>
              </a:lnSpc>
            </a:pPr>
            <a:r>
              <a:rPr lang="en-US" sz="900">
                <a:latin typeface="Arial"/>
              </a:rPr>
              <a:t>4. Berikan tanda centang (V) pada kolom pilihan</a:t>
            </a:r>
            <a:r>
              <a:rPr lang="en-US" sz="800" b="1">
                <a:latin typeface="Arial"/>
              </a:rPr>
              <a:t> Ya</a:t>
            </a:r>
            <a:r>
              <a:rPr lang="en-US" sz="900">
                <a:latin typeface="Arial"/>
              </a:rPr>
              <a:t> atau</a:t>
            </a:r>
            <a:r>
              <a:rPr lang="en-US" sz="800" b="1">
                <a:latin typeface="Arial"/>
              </a:rPr>
              <a:t> Tidak</a:t>
            </a:r>
            <a:r>
              <a:rPr lang="en-US" sz="900">
                <a:latin typeface="Arial"/>
              </a:rPr>
              <a:t> sesuai penilaian Anda terhadap penyajian pembelajaran.</a:t>
            </a:r>
          </a:p>
          <a:p>
            <a:pPr marL="457200" indent="-190500">
              <a:lnSpc>
                <a:spcPts val="1224"/>
              </a:lnSpc>
              <a:spcAft>
                <a:spcPts val="1680"/>
              </a:spcAft>
            </a:pPr>
            <a:r>
              <a:rPr lang="en-US" sz="900">
                <a:latin typeface="Arial"/>
              </a:rPr>
              <a:t>5. Pada kolom</a:t>
            </a:r>
            <a:r>
              <a:rPr lang="en-US" sz="800" b="1">
                <a:latin typeface="Arial"/>
              </a:rPr>
              <a:t> catatan,</a:t>
            </a:r>
            <a:r>
              <a:rPr lang="en-US" sz="900">
                <a:latin typeface="Arial"/>
              </a:rPr>
              <a:t> berikan catatan khusus atau saran perbaikan pelaksanaan pembelajaran.</a:t>
            </a:r>
          </a:p>
        </p:txBody>
      </p:sp>
      <p:sp>
        <p:nvSpPr>
          <p:cNvPr id="4" name="Rectangle 3"/>
          <p:cNvSpPr/>
          <p:nvPr/>
        </p:nvSpPr>
        <p:spPr>
          <a:xfrm>
            <a:off x="1078992" y="5010912"/>
            <a:ext cx="5599176" cy="137160"/>
          </a:xfrm>
          <a:prstGeom prst="rect">
            <a:avLst/>
          </a:prstGeom>
        </p:spPr>
        <p:txBody>
          <a:bodyPr lIns="0" tIns="0" rIns="0" bIns="0">
            <a:noAutofit/>
          </a:bodyPr>
          <a:lstStyle/>
          <a:p>
            <a:pPr marL="5283200" indent="0">
              <a:spcBef>
                <a:spcPts val="1680"/>
              </a:spcBef>
              <a:spcAft>
                <a:spcPts val="1050"/>
              </a:spcAft>
            </a:pPr>
            <a:r>
              <a:rPr lang="en-US" sz="900" b="1">
                <a:latin typeface="Arial"/>
              </a:rPr>
              <a:t>R-4.3</a:t>
            </a:r>
          </a:p>
        </p:txBody>
      </p:sp>
      <p:sp>
        <p:nvSpPr>
          <p:cNvPr id="5" name="Rectangle 4"/>
          <p:cNvSpPr/>
          <p:nvPr/>
        </p:nvSpPr>
        <p:spPr>
          <a:xfrm>
            <a:off x="1078992" y="5352288"/>
            <a:ext cx="5599176" cy="2090928"/>
          </a:xfrm>
          <a:prstGeom prst="rect">
            <a:avLst/>
          </a:prstGeom>
        </p:spPr>
        <p:txBody>
          <a:bodyPr lIns="0" tIns="0" rIns="0" bIns="0">
            <a:noAutofit/>
          </a:bodyPr>
          <a:lstStyle/>
          <a:p>
            <a:pPr marR="25400" indent="0" algn="ctr">
              <a:spcBef>
                <a:spcPts val="1050"/>
              </a:spcBef>
              <a:spcAft>
                <a:spcPts val="1680"/>
              </a:spcAft>
            </a:pPr>
            <a:r>
              <a:rPr lang="en-US" sz="1100" b="1">
                <a:latin typeface="Arial"/>
              </a:rPr>
              <a:t>RUBRIK PENILAIAN PELAKSANAAN PEMBELAJARAN</a:t>
            </a:r>
          </a:p>
          <a:p>
            <a:pPr marL="12700" marR="38100" indent="0" algn="just">
              <a:lnSpc>
                <a:spcPts val="1608"/>
              </a:lnSpc>
              <a:spcAft>
                <a:spcPts val="1050"/>
              </a:spcAft>
            </a:pPr>
            <a:r>
              <a:rPr lang="en-US" sz="900">
                <a:latin typeface="Arial"/>
              </a:rPr>
              <a:t>Rubrik Penilaian Pelaksanaan Pembelajaran ini digunakan oleh pengamat untuk menilai kompetensi guru dalam melaksanakan pembelajaran pada saat</a:t>
            </a:r>
            <a:r>
              <a:rPr lang="en-US" sz="900" i="1">
                <a:latin typeface="Arial"/>
              </a:rPr>
              <a:t> pee rteaching.</a:t>
            </a:r>
          </a:p>
          <a:p>
            <a:pPr marL="266700" indent="-254000">
              <a:spcAft>
                <a:spcPts val="630"/>
              </a:spcAft>
            </a:pPr>
            <a:r>
              <a:rPr lang="en-US" sz="900" b="1">
                <a:latin typeface="Arial"/>
              </a:rPr>
              <a:t>Langkah Kegiatan:</a:t>
            </a:r>
          </a:p>
          <a:p>
            <a:pPr marL="266700" marR="38100" indent="-254000">
              <a:lnSpc>
                <a:spcPts val="1296"/>
              </a:lnSpc>
            </a:pPr>
            <a:r>
              <a:rPr lang="en-US" sz="900">
                <a:latin typeface="Arial"/>
              </a:rPr>
              <a:t>1. </a:t>
            </a:r>
            <a:r>
              <a:rPr lang="en-US" sz="900" i="1">
                <a:latin typeface="Arial"/>
              </a:rPr>
              <a:t>Berikan tanda cek (V) pada kolom pilihan</a:t>
            </a:r>
            <a:r>
              <a:rPr lang="en-US" sz="800" b="1" i="1">
                <a:latin typeface="Arial"/>
              </a:rPr>
              <a:t> YA</a:t>
            </a:r>
            <a:r>
              <a:rPr lang="en-US" sz="900" i="1">
                <a:latin typeface="Arial"/>
              </a:rPr>
              <a:t> atau</a:t>
            </a:r>
            <a:r>
              <a:rPr lang="en-US" sz="800" b="1" i="1">
                <a:latin typeface="Arial"/>
              </a:rPr>
              <a:t> TIDAK</a:t>
            </a:r>
            <a:r>
              <a:rPr lang="en-US" sz="900" i="1">
                <a:latin typeface="Arial"/>
              </a:rPr>
              <a:t> sesuai dengan penilaian Anda terhadap penyajian guru pada saat pelaksanaan pembelajaran.</a:t>
            </a:r>
          </a:p>
          <a:p>
            <a:pPr marL="266700" indent="-254000">
              <a:lnSpc>
                <a:spcPts val="1296"/>
              </a:lnSpc>
            </a:pPr>
            <a:r>
              <a:rPr lang="en-US" sz="900">
                <a:latin typeface="Arial"/>
              </a:rPr>
              <a:t>2. </a:t>
            </a:r>
            <a:r>
              <a:rPr lang="en-US" sz="900" i="1">
                <a:latin typeface="Arial"/>
              </a:rPr>
              <a:t>Berikan catatan khusus atau saran perbaikan pelaksanaan pembelajaran.</a:t>
            </a:r>
          </a:p>
          <a:p>
            <a:pPr marL="266700" indent="-254000">
              <a:lnSpc>
                <a:spcPts val="1296"/>
              </a:lnSpc>
            </a:pPr>
            <a:r>
              <a:rPr lang="en-US" sz="900">
                <a:latin typeface="Arial"/>
              </a:rPr>
              <a:t>3. </a:t>
            </a:r>
            <a:r>
              <a:rPr lang="en-US" sz="900" i="1">
                <a:latin typeface="Arial"/>
              </a:rPr>
              <a:t>Setelah selesai penilaian, hitung jumlah nilai YA dan TIDAK.</a:t>
            </a:r>
          </a:p>
          <a:p>
            <a:pPr marL="266700" indent="-254000">
              <a:lnSpc>
                <a:spcPts val="1296"/>
              </a:lnSpc>
              <a:spcAft>
                <a:spcPts val="1050"/>
              </a:spcAft>
            </a:pPr>
            <a:r>
              <a:rPr lang="en-US" sz="900">
                <a:latin typeface="Arial"/>
              </a:rPr>
              <a:t>4. </a:t>
            </a:r>
            <a:r>
              <a:rPr lang="en-US" sz="900" i="1">
                <a:latin typeface="Arial"/>
              </a:rPr>
              <a:t>Tentukan nilai menggunakan rumus sbb:</a:t>
            </a:r>
          </a:p>
        </p:txBody>
      </p:sp>
      <p:sp>
        <p:nvSpPr>
          <p:cNvPr id="6" name="Rectangle 5"/>
          <p:cNvSpPr/>
          <p:nvPr/>
        </p:nvSpPr>
        <p:spPr>
          <a:xfrm>
            <a:off x="1078992" y="7677912"/>
            <a:ext cx="5599176" cy="551688"/>
          </a:xfrm>
          <a:prstGeom prst="rect">
            <a:avLst/>
          </a:prstGeom>
        </p:spPr>
        <p:txBody>
          <a:bodyPr lIns="0" tIns="0" rIns="0" bIns="0">
            <a:noAutofit/>
          </a:bodyPr>
          <a:lstStyle/>
          <a:p>
            <a:pPr marL="1600200" indent="0">
              <a:spcBef>
                <a:spcPts val="1050"/>
              </a:spcBef>
              <a:spcAft>
                <a:spcPts val="630"/>
              </a:spcAft>
            </a:pPr>
            <a:r>
              <a:rPr lang="en-US" sz="900" b="1">
                <a:latin typeface="Arial"/>
              </a:rPr>
              <a:t>Mata Pelajaran</a:t>
            </a:r>
          </a:p>
          <a:p>
            <a:pPr marL="2705100" indent="0"/>
            <a:r>
              <a:rPr lang="en-US" sz="900" b="1" spc="50">
                <a:solidFill>
                  <a:srgbClr val="24191F"/>
                </a:solidFill>
                <a:latin typeface="Times New Roman"/>
              </a:rPr>
              <a:t>Jumlah</a:t>
            </a:r>
            <a:r>
              <a:rPr lang="en-US" sz="900">
                <a:solidFill>
                  <a:srgbClr val="24191F"/>
                </a:solidFill>
                <a:latin typeface="Arial"/>
              </a:rPr>
              <a:t> VA</a:t>
            </a:r>
          </a:p>
          <a:p>
            <a:pPr marL="2209800" indent="0"/>
            <a:r>
              <a:rPr lang="en-US" sz="900" i="1">
                <a:solidFill>
                  <a:srgbClr val="24191F"/>
                </a:solidFill>
                <a:latin typeface="Arial"/>
              </a:rPr>
              <a:t>Nilai =</a:t>
            </a:r>
            <a:r>
              <a:rPr lang="en-US" sz="900" i="1">
                <a:latin typeface="Arial"/>
              </a:rPr>
              <a:t> --—-</a:t>
            </a:r>
            <a:r>
              <a:rPr lang="en-US" sz="900" i="1">
                <a:solidFill>
                  <a:srgbClr val="24191F"/>
                </a:solidFill>
                <a:latin typeface="Arial"/>
              </a:rPr>
              <a:t>xlOO%</a:t>
            </a:r>
          </a:p>
          <a:p>
            <a:pPr marL="2959100" indent="0">
              <a:spcAft>
                <a:spcPts val="1050"/>
              </a:spcAft>
            </a:pPr>
            <a:r>
              <a:rPr lang="en-US" sz="900">
                <a:solidFill>
                  <a:srgbClr val="24191F"/>
                </a:solidFill>
                <a:latin typeface="Arial"/>
              </a:rPr>
              <a:t>48</a:t>
            </a:r>
          </a:p>
        </p:txBody>
      </p:sp>
      <p:graphicFrame>
        <p:nvGraphicFramePr>
          <p:cNvPr id="7" name="Table 6"/>
          <p:cNvGraphicFramePr>
            <a:graphicFrameLocks noGrp="1"/>
          </p:cNvGraphicFramePr>
          <p:nvPr/>
        </p:nvGraphicFramePr>
        <p:xfrm>
          <a:off x="2898648" y="8482584"/>
          <a:ext cx="2465832" cy="1158240"/>
        </p:xfrm>
        <a:graphic>
          <a:graphicData uri="http://schemas.openxmlformats.org/drawingml/2006/table">
            <a:tbl>
              <a:tblPr/>
              <a:tblGrid>
                <a:gridCol w="1261872"/>
                <a:gridCol w="1203960"/>
              </a:tblGrid>
              <a:tr h="246888">
                <a:tc>
                  <a:txBody>
                    <a:bodyPr/>
                    <a:lstStyle/>
                    <a:p>
                      <a:pPr marR="292100" indent="0" algn="r"/>
                      <a:r>
                        <a:rPr lang="en-US" sz="900" b="1">
                          <a:latin typeface="Arial"/>
                        </a:rPr>
                        <a:t>PERINGKAT</a:t>
                      </a:r>
                    </a:p>
                  </a:txBody>
                  <a:tcPr marL="0" marR="0" marT="0" marB="0"/>
                </a:tc>
                <a:tc>
                  <a:txBody>
                    <a:bodyPr/>
                    <a:lstStyle/>
                    <a:p>
                      <a:pPr marR="469900" indent="0" algn="r"/>
                      <a:r>
                        <a:rPr lang="en-US" sz="900" b="1">
                          <a:latin typeface="Arial"/>
                        </a:rPr>
                        <a:t>NILAI</a:t>
                      </a:r>
                    </a:p>
                  </a:txBody>
                  <a:tcPr marL="0" marR="0" marT="0" marB="0"/>
                </a:tc>
              </a:tr>
              <a:tr h="225552">
                <a:tc>
                  <a:txBody>
                    <a:bodyPr/>
                    <a:lstStyle/>
                    <a:p>
                      <a:pPr marR="292100" indent="0" algn="r"/>
                      <a:r>
                        <a:rPr lang="en-US" sz="900">
                          <a:latin typeface="Arial"/>
                        </a:rPr>
                        <a:t>Amat Baik ( AB)</a:t>
                      </a:r>
                    </a:p>
                  </a:txBody>
                  <a:tcPr marL="0" marR="0" marT="0" marB="0"/>
                </a:tc>
                <a:tc>
                  <a:txBody>
                    <a:bodyPr/>
                    <a:lstStyle/>
                    <a:p>
                      <a:pPr marL="88900" indent="0"/>
                      <a:r>
                        <a:rPr lang="en-US" sz="900">
                          <a:latin typeface="Arial"/>
                        </a:rPr>
                        <a:t>90 &lt; AB &lt; 100</a:t>
                      </a:r>
                    </a:p>
                  </a:txBody>
                  <a:tcPr marL="0" marR="0" marT="0" marB="0"/>
                </a:tc>
              </a:tr>
              <a:tr h="234696">
                <a:tc>
                  <a:txBody>
                    <a:bodyPr/>
                    <a:lstStyle/>
                    <a:p>
                      <a:pPr marL="76200" indent="0"/>
                      <a:r>
                        <a:rPr lang="en-US" sz="900">
                          <a:latin typeface="Arial"/>
                        </a:rPr>
                        <a:t>Baik (B)</a:t>
                      </a:r>
                    </a:p>
                  </a:txBody>
                  <a:tcPr marL="0" marR="0" marT="0" marB="0"/>
                </a:tc>
                <a:tc>
                  <a:txBody>
                    <a:bodyPr/>
                    <a:lstStyle/>
                    <a:p>
                      <a:pPr marR="469900" indent="0" algn="r"/>
                      <a:r>
                        <a:rPr lang="en-US" sz="900">
                          <a:latin typeface="Arial"/>
                        </a:rPr>
                        <a:t>80 &lt; B &lt; 90</a:t>
                      </a:r>
                    </a:p>
                  </a:txBody>
                  <a:tcPr marL="0" marR="0" marT="0" marB="0"/>
                </a:tc>
              </a:tr>
              <a:tr h="222504">
                <a:tc>
                  <a:txBody>
                    <a:bodyPr/>
                    <a:lstStyle/>
                    <a:p>
                      <a:pPr marL="76200" indent="0"/>
                      <a:r>
                        <a:rPr lang="en-US" sz="900">
                          <a:latin typeface="Arial"/>
                        </a:rPr>
                        <a:t>Cukup(C)</a:t>
                      </a:r>
                    </a:p>
                  </a:txBody>
                  <a:tcPr marL="0" marR="0" marT="0" marB="0"/>
                </a:tc>
                <a:tc>
                  <a:txBody>
                    <a:bodyPr/>
                    <a:lstStyle/>
                    <a:p>
                      <a:pPr marR="469900" indent="0" algn="r"/>
                      <a:r>
                        <a:rPr lang="en-US" sz="900">
                          <a:latin typeface="Arial"/>
                        </a:rPr>
                        <a:t>70 &lt; C &lt; 80</a:t>
                      </a:r>
                    </a:p>
                  </a:txBody>
                  <a:tcPr marL="0" marR="0" marT="0" marB="0"/>
                </a:tc>
              </a:tr>
              <a:tr h="228600">
                <a:tc>
                  <a:txBody>
                    <a:bodyPr/>
                    <a:lstStyle/>
                    <a:p>
                      <a:pPr marL="76200" indent="0"/>
                      <a:r>
                        <a:rPr lang="en-US" sz="900">
                          <a:latin typeface="Arial"/>
                        </a:rPr>
                        <a:t>Kurang(K)</a:t>
                      </a:r>
                    </a:p>
                  </a:txBody>
                  <a:tcPr marL="0" marR="0" marT="0" marB="0"/>
                </a:tc>
                <a:tc>
                  <a:txBody>
                    <a:bodyPr/>
                    <a:lstStyle/>
                    <a:p>
                      <a:pPr marL="88900" indent="0"/>
                      <a:r>
                        <a:rPr lang="en-US" sz="900">
                          <a:latin typeface="Arial"/>
                        </a:rPr>
                        <a:t>&lt; 70</a:t>
                      </a:r>
                    </a:p>
                  </a:txBody>
                  <a:tcPr marL="0" marR="0" marT="0" marB="0"/>
                </a:tc>
              </a:tr>
            </a:tbl>
          </a:graphicData>
        </a:graphic>
      </p:graphicFrame>
      <p:sp>
        <p:nvSpPr>
          <p:cNvPr id="8" name="Rectangle 7"/>
          <p:cNvSpPr/>
          <p:nvPr/>
        </p:nvSpPr>
        <p:spPr>
          <a:xfrm>
            <a:off x="3806952" y="9918192"/>
            <a:ext cx="2868168" cy="155448"/>
          </a:xfrm>
          <a:prstGeom prst="rect">
            <a:avLst/>
          </a:prstGeom>
        </p:spPr>
        <p:txBody>
          <a:bodyPr lIns="0" tIns="0" rIns="0" bIns="0">
            <a:noAutofit/>
          </a:bodyPr>
          <a:lstStyle/>
          <a:p>
            <a:pPr indent="0" algn="just"/>
            <a:r>
              <a:rPr lang="en-US" sz="900">
                <a:latin typeface="Arial"/>
              </a:rPr>
              <a:t>Materi 4-Praktik Pembelajaran Terbimbing | 124</a:t>
            </a:r>
          </a:p>
        </p:txBody>
      </p:sp>
    </p:spTree>
  </p:cSld>
  <p:clrMapOvr>
    <a:overrideClrMapping bg1="lt1" tx1="dk1" bg2="lt2" tx2="dk2" accent1="accent1" accent2="accent2" accent3="accent3" accent4="accent4" accent5="accent5" accent6="accent6" hlink="hlink" folHlink="folHlink"/>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69848" y="1115568"/>
            <a:ext cx="6361176" cy="155448"/>
          </a:xfrm>
          <a:prstGeom prst="rect">
            <a:avLst/>
          </a:prstGeom>
        </p:spPr>
        <p:txBody>
          <a:bodyPr lIns="0" tIns="0" rIns="0" bIns="0">
            <a:noAutofit/>
          </a:bodyPr>
          <a:lstStyle/>
          <a:p>
            <a:pPr marL="723900" indent="0">
              <a:spcAft>
                <a:spcPts val="1680"/>
              </a:spcAft>
            </a:pPr>
            <a:r>
              <a:rPr lang="en-US" sz="1100" b="1">
                <a:latin typeface="Arial"/>
              </a:rPr>
              <a:t>FORMAT PENGAMATAN PELAKSANAAN PEMBELAJARAN</a:t>
            </a:r>
          </a:p>
        </p:txBody>
      </p:sp>
      <p:sp>
        <p:nvSpPr>
          <p:cNvPr id="3" name="Rectangle 2"/>
          <p:cNvSpPr/>
          <p:nvPr/>
        </p:nvSpPr>
        <p:spPr>
          <a:xfrm>
            <a:off x="1069848" y="1572768"/>
            <a:ext cx="6361176" cy="966216"/>
          </a:xfrm>
          <a:prstGeom prst="rect">
            <a:avLst/>
          </a:prstGeom>
        </p:spPr>
        <p:txBody>
          <a:bodyPr lIns="0" tIns="0" rIns="0" bIns="0">
            <a:noAutofit/>
          </a:bodyPr>
          <a:lstStyle/>
          <a:p>
            <a:pPr marL="12700" marR="5549900" indent="0" algn="just">
              <a:lnSpc>
                <a:spcPts val="1608"/>
              </a:lnSpc>
              <a:spcBef>
                <a:spcPts val="1680"/>
              </a:spcBef>
            </a:pPr>
            <a:r>
              <a:rPr lang="en-US" sz="900">
                <a:latin typeface="Arial"/>
              </a:rPr>
              <a:t>Nama Peserta Asal Sekolah Mata Pelajaran Kelas</a:t>
            </a:r>
          </a:p>
          <a:p>
            <a:pPr marL="12700" indent="0" algn="just">
              <a:lnSpc>
                <a:spcPts val="1608"/>
              </a:lnSpc>
              <a:spcAft>
                <a:spcPts val="1260"/>
              </a:spcAft>
            </a:pPr>
            <a:r>
              <a:rPr lang="en-US" sz="900">
                <a:latin typeface="Arial"/>
              </a:rPr>
              <a:t>Topik/Subtopik</a:t>
            </a:r>
          </a:p>
        </p:txBody>
      </p:sp>
      <p:graphicFrame>
        <p:nvGraphicFramePr>
          <p:cNvPr id="4" name="Table 3"/>
          <p:cNvGraphicFramePr>
            <a:graphicFrameLocks noGrp="1"/>
          </p:cNvGraphicFramePr>
          <p:nvPr/>
        </p:nvGraphicFramePr>
        <p:xfrm>
          <a:off x="1072896" y="2773680"/>
          <a:ext cx="6309360" cy="6946392"/>
        </p:xfrm>
        <a:graphic>
          <a:graphicData uri="http://schemas.openxmlformats.org/drawingml/2006/table">
            <a:tbl>
              <a:tblPr/>
              <a:tblGrid>
                <a:gridCol w="277368"/>
                <a:gridCol w="3956304"/>
                <a:gridCol w="259080"/>
                <a:gridCol w="463296"/>
                <a:gridCol w="1353312"/>
              </a:tblGrid>
              <a:tr h="213360">
                <a:tc gridSpan="2">
                  <a:txBody>
                    <a:bodyPr/>
                    <a:lstStyle/>
                    <a:p>
                      <a:pPr marL="63500" indent="0"/>
                      <a:r>
                        <a:rPr lang="en-US" sz="900" b="1">
                          <a:latin typeface="Arial"/>
                        </a:rPr>
                        <a:t>Aspek yang Diamati</a:t>
                      </a:r>
                    </a:p>
                  </a:txBody>
                  <a:tcPr marL="0" marR="0" marT="0" marB="0"/>
                </a:tc>
                <a:tc hMerge="1">
                  <a:txBody>
                    <a:bodyPr/>
                    <a:lstStyle/>
                    <a:p>
                      <a:endParaRPr sz="1100"/>
                    </a:p>
                  </a:txBody>
                  <a:tcPr marL="0" marR="0" marT="0" marB="0"/>
                </a:tc>
                <a:tc>
                  <a:txBody>
                    <a:bodyPr/>
                    <a:lstStyle/>
                    <a:p>
                      <a:pPr marL="76200" indent="0"/>
                      <a:r>
                        <a:rPr lang="en-US" sz="900" b="1">
                          <a:latin typeface="Arial"/>
                        </a:rPr>
                        <a:t>Ya</a:t>
                      </a:r>
                    </a:p>
                  </a:txBody>
                  <a:tcPr marL="0" marR="0" marT="0" marB="0"/>
                </a:tc>
                <a:tc>
                  <a:txBody>
                    <a:bodyPr/>
                    <a:lstStyle/>
                    <a:p>
                      <a:pPr marL="76200" indent="0"/>
                      <a:r>
                        <a:rPr lang="en-US" sz="900" b="1">
                          <a:latin typeface="Arial"/>
                        </a:rPr>
                        <a:t>Tidak</a:t>
                      </a:r>
                    </a:p>
                  </a:txBody>
                  <a:tcPr marL="0" marR="0" marT="0" marB="0"/>
                </a:tc>
                <a:tc>
                  <a:txBody>
                    <a:bodyPr/>
                    <a:lstStyle/>
                    <a:p>
                      <a:pPr marL="76200" indent="0"/>
                      <a:r>
                        <a:rPr lang="en-US" sz="900" b="1">
                          <a:latin typeface="Arial"/>
                        </a:rPr>
                        <a:t>Catatan</a:t>
                      </a:r>
                    </a:p>
                  </a:txBody>
                  <a:tcPr marL="0" marR="0" marT="0" marB="0"/>
                </a:tc>
              </a:tr>
              <a:tr h="210312">
                <a:tc gridSpan="2">
                  <a:txBody>
                    <a:bodyPr/>
                    <a:lstStyle/>
                    <a:p>
                      <a:pPr marL="63500" indent="0"/>
                      <a:r>
                        <a:rPr lang="en-US" sz="900" b="1">
                          <a:latin typeface="Arial"/>
                        </a:rPr>
                        <a:t>A. Kegiatan Pendahuluan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gridSpan="2">
                  <a:txBody>
                    <a:bodyPr/>
                    <a:lstStyle/>
                    <a:p>
                      <a:pPr marL="63500" indent="0"/>
                      <a:r>
                        <a:rPr lang="en-US" sz="900" b="1">
                          <a:latin typeface="Arial"/>
                        </a:rPr>
                        <a:t>1. Apersepsi dan Motivasi</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4528">
                <a:tc>
                  <a:txBody>
                    <a:bodyPr/>
                    <a:lstStyle/>
                    <a:p>
                      <a:pPr marL="76200" indent="0"/>
                      <a:r>
                        <a:rPr lang="en-US" sz="900">
                          <a:latin typeface="Arial"/>
                        </a:rPr>
                        <a:t>a.</a:t>
                      </a:r>
                    </a:p>
                  </a:txBody>
                  <a:tcPr marL="0" marR="0" marT="0" marB="0"/>
                </a:tc>
                <a:tc>
                  <a:txBody>
                    <a:bodyPr/>
                    <a:lstStyle/>
                    <a:p>
                      <a:pPr marL="76200" marR="190500" indent="0">
                        <a:lnSpc>
                          <a:spcPts val="1608"/>
                        </a:lnSpc>
                      </a:pPr>
                      <a:r>
                        <a:rPr lang="en-US" sz="900">
                          <a:latin typeface="Arial"/>
                        </a:rPr>
                        <a:t>Menyiapkan fisik dan psikis peserta didik dengan menyapa dan memberi salam.</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7576">
                <a:tc>
                  <a:txBody>
                    <a:bodyPr/>
                    <a:lstStyle/>
                    <a:p>
                      <a:pPr marL="76200" indent="0"/>
                      <a:r>
                        <a:rPr lang="en-US" sz="900">
                          <a:latin typeface="Arial"/>
                        </a:rPr>
                        <a:t>b.</a:t>
                      </a:r>
                    </a:p>
                  </a:txBody>
                  <a:tcPr marL="0" marR="0" marT="0" marB="0"/>
                </a:tc>
                <a:tc>
                  <a:txBody>
                    <a:bodyPr/>
                    <a:lstStyle/>
                    <a:p>
                      <a:pPr marL="76200" marR="190500" indent="0">
                        <a:lnSpc>
                          <a:spcPts val="1584"/>
                        </a:lnSpc>
                      </a:pPr>
                      <a:r>
                        <a:rPr lang="en-US" sz="900">
                          <a:latin typeface="Arial"/>
                        </a:rPr>
                        <a:t>Mengaitkan materi pembelajaran sekarang dengan pengalaman peserta didik atau pembelajaran sebelumnya.</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0312">
                <a:tc>
                  <a:txBody>
                    <a:bodyPr/>
                    <a:lstStyle/>
                    <a:p>
                      <a:pPr marL="76200" indent="0"/>
                      <a:r>
                        <a:rPr lang="en-US" sz="900">
                          <a:latin typeface="Arial"/>
                        </a:rPr>
                        <a:t>c.</a:t>
                      </a:r>
                    </a:p>
                  </a:txBody>
                  <a:tcPr marL="0" marR="0" marT="0" marB="0"/>
                </a:tc>
                <a:tc>
                  <a:txBody>
                    <a:bodyPr/>
                    <a:lstStyle/>
                    <a:p>
                      <a:pPr marL="76200" indent="0"/>
                      <a:r>
                        <a:rPr lang="en-US" sz="900">
                          <a:latin typeface="Arial"/>
                        </a:rPr>
                        <a:t>Mengajukan pertanyaan menantang untuk memotivasi.</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76200" indent="0"/>
                      <a:r>
                        <a:rPr lang="en-US" sz="900">
                          <a:latin typeface="Arial"/>
                        </a:rPr>
                        <a:t>d.</a:t>
                      </a:r>
                    </a:p>
                  </a:txBody>
                  <a:tcPr marL="0" marR="0" marT="0" marB="0"/>
                </a:tc>
                <a:tc>
                  <a:txBody>
                    <a:bodyPr/>
                    <a:lstStyle/>
                    <a:p>
                      <a:pPr marL="76200" indent="0"/>
                      <a:r>
                        <a:rPr lang="en-US" sz="900">
                          <a:latin typeface="Arial"/>
                        </a:rPr>
                        <a:t>Menyampaikan manfaat materi pembelajaran.</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7576">
                <a:tc>
                  <a:txBody>
                    <a:bodyPr/>
                    <a:lstStyle/>
                    <a:p>
                      <a:pPr marL="76200" indent="0"/>
                      <a:r>
                        <a:rPr lang="en-US" sz="900">
                          <a:latin typeface="Arial"/>
                        </a:rPr>
                        <a:t>e.</a:t>
                      </a:r>
                    </a:p>
                  </a:txBody>
                  <a:tcPr marL="0" marR="0" marT="0" marB="0"/>
                </a:tc>
                <a:tc>
                  <a:txBody>
                    <a:bodyPr/>
                    <a:lstStyle/>
                    <a:p>
                      <a:pPr marL="76200" marR="190500" indent="0">
                        <a:lnSpc>
                          <a:spcPts val="1608"/>
                        </a:lnSpc>
                      </a:pPr>
                      <a:r>
                        <a:rPr lang="en-US" sz="900">
                          <a:latin typeface="Arial"/>
                        </a:rPr>
                        <a:t>Mendemonstrasikan sesuatu yang terkait dengan materi pembelajaran.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0312">
                <a:tc gridSpan="2">
                  <a:txBody>
                    <a:bodyPr/>
                    <a:lstStyle/>
                    <a:p>
                      <a:pPr marL="63500" indent="0"/>
                      <a:r>
                        <a:rPr lang="en-US" sz="900" b="1">
                          <a:latin typeface="Arial"/>
                        </a:rPr>
                        <a:t>2. Penyampaian kompetensi dan rencana kegiatan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76200" indent="0"/>
                      <a:r>
                        <a:rPr lang="en-US" sz="900">
                          <a:latin typeface="Arial"/>
                        </a:rPr>
                        <a:t>a.</a:t>
                      </a:r>
                    </a:p>
                  </a:txBody>
                  <a:tcPr marL="0" marR="0" marT="0" marB="0"/>
                </a:tc>
                <a:tc>
                  <a:txBody>
                    <a:bodyPr/>
                    <a:lstStyle/>
                    <a:p>
                      <a:pPr marL="76200" indent="0"/>
                      <a:r>
                        <a:rPr lang="en-US" sz="900">
                          <a:latin typeface="Arial"/>
                        </a:rPr>
                        <a:t>Menyampaikan kemampuan yang akan dicapai peserta didik</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7576">
                <a:tc>
                  <a:txBody>
                    <a:bodyPr/>
                    <a:lstStyle/>
                    <a:p>
                      <a:pPr marL="76200" indent="0"/>
                      <a:r>
                        <a:rPr lang="en-US" sz="900">
                          <a:latin typeface="Arial"/>
                        </a:rPr>
                        <a:t>b.</a:t>
                      </a:r>
                    </a:p>
                  </a:txBody>
                  <a:tcPr marL="0" marR="0" marT="0" marB="0"/>
                </a:tc>
                <a:tc>
                  <a:txBody>
                    <a:bodyPr/>
                    <a:lstStyle/>
                    <a:p>
                      <a:pPr marL="76200" marR="190500" indent="0">
                        <a:lnSpc>
                          <a:spcPts val="1608"/>
                        </a:lnSpc>
                      </a:pPr>
                      <a:r>
                        <a:rPr lang="en-US" sz="900">
                          <a:latin typeface="Arial"/>
                        </a:rPr>
                        <a:t>Menyampaikan rencana kegiatan misalnya, individual, kerja kelompok, dan melakukan observasi.</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0312">
                <a:tc gridSpan="2">
                  <a:txBody>
                    <a:bodyPr/>
                    <a:lstStyle/>
                    <a:p>
                      <a:pPr marL="63500" indent="0"/>
                      <a:r>
                        <a:rPr lang="en-US" sz="900" b="1">
                          <a:latin typeface="Arial"/>
                        </a:rPr>
                        <a:t>B. Kegiatan Inti</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gridSpan="2">
                  <a:txBody>
                    <a:bodyPr/>
                    <a:lstStyle/>
                    <a:p>
                      <a:pPr marL="63500" indent="0"/>
                      <a:r>
                        <a:rPr lang="en-US" sz="900" b="1">
                          <a:latin typeface="Arial"/>
                        </a:rPr>
                        <a:t>1. Penguasaan materi pembelajaran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76200" indent="0"/>
                      <a:r>
                        <a:rPr lang="en-US" sz="900">
                          <a:latin typeface="Arial"/>
                        </a:rPr>
                        <a:t>a.</a:t>
                      </a:r>
                    </a:p>
                  </a:txBody>
                  <a:tcPr marL="0" marR="0" marT="0" marB="0"/>
                </a:tc>
                <a:tc>
                  <a:txBody>
                    <a:bodyPr/>
                    <a:lstStyle/>
                    <a:p>
                      <a:pPr marL="76200" indent="0"/>
                      <a:r>
                        <a:rPr lang="en-US" sz="900">
                          <a:latin typeface="Arial"/>
                        </a:rPr>
                        <a:t>Kemampuan menyesuaikan materi dengan tujuan pembelajaran.</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7576">
                <a:tc>
                  <a:txBody>
                    <a:bodyPr/>
                    <a:lstStyle/>
                    <a:p>
                      <a:pPr marL="76200" indent="0"/>
                      <a:r>
                        <a:rPr lang="en-US" sz="900">
                          <a:latin typeface="Arial"/>
                        </a:rPr>
                        <a:t>b.</a:t>
                      </a:r>
                    </a:p>
                  </a:txBody>
                  <a:tcPr marL="0" marR="0" marT="0" marB="0"/>
                </a:tc>
                <a:tc>
                  <a:txBody>
                    <a:bodyPr/>
                    <a:lstStyle/>
                    <a:p>
                      <a:pPr marL="76200" marR="190500" indent="0">
                        <a:lnSpc>
                          <a:spcPts val="1608"/>
                        </a:lnSpc>
                      </a:pPr>
                      <a:r>
                        <a:rPr lang="en-US" sz="900">
                          <a:latin typeface="Arial"/>
                        </a:rPr>
                        <a:t>Kemampuan mengkaitkan materi dengan pengetahuan lain yang relevan, perkembangan Iptek, dan kehidupan nyata.</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07264">
                <a:tc>
                  <a:txBody>
                    <a:bodyPr/>
                    <a:lstStyle/>
                    <a:p>
                      <a:pPr marL="76200" indent="0"/>
                      <a:r>
                        <a:rPr lang="en-US" sz="900">
                          <a:latin typeface="Arial"/>
                        </a:rPr>
                        <a:t>c.</a:t>
                      </a:r>
                    </a:p>
                  </a:txBody>
                  <a:tcPr marL="0" marR="0" marT="0" marB="0"/>
                </a:tc>
                <a:tc>
                  <a:txBody>
                    <a:bodyPr/>
                    <a:lstStyle/>
                    <a:p>
                      <a:pPr marL="76200" indent="0"/>
                      <a:r>
                        <a:rPr lang="en-US" sz="900">
                          <a:latin typeface="Arial"/>
                        </a:rPr>
                        <a:t>Menyajikan pembahasan materi pembelajaran dengan tepat.</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7576">
                <a:tc>
                  <a:txBody>
                    <a:bodyPr/>
                    <a:lstStyle/>
                    <a:p>
                      <a:pPr marL="76200" indent="0"/>
                      <a:r>
                        <a:rPr lang="en-US" sz="900">
                          <a:latin typeface="Arial"/>
                        </a:rPr>
                        <a:t>d.</a:t>
                      </a:r>
                    </a:p>
                  </a:txBody>
                  <a:tcPr marL="0" marR="0" marT="0" marB="0"/>
                </a:tc>
                <a:tc>
                  <a:txBody>
                    <a:bodyPr/>
                    <a:lstStyle/>
                    <a:p>
                      <a:pPr marL="76200" marR="190500" indent="0">
                        <a:lnSpc>
                          <a:spcPts val="1608"/>
                        </a:lnSpc>
                      </a:pPr>
                      <a:r>
                        <a:rPr lang="en-US" sz="900">
                          <a:latin typeface="Arial"/>
                        </a:rPr>
                        <a:t>Menyajikan materi secara sistematis (mudah ke sulit, dari konkrit ke abstrak).</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0312">
                <a:tc gridSpan="2">
                  <a:txBody>
                    <a:bodyPr/>
                    <a:lstStyle/>
                    <a:p>
                      <a:pPr marL="63500" indent="0"/>
                      <a:r>
                        <a:rPr lang="en-US" sz="900" b="1">
                          <a:latin typeface="Arial"/>
                        </a:rPr>
                        <a:t>2. Penerapan strategi pembelajaran yang mendidik</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4528">
                <a:tc>
                  <a:txBody>
                    <a:bodyPr/>
                    <a:lstStyle/>
                    <a:p>
                      <a:pPr marL="76200" indent="0"/>
                      <a:r>
                        <a:rPr lang="en-US" sz="900">
                          <a:latin typeface="Arial"/>
                        </a:rPr>
                        <a:t>a.</a:t>
                      </a:r>
                    </a:p>
                  </a:txBody>
                  <a:tcPr marL="0" marR="0" marT="0" marB="0"/>
                </a:tc>
                <a:tc>
                  <a:txBody>
                    <a:bodyPr/>
                    <a:lstStyle/>
                    <a:p>
                      <a:pPr marL="76200" marR="190500" indent="0">
                        <a:lnSpc>
                          <a:spcPts val="1608"/>
                        </a:lnSpc>
                      </a:pPr>
                      <a:r>
                        <a:rPr lang="en-US" sz="900">
                          <a:latin typeface="Arial"/>
                        </a:rPr>
                        <a:t>Melaksanakan pembelajaran sesuai dengan kompetensi yang akan dicapai.</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0312">
                <a:tc>
                  <a:txBody>
                    <a:bodyPr/>
                    <a:lstStyle/>
                    <a:p>
                      <a:pPr marL="76200" indent="0"/>
                      <a:r>
                        <a:rPr lang="en-US" sz="900">
                          <a:latin typeface="Arial"/>
                        </a:rPr>
                        <a:t>b.</a:t>
                      </a:r>
                    </a:p>
                  </a:txBody>
                  <a:tcPr marL="0" marR="0" marT="0" marB="0"/>
                </a:tc>
                <a:tc>
                  <a:txBody>
                    <a:bodyPr/>
                    <a:lstStyle/>
                    <a:p>
                      <a:pPr marL="76200" indent="0"/>
                      <a:r>
                        <a:rPr lang="en-US" sz="900">
                          <a:latin typeface="Arial"/>
                        </a:rPr>
                        <a:t>Melaksanakan pembelajaran secara runtut.</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3360">
                <a:tc>
                  <a:txBody>
                    <a:bodyPr/>
                    <a:lstStyle/>
                    <a:p>
                      <a:pPr marL="76200" indent="0"/>
                      <a:r>
                        <a:rPr lang="en-US" sz="900">
                          <a:latin typeface="Arial"/>
                        </a:rPr>
                        <a:t>c.</a:t>
                      </a:r>
                    </a:p>
                  </a:txBody>
                  <a:tcPr marL="0" marR="0" marT="0" marB="0"/>
                </a:tc>
                <a:tc>
                  <a:txBody>
                    <a:bodyPr/>
                    <a:lstStyle/>
                    <a:p>
                      <a:pPr marL="76200" indent="0"/>
                      <a:r>
                        <a:rPr lang="en-US" sz="900">
                          <a:latin typeface="Arial"/>
                        </a:rPr>
                        <a:t>Menguasai kelas.</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14528">
                <a:tc>
                  <a:txBody>
                    <a:bodyPr/>
                    <a:lstStyle/>
                    <a:p>
                      <a:pPr marL="76200" indent="0"/>
                      <a:r>
                        <a:rPr lang="en-US" sz="900">
                          <a:latin typeface="Arial"/>
                        </a:rPr>
                        <a:t>d.</a:t>
                      </a:r>
                    </a:p>
                  </a:txBody>
                  <a:tcPr marL="0" marR="0" marT="0" marB="0"/>
                </a:tc>
                <a:tc>
                  <a:txBody>
                    <a:bodyPr/>
                    <a:lstStyle/>
                    <a:p>
                      <a:pPr marL="76200" marR="190500" indent="0">
                        <a:lnSpc>
                          <a:spcPts val="1608"/>
                        </a:lnSpc>
                      </a:pPr>
                      <a:r>
                        <a:rPr lang="en-US" sz="900">
                          <a:latin typeface="Arial"/>
                        </a:rPr>
                        <a:t>Melaksanakan pembelajaran yang menumbuhkan partisipasi aktif peserta didik dalam mengajukan pertanyaan.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4528">
                <a:tc>
                  <a:txBody>
                    <a:bodyPr/>
                    <a:lstStyle/>
                    <a:p>
                      <a:pPr marL="76200" indent="0"/>
                      <a:r>
                        <a:rPr lang="en-US" sz="900">
                          <a:latin typeface="Arial"/>
                        </a:rPr>
                        <a:t>e.</a:t>
                      </a:r>
                    </a:p>
                  </a:txBody>
                  <a:tcPr marL="0" marR="0" marT="0" marB="0"/>
                </a:tc>
                <a:tc>
                  <a:txBody>
                    <a:bodyPr/>
                    <a:lstStyle/>
                    <a:p>
                      <a:pPr marL="76200" marR="190500" indent="0">
                        <a:lnSpc>
                          <a:spcPts val="1608"/>
                        </a:lnSpc>
                      </a:pPr>
                      <a:r>
                        <a:rPr lang="en-US" sz="900">
                          <a:latin typeface="Arial"/>
                        </a:rPr>
                        <a:t>Melaksanakan pembelajaran yang menumbuhkan partisipasi aktif peserta didik dalam mengemukakan pendapat.</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52984">
                <a:tc>
                  <a:txBody>
                    <a:bodyPr/>
                    <a:lstStyle/>
                    <a:p>
                      <a:pPr marL="76200" indent="0"/>
                      <a:r>
                        <a:rPr lang="en-US" sz="900">
                          <a:latin typeface="Arial"/>
                        </a:rPr>
                        <a:t>f.</a:t>
                      </a:r>
                    </a:p>
                  </a:txBody>
                  <a:tcPr marL="0" marR="0" marT="0" marB="0"/>
                </a:tc>
                <a:tc>
                  <a:txBody>
                    <a:bodyPr/>
                    <a:lstStyle/>
                    <a:p>
                      <a:pPr marL="76200" indent="0"/>
                      <a:r>
                        <a:rPr lang="en-US" sz="900">
                          <a:latin typeface="Arial"/>
                        </a:rPr>
                        <a:t>Melaksanakan pembelajaran yang mengembangkan keterampilan</a:t>
                      </a:r>
                    </a:p>
                  </a:txBody>
                  <a:tcPr marL="0" marR="0" marT="0" marB="0"/>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r>
            </a:tbl>
          </a:graphicData>
        </a:graphic>
      </p:graphicFrame>
      <p:sp>
        <p:nvSpPr>
          <p:cNvPr id="5" name="Rectangle 4"/>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125</a:t>
            </a:r>
          </a:p>
        </p:txBody>
      </p:sp>
    </p:spTree>
  </p:cSld>
  <p:clrMapOvr>
    <a:overrideClrMapping bg1="lt1" tx1="dk1" bg2="lt2" tx2="dk2" accent1="accent1" accent2="accent2" accent3="accent3" accent4="accent4" accent5="accent5" accent6="accent6" hlink="hlink" folHlink="folHlink"/>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2896" y="1078992"/>
          <a:ext cx="6309360" cy="8497824"/>
        </p:xfrm>
        <a:graphic>
          <a:graphicData uri="http://schemas.openxmlformats.org/drawingml/2006/table">
            <a:tbl>
              <a:tblPr/>
              <a:tblGrid>
                <a:gridCol w="277368"/>
                <a:gridCol w="3956304"/>
                <a:gridCol w="259080"/>
                <a:gridCol w="463296"/>
                <a:gridCol w="1353312"/>
              </a:tblGrid>
              <a:tr h="249936">
                <a:tc>
                  <a:txBody>
                    <a:bodyPr/>
                    <a:lstStyle/>
                    <a:p>
                      <a:endParaRPr sz="1200"/>
                    </a:p>
                  </a:txBody>
                  <a:tcPr marL="0" marR="0" marT="0" marB="0"/>
                </a:tc>
                <a:tc>
                  <a:txBody>
                    <a:bodyPr/>
                    <a:lstStyle/>
                    <a:p>
                      <a:pPr marL="76200" indent="0"/>
                      <a:r>
                        <a:rPr lang="en-US" sz="900">
                          <a:latin typeface="Arial"/>
                        </a:rPr>
                        <a:t>peserta didik sesuai dengan materi ajar.</a:t>
                      </a:r>
                    </a:p>
                  </a:txBody>
                  <a:tcPr marL="0" marR="0" marT="0" marB="0"/>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r>
              <a:tr h="210312">
                <a:tc>
                  <a:txBody>
                    <a:bodyPr/>
                    <a:lstStyle/>
                    <a:p>
                      <a:pPr marL="76200" indent="0"/>
                      <a:r>
                        <a:rPr lang="en-US" sz="900">
                          <a:latin typeface="Arial"/>
                        </a:rPr>
                        <a:t>g.</a:t>
                      </a:r>
                    </a:p>
                  </a:txBody>
                  <a:tcPr marL="0" marR="0" marT="0" marB="0"/>
                </a:tc>
                <a:tc>
                  <a:txBody>
                    <a:bodyPr/>
                    <a:lstStyle/>
                    <a:p>
                      <a:pPr marL="76200" indent="0"/>
                      <a:r>
                        <a:rPr lang="en-US" sz="900">
                          <a:latin typeface="Arial"/>
                        </a:rPr>
                        <a:t>Melaksanakan pembelajaran yang bersifat kontekstual.</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4528">
                <a:tc>
                  <a:txBody>
                    <a:bodyPr/>
                    <a:lstStyle/>
                    <a:p>
                      <a:pPr marL="76200" indent="0"/>
                      <a:r>
                        <a:rPr lang="en-US" sz="900">
                          <a:latin typeface="Arial"/>
                        </a:rPr>
                        <a:t>h.</a:t>
                      </a:r>
                    </a:p>
                  </a:txBody>
                  <a:tcPr marL="0" marR="0" marT="0" marB="0"/>
                </a:tc>
                <a:tc>
                  <a:txBody>
                    <a:bodyPr/>
                    <a:lstStyle/>
                    <a:p>
                      <a:pPr marL="76200" marR="342900" indent="0">
                        <a:lnSpc>
                          <a:spcPts val="1608"/>
                        </a:lnSpc>
                      </a:pPr>
                      <a:r>
                        <a:rPr lang="en-US" sz="900">
                          <a:latin typeface="Arial"/>
                        </a:rPr>
                        <a:t>Melaksanakan pembelajaran yang memungkinkan tumbuhnya kebiasaan dan sikap positif</a:t>
                      </a:r>
                      <a:r>
                        <a:rPr lang="en-US" sz="900" i="1">
                          <a:latin typeface="Arial"/>
                        </a:rPr>
                        <a:t> (nurturant effect).</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7576">
                <a:tc>
                  <a:txBody>
                    <a:bodyPr/>
                    <a:lstStyle/>
                    <a:p>
                      <a:pPr marL="76200" indent="0"/>
                      <a:r>
                        <a:rPr lang="en-US" sz="900">
                          <a:latin typeface="Arial"/>
                        </a:rPr>
                        <a:t>i.</a:t>
                      </a:r>
                    </a:p>
                  </a:txBody>
                  <a:tcPr marL="0" marR="0" marT="0" marB="0"/>
                </a:tc>
                <a:tc>
                  <a:txBody>
                    <a:bodyPr/>
                    <a:lstStyle/>
                    <a:p>
                      <a:pPr marL="76200" marR="342900" indent="0">
                        <a:lnSpc>
                          <a:spcPts val="1632"/>
                        </a:lnSpc>
                      </a:pPr>
                      <a:r>
                        <a:rPr lang="en-US" sz="900">
                          <a:latin typeface="Arial"/>
                        </a:rPr>
                        <a:t>Melaksanakan pembelajaran sesuai dengan alokasi waktu yang direncanakan.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6408">
                <a:tc gridSpan="2">
                  <a:txBody>
                    <a:bodyPr/>
                    <a:lstStyle/>
                    <a:p>
                      <a:pPr marL="63500" indent="0"/>
                      <a:r>
                        <a:rPr lang="en-US" sz="900" b="1">
                          <a:latin typeface="Arial"/>
                        </a:rPr>
                        <a:t>3. Penerapan Pendekatan Saintifik</a:t>
                      </a:r>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14528">
                <a:tc>
                  <a:txBody>
                    <a:bodyPr/>
                    <a:lstStyle/>
                    <a:p>
                      <a:pPr marL="76200" indent="0"/>
                      <a:r>
                        <a:rPr lang="en-US" sz="900">
                          <a:latin typeface="Arial"/>
                        </a:rPr>
                        <a:t>a.</a:t>
                      </a:r>
                    </a:p>
                  </a:txBody>
                  <a:tcPr marL="0" marR="0" marT="0" marB="0"/>
                </a:tc>
                <a:tc>
                  <a:txBody>
                    <a:bodyPr/>
                    <a:lstStyle/>
                    <a:p>
                      <a:pPr marL="76200" marR="342900" indent="0">
                        <a:lnSpc>
                          <a:spcPts val="1608"/>
                        </a:lnSpc>
                      </a:pPr>
                      <a:r>
                        <a:rPr lang="en-US" sz="900">
                          <a:latin typeface="Arial"/>
                        </a:rPr>
                        <a:t>Memfasilitasi dan menyajikan kegiatan peserta didik untuk mengamati.</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7576">
                <a:tc>
                  <a:txBody>
                    <a:bodyPr/>
                    <a:lstStyle/>
                    <a:p>
                      <a:pPr marL="76200" indent="0"/>
                      <a:r>
                        <a:rPr lang="en-US" sz="900">
                          <a:latin typeface="Arial"/>
                        </a:rPr>
                        <a:t>b.</a:t>
                      </a:r>
                    </a:p>
                  </a:txBody>
                  <a:tcPr marL="0" marR="0" marT="0" marB="0"/>
                </a:tc>
                <a:tc>
                  <a:txBody>
                    <a:bodyPr/>
                    <a:lstStyle/>
                    <a:p>
                      <a:pPr marL="76200" marR="342900" indent="0">
                        <a:lnSpc>
                          <a:spcPts val="1632"/>
                        </a:lnSpc>
                      </a:pPr>
                      <a:r>
                        <a:rPr lang="en-US" sz="900">
                          <a:latin typeface="Arial"/>
                        </a:rPr>
                        <a:t>Memancing peserta didik untuk bertanya</a:t>
                      </a:r>
                      <a:r>
                        <a:rPr lang="en-US" sz="900" i="1">
                          <a:latin typeface="Arial"/>
                        </a:rPr>
                        <a:t> apa, mengapa</a:t>
                      </a:r>
                      <a:r>
                        <a:rPr lang="en-US" sz="900">
                          <a:latin typeface="Arial"/>
                        </a:rPr>
                        <a:t> dan </a:t>
                      </a:r>
                      <a:r>
                        <a:rPr lang="en-US" sz="900" i="1">
                          <a:latin typeface="Arial"/>
                        </a:rPr>
                        <a:t>bagaimana.</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4528">
                <a:tc>
                  <a:txBody>
                    <a:bodyPr/>
                    <a:lstStyle/>
                    <a:p>
                      <a:pPr marL="76200" indent="0"/>
                      <a:r>
                        <a:rPr lang="en-US" sz="900">
                          <a:latin typeface="Arial"/>
                        </a:rPr>
                        <a:t>c.</a:t>
                      </a:r>
                    </a:p>
                  </a:txBody>
                  <a:tcPr marL="0" marR="0" marT="0" marB="0"/>
                </a:tc>
                <a:tc>
                  <a:txBody>
                    <a:bodyPr/>
                    <a:lstStyle/>
                    <a:p>
                      <a:pPr marL="76200" marR="342900" indent="0">
                        <a:lnSpc>
                          <a:spcPts val="1632"/>
                        </a:lnSpc>
                      </a:pPr>
                      <a:r>
                        <a:rPr lang="en-US" sz="900">
                          <a:latin typeface="Arial"/>
                        </a:rPr>
                        <a:t>Menfasilitasi dan menyajikan kegiatan bagi peserta didik untuk mengumpulkan informasi.</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4528">
                <a:tc>
                  <a:txBody>
                    <a:bodyPr/>
                    <a:lstStyle/>
                    <a:p>
                      <a:pPr marL="76200" indent="0"/>
                      <a:r>
                        <a:rPr lang="en-US" sz="900">
                          <a:latin typeface="Arial"/>
                        </a:rPr>
                        <a:t>d.</a:t>
                      </a:r>
                    </a:p>
                  </a:txBody>
                  <a:tcPr marL="0" marR="0" marT="0" marB="0"/>
                </a:tc>
                <a:tc>
                  <a:txBody>
                    <a:bodyPr/>
                    <a:lstStyle/>
                    <a:p>
                      <a:pPr marL="76200" marR="342900" indent="0">
                        <a:lnSpc>
                          <a:spcPts val="1608"/>
                        </a:lnSpc>
                      </a:pPr>
                      <a:r>
                        <a:rPr lang="en-US" sz="900">
                          <a:latin typeface="Arial"/>
                        </a:rPr>
                        <a:t>Memfasilitasi dan menyajikan kegiatan bagi peserta didik untuk mengasosiasikan data dan informasi yang dikumpulkan.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621792">
                <a:tc>
                  <a:txBody>
                    <a:bodyPr/>
                    <a:lstStyle/>
                    <a:p>
                      <a:pPr marL="76200" indent="0"/>
                      <a:r>
                        <a:rPr lang="en-US" sz="900">
                          <a:latin typeface="Arial"/>
                        </a:rPr>
                        <a:t>e.</a:t>
                      </a:r>
                    </a:p>
                  </a:txBody>
                  <a:tcPr marL="0" marR="0" marT="0" marB="0"/>
                </a:tc>
                <a:tc>
                  <a:txBody>
                    <a:bodyPr/>
                    <a:lstStyle/>
                    <a:p>
                      <a:pPr marL="76200" marR="342900" indent="0">
                        <a:lnSpc>
                          <a:spcPts val="1608"/>
                        </a:lnSpc>
                      </a:pPr>
                      <a:r>
                        <a:rPr lang="en-US" sz="900">
                          <a:latin typeface="Arial"/>
                        </a:rPr>
                        <a:t>Menfasilitasi dan menyajikan kegiatan bagi peserta didik untuk mengkomunikasikan pengetahuan dan ketrampilan yang diperolehnya.</a:t>
                      </a:r>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r>
              <a:tr h="216408">
                <a:tc gridSpan="2">
                  <a:txBody>
                    <a:bodyPr/>
                    <a:lstStyle/>
                    <a:p>
                      <a:pPr marL="63500" indent="0"/>
                      <a:r>
                        <a:rPr lang="en-US" sz="900" b="1">
                          <a:latin typeface="Arial"/>
                        </a:rPr>
                        <a:t>4. Pemanfaatan sumber belajar/media dalam pembelajaran</a:t>
                      </a:r>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14528">
                <a:tc>
                  <a:txBody>
                    <a:bodyPr/>
                    <a:lstStyle/>
                    <a:p>
                      <a:pPr marL="76200" indent="0"/>
                      <a:r>
                        <a:rPr lang="en-US" sz="900">
                          <a:latin typeface="Arial"/>
                        </a:rPr>
                        <a:t>a.</a:t>
                      </a:r>
                    </a:p>
                  </a:txBody>
                  <a:tcPr marL="0" marR="0" marT="0" marB="0"/>
                </a:tc>
                <a:tc>
                  <a:txBody>
                    <a:bodyPr/>
                    <a:lstStyle/>
                    <a:p>
                      <a:pPr marL="76200" marR="342900" indent="0">
                        <a:lnSpc>
                          <a:spcPts val="1608"/>
                        </a:lnSpc>
                      </a:pPr>
                      <a:r>
                        <a:rPr lang="en-US" sz="900">
                          <a:latin typeface="Arial"/>
                        </a:rPr>
                        <a:t>Menunjukkan keterampilan dalam penggunaan sumber belajar bervariasi.</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7576">
                <a:tc>
                  <a:txBody>
                    <a:bodyPr/>
                    <a:lstStyle/>
                    <a:p>
                      <a:pPr marL="76200" indent="0"/>
                      <a:r>
                        <a:rPr lang="en-US" sz="900">
                          <a:latin typeface="Arial"/>
                        </a:rPr>
                        <a:t>b.</a:t>
                      </a:r>
                    </a:p>
                  </a:txBody>
                  <a:tcPr marL="0" marR="0" marT="0" marB="0"/>
                </a:tc>
                <a:tc>
                  <a:txBody>
                    <a:bodyPr/>
                    <a:lstStyle/>
                    <a:p>
                      <a:pPr marL="76200" marR="342900" indent="0">
                        <a:lnSpc>
                          <a:spcPts val="1608"/>
                        </a:lnSpc>
                      </a:pPr>
                      <a:r>
                        <a:rPr lang="en-US" sz="900">
                          <a:latin typeface="Arial"/>
                        </a:rPr>
                        <a:t>Menunjukkan keterampilan dalam penggunaan media pembelajaran.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22504">
                <a:tc>
                  <a:txBody>
                    <a:bodyPr/>
                    <a:lstStyle/>
                    <a:p>
                      <a:pPr marL="76200" indent="0"/>
                      <a:r>
                        <a:rPr lang="en-US" sz="900">
                          <a:latin typeface="Arial"/>
                        </a:rPr>
                        <a:t>c.</a:t>
                      </a:r>
                    </a:p>
                  </a:txBody>
                  <a:tcPr marL="0" marR="0" marT="0" marB="0"/>
                </a:tc>
                <a:tc>
                  <a:txBody>
                    <a:bodyPr/>
                    <a:lstStyle/>
                    <a:p>
                      <a:pPr marL="76200" indent="0"/>
                      <a:r>
                        <a:rPr lang="en-US" sz="900">
                          <a:latin typeface="Arial"/>
                        </a:rPr>
                        <a:t>Melibatkan peserta didik dalam pemanfaatan sumber belajar.</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14528">
                <a:tc>
                  <a:txBody>
                    <a:bodyPr/>
                    <a:lstStyle/>
                    <a:p>
                      <a:pPr marL="76200" indent="0"/>
                      <a:r>
                        <a:rPr lang="en-US" sz="900">
                          <a:latin typeface="Arial"/>
                        </a:rPr>
                        <a:t>d.</a:t>
                      </a:r>
                    </a:p>
                  </a:txBody>
                  <a:tcPr marL="0" marR="0" marT="0" marB="0"/>
                </a:tc>
                <a:tc>
                  <a:txBody>
                    <a:bodyPr/>
                    <a:lstStyle/>
                    <a:p>
                      <a:pPr marL="76200" marR="342900" indent="0">
                        <a:lnSpc>
                          <a:spcPts val="1608"/>
                        </a:lnSpc>
                      </a:pPr>
                      <a:r>
                        <a:rPr lang="en-US" sz="900">
                          <a:latin typeface="Arial"/>
                        </a:rPr>
                        <a:t>Melibatkan peserta didik dalam pemanfaatan media pembelajaran.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9456">
                <a:tc>
                  <a:txBody>
                    <a:bodyPr/>
                    <a:lstStyle/>
                    <a:p>
                      <a:pPr marL="76200" indent="0"/>
                      <a:r>
                        <a:rPr lang="en-US" sz="900">
                          <a:latin typeface="Arial"/>
                        </a:rPr>
                        <a:t>e.</a:t>
                      </a:r>
                    </a:p>
                  </a:txBody>
                  <a:tcPr marL="0" marR="0" marT="0" marB="0"/>
                </a:tc>
                <a:tc>
                  <a:txBody>
                    <a:bodyPr/>
                    <a:lstStyle/>
                    <a:p>
                      <a:pPr marL="76200" indent="0"/>
                      <a:r>
                        <a:rPr lang="en-US" sz="900">
                          <a:latin typeface="Arial"/>
                        </a:rPr>
                        <a:t>Menghasilkan pesan yang menarik.</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49936">
                <a:tc gridSpan="2">
                  <a:txBody>
                    <a:bodyPr/>
                    <a:lstStyle/>
                    <a:p>
                      <a:pPr marL="63500" indent="0"/>
                      <a:r>
                        <a:rPr lang="en-US" sz="900" b="1">
                          <a:latin typeface="Arial"/>
                        </a:rPr>
                        <a:t>5. Pelaksanaan Penilaian Autentik</a:t>
                      </a:r>
                    </a:p>
                  </a:txBody>
                  <a:tcPr marL="0" marR="0" marT="0" marB="0"/>
                </a:tc>
                <a:tc hMerge="1">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r>
              <a:tr h="210312">
                <a:tc>
                  <a:txBody>
                    <a:bodyPr/>
                    <a:lstStyle/>
                    <a:p>
                      <a:pPr marL="76200" indent="0"/>
                      <a:r>
                        <a:rPr lang="en-US" sz="900">
                          <a:latin typeface="Arial"/>
                        </a:rPr>
                        <a:t>a.</a:t>
                      </a:r>
                    </a:p>
                  </a:txBody>
                  <a:tcPr marL="0" marR="0" marT="0" marB="0"/>
                </a:tc>
                <a:tc>
                  <a:txBody>
                    <a:bodyPr/>
                    <a:lstStyle/>
                    <a:p>
                      <a:pPr marL="76200" indent="0"/>
                      <a:r>
                        <a:rPr lang="en-US" sz="900">
                          <a:latin typeface="Arial"/>
                        </a:rPr>
                        <a:t>Melaksanakan Penilaian Sikap.</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28600">
                <a:tc>
                  <a:txBody>
                    <a:bodyPr/>
                    <a:lstStyle/>
                    <a:p>
                      <a:pPr marL="76200" indent="0"/>
                      <a:r>
                        <a:rPr lang="en-US" sz="900">
                          <a:latin typeface="Arial"/>
                        </a:rPr>
                        <a:t>b.</a:t>
                      </a:r>
                    </a:p>
                  </a:txBody>
                  <a:tcPr marL="0" marR="0" marT="0" marB="0"/>
                </a:tc>
                <a:tc>
                  <a:txBody>
                    <a:bodyPr/>
                    <a:lstStyle/>
                    <a:p>
                      <a:pPr marL="76200" indent="0"/>
                      <a:r>
                        <a:rPr lang="en-US" sz="900">
                          <a:latin typeface="Arial"/>
                        </a:rPr>
                        <a:t>Melaksanakan Penilaian Pengetahuan.</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28600">
                <a:tc>
                  <a:txBody>
                    <a:bodyPr/>
                    <a:lstStyle/>
                    <a:p>
                      <a:pPr marL="76200" indent="0"/>
                      <a:r>
                        <a:rPr lang="en-US" sz="900">
                          <a:latin typeface="Arial"/>
                        </a:rPr>
                        <a:t>c.</a:t>
                      </a:r>
                    </a:p>
                  </a:txBody>
                  <a:tcPr marL="0" marR="0" marT="0" marB="0"/>
                </a:tc>
                <a:tc>
                  <a:txBody>
                    <a:bodyPr/>
                    <a:lstStyle/>
                    <a:p>
                      <a:pPr marL="76200" indent="0"/>
                      <a:r>
                        <a:rPr lang="en-US" sz="900">
                          <a:latin typeface="Arial"/>
                        </a:rPr>
                        <a:t>Melaksanakan Penilaian Ketrampilan.</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14528">
                <a:tc>
                  <a:txBody>
                    <a:bodyPr/>
                    <a:lstStyle/>
                    <a:p>
                      <a:pPr marL="76200" indent="0"/>
                      <a:r>
                        <a:rPr lang="en-US" sz="900">
                          <a:latin typeface="Arial"/>
                        </a:rPr>
                        <a:t>d.</a:t>
                      </a:r>
                    </a:p>
                  </a:txBody>
                  <a:tcPr marL="0" marR="0" marT="0" marB="0"/>
                </a:tc>
                <a:tc>
                  <a:txBody>
                    <a:bodyPr/>
                    <a:lstStyle/>
                    <a:p>
                      <a:pPr marL="76200" marR="342900" indent="0">
                        <a:lnSpc>
                          <a:spcPts val="1608"/>
                        </a:lnSpc>
                      </a:pPr>
                      <a:r>
                        <a:rPr lang="en-US" sz="900">
                          <a:latin typeface="Arial"/>
                        </a:rPr>
                        <a:t>Kesesuaian tehnik dan instrumen dengan indikator pencapaian kompetensi.</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7576">
                <a:tc>
                  <a:txBody>
                    <a:bodyPr/>
                    <a:lstStyle/>
                    <a:p>
                      <a:pPr marL="76200" indent="0"/>
                      <a:r>
                        <a:rPr lang="en-US" sz="900">
                          <a:latin typeface="Arial"/>
                        </a:rPr>
                        <a:t>e.</a:t>
                      </a:r>
                    </a:p>
                  </a:txBody>
                  <a:tcPr marL="0" marR="0" marT="0" marB="0"/>
                </a:tc>
                <a:tc>
                  <a:txBody>
                    <a:bodyPr/>
                    <a:lstStyle/>
                    <a:p>
                      <a:pPr marL="76200" marR="342900" indent="0">
                        <a:lnSpc>
                          <a:spcPts val="1632"/>
                        </a:lnSpc>
                      </a:pPr>
                      <a:r>
                        <a:rPr lang="en-US" sz="900">
                          <a:latin typeface="Arial"/>
                        </a:rPr>
                        <a:t>Kesesuaian antara bentuk, tehnik dan instrumen penilaian autentik.</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0312">
                <a:tc>
                  <a:txBody>
                    <a:bodyPr/>
                    <a:lstStyle/>
                    <a:p>
                      <a:pPr marL="76200" indent="0"/>
                      <a:r>
                        <a:rPr lang="en-US" sz="900">
                          <a:latin typeface="Arial"/>
                        </a:rPr>
                        <a:t>f.</a:t>
                      </a:r>
                    </a:p>
                  </a:txBody>
                  <a:tcPr marL="0" marR="0" marT="0" marB="0"/>
                </a:tc>
                <a:tc>
                  <a:txBody>
                    <a:bodyPr/>
                    <a:lstStyle/>
                    <a:p>
                      <a:pPr marL="76200" indent="0"/>
                      <a:r>
                        <a:rPr lang="en-US" sz="900">
                          <a:latin typeface="Arial"/>
                        </a:rPr>
                        <a:t>Ketersediaan pedoman penskoran.</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gridSpan="2">
                  <a:txBody>
                    <a:bodyPr/>
                    <a:lstStyle/>
                    <a:p>
                      <a:pPr marL="63500" indent="0"/>
                      <a:r>
                        <a:rPr lang="en-US" sz="900" b="1">
                          <a:latin typeface="Arial"/>
                        </a:rPr>
                        <a:t>6. Pelibatan peserta didik dalam pembelajaran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4528">
                <a:tc>
                  <a:txBody>
                    <a:bodyPr/>
                    <a:lstStyle/>
                    <a:p>
                      <a:pPr marL="76200" indent="0"/>
                      <a:r>
                        <a:rPr lang="en-US" sz="900">
                          <a:latin typeface="Arial"/>
                        </a:rPr>
                        <a:t>a.</a:t>
                      </a:r>
                    </a:p>
                  </a:txBody>
                  <a:tcPr marL="0" marR="0" marT="0" marB="0"/>
                </a:tc>
                <a:tc>
                  <a:txBody>
                    <a:bodyPr/>
                    <a:lstStyle/>
                    <a:p>
                      <a:pPr marL="76200" marR="342900" indent="0">
                        <a:lnSpc>
                          <a:spcPts val="1608"/>
                        </a:lnSpc>
                      </a:pPr>
                      <a:r>
                        <a:rPr lang="en-US" sz="900">
                          <a:latin typeface="Arial"/>
                        </a:rPr>
                        <a:t>Menumbuhkan partisipasi aktif peserta didik melalui interaksi guru, peserta didik, dan belajar.</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6408">
                <a:tc>
                  <a:txBody>
                    <a:bodyPr/>
                    <a:lstStyle/>
                    <a:p>
                      <a:pPr marL="76200" indent="0"/>
                      <a:r>
                        <a:rPr lang="en-US" sz="900">
                          <a:latin typeface="Arial"/>
                        </a:rPr>
                        <a:t>b.</a:t>
                      </a:r>
                    </a:p>
                  </a:txBody>
                  <a:tcPr marL="0" marR="0" marT="0" marB="0"/>
                </a:tc>
                <a:tc>
                  <a:txBody>
                    <a:bodyPr/>
                    <a:lstStyle/>
                    <a:p>
                      <a:pPr marL="76200" indent="0"/>
                      <a:r>
                        <a:rPr lang="en-US" sz="900">
                          <a:latin typeface="Arial"/>
                        </a:rPr>
                        <a:t>Merespon positif partisipasi peserta didik.</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bl>
          </a:graphicData>
        </a:graphic>
      </p:graphicFrame>
      <p:sp>
        <p:nvSpPr>
          <p:cNvPr id="3" name="Rectangle 2"/>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126</a:t>
            </a:r>
          </a:p>
        </p:txBody>
      </p:sp>
    </p:spTree>
  </p:cSld>
  <p:clrMapOvr>
    <a:overrideClrMapping bg1="lt1" tx1="dk1" bg2="lt2" tx2="dk2" accent1="accent1" accent2="accent2" accent3="accent3" accent4="accent4" accent5="accent5" accent6="accent6" hlink="hlink" folHlink="folHlink"/>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2896" y="1078992"/>
          <a:ext cx="6309360" cy="3691128"/>
        </p:xfrm>
        <a:graphic>
          <a:graphicData uri="http://schemas.openxmlformats.org/drawingml/2006/table">
            <a:tbl>
              <a:tblPr/>
              <a:tblGrid>
                <a:gridCol w="277368"/>
                <a:gridCol w="3956304"/>
                <a:gridCol w="259080"/>
                <a:gridCol w="463296"/>
                <a:gridCol w="1353312"/>
              </a:tblGrid>
              <a:tr h="219456">
                <a:tc>
                  <a:txBody>
                    <a:bodyPr/>
                    <a:lstStyle/>
                    <a:p>
                      <a:pPr marL="88900" indent="0"/>
                      <a:r>
                        <a:rPr lang="en-US" sz="900">
                          <a:latin typeface="Arial"/>
                        </a:rPr>
                        <a:t>c.</a:t>
                      </a:r>
                    </a:p>
                  </a:txBody>
                  <a:tcPr marL="0" marR="0" marT="0" marB="0"/>
                </a:tc>
                <a:tc>
                  <a:txBody>
                    <a:bodyPr/>
                    <a:lstStyle/>
                    <a:p>
                      <a:pPr marL="76200" indent="0"/>
                      <a:r>
                        <a:rPr lang="en-US" sz="900">
                          <a:latin typeface="Arial"/>
                        </a:rPr>
                        <a:t>Menunjukkan sikap terbuka terhadap respons peserta didik.</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28600">
                <a:tc>
                  <a:txBody>
                    <a:bodyPr/>
                    <a:lstStyle/>
                    <a:p>
                      <a:pPr marL="88900" indent="0"/>
                      <a:r>
                        <a:rPr lang="en-US" sz="900">
                          <a:latin typeface="Arial"/>
                        </a:rPr>
                        <a:t>d.</a:t>
                      </a:r>
                    </a:p>
                  </a:txBody>
                  <a:tcPr marL="0" marR="0" marT="0" marB="0"/>
                </a:tc>
                <a:tc>
                  <a:txBody>
                    <a:bodyPr/>
                    <a:lstStyle/>
                    <a:p>
                      <a:pPr marL="76200" indent="0"/>
                      <a:r>
                        <a:rPr lang="en-US" sz="900">
                          <a:latin typeface="Arial"/>
                        </a:rPr>
                        <a:t>Menunjukkan hubungan antar pribadi yang kondusif.</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17576">
                <a:tc>
                  <a:txBody>
                    <a:bodyPr/>
                    <a:lstStyle/>
                    <a:p>
                      <a:pPr marL="88900" indent="0"/>
                      <a:r>
                        <a:rPr lang="en-US" sz="900">
                          <a:latin typeface="Arial"/>
                        </a:rPr>
                        <a:t>e.</a:t>
                      </a:r>
                    </a:p>
                  </a:txBody>
                  <a:tcPr marL="0" marR="0" marT="0" marB="0"/>
                </a:tc>
                <a:tc>
                  <a:txBody>
                    <a:bodyPr/>
                    <a:lstStyle/>
                    <a:p>
                      <a:pPr marL="76200" marR="152400" indent="0">
                        <a:lnSpc>
                          <a:spcPts val="1608"/>
                        </a:lnSpc>
                      </a:pPr>
                      <a:r>
                        <a:rPr lang="en-US" sz="900">
                          <a:latin typeface="Arial"/>
                        </a:rPr>
                        <a:t>Menumbuhkan keceriaan atau antusiasme peserta didik dalam belajar.</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6408">
                <a:tc gridSpan="2">
                  <a:txBody>
                    <a:bodyPr/>
                    <a:lstStyle/>
                    <a:p>
                      <a:pPr marL="101600" indent="0"/>
                      <a:r>
                        <a:rPr lang="en-US" sz="900" b="1">
                          <a:latin typeface="Arial"/>
                        </a:rPr>
                        <a:t>7. Penggunaan bahasa yang benar dan tepat dalam pembelajaran</a:t>
                      </a:r>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22504">
                <a:tc>
                  <a:txBody>
                    <a:bodyPr/>
                    <a:lstStyle/>
                    <a:p>
                      <a:pPr marL="88900" indent="0"/>
                      <a:r>
                        <a:rPr lang="en-US" sz="900">
                          <a:latin typeface="Arial"/>
                        </a:rPr>
                        <a:t>a.</a:t>
                      </a:r>
                    </a:p>
                  </a:txBody>
                  <a:tcPr marL="0" marR="0" marT="0" marB="0"/>
                </a:tc>
                <a:tc>
                  <a:txBody>
                    <a:bodyPr/>
                    <a:lstStyle/>
                    <a:p>
                      <a:pPr marL="76200" indent="0"/>
                      <a:r>
                        <a:rPr lang="en-US" sz="900">
                          <a:latin typeface="Arial"/>
                        </a:rPr>
                        <a:t>Menggunakan bahasa lisan secara jelas dan lancar</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22504">
                <a:tc>
                  <a:txBody>
                    <a:bodyPr/>
                    <a:lstStyle/>
                    <a:p>
                      <a:pPr marL="88900" indent="0"/>
                      <a:r>
                        <a:rPr lang="en-US" sz="900">
                          <a:latin typeface="Arial"/>
                        </a:rPr>
                        <a:t>b.</a:t>
                      </a:r>
                    </a:p>
                  </a:txBody>
                  <a:tcPr marL="0" marR="0" marT="0" marB="0"/>
                </a:tc>
                <a:tc>
                  <a:txBody>
                    <a:bodyPr/>
                    <a:lstStyle/>
                    <a:p>
                      <a:pPr marL="76200" indent="0"/>
                      <a:r>
                        <a:rPr lang="en-US" sz="900">
                          <a:latin typeface="Arial"/>
                        </a:rPr>
                        <a:t>Menggunakan bahasa tulis yang baik dan benar</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10312">
                <a:tc gridSpan="5">
                  <a:txBody>
                    <a:bodyPr/>
                    <a:lstStyle/>
                    <a:p>
                      <a:pPr marL="76200" indent="0"/>
                      <a:r>
                        <a:rPr lang="en-US" sz="900" b="1">
                          <a:latin typeface="Arial"/>
                        </a:rPr>
                        <a:t>C. Kegiatan Penutup</a:t>
                      </a:r>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r>
              <a:tr h="417576">
                <a:tc>
                  <a:txBody>
                    <a:bodyPr/>
                    <a:lstStyle/>
                    <a:p>
                      <a:pPr marL="88900" indent="0"/>
                      <a:r>
                        <a:rPr lang="en-US" sz="900">
                          <a:latin typeface="Arial"/>
                        </a:rPr>
                        <a:t>1</a:t>
                      </a:r>
                    </a:p>
                  </a:txBody>
                  <a:tcPr marL="0" marR="0" marT="0" marB="0"/>
                </a:tc>
                <a:tc>
                  <a:txBody>
                    <a:bodyPr/>
                    <a:lstStyle/>
                    <a:p>
                      <a:pPr marL="76200" marR="152400" indent="0">
                        <a:lnSpc>
                          <a:spcPts val="1584"/>
                        </a:lnSpc>
                      </a:pPr>
                      <a:r>
                        <a:rPr lang="en-US" sz="900">
                          <a:latin typeface="Arial"/>
                        </a:rPr>
                        <a:t>Menfasilitasi dan membimbing peserta didik merangkum materi pelajaran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4528">
                <a:tc>
                  <a:txBody>
                    <a:bodyPr/>
                    <a:lstStyle/>
                    <a:p>
                      <a:pPr marL="88900" indent="0"/>
                      <a:r>
                        <a:rPr lang="en-US" sz="900">
                          <a:latin typeface="Arial"/>
                        </a:rPr>
                        <a:t>2</a:t>
                      </a:r>
                    </a:p>
                  </a:txBody>
                  <a:tcPr marL="0" marR="0" marT="0" marB="0"/>
                </a:tc>
                <a:tc>
                  <a:txBody>
                    <a:bodyPr/>
                    <a:lstStyle/>
                    <a:p>
                      <a:pPr marL="76200" marR="152400" indent="0">
                        <a:lnSpc>
                          <a:spcPts val="1608"/>
                        </a:lnSpc>
                      </a:pPr>
                      <a:r>
                        <a:rPr lang="en-US" sz="900">
                          <a:latin typeface="Arial"/>
                        </a:rPr>
                        <a:t>Menfasilitasi dan membimbing peserta didik untuk merefleksi proses dan materi pelajaran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22504">
                <a:tc>
                  <a:txBody>
                    <a:bodyPr/>
                    <a:lstStyle/>
                    <a:p>
                      <a:pPr marL="88900" indent="0"/>
                      <a:r>
                        <a:rPr lang="en-US" sz="900">
                          <a:latin typeface="Arial"/>
                        </a:rPr>
                        <a:t>3</a:t>
                      </a:r>
                    </a:p>
                  </a:txBody>
                  <a:tcPr marL="0" marR="0" marT="0" marB="0"/>
                </a:tc>
                <a:tc>
                  <a:txBody>
                    <a:bodyPr/>
                    <a:lstStyle/>
                    <a:p>
                      <a:pPr marL="76200" indent="0"/>
                      <a:r>
                        <a:rPr lang="en-US" sz="900">
                          <a:latin typeface="Arial"/>
                        </a:rPr>
                        <a:t>Memberikan tes lisan atau tulisan</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22504">
                <a:tc>
                  <a:txBody>
                    <a:bodyPr/>
                    <a:lstStyle/>
                    <a:p>
                      <a:pPr marL="88900" indent="0"/>
                      <a:r>
                        <a:rPr lang="en-US" sz="900">
                          <a:latin typeface="Arial"/>
                        </a:rPr>
                        <a:t>4</a:t>
                      </a:r>
                    </a:p>
                  </a:txBody>
                  <a:tcPr marL="0" marR="0" marT="0" marB="0"/>
                </a:tc>
                <a:tc>
                  <a:txBody>
                    <a:bodyPr/>
                    <a:lstStyle/>
                    <a:p>
                      <a:pPr marL="76200" indent="0"/>
                      <a:r>
                        <a:rPr lang="en-US" sz="900">
                          <a:latin typeface="Arial"/>
                        </a:rPr>
                        <a:t>Mengumpulkan hasil kerja sebagai bahan portofolio</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17576">
                <a:tc>
                  <a:txBody>
                    <a:bodyPr/>
                    <a:lstStyle/>
                    <a:p>
                      <a:pPr marL="88900" indent="0"/>
                      <a:r>
                        <a:rPr lang="en-US" sz="900">
                          <a:latin typeface="Arial"/>
                        </a:rPr>
                        <a:t>5</a:t>
                      </a:r>
                    </a:p>
                  </a:txBody>
                  <a:tcPr marL="0" marR="0" marT="0" marB="0"/>
                </a:tc>
                <a:tc>
                  <a:txBody>
                    <a:bodyPr/>
                    <a:lstStyle/>
                    <a:p>
                      <a:pPr marL="76200" marR="152400" indent="0">
                        <a:lnSpc>
                          <a:spcPts val="1584"/>
                        </a:lnSpc>
                      </a:pPr>
                      <a:r>
                        <a:rPr lang="en-US" sz="900">
                          <a:latin typeface="Arial"/>
                        </a:rPr>
                        <a:t>Melaksanakan tindak lanjut dengan memberikan arahan kegiatan berikutnya dan tugas pengayaan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59080">
                <a:tc gridSpan="2">
                  <a:txBody>
                    <a:bodyPr/>
                    <a:lstStyle/>
                    <a:p>
                      <a:pPr marL="1917700" indent="0"/>
                      <a:r>
                        <a:rPr lang="en-US" sz="900" b="1">
                          <a:latin typeface="Arial"/>
                        </a:rPr>
                        <a:t>Jumlah</a:t>
                      </a:r>
                    </a:p>
                  </a:txBody>
                  <a:tcPr marL="0" marR="0" marT="0" marB="0"/>
                </a:tc>
                <a:tc hMerge="1">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c>
                  <a:txBody>
                    <a:bodyPr/>
                    <a:lstStyle/>
                    <a:p>
                      <a:endParaRPr sz="1300"/>
                    </a:p>
                  </a:txBody>
                  <a:tcPr marL="0" marR="0" marT="0" marB="0"/>
                </a:tc>
              </a:tr>
            </a:tbl>
          </a:graphicData>
        </a:graphic>
      </p:graphicFrame>
      <p:sp>
        <p:nvSpPr>
          <p:cNvPr id="3" name="Rectangle 2"/>
          <p:cNvSpPr/>
          <p:nvPr/>
        </p:nvSpPr>
        <p:spPr>
          <a:xfrm>
            <a:off x="3806952" y="9918192"/>
            <a:ext cx="2865120" cy="155448"/>
          </a:xfrm>
          <a:prstGeom prst="rect">
            <a:avLst/>
          </a:prstGeom>
        </p:spPr>
        <p:txBody>
          <a:bodyPr lIns="0" tIns="0" rIns="0" bIns="0">
            <a:noAutofit/>
          </a:bodyPr>
          <a:lstStyle/>
          <a:p>
            <a:pPr indent="0" algn="just"/>
            <a:r>
              <a:rPr lang="en-US" sz="900">
                <a:latin typeface="Arial"/>
              </a:rPr>
              <a:t>Materi 4-Praktik Pembelajaran Terbimbing | 127</a:t>
            </a:r>
          </a:p>
        </p:txBody>
      </p:sp>
    </p:spTree>
  </p:cSld>
  <p:clrMapOvr>
    <a:overrideClrMapping bg1="lt1" tx1="dk1" bg2="lt2" tx2="dk2" accent1="accent1" accent2="accent2" accent3="accent3" accent4="accent4" accent5="accent5" accent6="accent6" hlink="hlink" folHlink="folHlink"/>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52856"/>
            <a:ext cx="5586984" cy="8900160"/>
          </a:xfrm>
          <a:prstGeom prst="rect">
            <a:avLst/>
          </a:prstGeom>
        </p:spPr>
        <p:txBody>
          <a:bodyPr lIns="0" tIns="0" rIns="0" bIns="0">
            <a:noAutofit/>
          </a:bodyPr>
          <a:lstStyle/>
          <a:p>
            <a:pPr marL="5105400" indent="0">
              <a:spcAft>
                <a:spcPts val="1050"/>
              </a:spcAft>
            </a:pPr>
            <a:r>
              <a:rPr lang="en-US" sz="900" b="1">
                <a:latin typeface="Arial"/>
              </a:rPr>
              <a:t>HO-4.3</a:t>
            </a:r>
          </a:p>
          <a:p>
            <a:pPr marL="1003300" indent="0">
              <a:spcAft>
                <a:spcPts val="1050"/>
              </a:spcAft>
            </a:pPr>
            <a:r>
              <a:rPr lang="en-US" sz="1100" b="1">
                <a:latin typeface="Arial"/>
              </a:rPr>
              <a:t>PRINSIP-PRINSIP PELAKSANAAN PEMBELAJARAN</a:t>
            </a:r>
          </a:p>
          <a:p>
            <a:pPr marL="12700" indent="0">
              <a:lnSpc>
                <a:spcPts val="1608"/>
              </a:lnSpc>
            </a:pPr>
            <a:r>
              <a:rPr lang="en-US" sz="900">
                <a:latin typeface="Arial"/>
              </a:rPr>
              <a:t>Prinsip-prinsip pelaksanaan pembelajaran berdasarkan Permendikbud Nomor 65 tahun 2013</a:t>
            </a:r>
          </a:p>
          <a:p>
            <a:pPr marL="12700" indent="0">
              <a:lnSpc>
                <a:spcPts val="1608"/>
              </a:lnSpc>
            </a:pPr>
            <a:r>
              <a:rPr lang="en-US" sz="900">
                <a:latin typeface="Arial"/>
              </a:rPr>
              <a:t>tentang Standar Proses terdiri atas kegiatan pendahuluan, inti, dan penutup.</a:t>
            </a:r>
          </a:p>
          <a:p>
            <a:pPr marL="12700" indent="0">
              <a:lnSpc>
                <a:spcPts val="1608"/>
              </a:lnSpc>
            </a:pPr>
            <a:r>
              <a:rPr lang="en-US" sz="900" b="1">
                <a:latin typeface="Arial"/>
              </a:rPr>
              <a:t>A. Kegiatan Pendahuluan</a:t>
            </a:r>
          </a:p>
          <a:p>
            <a:pPr marL="190500" indent="0" algn="just">
              <a:lnSpc>
                <a:spcPts val="1656"/>
              </a:lnSpc>
            </a:pPr>
            <a:r>
              <a:rPr lang="en-US" sz="900">
                <a:latin typeface="Arial"/>
              </a:rPr>
              <a:t>Aktivitas guru dalam kegiatan pendahuluan di antaranya:</a:t>
            </a:r>
          </a:p>
          <a:p>
            <a:pPr marL="190500" indent="0" algn="just">
              <a:lnSpc>
                <a:spcPts val="1656"/>
              </a:lnSpc>
            </a:pPr>
            <a:r>
              <a:rPr lang="en-US" sz="900">
                <a:latin typeface="Arial"/>
              </a:rPr>
              <a:t>1. menyiapkan peserta didik secara psikis dan fisik untuk mengikuti proses pembelajaran;</a:t>
            </a:r>
          </a:p>
          <a:p>
            <a:pPr marL="393700" marR="12700" indent="-203200" algn="just">
              <a:lnSpc>
                <a:spcPts val="1656"/>
              </a:lnSpc>
            </a:pPr>
            <a:r>
              <a:rPr lang="en-US" sz="900">
                <a:latin typeface="Arial"/>
              </a:rPr>
              <a:t>2. mengajukan pertanyaan-pertanyaan tentang materi yang sudah dipelajari dan terkait dengan materi yang akan dipelajari;</a:t>
            </a:r>
          </a:p>
          <a:p>
            <a:pPr marL="393700" marR="12700" indent="-203200" algn="just">
              <a:lnSpc>
                <a:spcPts val="1656"/>
              </a:lnSpc>
            </a:pPr>
            <a:r>
              <a:rPr lang="en-US" sz="900">
                <a:latin typeface="Arial"/>
              </a:rPr>
              <a:t>3. mengantarkan peserta didik kepada suatu permasalahan atau tugas yang akan dilakukan untuk mempelajari suatu materi dan menjelaskan tujuan pembelajaran atau KD yang akan dicapai; dan</a:t>
            </a:r>
          </a:p>
          <a:p>
            <a:pPr marL="393700" marR="12700" indent="-203200" algn="just">
              <a:lnSpc>
                <a:spcPts val="1584"/>
              </a:lnSpc>
              <a:spcAft>
                <a:spcPts val="1050"/>
              </a:spcAft>
            </a:pPr>
            <a:r>
              <a:rPr lang="en-US" sz="900">
                <a:latin typeface="Arial"/>
              </a:rPr>
              <a:t>4. menyampaikan garis besar cakupan materi dan penjelasan tentang kegiatan yang akan dilakukan peserta didik untuk menyelesaikan permasalahan atau tugas.</a:t>
            </a:r>
          </a:p>
          <a:p>
            <a:pPr marL="12700" indent="0">
              <a:spcAft>
                <a:spcPts val="420"/>
              </a:spcAft>
            </a:pPr>
            <a:r>
              <a:rPr lang="en-US" sz="900" b="1">
                <a:latin typeface="Arial"/>
              </a:rPr>
              <a:t>B. Kegiatan Inti</a:t>
            </a:r>
          </a:p>
          <a:p>
            <a:pPr marL="190500" marR="12700" indent="0" algn="just">
              <a:lnSpc>
                <a:spcPts val="1608"/>
              </a:lnSpc>
              <a:spcAft>
                <a:spcPts val="1050"/>
              </a:spcAft>
            </a:pPr>
            <a:r>
              <a:rPr lang="en-US" sz="900">
                <a:latin typeface="Arial"/>
              </a:rPr>
              <a:t>Kegiatan inti merupakan proses pembelajaran untuk mencapai tujuan, yang dilakukan secara interaktif, inspiratif, menyenangkan, menantang, memotivasi peserta didik untuk secara aktif menjadi pencari informasi, serta memberikan ruang yang cukup bagi prakarsa, kreativitas, dan kemandirian sesuai dengan bakat, minat dan perkembangan fisik serta psikologis peserta didik.</a:t>
            </a:r>
          </a:p>
          <a:p>
            <a:pPr marL="190500" marR="12700" indent="0" algn="just">
              <a:lnSpc>
                <a:spcPts val="1608"/>
              </a:lnSpc>
              <a:spcAft>
                <a:spcPts val="1050"/>
              </a:spcAft>
            </a:pPr>
            <a:r>
              <a:rPr lang="en-US" sz="900">
                <a:latin typeface="Arial"/>
              </a:rPr>
              <a:t>Kegiatan inti menggunakan metode yang disesuaikan dengan karakteristik peserta didik dan matapelajaran, yang meliputi proses observasi, menanya, mengumpulkan informasi, asosiasi, dan komunikasi. Untuk pembelajaran yang berkenaan dengan KD yang bersifat prosedur untuk melakukan sesuatu, guru memfasilitasi agar peserta didik dapat melakukan pengamatan terhadap pemodelan/demonstrasi oleh guru atau ahli, peserta didik menirukan, selanjutnya guru melakukan pengecekan dan pemberian umpan balik, dan latihan lanjutan kepada peserta didik.</a:t>
            </a:r>
          </a:p>
          <a:p>
            <a:pPr marL="190500" marR="12700" indent="0" algn="just">
              <a:lnSpc>
                <a:spcPts val="1608"/>
              </a:lnSpc>
              <a:spcAft>
                <a:spcPts val="1050"/>
              </a:spcAft>
            </a:pPr>
            <a:r>
              <a:rPr lang="en-US" sz="900">
                <a:latin typeface="Arial"/>
              </a:rPr>
              <a:t>Dalam setiap kegiatan guru harus memperhatikan kompetensi yang terkait dengan sikap seperti jujur, teliti, kerja sama, toleransi, disiplin, taat aturan, menghargai pendapat orang lain yang tercantum dalam silabus dan RPP. Cara pengumpulan data sedapat mungkin relevan dengan jenis data yang dieksplorasi, misalnya di laboratorium, studio, lapangan, perpustakaan, museum, dan sebagainya. Sebelum menggunakannya peserta didik harus tahu dan terlatih dilanjutkan dengan menerapkannya.</a:t>
            </a:r>
          </a:p>
          <a:p>
            <a:pPr marL="190500" indent="0" algn="just">
              <a:lnSpc>
                <a:spcPts val="1608"/>
              </a:lnSpc>
            </a:pPr>
            <a:r>
              <a:rPr lang="en-US" sz="900">
                <a:latin typeface="Arial"/>
              </a:rPr>
              <a:t>1. Mengamati</a:t>
            </a:r>
          </a:p>
          <a:p>
            <a:pPr marL="393700" marR="12700" indent="0" algn="just">
              <a:lnSpc>
                <a:spcPts val="1608"/>
              </a:lnSpc>
            </a:pPr>
            <a:r>
              <a:rPr lang="en-US" sz="900">
                <a:latin typeface="Arial"/>
              </a:rPr>
              <a:t>Dalam kegiatan mengamati, guru membuka secara luas dan bervariasi kesempatan peserta didik untuk melakukan pengamatan melalui kegiatan: melihat, menyimak, mendengar, dan membaca. Guru memfasilitasi peserta didik untuk melakukan pengamatan, melatih mereka untuk memperhatikan (melihat, membaca, mendengar) hal yang penting dari suatu benda atau objek.</a:t>
            </a:r>
          </a:p>
        </p:txBody>
      </p:sp>
      <p:sp>
        <p:nvSpPr>
          <p:cNvPr id="3" name="Rectangle 2"/>
          <p:cNvSpPr/>
          <p:nvPr/>
        </p:nvSpPr>
        <p:spPr>
          <a:xfrm>
            <a:off x="1063752" y="9933432"/>
            <a:ext cx="5617464" cy="140208"/>
          </a:xfrm>
          <a:prstGeom prst="rect">
            <a:avLst/>
          </a:prstGeom>
        </p:spPr>
        <p:txBody>
          <a:bodyPr lIns="0" tIns="0" rIns="0" bIns="0">
            <a:noAutofit/>
          </a:bodyPr>
          <a:lstStyle/>
          <a:p>
            <a:pPr indent="0" algn="r"/>
            <a:r>
              <a:rPr lang="en-US" sz="900">
                <a:latin typeface="Arial"/>
              </a:rPr>
              <a:t>Materi 4-Praktik Pembelajaran Terbimbing | 128</a:t>
            </a:r>
          </a:p>
        </p:txBody>
      </p:sp>
    </p:spTree>
  </p:cSld>
  <p:clrMapOvr>
    <a:overrideClrMapping bg1="lt1" tx1="dk1" bg2="lt2" tx2="dk2" accent1="accent1" accent2="accent2" accent3="accent3" accent4="accent4" accent5="accent5" accent6="accent6" hlink="hlink" folHlink="folHlink"/>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9472"/>
            <a:ext cx="5580888" cy="8348472"/>
          </a:xfrm>
          <a:prstGeom prst="rect">
            <a:avLst/>
          </a:prstGeom>
        </p:spPr>
        <p:txBody>
          <a:bodyPr lIns="0" tIns="0" rIns="0" bIns="0">
            <a:noAutofit/>
          </a:bodyPr>
          <a:lstStyle/>
          <a:p>
            <a:pPr marL="215900" indent="0" algn="just">
              <a:spcAft>
                <a:spcPts val="420"/>
              </a:spcAft>
            </a:pPr>
            <a:r>
              <a:rPr lang="en-US" sz="900">
                <a:latin typeface="Arial"/>
              </a:rPr>
              <a:t>2. Menanya</a:t>
            </a:r>
          </a:p>
          <a:p>
            <a:pPr marL="368300" marR="12700" indent="0" algn="just">
              <a:lnSpc>
                <a:spcPts val="1608"/>
              </a:lnSpc>
              <a:spcAft>
                <a:spcPts val="1050"/>
              </a:spcAft>
            </a:pPr>
            <a:r>
              <a:rPr lang="en-US" sz="900">
                <a:latin typeface="Arial"/>
              </a:rPr>
              <a:t>Dalam kegiatan mengamati, guru membuka kesempatan secara luas kepada peserta didik untuk bertanya mengenai apa yang sudah dilihat, disimak, dibaca atau dilihat. Guru perlu membimbing peserta didik untuk dapat mengajukan pertanyaan: pertanyaan tentang yang hasil pengamatan objek yang konkrit sampai kepada yang abstra berkenaan dengan fakta, konsep, prosedur, atau pun hal lain yang lebih abstrak. Pertanyaan yang bersifat faktual sampai kepada pertanyaan yang bersifat hipotetik.</a:t>
            </a:r>
          </a:p>
          <a:p>
            <a:pPr marL="368300" marR="12700" indent="0" algn="just">
              <a:lnSpc>
                <a:spcPts val="1608"/>
              </a:lnSpc>
              <a:spcAft>
                <a:spcPts val="1050"/>
              </a:spcAft>
            </a:pPr>
            <a:r>
              <a:rPr lang="en-US" sz="900">
                <a:latin typeface="Arial"/>
              </a:rPr>
              <a:t>Dari situasi di mana peserta didik dilatih menggunakan pertanyaan dari guru, masih memerlukan bantuan guru untuk mengajukan pertanyaan sampai ke tingkat di mana peserta didik mampu mengajukan pertanyaan secara mandiri. Dari kegiatan kedua dihasilkan sejumlah pertanyaan. Melalui kegiatan bertanya dikembangkan rasa ingin tahu peserta didik. Semakin terlatih dalam bertanya maka rasa ingin tahu semakin dapat dikembangkan. Pertanyaan terebut menjadi dasar untuk mencari informasi yang lebih lanjut dan beragam dari sumber yang ditentukan guru sampai yang ditentukan peserta didik, dari sumber yang tunggal sampai sumber yang beragam.</a:t>
            </a:r>
          </a:p>
          <a:p>
            <a:pPr marL="215900" indent="0" algn="just">
              <a:lnSpc>
                <a:spcPts val="1608"/>
              </a:lnSpc>
            </a:pPr>
            <a:r>
              <a:rPr lang="en-US" sz="900">
                <a:latin typeface="Arial"/>
              </a:rPr>
              <a:t>3. Mengumpulkan dan mengasosiasikan</a:t>
            </a:r>
          </a:p>
          <a:p>
            <a:pPr marL="368300" marR="12700" indent="0" algn="just">
              <a:lnSpc>
                <a:spcPts val="1608"/>
              </a:lnSpc>
              <a:spcAft>
                <a:spcPts val="1050"/>
              </a:spcAft>
            </a:pPr>
            <a:r>
              <a:rPr lang="en-US" sz="900">
                <a:latin typeface="Arial"/>
              </a:rPr>
              <a:t>Tindak lanjut dari bertanya adalah menggali dan mengumpulkan informasi dari berbagai sumber melalui berbagai cara. Untuk itu peserta didik dapat membaca buku yang lebih banyak, memperhatikan fenomena atau objek yang lebih teliti, atau bahkan melakukan eksperimen. Dari kegiatan tersebut terkumpul sejumlah informasi. Informasi tersebut menjadi dasar bagi kegiatan berikutnya yaitu memeroses informasi untuk menemukan keterkaitan satu informasi dengan informasi lainnya, menemukan pola dari keterkaitan informasi dan bahkan mengambil berbagai kesimpulan dari pola yang ditemukan.</a:t>
            </a:r>
          </a:p>
          <a:p>
            <a:pPr marL="215900" indent="0" algn="just">
              <a:lnSpc>
                <a:spcPts val="1608"/>
              </a:lnSpc>
            </a:pPr>
            <a:r>
              <a:rPr lang="en-US" sz="900">
                <a:latin typeface="Arial"/>
              </a:rPr>
              <a:t>4. Mengkomunikasikan hasil</a:t>
            </a:r>
          </a:p>
          <a:p>
            <a:pPr marL="368300" marR="12700" indent="0" algn="just">
              <a:lnSpc>
                <a:spcPts val="1608"/>
              </a:lnSpc>
              <a:spcAft>
                <a:spcPts val="2100"/>
              </a:spcAft>
            </a:pPr>
            <a:r>
              <a:rPr lang="en-US" sz="900">
                <a:latin typeface="Arial"/>
              </a:rPr>
              <a:t>Kegiatan berikutnya adalah menuliskan atau menceritakan apa yang ditemukan dalam kegiatan mencari informasi, mengasosiasikan dan menemukan pola. Hasil tersebut disampikan di kelas dan dinilai oleh guru sebagai hasil belajar peserta didik atau kelompok peserta didik tersebut.</a:t>
            </a:r>
          </a:p>
          <a:p>
            <a:pPr indent="0">
              <a:lnSpc>
                <a:spcPts val="1608"/>
              </a:lnSpc>
            </a:pPr>
            <a:r>
              <a:rPr lang="en-US" sz="900" b="1">
                <a:latin typeface="Arial"/>
              </a:rPr>
              <a:t>C. Kegiatan Penutup</a:t>
            </a:r>
          </a:p>
          <a:p>
            <a:pPr marL="215900" marR="12700" indent="0" algn="just">
              <a:lnSpc>
                <a:spcPts val="1608"/>
              </a:lnSpc>
            </a:pPr>
            <a:r>
              <a:rPr lang="en-US" sz="900">
                <a:latin typeface="Arial"/>
              </a:rPr>
              <a:t>Dalam kegiatan penutup, guru bersama-sama dengan peserta didik dan/atau sendiri membuat rangkuman/simpulan pelajaran, melakukan penilaian dan/atau refleksi terhadap kegiatan yang sudah dilaksanakan secara konsisten dan terprogram, memberikan umpan balik terhadap proses dan hasil pembelajaran, merencanakan kegiatan tindak lanjut dalam bentuk pembelajaran remedi, program pengayaan, layanan konseling dan/atau memberikan tugas baik tugas individual maupun kelompok sesuai dengan hasil belajar peserta didik, dan menyampaikan rencana pembelajaran pada pertemuan berikutnya.</a:t>
            </a:r>
          </a:p>
        </p:txBody>
      </p:sp>
      <p:sp>
        <p:nvSpPr>
          <p:cNvPr id="3" name="Rectangle 2"/>
          <p:cNvSpPr/>
          <p:nvPr/>
        </p:nvSpPr>
        <p:spPr>
          <a:xfrm>
            <a:off x="1066800" y="9933432"/>
            <a:ext cx="5611368" cy="140208"/>
          </a:xfrm>
          <a:prstGeom prst="rect">
            <a:avLst/>
          </a:prstGeom>
        </p:spPr>
        <p:txBody>
          <a:bodyPr lIns="0" tIns="0" rIns="0" bIns="0">
            <a:noAutofit/>
          </a:bodyPr>
          <a:lstStyle/>
          <a:p>
            <a:pPr indent="0" algn="r"/>
            <a:r>
              <a:rPr lang="en-US" sz="900">
                <a:latin typeface="Arial"/>
              </a:rPr>
              <a:t>Materi 4-Praktik Pembelajaran Terbimbing | 129</a:t>
            </a:r>
          </a:p>
        </p:txBody>
      </p:sp>
    </p:spTree>
  </p:cSld>
  <p:clrMapOvr>
    <a:overrideClrMapping bg1="lt1" tx1="dk1" bg2="lt2" tx2="dk2" accent1="accent1" accent2="accent2" accent3="accent3" accent4="accent4" accent5="accent5" accent6="accent6" hlink="hlink" folHlink="folHlink"/>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0328"/>
            <a:ext cx="5577840" cy="2179320"/>
          </a:xfrm>
          <a:prstGeom prst="rect">
            <a:avLst/>
          </a:prstGeom>
        </p:spPr>
        <p:txBody>
          <a:bodyPr lIns="0" tIns="0" rIns="0" bIns="0">
            <a:noAutofit/>
          </a:bodyPr>
          <a:lstStyle/>
          <a:p>
            <a:pPr marL="228600" indent="0" algn="just">
              <a:lnSpc>
                <a:spcPts val="1608"/>
              </a:lnSpc>
              <a:spcAft>
                <a:spcPts val="2100"/>
              </a:spcAft>
            </a:pPr>
            <a:r>
              <a:rPr lang="en-US" sz="900">
                <a:latin typeface="Arial"/>
              </a:rPr>
              <a:t>Perlu diingat, bahwa KD-KD diorganisasikan ke dalam empat KI. KI-1 berkaitan dengan sikap diri terhadap Tuhan Yang Maha Esa. KI-2 berkaitan dengan karakter diri dan sikap sosial. KI-3 berisi KD tentang pengetahuan terhadap materi ajar, sedangkan KI-4 berisi KD tentang penyajian pengetahuan. KI-1, KI-2, dan KI-4 harus dikembangkan dan ditumbuhkan melalui proses pembelajaran setiap materi pokok yang tercantum dalam KI-3, untuk semua matapelajaran. KI-1 dan KI-2 tidak diajarkan langsung, tetapi</a:t>
            </a:r>
            <a:r>
              <a:rPr lang="en-US" sz="900" i="1">
                <a:latin typeface="Arial"/>
              </a:rPr>
              <a:t> indirect teaching</a:t>
            </a:r>
            <a:r>
              <a:rPr lang="en-US" sz="900">
                <a:latin typeface="Arial"/>
              </a:rPr>
              <a:t> pada setiap kegiatan pembelajaran.</a:t>
            </a:r>
          </a:p>
          <a:p>
            <a:pPr indent="0">
              <a:spcAft>
                <a:spcPts val="420"/>
              </a:spcAft>
            </a:pPr>
            <a:r>
              <a:rPr lang="en-US" sz="900">
                <a:latin typeface="Arial"/>
              </a:rPr>
              <a:t>Sumber: Kemendikbud. 2013. Permendikbud No. 81A Tahun 2013 tentang Implementasi</a:t>
            </a:r>
          </a:p>
          <a:p>
            <a:pPr indent="0"/>
            <a:r>
              <a:rPr lang="en-US" sz="900">
                <a:latin typeface="Arial"/>
              </a:rPr>
              <a:t>Kurikulum 2013</a:t>
            </a:r>
          </a:p>
        </p:txBody>
      </p:sp>
      <p:sp>
        <p:nvSpPr>
          <p:cNvPr id="3" name="Rectangle 2"/>
          <p:cNvSpPr/>
          <p:nvPr/>
        </p:nvSpPr>
        <p:spPr>
          <a:xfrm>
            <a:off x="3806952" y="9918192"/>
            <a:ext cx="2868168" cy="155448"/>
          </a:xfrm>
          <a:prstGeom prst="rect">
            <a:avLst/>
          </a:prstGeom>
        </p:spPr>
        <p:txBody>
          <a:bodyPr lIns="0" tIns="0" rIns="0" bIns="0">
            <a:noAutofit/>
          </a:bodyPr>
          <a:lstStyle/>
          <a:p>
            <a:pPr indent="0" algn="just"/>
            <a:r>
              <a:rPr lang="en-US" sz="900">
                <a:latin typeface="Arial"/>
              </a:rPr>
              <a:t>Materi 4-Praktik Pembelajaran Terbimbing | 130</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61872" y="1100328"/>
            <a:ext cx="5404104" cy="8525256"/>
          </a:xfrm>
          <a:prstGeom prst="rect">
            <a:avLst/>
          </a:prstGeom>
        </p:spPr>
        <p:txBody>
          <a:bodyPr lIns="0" tIns="0" rIns="0" bIns="0">
            <a:noAutofit/>
          </a:bodyPr>
          <a:lstStyle/>
          <a:p>
            <a:pPr marL="368300" marR="12700" indent="-177800" algn="just">
              <a:lnSpc>
                <a:spcPts val="1608"/>
              </a:lnSpc>
            </a:pPr>
            <a:r>
              <a:rPr lang="en-US" sz="900">
                <a:latin typeface="Arial"/>
              </a:rPr>
              <a:t>d. Kurikulum berdasarkan prinsip bahwa setiap sikap, pengetahuan, dan keterampilan yang dirumuskan dalam Kompetensi Dasar dapat dipelajari dan dikuasai oleh setiap peserta didik</a:t>
            </a:r>
            <a:r>
              <a:rPr lang="en-US" sz="900" i="1">
                <a:latin typeface="Arial"/>
              </a:rPr>
              <a:t> (mastery learning)</a:t>
            </a:r>
            <a:r>
              <a:rPr lang="en-US" sz="900">
                <a:latin typeface="Arial"/>
              </a:rPr>
              <a:t> sesuai dengan kaidah kurikulum berbasis kompetensi.</a:t>
            </a:r>
          </a:p>
          <a:p>
            <a:pPr marL="368300" marR="12700" indent="-177800" algn="just">
              <a:lnSpc>
                <a:spcPts val="1608"/>
              </a:lnSpc>
            </a:pPr>
            <a:r>
              <a:rPr lang="en-US" sz="900">
                <a:latin typeface="Arial"/>
              </a:rPr>
              <a:t>e. Kurikulum dikembangkan dengan memberikan kesempatan kepada peserta didik untuk mengembangkan perbedaan dalam kemampuan dan minat.</a:t>
            </a:r>
          </a:p>
          <a:p>
            <a:pPr marL="368300" marR="12700" indent="-177800" algn="just">
              <a:lnSpc>
                <a:spcPts val="1608"/>
              </a:lnSpc>
            </a:pPr>
            <a:r>
              <a:rPr lang="en-US" sz="900">
                <a:latin typeface="Arial"/>
              </a:rPr>
              <a:t>f. Kurikulum berpusat pada potensi, perkembangan, kebutuhan, dan kepentingan peserta didik dan lingkungannya. Kurikulum dikembangkan berdasarkan prinsip bahwa peserta didik berada pada posisi sentral dan aktif dalam belajar.</a:t>
            </a:r>
          </a:p>
          <a:p>
            <a:pPr marL="368300" marR="12700" indent="-177800" algn="just">
              <a:lnSpc>
                <a:spcPts val="1608"/>
              </a:lnSpc>
            </a:pPr>
            <a:r>
              <a:rPr lang="en-US" sz="900">
                <a:latin typeface="Arial"/>
              </a:rPr>
              <a:t>g. Kurikulum harus tanggap terhadap perkembangan ilmu pengetahuan, budaya, teknologi, dan seni.</a:t>
            </a:r>
          </a:p>
          <a:p>
            <a:pPr marL="177800" indent="0" algn="just">
              <a:lnSpc>
                <a:spcPts val="1608"/>
              </a:lnSpc>
            </a:pPr>
            <a:r>
              <a:rPr lang="en-US" sz="900">
                <a:latin typeface="Arial"/>
              </a:rPr>
              <a:t>h. Kurikulum harus relevan dengan kebutuhan kehidupan.</a:t>
            </a:r>
          </a:p>
          <a:p>
            <a:pPr marL="368300" marR="12700" indent="-177800" algn="just">
              <a:lnSpc>
                <a:spcPts val="1608"/>
              </a:lnSpc>
            </a:pPr>
            <a:r>
              <a:rPr lang="en-US" sz="900">
                <a:latin typeface="Arial"/>
              </a:rPr>
              <a:t>i. Kurikulum harus diarahkan kepada proses pengembangan, pembudayaan, dan pemberdayaan peserta didik yang berlangsung sepanjang hayat.</a:t>
            </a:r>
          </a:p>
          <a:p>
            <a:pPr marL="368300" marR="12700" indent="-177800" algn="just">
              <a:lnSpc>
                <a:spcPts val="1608"/>
              </a:lnSpc>
              <a:spcAft>
                <a:spcPts val="840"/>
              </a:spcAft>
            </a:pPr>
            <a:r>
              <a:rPr lang="en-US" sz="900">
                <a:latin typeface="Arial"/>
              </a:rPr>
              <a:t>j. Kurikulum berdasarkan kepada kepentingan nasional dan kepentingan daerah. k. Penilaian hasil belajar ditujukan untuk mengetahui dan memperbaiki pencapaian kompetensi. Instrumen penilaian hasil belajar adalah alat untuk mengetahui kekurangan yang dimiliki setiap peserta didik atau sekelompok peserta didik. Kekurangan tersebut harus segera diikuti dengan proses memperbaiki kekurangan dalam aspek hasil belajar yang dimiliki seorang atau sekelompok peserta didik.</a:t>
            </a:r>
          </a:p>
          <a:p>
            <a:pPr indent="0">
              <a:lnSpc>
                <a:spcPts val="1608"/>
              </a:lnSpc>
            </a:pPr>
            <a:r>
              <a:rPr lang="en-US" sz="900" b="1">
                <a:latin typeface="Arial"/>
              </a:rPr>
              <a:t>6. Struktur Kurikulum SMA/MA dan SMK/MAK</a:t>
            </a:r>
          </a:p>
          <a:p>
            <a:pPr marL="177800" marR="12700" indent="0" algn="just">
              <a:lnSpc>
                <a:spcPts val="1608"/>
              </a:lnSpc>
              <a:spcAft>
                <a:spcPts val="840"/>
              </a:spcAft>
            </a:pPr>
            <a:r>
              <a:rPr lang="en-US" sz="900">
                <a:latin typeface="Arial"/>
              </a:rPr>
              <a:t>Struktur kurikulum menggambarkan konseptualisasi konten kurikulum dalam bentuk mata pelajaran, posisi konten/mata pelajaran dalam kurikulum, distribusi konten/mata pelajaran dalam semester atau tahun, beban belajar untuk mata pelajaran dan beban belajar per minggu untuk setiap siswa. Struktur kurikulum juga merupakan aplikasi konsep pengorganisasian konten dalam sistem belajar dan pengorganisasian beban belajar dalam sistem pembelajaran. Pengorganisasian konten dalam sistem belajar yang digunakan untuk kurikulum yang akan datang adalah sistem semester, sedangkan pengorganisasian beban belajar dalam sistem pembelajaran berdasarkan jam pelajaran per semester.</a:t>
            </a:r>
          </a:p>
          <a:p>
            <a:pPr marL="177800" indent="0" algn="just">
              <a:spcAft>
                <a:spcPts val="420"/>
              </a:spcAft>
            </a:pPr>
            <a:r>
              <a:rPr lang="en-US" sz="900">
                <a:latin typeface="Arial"/>
              </a:rPr>
              <a:t>Struktur kurikulum SMA/MA terdiri atas:</a:t>
            </a:r>
          </a:p>
          <a:p>
            <a:pPr marL="177800" indent="0" algn="just">
              <a:spcAft>
                <a:spcPts val="420"/>
              </a:spcAft>
            </a:pPr>
            <a:r>
              <a:rPr lang="en-US" sz="900">
                <a:latin typeface="Arial"/>
              </a:rPr>
              <a:t>a. kelompok mata pelajaran wajib yang diikuti oleh seluruh peserta didik, dan</a:t>
            </a:r>
          </a:p>
          <a:p>
            <a:pPr marL="368300" marR="12700" indent="-177800" algn="just">
              <a:lnSpc>
                <a:spcPts val="1632"/>
              </a:lnSpc>
              <a:spcAft>
                <a:spcPts val="840"/>
              </a:spcAft>
            </a:pPr>
            <a:r>
              <a:rPr lang="en-US" sz="900">
                <a:latin typeface="Arial"/>
              </a:rPr>
              <a:t>b. kelompok mata pelajaran peminatan yang diikuti oleh peserta didik sesuai dengan bakat, minat, dan kemampuannya.</a:t>
            </a:r>
          </a:p>
          <a:p>
            <a:pPr marL="177800" marR="12700" indent="0" algn="just">
              <a:lnSpc>
                <a:spcPts val="1608"/>
              </a:lnSpc>
            </a:pPr>
            <a:r>
              <a:rPr lang="en-US" sz="900">
                <a:latin typeface="Arial"/>
              </a:rPr>
              <a:t>Adanya kelompok mata pelajaran wajib dan mata pelajaran peminatan dimaksudkan untuk menerapkan prinsip kesamaan antara SMA/MA dan SMK/MAK. Mata pelajaran wajib sebanyak 9 (sembilan) mata pelajaran dengan beban belajar 24 jam per minggu. Kelompok mata pelajaran peminatan SMA/MA terdiri atas 18 jam per minggu untuk kelas X dan 20 jam per minggu untuk kelas XI dan XII. Kelompok mata pelajaran peminatan SMA/MA bersifat akademik. Struktur ini menempatkan peserta didik sebagai subjek dalam belajar dan mereka memiliki hak untuk memilih sesuai dengan minatnya.</a:t>
            </a:r>
          </a:p>
        </p:txBody>
      </p:sp>
      <p:sp>
        <p:nvSpPr>
          <p:cNvPr id="3" name="Rectangle 2"/>
          <p:cNvSpPr/>
          <p:nvPr/>
        </p:nvSpPr>
        <p:spPr>
          <a:xfrm>
            <a:off x="1246632" y="9933432"/>
            <a:ext cx="5434584" cy="140208"/>
          </a:xfrm>
          <a:prstGeom prst="rect">
            <a:avLst/>
          </a:prstGeom>
        </p:spPr>
        <p:txBody>
          <a:bodyPr lIns="0" tIns="0" rIns="0" bIns="0">
            <a:noAutofit/>
          </a:bodyPr>
          <a:lstStyle/>
          <a:p>
            <a:pPr indent="0" algn="r"/>
            <a:r>
              <a:rPr lang="en-US" sz="900">
                <a:latin typeface="Arial"/>
              </a:rPr>
              <a:t>Materi 1 - Konsep Kurikulum | 9</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29512" y="1094232"/>
            <a:ext cx="5334000" cy="365760"/>
          </a:xfrm>
          <a:prstGeom prst="rect">
            <a:avLst/>
          </a:prstGeom>
        </p:spPr>
        <p:txBody>
          <a:bodyPr lIns="0" tIns="0" rIns="0" bIns="0">
            <a:noAutofit/>
          </a:bodyPr>
          <a:lstStyle/>
          <a:p>
            <a:pPr marL="12700" indent="0">
              <a:spcAft>
                <a:spcPts val="420"/>
              </a:spcAft>
            </a:pPr>
            <a:r>
              <a:rPr lang="en-US" sz="900" b="1">
                <a:latin typeface="Arial"/>
              </a:rPr>
              <a:t>a. Struktur Kurikulum Pendidikan Menengah (SMA/MA/SMK/MAK)</a:t>
            </a:r>
          </a:p>
          <a:p>
            <a:pPr marL="203200" indent="0" algn="just">
              <a:spcAft>
                <a:spcPts val="1470"/>
              </a:spcAft>
            </a:pPr>
            <a:r>
              <a:rPr lang="en-US" sz="900">
                <a:latin typeface="Arial"/>
              </a:rPr>
              <a:t>Struktur Kurikulum Pendidikan Menengah tertera dalam tabel berikut ini.</a:t>
            </a:r>
          </a:p>
        </p:txBody>
      </p:sp>
      <p:sp>
        <p:nvSpPr>
          <p:cNvPr id="3" name="Rectangle 2"/>
          <p:cNvSpPr/>
          <p:nvPr/>
        </p:nvSpPr>
        <p:spPr>
          <a:xfrm>
            <a:off x="1917192" y="1716024"/>
            <a:ext cx="4306824" cy="155448"/>
          </a:xfrm>
          <a:prstGeom prst="rect">
            <a:avLst/>
          </a:prstGeom>
        </p:spPr>
        <p:txBody>
          <a:bodyPr lIns="0" tIns="0" rIns="0" bIns="0">
            <a:noAutofit/>
          </a:bodyPr>
          <a:lstStyle/>
          <a:p>
            <a:pPr indent="0"/>
            <a:r>
              <a:rPr lang="en-US" sz="900" b="1">
                <a:latin typeface="Arial"/>
              </a:rPr>
              <a:t>Struktur Kurikulum Pendidikan Menengah kelompok mata pelajaran wajib</a:t>
            </a:r>
          </a:p>
        </p:txBody>
      </p:sp>
      <p:graphicFrame>
        <p:nvGraphicFramePr>
          <p:cNvPr id="4" name="Table 3"/>
          <p:cNvGraphicFramePr>
            <a:graphicFrameLocks noGrp="1"/>
          </p:cNvGraphicFramePr>
          <p:nvPr/>
        </p:nvGraphicFramePr>
        <p:xfrm>
          <a:off x="1432560" y="1898904"/>
          <a:ext cx="5327904" cy="4846320"/>
        </p:xfrm>
        <a:graphic>
          <a:graphicData uri="http://schemas.openxmlformats.org/drawingml/2006/table">
            <a:tbl>
              <a:tblPr/>
              <a:tblGrid>
                <a:gridCol w="277368"/>
                <a:gridCol w="3108960"/>
                <a:gridCol w="719328"/>
                <a:gridCol w="576072"/>
                <a:gridCol w="646176"/>
              </a:tblGrid>
              <a:tr h="435864">
                <a:tc rowSpan="2" gridSpan="2">
                  <a:txBody>
                    <a:bodyPr/>
                    <a:lstStyle/>
                    <a:p>
                      <a:pPr marL="1168400" indent="0"/>
                      <a:r>
                        <a:rPr lang="en-US" sz="900" b="1">
                          <a:latin typeface="Arial"/>
                        </a:rPr>
                        <a:t>MATA PELAJARAN</a:t>
                      </a:r>
                    </a:p>
                  </a:txBody>
                  <a:tcPr marL="0" marR="0" marT="0" marB="0"/>
                </a:tc>
                <a:tc rowSpan="2" hMerge="1">
                  <a:txBody>
                    <a:bodyPr/>
                    <a:lstStyle/>
                    <a:p>
                      <a:endParaRPr sz="2100"/>
                    </a:p>
                  </a:txBody>
                  <a:tcPr marL="0" marR="0" marT="0" marB="0"/>
                </a:tc>
                <a:tc gridSpan="3">
                  <a:txBody>
                    <a:bodyPr/>
                    <a:lstStyle/>
                    <a:p>
                      <a:pPr indent="0" algn="ctr">
                        <a:lnSpc>
                          <a:spcPts val="1632"/>
                        </a:lnSpc>
                      </a:pPr>
                      <a:r>
                        <a:rPr lang="en-US" sz="900" b="1">
                          <a:latin typeface="Arial"/>
                        </a:rPr>
                        <a:t>ALOKASI WAKTU BELAJAR PER MINGGU</a:t>
                      </a:r>
                    </a:p>
                  </a:txBody>
                  <a:tcPr marL="0" marR="0" marT="0" marB="0"/>
                </a:tc>
                <a:tc hMerge="1">
                  <a:txBody>
                    <a:bodyPr/>
                    <a:lstStyle/>
                    <a:p>
                      <a:endParaRPr sz="2100"/>
                    </a:p>
                  </a:txBody>
                  <a:tcPr marL="0" marR="0" marT="0" marB="0"/>
                </a:tc>
                <a:tc hMerge="1">
                  <a:txBody>
                    <a:bodyPr/>
                    <a:lstStyle/>
                    <a:p>
                      <a:endParaRPr sz="2100"/>
                    </a:p>
                  </a:txBody>
                  <a:tcPr marL="0" marR="0" marT="0" marB="0"/>
                </a:tc>
              </a:tr>
              <a:tr h="225552">
                <a:tc gridSpan="2" vMerge="1">
                  <a:txBody>
                    <a:bodyPr/>
                    <a:lstStyle/>
                    <a:p>
                      <a:endParaRPr sz="1100"/>
                    </a:p>
                  </a:txBody>
                  <a:tcPr marL="0" marR="0" marT="0" marB="0"/>
                </a:tc>
                <a:tc hMerge="1" vMerge="1">
                  <a:txBody>
                    <a:bodyPr/>
                    <a:lstStyle/>
                    <a:p>
                      <a:endParaRPr sz="1100"/>
                    </a:p>
                  </a:txBody>
                  <a:tcPr marL="0" marR="0" marT="0" marB="0"/>
                </a:tc>
                <a:tc>
                  <a:txBody>
                    <a:bodyPr/>
                    <a:lstStyle/>
                    <a:p>
                      <a:pPr marL="317500" indent="0"/>
                      <a:r>
                        <a:rPr lang="en-US" sz="900" b="1">
                          <a:latin typeface="Arial"/>
                        </a:rPr>
                        <a:t>X</a:t>
                      </a:r>
                    </a:p>
                  </a:txBody>
                  <a:tcPr marL="0" marR="0" marT="0" marB="0"/>
                </a:tc>
                <a:tc>
                  <a:txBody>
                    <a:bodyPr/>
                    <a:lstStyle/>
                    <a:p>
                      <a:pPr marL="241300" indent="0"/>
                      <a:r>
                        <a:rPr lang="en-US" sz="900" b="1">
                          <a:latin typeface="Arial"/>
                        </a:rPr>
                        <a:t>XI</a:t>
                      </a:r>
                    </a:p>
                  </a:txBody>
                  <a:tcPr marL="0" marR="0" marT="0" marB="0"/>
                </a:tc>
                <a:tc>
                  <a:txBody>
                    <a:bodyPr/>
                    <a:lstStyle/>
                    <a:p>
                      <a:pPr marL="279400" indent="0"/>
                      <a:r>
                        <a:rPr lang="en-US" sz="900" b="1">
                          <a:latin typeface="Arial"/>
                        </a:rPr>
                        <a:t>XII</a:t>
                      </a:r>
                    </a:p>
                  </a:txBody>
                  <a:tcPr marL="0" marR="0" marT="0" marB="0"/>
                </a:tc>
              </a:tr>
              <a:tr h="228600">
                <a:tc gridSpan="2">
                  <a:txBody>
                    <a:bodyPr/>
                    <a:lstStyle/>
                    <a:p>
                      <a:pPr marL="50800" indent="0" algn="just"/>
                      <a:r>
                        <a:rPr lang="en-US" sz="900" b="1">
                          <a:latin typeface="Arial"/>
                        </a:rPr>
                        <a:t>Kelompok A (Wajib)</a:t>
                      </a:r>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25552">
                <a:tc>
                  <a:txBody>
                    <a:bodyPr/>
                    <a:lstStyle/>
                    <a:p>
                      <a:pPr marL="50800" indent="0"/>
                      <a:r>
                        <a:rPr lang="en-US" sz="900">
                          <a:latin typeface="Arial"/>
                        </a:rPr>
                        <a:t>1.</a:t>
                      </a:r>
                    </a:p>
                  </a:txBody>
                  <a:tcPr marL="0" marR="0" marT="0" marB="0"/>
                </a:tc>
                <a:tc>
                  <a:txBody>
                    <a:bodyPr/>
                    <a:lstStyle/>
                    <a:p>
                      <a:pPr marL="50800" indent="0"/>
                      <a:r>
                        <a:rPr lang="en-US" sz="900">
                          <a:latin typeface="Arial"/>
                        </a:rPr>
                        <a:t>Pendidikan Agama dan Budi Pekerti</a:t>
                      </a:r>
                    </a:p>
                  </a:txBody>
                  <a:tcPr marL="0" marR="0" marT="0" marB="0"/>
                </a:tc>
                <a:tc>
                  <a:txBody>
                    <a:bodyPr/>
                    <a:lstStyle/>
                    <a:p>
                      <a:pPr marL="317500" indent="0"/>
                      <a:r>
                        <a:rPr lang="en-US" sz="900">
                          <a:latin typeface="Arial"/>
                        </a:rPr>
                        <a:t>3</a:t>
                      </a:r>
                    </a:p>
                  </a:txBody>
                  <a:tcPr marL="0" marR="0" marT="0" marB="0"/>
                </a:tc>
                <a:tc>
                  <a:txBody>
                    <a:bodyPr/>
                    <a:lstStyle/>
                    <a:p>
                      <a:pPr marL="241300" indent="0"/>
                      <a:r>
                        <a:rPr lang="en-US" sz="900">
                          <a:latin typeface="Arial"/>
                        </a:rPr>
                        <a:t>3</a:t>
                      </a:r>
                    </a:p>
                  </a:txBody>
                  <a:tcPr marL="0" marR="0" marT="0" marB="0"/>
                </a:tc>
                <a:tc>
                  <a:txBody>
                    <a:bodyPr/>
                    <a:lstStyle/>
                    <a:p>
                      <a:pPr marL="279400" indent="0"/>
                      <a:r>
                        <a:rPr lang="en-US" sz="900">
                          <a:latin typeface="Arial"/>
                        </a:rPr>
                        <a:t>3</a:t>
                      </a:r>
                    </a:p>
                  </a:txBody>
                  <a:tcPr marL="0" marR="0" marT="0" marB="0"/>
                </a:tc>
              </a:tr>
              <a:tr h="225552">
                <a:tc>
                  <a:txBody>
                    <a:bodyPr/>
                    <a:lstStyle/>
                    <a:p>
                      <a:pPr marL="50800" indent="0"/>
                      <a:r>
                        <a:rPr lang="en-US" sz="900">
                          <a:latin typeface="Arial"/>
                        </a:rPr>
                        <a:t>2.</a:t>
                      </a:r>
                    </a:p>
                  </a:txBody>
                  <a:tcPr marL="0" marR="0" marT="0" marB="0"/>
                </a:tc>
                <a:tc>
                  <a:txBody>
                    <a:bodyPr/>
                    <a:lstStyle/>
                    <a:p>
                      <a:pPr marL="50800" indent="0"/>
                      <a:r>
                        <a:rPr lang="en-US" sz="900">
                          <a:latin typeface="Arial"/>
                        </a:rPr>
                        <a:t>Pendidikan Pancasila dan Kewarganegaraan</a:t>
                      </a:r>
                    </a:p>
                  </a:txBody>
                  <a:tcPr marL="0" marR="0" marT="0" marB="0"/>
                </a:tc>
                <a:tc>
                  <a:txBody>
                    <a:bodyPr/>
                    <a:lstStyle/>
                    <a:p>
                      <a:pPr marL="317500" indent="0"/>
                      <a:r>
                        <a:rPr lang="en-US" sz="900">
                          <a:latin typeface="Arial"/>
                        </a:rPr>
                        <a:t>2</a:t>
                      </a:r>
                    </a:p>
                  </a:txBody>
                  <a:tcPr marL="0" marR="0" marT="0" marB="0"/>
                </a:tc>
                <a:tc>
                  <a:txBody>
                    <a:bodyPr/>
                    <a:lstStyle/>
                    <a:p>
                      <a:pPr marL="2413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8600">
                <a:tc>
                  <a:txBody>
                    <a:bodyPr/>
                    <a:lstStyle/>
                    <a:p>
                      <a:pPr marL="50800" indent="0"/>
                      <a:r>
                        <a:rPr lang="en-US" sz="900">
                          <a:latin typeface="Arial"/>
                        </a:rPr>
                        <a:t>3.</a:t>
                      </a:r>
                    </a:p>
                  </a:txBody>
                  <a:tcPr marL="0" marR="0" marT="0" marB="0"/>
                </a:tc>
                <a:tc>
                  <a:txBody>
                    <a:bodyPr/>
                    <a:lstStyle/>
                    <a:p>
                      <a:pPr marL="50800" indent="0"/>
                      <a:r>
                        <a:rPr lang="en-US" sz="900">
                          <a:latin typeface="Arial"/>
                        </a:rPr>
                        <a:t>Bahasa Indonesia</a:t>
                      </a:r>
                    </a:p>
                  </a:txBody>
                  <a:tcPr marL="0" marR="0" marT="0" marB="0"/>
                </a:tc>
                <a:tc>
                  <a:txBody>
                    <a:bodyPr/>
                    <a:lstStyle/>
                    <a:p>
                      <a:pPr marL="317500" indent="0"/>
                      <a:r>
                        <a:rPr lang="en-US" sz="900">
                          <a:latin typeface="Arial"/>
                        </a:rPr>
                        <a:t>4</a:t>
                      </a:r>
                    </a:p>
                  </a:txBody>
                  <a:tcPr marL="0" marR="0" marT="0" marB="0"/>
                </a:tc>
                <a:tc>
                  <a:txBody>
                    <a:bodyPr/>
                    <a:lstStyle/>
                    <a:p>
                      <a:pPr marL="241300" indent="0"/>
                      <a:r>
                        <a:rPr lang="en-US" sz="900">
                          <a:latin typeface="Arial"/>
                        </a:rPr>
                        <a:t>4</a:t>
                      </a:r>
                    </a:p>
                  </a:txBody>
                  <a:tcPr marL="0" marR="0" marT="0" marB="0"/>
                </a:tc>
                <a:tc>
                  <a:txBody>
                    <a:bodyPr/>
                    <a:lstStyle/>
                    <a:p>
                      <a:pPr marL="279400" indent="0"/>
                      <a:r>
                        <a:rPr lang="en-US" sz="900">
                          <a:latin typeface="Arial"/>
                        </a:rPr>
                        <a:t>4</a:t>
                      </a:r>
                    </a:p>
                  </a:txBody>
                  <a:tcPr marL="0" marR="0" marT="0" marB="0"/>
                </a:tc>
              </a:tr>
              <a:tr h="225552">
                <a:tc>
                  <a:txBody>
                    <a:bodyPr/>
                    <a:lstStyle/>
                    <a:p>
                      <a:pPr marL="50800" indent="0"/>
                      <a:r>
                        <a:rPr lang="en-US" sz="900">
                          <a:latin typeface="Arial"/>
                        </a:rPr>
                        <a:t>4.</a:t>
                      </a:r>
                    </a:p>
                  </a:txBody>
                  <a:tcPr marL="0" marR="0" marT="0" marB="0"/>
                </a:tc>
                <a:tc>
                  <a:txBody>
                    <a:bodyPr/>
                    <a:lstStyle/>
                    <a:p>
                      <a:pPr marL="50800" indent="0"/>
                      <a:r>
                        <a:rPr lang="en-US" sz="900">
                          <a:latin typeface="Arial"/>
                        </a:rPr>
                        <a:t>Matematika</a:t>
                      </a:r>
                    </a:p>
                  </a:txBody>
                  <a:tcPr marL="0" marR="0" marT="0" marB="0"/>
                </a:tc>
                <a:tc>
                  <a:txBody>
                    <a:bodyPr/>
                    <a:lstStyle/>
                    <a:p>
                      <a:pPr marL="317500" indent="0"/>
                      <a:r>
                        <a:rPr lang="en-US" sz="900">
                          <a:latin typeface="Arial"/>
                        </a:rPr>
                        <a:t>4</a:t>
                      </a:r>
                    </a:p>
                  </a:txBody>
                  <a:tcPr marL="0" marR="0" marT="0" marB="0"/>
                </a:tc>
                <a:tc>
                  <a:txBody>
                    <a:bodyPr/>
                    <a:lstStyle/>
                    <a:p>
                      <a:pPr marL="241300" indent="0"/>
                      <a:r>
                        <a:rPr lang="en-US" sz="900">
                          <a:latin typeface="Arial"/>
                        </a:rPr>
                        <a:t>4</a:t>
                      </a:r>
                    </a:p>
                  </a:txBody>
                  <a:tcPr marL="0" marR="0" marT="0" marB="0"/>
                </a:tc>
                <a:tc>
                  <a:txBody>
                    <a:bodyPr/>
                    <a:lstStyle/>
                    <a:p>
                      <a:pPr marL="279400" indent="0"/>
                      <a:r>
                        <a:rPr lang="en-US" sz="900">
                          <a:latin typeface="Arial"/>
                        </a:rPr>
                        <a:t>4</a:t>
                      </a:r>
                    </a:p>
                  </a:txBody>
                  <a:tcPr marL="0" marR="0" marT="0" marB="0"/>
                </a:tc>
              </a:tr>
              <a:tr h="228600">
                <a:tc>
                  <a:txBody>
                    <a:bodyPr/>
                    <a:lstStyle/>
                    <a:p>
                      <a:pPr marL="50800" indent="0"/>
                      <a:r>
                        <a:rPr lang="en-US" sz="900">
                          <a:latin typeface="Arial"/>
                        </a:rPr>
                        <a:t>5.</a:t>
                      </a:r>
                    </a:p>
                  </a:txBody>
                  <a:tcPr marL="0" marR="0" marT="0" marB="0"/>
                </a:tc>
                <a:tc>
                  <a:txBody>
                    <a:bodyPr/>
                    <a:lstStyle/>
                    <a:p>
                      <a:pPr marL="50800" indent="0"/>
                      <a:r>
                        <a:rPr lang="en-US" sz="900">
                          <a:latin typeface="Arial"/>
                        </a:rPr>
                        <a:t>Sejarah Indonesia</a:t>
                      </a:r>
                    </a:p>
                  </a:txBody>
                  <a:tcPr marL="0" marR="0" marT="0" marB="0"/>
                </a:tc>
                <a:tc>
                  <a:txBody>
                    <a:bodyPr/>
                    <a:lstStyle/>
                    <a:p>
                      <a:pPr marL="317500" indent="0"/>
                      <a:r>
                        <a:rPr lang="en-US" sz="900">
                          <a:latin typeface="Arial"/>
                        </a:rPr>
                        <a:t>2</a:t>
                      </a:r>
                    </a:p>
                  </a:txBody>
                  <a:tcPr marL="0" marR="0" marT="0" marB="0"/>
                </a:tc>
                <a:tc>
                  <a:txBody>
                    <a:bodyPr/>
                    <a:lstStyle/>
                    <a:p>
                      <a:pPr marL="2413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8600">
                <a:tc>
                  <a:txBody>
                    <a:bodyPr/>
                    <a:lstStyle/>
                    <a:p>
                      <a:pPr marL="50800" indent="0"/>
                      <a:r>
                        <a:rPr lang="en-US" sz="900">
                          <a:latin typeface="Arial"/>
                        </a:rPr>
                        <a:t>6.</a:t>
                      </a:r>
                    </a:p>
                  </a:txBody>
                  <a:tcPr marL="0" marR="0" marT="0" marB="0"/>
                </a:tc>
                <a:tc>
                  <a:txBody>
                    <a:bodyPr/>
                    <a:lstStyle/>
                    <a:p>
                      <a:pPr marL="50800" indent="0"/>
                      <a:r>
                        <a:rPr lang="en-US" sz="900">
                          <a:latin typeface="Arial"/>
                        </a:rPr>
                        <a:t>Bahasa Inggris</a:t>
                      </a:r>
                    </a:p>
                  </a:txBody>
                  <a:tcPr marL="0" marR="0" marT="0" marB="0"/>
                </a:tc>
                <a:tc>
                  <a:txBody>
                    <a:bodyPr/>
                    <a:lstStyle/>
                    <a:p>
                      <a:pPr marL="317500" indent="0"/>
                      <a:r>
                        <a:rPr lang="en-US" sz="900">
                          <a:latin typeface="Arial"/>
                        </a:rPr>
                        <a:t>2</a:t>
                      </a:r>
                    </a:p>
                  </a:txBody>
                  <a:tcPr marL="0" marR="0" marT="0" marB="0"/>
                </a:tc>
                <a:tc>
                  <a:txBody>
                    <a:bodyPr/>
                    <a:lstStyle/>
                    <a:p>
                      <a:pPr marL="2413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5552">
                <a:tc gridSpan="2">
                  <a:txBody>
                    <a:bodyPr/>
                    <a:lstStyle/>
                    <a:p>
                      <a:pPr marL="50800" indent="0" algn="just"/>
                      <a:r>
                        <a:rPr lang="en-US" sz="900" b="1">
                          <a:latin typeface="Arial"/>
                        </a:rPr>
                        <a:t>Kelompok B (Wajib)</a:t>
                      </a:r>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28600">
                <a:tc>
                  <a:txBody>
                    <a:bodyPr/>
                    <a:lstStyle/>
                    <a:p>
                      <a:pPr marL="50800" indent="0"/>
                      <a:r>
                        <a:rPr lang="en-US" sz="900">
                          <a:latin typeface="Arial"/>
                        </a:rPr>
                        <a:t>7.</a:t>
                      </a:r>
                    </a:p>
                  </a:txBody>
                  <a:tcPr marL="0" marR="0" marT="0" marB="0"/>
                </a:tc>
                <a:tc>
                  <a:txBody>
                    <a:bodyPr/>
                    <a:lstStyle/>
                    <a:p>
                      <a:pPr marL="50800" indent="0"/>
                      <a:r>
                        <a:rPr lang="en-US" sz="900">
                          <a:latin typeface="Arial"/>
                        </a:rPr>
                        <a:t>Seni Budaya</a:t>
                      </a:r>
                    </a:p>
                  </a:txBody>
                  <a:tcPr marL="0" marR="0" marT="0" marB="0"/>
                </a:tc>
                <a:tc>
                  <a:txBody>
                    <a:bodyPr/>
                    <a:lstStyle/>
                    <a:p>
                      <a:pPr marL="317500" indent="0"/>
                      <a:r>
                        <a:rPr lang="en-US" sz="900">
                          <a:latin typeface="Arial"/>
                        </a:rPr>
                        <a:t>2</a:t>
                      </a:r>
                    </a:p>
                  </a:txBody>
                  <a:tcPr marL="0" marR="0" marT="0" marB="0"/>
                </a:tc>
                <a:tc>
                  <a:txBody>
                    <a:bodyPr/>
                    <a:lstStyle/>
                    <a:p>
                      <a:pPr marL="2413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5552">
                <a:tc>
                  <a:txBody>
                    <a:bodyPr/>
                    <a:lstStyle/>
                    <a:p>
                      <a:pPr marL="50800" indent="0"/>
                      <a:r>
                        <a:rPr lang="en-US" sz="900">
                          <a:latin typeface="Arial"/>
                        </a:rPr>
                        <a:t>8.</a:t>
                      </a:r>
                    </a:p>
                  </a:txBody>
                  <a:tcPr marL="0" marR="0" marT="0" marB="0"/>
                </a:tc>
                <a:tc>
                  <a:txBody>
                    <a:bodyPr/>
                    <a:lstStyle/>
                    <a:p>
                      <a:pPr marL="50800" indent="0"/>
                      <a:r>
                        <a:rPr lang="en-US" sz="900">
                          <a:latin typeface="Arial"/>
                        </a:rPr>
                        <a:t>Pendidikan Jasmani, Olah Raga, dan Kesehatan</a:t>
                      </a:r>
                    </a:p>
                  </a:txBody>
                  <a:tcPr marL="0" marR="0" marT="0" marB="0"/>
                </a:tc>
                <a:tc>
                  <a:txBody>
                    <a:bodyPr/>
                    <a:lstStyle/>
                    <a:p>
                      <a:pPr marL="317500" indent="0"/>
                      <a:r>
                        <a:rPr lang="en-US" sz="900">
                          <a:latin typeface="Arial"/>
                        </a:rPr>
                        <a:t>3</a:t>
                      </a:r>
                    </a:p>
                  </a:txBody>
                  <a:tcPr marL="0" marR="0" marT="0" marB="0"/>
                </a:tc>
                <a:tc>
                  <a:txBody>
                    <a:bodyPr/>
                    <a:lstStyle/>
                    <a:p>
                      <a:pPr marL="241300" indent="0"/>
                      <a:r>
                        <a:rPr lang="en-US" sz="900">
                          <a:latin typeface="Arial"/>
                        </a:rPr>
                        <a:t>3</a:t>
                      </a:r>
                    </a:p>
                  </a:txBody>
                  <a:tcPr marL="0" marR="0" marT="0" marB="0"/>
                </a:tc>
                <a:tc>
                  <a:txBody>
                    <a:bodyPr/>
                    <a:lstStyle/>
                    <a:p>
                      <a:pPr marL="279400" indent="0"/>
                      <a:r>
                        <a:rPr lang="en-US" sz="900">
                          <a:latin typeface="Arial"/>
                        </a:rPr>
                        <a:t>3</a:t>
                      </a:r>
                    </a:p>
                  </a:txBody>
                  <a:tcPr marL="0" marR="0" marT="0" marB="0"/>
                </a:tc>
              </a:tr>
              <a:tr h="225552">
                <a:tc>
                  <a:txBody>
                    <a:bodyPr/>
                    <a:lstStyle/>
                    <a:p>
                      <a:pPr marL="50800" indent="0"/>
                      <a:r>
                        <a:rPr lang="en-US" sz="900">
                          <a:latin typeface="Arial"/>
                        </a:rPr>
                        <a:t>9.</a:t>
                      </a:r>
                    </a:p>
                  </a:txBody>
                  <a:tcPr marL="0" marR="0" marT="0" marB="0"/>
                </a:tc>
                <a:tc>
                  <a:txBody>
                    <a:bodyPr/>
                    <a:lstStyle/>
                    <a:p>
                      <a:pPr marL="50800" indent="0"/>
                      <a:r>
                        <a:rPr lang="en-US" sz="900">
                          <a:latin typeface="Arial"/>
                        </a:rPr>
                        <a:t>Prakarya dan Kewirausahaan</a:t>
                      </a:r>
                    </a:p>
                  </a:txBody>
                  <a:tcPr marL="0" marR="0" marT="0" marB="0"/>
                </a:tc>
                <a:tc>
                  <a:txBody>
                    <a:bodyPr/>
                    <a:lstStyle/>
                    <a:p>
                      <a:pPr marL="317500" indent="0"/>
                      <a:r>
                        <a:rPr lang="en-US" sz="900">
                          <a:latin typeface="Arial"/>
                        </a:rPr>
                        <a:t>2</a:t>
                      </a:r>
                    </a:p>
                  </a:txBody>
                  <a:tcPr marL="0" marR="0" marT="0" marB="0"/>
                </a:tc>
                <a:tc>
                  <a:txBody>
                    <a:bodyPr/>
                    <a:lstStyle/>
                    <a:p>
                      <a:pPr marL="2413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8600">
                <a:tc gridSpan="2">
                  <a:txBody>
                    <a:bodyPr/>
                    <a:lstStyle/>
                    <a:p>
                      <a:pPr marL="50800" indent="0" algn="just"/>
                      <a:r>
                        <a:rPr lang="en-US" sz="900">
                          <a:latin typeface="Arial"/>
                        </a:rPr>
                        <a:t>Jumlah Jam Pelajaran Kelompok A dan B per minggu</a:t>
                      </a:r>
                    </a:p>
                  </a:txBody>
                  <a:tcPr marL="0" marR="0" marT="0" marB="0"/>
                </a:tc>
                <a:tc hMerge="1">
                  <a:txBody>
                    <a:bodyPr/>
                    <a:lstStyle/>
                    <a:p>
                      <a:endParaRPr sz="1100"/>
                    </a:p>
                  </a:txBody>
                  <a:tcPr marL="0" marR="0" marT="0" marB="0"/>
                </a:tc>
                <a:tc>
                  <a:txBody>
                    <a:bodyPr/>
                    <a:lstStyle/>
                    <a:p>
                      <a:pPr marL="317500" indent="0"/>
                      <a:r>
                        <a:rPr lang="en-US" sz="900">
                          <a:latin typeface="Arial"/>
                        </a:rPr>
                        <a:t>24</a:t>
                      </a:r>
                    </a:p>
                  </a:txBody>
                  <a:tcPr marL="0" marR="0" marT="0" marB="0"/>
                </a:tc>
                <a:tc>
                  <a:txBody>
                    <a:bodyPr/>
                    <a:lstStyle/>
                    <a:p>
                      <a:pPr marL="241300" indent="0"/>
                      <a:r>
                        <a:rPr lang="en-US" sz="900">
                          <a:latin typeface="Arial"/>
                        </a:rPr>
                        <a:t>24</a:t>
                      </a:r>
                    </a:p>
                  </a:txBody>
                  <a:tcPr marL="0" marR="0" marT="0" marB="0"/>
                </a:tc>
                <a:tc>
                  <a:txBody>
                    <a:bodyPr/>
                    <a:lstStyle/>
                    <a:p>
                      <a:pPr marL="279400" indent="0"/>
                      <a:r>
                        <a:rPr lang="en-US" sz="900">
                          <a:latin typeface="Arial"/>
                        </a:rPr>
                        <a:t>24</a:t>
                      </a:r>
                    </a:p>
                  </a:txBody>
                  <a:tcPr marL="0" marR="0" marT="0" marB="0"/>
                </a:tc>
              </a:tr>
              <a:tr h="225552">
                <a:tc gridSpan="2">
                  <a:txBody>
                    <a:bodyPr/>
                    <a:lstStyle/>
                    <a:p>
                      <a:pPr marL="50800" indent="0" algn="just"/>
                      <a:r>
                        <a:rPr lang="en-US" sz="900" b="1">
                          <a:latin typeface="Arial"/>
                        </a:rPr>
                        <a:t>Kelompok C (Peminatan)</a:t>
                      </a:r>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432816">
                <a:tc gridSpan="2">
                  <a:txBody>
                    <a:bodyPr/>
                    <a:lstStyle/>
                    <a:p>
                      <a:pPr marL="50800" marR="114300" indent="0" algn="just">
                        <a:lnSpc>
                          <a:spcPts val="1608"/>
                        </a:lnSpc>
                      </a:pPr>
                      <a:r>
                        <a:rPr lang="en-US" sz="900">
                          <a:latin typeface="Arial"/>
                        </a:rPr>
                        <a:t>Mata Pelajaran Peminatan Akademik dan Vokasi (Sekolah Menengah Atas/Madrasah Aliyah)</a:t>
                      </a:r>
                    </a:p>
                  </a:txBody>
                  <a:tcPr marL="0" marR="0" marT="0" marB="0"/>
                </a:tc>
                <a:tc hMerge="1">
                  <a:txBody>
                    <a:bodyPr/>
                    <a:lstStyle/>
                    <a:p>
                      <a:endParaRPr sz="2100"/>
                    </a:p>
                  </a:txBody>
                  <a:tcPr marL="0" marR="0" marT="0" marB="0"/>
                </a:tc>
                <a:tc>
                  <a:txBody>
                    <a:bodyPr/>
                    <a:lstStyle/>
                    <a:p>
                      <a:pPr marL="317500" indent="0"/>
                      <a:r>
                        <a:rPr lang="en-US" sz="900">
                          <a:latin typeface="Arial"/>
                        </a:rPr>
                        <a:t>18</a:t>
                      </a:r>
                    </a:p>
                  </a:txBody>
                  <a:tcPr marL="0" marR="0" marT="0" marB="0"/>
                </a:tc>
                <a:tc>
                  <a:txBody>
                    <a:bodyPr/>
                    <a:lstStyle/>
                    <a:p>
                      <a:pPr marL="241300" indent="0"/>
                      <a:r>
                        <a:rPr lang="en-US" sz="900">
                          <a:latin typeface="Arial"/>
                        </a:rPr>
                        <a:t>20</a:t>
                      </a:r>
                    </a:p>
                  </a:txBody>
                  <a:tcPr marL="0" marR="0" marT="0" marB="0"/>
                </a:tc>
                <a:tc>
                  <a:txBody>
                    <a:bodyPr/>
                    <a:lstStyle/>
                    <a:p>
                      <a:pPr marL="279400" indent="0"/>
                      <a:r>
                        <a:rPr lang="en-US" sz="900">
                          <a:latin typeface="Arial"/>
                        </a:rPr>
                        <a:t>20</a:t>
                      </a:r>
                    </a:p>
                  </a:txBody>
                  <a:tcPr marL="0" marR="0" marT="0" marB="0"/>
                </a:tc>
              </a:tr>
              <a:tr h="429768">
                <a:tc gridSpan="2">
                  <a:txBody>
                    <a:bodyPr/>
                    <a:lstStyle/>
                    <a:p>
                      <a:pPr marL="50800" marR="114300" indent="0" algn="just">
                        <a:lnSpc>
                          <a:spcPts val="1608"/>
                        </a:lnSpc>
                      </a:pPr>
                      <a:r>
                        <a:rPr lang="en-US" sz="900" b="1">
                          <a:latin typeface="Arial"/>
                        </a:rPr>
                        <a:t>Jumlah Jam Pelajaran yang Harus Ditempuh per Minggu (Sekolah Menengah Atas/Madrasah Aliyah)</a:t>
                      </a:r>
                    </a:p>
                  </a:txBody>
                  <a:tcPr marL="0" marR="0" marT="0" marB="0"/>
                </a:tc>
                <a:tc hMerge="1">
                  <a:txBody>
                    <a:bodyPr/>
                    <a:lstStyle/>
                    <a:p>
                      <a:endParaRPr sz="2100"/>
                    </a:p>
                  </a:txBody>
                  <a:tcPr marL="0" marR="0" marT="0" marB="0"/>
                </a:tc>
                <a:tc>
                  <a:txBody>
                    <a:bodyPr/>
                    <a:lstStyle/>
                    <a:p>
                      <a:pPr marL="317500" indent="0"/>
                      <a:r>
                        <a:rPr lang="en-US" sz="900" b="1">
                          <a:latin typeface="Arial"/>
                        </a:rPr>
                        <a:t>42</a:t>
                      </a:r>
                    </a:p>
                  </a:txBody>
                  <a:tcPr marL="0" marR="0" marT="0" marB="0"/>
                </a:tc>
                <a:tc>
                  <a:txBody>
                    <a:bodyPr/>
                    <a:lstStyle/>
                    <a:p>
                      <a:pPr marL="241300" indent="0"/>
                      <a:r>
                        <a:rPr lang="en-US" sz="900" b="1">
                          <a:latin typeface="Arial"/>
                        </a:rPr>
                        <a:t>44</a:t>
                      </a:r>
                    </a:p>
                  </a:txBody>
                  <a:tcPr marL="0" marR="0" marT="0" marB="0"/>
                </a:tc>
                <a:tc>
                  <a:txBody>
                    <a:bodyPr/>
                    <a:lstStyle/>
                    <a:p>
                      <a:pPr marL="279400" indent="0"/>
                      <a:r>
                        <a:rPr lang="en-US" sz="900" b="1">
                          <a:latin typeface="Arial"/>
                        </a:rPr>
                        <a:t>44</a:t>
                      </a:r>
                    </a:p>
                  </a:txBody>
                  <a:tcPr marL="0" marR="0" marT="0" marB="0"/>
                </a:tc>
              </a:tr>
              <a:tr h="371856">
                <a:tc gridSpan="2">
                  <a:txBody>
                    <a:bodyPr/>
                    <a:lstStyle/>
                    <a:p>
                      <a:pPr marL="50800" marR="114300" indent="0" algn="just">
                        <a:lnSpc>
                          <a:spcPts val="1344"/>
                        </a:lnSpc>
                      </a:pPr>
                      <a:r>
                        <a:rPr lang="en-US" sz="900" b="1">
                          <a:latin typeface="Arial"/>
                        </a:rPr>
                        <a:t>Jumlah Jam Pelajaran Yang Harus Ditempuh Perminggu (SMK/MAK)</a:t>
                      </a:r>
                    </a:p>
                  </a:txBody>
                  <a:tcPr marL="0" marR="0" marT="0" marB="0"/>
                </a:tc>
                <a:tc hMerge="1">
                  <a:txBody>
                    <a:bodyPr/>
                    <a:lstStyle/>
                    <a:p>
                      <a:endParaRPr sz="1800"/>
                    </a:p>
                  </a:txBody>
                  <a:tcPr marL="0" marR="0" marT="0" marB="0"/>
                </a:tc>
                <a:tc>
                  <a:txBody>
                    <a:bodyPr/>
                    <a:lstStyle/>
                    <a:p>
                      <a:pPr marL="317500" indent="0"/>
                      <a:r>
                        <a:rPr lang="en-US" sz="900" b="1">
                          <a:latin typeface="Arial"/>
                        </a:rPr>
                        <a:t>48</a:t>
                      </a:r>
                    </a:p>
                  </a:txBody>
                  <a:tcPr marL="0" marR="0" marT="0" marB="0"/>
                </a:tc>
                <a:tc>
                  <a:txBody>
                    <a:bodyPr/>
                    <a:lstStyle/>
                    <a:p>
                      <a:pPr marL="241300" indent="0"/>
                      <a:r>
                        <a:rPr lang="en-US" sz="900" b="1">
                          <a:latin typeface="Arial"/>
                        </a:rPr>
                        <a:t>48</a:t>
                      </a:r>
                    </a:p>
                  </a:txBody>
                  <a:tcPr marL="0" marR="0" marT="0" marB="0"/>
                </a:tc>
                <a:tc>
                  <a:txBody>
                    <a:bodyPr/>
                    <a:lstStyle/>
                    <a:p>
                      <a:pPr marL="279400" indent="0"/>
                      <a:r>
                        <a:rPr lang="en-US" sz="900" b="1">
                          <a:latin typeface="Arial"/>
                        </a:rPr>
                        <a:t>48</a:t>
                      </a:r>
                    </a:p>
                  </a:txBody>
                  <a:tcPr marL="0" marR="0" marT="0" marB="0"/>
                </a:tc>
              </a:tr>
            </a:tbl>
          </a:graphicData>
        </a:graphic>
      </p:graphicFrame>
      <p:sp>
        <p:nvSpPr>
          <p:cNvPr id="5" name="Rectangle 4"/>
          <p:cNvSpPr/>
          <p:nvPr/>
        </p:nvSpPr>
        <p:spPr>
          <a:xfrm>
            <a:off x="1429512" y="6964680"/>
            <a:ext cx="5334000" cy="2002536"/>
          </a:xfrm>
          <a:prstGeom prst="rect">
            <a:avLst/>
          </a:prstGeom>
        </p:spPr>
        <p:txBody>
          <a:bodyPr lIns="0" tIns="0" rIns="0" bIns="0">
            <a:noAutofit/>
          </a:bodyPr>
          <a:lstStyle/>
          <a:p>
            <a:pPr marL="203200" marR="88900" indent="0" algn="just">
              <a:lnSpc>
                <a:spcPts val="1608"/>
              </a:lnSpc>
              <a:spcBef>
                <a:spcPts val="1050"/>
              </a:spcBef>
              <a:spcAft>
                <a:spcPts val="1050"/>
              </a:spcAft>
            </a:pPr>
            <a:r>
              <a:rPr lang="en-US" sz="900">
                <a:latin typeface="Arial"/>
              </a:rPr>
              <a:t>Beban belajar di SMA/MA untuk Tahun X, XI, dan XII masing-masing 43 jam belajar per minggu. Satu jam belajar adalah 45 menit.</a:t>
            </a:r>
          </a:p>
          <a:p>
            <a:pPr marL="203200" marR="88900" indent="0" algn="just">
              <a:lnSpc>
                <a:spcPts val="1608"/>
              </a:lnSpc>
              <a:spcAft>
                <a:spcPts val="1050"/>
              </a:spcAft>
            </a:pPr>
            <a:r>
              <a:rPr lang="en-US" sz="900">
                <a:latin typeface="Arial"/>
              </a:rPr>
              <a:t>Mata pelajaran Kelompok A dan C adalah kelompok mata pelajaran yang substansinya dikembangkan oleh pusat. Mata pelajaran Kelompok B adalah kelompok mata pelajaran yang substansinya dikembangkan oleh pusat dan dapat dilengkapi dengan muatan lokal yang dikembangkan oleh pemerintah daerah.</a:t>
            </a:r>
          </a:p>
          <a:p>
            <a:pPr marL="203200" marR="88900" indent="0" algn="just">
              <a:lnSpc>
                <a:spcPts val="1608"/>
              </a:lnSpc>
            </a:pPr>
            <a:r>
              <a:rPr lang="en-US" sz="900">
                <a:latin typeface="Arial"/>
              </a:rPr>
              <a:t>Kegiatan Ekstrakurikuler SMA/MA, SMK/MAK: Pramuka (wajib), OSIS, UKS, PMR, dan lain-lain, diatur lebih lanjut dalam bentuk Pedoman Program Ekstrakurikuler.</a:t>
            </a:r>
          </a:p>
        </p:txBody>
      </p:sp>
      <p:sp>
        <p:nvSpPr>
          <p:cNvPr id="6" name="Rectangle 5"/>
          <p:cNvSpPr/>
          <p:nvPr/>
        </p:nvSpPr>
        <p:spPr>
          <a:xfrm>
            <a:off x="4736592" y="9918192"/>
            <a:ext cx="1938528" cy="155448"/>
          </a:xfrm>
          <a:prstGeom prst="rect">
            <a:avLst/>
          </a:prstGeom>
        </p:spPr>
        <p:txBody>
          <a:bodyPr lIns="0" tIns="0" rIns="0" bIns="0">
            <a:noAutofit/>
          </a:bodyPr>
          <a:lstStyle/>
          <a:p>
            <a:pPr indent="0" algn="just"/>
            <a:r>
              <a:rPr lang="en-US" sz="900">
                <a:latin typeface="Arial"/>
              </a:rPr>
              <a:t>Materi 1 - Konsep Kurikulum | 10</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47800" y="1094232"/>
            <a:ext cx="5398008" cy="158496"/>
          </a:xfrm>
          <a:prstGeom prst="rect">
            <a:avLst/>
          </a:prstGeom>
        </p:spPr>
        <p:txBody>
          <a:bodyPr lIns="0" tIns="0" rIns="0" bIns="0">
            <a:noAutofit/>
          </a:bodyPr>
          <a:lstStyle/>
          <a:p>
            <a:pPr marL="38100" indent="0">
              <a:spcAft>
                <a:spcPts val="1260"/>
              </a:spcAft>
            </a:pPr>
            <a:r>
              <a:rPr lang="en-US" sz="900" b="1">
                <a:latin typeface="Arial"/>
              </a:rPr>
              <a:t>b. Struktur Kurikulum SMA/MA</a:t>
            </a:r>
          </a:p>
        </p:txBody>
      </p:sp>
      <p:graphicFrame>
        <p:nvGraphicFramePr>
          <p:cNvPr id="3" name="Table 2"/>
          <p:cNvGraphicFramePr>
            <a:graphicFrameLocks noGrp="1"/>
          </p:cNvGraphicFramePr>
          <p:nvPr/>
        </p:nvGraphicFramePr>
        <p:xfrm>
          <a:off x="1524000" y="1487424"/>
          <a:ext cx="5318760" cy="5023104"/>
        </p:xfrm>
        <a:graphic>
          <a:graphicData uri="http://schemas.openxmlformats.org/drawingml/2006/table">
            <a:tbl>
              <a:tblPr/>
              <a:tblGrid>
                <a:gridCol w="365760"/>
                <a:gridCol w="448056"/>
                <a:gridCol w="2520696"/>
                <a:gridCol w="630936"/>
                <a:gridCol w="630936"/>
                <a:gridCol w="722376"/>
              </a:tblGrid>
              <a:tr h="216408">
                <a:tc rowSpan="2" gridSpan="3">
                  <a:txBody>
                    <a:bodyPr/>
                    <a:lstStyle/>
                    <a:p>
                      <a:pPr marL="76200" indent="0"/>
                      <a:r>
                        <a:rPr lang="en-US" sz="900" b="1">
                          <a:latin typeface="Arial"/>
                        </a:rPr>
                        <a:t>MATA PELAJARAN</a:t>
                      </a:r>
                    </a:p>
                  </a:txBody>
                  <a:tcPr marL="0" marR="0" marT="0" marB="0"/>
                </a:tc>
                <a:tc rowSpan="2" hMerge="1">
                  <a:txBody>
                    <a:bodyPr/>
                    <a:lstStyle/>
                    <a:p>
                      <a:endParaRPr sz="1100"/>
                    </a:p>
                  </a:txBody>
                  <a:tcPr marL="0" marR="0" marT="0" marB="0"/>
                </a:tc>
                <a:tc rowSpan="2" hMerge="1">
                  <a:txBody>
                    <a:bodyPr/>
                    <a:lstStyle/>
                    <a:p>
                      <a:endParaRPr sz="1100"/>
                    </a:p>
                  </a:txBody>
                  <a:tcPr marL="0" marR="0" marT="0" marB="0"/>
                </a:tc>
                <a:tc gridSpan="3">
                  <a:txBody>
                    <a:bodyPr/>
                    <a:lstStyle/>
                    <a:p>
                      <a:pPr marL="850900" indent="0"/>
                      <a:r>
                        <a:rPr lang="en-US" sz="900" b="1">
                          <a:latin typeface="Arial"/>
                        </a:rPr>
                        <a:t>Kelas</a:t>
                      </a:r>
                    </a:p>
                  </a:txBody>
                  <a:tcPr marL="0" marR="0" marT="0" marB="0"/>
                </a:tc>
                <a:tc hMerge="1">
                  <a:txBody>
                    <a:bodyPr/>
                    <a:lstStyle/>
                    <a:p>
                      <a:endParaRPr sz="1100"/>
                    </a:p>
                  </a:txBody>
                  <a:tcPr marL="0" marR="0" marT="0" marB="0"/>
                </a:tc>
                <a:tc hMerge="1">
                  <a:txBody>
                    <a:bodyPr/>
                    <a:lstStyle/>
                    <a:p>
                      <a:endParaRPr sz="1100"/>
                    </a:p>
                  </a:txBody>
                  <a:tcPr marL="0" marR="0" marT="0" marB="0"/>
                </a:tc>
              </a:tr>
              <a:tr h="210312">
                <a:tc gridSpan="3" vMerge="1">
                  <a:txBody>
                    <a:bodyPr/>
                    <a:lstStyle/>
                    <a:p>
                      <a:endParaRPr sz="1000"/>
                    </a:p>
                  </a:txBody>
                  <a:tcPr marL="0" marR="0" marT="0" marB="0"/>
                </a:tc>
                <a:tc hMerge="1" vMerge="1">
                  <a:txBody>
                    <a:bodyPr/>
                    <a:lstStyle/>
                    <a:p>
                      <a:endParaRPr sz="1000"/>
                    </a:p>
                  </a:txBody>
                  <a:tcPr marL="0" marR="0" marT="0" marB="0"/>
                </a:tc>
                <a:tc hMerge="1" vMerge="1">
                  <a:txBody>
                    <a:bodyPr/>
                    <a:lstStyle/>
                    <a:p>
                      <a:endParaRPr sz="1000"/>
                    </a:p>
                  </a:txBody>
                  <a:tcPr marL="0" marR="0" marT="0" marB="0"/>
                </a:tc>
                <a:tc>
                  <a:txBody>
                    <a:bodyPr/>
                    <a:lstStyle/>
                    <a:p>
                      <a:pPr marL="279400" indent="0"/>
                      <a:r>
                        <a:rPr lang="en-US" sz="900" b="1">
                          <a:latin typeface="Arial"/>
                        </a:rPr>
                        <a:t>X</a:t>
                      </a:r>
                    </a:p>
                  </a:txBody>
                  <a:tcPr marL="0" marR="0" marT="0" marB="0"/>
                </a:tc>
                <a:tc>
                  <a:txBody>
                    <a:bodyPr/>
                    <a:lstStyle/>
                    <a:p>
                      <a:pPr marL="279400" indent="0"/>
                      <a:r>
                        <a:rPr lang="en-US" sz="900" b="1">
                          <a:latin typeface="Arial"/>
                        </a:rPr>
                        <a:t>XI</a:t>
                      </a:r>
                    </a:p>
                  </a:txBody>
                  <a:tcPr marL="0" marR="0" marT="0" marB="0"/>
                </a:tc>
                <a:tc>
                  <a:txBody>
                    <a:bodyPr/>
                    <a:lstStyle/>
                    <a:p>
                      <a:pPr marL="317500" indent="0"/>
                      <a:r>
                        <a:rPr lang="en-US" sz="900" b="1">
                          <a:latin typeface="Arial"/>
                        </a:rPr>
                        <a:t>XII</a:t>
                      </a:r>
                    </a:p>
                  </a:txBody>
                  <a:tcPr marL="0" marR="0" marT="0" marB="0"/>
                </a:tc>
              </a:tr>
              <a:tr h="210312">
                <a:tc gridSpan="3">
                  <a:txBody>
                    <a:bodyPr/>
                    <a:lstStyle/>
                    <a:p>
                      <a:pPr marL="76200" indent="0"/>
                      <a:r>
                        <a:rPr lang="en-US" sz="900" b="1">
                          <a:latin typeface="Arial"/>
                        </a:rPr>
                        <a:t>Kelompok A dan B (Wajib)</a:t>
                      </a:r>
                    </a:p>
                  </a:txBody>
                  <a:tcPr marL="0" marR="0" marT="0" marB="0"/>
                </a:tc>
                <a:tc hMerge="1">
                  <a:txBody>
                    <a:bodyPr/>
                    <a:lstStyle/>
                    <a:p>
                      <a:endParaRPr sz="1000"/>
                    </a:p>
                  </a:txBody>
                  <a:tcPr marL="0" marR="0" marT="0" marB="0"/>
                </a:tc>
                <a:tc hMerge="1">
                  <a:txBody>
                    <a:bodyPr/>
                    <a:lstStyle/>
                    <a:p>
                      <a:endParaRPr sz="1000"/>
                    </a:p>
                  </a:txBody>
                  <a:tcPr marL="0" marR="0" marT="0" marB="0"/>
                </a:tc>
                <a:tc>
                  <a:txBody>
                    <a:bodyPr/>
                    <a:lstStyle/>
                    <a:p>
                      <a:pPr marL="279400" indent="0"/>
                      <a:r>
                        <a:rPr lang="en-US" sz="900">
                          <a:latin typeface="Arial"/>
                        </a:rPr>
                        <a:t>24</a:t>
                      </a:r>
                    </a:p>
                  </a:txBody>
                  <a:tcPr marL="0" marR="0" marT="0" marB="0"/>
                </a:tc>
                <a:tc>
                  <a:txBody>
                    <a:bodyPr/>
                    <a:lstStyle/>
                    <a:p>
                      <a:pPr marL="279400" indent="0"/>
                      <a:r>
                        <a:rPr lang="en-US" sz="900">
                          <a:latin typeface="Arial"/>
                        </a:rPr>
                        <a:t>24</a:t>
                      </a:r>
                    </a:p>
                  </a:txBody>
                  <a:tcPr marL="0" marR="0" marT="0" marB="0"/>
                </a:tc>
                <a:tc>
                  <a:txBody>
                    <a:bodyPr/>
                    <a:lstStyle/>
                    <a:p>
                      <a:pPr marL="317500" indent="0"/>
                      <a:r>
                        <a:rPr lang="en-US" sz="900">
                          <a:latin typeface="Arial"/>
                        </a:rPr>
                        <a:t>24</a:t>
                      </a:r>
                    </a:p>
                  </a:txBody>
                  <a:tcPr marL="0" marR="0" marT="0" marB="0"/>
                </a:tc>
              </a:tr>
              <a:tr h="240792">
                <a:tc gridSpan="3">
                  <a:txBody>
                    <a:bodyPr/>
                    <a:lstStyle/>
                    <a:p>
                      <a:pPr marL="76200" indent="0"/>
                      <a:r>
                        <a:rPr lang="en-US" sz="900" b="1">
                          <a:latin typeface="Arial"/>
                        </a:rPr>
                        <a:t>C. Kelompok Peminatan</a:t>
                      </a:r>
                    </a:p>
                  </a:txBody>
                  <a:tcPr marL="0" marR="0" marT="0" marB="0"/>
                </a:tc>
                <a:tc hMerge="1">
                  <a:txBody>
                    <a:bodyPr/>
                    <a:lstStyle/>
                    <a:p>
                      <a:endParaRPr sz="1200"/>
                    </a:p>
                  </a:txBody>
                  <a:tcPr marL="0" marR="0" marT="0" marB="0"/>
                </a:tc>
                <a:tc hMerge="1">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r>
              <a:tr h="213360">
                <a:tc gridSpan="6">
                  <a:txBody>
                    <a:bodyPr/>
                    <a:lstStyle/>
                    <a:p>
                      <a:pPr marL="88900" indent="0"/>
                      <a:r>
                        <a:rPr lang="en-US" sz="900">
                          <a:latin typeface="Arial"/>
                        </a:rPr>
                        <a:t>Peminatan Matematika dan Ilmu-Ilmu Alam</a:t>
                      </a:r>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r>
              <a:tr h="210312">
                <a:tc rowSpan="4">
                  <a:txBody>
                    <a:bodyPr/>
                    <a:lstStyle/>
                    <a:p>
                      <a:pPr marL="88900" indent="0"/>
                      <a:r>
                        <a:rPr lang="en-US" sz="900">
                          <a:latin typeface="Arial"/>
                        </a:rPr>
                        <a:t>I</a:t>
                      </a:r>
                    </a:p>
                  </a:txBody>
                  <a:tcPr marL="0" marR="0" marT="0" marB="0"/>
                </a:tc>
                <a:tc>
                  <a:txBody>
                    <a:bodyPr/>
                    <a:lstStyle/>
                    <a:p>
                      <a:pPr marL="76200" indent="0"/>
                      <a:r>
                        <a:rPr lang="en-US" sz="900">
                          <a:latin typeface="Arial"/>
                        </a:rPr>
                        <a:t>1</a:t>
                      </a:r>
                    </a:p>
                  </a:txBody>
                  <a:tcPr marL="0" marR="0" marT="0" marB="0"/>
                </a:tc>
                <a:tc>
                  <a:txBody>
                    <a:bodyPr/>
                    <a:lstStyle/>
                    <a:p>
                      <a:pPr marL="76200" indent="0"/>
                      <a:r>
                        <a:rPr lang="en-US" sz="900">
                          <a:latin typeface="Arial"/>
                        </a:rPr>
                        <a:t>Matematika</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0312">
                <a:tc vMerge="1">
                  <a:txBody>
                    <a:bodyPr/>
                    <a:lstStyle/>
                    <a:p>
                      <a:endParaRPr sz="1000"/>
                    </a:p>
                  </a:txBody>
                  <a:tcPr marL="0" marR="0" marT="0" marB="0"/>
                </a:tc>
                <a:tc>
                  <a:txBody>
                    <a:bodyPr/>
                    <a:lstStyle/>
                    <a:p>
                      <a:pPr marL="76200" indent="0"/>
                      <a:r>
                        <a:rPr lang="en-US" sz="900">
                          <a:latin typeface="Arial"/>
                        </a:rPr>
                        <a:t>2</a:t>
                      </a:r>
                    </a:p>
                  </a:txBody>
                  <a:tcPr marL="0" marR="0" marT="0" marB="0"/>
                </a:tc>
                <a:tc>
                  <a:txBody>
                    <a:bodyPr/>
                    <a:lstStyle/>
                    <a:p>
                      <a:pPr marL="76200" indent="0"/>
                      <a:r>
                        <a:rPr lang="en-US" sz="900">
                          <a:latin typeface="Arial"/>
                        </a:rPr>
                        <a:t>Biologi</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0312">
                <a:tc vMerge="1">
                  <a:txBody>
                    <a:bodyPr/>
                    <a:lstStyle/>
                    <a:p>
                      <a:endParaRPr sz="1000"/>
                    </a:p>
                  </a:txBody>
                  <a:tcPr marL="0" marR="0" marT="0" marB="0"/>
                </a:tc>
                <a:tc>
                  <a:txBody>
                    <a:bodyPr/>
                    <a:lstStyle/>
                    <a:p>
                      <a:pPr marL="76200" indent="0"/>
                      <a:r>
                        <a:rPr lang="en-US" sz="900">
                          <a:latin typeface="Arial"/>
                        </a:rPr>
                        <a:t>3</a:t>
                      </a:r>
                    </a:p>
                  </a:txBody>
                  <a:tcPr marL="0" marR="0" marT="0" marB="0"/>
                </a:tc>
                <a:tc>
                  <a:txBody>
                    <a:bodyPr/>
                    <a:lstStyle/>
                    <a:p>
                      <a:pPr marL="76200" indent="0"/>
                      <a:r>
                        <a:rPr lang="en-US" sz="900">
                          <a:latin typeface="Arial"/>
                        </a:rPr>
                        <a:t>Fisika</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0312">
                <a:tc vMerge="1">
                  <a:txBody>
                    <a:bodyPr/>
                    <a:lstStyle/>
                    <a:p>
                      <a:endParaRPr sz="1000"/>
                    </a:p>
                  </a:txBody>
                  <a:tcPr marL="0" marR="0" marT="0" marB="0"/>
                </a:tc>
                <a:tc>
                  <a:txBody>
                    <a:bodyPr/>
                    <a:lstStyle/>
                    <a:p>
                      <a:pPr marL="76200" indent="0"/>
                      <a:r>
                        <a:rPr lang="en-US" sz="900">
                          <a:latin typeface="Arial"/>
                        </a:rPr>
                        <a:t>4</a:t>
                      </a:r>
                    </a:p>
                  </a:txBody>
                  <a:tcPr marL="0" marR="0" marT="0" marB="0"/>
                </a:tc>
                <a:tc>
                  <a:txBody>
                    <a:bodyPr/>
                    <a:lstStyle/>
                    <a:p>
                      <a:pPr marL="76200" indent="0"/>
                      <a:r>
                        <a:rPr lang="en-US" sz="900">
                          <a:latin typeface="Arial"/>
                        </a:rPr>
                        <a:t>Bahasa Jerman</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3360">
                <a:tc gridSpan="3">
                  <a:txBody>
                    <a:bodyPr/>
                    <a:lstStyle/>
                    <a:p>
                      <a:pPr marL="76200" indent="0"/>
                      <a:r>
                        <a:rPr lang="en-US" sz="900">
                          <a:latin typeface="Arial"/>
                        </a:rPr>
                        <a:t>Peminatan Ilmu-Ilmu Sosial</a:t>
                      </a:r>
                    </a:p>
                  </a:txBody>
                  <a:tcPr marL="0" marR="0" marT="0" marB="0"/>
                </a:tc>
                <a:tc hMerge="1">
                  <a:txBody>
                    <a:bodyPr/>
                    <a:lstStyle/>
                    <a:p>
                      <a:endParaRPr sz="1100"/>
                    </a:p>
                  </a:txBody>
                  <a:tcPr marL="0" marR="0" marT="0" marB="0"/>
                </a:tc>
                <a:tc hMerge="1">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10312">
                <a:tc rowSpan="4">
                  <a:txBody>
                    <a:bodyPr/>
                    <a:lstStyle/>
                    <a:p>
                      <a:pPr marL="88900" indent="0"/>
                      <a:r>
                        <a:rPr lang="en-US" sz="900">
                          <a:latin typeface="Arial"/>
                        </a:rPr>
                        <a:t>II</a:t>
                      </a:r>
                    </a:p>
                  </a:txBody>
                  <a:tcPr marL="0" marR="0" marT="0" marB="0"/>
                </a:tc>
                <a:tc>
                  <a:txBody>
                    <a:bodyPr/>
                    <a:lstStyle/>
                    <a:p>
                      <a:pPr marL="76200" indent="0"/>
                      <a:r>
                        <a:rPr lang="en-US" sz="900">
                          <a:latin typeface="Arial"/>
                        </a:rPr>
                        <a:t>1</a:t>
                      </a:r>
                    </a:p>
                  </a:txBody>
                  <a:tcPr marL="0" marR="0" marT="0" marB="0"/>
                </a:tc>
                <a:tc>
                  <a:txBody>
                    <a:bodyPr/>
                    <a:lstStyle/>
                    <a:p>
                      <a:pPr marL="76200" indent="0"/>
                      <a:r>
                        <a:rPr lang="en-US" sz="900">
                          <a:latin typeface="Arial"/>
                        </a:rPr>
                        <a:t>Geografi</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0312">
                <a:tc vMerge="1">
                  <a:txBody>
                    <a:bodyPr/>
                    <a:lstStyle/>
                    <a:p>
                      <a:endParaRPr sz="1000"/>
                    </a:p>
                  </a:txBody>
                  <a:tcPr marL="0" marR="0" marT="0" marB="0"/>
                </a:tc>
                <a:tc>
                  <a:txBody>
                    <a:bodyPr/>
                    <a:lstStyle/>
                    <a:p>
                      <a:pPr marL="76200" indent="0"/>
                      <a:r>
                        <a:rPr lang="en-US" sz="900">
                          <a:latin typeface="Arial"/>
                        </a:rPr>
                        <a:t>2</a:t>
                      </a:r>
                    </a:p>
                  </a:txBody>
                  <a:tcPr marL="0" marR="0" marT="0" marB="0"/>
                </a:tc>
                <a:tc>
                  <a:txBody>
                    <a:bodyPr/>
                    <a:lstStyle/>
                    <a:p>
                      <a:pPr marL="76200" indent="0"/>
                      <a:r>
                        <a:rPr lang="en-US" sz="900">
                          <a:latin typeface="Arial"/>
                        </a:rPr>
                        <a:t>Sejarah</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0312">
                <a:tc vMerge="1">
                  <a:txBody>
                    <a:bodyPr/>
                    <a:lstStyle/>
                    <a:p>
                      <a:endParaRPr sz="1000"/>
                    </a:p>
                  </a:txBody>
                  <a:tcPr marL="0" marR="0" marT="0" marB="0"/>
                </a:tc>
                <a:tc>
                  <a:txBody>
                    <a:bodyPr/>
                    <a:lstStyle/>
                    <a:p>
                      <a:pPr marL="76200" indent="0"/>
                      <a:r>
                        <a:rPr lang="en-US" sz="900">
                          <a:latin typeface="Arial"/>
                        </a:rPr>
                        <a:t>3</a:t>
                      </a:r>
                    </a:p>
                  </a:txBody>
                  <a:tcPr marL="0" marR="0" marT="0" marB="0"/>
                </a:tc>
                <a:tc>
                  <a:txBody>
                    <a:bodyPr/>
                    <a:lstStyle/>
                    <a:p>
                      <a:pPr marL="76200" indent="0"/>
                      <a:r>
                        <a:rPr lang="en-US" sz="900">
                          <a:latin typeface="Arial"/>
                        </a:rPr>
                        <a:t>Sosiologi</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3360">
                <a:tc vMerge="1">
                  <a:txBody>
                    <a:bodyPr/>
                    <a:lstStyle/>
                    <a:p>
                      <a:endParaRPr sz="1100"/>
                    </a:p>
                  </a:txBody>
                  <a:tcPr marL="0" marR="0" marT="0" marB="0"/>
                </a:tc>
                <a:tc>
                  <a:txBody>
                    <a:bodyPr/>
                    <a:lstStyle/>
                    <a:p>
                      <a:pPr marL="76200" indent="0"/>
                      <a:r>
                        <a:rPr lang="en-US" sz="900">
                          <a:latin typeface="Arial"/>
                        </a:rPr>
                        <a:t>4</a:t>
                      </a:r>
                    </a:p>
                  </a:txBody>
                  <a:tcPr marL="0" marR="0" marT="0" marB="0"/>
                </a:tc>
                <a:tc>
                  <a:txBody>
                    <a:bodyPr/>
                    <a:lstStyle/>
                    <a:p>
                      <a:pPr marL="76200" indent="0"/>
                      <a:r>
                        <a:rPr lang="en-US" sz="900">
                          <a:latin typeface="Arial"/>
                        </a:rPr>
                        <a:t>Ekonomi</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9456">
                <a:tc gridSpan="6">
                  <a:txBody>
                    <a:bodyPr/>
                    <a:lstStyle/>
                    <a:p>
                      <a:pPr marL="88900" indent="0"/>
                      <a:r>
                        <a:rPr lang="en-US" sz="900">
                          <a:latin typeface="Arial"/>
                        </a:rPr>
                        <a:t>Peminatan Ilmu-Ilmu Bahasa dan Budaya</a:t>
                      </a:r>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r>
              <a:tr h="240792">
                <a:tc rowSpan="4">
                  <a:txBody>
                    <a:bodyPr/>
                    <a:lstStyle/>
                    <a:p>
                      <a:pPr marL="88900" indent="0"/>
                      <a:r>
                        <a:rPr lang="en-US" sz="900">
                          <a:latin typeface="Arial"/>
                        </a:rPr>
                        <a:t>III</a:t>
                      </a:r>
                    </a:p>
                  </a:txBody>
                  <a:tcPr marL="0" marR="0" marT="0" marB="0"/>
                </a:tc>
                <a:tc>
                  <a:txBody>
                    <a:bodyPr/>
                    <a:lstStyle/>
                    <a:p>
                      <a:pPr marL="76200" indent="0"/>
                      <a:r>
                        <a:rPr lang="en-US" sz="900">
                          <a:latin typeface="Arial"/>
                        </a:rPr>
                        <a:t>1</a:t>
                      </a:r>
                    </a:p>
                  </a:txBody>
                  <a:tcPr marL="0" marR="0" marT="0" marB="0"/>
                </a:tc>
                <a:tc>
                  <a:txBody>
                    <a:bodyPr/>
                    <a:lstStyle/>
                    <a:p>
                      <a:pPr marL="76200" indent="0"/>
                      <a:r>
                        <a:rPr lang="en-US" sz="900">
                          <a:latin typeface="Arial"/>
                        </a:rPr>
                        <a:t>Bahasa dan Sastra Indonesia</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0312">
                <a:tc vMerge="1">
                  <a:txBody>
                    <a:bodyPr/>
                    <a:lstStyle/>
                    <a:p>
                      <a:endParaRPr sz="1000"/>
                    </a:p>
                  </a:txBody>
                  <a:tcPr marL="0" marR="0" marT="0" marB="0"/>
                </a:tc>
                <a:tc>
                  <a:txBody>
                    <a:bodyPr/>
                    <a:lstStyle/>
                    <a:p>
                      <a:pPr marL="76200" indent="0"/>
                      <a:r>
                        <a:rPr lang="en-US" sz="900">
                          <a:latin typeface="Arial"/>
                        </a:rPr>
                        <a:t>2</a:t>
                      </a:r>
                    </a:p>
                  </a:txBody>
                  <a:tcPr marL="0" marR="0" marT="0" marB="0"/>
                </a:tc>
                <a:tc>
                  <a:txBody>
                    <a:bodyPr/>
                    <a:lstStyle/>
                    <a:p>
                      <a:pPr marL="76200" indent="0"/>
                      <a:r>
                        <a:rPr lang="en-US" sz="900">
                          <a:latin typeface="Arial"/>
                        </a:rPr>
                        <a:t>Bahasa dan Sastra Inggris</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3360">
                <a:tc vMerge="1">
                  <a:txBody>
                    <a:bodyPr/>
                    <a:lstStyle/>
                    <a:p>
                      <a:endParaRPr sz="1100"/>
                    </a:p>
                  </a:txBody>
                  <a:tcPr marL="0" marR="0" marT="0" marB="0"/>
                </a:tc>
                <a:tc>
                  <a:txBody>
                    <a:bodyPr/>
                    <a:lstStyle/>
                    <a:p>
                      <a:pPr marL="76200" indent="0"/>
                      <a:r>
                        <a:rPr lang="en-US" sz="900">
                          <a:latin typeface="Arial"/>
                        </a:rPr>
                        <a:t>3</a:t>
                      </a:r>
                    </a:p>
                  </a:txBody>
                  <a:tcPr marL="0" marR="0" marT="0" marB="0"/>
                </a:tc>
                <a:tc>
                  <a:txBody>
                    <a:bodyPr/>
                    <a:lstStyle/>
                    <a:p>
                      <a:pPr marL="76200" indent="0"/>
                      <a:r>
                        <a:rPr lang="en-US" sz="900">
                          <a:latin typeface="Arial"/>
                        </a:rPr>
                        <a:t>Bahasa dan Sastra Asing Lainnya</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10312">
                <a:tc vMerge="1">
                  <a:txBody>
                    <a:bodyPr/>
                    <a:lstStyle/>
                    <a:p>
                      <a:endParaRPr sz="1000"/>
                    </a:p>
                  </a:txBody>
                  <a:tcPr marL="0" marR="0" marT="0" marB="0"/>
                </a:tc>
                <a:tc>
                  <a:txBody>
                    <a:bodyPr/>
                    <a:lstStyle/>
                    <a:p>
                      <a:pPr marL="76200" indent="0"/>
                      <a:r>
                        <a:rPr lang="en-US" sz="900">
                          <a:latin typeface="Arial"/>
                        </a:rPr>
                        <a:t>4</a:t>
                      </a:r>
                    </a:p>
                  </a:txBody>
                  <a:tcPr marL="0" marR="0" marT="0" marB="0"/>
                </a:tc>
                <a:tc>
                  <a:txBody>
                    <a:bodyPr/>
                    <a:lstStyle/>
                    <a:p>
                      <a:pPr marL="76200" indent="0"/>
                      <a:r>
                        <a:rPr lang="en-US" sz="900">
                          <a:latin typeface="Arial"/>
                        </a:rPr>
                        <a:t>Antropologi</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40792">
                <a:tc gridSpan="6">
                  <a:txBody>
                    <a:bodyPr/>
                    <a:lstStyle/>
                    <a:p>
                      <a:pPr marL="88900" indent="0"/>
                      <a:r>
                        <a:rPr lang="en-US" sz="900">
                          <a:latin typeface="Arial"/>
                        </a:rPr>
                        <a:t>Mata Pelajaran Pilihan dan Pendalaman</a:t>
                      </a:r>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240792">
                <a:tc gridSpan="3">
                  <a:txBody>
                    <a:bodyPr/>
                    <a:lstStyle/>
                    <a:p>
                      <a:pPr marL="76200" indent="0"/>
                      <a:r>
                        <a:rPr lang="en-US" sz="900">
                          <a:latin typeface="Arial"/>
                        </a:rPr>
                        <a:t>Pilihan Lintas Minat dan/atau Pendalaman Minat</a:t>
                      </a:r>
                    </a:p>
                  </a:txBody>
                  <a:tcPr marL="0" marR="0" marT="0" marB="0"/>
                </a:tc>
                <a:tc hMerge="1">
                  <a:txBody>
                    <a:bodyPr/>
                    <a:lstStyle/>
                    <a:p>
                      <a:endParaRPr sz="1200"/>
                    </a:p>
                  </a:txBody>
                  <a:tcPr marL="0" marR="0" marT="0" marB="0"/>
                </a:tc>
                <a:tc hMerge="1">
                  <a:txBody>
                    <a:bodyPr/>
                    <a:lstStyle/>
                    <a:p>
                      <a:endParaRPr sz="1200"/>
                    </a:p>
                  </a:txBody>
                  <a:tcPr marL="0" marR="0" marT="0" marB="0"/>
                </a:tc>
                <a:tc>
                  <a:txBody>
                    <a:bodyPr/>
                    <a:lstStyle/>
                    <a:p>
                      <a:pPr marL="279400" indent="0"/>
                      <a:r>
                        <a:rPr lang="en-US" sz="900">
                          <a:latin typeface="Arial"/>
                        </a:rPr>
                        <a:t>6</a:t>
                      </a:r>
                    </a:p>
                  </a:txBody>
                  <a:tcPr marL="0" marR="0" marT="0" marB="0"/>
                </a:tc>
                <a:tc>
                  <a:txBody>
                    <a:bodyPr/>
                    <a:lstStyle/>
                    <a:p>
                      <a:pPr marL="279400" indent="0"/>
                      <a:r>
                        <a:rPr lang="en-US" sz="900">
                          <a:latin typeface="Arial"/>
                        </a:rPr>
                        <a:t>4</a:t>
                      </a:r>
                    </a:p>
                  </a:txBody>
                  <a:tcPr marL="0" marR="0" marT="0" marB="0"/>
                </a:tc>
                <a:tc>
                  <a:txBody>
                    <a:bodyPr/>
                    <a:lstStyle/>
                    <a:p>
                      <a:pPr marL="317500" indent="0"/>
                      <a:r>
                        <a:rPr lang="en-US" sz="900">
                          <a:latin typeface="Arial"/>
                        </a:rPr>
                        <a:t>4</a:t>
                      </a:r>
                    </a:p>
                  </a:txBody>
                  <a:tcPr marL="0" marR="0" marT="0" marB="0"/>
                </a:tc>
              </a:tr>
              <a:tr h="240792">
                <a:tc gridSpan="3">
                  <a:txBody>
                    <a:bodyPr/>
                    <a:lstStyle/>
                    <a:p>
                      <a:pPr marL="76200" indent="0"/>
                      <a:r>
                        <a:rPr lang="en-US" sz="900">
                          <a:latin typeface="Arial"/>
                        </a:rPr>
                        <a:t>Jumlah jam pelajaran yang tersedia per minggu</a:t>
                      </a:r>
                    </a:p>
                  </a:txBody>
                  <a:tcPr marL="0" marR="0" marT="0" marB="0"/>
                </a:tc>
                <a:tc hMerge="1">
                  <a:txBody>
                    <a:bodyPr/>
                    <a:lstStyle/>
                    <a:p>
                      <a:endParaRPr sz="1200"/>
                    </a:p>
                  </a:txBody>
                  <a:tcPr marL="0" marR="0" marT="0" marB="0"/>
                </a:tc>
                <a:tc hMerge="1">
                  <a:txBody>
                    <a:bodyPr/>
                    <a:lstStyle/>
                    <a:p>
                      <a:endParaRPr sz="1200"/>
                    </a:p>
                  </a:txBody>
                  <a:tcPr marL="0" marR="0" marT="0" marB="0"/>
                </a:tc>
                <a:tc>
                  <a:txBody>
                    <a:bodyPr/>
                    <a:lstStyle/>
                    <a:p>
                      <a:pPr marL="279400" indent="0"/>
                      <a:r>
                        <a:rPr lang="en-US" sz="900">
                          <a:latin typeface="Arial"/>
                        </a:rPr>
                        <a:t>68</a:t>
                      </a:r>
                    </a:p>
                  </a:txBody>
                  <a:tcPr marL="0" marR="0" marT="0" marB="0"/>
                </a:tc>
                <a:tc>
                  <a:txBody>
                    <a:bodyPr/>
                    <a:lstStyle/>
                    <a:p>
                      <a:pPr marL="279400" indent="0"/>
                      <a:r>
                        <a:rPr lang="en-US" sz="900">
                          <a:latin typeface="Arial"/>
                        </a:rPr>
                        <a:t>72</a:t>
                      </a:r>
                    </a:p>
                  </a:txBody>
                  <a:tcPr marL="0" marR="0" marT="0" marB="0"/>
                </a:tc>
                <a:tc>
                  <a:txBody>
                    <a:bodyPr/>
                    <a:lstStyle/>
                    <a:p>
                      <a:pPr marL="317500" indent="0"/>
                      <a:r>
                        <a:rPr lang="en-US" sz="900">
                          <a:latin typeface="Arial"/>
                        </a:rPr>
                        <a:t>72</a:t>
                      </a:r>
                    </a:p>
                  </a:txBody>
                  <a:tcPr marL="0" marR="0" marT="0" marB="0"/>
                </a:tc>
              </a:tr>
              <a:tr h="216408">
                <a:tc gridSpan="3">
                  <a:txBody>
                    <a:bodyPr/>
                    <a:lstStyle/>
                    <a:p>
                      <a:pPr marL="76200" indent="0"/>
                      <a:r>
                        <a:rPr lang="en-US" sz="900">
                          <a:latin typeface="Arial"/>
                        </a:rPr>
                        <a:t>Jumlah jam pelajaran yang harus ditempuh per minggu</a:t>
                      </a:r>
                    </a:p>
                  </a:txBody>
                  <a:tcPr marL="0" marR="0" marT="0" marB="0"/>
                </a:tc>
                <a:tc hMerge="1">
                  <a:txBody>
                    <a:bodyPr/>
                    <a:lstStyle/>
                    <a:p>
                      <a:endParaRPr sz="1100"/>
                    </a:p>
                  </a:txBody>
                  <a:tcPr marL="0" marR="0" marT="0" marB="0"/>
                </a:tc>
                <a:tc hMerge="1">
                  <a:txBody>
                    <a:bodyPr/>
                    <a:lstStyle/>
                    <a:p>
                      <a:endParaRPr sz="1100"/>
                    </a:p>
                  </a:txBody>
                  <a:tcPr marL="0" marR="0" marT="0" marB="0"/>
                </a:tc>
                <a:tc>
                  <a:txBody>
                    <a:bodyPr/>
                    <a:lstStyle/>
                    <a:p>
                      <a:pPr marL="279400" indent="0"/>
                      <a:r>
                        <a:rPr lang="en-US" sz="900" b="1">
                          <a:latin typeface="Arial"/>
                        </a:rPr>
                        <a:t>42</a:t>
                      </a:r>
                    </a:p>
                  </a:txBody>
                  <a:tcPr marL="0" marR="0" marT="0" marB="0"/>
                </a:tc>
                <a:tc>
                  <a:txBody>
                    <a:bodyPr/>
                    <a:lstStyle/>
                    <a:p>
                      <a:pPr marL="279400" indent="0"/>
                      <a:r>
                        <a:rPr lang="en-US" sz="900" b="1">
                          <a:latin typeface="Arial"/>
                        </a:rPr>
                        <a:t>44</a:t>
                      </a:r>
                    </a:p>
                  </a:txBody>
                  <a:tcPr marL="0" marR="0" marT="0" marB="0"/>
                </a:tc>
                <a:tc>
                  <a:txBody>
                    <a:bodyPr/>
                    <a:lstStyle/>
                    <a:p>
                      <a:pPr marL="317500" indent="0"/>
                      <a:r>
                        <a:rPr lang="en-US" sz="900" b="1">
                          <a:latin typeface="Arial"/>
                        </a:rPr>
                        <a:t>44</a:t>
                      </a:r>
                    </a:p>
                  </a:txBody>
                  <a:tcPr marL="0" marR="0" marT="0" marB="0"/>
                </a:tc>
              </a:tr>
            </a:tbl>
          </a:graphicData>
        </a:graphic>
      </p:graphicFrame>
      <p:sp>
        <p:nvSpPr>
          <p:cNvPr id="4" name="Rectangle 3"/>
          <p:cNvSpPr/>
          <p:nvPr/>
        </p:nvSpPr>
        <p:spPr>
          <a:xfrm>
            <a:off x="1447800" y="6736080"/>
            <a:ext cx="5398008" cy="3002280"/>
          </a:xfrm>
          <a:prstGeom prst="rect">
            <a:avLst/>
          </a:prstGeom>
        </p:spPr>
        <p:txBody>
          <a:bodyPr lIns="0" tIns="0" rIns="0" bIns="0">
            <a:noAutofit/>
          </a:bodyPr>
          <a:lstStyle/>
          <a:p>
            <a:pPr marL="177800" marR="190500" indent="0" algn="just">
              <a:lnSpc>
                <a:spcPts val="1608"/>
              </a:lnSpc>
              <a:spcBef>
                <a:spcPts val="1260"/>
              </a:spcBef>
              <a:spcAft>
                <a:spcPts val="1050"/>
              </a:spcAft>
            </a:pPr>
            <a:r>
              <a:rPr lang="en-US" sz="900">
                <a:latin typeface="Arial"/>
              </a:rPr>
              <a:t>Kelompok Peminatan terdiri atas Peminatan Matematika dan Ilmu-ilmu Alam, Ilmu-ilmu Sosial, dan Ilmu-ilmu Bahasa dan Budaya. Sejak kelas X peserta didik sudah harus memilih kelompok peminatan yang akan dimasuki. Pemilihan peminatan berdasarkan nilai rapor di SMP/MTs dan/atau nilai UN SMP/MTs dan/atau rekomendasi guru BK di SMP/MTs dan/atau hasil tes penempatan</a:t>
            </a:r>
            <a:r>
              <a:rPr lang="en-US" sz="900" i="1">
                <a:latin typeface="Arial"/>
              </a:rPr>
              <a:t> (placement test)</a:t>
            </a:r>
            <a:r>
              <a:rPr lang="en-US" sz="900">
                <a:latin typeface="Arial"/>
              </a:rPr>
              <a:t> ketika mendaftar di SMA/MA dan/atau tes bakat minat oleh psikolog dan/atau rekomendasi guru BK di SMA/MA. Pada akhir minggu ketiga semester pertama peserta didik masih mungkin mengubah pilihan peminatannya berdasarkan rekomendasi para guru dan ketersediaan tempat duduk. Untuk sekolah yang mampu menyediakan layanan khusus, setelah akhir semester pertama peserta didik masih mungkin mengubah pilihan peminatannya.</a:t>
            </a:r>
          </a:p>
          <a:p>
            <a:pPr marL="177800" marR="190500" indent="0" algn="just">
              <a:lnSpc>
                <a:spcPts val="1608"/>
              </a:lnSpc>
            </a:pPr>
            <a:r>
              <a:rPr lang="en-US" sz="900">
                <a:latin typeface="Arial"/>
              </a:rPr>
              <a:t>Mata pelajaran yang terdapat dalam suatu Kelompok Peminatan yang dipilih harus diikuti semua oleh peserta didik. Setiap Kelompok Peminatan terdiri atas 4 (empat) mata pelajaran dan masing-masing mata pelajaran berdurasi 3 jam pelajaran untuk kelas X dan 4 jam pelajaran untuk kelas XI dan XII.</a:t>
            </a:r>
          </a:p>
        </p:txBody>
      </p:sp>
      <p:sp>
        <p:nvSpPr>
          <p:cNvPr id="5" name="Rectangle 4"/>
          <p:cNvSpPr/>
          <p:nvPr/>
        </p:nvSpPr>
        <p:spPr>
          <a:xfrm>
            <a:off x="1609344" y="9933432"/>
            <a:ext cx="5068824" cy="140208"/>
          </a:xfrm>
          <a:prstGeom prst="rect">
            <a:avLst/>
          </a:prstGeom>
        </p:spPr>
        <p:txBody>
          <a:bodyPr lIns="0" tIns="0" rIns="0" bIns="0">
            <a:noAutofit/>
          </a:bodyPr>
          <a:lstStyle/>
          <a:p>
            <a:pPr indent="0" algn="r"/>
            <a:r>
              <a:rPr lang="en-US" sz="900">
                <a:latin typeface="Arial"/>
              </a:rPr>
              <a:t>Materi 1- Konsep Kurikulum | 11</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615440" y="1100328"/>
            <a:ext cx="5047488" cy="8321040"/>
          </a:xfrm>
          <a:prstGeom prst="rect">
            <a:avLst/>
          </a:prstGeom>
        </p:spPr>
        <p:txBody>
          <a:bodyPr lIns="0" tIns="0" rIns="0" bIns="0">
            <a:noAutofit/>
          </a:bodyPr>
          <a:lstStyle/>
          <a:p>
            <a:pPr marL="12700" marR="12700" indent="0" algn="just">
              <a:lnSpc>
                <a:spcPts val="1608"/>
              </a:lnSpc>
              <a:spcAft>
                <a:spcPts val="1050"/>
              </a:spcAft>
            </a:pPr>
            <a:r>
              <a:rPr lang="en-US" sz="900">
                <a:latin typeface="Arial"/>
              </a:rPr>
              <a:t>Setiap peserta didik memiliki beban belajar per semester selama 42 jam pelajaran untuk kelas X dan 44 jam pelajaran untuk kelas XI dan XII. Beban belajar ini terdiri atas Kelompok Mata Pelajaran Wajib A dan B dengan durasi 24 jam pelajaran dan Kelompok Mata Pelajaran Peminatan dengan durasi 12 jam pelajaran untuk kelas X dan 16 jam pelajaran untuk kelas XI dan XII.</a:t>
            </a:r>
          </a:p>
          <a:p>
            <a:pPr marL="12700" marR="12700" indent="0" algn="just">
              <a:lnSpc>
                <a:spcPts val="1608"/>
              </a:lnSpc>
            </a:pPr>
            <a:r>
              <a:rPr lang="en-US" sz="900">
                <a:latin typeface="Arial"/>
              </a:rPr>
              <a:t>Untuk Mata Pelajaran Pilihan Lintas Minat dan/atau Pendalaman Minat kelas X, jumlah jam pelajaran pilihan per minggu berdurasi 6 jam pelajaran yang dapat diambil dengan pilihan sebagai berikut.</a:t>
            </a:r>
          </a:p>
          <a:p>
            <a:pPr marL="190500" marR="12700" indent="-177800" algn="just">
              <a:lnSpc>
                <a:spcPts val="1608"/>
              </a:lnSpc>
            </a:pPr>
            <a:r>
              <a:rPr lang="en-US" sz="900">
                <a:latin typeface="Arial"/>
              </a:rPr>
              <a:t>1) Dua mata pelajaran di luar Kelompok Peminatan yang dipilihnya, tetapi masih dalam satu Kelompok Peminatan lainnya, atau</a:t>
            </a:r>
          </a:p>
          <a:p>
            <a:pPr marL="190500" indent="-177800" algn="just">
              <a:lnSpc>
                <a:spcPts val="1608"/>
              </a:lnSpc>
              <a:spcAft>
                <a:spcPts val="1050"/>
              </a:spcAft>
            </a:pPr>
            <a:r>
              <a:rPr lang="en-US" sz="900">
                <a:latin typeface="Arial"/>
              </a:rPr>
              <a:t>2) Satu mata pelajaran dari masing-masing Kelompok Peminatan lainnya.</a:t>
            </a:r>
          </a:p>
          <a:p>
            <a:pPr marL="12700" marR="12700" indent="0" algn="just">
              <a:lnSpc>
                <a:spcPts val="1608"/>
              </a:lnSpc>
            </a:pPr>
            <a:r>
              <a:rPr lang="en-US" sz="900">
                <a:latin typeface="Arial"/>
              </a:rPr>
              <a:t>Di kelas XI dan XII, peserta didik mengambil Pilihan Lintas Minat dan/atau Pendalaman Minat dengan jumlah jam pelajaran pilihan per minggu berdurasi 4 jam pelajaran yang dapat diambil dengan pilihan sebagai berikut.</a:t>
            </a:r>
          </a:p>
          <a:p>
            <a:pPr marL="190500" marR="12700" indent="-177800" algn="just">
              <a:lnSpc>
                <a:spcPts val="1608"/>
              </a:lnSpc>
            </a:pPr>
            <a:r>
              <a:rPr lang="en-US" sz="900">
                <a:latin typeface="Arial"/>
              </a:rPr>
              <a:t>1) Satu mata pelajaran di luar Kelompok Peminatan yang dipilihnya, tetapi masih dalam Kelompok Peminatan lainnya, atau</a:t>
            </a:r>
          </a:p>
          <a:p>
            <a:pPr marL="190500" indent="-177800" algn="just">
              <a:lnSpc>
                <a:spcPts val="1608"/>
              </a:lnSpc>
              <a:spcAft>
                <a:spcPts val="1050"/>
              </a:spcAft>
            </a:pPr>
            <a:r>
              <a:rPr lang="en-US" sz="900">
                <a:latin typeface="Arial"/>
              </a:rPr>
              <a:t>2) Mata pelajaran Pendalaman Kelompok Peminatan yang dipilihnya.</a:t>
            </a:r>
          </a:p>
          <a:p>
            <a:pPr marL="12700" marR="12700" indent="0" algn="just">
              <a:lnSpc>
                <a:spcPts val="1608"/>
              </a:lnSpc>
            </a:pPr>
            <a:r>
              <a:rPr lang="en-US" sz="900">
                <a:latin typeface="Arial"/>
              </a:rPr>
              <a:t>Khusus untuk Kelompok Peminatan Ilmu Bahasa dan Budaya, selain pola pilihan di atas, di Kelas X peserta didik dapat melakukan pilihan sebagai berikut.</a:t>
            </a:r>
          </a:p>
          <a:p>
            <a:pPr marL="190500" marR="12700" indent="-177800" algn="just">
              <a:lnSpc>
                <a:spcPts val="1608"/>
              </a:lnSpc>
            </a:pPr>
            <a:r>
              <a:rPr lang="en-US" sz="900">
                <a:latin typeface="Arial"/>
              </a:rPr>
              <a:t>1) Satu pilihan wajib mata pelajaran dalam kelompok Bahasa Asing Lainnya (Arab, Mandarin, Jepang, Korea, Jerman, Perancis) sebagai bagian dari mata pelajaran wajib Kelompok Peminatan Ilmu Bahasa dan Budaya, atau</a:t>
            </a:r>
          </a:p>
          <a:p>
            <a:pPr marL="190500" marR="12700" indent="-177800" algn="just">
              <a:lnSpc>
                <a:spcPts val="1608"/>
              </a:lnSpc>
            </a:pPr>
            <a:r>
              <a:rPr lang="en-US" sz="900">
                <a:latin typeface="Arial"/>
              </a:rPr>
              <a:t>2) Dua mata pelajaran (masing-masing 3 jam pelajaran) dari mata pelajaran Bahasa Asing Lainnya, atau</a:t>
            </a:r>
          </a:p>
          <a:p>
            <a:pPr marL="190500" marR="12700" indent="-177800" algn="just">
              <a:lnSpc>
                <a:spcPts val="1608"/>
              </a:lnSpc>
            </a:pPr>
            <a:r>
              <a:rPr lang="en-US" sz="900">
                <a:latin typeface="Arial"/>
              </a:rPr>
              <a:t>3) Satu mata pelajaran Bahasa Asing Lainnya (3 jam pelajaran) dan satu mata pelajaran dari Kelompok Peminatan Ilmu Alam dan Matematika atau Kelompok Peminatan Ilmu-ilmu Sosial, atau</a:t>
            </a:r>
          </a:p>
          <a:p>
            <a:pPr marL="190500" marR="12700" indent="-177800" algn="just">
              <a:lnSpc>
                <a:spcPts val="1608"/>
              </a:lnSpc>
            </a:pPr>
            <a:r>
              <a:rPr lang="en-US" sz="900">
                <a:latin typeface="Arial"/>
              </a:rPr>
              <a:t>4) Satu mata pelajaran di kelompok peminatan Matematika dan Ilmu Alam dan satu Mata pelajaran di kelompok Ilmu-ilmu Sosial, atau</a:t>
            </a:r>
          </a:p>
          <a:p>
            <a:pPr marL="190500" marR="12700" indent="-177800" algn="just">
              <a:lnSpc>
                <a:spcPts val="1632"/>
              </a:lnSpc>
              <a:spcAft>
                <a:spcPts val="1050"/>
              </a:spcAft>
            </a:pPr>
            <a:r>
              <a:rPr lang="en-US" sz="900">
                <a:latin typeface="Arial"/>
              </a:rPr>
              <a:t>5) Dua mata pelajaran di salah satu kelompok peminatan Matematika dan Ilmu Alam atau di kelompok peminatan Ilmu-ilmu Sosial.</a:t>
            </a:r>
          </a:p>
          <a:p>
            <a:pPr marL="12700" marR="12700" indent="0">
              <a:lnSpc>
                <a:spcPts val="1608"/>
              </a:lnSpc>
            </a:pPr>
            <a:r>
              <a:rPr lang="en-US" sz="900">
                <a:latin typeface="Arial"/>
              </a:rPr>
              <a:t>Di Kelas XI dan XII peserta didik Kelompok Peminatan Ilmu Bahasa dan Budaya dapat memilih satu mata pelajaran (4 jam pelajaran) dari Bahasa Asing Lainnya atau satu mata pelajaran di Kelompok Peminatan Matematika dan Ilmu Alam atau Ilmu-ilmu Sosial. Catatan:</a:t>
            </a:r>
          </a:p>
          <a:p>
            <a:pPr marL="190500" marR="12700" indent="-177800" algn="just">
              <a:lnSpc>
                <a:spcPts val="1608"/>
              </a:lnSpc>
            </a:pPr>
            <a:r>
              <a:rPr lang="en-US" sz="900">
                <a:latin typeface="Arial"/>
              </a:rPr>
              <a:t>1) Mata pelajaran dalam kelompok Bahasa Asing Lainnya ditentukan oleh SMA/MA masing-masing sesuai dengan ketersediaan guru dan fasilitas belajar.</a:t>
            </a:r>
          </a:p>
        </p:txBody>
      </p:sp>
      <p:sp>
        <p:nvSpPr>
          <p:cNvPr id="3" name="Rectangle 2"/>
          <p:cNvSpPr/>
          <p:nvPr/>
        </p:nvSpPr>
        <p:spPr>
          <a:xfrm>
            <a:off x="1600200" y="9933432"/>
            <a:ext cx="5077968" cy="140208"/>
          </a:xfrm>
          <a:prstGeom prst="rect">
            <a:avLst/>
          </a:prstGeom>
        </p:spPr>
        <p:txBody>
          <a:bodyPr lIns="0" tIns="0" rIns="0" bIns="0">
            <a:noAutofit/>
          </a:bodyPr>
          <a:lstStyle/>
          <a:p>
            <a:pPr indent="0" algn="r"/>
            <a:r>
              <a:rPr lang="en-US" sz="900">
                <a:latin typeface="Arial"/>
              </a:rPr>
              <a:t>Materi 1 - Konsep Kurikulum | 12</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44752" y="1094232"/>
            <a:ext cx="5218176" cy="8345424"/>
          </a:xfrm>
          <a:prstGeom prst="rect">
            <a:avLst/>
          </a:prstGeom>
        </p:spPr>
        <p:txBody>
          <a:bodyPr lIns="0" tIns="0" rIns="0" bIns="0">
            <a:noAutofit/>
          </a:bodyPr>
          <a:lstStyle/>
          <a:p>
            <a:pPr marL="368300" marR="12700" indent="-177800" algn="just">
              <a:lnSpc>
                <a:spcPts val="1608"/>
              </a:lnSpc>
            </a:pPr>
            <a:r>
              <a:rPr lang="en-US" sz="900">
                <a:latin typeface="Arial"/>
              </a:rPr>
              <a:t>2) SMA/MA yang tidak memiliki Kelompok Peminatan Ilmu Bahasa dan Budaya dapat menyediakan pilihan mata pelajaran Bahasa dan Sastra Indonesia, Bahasa dan Sastra Inggris, Antropologi, atau salah satu mata pelajaran dalam kelompok Bahasa Asing Lainnya sebagai pilihan mata pelajaran yang dapat diambil peserta didik dari Kelompok Peminatan Matematika dan Ilmu Alam atau Kelompok Peminatan Ilmu-ilmu Sosial.</a:t>
            </a:r>
          </a:p>
          <a:p>
            <a:pPr marL="368300" marR="12700" indent="-177800" algn="just">
              <a:lnSpc>
                <a:spcPts val="1608"/>
              </a:lnSpc>
            </a:pPr>
            <a:r>
              <a:rPr lang="en-US" sz="900">
                <a:latin typeface="Arial"/>
              </a:rPr>
              <a:t>3) Bagi peserta didik yang menggunakan pilihan untuk menguasai satu bahasa asing tertentu atau mata pelajaran tertentu dianjurkan untuk memilih mata pelajaran yang sama sejak tahun X sampai tahun XII.</a:t>
            </a:r>
          </a:p>
          <a:p>
            <a:pPr marL="190500" indent="0" algn="just">
              <a:lnSpc>
                <a:spcPts val="1608"/>
              </a:lnSpc>
            </a:pPr>
            <a:r>
              <a:rPr lang="en-US" sz="900">
                <a:latin typeface="Arial"/>
              </a:rPr>
              <a:t>4) Sangat dianjurkan setiap SMA/MA memiliki ketiga Kelompok Peminatan.</a:t>
            </a:r>
          </a:p>
          <a:p>
            <a:pPr marL="368300" marR="12700" indent="-177800" algn="just">
              <a:lnSpc>
                <a:spcPts val="1608"/>
              </a:lnSpc>
              <a:spcAft>
                <a:spcPts val="1050"/>
              </a:spcAft>
            </a:pPr>
            <a:r>
              <a:rPr lang="en-US" sz="900">
                <a:latin typeface="Arial"/>
              </a:rPr>
              <a:t>5) Peserta didik di SMA/MA Kelas XII dapat mengambil matakuliah pilihan di perguruan tinggi yang akan diakui sebagai kredit dalam kurikulum perguruan tinggi yang bersangkutan. Pilihan ini tersedia bagi peserta didik SMA/MA yang memiliki kerjasama dengan perguruan tinggi terkait.</a:t>
            </a:r>
          </a:p>
          <a:p>
            <a:pPr indent="0">
              <a:lnSpc>
                <a:spcPts val="1608"/>
              </a:lnSpc>
            </a:pPr>
            <a:r>
              <a:rPr lang="en-US" sz="900" b="1">
                <a:latin typeface="Arial"/>
              </a:rPr>
              <a:t>c. Struktur Kurikulum SMK/MAK</a:t>
            </a:r>
          </a:p>
          <a:p>
            <a:pPr marL="190500" marR="12700" indent="0" algn="just">
              <a:lnSpc>
                <a:spcPts val="1608"/>
              </a:lnSpc>
              <a:spcAft>
                <a:spcPts val="1050"/>
              </a:spcAft>
            </a:pPr>
            <a:r>
              <a:rPr lang="en-US" sz="900">
                <a:latin typeface="Arial"/>
              </a:rPr>
              <a:t>Kurikulum SMK/MAK dirancang dengan pandangan bahwa SMA/MA dan SMK/MAK pada dasarnya adalah pendidikan menengah, pembedanya hanya pada pengakomodasian minat peserta didik saat memasuki pendidikan menengah. Oleh karena itu, struktur umum SMK/MAK sama dengan struktur umum SMA/MA, yakni ada tiga kelompok Mata pelajaran: Kelompok A, B, dan C. Peraturan Pemerintah Nomor 17 Tahun 2010 tentang Penyelenggaraan dan Pengelolaan Pendidikan Pasal 80 menyatakan bahwa: (1) penjurusan pada SMK, MAK, atau bentuk lain yang sederajat berbentuk bidang keahlian; (2) setiap bidang keahlian sebagaimana dimaksud pada ayat (1) dapat terdiri atas 1 (satu) atau lebih program studi keahlian; (3) setiap program studi keahlian sebagaimana dimaksud pada ayat (2) dapat terdiri atas 1 (satu) atau lebih kompetensi keahlian.</a:t>
            </a:r>
          </a:p>
          <a:p>
            <a:pPr marL="190500" marR="12700" indent="0" algn="just">
              <a:lnSpc>
                <a:spcPts val="1608"/>
              </a:lnSpc>
              <a:spcAft>
                <a:spcPts val="1050"/>
              </a:spcAft>
            </a:pPr>
            <a:r>
              <a:rPr lang="en-US" sz="900">
                <a:latin typeface="Arial"/>
              </a:rPr>
              <a:t>Bidang keahlian pada SMK/MAK meliputi: a) Teknologi dan Rekayasa; b) Teknologi Informasi dan Komunikasi; c) Kesehatan; d) Agribisnis dan Agroteknologi; e) Perikanan dan Kelautan; f) Bisnis dan Manajemen; g) Pariwisata; h) Seni Rupa dan Kriya; dan i) Seni Pertunjukan.</a:t>
            </a:r>
          </a:p>
          <a:p>
            <a:pPr marL="190500" marR="12700" indent="0" algn="just">
              <a:lnSpc>
                <a:spcPts val="1584"/>
              </a:lnSpc>
              <a:spcAft>
                <a:spcPts val="1050"/>
              </a:spcAft>
            </a:pPr>
            <a:r>
              <a:rPr lang="en-US" sz="900">
                <a:latin typeface="Arial"/>
              </a:rPr>
              <a:t>Dalam penetapan penjurusan sesuai dengan bidang/program/paket keahlian, sekolah harus mempertimbangkan Spektrum Pendidikan Menengah Kejuruan yang ditetapkan oleh Direktur Jenderal Pendidikan Menengah Kementerian Pendidikan dan Kebudayaan.</a:t>
            </a:r>
          </a:p>
          <a:p>
            <a:pPr marL="190500" marR="12700" indent="0" algn="just">
              <a:lnSpc>
                <a:spcPts val="1608"/>
              </a:lnSpc>
            </a:pPr>
            <a:r>
              <a:rPr lang="en-US" sz="900">
                <a:latin typeface="Arial"/>
              </a:rPr>
              <a:t>Pemilihan Peminatan Bidang Keahlian dan program keahlian dilakukan pada saat peserta didik mendaftar pada SMK/MAK. Pilihan pendalaman peminatan keahlian dalam bentuk pilihan Paket Keahlian dilakukan pada semester 3 berdasarkan nilai rapor dan/atau rekomendasi guru BK di SMK/MAK dan/atau hasil tes penempatan</a:t>
            </a:r>
            <a:r>
              <a:rPr lang="en-US" sz="900" i="1">
                <a:latin typeface="Arial"/>
              </a:rPr>
              <a:t> (placement test)</a:t>
            </a:r>
            <a:r>
              <a:rPr lang="en-US" sz="900">
                <a:latin typeface="Arial"/>
              </a:rPr>
              <a:t> oleh psikolog.</a:t>
            </a:r>
          </a:p>
        </p:txBody>
      </p:sp>
      <p:sp>
        <p:nvSpPr>
          <p:cNvPr id="3" name="Rectangle 2"/>
          <p:cNvSpPr/>
          <p:nvPr/>
        </p:nvSpPr>
        <p:spPr>
          <a:xfrm>
            <a:off x="1429512" y="9933432"/>
            <a:ext cx="5248656" cy="140208"/>
          </a:xfrm>
          <a:prstGeom prst="rect">
            <a:avLst/>
          </a:prstGeom>
        </p:spPr>
        <p:txBody>
          <a:bodyPr lIns="0" tIns="0" rIns="0" bIns="0">
            <a:noAutofit/>
          </a:bodyPr>
          <a:lstStyle/>
          <a:p>
            <a:pPr indent="0" algn="r"/>
            <a:r>
              <a:rPr lang="en-US" sz="900">
                <a:latin typeface="Arial"/>
              </a:rPr>
              <a:t>Materi 1- Konsep Kurikulum | 13</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520952" y="1094232"/>
            <a:ext cx="5605272" cy="2002536"/>
          </a:xfrm>
          <a:prstGeom prst="rect">
            <a:avLst/>
          </a:prstGeom>
        </p:spPr>
        <p:txBody>
          <a:bodyPr lIns="0" tIns="0" rIns="0" bIns="0">
            <a:noAutofit/>
          </a:bodyPr>
          <a:lstStyle/>
          <a:p>
            <a:pPr marL="88900" indent="0" algn="just">
              <a:lnSpc>
                <a:spcPts val="1608"/>
              </a:lnSpc>
            </a:pPr>
            <a:r>
              <a:rPr lang="en-US" sz="900">
                <a:latin typeface="Arial"/>
              </a:rPr>
              <a:t>Pada SMK/MAK, Mata Pelajaran Kelompok Peminatan (C) terdiri atas:</a:t>
            </a:r>
          </a:p>
          <a:p>
            <a:pPr marL="88900" indent="0" algn="just">
              <a:lnSpc>
                <a:spcPts val="1608"/>
              </a:lnSpc>
            </a:pPr>
            <a:r>
              <a:rPr lang="en-US" sz="900">
                <a:latin typeface="Arial"/>
              </a:rPr>
              <a:t>1) Kelompok Mata Pelajaran Dasar Bidang Keahlian (C1);</a:t>
            </a:r>
          </a:p>
          <a:p>
            <a:pPr marL="88900" indent="0" algn="just">
              <a:lnSpc>
                <a:spcPts val="1608"/>
              </a:lnSpc>
            </a:pPr>
            <a:r>
              <a:rPr lang="en-US" sz="900">
                <a:latin typeface="Arial"/>
              </a:rPr>
              <a:t>2) Kelompok Mata Pelajaran Dasar Program Keahlian (C2);</a:t>
            </a:r>
          </a:p>
          <a:p>
            <a:pPr marL="88900" indent="0" algn="just">
              <a:lnSpc>
                <a:spcPts val="1608"/>
              </a:lnSpc>
              <a:spcAft>
                <a:spcPts val="1050"/>
              </a:spcAft>
            </a:pPr>
            <a:r>
              <a:rPr lang="en-US" sz="900">
                <a:latin typeface="Arial"/>
              </a:rPr>
              <a:t>3) Kelompok Mata Pelajaran Paket Keahlian (C3).</a:t>
            </a:r>
          </a:p>
          <a:p>
            <a:pPr marL="88900" marR="469900" indent="0" algn="just">
              <a:lnSpc>
                <a:spcPts val="1608"/>
              </a:lnSpc>
              <a:spcAft>
                <a:spcPts val="1050"/>
              </a:spcAft>
            </a:pPr>
            <a:r>
              <a:rPr lang="en-US" sz="900">
                <a:latin typeface="Arial"/>
              </a:rPr>
              <a:t>Mata pelajaran serta KD pada kelompok C2 dan C3 ditetapkan oleh Direktorat Jenderal Pendidikan Menengah Kementerian Pendidikan dan Kebudayaan untuk menyesuaikan dengan perkembangan teknologi serta kebutuhan dunia usaha dan industri. Khusus untuk MAK dapat ditambah dengan muatan keagamaan yang diatur lebih lanjut oleh Kementerian Agama.</a:t>
            </a:r>
          </a:p>
        </p:txBody>
      </p:sp>
      <p:sp>
        <p:nvSpPr>
          <p:cNvPr id="3" name="Rectangle 2"/>
          <p:cNvSpPr/>
          <p:nvPr/>
        </p:nvSpPr>
        <p:spPr>
          <a:xfrm>
            <a:off x="1520952" y="3343656"/>
            <a:ext cx="5605272" cy="161544"/>
          </a:xfrm>
          <a:prstGeom prst="rect">
            <a:avLst/>
          </a:prstGeom>
        </p:spPr>
        <p:txBody>
          <a:bodyPr lIns="0" tIns="0" rIns="0" bIns="0">
            <a:noAutofit/>
          </a:bodyPr>
          <a:lstStyle/>
          <a:p>
            <a:pPr marL="1231900" indent="0">
              <a:spcBef>
                <a:spcPts val="1050"/>
              </a:spcBef>
              <a:spcAft>
                <a:spcPts val="1260"/>
              </a:spcAft>
            </a:pPr>
            <a:r>
              <a:rPr lang="en-US" sz="900" b="1">
                <a:latin typeface="Arial"/>
              </a:rPr>
              <a:t>Mata Pelajaran Umum SMK/MAK (Tiga Tahun)</a:t>
            </a:r>
          </a:p>
        </p:txBody>
      </p:sp>
      <p:graphicFrame>
        <p:nvGraphicFramePr>
          <p:cNvPr id="4" name="Table 3"/>
          <p:cNvGraphicFramePr>
            <a:graphicFrameLocks noGrp="1"/>
          </p:cNvGraphicFramePr>
          <p:nvPr/>
        </p:nvGraphicFramePr>
        <p:xfrm>
          <a:off x="1524000" y="3739896"/>
          <a:ext cx="5599176" cy="3700272"/>
        </p:xfrm>
        <a:graphic>
          <a:graphicData uri="http://schemas.openxmlformats.org/drawingml/2006/table">
            <a:tbl>
              <a:tblPr/>
              <a:tblGrid>
                <a:gridCol w="365760"/>
                <a:gridCol w="3328416"/>
                <a:gridCol w="649224"/>
                <a:gridCol w="624840"/>
                <a:gridCol w="630936"/>
              </a:tblGrid>
              <a:tr h="213360">
                <a:tc rowSpan="2" gridSpan="2">
                  <a:txBody>
                    <a:bodyPr/>
                    <a:lstStyle/>
                    <a:p>
                      <a:pPr marR="1397000" indent="0" algn="r"/>
                      <a:r>
                        <a:rPr lang="en-US" sz="900" b="1">
                          <a:latin typeface="Arial"/>
                        </a:rPr>
                        <a:t>Mata Pelajaran</a:t>
                      </a:r>
                    </a:p>
                  </a:txBody>
                  <a:tcPr marL="0" marR="0" marT="0" marB="0"/>
                </a:tc>
                <a:tc rowSpan="2" hMerge="1">
                  <a:txBody>
                    <a:bodyPr/>
                    <a:lstStyle/>
                    <a:p>
                      <a:endParaRPr sz="1100"/>
                    </a:p>
                  </a:txBody>
                  <a:tcPr marL="0" marR="0" marT="0" marB="0"/>
                </a:tc>
                <a:tc gridSpan="3">
                  <a:txBody>
                    <a:bodyPr/>
                    <a:lstStyle/>
                    <a:p>
                      <a:pPr marL="190500" indent="0"/>
                      <a:r>
                        <a:rPr lang="en-US" sz="900" b="1">
                          <a:latin typeface="Arial"/>
                        </a:rPr>
                        <a:t>Alokasi Waktu Per Minggu</a:t>
                      </a:r>
                    </a:p>
                  </a:txBody>
                  <a:tcPr marL="0" marR="0" marT="0" marB="0"/>
                </a:tc>
                <a:tc hMerge="1">
                  <a:txBody>
                    <a:bodyPr/>
                    <a:lstStyle/>
                    <a:p>
                      <a:endParaRPr sz="1100"/>
                    </a:p>
                  </a:txBody>
                  <a:tcPr marL="0" marR="0" marT="0" marB="0"/>
                </a:tc>
                <a:tc hMerge="1">
                  <a:txBody>
                    <a:bodyPr/>
                    <a:lstStyle/>
                    <a:p>
                      <a:endParaRPr sz="1100"/>
                    </a:p>
                  </a:txBody>
                  <a:tcPr marL="0" marR="0" marT="0" marB="0"/>
                </a:tc>
              </a:tr>
              <a:tr h="210312">
                <a:tc gridSpan="2" vMerge="1">
                  <a:txBody>
                    <a:bodyPr/>
                    <a:lstStyle/>
                    <a:p>
                      <a:endParaRPr sz="1000"/>
                    </a:p>
                  </a:txBody>
                  <a:tcPr marL="0" marR="0" marT="0" marB="0"/>
                </a:tc>
                <a:tc hMerge="1" vMerge="1">
                  <a:txBody>
                    <a:bodyPr/>
                    <a:lstStyle/>
                    <a:p>
                      <a:endParaRPr sz="1000"/>
                    </a:p>
                  </a:txBody>
                  <a:tcPr marL="0" marR="0" marT="0" marB="0"/>
                </a:tc>
                <a:tc>
                  <a:txBody>
                    <a:bodyPr/>
                    <a:lstStyle/>
                    <a:p>
                      <a:pPr marL="292100" indent="0"/>
                      <a:r>
                        <a:rPr lang="en-US" sz="900" b="1">
                          <a:latin typeface="Arial"/>
                        </a:rPr>
                        <a:t>X</a:t>
                      </a:r>
                    </a:p>
                  </a:txBody>
                  <a:tcPr marL="0" marR="0" marT="0" marB="0"/>
                </a:tc>
                <a:tc>
                  <a:txBody>
                    <a:bodyPr/>
                    <a:lstStyle/>
                    <a:p>
                      <a:pPr marL="279400" indent="0"/>
                      <a:r>
                        <a:rPr lang="en-US" sz="900" b="1">
                          <a:latin typeface="Arial"/>
                        </a:rPr>
                        <a:t>XI</a:t>
                      </a:r>
                    </a:p>
                  </a:txBody>
                  <a:tcPr marL="0" marR="0" marT="0" marB="0"/>
                </a:tc>
                <a:tc>
                  <a:txBody>
                    <a:bodyPr/>
                    <a:lstStyle/>
                    <a:p>
                      <a:pPr marL="279400" indent="0"/>
                      <a:r>
                        <a:rPr lang="en-US" sz="900" b="1">
                          <a:latin typeface="Arial"/>
                        </a:rPr>
                        <a:t>XII</a:t>
                      </a:r>
                    </a:p>
                  </a:txBody>
                  <a:tcPr marL="0" marR="0" marT="0" marB="0"/>
                </a:tc>
              </a:tr>
              <a:tr h="213360">
                <a:tc gridSpan="5">
                  <a:txBody>
                    <a:bodyPr/>
                    <a:lstStyle/>
                    <a:p>
                      <a:pPr marL="76200" indent="0"/>
                      <a:r>
                        <a:rPr lang="en-US" sz="900" b="1">
                          <a:latin typeface="Arial"/>
                        </a:rPr>
                        <a:t>Kelompok A (Wajib)</a:t>
                      </a:r>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r>
              <a:tr h="222504">
                <a:tc>
                  <a:txBody>
                    <a:bodyPr/>
                    <a:lstStyle/>
                    <a:p>
                      <a:pPr marL="76200" indent="0"/>
                      <a:r>
                        <a:rPr lang="en-US" sz="900">
                          <a:latin typeface="Arial"/>
                        </a:rPr>
                        <a:t>1.</a:t>
                      </a:r>
                    </a:p>
                  </a:txBody>
                  <a:tcPr marL="0" marR="0" marT="0" marB="0"/>
                </a:tc>
                <a:tc>
                  <a:txBody>
                    <a:bodyPr/>
                    <a:lstStyle/>
                    <a:p>
                      <a:pPr marL="76200" indent="0"/>
                      <a:r>
                        <a:rPr lang="en-US" sz="900">
                          <a:latin typeface="Arial"/>
                        </a:rPr>
                        <a:t>Pendidikan Agama dan Budi Pekerti</a:t>
                      </a:r>
                    </a:p>
                  </a:txBody>
                  <a:tcPr marL="0" marR="0" marT="0" marB="0"/>
                </a:tc>
                <a:tc>
                  <a:txBody>
                    <a:bodyPr/>
                    <a:lstStyle/>
                    <a:p>
                      <a:pPr marL="292100" indent="0"/>
                      <a:r>
                        <a:rPr lang="en-US" sz="900">
                          <a:latin typeface="Arial"/>
                        </a:rPr>
                        <a:t>3</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3</a:t>
                      </a:r>
                    </a:p>
                  </a:txBody>
                  <a:tcPr marL="0" marR="0" marT="0" marB="0"/>
                </a:tc>
              </a:tr>
              <a:tr h="222504">
                <a:tc>
                  <a:txBody>
                    <a:bodyPr/>
                    <a:lstStyle/>
                    <a:p>
                      <a:pPr marL="76200" indent="0"/>
                      <a:r>
                        <a:rPr lang="en-US" sz="900">
                          <a:latin typeface="Arial"/>
                        </a:rPr>
                        <a:t>2.</a:t>
                      </a:r>
                    </a:p>
                  </a:txBody>
                  <a:tcPr marL="0" marR="0" marT="0" marB="0"/>
                </a:tc>
                <a:tc>
                  <a:txBody>
                    <a:bodyPr/>
                    <a:lstStyle/>
                    <a:p>
                      <a:pPr marL="76200" indent="0"/>
                      <a:r>
                        <a:rPr lang="en-US" sz="900">
                          <a:latin typeface="Arial"/>
                        </a:rPr>
                        <a:t>Pendidikan Pancasila dan Kewarganegaraan</a:t>
                      </a:r>
                    </a:p>
                  </a:txBody>
                  <a:tcPr marL="0" marR="0" marT="0" marB="0"/>
                </a:tc>
                <a:tc>
                  <a:txBody>
                    <a:bodyPr/>
                    <a:lstStyle/>
                    <a:p>
                      <a:pPr marL="292100" indent="0"/>
                      <a:r>
                        <a:rPr lang="en-US" sz="900">
                          <a:latin typeface="Arial"/>
                        </a:rPr>
                        <a:t>2</a:t>
                      </a:r>
                    </a:p>
                  </a:txBody>
                  <a:tcPr marL="0" marR="0" marT="0" marB="0"/>
                </a:tc>
                <a:tc>
                  <a:txBody>
                    <a:bodyPr/>
                    <a:lstStyle/>
                    <a:p>
                      <a:pPr marL="2794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2504">
                <a:tc>
                  <a:txBody>
                    <a:bodyPr/>
                    <a:lstStyle/>
                    <a:p>
                      <a:pPr marL="76200" indent="0"/>
                      <a:r>
                        <a:rPr lang="en-US" sz="900">
                          <a:latin typeface="Arial"/>
                        </a:rPr>
                        <a:t>3.</a:t>
                      </a:r>
                    </a:p>
                  </a:txBody>
                  <a:tcPr marL="0" marR="0" marT="0" marB="0"/>
                </a:tc>
                <a:tc>
                  <a:txBody>
                    <a:bodyPr/>
                    <a:lstStyle/>
                    <a:p>
                      <a:pPr marL="76200" indent="0"/>
                      <a:r>
                        <a:rPr lang="en-US" sz="900">
                          <a:latin typeface="Arial"/>
                        </a:rPr>
                        <a:t>Bahasa Indonesia</a:t>
                      </a:r>
                    </a:p>
                  </a:txBody>
                  <a:tcPr marL="0" marR="0" marT="0" marB="0"/>
                </a:tc>
                <a:tc>
                  <a:txBody>
                    <a:bodyPr/>
                    <a:lstStyle/>
                    <a:p>
                      <a:pPr marL="292100" indent="0"/>
                      <a:r>
                        <a:rPr lang="en-US" sz="900">
                          <a:latin typeface="Arial"/>
                        </a:rPr>
                        <a:t>4</a:t>
                      </a:r>
                    </a:p>
                  </a:txBody>
                  <a:tcPr marL="0" marR="0" marT="0" marB="0"/>
                </a:tc>
                <a:tc>
                  <a:txBody>
                    <a:bodyPr/>
                    <a:lstStyle/>
                    <a:p>
                      <a:pPr marL="279400" indent="0"/>
                      <a:r>
                        <a:rPr lang="en-US" sz="900">
                          <a:latin typeface="Arial"/>
                        </a:rPr>
                        <a:t>4</a:t>
                      </a:r>
                    </a:p>
                  </a:txBody>
                  <a:tcPr marL="0" marR="0" marT="0" marB="0"/>
                </a:tc>
                <a:tc>
                  <a:txBody>
                    <a:bodyPr/>
                    <a:lstStyle/>
                    <a:p>
                      <a:pPr marL="279400" indent="0"/>
                      <a:r>
                        <a:rPr lang="en-US" sz="900">
                          <a:latin typeface="Arial"/>
                        </a:rPr>
                        <a:t>4</a:t>
                      </a:r>
                    </a:p>
                  </a:txBody>
                  <a:tcPr marL="0" marR="0" marT="0" marB="0"/>
                </a:tc>
              </a:tr>
              <a:tr h="222504">
                <a:tc>
                  <a:txBody>
                    <a:bodyPr/>
                    <a:lstStyle/>
                    <a:p>
                      <a:pPr marL="76200" indent="0"/>
                      <a:r>
                        <a:rPr lang="en-US" sz="900">
                          <a:latin typeface="Arial"/>
                        </a:rPr>
                        <a:t>4.</a:t>
                      </a:r>
                    </a:p>
                  </a:txBody>
                  <a:tcPr marL="0" marR="0" marT="0" marB="0"/>
                </a:tc>
                <a:tc>
                  <a:txBody>
                    <a:bodyPr/>
                    <a:lstStyle/>
                    <a:p>
                      <a:pPr marL="76200" indent="0"/>
                      <a:r>
                        <a:rPr lang="en-US" sz="900">
                          <a:latin typeface="Arial"/>
                        </a:rPr>
                        <a:t>Matematika</a:t>
                      </a:r>
                    </a:p>
                  </a:txBody>
                  <a:tcPr marL="0" marR="0" marT="0" marB="0"/>
                </a:tc>
                <a:tc>
                  <a:txBody>
                    <a:bodyPr/>
                    <a:lstStyle/>
                    <a:p>
                      <a:pPr marL="292100" indent="0"/>
                      <a:r>
                        <a:rPr lang="en-US" sz="900">
                          <a:latin typeface="Arial"/>
                        </a:rPr>
                        <a:t>4</a:t>
                      </a:r>
                    </a:p>
                  </a:txBody>
                  <a:tcPr marL="0" marR="0" marT="0" marB="0"/>
                </a:tc>
                <a:tc>
                  <a:txBody>
                    <a:bodyPr/>
                    <a:lstStyle/>
                    <a:p>
                      <a:pPr marL="279400" indent="0"/>
                      <a:r>
                        <a:rPr lang="en-US" sz="900">
                          <a:latin typeface="Arial"/>
                        </a:rPr>
                        <a:t>4</a:t>
                      </a:r>
                    </a:p>
                  </a:txBody>
                  <a:tcPr marL="0" marR="0" marT="0" marB="0"/>
                </a:tc>
                <a:tc>
                  <a:txBody>
                    <a:bodyPr/>
                    <a:lstStyle/>
                    <a:p>
                      <a:pPr marL="279400" indent="0"/>
                      <a:r>
                        <a:rPr lang="en-US" sz="900">
                          <a:latin typeface="Arial"/>
                        </a:rPr>
                        <a:t>4</a:t>
                      </a:r>
                    </a:p>
                  </a:txBody>
                  <a:tcPr marL="0" marR="0" marT="0" marB="0"/>
                </a:tc>
              </a:tr>
              <a:tr h="222504">
                <a:tc>
                  <a:txBody>
                    <a:bodyPr/>
                    <a:lstStyle/>
                    <a:p>
                      <a:pPr marL="76200" indent="0"/>
                      <a:r>
                        <a:rPr lang="en-US" sz="900">
                          <a:latin typeface="Arial"/>
                        </a:rPr>
                        <a:t>5.</a:t>
                      </a:r>
                    </a:p>
                  </a:txBody>
                  <a:tcPr marL="0" marR="0" marT="0" marB="0"/>
                </a:tc>
                <a:tc>
                  <a:txBody>
                    <a:bodyPr/>
                    <a:lstStyle/>
                    <a:p>
                      <a:pPr marL="76200" indent="0"/>
                      <a:r>
                        <a:rPr lang="en-US" sz="900">
                          <a:latin typeface="Arial"/>
                        </a:rPr>
                        <a:t>Sejarah Indonesia</a:t>
                      </a:r>
                    </a:p>
                  </a:txBody>
                  <a:tcPr marL="0" marR="0" marT="0" marB="0"/>
                </a:tc>
                <a:tc>
                  <a:txBody>
                    <a:bodyPr/>
                    <a:lstStyle/>
                    <a:p>
                      <a:pPr marL="292100" indent="0"/>
                      <a:r>
                        <a:rPr lang="en-US" sz="900">
                          <a:latin typeface="Arial"/>
                        </a:rPr>
                        <a:t>2</a:t>
                      </a:r>
                    </a:p>
                  </a:txBody>
                  <a:tcPr marL="0" marR="0" marT="0" marB="0"/>
                </a:tc>
                <a:tc>
                  <a:txBody>
                    <a:bodyPr/>
                    <a:lstStyle/>
                    <a:p>
                      <a:pPr marL="2794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2504">
                <a:tc>
                  <a:txBody>
                    <a:bodyPr/>
                    <a:lstStyle/>
                    <a:p>
                      <a:pPr marL="76200" indent="0"/>
                      <a:r>
                        <a:rPr lang="en-US" sz="900">
                          <a:latin typeface="Arial"/>
                        </a:rPr>
                        <a:t>6.</a:t>
                      </a:r>
                    </a:p>
                  </a:txBody>
                  <a:tcPr marL="0" marR="0" marT="0" marB="0"/>
                </a:tc>
                <a:tc>
                  <a:txBody>
                    <a:bodyPr/>
                    <a:lstStyle/>
                    <a:p>
                      <a:pPr marL="76200" indent="0"/>
                      <a:r>
                        <a:rPr lang="en-US" sz="900">
                          <a:latin typeface="Arial"/>
                        </a:rPr>
                        <a:t>Bahasa Inggris</a:t>
                      </a:r>
                    </a:p>
                  </a:txBody>
                  <a:tcPr marL="0" marR="0" marT="0" marB="0"/>
                </a:tc>
                <a:tc>
                  <a:txBody>
                    <a:bodyPr/>
                    <a:lstStyle/>
                    <a:p>
                      <a:pPr marL="292100" indent="0"/>
                      <a:r>
                        <a:rPr lang="en-US" sz="900">
                          <a:latin typeface="Arial"/>
                        </a:rPr>
                        <a:t>2</a:t>
                      </a:r>
                    </a:p>
                  </a:txBody>
                  <a:tcPr marL="0" marR="0" marT="0" marB="0"/>
                </a:tc>
                <a:tc>
                  <a:txBody>
                    <a:bodyPr/>
                    <a:lstStyle/>
                    <a:p>
                      <a:pPr marL="2794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13360">
                <a:tc gridSpan="5">
                  <a:txBody>
                    <a:bodyPr/>
                    <a:lstStyle/>
                    <a:p>
                      <a:pPr marL="76200" indent="0"/>
                      <a:r>
                        <a:rPr lang="en-US" sz="900" b="1">
                          <a:latin typeface="Arial"/>
                        </a:rPr>
                        <a:t>Kelompok B (Wajib)</a:t>
                      </a:r>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r>
              <a:tr h="222504">
                <a:tc>
                  <a:txBody>
                    <a:bodyPr/>
                    <a:lstStyle/>
                    <a:p>
                      <a:pPr marL="76200" indent="0"/>
                      <a:r>
                        <a:rPr lang="en-US" sz="900">
                          <a:latin typeface="Arial"/>
                        </a:rPr>
                        <a:t>7.</a:t>
                      </a:r>
                    </a:p>
                  </a:txBody>
                  <a:tcPr marL="0" marR="0" marT="0" marB="0"/>
                </a:tc>
                <a:tc>
                  <a:txBody>
                    <a:bodyPr/>
                    <a:lstStyle/>
                    <a:p>
                      <a:pPr marL="76200" indent="0"/>
                      <a:r>
                        <a:rPr lang="en-US" sz="900">
                          <a:latin typeface="Arial"/>
                        </a:rPr>
                        <a:t>Seni Budaya</a:t>
                      </a:r>
                    </a:p>
                  </a:txBody>
                  <a:tcPr marL="0" marR="0" marT="0" marB="0"/>
                </a:tc>
                <a:tc>
                  <a:txBody>
                    <a:bodyPr/>
                    <a:lstStyle/>
                    <a:p>
                      <a:pPr marL="292100" indent="0"/>
                      <a:r>
                        <a:rPr lang="en-US" sz="900">
                          <a:latin typeface="Arial"/>
                        </a:rPr>
                        <a:t>2</a:t>
                      </a:r>
                    </a:p>
                  </a:txBody>
                  <a:tcPr marL="0" marR="0" marT="0" marB="0"/>
                </a:tc>
                <a:tc>
                  <a:txBody>
                    <a:bodyPr/>
                    <a:lstStyle/>
                    <a:p>
                      <a:pPr marL="2794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22504">
                <a:tc>
                  <a:txBody>
                    <a:bodyPr/>
                    <a:lstStyle/>
                    <a:p>
                      <a:pPr marL="76200" indent="0"/>
                      <a:r>
                        <a:rPr lang="en-US" sz="900">
                          <a:latin typeface="Arial"/>
                        </a:rPr>
                        <a:t>8.</a:t>
                      </a:r>
                    </a:p>
                  </a:txBody>
                  <a:tcPr marL="0" marR="0" marT="0" marB="0"/>
                </a:tc>
                <a:tc>
                  <a:txBody>
                    <a:bodyPr/>
                    <a:lstStyle/>
                    <a:p>
                      <a:pPr marL="76200" indent="0"/>
                      <a:r>
                        <a:rPr lang="en-US" sz="900">
                          <a:latin typeface="Arial"/>
                        </a:rPr>
                        <a:t>Pendidikan Jasmani, Olah Raga, dan Kesehatan</a:t>
                      </a:r>
                    </a:p>
                  </a:txBody>
                  <a:tcPr marL="0" marR="0" marT="0" marB="0"/>
                </a:tc>
                <a:tc>
                  <a:txBody>
                    <a:bodyPr/>
                    <a:lstStyle/>
                    <a:p>
                      <a:pPr marL="292100" indent="0"/>
                      <a:r>
                        <a:rPr lang="en-US" sz="900">
                          <a:latin typeface="Arial"/>
                        </a:rPr>
                        <a:t>3</a:t>
                      </a:r>
                    </a:p>
                  </a:txBody>
                  <a:tcPr marL="0" marR="0" marT="0" marB="0"/>
                </a:tc>
                <a:tc>
                  <a:txBody>
                    <a:bodyPr/>
                    <a:lstStyle/>
                    <a:p>
                      <a:pPr marL="279400" indent="0"/>
                      <a:r>
                        <a:rPr lang="en-US" sz="900">
                          <a:latin typeface="Arial"/>
                        </a:rPr>
                        <a:t>3</a:t>
                      </a:r>
                    </a:p>
                  </a:txBody>
                  <a:tcPr marL="0" marR="0" marT="0" marB="0"/>
                </a:tc>
                <a:tc>
                  <a:txBody>
                    <a:bodyPr/>
                    <a:lstStyle/>
                    <a:p>
                      <a:pPr marL="279400" indent="0"/>
                      <a:r>
                        <a:rPr lang="en-US" sz="900">
                          <a:latin typeface="Arial"/>
                        </a:rPr>
                        <a:t>3</a:t>
                      </a:r>
                    </a:p>
                  </a:txBody>
                  <a:tcPr marL="0" marR="0" marT="0" marB="0"/>
                </a:tc>
              </a:tr>
              <a:tr h="222504">
                <a:tc>
                  <a:txBody>
                    <a:bodyPr/>
                    <a:lstStyle/>
                    <a:p>
                      <a:pPr marL="76200" indent="0"/>
                      <a:r>
                        <a:rPr lang="en-US" sz="900">
                          <a:latin typeface="Arial"/>
                        </a:rPr>
                        <a:t>9.</a:t>
                      </a:r>
                    </a:p>
                  </a:txBody>
                  <a:tcPr marL="0" marR="0" marT="0" marB="0"/>
                </a:tc>
                <a:tc>
                  <a:txBody>
                    <a:bodyPr/>
                    <a:lstStyle/>
                    <a:p>
                      <a:pPr marL="76200" indent="0"/>
                      <a:r>
                        <a:rPr lang="en-US" sz="900">
                          <a:latin typeface="Arial"/>
                        </a:rPr>
                        <a:t>Prakarya dan Kewirausahaan</a:t>
                      </a:r>
                    </a:p>
                  </a:txBody>
                  <a:tcPr marL="0" marR="0" marT="0" marB="0"/>
                </a:tc>
                <a:tc>
                  <a:txBody>
                    <a:bodyPr/>
                    <a:lstStyle/>
                    <a:p>
                      <a:pPr marL="292100" indent="0"/>
                      <a:r>
                        <a:rPr lang="en-US" sz="900">
                          <a:latin typeface="Arial"/>
                        </a:rPr>
                        <a:t>2</a:t>
                      </a:r>
                    </a:p>
                  </a:txBody>
                  <a:tcPr marL="0" marR="0" marT="0" marB="0"/>
                </a:tc>
                <a:tc>
                  <a:txBody>
                    <a:bodyPr/>
                    <a:lstStyle/>
                    <a:p>
                      <a:pPr marL="279400" indent="0"/>
                      <a:r>
                        <a:rPr lang="en-US" sz="900">
                          <a:latin typeface="Arial"/>
                        </a:rPr>
                        <a:t>2</a:t>
                      </a:r>
                    </a:p>
                  </a:txBody>
                  <a:tcPr marL="0" marR="0" marT="0" marB="0"/>
                </a:tc>
                <a:tc>
                  <a:txBody>
                    <a:bodyPr/>
                    <a:lstStyle/>
                    <a:p>
                      <a:pPr marL="279400" indent="0"/>
                      <a:r>
                        <a:rPr lang="en-US" sz="900">
                          <a:latin typeface="Arial"/>
                        </a:rPr>
                        <a:t>2</a:t>
                      </a:r>
                    </a:p>
                  </a:txBody>
                  <a:tcPr marL="0" marR="0" marT="0" marB="0"/>
                </a:tc>
              </a:tr>
              <a:tr h="210312">
                <a:tc gridSpan="2">
                  <a:txBody>
                    <a:bodyPr/>
                    <a:lstStyle/>
                    <a:p>
                      <a:pPr marL="76200" indent="0"/>
                      <a:r>
                        <a:rPr lang="en-US" sz="900">
                          <a:latin typeface="Arial"/>
                        </a:rPr>
                        <a:t>Jumlah Jam Pelajaran Kelompok A dan B per minggu</a:t>
                      </a:r>
                    </a:p>
                  </a:txBody>
                  <a:tcPr marL="0" marR="0" marT="0" marB="0"/>
                </a:tc>
                <a:tc hMerge="1">
                  <a:txBody>
                    <a:bodyPr/>
                    <a:lstStyle/>
                    <a:p>
                      <a:endParaRPr sz="1000"/>
                    </a:p>
                  </a:txBody>
                  <a:tcPr marL="0" marR="0" marT="0" marB="0"/>
                </a:tc>
                <a:tc>
                  <a:txBody>
                    <a:bodyPr/>
                    <a:lstStyle/>
                    <a:p>
                      <a:pPr marL="292100" indent="0"/>
                      <a:r>
                        <a:rPr lang="en-US" sz="900">
                          <a:latin typeface="Arial"/>
                        </a:rPr>
                        <a:t>24</a:t>
                      </a:r>
                    </a:p>
                  </a:txBody>
                  <a:tcPr marL="0" marR="0" marT="0" marB="0"/>
                </a:tc>
                <a:tc>
                  <a:txBody>
                    <a:bodyPr/>
                    <a:lstStyle/>
                    <a:p>
                      <a:pPr marL="279400" indent="0"/>
                      <a:r>
                        <a:rPr lang="en-US" sz="900">
                          <a:latin typeface="Arial"/>
                        </a:rPr>
                        <a:t>24</a:t>
                      </a:r>
                    </a:p>
                  </a:txBody>
                  <a:tcPr marL="0" marR="0" marT="0" marB="0"/>
                </a:tc>
                <a:tc>
                  <a:txBody>
                    <a:bodyPr/>
                    <a:lstStyle/>
                    <a:p>
                      <a:pPr marL="279400" indent="0"/>
                      <a:r>
                        <a:rPr lang="en-US" sz="900">
                          <a:latin typeface="Arial"/>
                        </a:rPr>
                        <a:t>24</a:t>
                      </a:r>
                    </a:p>
                  </a:txBody>
                  <a:tcPr marL="0" marR="0" marT="0" marB="0"/>
                </a:tc>
              </a:tr>
              <a:tr h="210312">
                <a:tc gridSpan="2">
                  <a:txBody>
                    <a:bodyPr/>
                    <a:lstStyle/>
                    <a:p>
                      <a:pPr marL="76200" indent="0"/>
                      <a:r>
                        <a:rPr lang="en-US" sz="900" b="1">
                          <a:latin typeface="Arial"/>
                        </a:rPr>
                        <a:t>Kelompok C (Peminatan)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3360">
                <a:tc gridSpan="2">
                  <a:txBody>
                    <a:bodyPr/>
                    <a:lstStyle/>
                    <a:p>
                      <a:pPr marL="76200" indent="0"/>
                      <a:r>
                        <a:rPr lang="en-US" sz="900">
                          <a:latin typeface="Arial"/>
                        </a:rPr>
                        <a:t>Mata Pelajaran Peminatan Akademik dan Vokasi (SMK/MAK)</a:t>
                      </a:r>
                    </a:p>
                  </a:txBody>
                  <a:tcPr marL="0" marR="0" marT="0" marB="0"/>
                </a:tc>
                <a:tc hMerge="1">
                  <a:txBody>
                    <a:bodyPr/>
                    <a:lstStyle/>
                    <a:p>
                      <a:endParaRPr sz="1100"/>
                    </a:p>
                  </a:txBody>
                  <a:tcPr marL="0" marR="0" marT="0" marB="0"/>
                </a:tc>
                <a:tc>
                  <a:txBody>
                    <a:bodyPr/>
                    <a:lstStyle/>
                    <a:p>
                      <a:pPr marL="292100" indent="0"/>
                      <a:r>
                        <a:rPr lang="en-US" sz="900">
                          <a:latin typeface="Arial"/>
                        </a:rPr>
                        <a:t>24</a:t>
                      </a:r>
                    </a:p>
                  </a:txBody>
                  <a:tcPr marL="0" marR="0" marT="0" marB="0"/>
                </a:tc>
                <a:tc>
                  <a:txBody>
                    <a:bodyPr/>
                    <a:lstStyle/>
                    <a:p>
                      <a:pPr marL="279400" indent="0"/>
                      <a:r>
                        <a:rPr lang="en-US" sz="900">
                          <a:latin typeface="Arial"/>
                        </a:rPr>
                        <a:t>24</a:t>
                      </a:r>
                    </a:p>
                  </a:txBody>
                  <a:tcPr marL="0" marR="0" marT="0" marB="0"/>
                </a:tc>
                <a:tc>
                  <a:txBody>
                    <a:bodyPr/>
                    <a:lstStyle/>
                    <a:p>
                      <a:pPr marL="279400" indent="0"/>
                      <a:r>
                        <a:rPr lang="en-US" sz="900">
                          <a:latin typeface="Arial"/>
                        </a:rPr>
                        <a:t>24</a:t>
                      </a:r>
                    </a:p>
                  </a:txBody>
                  <a:tcPr marL="0" marR="0" marT="0" marB="0"/>
                </a:tc>
              </a:tr>
              <a:tr h="213360">
                <a:tc gridSpan="2">
                  <a:txBody>
                    <a:bodyPr/>
                    <a:lstStyle/>
                    <a:p>
                      <a:pPr marR="1397000" indent="0" algn="r"/>
                      <a:r>
                        <a:rPr lang="en-US" sz="900">
                          <a:latin typeface="Arial"/>
                        </a:rPr>
                        <a:t>JUMLAH ALOKASI WAKTU PER MINGGU</a:t>
                      </a:r>
                    </a:p>
                  </a:txBody>
                  <a:tcPr marL="0" marR="0" marT="0" marB="0"/>
                </a:tc>
                <a:tc hMerge="1">
                  <a:txBody>
                    <a:bodyPr/>
                    <a:lstStyle/>
                    <a:p>
                      <a:endParaRPr sz="1100"/>
                    </a:p>
                  </a:txBody>
                  <a:tcPr marL="0" marR="0" marT="0" marB="0"/>
                </a:tc>
                <a:tc>
                  <a:txBody>
                    <a:bodyPr/>
                    <a:lstStyle/>
                    <a:p>
                      <a:pPr marL="292100" indent="0"/>
                      <a:r>
                        <a:rPr lang="en-US" sz="900" b="1">
                          <a:latin typeface="Arial"/>
                        </a:rPr>
                        <a:t>48</a:t>
                      </a:r>
                    </a:p>
                  </a:txBody>
                  <a:tcPr marL="0" marR="0" marT="0" marB="0"/>
                </a:tc>
                <a:tc>
                  <a:txBody>
                    <a:bodyPr/>
                    <a:lstStyle/>
                    <a:p>
                      <a:pPr marL="279400" indent="0"/>
                      <a:r>
                        <a:rPr lang="en-US" sz="900" b="1">
                          <a:latin typeface="Arial"/>
                        </a:rPr>
                        <a:t>48</a:t>
                      </a:r>
                    </a:p>
                  </a:txBody>
                  <a:tcPr marL="0" marR="0" marT="0" marB="0"/>
                </a:tc>
                <a:tc>
                  <a:txBody>
                    <a:bodyPr/>
                    <a:lstStyle/>
                    <a:p>
                      <a:pPr marL="279400" indent="0"/>
                      <a:r>
                        <a:rPr lang="en-US" sz="900" b="1">
                          <a:latin typeface="Arial"/>
                        </a:rPr>
                        <a:t>48</a:t>
                      </a:r>
                    </a:p>
                  </a:txBody>
                  <a:tcPr marL="0" marR="0" marT="0" marB="0"/>
                </a:tc>
              </a:tr>
            </a:tbl>
          </a:graphicData>
        </a:graphic>
      </p:graphicFrame>
      <p:sp>
        <p:nvSpPr>
          <p:cNvPr id="5" name="Rectangle 4"/>
          <p:cNvSpPr/>
          <p:nvPr/>
        </p:nvSpPr>
        <p:spPr>
          <a:xfrm>
            <a:off x="1520952" y="7659624"/>
            <a:ext cx="5605272" cy="569976"/>
          </a:xfrm>
          <a:prstGeom prst="rect">
            <a:avLst/>
          </a:prstGeom>
        </p:spPr>
        <p:txBody>
          <a:bodyPr lIns="0" tIns="0" rIns="0" bIns="0">
            <a:noAutofit/>
          </a:bodyPr>
          <a:lstStyle/>
          <a:p>
            <a:pPr marL="88900" marR="469900" indent="0" algn="just">
              <a:lnSpc>
                <a:spcPts val="1608"/>
              </a:lnSpc>
              <a:spcBef>
                <a:spcPts val="1050"/>
              </a:spcBef>
            </a:pPr>
            <a:r>
              <a:rPr lang="en-US" sz="900" b="1">
                <a:latin typeface="Arial"/>
              </a:rPr>
              <a:t>Keterangan:</a:t>
            </a:r>
            <a:r>
              <a:rPr lang="en-US" sz="900">
                <a:latin typeface="Arial"/>
              </a:rPr>
              <a:t> Pelaksanaan pembelajaran dapat dilakukan di satuan pendidikan dan/atau industri (terintegrasi dengan Praktik Kerja Lapangan) dengan Portofolio sebagai instrumen utama penilaian.</a:t>
            </a:r>
          </a:p>
        </p:txBody>
      </p:sp>
      <p:sp>
        <p:nvSpPr>
          <p:cNvPr id="6" name="Rectangle 5"/>
          <p:cNvSpPr/>
          <p:nvPr/>
        </p:nvSpPr>
        <p:spPr>
          <a:xfrm>
            <a:off x="4736592" y="9918192"/>
            <a:ext cx="1938528" cy="155448"/>
          </a:xfrm>
          <a:prstGeom prst="rect">
            <a:avLst/>
          </a:prstGeom>
        </p:spPr>
        <p:txBody>
          <a:bodyPr lIns="0" tIns="0" rIns="0" bIns="0">
            <a:noAutofit/>
          </a:bodyPr>
          <a:lstStyle/>
          <a:p>
            <a:pPr indent="0" algn="just"/>
            <a:r>
              <a:rPr lang="en-US" sz="900">
                <a:latin typeface="Arial"/>
              </a:rPr>
              <a:t>Materi 1- Konsep Kurikulum | 14</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034784"/>
            <a:ext cx="5605272" cy="2200656"/>
          </a:xfrm>
          <a:prstGeom prst="rect">
            <a:avLst/>
          </a:prstGeom>
        </p:spPr>
        <p:txBody>
          <a:bodyPr lIns="0" tIns="0" rIns="0" bIns="0">
            <a:noAutofit/>
          </a:bodyPr>
          <a:lstStyle/>
          <a:p>
            <a:pPr marL="12700" indent="0">
              <a:spcAft>
                <a:spcPts val="420"/>
              </a:spcAft>
            </a:pPr>
            <a:r>
              <a:rPr lang="en-US" sz="900" b="1">
                <a:latin typeface="Arial"/>
              </a:rPr>
              <a:t>Diterbitkan oleh:</a:t>
            </a:r>
          </a:p>
          <a:p>
            <a:pPr marL="12700" marR="1422400" indent="0">
              <a:lnSpc>
                <a:spcPts val="1608"/>
              </a:lnSpc>
              <a:spcAft>
                <a:spcPts val="2100"/>
              </a:spcAft>
            </a:pPr>
            <a:r>
              <a:rPr lang="en-US" sz="900">
                <a:latin typeface="Arial"/>
              </a:rPr>
              <a:t>Badan Pengembangan Sumber Daya Manusia Pendidikan dan Kebudayaan dan Penjaminan Mutu Pendidikan Kementerian Pendidikan dan Kebudayaan 2014</a:t>
            </a:r>
          </a:p>
          <a:p>
            <a:pPr marL="12700" marR="1422400" indent="0">
              <a:lnSpc>
                <a:spcPts val="1608"/>
              </a:lnSpc>
            </a:pPr>
            <a:r>
              <a:rPr lang="en-US" sz="900" i="1">
                <a:latin typeface="Arial"/>
              </a:rPr>
              <a:t>Copyright</a:t>
            </a:r>
            <a:r>
              <a:rPr lang="en-US" sz="900">
                <a:latin typeface="Arial"/>
              </a:rPr>
              <a:t> © 2014, Kementerian Pendidikan dan Kebudayaan Hak Cipta Dilindungi Undang-Undang</a:t>
            </a:r>
          </a:p>
          <a:p>
            <a:pPr marL="12700" marR="127000" indent="0" algn="just">
              <a:lnSpc>
                <a:spcPts val="1608"/>
              </a:lnSpc>
            </a:pPr>
            <a:r>
              <a:rPr lang="en-US" sz="900">
                <a:latin typeface="Arial"/>
              </a:rPr>
              <a:t>Dilarang mengcopy sebagian atau keseluruhan isi buku ini untuk kepentingan komersial tanpa ijin tertulis dari Kementerian Pendidikan dan Kebudayaan.</a:t>
            </a:r>
          </a:p>
        </p:txBody>
      </p:sp>
      <p:sp>
        <p:nvSpPr>
          <p:cNvPr id="3" name="Rectangle 2"/>
          <p:cNvSpPr/>
          <p:nvPr/>
        </p:nvSpPr>
        <p:spPr>
          <a:xfrm>
            <a:off x="5644896" y="10037064"/>
            <a:ext cx="1027176" cy="131064"/>
          </a:xfrm>
          <a:prstGeom prst="rect">
            <a:avLst/>
          </a:prstGeom>
        </p:spPr>
        <p:txBody>
          <a:bodyPr lIns="0" tIns="0" rIns="0" bIns="0">
            <a:noAutofit/>
          </a:bodyPr>
          <a:lstStyle/>
          <a:p>
            <a:pPr indent="0" algn="just"/>
            <a:r>
              <a:rPr lang="en-US" sz="900">
                <a:latin typeface="Arial"/>
              </a:rPr>
              <a:t>Bahasa Jerman | i</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298448"/>
            <a:ext cx="5574792" cy="161544"/>
          </a:xfrm>
          <a:prstGeom prst="rect">
            <a:avLst/>
          </a:prstGeom>
        </p:spPr>
        <p:txBody>
          <a:bodyPr lIns="0" tIns="0" rIns="0" bIns="0">
            <a:noAutofit/>
          </a:bodyPr>
          <a:lstStyle/>
          <a:p>
            <a:pPr marL="1600200" indent="0">
              <a:spcAft>
                <a:spcPts val="1260"/>
              </a:spcAft>
            </a:pPr>
            <a:r>
              <a:rPr lang="en-US" sz="900" b="1">
                <a:latin typeface="Arial"/>
              </a:rPr>
              <a:t>Mata Pelajaran Umum SMK/MAK (empat Tahun)</a:t>
            </a:r>
          </a:p>
        </p:txBody>
      </p:sp>
      <p:graphicFrame>
        <p:nvGraphicFramePr>
          <p:cNvPr id="3" name="Table 2"/>
          <p:cNvGraphicFramePr>
            <a:graphicFrameLocks noGrp="1"/>
          </p:cNvGraphicFramePr>
          <p:nvPr/>
        </p:nvGraphicFramePr>
        <p:xfrm>
          <a:off x="1164336" y="1694688"/>
          <a:ext cx="5431536" cy="3950208"/>
        </p:xfrm>
        <a:graphic>
          <a:graphicData uri="http://schemas.openxmlformats.org/drawingml/2006/table">
            <a:tbl>
              <a:tblPr/>
              <a:tblGrid>
                <a:gridCol w="274320"/>
                <a:gridCol w="3261360"/>
                <a:gridCol w="451104"/>
                <a:gridCol w="448056"/>
                <a:gridCol w="451104"/>
                <a:gridCol w="545592"/>
              </a:tblGrid>
              <a:tr h="234696">
                <a:tc gridSpan="2">
                  <a:txBody>
                    <a:bodyPr/>
                    <a:lstStyle/>
                    <a:p>
                      <a:pPr marL="1333500" indent="0"/>
                      <a:r>
                        <a:rPr lang="en-US" sz="900" b="1">
                          <a:latin typeface="Arial"/>
                        </a:rPr>
                        <a:t>Mata Pelajaran</a:t>
                      </a:r>
                    </a:p>
                  </a:txBody>
                  <a:tcPr marL="0" marR="0" marT="0" marB="0"/>
                </a:tc>
                <a:tc hMerge="1">
                  <a:txBody>
                    <a:bodyPr/>
                    <a:lstStyle/>
                    <a:p>
                      <a:endParaRPr sz="1200"/>
                    </a:p>
                  </a:txBody>
                  <a:tcPr marL="0" marR="0" marT="0" marB="0"/>
                </a:tc>
                <a:tc gridSpan="4">
                  <a:txBody>
                    <a:bodyPr/>
                    <a:lstStyle/>
                    <a:p>
                      <a:pPr marL="177800" indent="0"/>
                      <a:r>
                        <a:rPr lang="en-US" sz="900" b="1">
                          <a:latin typeface="Arial"/>
                        </a:rPr>
                        <a:t>Alokasi Waktu Per Minggu</a:t>
                      </a:r>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213360">
                <a:tc gridSpan="2">
                  <a:txBody>
                    <a:bodyPr/>
                    <a:lstStyle/>
                    <a:p>
                      <a:endParaRPr sz="1100"/>
                    </a:p>
                  </a:txBody>
                  <a:tcPr marL="0" marR="0" marT="0" marB="0"/>
                </a:tc>
                <a:tc hMerge="1">
                  <a:txBody>
                    <a:bodyPr/>
                    <a:lstStyle/>
                    <a:p>
                      <a:endParaRPr sz="1100"/>
                    </a:p>
                  </a:txBody>
                  <a:tcPr marL="0" marR="0" marT="0" marB="0"/>
                </a:tc>
                <a:tc>
                  <a:txBody>
                    <a:bodyPr/>
                    <a:lstStyle/>
                    <a:p>
                      <a:pPr marL="190500" indent="0"/>
                      <a:r>
                        <a:rPr lang="en-US" sz="900" b="1">
                          <a:latin typeface="Arial"/>
                        </a:rPr>
                        <a:t>X</a:t>
                      </a:r>
                    </a:p>
                  </a:txBody>
                  <a:tcPr marL="0" marR="0" marT="0" marB="0"/>
                </a:tc>
                <a:tc>
                  <a:txBody>
                    <a:bodyPr/>
                    <a:lstStyle/>
                    <a:p>
                      <a:pPr marL="190500" indent="0"/>
                      <a:r>
                        <a:rPr lang="en-US" sz="900" b="1">
                          <a:latin typeface="Arial"/>
                        </a:rPr>
                        <a:t>XI</a:t>
                      </a:r>
                    </a:p>
                  </a:txBody>
                  <a:tcPr marL="0" marR="0" marT="0" marB="0"/>
                </a:tc>
                <a:tc>
                  <a:txBody>
                    <a:bodyPr/>
                    <a:lstStyle/>
                    <a:p>
                      <a:pPr marL="190500" indent="0"/>
                      <a:r>
                        <a:rPr lang="en-US" sz="900" b="1">
                          <a:latin typeface="Arial"/>
                        </a:rPr>
                        <a:t>XII</a:t>
                      </a:r>
                    </a:p>
                  </a:txBody>
                  <a:tcPr marL="0" marR="0" marT="0" marB="0"/>
                </a:tc>
                <a:tc>
                  <a:txBody>
                    <a:bodyPr/>
                    <a:lstStyle/>
                    <a:p>
                      <a:pPr marL="228600" indent="0"/>
                      <a:r>
                        <a:rPr lang="en-US" sz="900" b="1">
                          <a:latin typeface="Arial"/>
                        </a:rPr>
                        <a:t>XIII</a:t>
                      </a:r>
                    </a:p>
                  </a:txBody>
                  <a:tcPr marL="0" marR="0" marT="0" marB="0"/>
                </a:tc>
              </a:tr>
              <a:tr h="210312">
                <a:tc gridSpan="6">
                  <a:txBody>
                    <a:bodyPr/>
                    <a:lstStyle/>
                    <a:p>
                      <a:pPr marL="76200" indent="0"/>
                      <a:r>
                        <a:rPr lang="en-US" sz="900" b="1">
                          <a:latin typeface="Arial"/>
                        </a:rPr>
                        <a:t>Kelompok A (Wajib)</a:t>
                      </a:r>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r>
              <a:tr h="225552">
                <a:tc>
                  <a:txBody>
                    <a:bodyPr/>
                    <a:lstStyle/>
                    <a:p>
                      <a:pPr marL="76200" indent="0"/>
                      <a:r>
                        <a:rPr lang="en-US" sz="900">
                          <a:latin typeface="Arial"/>
                        </a:rPr>
                        <a:t>1.</a:t>
                      </a:r>
                    </a:p>
                  </a:txBody>
                  <a:tcPr marL="0" marR="0" marT="0" marB="0"/>
                </a:tc>
                <a:tc>
                  <a:txBody>
                    <a:bodyPr/>
                    <a:lstStyle/>
                    <a:p>
                      <a:pPr marL="76200" indent="0"/>
                      <a:r>
                        <a:rPr lang="en-US" sz="900">
                          <a:latin typeface="Arial"/>
                        </a:rPr>
                        <a:t>Pendidikan Agama dan Budi Pekerti</a:t>
                      </a:r>
                    </a:p>
                  </a:txBody>
                  <a:tcPr marL="0" marR="0" marT="0" marB="0"/>
                </a:tc>
                <a:tc>
                  <a:txBody>
                    <a:bodyPr/>
                    <a:lstStyle/>
                    <a:p>
                      <a:pPr marL="190500" indent="0"/>
                      <a:r>
                        <a:rPr lang="en-US" sz="900">
                          <a:latin typeface="Arial"/>
                        </a:rPr>
                        <a:t>3</a:t>
                      </a:r>
                    </a:p>
                  </a:txBody>
                  <a:tcPr marL="0" marR="0" marT="0" marB="0"/>
                </a:tc>
                <a:tc>
                  <a:txBody>
                    <a:bodyPr/>
                    <a:lstStyle/>
                    <a:p>
                      <a:pPr marL="190500" indent="0"/>
                      <a:r>
                        <a:rPr lang="en-US" sz="900">
                          <a:latin typeface="Arial"/>
                        </a:rPr>
                        <a:t>3</a:t>
                      </a:r>
                    </a:p>
                  </a:txBody>
                  <a:tcPr marL="0" marR="0" marT="0" marB="0"/>
                </a:tc>
                <a:tc>
                  <a:txBody>
                    <a:bodyPr/>
                    <a:lstStyle/>
                    <a:p>
                      <a:pPr marL="190500" indent="0"/>
                      <a:r>
                        <a:rPr lang="en-US" sz="900">
                          <a:latin typeface="Arial"/>
                        </a:rPr>
                        <a:t>3</a:t>
                      </a:r>
                    </a:p>
                  </a:txBody>
                  <a:tcPr marL="0" marR="0" marT="0" marB="0"/>
                </a:tc>
                <a:tc>
                  <a:txBody>
                    <a:bodyPr/>
                    <a:lstStyle/>
                    <a:p>
                      <a:pPr marL="228600" indent="0"/>
                      <a:r>
                        <a:rPr lang="en-US" sz="900">
                          <a:latin typeface="Arial"/>
                        </a:rPr>
                        <a:t>3</a:t>
                      </a:r>
                    </a:p>
                  </a:txBody>
                  <a:tcPr marL="0" marR="0" marT="0" marB="0"/>
                </a:tc>
              </a:tr>
              <a:tr h="225552">
                <a:tc>
                  <a:txBody>
                    <a:bodyPr/>
                    <a:lstStyle/>
                    <a:p>
                      <a:pPr marL="76200" indent="0"/>
                      <a:r>
                        <a:rPr lang="en-US" sz="900">
                          <a:latin typeface="Arial"/>
                        </a:rPr>
                        <a:t>2.</a:t>
                      </a:r>
                    </a:p>
                  </a:txBody>
                  <a:tcPr marL="0" marR="0" marT="0" marB="0"/>
                </a:tc>
                <a:tc>
                  <a:txBody>
                    <a:bodyPr/>
                    <a:lstStyle/>
                    <a:p>
                      <a:pPr marL="76200" indent="0"/>
                      <a:r>
                        <a:rPr lang="en-US" sz="900">
                          <a:latin typeface="Arial"/>
                        </a:rPr>
                        <a:t>Pendidikan Pancasila dan Kewarganegaraan</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228600" indent="0"/>
                      <a:r>
                        <a:rPr lang="en-US" sz="900">
                          <a:latin typeface="Arial"/>
                        </a:rPr>
                        <a:t>2</a:t>
                      </a:r>
                    </a:p>
                  </a:txBody>
                  <a:tcPr marL="0" marR="0" marT="0" marB="0"/>
                </a:tc>
              </a:tr>
              <a:tr h="225552">
                <a:tc>
                  <a:txBody>
                    <a:bodyPr/>
                    <a:lstStyle/>
                    <a:p>
                      <a:pPr marL="76200" indent="0"/>
                      <a:r>
                        <a:rPr lang="en-US" sz="900">
                          <a:latin typeface="Arial"/>
                        </a:rPr>
                        <a:t>3.</a:t>
                      </a:r>
                    </a:p>
                  </a:txBody>
                  <a:tcPr marL="0" marR="0" marT="0" marB="0"/>
                </a:tc>
                <a:tc>
                  <a:txBody>
                    <a:bodyPr/>
                    <a:lstStyle/>
                    <a:p>
                      <a:pPr marL="76200" indent="0"/>
                      <a:r>
                        <a:rPr lang="en-US" sz="900">
                          <a:latin typeface="Arial"/>
                        </a:rPr>
                        <a:t>Bahasa Indonesia</a:t>
                      </a:r>
                    </a:p>
                  </a:txBody>
                  <a:tcPr marL="0" marR="0" marT="0" marB="0"/>
                </a:tc>
                <a:tc>
                  <a:txBody>
                    <a:bodyPr/>
                    <a:lstStyle/>
                    <a:p>
                      <a:pPr marL="190500" indent="0"/>
                      <a:r>
                        <a:rPr lang="en-US" sz="900">
                          <a:latin typeface="Arial"/>
                        </a:rPr>
                        <a:t>4</a:t>
                      </a:r>
                    </a:p>
                  </a:txBody>
                  <a:tcPr marL="0" marR="0" marT="0" marB="0"/>
                </a:tc>
                <a:tc>
                  <a:txBody>
                    <a:bodyPr/>
                    <a:lstStyle/>
                    <a:p>
                      <a:pPr marL="190500" indent="0"/>
                      <a:r>
                        <a:rPr lang="en-US" sz="900">
                          <a:latin typeface="Arial"/>
                        </a:rPr>
                        <a:t>4</a:t>
                      </a:r>
                    </a:p>
                  </a:txBody>
                  <a:tcPr marL="0" marR="0" marT="0" marB="0"/>
                </a:tc>
                <a:tc>
                  <a:txBody>
                    <a:bodyPr/>
                    <a:lstStyle/>
                    <a:p>
                      <a:pPr marL="190500" indent="0"/>
                      <a:r>
                        <a:rPr lang="en-US" sz="900">
                          <a:latin typeface="Arial"/>
                        </a:rPr>
                        <a:t>4</a:t>
                      </a:r>
                    </a:p>
                  </a:txBody>
                  <a:tcPr marL="0" marR="0" marT="0" marB="0"/>
                </a:tc>
                <a:tc>
                  <a:txBody>
                    <a:bodyPr/>
                    <a:lstStyle/>
                    <a:p>
                      <a:pPr marL="228600" indent="0"/>
                      <a:r>
                        <a:rPr lang="en-US" sz="900">
                          <a:latin typeface="Arial"/>
                        </a:rPr>
                        <a:t>4</a:t>
                      </a:r>
                    </a:p>
                  </a:txBody>
                  <a:tcPr marL="0" marR="0" marT="0" marB="0"/>
                </a:tc>
              </a:tr>
              <a:tr h="225552">
                <a:tc>
                  <a:txBody>
                    <a:bodyPr/>
                    <a:lstStyle/>
                    <a:p>
                      <a:pPr marL="76200" indent="0"/>
                      <a:r>
                        <a:rPr lang="en-US" sz="900">
                          <a:latin typeface="Arial"/>
                        </a:rPr>
                        <a:t>4.</a:t>
                      </a:r>
                    </a:p>
                  </a:txBody>
                  <a:tcPr marL="0" marR="0" marT="0" marB="0"/>
                </a:tc>
                <a:tc>
                  <a:txBody>
                    <a:bodyPr/>
                    <a:lstStyle/>
                    <a:p>
                      <a:pPr marL="76200" indent="0"/>
                      <a:r>
                        <a:rPr lang="en-US" sz="900">
                          <a:latin typeface="Arial"/>
                        </a:rPr>
                        <a:t>Matematika</a:t>
                      </a:r>
                    </a:p>
                  </a:txBody>
                  <a:tcPr marL="0" marR="0" marT="0" marB="0"/>
                </a:tc>
                <a:tc>
                  <a:txBody>
                    <a:bodyPr/>
                    <a:lstStyle/>
                    <a:p>
                      <a:pPr marL="190500" indent="0"/>
                      <a:r>
                        <a:rPr lang="en-US" sz="900">
                          <a:latin typeface="Arial"/>
                        </a:rPr>
                        <a:t>4</a:t>
                      </a:r>
                    </a:p>
                  </a:txBody>
                  <a:tcPr marL="0" marR="0" marT="0" marB="0"/>
                </a:tc>
                <a:tc>
                  <a:txBody>
                    <a:bodyPr/>
                    <a:lstStyle/>
                    <a:p>
                      <a:pPr marL="190500" indent="0"/>
                      <a:r>
                        <a:rPr lang="en-US" sz="900">
                          <a:latin typeface="Arial"/>
                        </a:rPr>
                        <a:t>4</a:t>
                      </a:r>
                    </a:p>
                  </a:txBody>
                  <a:tcPr marL="0" marR="0" marT="0" marB="0"/>
                </a:tc>
                <a:tc>
                  <a:txBody>
                    <a:bodyPr/>
                    <a:lstStyle/>
                    <a:p>
                      <a:pPr marL="190500" indent="0"/>
                      <a:r>
                        <a:rPr lang="en-US" sz="900">
                          <a:latin typeface="Arial"/>
                        </a:rPr>
                        <a:t>4</a:t>
                      </a:r>
                    </a:p>
                  </a:txBody>
                  <a:tcPr marL="0" marR="0" marT="0" marB="0"/>
                </a:tc>
                <a:tc>
                  <a:txBody>
                    <a:bodyPr/>
                    <a:lstStyle/>
                    <a:p>
                      <a:pPr marL="228600" indent="0"/>
                      <a:r>
                        <a:rPr lang="en-US" sz="900">
                          <a:latin typeface="Arial"/>
                        </a:rPr>
                        <a:t>4</a:t>
                      </a:r>
                    </a:p>
                  </a:txBody>
                  <a:tcPr marL="0" marR="0" marT="0" marB="0"/>
                </a:tc>
              </a:tr>
              <a:tr h="225552">
                <a:tc>
                  <a:txBody>
                    <a:bodyPr/>
                    <a:lstStyle/>
                    <a:p>
                      <a:pPr marL="76200" indent="0"/>
                      <a:r>
                        <a:rPr lang="en-US" sz="900">
                          <a:latin typeface="Arial"/>
                        </a:rPr>
                        <a:t>5.</a:t>
                      </a:r>
                    </a:p>
                  </a:txBody>
                  <a:tcPr marL="0" marR="0" marT="0" marB="0"/>
                </a:tc>
                <a:tc>
                  <a:txBody>
                    <a:bodyPr/>
                    <a:lstStyle/>
                    <a:p>
                      <a:pPr marL="76200" indent="0"/>
                      <a:r>
                        <a:rPr lang="en-US" sz="900">
                          <a:latin typeface="Arial"/>
                        </a:rPr>
                        <a:t>Sejarah Indonesia</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228600" indent="0"/>
                      <a:r>
                        <a:rPr lang="en-US" sz="900">
                          <a:latin typeface="Arial"/>
                        </a:rPr>
                        <a:t>2</a:t>
                      </a:r>
                    </a:p>
                  </a:txBody>
                  <a:tcPr marL="0" marR="0" marT="0" marB="0"/>
                </a:tc>
              </a:tr>
              <a:tr h="225552">
                <a:tc>
                  <a:txBody>
                    <a:bodyPr/>
                    <a:lstStyle/>
                    <a:p>
                      <a:pPr marL="76200" indent="0"/>
                      <a:r>
                        <a:rPr lang="en-US" sz="900">
                          <a:latin typeface="Arial"/>
                        </a:rPr>
                        <a:t>6.</a:t>
                      </a:r>
                    </a:p>
                  </a:txBody>
                  <a:tcPr marL="0" marR="0" marT="0" marB="0"/>
                </a:tc>
                <a:tc>
                  <a:txBody>
                    <a:bodyPr/>
                    <a:lstStyle/>
                    <a:p>
                      <a:pPr marL="76200" indent="0"/>
                      <a:r>
                        <a:rPr lang="en-US" sz="900">
                          <a:latin typeface="Arial"/>
                        </a:rPr>
                        <a:t>Bahasa Inggris</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228600" indent="0"/>
                      <a:r>
                        <a:rPr lang="en-US" sz="900">
                          <a:latin typeface="Arial"/>
                        </a:rPr>
                        <a:t>2</a:t>
                      </a:r>
                    </a:p>
                  </a:txBody>
                  <a:tcPr marL="0" marR="0" marT="0" marB="0"/>
                </a:tc>
              </a:tr>
              <a:tr h="210312">
                <a:tc gridSpan="6">
                  <a:txBody>
                    <a:bodyPr/>
                    <a:lstStyle/>
                    <a:p>
                      <a:pPr marL="76200" indent="0"/>
                      <a:r>
                        <a:rPr lang="en-US" sz="900" b="1">
                          <a:latin typeface="Arial"/>
                        </a:rPr>
                        <a:t>Kelompok B (Wajib)</a:t>
                      </a:r>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c hMerge="1">
                  <a:txBody>
                    <a:bodyPr/>
                    <a:lstStyle/>
                    <a:p>
                      <a:endParaRPr sz="1000"/>
                    </a:p>
                  </a:txBody>
                  <a:tcPr marL="0" marR="0" marT="0" marB="0"/>
                </a:tc>
              </a:tr>
              <a:tr h="225552">
                <a:tc>
                  <a:txBody>
                    <a:bodyPr/>
                    <a:lstStyle/>
                    <a:p>
                      <a:pPr marL="76200" indent="0"/>
                      <a:r>
                        <a:rPr lang="en-US" sz="900">
                          <a:latin typeface="Arial"/>
                        </a:rPr>
                        <a:t>7.</a:t>
                      </a:r>
                    </a:p>
                  </a:txBody>
                  <a:tcPr marL="0" marR="0" marT="0" marB="0"/>
                </a:tc>
                <a:tc>
                  <a:txBody>
                    <a:bodyPr/>
                    <a:lstStyle/>
                    <a:p>
                      <a:pPr marL="76200" indent="0"/>
                      <a:r>
                        <a:rPr lang="en-US" sz="900">
                          <a:latin typeface="Arial"/>
                        </a:rPr>
                        <a:t>Seni Budaya</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228600" indent="0"/>
                      <a:r>
                        <a:rPr lang="en-US" sz="900">
                          <a:latin typeface="Arial"/>
                        </a:rPr>
                        <a:t>2</a:t>
                      </a:r>
                    </a:p>
                  </a:txBody>
                  <a:tcPr marL="0" marR="0" marT="0" marB="0"/>
                </a:tc>
              </a:tr>
              <a:tr h="225552">
                <a:tc>
                  <a:txBody>
                    <a:bodyPr/>
                    <a:lstStyle/>
                    <a:p>
                      <a:pPr marL="76200" indent="0"/>
                      <a:r>
                        <a:rPr lang="en-US" sz="900">
                          <a:latin typeface="Arial"/>
                        </a:rPr>
                        <a:t>8.</a:t>
                      </a:r>
                    </a:p>
                  </a:txBody>
                  <a:tcPr marL="0" marR="0" marT="0" marB="0"/>
                </a:tc>
                <a:tc>
                  <a:txBody>
                    <a:bodyPr/>
                    <a:lstStyle/>
                    <a:p>
                      <a:pPr marL="76200" indent="0"/>
                      <a:r>
                        <a:rPr lang="en-US" sz="900">
                          <a:latin typeface="Arial"/>
                        </a:rPr>
                        <a:t>Pendidikan Jasmani, Olah Raga, dan Kesehatan</a:t>
                      </a:r>
                    </a:p>
                  </a:txBody>
                  <a:tcPr marL="0" marR="0" marT="0" marB="0"/>
                </a:tc>
                <a:tc>
                  <a:txBody>
                    <a:bodyPr/>
                    <a:lstStyle/>
                    <a:p>
                      <a:pPr marL="190500" indent="0"/>
                      <a:r>
                        <a:rPr lang="en-US" sz="900">
                          <a:latin typeface="Arial"/>
                        </a:rPr>
                        <a:t>3</a:t>
                      </a:r>
                    </a:p>
                  </a:txBody>
                  <a:tcPr marL="0" marR="0" marT="0" marB="0"/>
                </a:tc>
                <a:tc>
                  <a:txBody>
                    <a:bodyPr/>
                    <a:lstStyle/>
                    <a:p>
                      <a:pPr marL="190500" indent="0"/>
                      <a:r>
                        <a:rPr lang="en-US" sz="900">
                          <a:latin typeface="Arial"/>
                        </a:rPr>
                        <a:t>3</a:t>
                      </a:r>
                    </a:p>
                  </a:txBody>
                  <a:tcPr marL="0" marR="0" marT="0" marB="0"/>
                </a:tc>
                <a:tc>
                  <a:txBody>
                    <a:bodyPr/>
                    <a:lstStyle/>
                    <a:p>
                      <a:pPr marL="190500" indent="0"/>
                      <a:r>
                        <a:rPr lang="en-US" sz="900">
                          <a:latin typeface="Arial"/>
                        </a:rPr>
                        <a:t>3</a:t>
                      </a:r>
                    </a:p>
                  </a:txBody>
                  <a:tcPr marL="0" marR="0" marT="0" marB="0"/>
                </a:tc>
                <a:tc>
                  <a:txBody>
                    <a:bodyPr/>
                    <a:lstStyle/>
                    <a:p>
                      <a:pPr marL="228600" indent="0"/>
                      <a:r>
                        <a:rPr lang="en-US" sz="900">
                          <a:latin typeface="Arial"/>
                        </a:rPr>
                        <a:t>3</a:t>
                      </a:r>
                    </a:p>
                  </a:txBody>
                  <a:tcPr marL="0" marR="0" marT="0" marB="0"/>
                </a:tc>
              </a:tr>
              <a:tr h="225552">
                <a:tc>
                  <a:txBody>
                    <a:bodyPr/>
                    <a:lstStyle/>
                    <a:p>
                      <a:pPr marL="76200" indent="0"/>
                      <a:r>
                        <a:rPr lang="en-US" sz="900">
                          <a:latin typeface="Arial"/>
                        </a:rPr>
                        <a:t>9.</a:t>
                      </a:r>
                    </a:p>
                  </a:txBody>
                  <a:tcPr marL="0" marR="0" marT="0" marB="0"/>
                </a:tc>
                <a:tc>
                  <a:txBody>
                    <a:bodyPr/>
                    <a:lstStyle/>
                    <a:p>
                      <a:pPr marL="76200" indent="0"/>
                      <a:r>
                        <a:rPr lang="en-US" sz="900">
                          <a:latin typeface="Arial"/>
                        </a:rPr>
                        <a:t>Prakarya dan Kewirausahaan</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190500" indent="0"/>
                      <a:r>
                        <a:rPr lang="en-US" sz="900">
                          <a:latin typeface="Arial"/>
                        </a:rPr>
                        <a:t>2</a:t>
                      </a:r>
                    </a:p>
                  </a:txBody>
                  <a:tcPr marL="0" marR="0" marT="0" marB="0"/>
                </a:tc>
                <a:tc>
                  <a:txBody>
                    <a:bodyPr/>
                    <a:lstStyle/>
                    <a:p>
                      <a:pPr marL="228600" indent="0"/>
                      <a:r>
                        <a:rPr lang="en-US" sz="900">
                          <a:latin typeface="Arial"/>
                        </a:rPr>
                        <a:t>2</a:t>
                      </a:r>
                    </a:p>
                  </a:txBody>
                  <a:tcPr marL="0" marR="0" marT="0" marB="0"/>
                </a:tc>
              </a:tr>
              <a:tr h="210312">
                <a:tc gridSpan="2">
                  <a:txBody>
                    <a:bodyPr/>
                    <a:lstStyle/>
                    <a:p>
                      <a:pPr marL="76200" indent="0"/>
                      <a:r>
                        <a:rPr lang="en-US" sz="900">
                          <a:latin typeface="Arial"/>
                        </a:rPr>
                        <a:t>Jumlah Jam Pelajaran Kelompok A dan B per minggu</a:t>
                      </a:r>
                    </a:p>
                  </a:txBody>
                  <a:tcPr marL="0" marR="0" marT="0" marB="0"/>
                </a:tc>
                <a:tc hMerge="1">
                  <a:txBody>
                    <a:bodyPr/>
                    <a:lstStyle/>
                    <a:p>
                      <a:endParaRPr sz="1000"/>
                    </a:p>
                  </a:txBody>
                  <a:tcPr marL="0" marR="0" marT="0" marB="0"/>
                </a:tc>
                <a:tc>
                  <a:txBody>
                    <a:bodyPr/>
                    <a:lstStyle/>
                    <a:p>
                      <a:pPr marL="190500" indent="0"/>
                      <a:r>
                        <a:rPr lang="en-US" sz="900">
                          <a:latin typeface="Arial"/>
                        </a:rPr>
                        <a:t>24</a:t>
                      </a:r>
                    </a:p>
                  </a:txBody>
                  <a:tcPr marL="0" marR="0" marT="0" marB="0"/>
                </a:tc>
                <a:tc>
                  <a:txBody>
                    <a:bodyPr/>
                    <a:lstStyle/>
                    <a:p>
                      <a:pPr marL="190500" indent="0"/>
                      <a:r>
                        <a:rPr lang="en-US" sz="900">
                          <a:latin typeface="Arial"/>
                        </a:rPr>
                        <a:t>24</a:t>
                      </a:r>
                    </a:p>
                  </a:txBody>
                  <a:tcPr marL="0" marR="0" marT="0" marB="0"/>
                </a:tc>
                <a:tc>
                  <a:txBody>
                    <a:bodyPr/>
                    <a:lstStyle/>
                    <a:p>
                      <a:pPr marL="190500" indent="0"/>
                      <a:r>
                        <a:rPr lang="en-US" sz="900">
                          <a:latin typeface="Arial"/>
                        </a:rPr>
                        <a:t>24</a:t>
                      </a:r>
                    </a:p>
                  </a:txBody>
                  <a:tcPr marL="0" marR="0" marT="0" marB="0"/>
                </a:tc>
                <a:tc>
                  <a:txBody>
                    <a:bodyPr/>
                    <a:lstStyle/>
                    <a:p>
                      <a:pPr marL="228600" indent="0"/>
                      <a:r>
                        <a:rPr lang="en-US" sz="900">
                          <a:latin typeface="Arial"/>
                        </a:rPr>
                        <a:t>24</a:t>
                      </a:r>
                    </a:p>
                  </a:txBody>
                  <a:tcPr marL="0" marR="0" marT="0" marB="0"/>
                </a:tc>
              </a:tr>
              <a:tr h="210312">
                <a:tc gridSpan="2">
                  <a:txBody>
                    <a:bodyPr/>
                    <a:lstStyle/>
                    <a:p>
                      <a:pPr marL="76200" indent="0"/>
                      <a:r>
                        <a:rPr lang="en-US" sz="900" b="1">
                          <a:latin typeface="Arial"/>
                        </a:rPr>
                        <a:t>Kelompok C (Peminatan)</a:t>
                      </a:r>
                    </a:p>
                  </a:txBody>
                  <a:tcPr marL="0" marR="0" marT="0" marB="0"/>
                </a:tc>
                <a:tc hMerge="1">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7576">
                <a:tc gridSpan="2">
                  <a:txBody>
                    <a:bodyPr/>
                    <a:lstStyle/>
                    <a:p>
                      <a:pPr marL="76200" marR="508000" indent="0">
                        <a:lnSpc>
                          <a:spcPts val="1632"/>
                        </a:lnSpc>
                      </a:pPr>
                      <a:r>
                        <a:rPr lang="en-US" sz="900">
                          <a:latin typeface="Arial"/>
                        </a:rPr>
                        <a:t>Mata Pelajaran Peminatan Akademik dan Vokasi (SMK/MAK)</a:t>
                      </a:r>
                    </a:p>
                  </a:txBody>
                  <a:tcPr marL="0" marR="0" marT="0" marB="0"/>
                </a:tc>
                <a:tc hMerge="1">
                  <a:txBody>
                    <a:bodyPr/>
                    <a:lstStyle/>
                    <a:p>
                      <a:endParaRPr sz="2000"/>
                    </a:p>
                  </a:txBody>
                  <a:tcPr marL="0" marR="0" marT="0" marB="0"/>
                </a:tc>
                <a:tc>
                  <a:txBody>
                    <a:bodyPr/>
                    <a:lstStyle/>
                    <a:p>
                      <a:pPr marL="190500" indent="0"/>
                      <a:r>
                        <a:rPr lang="en-US" sz="900">
                          <a:latin typeface="Arial"/>
                        </a:rPr>
                        <a:t>24</a:t>
                      </a:r>
                    </a:p>
                  </a:txBody>
                  <a:tcPr marL="0" marR="0" marT="0" marB="0"/>
                </a:tc>
                <a:tc>
                  <a:txBody>
                    <a:bodyPr/>
                    <a:lstStyle/>
                    <a:p>
                      <a:pPr marL="190500" indent="0"/>
                      <a:r>
                        <a:rPr lang="en-US" sz="900">
                          <a:latin typeface="Arial"/>
                        </a:rPr>
                        <a:t>24</a:t>
                      </a:r>
                    </a:p>
                  </a:txBody>
                  <a:tcPr marL="0" marR="0" marT="0" marB="0"/>
                </a:tc>
                <a:tc>
                  <a:txBody>
                    <a:bodyPr/>
                    <a:lstStyle/>
                    <a:p>
                      <a:pPr marL="190500" indent="0"/>
                      <a:r>
                        <a:rPr lang="en-US" sz="900">
                          <a:latin typeface="Arial"/>
                        </a:rPr>
                        <a:t>24</a:t>
                      </a:r>
                    </a:p>
                  </a:txBody>
                  <a:tcPr marL="0" marR="0" marT="0" marB="0"/>
                </a:tc>
                <a:tc>
                  <a:txBody>
                    <a:bodyPr/>
                    <a:lstStyle/>
                    <a:p>
                      <a:pPr marL="228600" indent="0"/>
                      <a:r>
                        <a:rPr lang="en-US" sz="900">
                          <a:latin typeface="Arial"/>
                        </a:rPr>
                        <a:t>24</a:t>
                      </a:r>
                    </a:p>
                  </a:txBody>
                  <a:tcPr marL="0" marR="0" marT="0" marB="0"/>
                </a:tc>
              </a:tr>
              <a:tr h="213360">
                <a:tc gridSpan="2">
                  <a:txBody>
                    <a:bodyPr/>
                    <a:lstStyle/>
                    <a:p>
                      <a:pPr marL="76200" indent="0"/>
                      <a:r>
                        <a:rPr lang="en-US" sz="900">
                          <a:latin typeface="Arial"/>
                        </a:rPr>
                        <a:t>JUMLAH ALOKASI WAKTU PER MINGGU</a:t>
                      </a:r>
                    </a:p>
                  </a:txBody>
                  <a:tcPr marL="0" marR="0" marT="0" marB="0"/>
                </a:tc>
                <a:tc hMerge="1">
                  <a:txBody>
                    <a:bodyPr/>
                    <a:lstStyle/>
                    <a:p>
                      <a:endParaRPr sz="1100"/>
                    </a:p>
                  </a:txBody>
                  <a:tcPr marL="0" marR="0" marT="0" marB="0"/>
                </a:tc>
                <a:tc>
                  <a:txBody>
                    <a:bodyPr/>
                    <a:lstStyle/>
                    <a:p>
                      <a:pPr marL="190500" indent="0"/>
                      <a:r>
                        <a:rPr lang="en-US" sz="900" b="1">
                          <a:latin typeface="Arial"/>
                        </a:rPr>
                        <a:t>48</a:t>
                      </a:r>
                    </a:p>
                  </a:txBody>
                  <a:tcPr marL="0" marR="0" marT="0" marB="0"/>
                </a:tc>
                <a:tc>
                  <a:txBody>
                    <a:bodyPr/>
                    <a:lstStyle/>
                    <a:p>
                      <a:pPr marL="190500" indent="0"/>
                      <a:r>
                        <a:rPr lang="en-US" sz="900" b="1">
                          <a:latin typeface="Arial"/>
                        </a:rPr>
                        <a:t>48</a:t>
                      </a:r>
                    </a:p>
                  </a:txBody>
                  <a:tcPr marL="0" marR="0" marT="0" marB="0"/>
                </a:tc>
                <a:tc>
                  <a:txBody>
                    <a:bodyPr/>
                    <a:lstStyle/>
                    <a:p>
                      <a:pPr marL="190500" indent="0"/>
                      <a:r>
                        <a:rPr lang="en-US" sz="900" b="1">
                          <a:latin typeface="Arial"/>
                        </a:rPr>
                        <a:t>48</a:t>
                      </a:r>
                    </a:p>
                  </a:txBody>
                  <a:tcPr marL="0" marR="0" marT="0" marB="0"/>
                </a:tc>
                <a:tc>
                  <a:txBody>
                    <a:bodyPr/>
                    <a:lstStyle/>
                    <a:p>
                      <a:pPr marL="228600" indent="0"/>
                      <a:r>
                        <a:rPr lang="en-US" sz="900" b="1">
                          <a:latin typeface="Arial"/>
                        </a:rPr>
                        <a:t>48</a:t>
                      </a:r>
                    </a:p>
                  </a:txBody>
                  <a:tcPr marL="0" marR="0" marT="0" marB="0"/>
                </a:tc>
              </a:tr>
            </a:tbl>
          </a:graphicData>
        </a:graphic>
      </p:graphicFrame>
      <p:sp>
        <p:nvSpPr>
          <p:cNvPr id="4" name="Rectangle 3"/>
          <p:cNvSpPr/>
          <p:nvPr/>
        </p:nvSpPr>
        <p:spPr>
          <a:xfrm>
            <a:off x="1085088" y="5864352"/>
            <a:ext cx="5574792" cy="3639312"/>
          </a:xfrm>
          <a:prstGeom prst="rect">
            <a:avLst/>
          </a:prstGeom>
        </p:spPr>
        <p:txBody>
          <a:bodyPr lIns="0" tIns="0" rIns="0" bIns="0">
            <a:noAutofit/>
          </a:bodyPr>
          <a:lstStyle/>
          <a:p>
            <a:pPr marL="165100" marR="12700" indent="0" algn="just">
              <a:lnSpc>
                <a:spcPts val="1608"/>
              </a:lnSpc>
              <a:spcBef>
                <a:spcPts val="1260"/>
              </a:spcBef>
              <a:spcAft>
                <a:spcPts val="2100"/>
              </a:spcAft>
            </a:pPr>
            <a:r>
              <a:rPr lang="en-US" sz="900">
                <a:latin typeface="Arial"/>
              </a:rPr>
              <a:t>Pelaksanaan pembelajaran dapat dilakukan di satuan pendidikan dan/atau industri (terintegrasi dengan Praktik Kerja Lapangan) dengan Portofolio sebagai instrumen utama penilaian.</a:t>
            </a:r>
          </a:p>
          <a:p>
            <a:pPr indent="0">
              <a:lnSpc>
                <a:spcPts val="1608"/>
              </a:lnSpc>
            </a:pPr>
            <a:r>
              <a:rPr lang="en-US" sz="900" b="1">
                <a:latin typeface="Arial"/>
              </a:rPr>
              <a:t>B. Elemen Perubahan Kurikulum 2013</a:t>
            </a:r>
          </a:p>
          <a:p>
            <a:pPr marL="165100" indent="0" algn="just">
              <a:lnSpc>
                <a:spcPts val="1608"/>
              </a:lnSpc>
            </a:pPr>
            <a:r>
              <a:rPr lang="en-US" sz="900">
                <a:latin typeface="Arial"/>
              </a:rPr>
              <a:t>1. Jenis perubahan</a:t>
            </a:r>
          </a:p>
          <a:p>
            <a:pPr marL="368300" marR="12700" indent="0" algn="just">
              <a:lnSpc>
                <a:spcPts val="1608"/>
              </a:lnSpc>
            </a:pPr>
            <a:r>
              <a:rPr lang="en-US" sz="900">
                <a:latin typeface="Arial"/>
              </a:rPr>
              <a:t>Perubahan Kurikulum 2013 pada Kompetensi Lulusan mencakup konstruksi holistik, didukung oleh semua materi atau mata pelajaran dan terintegrasi secara vertikal maupun horizontal. Perubahan Kurikulum 2013 pada materi pembelajaran meliputi materi yang berbasis kompetensi sehingga memenuhi aspek kesesuaian dan kecukupan dan mengakomodasi konten lokal, nasional, dan internasional. Perubahan Kurikulum 2013 pada proses pembelajaran meliputi:</a:t>
            </a:r>
          </a:p>
          <a:p>
            <a:pPr marL="546100" marR="12700" indent="-177800" algn="just">
              <a:lnSpc>
                <a:spcPts val="1608"/>
              </a:lnSpc>
            </a:pPr>
            <a:r>
              <a:rPr lang="en-US" sz="900">
                <a:latin typeface="Arial"/>
              </a:rPr>
              <a:t>a. berorientasi pada karakteristik kompetensi yang mencakup a) sikap (Krathwohl): menerima, menjalankan, menghargai, menghayati, dan mengamalkan; b) keterampilan (Dyers): mengamati, menanya, mencoba, menalar, menyajikan, dan mencipta; serta c) pengetahuan (Bloom &amp; Anderson): mengetahui, memahami, menerapkan, menganalisis, mengevaluasi, dan mencipta;</a:t>
            </a:r>
          </a:p>
        </p:txBody>
      </p:sp>
      <p:sp>
        <p:nvSpPr>
          <p:cNvPr id="5" name="Rectangle 4"/>
          <p:cNvSpPr/>
          <p:nvPr/>
        </p:nvSpPr>
        <p:spPr>
          <a:xfrm>
            <a:off x="1069848" y="9933432"/>
            <a:ext cx="5605272" cy="140208"/>
          </a:xfrm>
          <a:prstGeom prst="rect">
            <a:avLst/>
          </a:prstGeom>
        </p:spPr>
        <p:txBody>
          <a:bodyPr lIns="0" tIns="0" rIns="0" bIns="0">
            <a:noAutofit/>
          </a:bodyPr>
          <a:lstStyle/>
          <a:p>
            <a:pPr indent="0" algn="r"/>
            <a:r>
              <a:rPr lang="en-US" sz="900">
                <a:latin typeface="Arial"/>
              </a:rPr>
              <a:t>Materi 1- Konsep Kurikulum | 15</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64920" y="1100328"/>
            <a:ext cx="5398008" cy="2996184"/>
          </a:xfrm>
          <a:prstGeom prst="rect">
            <a:avLst/>
          </a:prstGeom>
        </p:spPr>
        <p:txBody>
          <a:bodyPr lIns="0" tIns="0" rIns="0" bIns="0">
            <a:noAutofit/>
          </a:bodyPr>
          <a:lstStyle/>
          <a:p>
            <a:pPr marL="368300" marR="12700" indent="-177800" algn="just">
              <a:lnSpc>
                <a:spcPts val="1608"/>
              </a:lnSpc>
            </a:pPr>
            <a:r>
              <a:rPr lang="en-US" sz="900">
                <a:latin typeface="Arial"/>
              </a:rPr>
              <a:t>b. penggunaan pendekatan saintifik, karakteristik kompetensi sesuai jenjang. Perubahan proses pembelajaran di jenjang pendidikan SD adalah pembelajaran tematik terpadu, di SMP pembelajaran tematik terpadu untuk mata pelajaran IPA dan IPS serta mata pelajaran, sedangkan di jenjang SMA mata pelajaran; dan</a:t>
            </a:r>
          </a:p>
          <a:p>
            <a:pPr marL="177800" indent="0" algn="just">
              <a:lnSpc>
                <a:spcPts val="1608"/>
              </a:lnSpc>
              <a:spcAft>
                <a:spcPts val="840"/>
              </a:spcAft>
            </a:pPr>
            <a:r>
              <a:rPr lang="en-US" sz="900">
                <a:latin typeface="Arial"/>
              </a:rPr>
              <a:t>c.pengutamaan </a:t>
            </a:r>
            <a:r>
              <a:rPr lang="en-US" sz="900" i="1">
                <a:latin typeface="Arial"/>
              </a:rPr>
              <a:t>discovery learning</a:t>
            </a:r>
            <a:r>
              <a:rPr lang="en-US" sz="900">
                <a:latin typeface="Arial"/>
              </a:rPr>
              <a:t> dan</a:t>
            </a:r>
            <a:r>
              <a:rPr lang="en-US" sz="900" i="1">
                <a:latin typeface="Arial"/>
              </a:rPr>
              <a:t> project based learning.</a:t>
            </a:r>
          </a:p>
          <a:p>
            <a:pPr marL="177800" marR="12700" indent="0" algn="just">
              <a:lnSpc>
                <a:spcPts val="1608"/>
              </a:lnSpc>
              <a:spcAft>
                <a:spcPts val="840"/>
              </a:spcAft>
            </a:pPr>
            <a:r>
              <a:rPr lang="en-US" sz="900">
                <a:latin typeface="Arial"/>
              </a:rPr>
              <a:t>Perubahan Kurikulum 2013 pada penilaian mencakup: berbasis tes dan nontes (portofolio), menilai proses dan output dengan menggunakan</a:t>
            </a:r>
            <a:r>
              <a:rPr lang="en-US" sz="900" i="1">
                <a:latin typeface="Arial"/>
              </a:rPr>
              <a:t> authentic assesment,</a:t>
            </a:r>
            <a:r>
              <a:rPr lang="en-US" sz="900">
                <a:latin typeface="Arial"/>
              </a:rPr>
              <a:t> serta rapor memuat penilaian kuantitatif tentang pengetahuan dan deskripsi kualitatif tentang sikap dan keterampilan kecukupan.</a:t>
            </a:r>
          </a:p>
          <a:p>
            <a:pPr indent="0">
              <a:lnSpc>
                <a:spcPts val="1608"/>
              </a:lnSpc>
            </a:pPr>
            <a:r>
              <a:rPr lang="en-US" sz="900">
                <a:latin typeface="Arial"/>
              </a:rPr>
              <a:t>2. Elemen perubahan</a:t>
            </a:r>
          </a:p>
          <a:p>
            <a:pPr marL="177800" marR="12700" indent="0" algn="just">
              <a:lnSpc>
                <a:spcPts val="1608"/>
              </a:lnSpc>
              <a:spcAft>
                <a:spcPts val="840"/>
              </a:spcAft>
            </a:pPr>
            <a:r>
              <a:rPr lang="en-US" sz="900">
                <a:latin typeface="Arial"/>
              </a:rPr>
              <a:t>Kurikulum 2013 mengusung adanya keseimbangan antara sikap, keterampilan, dan pengetahuan untuk membangun</a:t>
            </a:r>
            <a:r>
              <a:rPr lang="en-US" sz="900" i="1">
                <a:latin typeface="Arial"/>
              </a:rPr>
              <a:t> soft skills</a:t>
            </a:r>
            <a:r>
              <a:rPr lang="en-US" sz="900">
                <a:latin typeface="Arial"/>
              </a:rPr>
              <a:t> dan</a:t>
            </a:r>
            <a:r>
              <a:rPr lang="en-US" sz="900" i="1">
                <a:latin typeface="Arial"/>
              </a:rPr>
              <a:t> hard skills</a:t>
            </a:r>
            <a:r>
              <a:rPr lang="en-US" sz="900">
                <a:latin typeface="Arial"/>
              </a:rPr>
              <a:t> seperti terlihat pada gambar di bawah ini.</a:t>
            </a:r>
          </a:p>
        </p:txBody>
      </p:sp>
      <p:graphicFrame>
        <p:nvGraphicFramePr>
          <p:cNvPr id="3" name="Table 2"/>
          <p:cNvGraphicFramePr>
            <a:graphicFrameLocks noGrp="1"/>
          </p:cNvGraphicFramePr>
          <p:nvPr/>
        </p:nvGraphicFramePr>
        <p:xfrm>
          <a:off x="1898904" y="4264152"/>
          <a:ext cx="4291584" cy="2292096"/>
        </p:xfrm>
        <a:graphic>
          <a:graphicData uri="http://schemas.openxmlformats.org/drawingml/2006/table">
            <a:tbl>
              <a:tblPr/>
              <a:tblGrid>
                <a:gridCol w="847344"/>
                <a:gridCol w="917448"/>
                <a:gridCol w="792480"/>
                <a:gridCol w="944880"/>
                <a:gridCol w="789432"/>
              </a:tblGrid>
              <a:tr h="344424">
                <a:tc gridSpan="5">
                  <a:txBody>
                    <a:bodyPr/>
                    <a:lstStyle/>
                    <a:p>
                      <a:pPr marL="1435100" indent="0"/>
                      <a:r>
                        <a:rPr lang="en-US" sz="1100" b="1">
                          <a:solidFill>
                            <a:srgbClr val="417795"/>
                          </a:solidFill>
                          <a:latin typeface="Arial"/>
                        </a:rPr>
                        <a:t>Elemen Perubahan</a:t>
                      </a:r>
                    </a:p>
                  </a:txBody>
                  <a:tcPr marL="0" marR="0" marT="0" marB="0"/>
                </a:tc>
                <a:tc hMerge="1">
                  <a:txBody>
                    <a:bodyPr/>
                    <a:lstStyle/>
                    <a:p>
                      <a:endParaRPr sz="1700"/>
                    </a:p>
                  </a:txBody>
                  <a:tcPr marL="0" marR="0" marT="0" marB="0"/>
                </a:tc>
                <a:tc hMerge="1">
                  <a:txBody>
                    <a:bodyPr/>
                    <a:lstStyle/>
                    <a:p>
                      <a:endParaRPr sz="1700"/>
                    </a:p>
                  </a:txBody>
                  <a:tcPr marL="0" marR="0" marT="0" marB="0"/>
                </a:tc>
                <a:tc hMerge="1">
                  <a:txBody>
                    <a:bodyPr/>
                    <a:lstStyle/>
                    <a:p>
                      <a:endParaRPr sz="1700"/>
                    </a:p>
                  </a:txBody>
                  <a:tcPr marL="0" marR="0" marT="0" marB="0"/>
                </a:tc>
                <a:tc hMerge="1">
                  <a:txBody>
                    <a:bodyPr/>
                    <a:lstStyle/>
                    <a:p>
                      <a:endParaRPr sz="1700"/>
                    </a:p>
                  </a:txBody>
                  <a:tcPr marL="0" marR="0" marT="0" marB="0"/>
                </a:tc>
              </a:tr>
              <a:tr h="170688">
                <a:tc gridSpan="5">
                  <a:txBody>
                    <a:bodyPr/>
                    <a:lstStyle/>
                    <a:p>
                      <a:endParaRPr sz="900"/>
                    </a:p>
                  </a:txBody>
                  <a:tcPr marL="0" marR="0" marT="0" marB="0"/>
                </a:tc>
                <a:tc hMerge="1">
                  <a:txBody>
                    <a:bodyPr/>
                    <a:lstStyle/>
                    <a:p>
                      <a:endParaRPr sz="900"/>
                    </a:p>
                  </a:txBody>
                  <a:tcPr marL="0" marR="0" marT="0" marB="0"/>
                </a:tc>
                <a:tc hMerge="1">
                  <a:txBody>
                    <a:bodyPr/>
                    <a:lstStyle/>
                    <a:p>
                      <a:endParaRPr sz="900"/>
                    </a:p>
                  </a:txBody>
                  <a:tcPr marL="0" marR="0" marT="0" marB="0"/>
                </a:tc>
                <a:tc hMerge="1">
                  <a:txBody>
                    <a:bodyPr/>
                    <a:lstStyle/>
                    <a:p>
                      <a:endParaRPr sz="900"/>
                    </a:p>
                  </a:txBody>
                  <a:tcPr marL="0" marR="0" marT="0" marB="0"/>
                </a:tc>
                <a:tc hMerge="1">
                  <a:txBody>
                    <a:bodyPr/>
                    <a:lstStyle/>
                    <a:p>
                      <a:endParaRPr sz="900"/>
                    </a:p>
                  </a:txBody>
                  <a:tcPr marL="0" marR="0" marT="0" marB="0"/>
                </a:tc>
              </a:tr>
              <a:tr h="164592">
                <a:tc rowSpan="2">
                  <a:txBody>
                    <a:bodyPr/>
                    <a:lstStyle/>
                    <a:p>
                      <a:pPr marR="50800" indent="0" algn="ctr"/>
                      <a:r>
                        <a:rPr lang="en-US" sz="600">
                          <a:solidFill>
                            <a:srgbClr val="24191F"/>
                          </a:solidFill>
                          <a:latin typeface="Arial"/>
                        </a:rPr>
                        <a:t>Elemen</a:t>
                      </a:r>
                    </a:p>
                  </a:txBody>
                  <a:tcPr marL="0" marR="0" marT="0" marB="0"/>
                </a:tc>
                <a:tc gridSpan="4">
                  <a:txBody>
                    <a:bodyPr/>
                    <a:lstStyle/>
                    <a:p>
                      <a:pPr marL="38100" indent="0" algn="ctr"/>
                      <a:r>
                        <a:rPr lang="en-US" sz="600">
                          <a:solidFill>
                            <a:srgbClr val="24191F"/>
                          </a:solidFill>
                          <a:latin typeface="Arial"/>
                        </a:rPr>
                        <a:t>Ceskripsi</a:t>
                      </a:r>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164592">
                <a:tc vMerge="1">
                  <a:txBody>
                    <a:bodyPr/>
                    <a:lstStyle/>
                    <a:p>
                      <a:endParaRPr sz="800"/>
                    </a:p>
                  </a:txBody>
                  <a:tcPr marL="0" marR="0" marT="0" marB="0"/>
                </a:tc>
                <a:tc>
                  <a:txBody>
                    <a:bodyPr/>
                    <a:lstStyle/>
                    <a:p>
                      <a:pPr marL="393700" indent="0"/>
                      <a:r>
                        <a:rPr lang="en-US" sz="600">
                          <a:solidFill>
                            <a:srgbClr val="24191F"/>
                          </a:solidFill>
                          <a:latin typeface="Arial"/>
                        </a:rPr>
                        <a:t>SD</a:t>
                      </a:r>
                    </a:p>
                  </a:txBody>
                  <a:tcPr marL="0" marR="0" marT="0" marB="0"/>
                </a:tc>
                <a:tc>
                  <a:txBody>
                    <a:bodyPr/>
                    <a:lstStyle/>
                    <a:p>
                      <a:pPr marR="279400" indent="0" algn="r"/>
                      <a:r>
                        <a:rPr lang="en-US" sz="600">
                          <a:solidFill>
                            <a:srgbClr val="24191F"/>
                          </a:solidFill>
                          <a:latin typeface="Arial"/>
                        </a:rPr>
                        <a:t>SMP</a:t>
                      </a:r>
                    </a:p>
                  </a:txBody>
                  <a:tcPr marL="0" marR="0" marT="0" marB="0"/>
                </a:tc>
                <a:tc>
                  <a:txBody>
                    <a:bodyPr/>
                    <a:lstStyle/>
                    <a:p>
                      <a:pPr marL="368300" indent="0"/>
                      <a:r>
                        <a:rPr lang="en-US" sz="600">
                          <a:solidFill>
                            <a:srgbClr val="24191F"/>
                          </a:solidFill>
                          <a:latin typeface="Arial"/>
                        </a:rPr>
                        <a:t>SMA</a:t>
                      </a:r>
                    </a:p>
                  </a:txBody>
                  <a:tcPr marL="0" marR="0" marT="0" marB="0"/>
                </a:tc>
                <a:tc>
                  <a:txBody>
                    <a:bodyPr/>
                    <a:lstStyle/>
                    <a:p>
                      <a:pPr marL="266700" indent="0"/>
                      <a:r>
                        <a:rPr lang="en-US" sz="600">
                          <a:solidFill>
                            <a:srgbClr val="24191F"/>
                          </a:solidFill>
                          <a:latin typeface="Arial"/>
                        </a:rPr>
                        <a:t>SMK</a:t>
                      </a:r>
                    </a:p>
                  </a:txBody>
                  <a:tcPr marL="0" marR="0" marT="0" marB="0"/>
                </a:tc>
              </a:tr>
              <a:tr h="414528">
                <a:tc>
                  <a:txBody>
                    <a:bodyPr/>
                    <a:lstStyle/>
                    <a:p>
                      <a:pPr marR="50800" indent="0" algn="ctr">
                        <a:lnSpc>
                          <a:spcPts val="1008"/>
                        </a:lnSpc>
                      </a:pPr>
                      <a:r>
                        <a:rPr lang="en-US" sz="600">
                          <a:solidFill>
                            <a:srgbClr val="24191F"/>
                          </a:solidFill>
                          <a:latin typeface="Arial"/>
                        </a:rPr>
                        <a:t>Kompetensi Lulusan</a:t>
                      </a:r>
                    </a:p>
                  </a:txBody>
                  <a:tcPr marL="0" marR="0" marT="0" marB="0"/>
                </a:tc>
                <a:tc gridSpan="4">
                  <a:txBody>
                    <a:bodyPr/>
                    <a:lstStyle/>
                    <a:p>
                      <a:pPr marL="38100" indent="0" algn="ctr">
                        <a:lnSpc>
                          <a:spcPts val="984"/>
                        </a:lnSpc>
                      </a:pPr>
                      <a:r>
                        <a:rPr lang="en-US" sz="600">
                          <a:solidFill>
                            <a:srgbClr val="24191F"/>
                          </a:solidFill>
                          <a:latin typeface="Arial"/>
                        </a:rPr>
                        <a:t>Adanya peningkatan dan keseimbangan</a:t>
                      </a:r>
                      <a:r>
                        <a:rPr lang="en-US" sz="700" i="1">
                          <a:solidFill>
                            <a:srgbClr val="24191F"/>
                          </a:solidFill>
                          <a:latin typeface="Arial"/>
                        </a:rPr>
                        <a:t> soft skills</a:t>
                      </a:r>
                      <a:r>
                        <a:rPr lang="en-US" sz="600">
                          <a:solidFill>
                            <a:srgbClr val="24191F"/>
                          </a:solidFill>
                          <a:latin typeface="Arial"/>
                        </a:rPr>
                        <a:t> dan</a:t>
                      </a:r>
                      <a:r>
                        <a:rPr lang="en-US" sz="700" i="1">
                          <a:solidFill>
                            <a:srgbClr val="24191F"/>
                          </a:solidFill>
                          <a:latin typeface="Arial"/>
                        </a:rPr>
                        <a:t> hard skills </a:t>
                      </a:r>
                      <a:r>
                        <a:rPr lang="en-US" sz="600">
                          <a:solidFill>
                            <a:srgbClr val="24191F"/>
                          </a:solidFill>
                          <a:latin typeface="Arial"/>
                        </a:rPr>
                        <a:t>yangmeliputi aspek kompetensi sikap, keterampilan. dan pengetahuan</a:t>
                      </a:r>
                    </a:p>
                  </a:txBody>
                  <a:tcPr marL="0" marR="0" marT="0" marB="0"/>
                </a:tc>
                <a:tc hMerge="1">
                  <a:txBody>
                    <a:bodyPr/>
                    <a:lstStyle/>
                    <a:p>
                      <a:endParaRPr sz="2000"/>
                    </a:p>
                  </a:txBody>
                  <a:tcPr marL="0" marR="0" marT="0" marB="0"/>
                </a:tc>
                <a:tc hMerge="1">
                  <a:txBody>
                    <a:bodyPr/>
                    <a:lstStyle/>
                    <a:p>
                      <a:endParaRPr sz="2000"/>
                    </a:p>
                  </a:txBody>
                  <a:tcPr marL="0" marR="0" marT="0" marB="0"/>
                </a:tc>
                <a:tc hMerge="1">
                  <a:txBody>
                    <a:bodyPr/>
                    <a:lstStyle/>
                    <a:p>
                      <a:endParaRPr sz="2000"/>
                    </a:p>
                  </a:txBody>
                  <a:tcPr marL="0" marR="0" marT="0" marB="0"/>
                </a:tc>
              </a:tr>
              <a:tr h="420624">
                <a:tc>
                  <a:txBody>
                    <a:bodyPr/>
                    <a:lstStyle/>
                    <a:p>
                      <a:pPr marR="50800" indent="0" algn="ctr">
                        <a:lnSpc>
                          <a:spcPts val="1008"/>
                        </a:lnSpc>
                      </a:pPr>
                      <a:r>
                        <a:rPr lang="en-US" sz="600">
                          <a:solidFill>
                            <a:srgbClr val="24191F"/>
                          </a:solidFill>
                          <a:latin typeface="Arial"/>
                        </a:rPr>
                        <a:t>Kedudukan mata pelajaran (ISI)</a:t>
                      </a:r>
                    </a:p>
                  </a:txBody>
                  <a:tcPr marL="0" marR="0" marT="0" marB="0"/>
                </a:tc>
                <a:tc gridSpan="4">
                  <a:txBody>
                    <a:bodyPr/>
                    <a:lstStyle/>
                    <a:p>
                      <a:pPr marL="38100" indent="0" algn="ctr">
                        <a:lnSpc>
                          <a:spcPts val="1008"/>
                        </a:lnSpc>
                      </a:pPr>
                      <a:r>
                        <a:rPr lang="en-US" sz="600">
                          <a:solidFill>
                            <a:srgbClr val="24191F"/>
                          </a:solidFill>
                          <a:latin typeface="Arial"/>
                        </a:rPr>
                        <a:t>Kompetensi yang semula diturunkan dari matapelajaran berubah </a:t>
                      </a:r>
                      <a:r>
                        <a:rPr lang="en-US" sz="600">
                          <a:solidFill>
                            <a:srgbClr val="8B2933"/>
                          </a:solidFill>
                          <a:latin typeface="Arial"/>
                        </a:rPr>
                        <a:t>menjadi mata pelajaran dikembangkan dari kompetensk</a:t>
                      </a:r>
                    </a:p>
                  </a:txBody>
                  <a:tcPr marL="0" marR="0" marT="0" marB="0"/>
                </a:tc>
                <a:tc hMerge="1">
                  <a:txBody>
                    <a:bodyPr/>
                    <a:lstStyle/>
                    <a:p>
                      <a:endParaRPr sz="2000"/>
                    </a:p>
                  </a:txBody>
                  <a:tcPr marL="0" marR="0" marT="0" marB="0"/>
                </a:tc>
                <a:tc hMerge="1">
                  <a:txBody>
                    <a:bodyPr/>
                    <a:lstStyle/>
                    <a:p>
                      <a:endParaRPr sz="2000"/>
                    </a:p>
                  </a:txBody>
                  <a:tcPr marL="0" marR="0" marT="0" marB="0"/>
                </a:tc>
                <a:tc hMerge="1">
                  <a:txBody>
                    <a:bodyPr/>
                    <a:lstStyle/>
                    <a:p>
                      <a:endParaRPr sz="2000"/>
                    </a:p>
                  </a:txBody>
                  <a:tcPr marL="0" marR="0" marT="0" marB="0"/>
                </a:tc>
              </a:tr>
              <a:tr h="167640">
                <a:tc rowSpan="2">
                  <a:txBody>
                    <a:bodyPr/>
                    <a:lstStyle/>
                    <a:p>
                      <a:pPr marR="50800" indent="0" algn="ctr">
                        <a:lnSpc>
                          <a:spcPts val="1008"/>
                        </a:lnSpc>
                      </a:pPr>
                      <a:r>
                        <a:rPr lang="en-US" sz="600">
                          <a:solidFill>
                            <a:srgbClr val="24191F"/>
                          </a:solidFill>
                          <a:latin typeface="Arial"/>
                        </a:rPr>
                        <a:t>Pendekatan </a:t>
                      </a:r>
                      <a:r>
                        <a:rPr lang="en-US" sz="600">
                          <a:solidFill>
                            <a:srgbClr val="264F72"/>
                          </a:solidFill>
                          <a:latin typeface="Arial"/>
                        </a:rPr>
                        <a:t>(ISt)</a:t>
                      </a:r>
                    </a:p>
                  </a:txBody>
                  <a:tcPr marL="0" marR="0" marT="0" marB="0"/>
                </a:tc>
                <a:tc gridSpan="4">
                  <a:txBody>
                    <a:bodyPr/>
                    <a:lstStyle/>
                    <a:p>
                      <a:pPr marL="38100" indent="0" algn="ctr"/>
                      <a:r>
                        <a:rPr lang="en-US" sz="600">
                          <a:solidFill>
                            <a:srgbClr val="24191F"/>
                          </a:solidFill>
                          <a:latin typeface="Arial"/>
                        </a:rPr>
                        <a:t>Kompetensi dikembangkan melalui:</a:t>
                      </a:r>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445008">
                <a:tc vMerge="1">
                  <a:txBody>
                    <a:bodyPr/>
                    <a:lstStyle/>
                    <a:p>
                      <a:endParaRPr sz="2200"/>
                    </a:p>
                  </a:txBody>
                  <a:tcPr marL="0" marR="0" marT="0" marB="0"/>
                </a:tc>
                <a:tc>
                  <a:txBody>
                    <a:bodyPr/>
                    <a:lstStyle/>
                    <a:p>
                      <a:pPr marL="101600" marR="127000" indent="0" algn="just">
                        <a:lnSpc>
                          <a:spcPts val="1008"/>
                        </a:lnSpc>
                      </a:pPr>
                      <a:r>
                        <a:rPr lang="en-US" sz="600">
                          <a:solidFill>
                            <a:srgbClr val="8B2933"/>
                          </a:solidFill>
                          <a:latin typeface="Arial"/>
                        </a:rPr>
                        <a:t>Tematik Terpadu dalam semua mata pelajaran</a:t>
                      </a:r>
                    </a:p>
                  </a:txBody>
                  <a:tcPr marL="0" marR="0" marT="0" marB="0"/>
                </a:tc>
                <a:tc>
                  <a:txBody>
                    <a:bodyPr/>
                    <a:lstStyle/>
                    <a:p>
                      <a:pPr marL="254000" marR="279400" indent="0" algn="r">
                        <a:lnSpc>
                          <a:spcPts val="1008"/>
                        </a:lnSpc>
                      </a:pPr>
                      <a:r>
                        <a:rPr lang="en-US" sz="600">
                          <a:solidFill>
                            <a:srgbClr val="8B2933"/>
                          </a:solidFill>
                          <a:latin typeface="Arial"/>
                        </a:rPr>
                        <a:t>Mata Pelajaran</a:t>
                      </a:r>
                    </a:p>
                  </a:txBody>
                  <a:tcPr marL="0" marR="0" marT="0" marB="0"/>
                </a:tc>
                <a:tc>
                  <a:txBody>
                    <a:bodyPr/>
                    <a:lstStyle/>
                    <a:p>
                      <a:pPr marL="114300" indent="0"/>
                      <a:r>
                        <a:rPr lang="en-US" sz="600">
                          <a:solidFill>
                            <a:srgbClr val="8B2933"/>
                          </a:solidFill>
                          <a:latin typeface="Arial"/>
                        </a:rPr>
                        <a:t>Mata Pelajaran</a:t>
                      </a:r>
                    </a:p>
                  </a:txBody>
                  <a:tcPr marL="0" marR="0" marT="0" marB="0"/>
                </a:tc>
                <a:tc>
                  <a:txBody>
                    <a:bodyPr/>
                    <a:lstStyle/>
                    <a:p>
                      <a:pPr marL="152400" indent="0"/>
                      <a:r>
                        <a:rPr lang="en-US" sz="600">
                          <a:solidFill>
                            <a:srgbClr val="8B2933"/>
                          </a:solidFill>
                          <a:latin typeface="Arial"/>
                        </a:rPr>
                        <a:t>Vokasinal</a:t>
                      </a:r>
                    </a:p>
                  </a:txBody>
                  <a:tcPr marL="0" marR="0" marT="0" marB="0"/>
                </a:tc>
              </a:tr>
            </a:tbl>
          </a:graphicData>
        </a:graphic>
      </p:graphicFrame>
      <p:sp>
        <p:nvSpPr>
          <p:cNvPr id="4" name="Rectangle 3"/>
          <p:cNvSpPr/>
          <p:nvPr/>
        </p:nvSpPr>
        <p:spPr>
          <a:xfrm>
            <a:off x="3410712" y="6672072"/>
            <a:ext cx="1581912" cy="131064"/>
          </a:xfrm>
          <a:prstGeom prst="rect">
            <a:avLst/>
          </a:prstGeom>
        </p:spPr>
        <p:txBody>
          <a:bodyPr lIns="0" tIns="0" rIns="0" bIns="0">
            <a:noAutofit/>
          </a:bodyPr>
          <a:lstStyle/>
          <a:p>
            <a:pPr indent="0"/>
            <a:r>
              <a:rPr lang="en-US" sz="900">
                <a:latin typeface="Arial"/>
              </a:rPr>
              <a:t>Gambar: Elemen Perubahan</a:t>
            </a:r>
          </a:p>
        </p:txBody>
      </p:sp>
      <p:sp>
        <p:nvSpPr>
          <p:cNvPr id="5" name="Rectangle 4"/>
          <p:cNvSpPr/>
          <p:nvPr/>
        </p:nvSpPr>
        <p:spPr>
          <a:xfrm>
            <a:off x="1264920" y="7034784"/>
            <a:ext cx="5398008" cy="2590800"/>
          </a:xfrm>
          <a:prstGeom prst="rect">
            <a:avLst/>
          </a:prstGeom>
        </p:spPr>
        <p:txBody>
          <a:bodyPr lIns="0" tIns="0" rIns="0" bIns="0">
            <a:noAutofit/>
          </a:bodyPr>
          <a:lstStyle/>
          <a:p>
            <a:pPr marL="177800" marR="12700" indent="0" algn="just">
              <a:lnSpc>
                <a:spcPts val="1608"/>
              </a:lnSpc>
              <a:spcBef>
                <a:spcPts val="1260"/>
              </a:spcBef>
              <a:spcAft>
                <a:spcPts val="840"/>
              </a:spcAft>
            </a:pPr>
            <a:r>
              <a:rPr lang="en-US" sz="900">
                <a:latin typeface="Arial"/>
              </a:rPr>
              <a:t>Berdasarkan gambar di atas, elemen perubahan pada jenjang SD, SMP, SMA, dan SMK dalam kompetensi lulusan adalah adanya peningkatan dan keseimbangan</a:t>
            </a:r>
            <a:r>
              <a:rPr lang="en-US" sz="900" i="1">
                <a:latin typeface="Arial"/>
              </a:rPr>
              <a:t> soft skills</a:t>
            </a:r>
            <a:r>
              <a:rPr lang="en-US" sz="900">
                <a:latin typeface="Arial"/>
              </a:rPr>
              <a:t> dan </a:t>
            </a:r>
            <a:r>
              <a:rPr lang="en-US" sz="900" i="1">
                <a:latin typeface="Arial"/>
              </a:rPr>
              <a:t>hard skills</a:t>
            </a:r>
            <a:r>
              <a:rPr lang="en-US" sz="900">
                <a:latin typeface="Arial"/>
              </a:rPr>
              <a:t> yang meliputi aspek kompetensi sikap, pengetahuan, dan keterampilan. Elemen perubahan kedudukan mata pelajaran (ISI) adalah kompetensi yang semula diturunkan dari mata pelajaran berubah menjadi mata pelajaran dikembangkan dari kompetensi. Elemen pendekatan (ISI) kompetensi yang dikembangkan di SD adalah tematik terpadu dalam semua mata pelajaran dengan pendekatan saintifik, di SMP tematik terpadu pada IPA dan IPS, dan mata pelajaran untuk mata pelajaran lainnya, di SMA mata pelajaran, dan di SMK vokasional.</a:t>
            </a:r>
          </a:p>
          <a:p>
            <a:pPr marL="177800" marR="12700" indent="0" algn="just">
              <a:lnSpc>
                <a:spcPts val="1608"/>
              </a:lnSpc>
            </a:pPr>
            <a:r>
              <a:rPr lang="en-US" sz="900">
                <a:latin typeface="Arial"/>
              </a:rPr>
              <a:t>Selanjutnya, elemen utama perbaikan kurikulum 2013 dalam rekonstruksi kompetensi mencakup sikap, pengetahuan, dan keterampilan. Kompetensi sikap terdiri atas sikap spiritual (KI-1) dan sikap sosial (KI-2). Sikap spiritual (KI-1) untuk mencapai insan yang</a:t>
            </a:r>
          </a:p>
        </p:txBody>
      </p:sp>
      <p:sp>
        <p:nvSpPr>
          <p:cNvPr id="6" name="Rectangle 5"/>
          <p:cNvSpPr/>
          <p:nvPr/>
        </p:nvSpPr>
        <p:spPr>
          <a:xfrm>
            <a:off x="1423416" y="9933432"/>
            <a:ext cx="5254752" cy="140208"/>
          </a:xfrm>
          <a:prstGeom prst="rect">
            <a:avLst/>
          </a:prstGeom>
        </p:spPr>
        <p:txBody>
          <a:bodyPr lIns="0" tIns="0" rIns="0" bIns="0">
            <a:noAutofit/>
          </a:bodyPr>
          <a:lstStyle/>
          <a:p>
            <a:pPr indent="0" algn="r"/>
            <a:r>
              <a:rPr lang="en-US" sz="900">
                <a:latin typeface="Arial"/>
              </a:rPr>
              <a:t>Materi 1- Konsep Kurikulum | 16</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88336" y="5163312"/>
            <a:ext cx="2127504" cy="1392936"/>
          </a:xfrm>
          <a:prstGeom prst="rect">
            <a:avLst/>
          </a:prstGeom>
        </p:spPr>
      </p:pic>
      <p:sp>
        <p:nvSpPr>
          <p:cNvPr id="3" name="Rectangle 2"/>
          <p:cNvSpPr/>
          <p:nvPr/>
        </p:nvSpPr>
        <p:spPr>
          <a:xfrm>
            <a:off x="1432560" y="1097280"/>
            <a:ext cx="5233416" cy="3413760"/>
          </a:xfrm>
          <a:prstGeom prst="rect">
            <a:avLst/>
          </a:prstGeom>
        </p:spPr>
        <p:txBody>
          <a:bodyPr lIns="0" tIns="0" rIns="0" bIns="0">
            <a:noAutofit/>
          </a:bodyPr>
          <a:lstStyle/>
          <a:p>
            <a:pPr marL="12700" marR="12700" indent="0" algn="just">
              <a:lnSpc>
                <a:spcPts val="1608"/>
              </a:lnSpc>
              <a:spcAft>
                <a:spcPts val="840"/>
              </a:spcAft>
            </a:pPr>
            <a:r>
              <a:rPr lang="en-US" sz="900">
                <a:latin typeface="Arial"/>
              </a:rPr>
              <a:t>beriman dan bertaqwa kepada Tuhan Yang Maha Esa. Sikap sosial (KI-2) untuk mencapai insan yang berakhlak mulia, sehat, mandiri, demokratis, dan bertanggung jawab. Kompetensi pengetahuan (KI-3) untuk mencapai insan yang berilmu dan kompetensi keterampilan (KI-4) untuk mencapai insan yang cakap dan kreatif.</a:t>
            </a:r>
          </a:p>
          <a:p>
            <a:pPr marL="12700" marR="12700" indent="0" algn="just">
              <a:lnSpc>
                <a:spcPts val="1608"/>
              </a:lnSpc>
              <a:spcAft>
                <a:spcPts val="840"/>
              </a:spcAft>
            </a:pPr>
            <a:r>
              <a:rPr lang="en-US" sz="900">
                <a:latin typeface="Arial"/>
              </a:rPr>
              <a:t>Elemen utama perbaikan Kurikulum 2013 dalam kesesuaian dan kedalaman materi mencakup: a) mempertahankan, mengurangi, dan/ atau menambah materi; b) bahasa sebagai penghela; c) tematik terpadu untuk SD; d) penguatan IPA dan IPS di SMP; e) penyesuaian dengan PISA, TIMMS dan lembaga lainnya, serta dengan perkembangan di berbagai negara. Elemen utama perbaikan Kurikulum 2013 dalam proses pembelajaran mencakup: a) lintasan taksonomi Anderson untuk pengetahuan, Dyers untuk keterampilan, dan Krathwohl untuk sikap; b) pendekatan saintifik; c)</a:t>
            </a:r>
            <a:r>
              <a:rPr lang="en-US" sz="900" i="1">
                <a:latin typeface="Arial"/>
              </a:rPr>
              <a:t> inquiry</a:t>
            </a:r>
            <a:r>
              <a:rPr lang="en-US" sz="900">
                <a:latin typeface="Arial"/>
              </a:rPr>
              <a:t> dan</a:t>
            </a:r>
            <a:r>
              <a:rPr lang="en-US" sz="900" i="1">
                <a:latin typeface="Arial"/>
              </a:rPr>
              <a:t> discovery learning;</a:t>
            </a:r>
            <a:r>
              <a:rPr lang="en-US" sz="900">
                <a:latin typeface="Arial"/>
              </a:rPr>
              <a:t> d) </a:t>
            </a:r>
            <a:r>
              <a:rPr lang="en-US" sz="900" i="1">
                <a:latin typeface="Arial"/>
              </a:rPr>
              <a:t>project based learning,</a:t>
            </a:r>
            <a:r>
              <a:rPr lang="en-US" sz="900">
                <a:latin typeface="Arial"/>
              </a:rPr>
              <a:t> dan e)</a:t>
            </a:r>
            <a:r>
              <a:rPr lang="en-US" sz="900" i="1">
                <a:latin typeface="Arial"/>
              </a:rPr>
              <a:t> cooperative learning.</a:t>
            </a:r>
            <a:r>
              <a:rPr lang="en-US" sz="900">
                <a:latin typeface="Arial"/>
              </a:rPr>
              <a:t> Elemen utama perbaikan Kurikulum 2013 dalam penilaian mencakup: tes, portofolio, pedoman observasi, dan tes performansi.</a:t>
            </a:r>
          </a:p>
          <a:p>
            <a:pPr marL="12700" marR="12700" indent="0" algn="just">
              <a:lnSpc>
                <a:spcPts val="1608"/>
              </a:lnSpc>
              <a:spcAft>
                <a:spcPts val="840"/>
              </a:spcAft>
            </a:pPr>
            <a:r>
              <a:rPr lang="en-US" sz="900">
                <a:latin typeface="Arial"/>
              </a:rPr>
              <a:t>Keseimbangan perkembangan</a:t>
            </a:r>
            <a:r>
              <a:rPr lang="en-US" sz="900" i="1">
                <a:latin typeface="Arial"/>
              </a:rPr>
              <a:t> soft skills</a:t>
            </a:r>
            <a:r>
              <a:rPr lang="en-US" sz="900">
                <a:latin typeface="Arial"/>
              </a:rPr>
              <a:t> dan</a:t>
            </a:r>
            <a:r>
              <a:rPr lang="en-US" sz="900" i="1">
                <a:latin typeface="Arial"/>
              </a:rPr>
              <a:t> hard skills</a:t>
            </a:r>
            <a:r>
              <a:rPr lang="en-US" sz="900">
                <a:latin typeface="Arial"/>
              </a:rPr>
              <a:t> pada tiap jenjang pendidikan tersebut dapat dilihat pada gambar di bawah ini.</a:t>
            </a:r>
          </a:p>
        </p:txBody>
      </p:sp>
      <p:sp>
        <p:nvSpPr>
          <p:cNvPr id="4" name="Rectangle 3"/>
          <p:cNvSpPr/>
          <p:nvPr/>
        </p:nvSpPr>
        <p:spPr>
          <a:xfrm>
            <a:off x="2487168" y="4703064"/>
            <a:ext cx="2566416" cy="234696"/>
          </a:xfrm>
          <a:prstGeom prst="rect">
            <a:avLst/>
          </a:prstGeom>
        </p:spPr>
        <p:txBody>
          <a:bodyPr lIns="0" tIns="0" rIns="0" bIns="0">
            <a:noAutofit/>
          </a:bodyPr>
          <a:lstStyle/>
          <a:p>
            <a:pPr marL="1206500" indent="-1206500">
              <a:lnSpc>
                <a:spcPts val="816"/>
              </a:lnSpc>
            </a:pPr>
            <a:r>
              <a:rPr lang="en-US" sz="900" spc="-100">
                <a:solidFill>
                  <a:srgbClr val="264F72"/>
                </a:solidFill>
                <a:latin typeface="Arial"/>
              </a:rPr>
              <a:t>™ Pengetahuan untuk Memhangun</a:t>
            </a:r>
            <a:r>
              <a:rPr lang="en-US" sz="800" b="1" i="1" spc="-50">
                <a:solidFill>
                  <a:srgbClr val="264F72"/>
                </a:solidFill>
                <a:latin typeface="Arial"/>
              </a:rPr>
              <a:t> Soft SUIIs</a:t>
            </a:r>
            <a:r>
              <a:rPr lang="en-US" sz="900" spc="-100">
                <a:solidFill>
                  <a:srgbClr val="264F72"/>
                </a:solidFill>
                <a:latin typeface="Arial"/>
              </a:rPr>
              <a:t> dan </a:t>
            </a:r>
            <a:r>
              <a:rPr lang="en-US" sz="800" b="1" i="1" spc="-50">
                <a:solidFill>
                  <a:srgbClr val="264F72"/>
                </a:solidFill>
                <a:latin typeface="Arial"/>
              </a:rPr>
              <a:t>Hani Skills</a:t>
            </a:r>
            <a:r>
              <a:rPr lang="en-US" sz="800" b="1" i="1" spc="-50" baseline="30000">
                <a:solidFill>
                  <a:srgbClr val="264F72"/>
                </a:solidFill>
                <a:latin typeface="Arial"/>
              </a:rPr>
              <a:t>1</a:t>
            </a:r>
          </a:p>
        </p:txBody>
      </p:sp>
      <p:sp>
        <p:nvSpPr>
          <p:cNvPr id="5" name="Rectangle 4"/>
          <p:cNvSpPr/>
          <p:nvPr/>
        </p:nvSpPr>
        <p:spPr>
          <a:xfrm>
            <a:off x="1432560" y="6702552"/>
            <a:ext cx="5233416" cy="2328672"/>
          </a:xfrm>
          <a:prstGeom prst="rect">
            <a:avLst/>
          </a:prstGeom>
        </p:spPr>
        <p:txBody>
          <a:bodyPr lIns="0" tIns="0" rIns="0" bIns="0">
            <a:noAutofit/>
          </a:bodyPr>
          <a:lstStyle/>
          <a:p>
            <a:pPr marL="266700" indent="0" algn="ctr">
              <a:lnSpc>
                <a:spcPts val="1608"/>
              </a:lnSpc>
              <a:spcBef>
                <a:spcPts val="840"/>
              </a:spcBef>
              <a:spcAft>
                <a:spcPts val="630"/>
              </a:spcAft>
            </a:pPr>
            <a:r>
              <a:rPr lang="en-US" sz="900">
                <a:latin typeface="Arial"/>
              </a:rPr>
              <a:t>Gambar: Keseimbangan antara Sikap, Keterampilan, dan Pengetahuan untuk Membangun</a:t>
            </a:r>
            <a:r>
              <a:rPr lang="en-US" sz="900" i="1">
                <a:latin typeface="Arial"/>
              </a:rPr>
              <a:t> Soft Skills</a:t>
            </a:r>
            <a:r>
              <a:rPr lang="en-US" sz="900">
                <a:latin typeface="Arial"/>
              </a:rPr>
              <a:t> dan</a:t>
            </a:r>
            <a:r>
              <a:rPr lang="en-US" sz="900" i="1">
                <a:latin typeface="Arial"/>
              </a:rPr>
              <a:t> Hard Skills</a:t>
            </a:r>
          </a:p>
          <a:p>
            <a:pPr marL="12700" marR="12700" indent="0" algn="just">
              <a:lnSpc>
                <a:spcPts val="1608"/>
              </a:lnSpc>
            </a:pPr>
            <a:r>
              <a:rPr lang="en-US" sz="900">
                <a:latin typeface="Arial"/>
              </a:rPr>
              <a:t>Berdasarkan gambar di atas dapat dijelaskan bahwa salah satu karakteristik Kurikulum 2013 adalah adanya keseimbangan antara sikap, keterampilan, dan pengetahuan untuk membangun</a:t>
            </a:r>
            <a:r>
              <a:rPr lang="en-US" sz="900" i="1">
                <a:latin typeface="Arial"/>
              </a:rPr>
              <a:t> soft skills</a:t>
            </a:r>
            <a:r>
              <a:rPr lang="en-US" sz="900">
                <a:latin typeface="Arial"/>
              </a:rPr>
              <a:t> dan</a:t>
            </a:r>
            <a:r>
              <a:rPr lang="en-US" sz="900" i="1">
                <a:latin typeface="Arial"/>
              </a:rPr>
              <a:t> hard skills</a:t>
            </a:r>
            <a:r>
              <a:rPr lang="en-US" sz="900">
                <a:latin typeface="Arial"/>
              </a:rPr>
              <a:t> peserta didik sejak jenjang SD, SMP, SMA/SMK, hingga Perguruan Tinggi seperti yang diungkapkan Marzano (1985) dan Bruner (1960). Pada jenjang SD ranah</a:t>
            </a:r>
            <a:r>
              <a:rPr lang="en-US" sz="900" i="1">
                <a:latin typeface="Arial"/>
              </a:rPr>
              <a:t> attitude</a:t>
            </a:r>
            <a:r>
              <a:rPr lang="en-US" sz="900">
                <a:latin typeface="Arial"/>
              </a:rPr>
              <a:t> harus lebih banyak atau lebih dominan dikenalkan, diajarkan dan dicontohkan pada anak, kemudian diikuti ranah</a:t>
            </a:r>
            <a:r>
              <a:rPr lang="en-US" sz="900" i="1">
                <a:latin typeface="Arial"/>
              </a:rPr>
              <a:t> skill,</a:t>
            </a:r>
            <a:r>
              <a:rPr lang="en-US" sz="900">
                <a:latin typeface="Arial"/>
              </a:rPr>
              <a:t> dan ranah</a:t>
            </a:r>
            <a:r>
              <a:rPr lang="en-US" sz="900" i="1">
                <a:latin typeface="Arial"/>
              </a:rPr>
              <a:t> knowledge</a:t>
            </a:r>
            <a:r>
              <a:rPr lang="en-US" sz="900">
                <a:latin typeface="Arial"/>
              </a:rPr>
              <a:t> lebih sedikit diajarkan pada anak. Hal ini berbanding terbalik dengan membangun</a:t>
            </a:r>
            <a:r>
              <a:rPr lang="en-US" sz="900" i="1">
                <a:latin typeface="Arial"/>
              </a:rPr>
              <a:t> soft skills</a:t>
            </a:r>
            <a:r>
              <a:rPr lang="en-US" sz="900">
                <a:latin typeface="Arial"/>
              </a:rPr>
              <a:t> dan</a:t>
            </a:r>
            <a:r>
              <a:rPr lang="en-US" sz="900" i="1">
                <a:latin typeface="Arial"/>
              </a:rPr>
              <a:t> hard skills</a:t>
            </a:r>
            <a:r>
              <a:rPr lang="en-US" sz="900">
                <a:latin typeface="Arial"/>
              </a:rPr>
              <a:t> di jenjang Perguruan Tinggi. Di Perguruan Tinggi, ranah</a:t>
            </a:r>
            <a:r>
              <a:rPr lang="en-US" sz="900" i="1">
                <a:latin typeface="Arial"/>
              </a:rPr>
              <a:t> knowledge</a:t>
            </a:r>
            <a:r>
              <a:rPr lang="en-US" sz="900">
                <a:latin typeface="Arial"/>
              </a:rPr>
              <a:t> lebih dominan diajarkan dibandingkan ranah</a:t>
            </a:r>
            <a:r>
              <a:rPr lang="en-US" sz="900" i="1">
                <a:latin typeface="Arial"/>
              </a:rPr>
              <a:t> skills</a:t>
            </a:r>
            <a:r>
              <a:rPr lang="en-US" sz="900">
                <a:latin typeface="Arial"/>
              </a:rPr>
              <a:t> dan</a:t>
            </a:r>
            <a:r>
              <a:rPr lang="en-US" sz="900" i="1">
                <a:latin typeface="Arial"/>
              </a:rPr>
              <a:t> attitude.</a:t>
            </a:r>
          </a:p>
        </p:txBody>
      </p:sp>
      <p:sp>
        <p:nvSpPr>
          <p:cNvPr id="6" name="Rectangle 5"/>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17</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55392" y="3127248"/>
            <a:ext cx="554736" cy="1085088"/>
          </a:xfrm>
          <a:prstGeom prst="rect">
            <a:avLst/>
          </a:prstGeom>
        </p:spPr>
      </p:pic>
      <p:sp>
        <p:nvSpPr>
          <p:cNvPr id="3" name="Rectangle 2"/>
          <p:cNvSpPr/>
          <p:nvPr/>
        </p:nvSpPr>
        <p:spPr>
          <a:xfrm>
            <a:off x="1926336" y="1639824"/>
            <a:ext cx="4044696" cy="566928"/>
          </a:xfrm>
          <a:prstGeom prst="rect">
            <a:avLst/>
          </a:prstGeom>
        </p:spPr>
        <p:txBody>
          <a:bodyPr lIns="0" tIns="0" rIns="0" bIns="0">
            <a:noAutofit/>
          </a:bodyPr>
          <a:lstStyle/>
          <a:p>
            <a:pPr marL="800100" indent="0">
              <a:spcAft>
                <a:spcPts val="630"/>
              </a:spcAft>
            </a:pPr>
            <a:r>
              <a:rPr lang="en-US" sz="900" b="1">
                <a:solidFill>
                  <a:srgbClr val="417795"/>
                </a:solidFill>
                <a:latin typeface="Arial"/>
              </a:rPr>
              <a:t>Rumusan Proses dalam Kurikulum 2013 SP</a:t>
            </a:r>
          </a:p>
          <a:p>
            <a:pPr marL="165100" marR="165100" indent="-165100">
              <a:lnSpc>
                <a:spcPts val="1464"/>
              </a:lnSpc>
            </a:pPr>
            <a:r>
              <a:rPr lang="en-US" sz="600">
                <a:solidFill>
                  <a:srgbClr val="24191F"/>
                </a:solidFill>
                <a:latin typeface="Arial"/>
              </a:rPr>
              <a:t>Periuasan dan pendaiairan taksonomi dalanr, proses pencapaian kompetensi </a:t>
            </a:r>
            <a:r>
              <a:rPr lang="en-US" sz="700" b="1">
                <a:solidFill>
                  <a:srgbClr val="24191F"/>
                </a:solidFill>
                <a:latin typeface="Arial"/>
              </a:rPr>
              <a:t>KurikuEum 2006 KurtkuEum 2013</a:t>
            </a:r>
          </a:p>
        </p:txBody>
      </p:sp>
      <p:sp>
        <p:nvSpPr>
          <p:cNvPr id="4" name="Rectangle 3"/>
          <p:cNvSpPr/>
          <p:nvPr/>
        </p:nvSpPr>
        <p:spPr>
          <a:xfrm>
            <a:off x="6022848" y="1572768"/>
            <a:ext cx="371856" cy="353568"/>
          </a:xfrm>
          <a:prstGeom prst="rect">
            <a:avLst/>
          </a:prstGeom>
        </p:spPr>
        <p:txBody>
          <a:bodyPr lIns="0" tIns="0" rIns="0" bIns="0">
            <a:noAutofit/>
          </a:bodyPr>
          <a:lstStyle/>
          <a:p>
            <a:pPr marL="25400" indent="0"/>
            <a:r>
              <a:rPr lang="en-US" sz="2000" b="1" i="1">
                <a:solidFill>
                  <a:srgbClr val="1088C5"/>
                </a:solidFill>
                <a:latin typeface="Arial"/>
              </a:rPr>
              <a:t>0</a:t>
            </a:r>
          </a:p>
        </p:txBody>
      </p:sp>
      <p:sp>
        <p:nvSpPr>
          <p:cNvPr id="5" name="Rectangle 4"/>
          <p:cNvSpPr/>
          <p:nvPr/>
        </p:nvSpPr>
        <p:spPr>
          <a:xfrm>
            <a:off x="1926336" y="2279904"/>
            <a:ext cx="4044696" cy="134112"/>
          </a:xfrm>
          <a:prstGeom prst="rect">
            <a:avLst/>
          </a:prstGeom>
          <a:solidFill>
            <a:srgbClr val="C00205"/>
          </a:solidFill>
        </p:spPr>
        <p:txBody>
          <a:bodyPr lIns="0" tIns="0" rIns="0" bIns="0">
            <a:noAutofit/>
          </a:bodyPr>
          <a:lstStyle/>
          <a:p>
            <a:pPr marL="2819400" indent="0"/>
            <a:r>
              <a:rPr lang="en-US" sz="900">
                <a:solidFill>
                  <a:srgbClr val="FCDCD3"/>
                </a:solidFill>
                <a:latin typeface="Arial"/>
              </a:rPr>
              <a:t>Creatirqj</a:t>
            </a:r>
          </a:p>
        </p:txBody>
      </p:sp>
      <p:sp>
        <p:nvSpPr>
          <p:cNvPr id="6" name="Rectangle 5"/>
          <p:cNvSpPr/>
          <p:nvPr/>
        </p:nvSpPr>
        <p:spPr>
          <a:xfrm>
            <a:off x="2170176" y="2462784"/>
            <a:ext cx="579120" cy="207264"/>
          </a:xfrm>
          <a:prstGeom prst="rect">
            <a:avLst/>
          </a:prstGeom>
        </p:spPr>
        <p:txBody>
          <a:bodyPr lIns="0" tIns="0" rIns="0" bIns="0">
            <a:noAutofit/>
          </a:bodyPr>
          <a:lstStyle/>
          <a:p>
            <a:pPr marL="63500" indent="0"/>
            <a:r>
              <a:rPr lang="en-US" sz="900">
                <a:latin typeface="Arial"/>
              </a:rPr>
              <a:t>Evaluating</a:t>
            </a:r>
          </a:p>
        </p:txBody>
      </p:sp>
      <p:sp>
        <p:nvSpPr>
          <p:cNvPr id="7" name="Rectangle 6"/>
          <p:cNvSpPr/>
          <p:nvPr/>
        </p:nvSpPr>
        <p:spPr>
          <a:xfrm>
            <a:off x="3358896" y="2462784"/>
            <a:ext cx="1584960" cy="231648"/>
          </a:xfrm>
          <a:prstGeom prst="rect">
            <a:avLst/>
          </a:prstGeom>
          <a:solidFill>
            <a:srgbClr val="C6DEEA"/>
          </a:solidFill>
        </p:spPr>
        <p:txBody>
          <a:bodyPr lIns="0" tIns="0" rIns="0" bIns="0">
            <a:noAutofit/>
          </a:bodyPr>
          <a:lstStyle/>
          <a:p>
            <a:pPr marL="76200" indent="0"/>
            <a:r>
              <a:rPr lang="en-US" sz="900">
                <a:latin typeface="Arial"/>
              </a:rPr>
              <a:t>Characterizing/</a:t>
            </a:r>
          </a:p>
          <a:p>
            <a:pPr marL="76200" indent="0"/>
            <a:r>
              <a:rPr lang="en-US" sz="600">
                <a:latin typeface="Arial"/>
              </a:rPr>
              <a:t>Actualizing Communicating</a:t>
            </a:r>
          </a:p>
        </p:txBody>
      </p:sp>
      <p:sp>
        <p:nvSpPr>
          <p:cNvPr id="8" name="Rectangle 7"/>
          <p:cNvSpPr/>
          <p:nvPr/>
        </p:nvSpPr>
        <p:spPr>
          <a:xfrm>
            <a:off x="5145024" y="2578608"/>
            <a:ext cx="573024" cy="115824"/>
          </a:xfrm>
          <a:prstGeom prst="rect">
            <a:avLst/>
          </a:prstGeom>
          <a:solidFill>
            <a:srgbClr val="C6DEEA"/>
          </a:solidFill>
        </p:spPr>
        <p:txBody>
          <a:bodyPr lIns="0" tIns="0" rIns="0" bIns="0">
            <a:noAutofit/>
          </a:bodyPr>
          <a:lstStyle/>
          <a:p>
            <a:pPr marL="63500" indent="0"/>
            <a:r>
              <a:rPr lang="en-US" sz="900">
                <a:latin typeface="Arial"/>
              </a:rPr>
              <a:t>Evaluating</a:t>
            </a:r>
          </a:p>
        </p:txBody>
      </p:sp>
      <p:sp>
        <p:nvSpPr>
          <p:cNvPr id="9" name="Rectangle 8"/>
          <p:cNvSpPr/>
          <p:nvPr/>
        </p:nvSpPr>
        <p:spPr>
          <a:xfrm>
            <a:off x="2151888" y="2907792"/>
            <a:ext cx="548640" cy="249936"/>
          </a:xfrm>
          <a:prstGeom prst="rect">
            <a:avLst/>
          </a:prstGeom>
        </p:spPr>
        <p:txBody>
          <a:bodyPr lIns="0" tIns="0" rIns="0" bIns="0">
            <a:noAutofit/>
          </a:bodyPr>
          <a:lstStyle/>
          <a:p>
            <a:pPr marL="88900" indent="0"/>
            <a:r>
              <a:rPr lang="en-US" sz="900">
                <a:latin typeface="Arial"/>
              </a:rPr>
              <a:t>Analyzing</a:t>
            </a:r>
          </a:p>
          <a:p>
            <a:pPr marL="88900" indent="0"/>
            <a:r>
              <a:rPr lang="en-US" sz="900" spc="-100">
                <a:solidFill>
                  <a:srgbClr val="94CD56"/>
                </a:solidFill>
                <a:latin typeface="Arial"/>
              </a:rPr>
              <a:t>i aiHfa</a:t>
            </a:r>
          </a:p>
        </p:txBody>
      </p:sp>
      <p:sp>
        <p:nvSpPr>
          <p:cNvPr id="10" name="Rectangle 9"/>
          <p:cNvSpPr/>
          <p:nvPr/>
        </p:nvSpPr>
        <p:spPr>
          <a:xfrm>
            <a:off x="2066544" y="3139440"/>
            <a:ext cx="688848" cy="310896"/>
          </a:xfrm>
          <a:prstGeom prst="rect">
            <a:avLst/>
          </a:prstGeom>
          <a:solidFill>
            <a:srgbClr val="B3A3C8"/>
          </a:solidFill>
        </p:spPr>
        <p:txBody>
          <a:bodyPr lIns="0" tIns="0" rIns="0" bIns="0">
            <a:noAutofit/>
          </a:bodyPr>
          <a:lstStyle/>
          <a:p>
            <a:pPr indent="0"/>
            <a:r>
              <a:rPr lang="en-US" sz="700" b="1">
                <a:latin typeface="Arial"/>
              </a:rPr>
              <a:t>Applying</a:t>
            </a:r>
          </a:p>
        </p:txBody>
      </p:sp>
      <p:sp>
        <p:nvSpPr>
          <p:cNvPr id="11" name="Rectangle 10"/>
          <p:cNvSpPr/>
          <p:nvPr/>
        </p:nvSpPr>
        <p:spPr>
          <a:xfrm>
            <a:off x="2157984" y="3596640"/>
            <a:ext cx="548640" cy="499872"/>
          </a:xfrm>
          <a:prstGeom prst="rect">
            <a:avLst/>
          </a:prstGeom>
          <a:solidFill>
            <a:srgbClr val="4BABC4"/>
          </a:solidFill>
        </p:spPr>
        <p:txBody>
          <a:bodyPr lIns="0" tIns="0" rIns="0" bIns="0">
            <a:noAutofit/>
          </a:bodyPr>
          <a:lstStyle/>
          <a:p>
            <a:pPr marL="38100" marR="38100" indent="0" algn="just">
              <a:lnSpc>
                <a:spcPts val="912"/>
              </a:lnSpc>
              <a:spcAft>
                <a:spcPts val="630"/>
              </a:spcAft>
            </a:pPr>
            <a:r>
              <a:rPr lang="en-US" sz="900">
                <a:solidFill>
                  <a:srgbClr val="24191F"/>
                </a:solidFill>
                <a:latin typeface="Arial"/>
              </a:rPr>
              <a:t>Understanding</a:t>
            </a:r>
          </a:p>
          <a:p>
            <a:pPr marL="38100" indent="0" algn="just"/>
            <a:r>
              <a:rPr lang="en-US" sz="600">
                <a:solidFill>
                  <a:srgbClr val="24191F"/>
                </a:solidFill>
                <a:latin typeface="Arial"/>
              </a:rPr>
              <a:t>Knowing/</a:t>
            </a:r>
          </a:p>
        </p:txBody>
      </p:sp>
      <p:sp>
        <p:nvSpPr>
          <p:cNvPr id="12" name="Rectangle 11"/>
          <p:cNvSpPr/>
          <p:nvPr/>
        </p:nvSpPr>
        <p:spPr>
          <a:xfrm>
            <a:off x="2054352" y="4096512"/>
            <a:ext cx="713232" cy="115824"/>
          </a:xfrm>
          <a:prstGeom prst="rect">
            <a:avLst/>
          </a:prstGeom>
          <a:solidFill>
            <a:srgbClr val="F79647"/>
          </a:solidFill>
        </p:spPr>
        <p:txBody>
          <a:bodyPr lIns="0" tIns="0" rIns="0" bIns="0">
            <a:noAutofit/>
          </a:bodyPr>
          <a:lstStyle/>
          <a:p>
            <a:pPr indent="0"/>
            <a:r>
              <a:rPr lang="en-US" sz="900">
                <a:solidFill>
                  <a:srgbClr val="24191F"/>
                </a:solidFill>
                <a:latin typeface="Arial"/>
              </a:rPr>
              <a:t>Remembering</a:t>
            </a:r>
          </a:p>
        </p:txBody>
      </p:sp>
      <p:sp>
        <p:nvSpPr>
          <p:cNvPr id="13" name="Rectangle 12"/>
          <p:cNvSpPr/>
          <p:nvPr/>
        </p:nvSpPr>
        <p:spPr>
          <a:xfrm>
            <a:off x="2133600" y="4236720"/>
            <a:ext cx="682752" cy="286512"/>
          </a:xfrm>
          <a:prstGeom prst="rect">
            <a:avLst/>
          </a:prstGeom>
        </p:spPr>
        <p:txBody>
          <a:bodyPr lIns="0" tIns="0" rIns="0" bIns="0">
            <a:noAutofit/>
          </a:bodyPr>
          <a:lstStyle/>
          <a:p>
            <a:pPr marL="101600" marR="114300" indent="0" algn="just">
              <a:lnSpc>
                <a:spcPts val="1104"/>
              </a:lnSpc>
            </a:pPr>
            <a:r>
              <a:rPr lang="en-US" sz="900">
                <a:solidFill>
                  <a:srgbClr val="417795"/>
                </a:solidFill>
                <a:latin typeface="Arial"/>
              </a:rPr>
              <a:t>Kriowleofge (BEootn)</a:t>
            </a:r>
          </a:p>
        </p:txBody>
      </p:sp>
      <p:sp>
        <p:nvSpPr>
          <p:cNvPr id="14" name="Rectangle 13"/>
          <p:cNvSpPr/>
          <p:nvPr/>
        </p:nvSpPr>
        <p:spPr>
          <a:xfrm>
            <a:off x="3340608" y="2822448"/>
            <a:ext cx="1450848" cy="231648"/>
          </a:xfrm>
          <a:prstGeom prst="rect">
            <a:avLst/>
          </a:prstGeom>
          <a:solidFill>
            <a:srgbClr val="C6DEEA"/>
          </a:solidFill>
        </p:spPr>
        <p:txBody>
          <a:bodyPr lIns="0" tIns="0" rIns="0" bIns="0">
            <a:noAutofit/>
          </a:bodyPr>
          <a:lstStyle/>
          <a:p>
            <a:pPr marL="63500" indent="0"/>
            <a:r>
              <a:rPr lang="en-US" sz="600">
                <a:latin typeface="Arial"/>
              </a:rPr>
              <a:t>Organizii^/</a:t>
            </a:r>
          </a:p>
          <a:p>
            <a:pPr marL="63500" indent="0"/>
            <a:r>
              <a:rPr lang="en-US" sz="600">
                <a:latin typeface="Arial"/>
              </a:rPr>
              <a:t>Interna till ng Associating</a:t>
            </a:r>
          </a:p>
        </p:txBody>
      </p:sp>
      <p:sp>
        <p:nvSpPr>
          <p:cNvPr id="15" name="Rectangle 14"/>
          <p:cNvSpPr/>
          <p:nvPr/>
        </p:nvSpPr>
        <p:spPr>
          <a:xfrm>
            <a:off x="5132832" y="2871216"/>
            <a:ext cx="512064" cy="182880"/>
          </a:xfrm>
          <a:prstGeom prst="rect">
            <a:avLst/>
          </a:prstGeom>
          <a:solidFill>
            <a:srgbClr val="C6DEEA"/>
          </a:solidFill>
        </p:spPr>
        <p:txBody>
          <a:bodyPr lIns="0" tIns="0" rIns="0" bIns="0">
            <a:noAutofit/>
          </a:bodyPr>
          <a:lstStyle/>
          <a:p>
            <a:pPr marL="63500" indent="0"/>
            <a:r>
              <a:rPr lang="en-US" sz="900">
                <a:latin typeface="Arial"/>
              </a:rPr>
              <a:t>Analyzing</a:t>
            </a:r>
          </a:p>
        </p:txBody>
      </p:sp>
      <p:sp>
        <p:nvSpPr>
          <p:cNvPr id="16" name="Rectangle 15"/>
          <p:cNvSpPr/>
          <p:nvPr/>
        </p:nvSpPr>
        <p:spPr>
          <a:xfrm>
            <a:off x="5931408" y="2444496"/>
            <a:ext cx="420624" cy="573024"/>
          </a:xfrm>
          <a:prstGeom prst="rect">
            <a:avLst/>
          </a:prstGeom>
        </p:spPr>
        <p:txBody>
          <a:bodyPr lIns="0" tIns="0" rIns="0" bIns="0">
            <a:noAutofit/>
          </a:bodyPr>
          <a:lstStyle/>
          <a:p>
            <a:pPr marL="317500" indent="0">
              <a:spcAft>
                <a:spcPts val="840"/>
              </a:spcAft>
            </a:pPr>
            <a:r>
              <a:rPr lang="en-US" sz="900">
                <a:solidFill>
                  <a:srgbClr val="7C6958"/>
                </a:solidFill>
                <a:latin typeface="Arial"/>
              </a:rPr>
              <a:t>PTt</a:t>
            </a:r>
            <a:r>
              <a:rPr lang="en-US" sz="900" baseline="30000">
                <a:solidFill>
                  <a:srgbClr val="7C6958"/>
                </a:solidFill>
                <a:latin typeface="Arial"/>
              </a:rPr>
              <a:t>1</a:t>
            </a:r>
          </a:p>
          <a:p>
            <a:pPr marL="88900" indent="0"/>
            <a:r>
              <a:rPr lang="en-US" sz="900" b="1">
                <a:solidFill>
                  <a:srgbClr val="D26D1F"/>
                </a:solidFill>
                <a:latin typeface="Arial"/>
              </a:rPr>
              <a:t>-f</a:t>
            </a:r>
          </a:p>
          <a:p>
            <a:pPr marL="88900" indent="0"/>
            <a:r>
              <a:rPr lang="en-US" sz="900">
                <a:solidFill>
                  <a:srgbClr val="417795"/>
                </a:solidFill>
                <a:latin typeface="Arial"/>
              </a:rPr>
              <a:t>SMP/I</a:t>
            </a:r>
          </a:p>
        </p:txBody>
      </p:sp>
      <p:sp>
        <p:nvSpPr>
          <p:cNvPr id="17" name="Rectangle 16"/>
          <p:cNvSpPr/>
          <p:nvPr/>
        </p:nvSpPr>
        <p:spPr>
          <a:xfrm>
            <a:off x="3438144" y="3273552"/>
            <a:ext cx="414528" cy="134112"/>
          </a:xfrm>
          <a:prstGeom prst="rect">
            <a:avLst/>
          </a:prstGeom>
          <a:solidFill>
            <a:srgbClr val="B3A3C8"/>
          </a:solidFill>
        </p:spPr>
        <p:txBody>
          <a:bodyPr lIns="0" tIns="0" rIns="0" bIns="0">
            <a:noAutofit/>
          </a:bodyPr>
          <a:lstStyle/>
          <a:p>
            <a:pPr indent="0"/>
            <a:r>
              <a:rPr lang="en-US" sz="900">
                <a:latin typeface="Arial"/>
              </a:rPr>
              <a:t>valuing</a:t>
            </a:r>
          </a:p>
        </p:txBody>
      </p:sp>
      <p:sp>
        <p:nvSpPr>
          <p:cNvPr id="18" name="Rectangle 17"/>
          <p:cNvSpPr/>
          <p:nvPr/>
        </p:nvSpPr>
        <p:spPr>
          <a:xfrm>
            <a:off x="3877056" y="3224784"/>
            <a:ext cx="1901952" cy="292608"/>
          </a:xfrm>
          <a:prstGeom prst="rect">
            <a:avLst/>
          </a:prstGeom>
          <a:solidFill>
            <a:srgbClr val="B3A3C8"/>
          </a:solidFill>
        </p:spPr>
        <p:txBody>
          <a:bodyPr lIns="0" tIns="0" rIns="0" bIns="0">
            <a:noAutofit/>
          </a:bodyPr>
          <a:lstStyle/>
          <a:p>
            <a:pPr marL="76200" indent="0">
              <a:lnSpc>
                <a:spcPts val="648"/>
              </a:lnSpc>
            </a:pPr>
            <a:r>
              <a:rPr lang="en-US" sz="900" spc="-100">
                <a:solidFill>
                  <a:srgbClr val="24191F"/>
                </a:solidFill>
                <a:latin typeface="Arial"/>
              </a:rPr>
              <a:t>Expert- .</a:t>
            </a:r>
          </a:p>
          <a:p>
            <a:pPr marL="76200" indent="0">
              <a:lnSpc>
                <a:spcPts val="648"/>
              </a:lnSpc>
            </a:pPr>
            <a:r>
              <a:rPr lang="en-US" sz="900">
                <a:solidFill>
                  <a:srgbClr val="24191F"/>
                </a:solidFill>
                <a:latin typeface="Arial"/>
              </a:rPr>
              <a:t>menting Applying</a:t>
            </a:r>
          </a:p>
        </p:txBody>
      </p:sp>
      <p:sp>
        <p:nvSpPr>
          <p:cNvPr id="19" name="Rectangle 18"/>
          <p:cNvSpPr/>
          <p:nvPr/>
        </p:nvSpPr>
        <p:spPr>
          <a:xfrm>
            <a:off x="5827776" y="3066288"/>
            <a:ext cx="323088" cy="323088"/>
          </a:xfrm>
          <a:prstGeom prst="rect">
            <a:avLst/>
          </a:prstGeom>
          <a:solidFill>
            <a:srgbClr val="C6DEEA"/>
          </a:solidFill>
        </p:spPr>
        <p:txBody>
          <a:bodyPr lIns="0" tIns="0" rIns="0" bIns="0">
            <a:noAutofit/>
          </a:bodyPr>
          <a:lstStyle/>
          <a:p>
            <a:pPr marL="88900" indent="0"/>
            <a:r>
              <a:rPr lang="en-US" sz="1800" b="1">
                <a:solidFill>
                  <a:srgbClr val="D26D1F"/>
                </a:solidFill>
                <a:latin typeface="Arial"/>
              </a:rPr>
              <a:t>"I</a:t>
            </a:r>
          </a:p>
          <a:p>
            <a:pPr marL="88900" indent="0"/>
            <a:r>
              <a:rPr lang="en-US" sz="900">
                <a:solidFill>
                  <a:srgbClr val="417795"/>
                </a:solidFill>
                <a:latin typeface="Arial"/>
              </a:rPr>
              <a:t>SMP</a:t>
            </a:r>
          </a:p>
        </p:txBody>
      </p:sp>
      <p:sp>
        <p:nvSpPr>
          <p:cNvPr id="20" name="Rectangle 19"/>
          <p:cNvSpPr/>
          <p:nvPr/>
        </p:nvSpPr>
        <p:spPr>
          <a:xfrm>
            <a:off x="3962400" y="3529584"/>
            <a:ext cx="225552" cy="128016"/>
          </a:xfrm>
          <a:prstGeom prst="rect">
            <a:avLst/>
          </a:prstGeom>
        </p:spPr>
        <p:txBody>
          <a:bodyPr lIns="0" tIns="0" rIns="0" bIns="0">
            <a:noAutofit/>
          </a:bodyPr>
          <a:lstStyle/>
          <a:p>
            <a:pPr marL="63500" indent="0"/>
            <a:r>
              <a:rPr lang="en-US" sz="900">
                <a:solidFill>
                  <a:srgbClr val="4EABC2"/>
                </a:solidFill>
                <a:latin typeface="Arial"/>
              </a:rPr>
              <a:t>I J</a:t>
            </a:r>
          </a:p>
        </p:txBody>
      </p:sp>
      <p:sp>
        <p:nvSpPr>
          <p:cNvPr id="21" name="Rectangle 20"/>
          <p:cNvSpPr/>
          <p:nvPr/>
        </p:nvSpPr>
        <p:spPr>
          <a:xfrm>
            <a:off x="3352800" y="3669792"/>
            <a:ext cx="615696" cy="115824"/>
          </a:xfrm>
          <a:prstGeom prst="rect">
            <a:avLst/>
          </a:prstGeom>
          <a:solidFill>
            <a:srgbClr val="4BABC4"/>
          </a:solidFill>
        </p:spPr>
        <p:txBody>
          <a:bodyPr lIns="0" tIns="0" rIns="0" bIns="0">
            <a:noAutofit/>
          </a:bodyPr>
          <a:lstStyle/>
          <a:p>
            <a:pPr indent="0"/>
            <a:r>
              <a:rPr lang="en-US" sz="900">
                <a:latin typeface="Arial"/>
              </a:rPr>
              <a:t>Responding</a:t>
            </a:r>
          </a:p>
        </p:txBody>
      </p:sp>
      <p:sp>
        <p:nvSpPr>
          <p:cNvPr id="22" name="Rectangle 21"/>
          <p:cNvSpPr/>
          <p:nvPr/>
        </p:nvSpPr>
        <p:spPr>
          <a:xfrm>
            <a:off x="3243072" y="4035552"/>
            <a:ext cx="701040" cy="512064"/>
          </a:xfrm>
          <a:prstGeom prst="rect">
            <a:avLst/>
          </a:prstGeom>
          <a:solidFill>
            <a:srgbClr val="F79647"/>
          </a:solidFill>
        </p:spPr>
        <p:txBody>
          <a:bodyPr lIns="0" tIns="0" rIns="0" bIns="0">
            <a:noAutofit/>
          </a:bodyPr>
          <a:lstStyle/>
          <a:p>
            <a:pPr marL="127000" indent="0" algn="just">
              <a:spcAft>
                <a:spcPts val="630"/>
              </a:spcAft>
            </a:pPr>
            <a:r>
              <a:rPr lang="en-US" sz="900">
                <a:solidFill>
                  <a:srgbClr val="24191F"/>
                </a:solidFill>
                <a:latin typeface="Arial"/>
              </a:rPr>
              <a:t>Accepting</a:t>
            </a:r>
          </a:p>
          <a:p>
            <a:pPr marL="127000" marR="101600" indent="0" algn="just">
              <a:lnSpc>
                <a:spcPts val="1104"/>
              </a:lnSpc>
            </a:pPr>
            <a:r>
              <a:rPr lang="en-US" sz="900">
                <a:solidFill>
                  <a:srgbClr val="417795"/>
                </a:solidFill>
                <a:latin typeface="Arial"/>
              </a:rPr>
              <a:t>Alt it ude ~ (Kraih'.vohi)</a:t>
            </a:r>
          </a:p>
        </p:txBody>
      </p:sp>
      <p:sp>
        <p:nvSpPr>
          <p:cNvPr id="23" name="Rectangle 22"/>
          <p:cNvSpPr/>
          <p:nvPr/>
        </p:nvSpPr>
        <p:spPr>
          <a:xfrm>
            <a:off x="3992880" y="3675888"/>
            <a:ext cx="121920" cy="237744"/>
          </a:xfrm>
          <a:prstGeom prst="rect">
            <a:avLst/>
          </a:prstGeom>
          <a:solidFill>
            <a:srgbClr val="4BABC4"/>
          </a:solidFill>
        </p:spPr>
        <p:txBody>
          <a:bodyPr lIns="0" tIns="0" rIns="0" bIns="0">
            <a:noAutofit/>
          </a:bodyPr>
          <a:lstStyle/>
          <a:p>
            <a:pPr marL="63500" indent="0"/>
            <a:r>
              <a:rPr lang="en-US" sz="2000" b="1" i="1">
                <a:solidFill>
                  <a:srgbClr val="4EABC2"/>
                </a:solidFill>
                <a:latin typeface="Arial"/>
              </a:rPr>
              <a:t>u</a:t>
            </a:r>
          </a:p>
        </p:txBody>
      </p:sp>
      <p:sp>
        <p:nvSpPr>
          <p:cNvPr id="24" name="Rectangle 23"/>
          <p:cNvSpPr/>
          <p:nvPr/>
        </p:nvSpPr>
        <p:spPr>
          <a:xfrm>
            <a:off x="4175760" y="3669792"/>
            <a:ext cx="640080" cy="115824"/>
          </a:xfrm>
          <a:prstGeom prst="rect">
            <a:avLst/>
          </a:prstGeom>
          <a:solidFill>
            <a:srgbClr val="4BABC4"/>
          </a:solidFill>
        </p:spPr>
        <p:txBody>
          <a:bodyPr lIns="0" tIns="0" rIns="0" bIns="0">
            <a:noAutofit/>
          </a:bodyPr>
          <a:lstStyle/>
          <a:p>
            <a:pPr marL="63500" indent="0"/>
            <a:r>
              <a:rPr lang="en-US" sz="900">
                <a:latin typeface="Arial"/>
              </a:rPr>
              <a:t>Questioning</a:t>
            </a:r>
          </a:p>
        </p:txBody>
      </p:sp>
      <p:sp>
        <p:nvSpPr>
          <p:cNvPr id="25" name="Rectangle 24"/>
          <p:cNvSpPr/>
          <p:nvPr/>
        </p:nvSpPr>
        <p:spPr>
          <a:xfrm>
            <a:off x="4200144" y="4035552"/>
            <a:ext cx="566928" cy="512064"/>
          </a:xfrm>
          <a:prstGeom prst="rect">
            <a:avLst/>
          </a:prstGeom>
          <a:solidFill>
            <a:srgbClr val="F79647"/>
          </a:solidFill>
        </p:spPr>
        <p:txBody>
          <a:bodyPr lIns="0" tIns="0" rIns="0" bIns="0">
            <a:noAutofit/>
          </a:bodyPr>
          <a:lstStyle/>
          <a:p>
            <a:pPr marL="63500" indent="0">
              <a:spcAft>
                <a:spcPts val="210"/>
              </a:spcAft>
            </a:pPr>
            <a:r>
              <a:rPr lang="en-US" sz="900">
                <a:solidFill>
                  <a:srgbClr val="24191F"/>
                </a:solidFill>
                <a:latin typeface="Arial"/>
              </a:rPr>
              <a:t>Observing</a:t>
            </a:r>
          </a:p>
          <a:p>
            <a:pPr marL="152400" indent="0">
              <a:spcAft>
                <a:spcPts val="210"/>
              </a:spcAft>
            </a:pPr>
            <a:r>
              <a:rPr lang="en-US" sz="900">
                <a:solidFill>
                  <a:srgbClr val="417795"/>
                </a:solidFill>
                <a:latin typeface="Arial"/>
              </a:rPr>
              <a:t>sitfif</a:t>
            </a:r>
          </a:p>
          <a:p>
            <a:pPr marL="63500" indent="0"/>
            <a:r>
              <a:rPr lang="en-US" sz="900">
                <a:solidFill>
                  <a:srgbClr val="417795"/>
                </a:solidFill>
                <a:latin typeface="Arial"/>
              </a:rPr>
              <a:t>(Dyers)</a:t>
            </a:r>
          </a:p>
        </p:txBody>
      </p:sp>
      <p:sp>
        <p:nvSpPr>
          <p:cNvPr id="26" name="Rectangle 25"/>
          <p:cNvSpPr/>
          <p:nvPr/>
        </p:nvSpPr>
        <p:spPr>
          <a:xfrm>
            <a:off x="4858512" y="3645408"/>
            <a:ext cx="146304" cy="256032"/>
          </a:xfrm>
          <a:prstGeom prst="rect">
            <a:avLst/>
          </a:prstGeom>
        </p:spPr>
        <p:txBody>
          <a:bodyPr lIns="0" tIns="0" rIns="0" bIns="0">
            <a:noAutofit/>
          </a:bodyPr>
          <a:lstStyle/>
          <a:p>
            <a:pPr marL="63500" indent="0"/>
            <a:r>
              <a:rPr lang="en-US" sz="2000" b="1" i="1">
                <a:solidFill>
                  <a:srgbClr val="4EABC2"/>
                </a:solidFill>
                <a:latin typeface="Arial"/>
              </a:rPr>
              <a:t>ii</a:t>
            </a:r>
          </a:p>
        </p:txBody>
      </p:sp>
      <p:sp>
        <p:nvSpPr>
          <p:cNvPr id="27" name="Rectangle 26"/>
          <p:cNvSpPr/>
          <p:nvPr/>
        </p:nvSpPr>
        <p:spPr>
          <a:xfrm>
            <a:off x="5029200" y="3621024"/>
            <a:ext cx="987552" cy="609600"/>
          </a:xfrm>
          <a:prstGeom prst="rect">
            <a:avLst/>
          </a:prstGeom>
          <a:solidFill>
            <a:srgbClr val="F79647"/>
          </a:solidFill>
        </p:spPr>
        <p:txBody>
          <a:bodyPr lIns="0" tIns="0" rIns="0" bIns="0">
            <a:noAutofit/>
          </a:bodyPr>
          <a:lstStyle/>
          <a:p>
            <a:pPr marL="165100" marR="63500" indent="0">
              <a:lnSpc>
                <a:spcPts val="912"/>
              </a:lnSpc>
              <a:spcAft>
                <a:spcPts val="630"/>
              </a:spcAft>
            </a:pPr>
            <a:r>
              <a:rPr lang="en-US" sz="900">
                <a:solidFill>
                  <a:srgbClr val="24191F"/>
                </a:solidFill>
                <a:latin typeface="Arial"/>
              </a:rPr>
              <a:t>Underst</a:t>
            </a:r>
            <a:r>
              <a:rPr lang="en-US" sz="900">
                <a:solidFill>
                  <a:srgbClr val="417795"/>
                </a:solidFill>
                <a:latin typeface="Arial"/>
              </a:rPr>
              <a:t>anding BE</a:t>
            </a:r>
          </a:p>
          <a:p>
            <a:pPr marL="165100" marR="431800" indent="0" algn="r">
              <a:lnSpc>
                <a:spcPts val="864"/>
              </a:lnSpc>
            </a:pPr>
            <a:r>
              <a:rPr lang="en-US" sz="600">
                <a:solidFill>
                  <a:srgbClr val="24191F"/>
                </a:solidFill>
                <a:latin typeface="Arial"/>
              </a:rPr>
              <a:t>Knowing/ Remembering</a:t>
            </a:r>
          </a:p>
        </p:txBody>
      </p:sp>
      <p:sp>
        <p:nvSpPr>
          <p:cNvPr id="28" name="Rectangle 27"/>
          <p:cNvSpPr/>
          <p:nvPr/>
        </p:nvSpPr>
        <p:spPr>
          <a:xfrm>
            <a:off x="5132832" y="4273296"/>
            <a:ext cx="664464" cy="274320"/>
          </a:xfrm>
          <a:prstGeom prst="rect">
            <a:avLst/>
          </a:prstGeom>
          <a:solidFill>
            <a:srgbClr val="C6DEEA"/>
          </a:solidFill>
        </p:spPr>
        <p:txBody>
          <a:bodyPr lIns="0" tIns="0" rIns="0" bIns="0">
            <a:noAutofit/>
          </a:bodyPr>
          <a:lstStyle/>
          <a:p>
            <a:pPr marL="114300" marR="101600" indent="0" algn="just">
              <a:lnSpc>
                <a:spcPts val="1104"/>
              </a:lnSpc>
            </a:pPr>
            <a:r>
              <a:rPr lang="en-US" sz="900">
                <a:solidFill>
                  <a:srgbClr val="417795"/>
                </a:solidFill>
                <a:latin typeface="Arial"/>
              </a:rPr>
              <a:t>Know (edge (Blooni)</a:t>
            </a:r>
          </a:p>
        </p:txBody>
      </p:sp>
      <p:sp>
        <p:nvSpPr>
          <p:cNvPr id="29" name="Rectangle 28"/>
          <p:cNvSpPr/>
          <p:nvPr/>
        </p:nvSpPr>
        <p:spPr>
          <a:xfrm>
            <a:off x="1438656" y="4821936"/>
            <a:ext cx="5224272" cy="2365248"/>
          </a:xfrm>
          <a:prstGeom prst="rect">
            <a:avLst/>
          </a:prstGeom>
        </p:spPr>
        <p:txBody>
          <a:bodyPr lIns="0" tIns="0" rIns="0" bIns="0">
            <a:noAutofit/>
          </a:bodyPr>
          <a:lstStyle/>
          <a:p>
            <a:pPr marL="1257300" indent="0">
              <a:spcAft>
                <a:spcPts val="1260"/>
              </a:spcAft>
            </a:pPr>
            <a:r>
              <a:rPr lang="en-US" sz="900">
                <a:latin typeface="Arial"/>
              </a:rPr>
              <a:t>Gambar: Rumusan Proses dalam Kurikulum 2013</a:t>
            </a:r>
          </a:p>
          <a:p>
            <a:pPr marL="12700" marR="12700" indent="0" algn="just">
              <a:lnSpc>
                <a:spcPts val="1608"/>
              </a:lnSpc>
              <a:spcAft>
                <a:spcPts val="1050"/>
              </a:spcAft>
            </a:pPr>
            <a:r>
              <a:rPr lang="en-US" sz="900">
                <a:latin typeface="Arial"/>
              </a:rPr>
              <a:t>Berdasarkan gambar di atas, terdapat perluasan dan pendalaman taksonomi dalam proses pencapaian kompetensi. Dalam kurikulum 2013 untuk jenjang SD, SMP, SMA, dan Perguruan Tinggi memadukan lintasan taksonomi sikap</a:t>
            </a:r>
            <a:r>
              <a:rPr lang="en-US" sz="900" i="1">
                <a:latin typeface="Arial"/>
              </a:rPr>
              <a:t> (attitude)</a:t>
            </a:r>
            <a:r>
              <a:rPr lang="en-US" sz="900">
                <a:latin typeface="Arial"/>
              </a:rPr>
              <a:t> dari Krathwohl, keterampilan</a:t>
            </a:r>
            <a:r>
              <a:rPr lang="en-US" sz="900" i="1">
                <a:latin typeface="Arial"/>
              </a:rPr>
              <a:t> (skill)</a:t>
            </a:r>
            <a:r>
              <a:rPr lang="en-US" sz="900">
                <a:latin typeface="Arial"/>
              </a:rPr>
              <a:t> dari Dyers, dan pengetahuan</a:t>
            </a:r>
            <a:r>
              <a:rPr lang="en-US" sz="900" i="1">
                <a:latin typeface="Arial"/>
              </a:rPr>
              <a:t> (knowledge)</a:t>
            </a:r>
            <a:r>
              <a:rPr lang="en-US" sz="900">
                <a:latin typeface="Arial"/>
              </a:rPr>
              <a:t> dari Bloom dengan revisi oleh Anderson. Taksonomi sikap</a:t>
            </a:r>
            <a:r>
              <a:rPr lang="en-US" sz="900" i="1">
                <a:latin typeface="Arial"/>
              </a:rPr>
              <a:t> (attitude)</a:t>
            </a:r>
            <a:r>
              <a:rPr lang="en-US" sz="900">
                <a:latin typeface="Arial"/>
              </a:rPr>
              <a:t> dari Krathwohl meliputi:</a:t>
            </a:r>
            <a:r>
              <a:rPr lang="en-US" sz="900" i="1">
                <a:latin typeface="Arial"/>
              </a:rPr>
              <a:t> accepting, responding, valuing, organizing/internalizing,</a:t>
            </a:r>
            <a:r>
              <a:rPr lang="en-US" sz="900">
                <a:latin typeface="Arial"/>
              </a:rPr>
              <a:t> dan</a:t>
            </a:r>
            <a:r>
              <a:rPr lang="en-US" sz="900" i="1">
                <a:latin typeface="Arial"/>
              </a:rPr>
              <a:t> characterizing/actualizing.</a:t>
            </a:r>
            <a:r>
              <a:rPr lang="en-US" sz="900">
                <a:latin typeface="Arial"/>
              </a:rPr>
              <a:t> Taksonomi keterampilan </a:t>
            </a:r>
            <a:r>
              <a:rPr lang="en-US" sz="900" i="1">
                <a:latin typeface="Arial"/>
              </a:rPr>
              <a:t>(skill)</a:t>
            </a:r>
            <a:r>
              <a:rPr lang="en-US" sz="900">
                <a:latin typeface="Arial"/>
              </a:rPr>
              <a:t> dari Dyers meliputi:</a:t>
            </a:r>
            <a:r>
              <a:rPr lang="en-US" sz="900" i="1">
                <a:latin typeface="Arial"/>
              </a:rPr>
              <a:t> observing, questioning, experimenting, associating,</a:t>
            </a:r>
            <a:r>
              <a:rPr lang="en-US" sz="900">
                <a:latin typeface="Arial"/>
              </a:rPr>
              <a:t> dan </a:t>
            </a:r>
            <a:r>
              <a:rPr lang="en-US" sz="900" i="1">
                <a:latin typeface="Arial"/>
              </a:rPr>
              <a:t>communicating.</a:t>
            </a:r>
            <a:r>
              <a:rPr lang="en-US" sz="900">
                <a:latin typeface="Arial"/>
              </a:rPr>
              <a:t> Taksonomi pengetahuan</a:t>
            </a:r>
            <a:r>
              <a:rPr lang="en-US" sz="900" i="1">
                <a:latin typeface="Arial"/>
              </a:rPr>
              <a:t> (knowledge)</a:t>
            </a:r>
            <a:r>
              <a:rPr lang="en-US" sz="900">
                <a:latin typeface="Arial"/>
              </a:rPr>
              <a:t> dari Bloom degan revisi oleh Anderson meliputi:</a:t>
            </a:r>
            <a:r>
              <a:rPr lang="en-US" sz="900" i="1">
                <a:latin typeface="Arial"/>
              </a:rPr>
              <a:t> knowing/remembering, understanding, applying, analyzing, evaluating, </a:t>
            </a:r>
            <a:r>
              <a:rPr lang="en-US" sz="900">
                <a:latin typeface="Arial"/>
              </a:rPr>
              <a:t>dan</a:t>
            </a:r>
            <a:r>
              <a:rPr lang="en-US" sz="900" i="1">
                <a:latin typeface="Arial"/>
              </a:rPr>
              <a:t> creating.</a:t>
            </a:r>
          </a:p>
        </p:txBody>
      </p:sp>
      <p:sp>
        <p:nvSpPr>
          <p:cNvPr id="30" name="Rectangle 29"/>
          <p:cNvSpPr/>
          <p:nvPr/>
        </p:nvSpPr>
        <p:spPr>
          <a:xfrm>
            <a:off x="1438656" y="7431024"/>
            <a:ext cx="5224272" cy="2005584"/>
          </a:xfrm>
          <a:prstGeom prst="rect">
            <a:avLst/>
          </a:prstGeom>
        </p:spPr>
        <p:txBody>
          <a:bodyPr lIns="0" tIns="0" rIns="0" bIns="0">
            <a:noAutofit/>
          </a:bodyPr>
          <a:lstStyle/>
          <a:p>
            <a:pPr marL="12700" marR="12700" indent="0" algn="just">
              <a:lnSpc>
                <a:spcPts val="1608"/>
              </a:lnSpc>
              <a:spcBef>
                <a:spcPts val="1050"/>
              </a:spcBef>
            </a:pPr>
            <a:r>
              <a:rPr lang="en-US" sz="900">
                <a:latin typeface="Arial"/>
              </a:rPr>
              <a:t>Langkah penguatan terjadi pada proses pembelajaran dan proses penilaian. Karakteristik penguatan pada proses pembelajaran mencakup: a) menggunakan pendekatan saintifik melalui mengamati, menanya, mencoba, mengolah, menyajikan, menalar, mencipta, dan mengkomunikasikan dengan tetap memperhatikan karakteristik siswa, b) menggunakan ilmu pengetahuan sebagai penggerak pembelajaran untuk semua mata pelajaran, c) menuntun siswa untuk mencari tahu, bukan diberitahu</a:t>
            </a:r>
            <a:r>
              <a:rPr lang="en-US" sz="900" i="1">
                <a:latin typeface="Arial"/>
              </a:rPr>
              <a:t> (discovery learning),</a:t>
            </a:r>
            <a:r>
              <a:rPr lang="en-US" sz="900">
                <a:latin typeface="Arial"/>
              </a:rPr>
              <a:t> dan d) menekankan kemampuan berbahasa sebagai alat komunikasi, pembawa pengetahuan dan berpikir logis, sistematis, dan kreatif. Penguatan pada penilaian pembelajaran mencakup: a) mengukur tingkat berpikir mulai dari rendah sampai tinggi, b) menekankan pada pertanyaan yang membutuhkan pemikiran mendalam (bukan sekedar hafalan), c)</a:t>
            </a:r>
          </a:p>
        </p:txBody>
      </p:sp>
      <p:sp>
        <p:nvSpPr>
          <p:cNvPr id="31" name="Rectangle 30"/>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18</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44752" y="1097280"/>
            <a:ext cx="5391912" cy="362712"/>
          </a:xfrm>
          <a:prstGeom prst="rect">
            <a:avLst/>
          </a:prstGeom>
        </p:spPr>
        <p:txBody>
          <a:bodyPr lIns="0" tIns="0" rIns="0" bIns="0">
            <a:noAutofit/>
          </a:bodyPr>
          <a:lstStyle/>
          <a:p>
            <a:pPr marR="190500" indent="0">
              <a:lnSpc>
                <a:spcPts val="1608"/>
              </a:lnSpc>
            </a:pPr>
            <a:r>
              <a:rPr lang="en-US" sz="900">
                <a:latin typeface="Arial"/>
              </a:rPr>
              <a:t>mengukur proses kerja siswa, bukan hanya hasil kerja siswa, dan d) menggunakan portofolio pembelajaran siswa.</a:t>
            </a:r>
          </a:p>
        </p:txBody>
      </p:sp>
      <p:sp>
        <p:nvSpPr>
          <p:cNvPr id="3" name="Rectangle 2"/>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 Konsep Kurikulum | 19</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71144"/>
            <a:ext cx="5696712" cy="152400"/>
          </a:xfrm>
          <a:prstGeom prst="rect">
            <a:avLst/>
          </a:prstGeom>
        </p:spPr>
        <p:txBody>
          <a:bodyPr lIns="0" tIns="0" rIns="0" bIns="0">
            <a:noAutofit/>
          </a:bodyPr>
          <a:lstStyle/>
          <a:p>
            <a:pPr marL="4876800" indent="0">
              <a:spcAft>
                <a:spcPts val="2100"/>
              </a:spcAft>
            </a:pPr>
            <a:r>
              <a:rPr lang="en-US" sz="1100" b="1">
                <a:latin typeface="Arial"/>
              </a:rPr>
              <a:t>HO-1.2</a:t>
            </a:r>
          </a:p>
        </p:txBody>
      </p:sp>
      <p:sp>
        <p:nvSpPr>
          <p:cNvPr id="3" name="Rectangle 2"/>
          <p:cNvSpPr/>
          <p:nvPr/>
        </p:nvSpPr>
        <p:spPr>
          <a:xfrm>
            <a:off x="1078992" y="1313688"/>
            <a:ext cx="5696712" cy="4367784"/>
          </a:xfrm>
          <a:prstGeom prst="rect">
            <a:avLst/>
          </a:prstGeom>
        </p:spPr>
        <p:txBody>
          <a:bodyPr lIns="0" tIns="0" rIns="0" bIns="0">
            <a:noAutofit/>
          </a:bodyPr>
          <a:lstStyle/>
          <a:p>
            <a:pPr indent="0" algn="ctr">
              <a:lnSpc>
                <a:spcPts val="2064"/>
              </a:lnSpc>
              <a:spcBef>
                <a:spcPts val="2100"/>
              </a:spcBef>
              <a:spcAft>
                <a:spcPts val="840"/>
              </a:spcAft>
            </a:pPr>
            <a:r>
              <a:rPr lang="en-US" sz="1100" b="1">
                <a:latin typeface="Arial"/>
              </a:rPr>
              <a:t>Submateri Pelatihan 1.2 SKL, KI, Dan KD dan Strategi Implementasi Kurikulum 2013</a:t>
            </a:r>
          </a:p>
          <a:p>
            <a:pPr indent="0">
              <a:lnSpc>
                <a:spcPts val="1608"/>
              </a:lnSpc>
            </a:pPr>
            <a:r>
              <a:rPr lang="en-US" sz="900" b="1">
                <a:latin typeface="Arial"/>
              </a:rPr>
              <a:t>A. Standar Kompetensi Lulusan (SKL) SMA/MA/SMK/MAK/SMALB*/Paket C</a:t>
            </a:r>
          </a:p>
          <a:p>
            <a:pPr marL="190500" marR="127000" indent="0" algn="just">
              <a:lnSpc>
                <a:spcPts val="1608"/>
              </a:lnSpc>
              <a:spcAft>
                <a:spcPts val="840"/>
              </a:spcAft>
            </a:pPr>
            <a:r>
              <a:rPr lang="en-US" sz="900">
                <a:latin typeface="Arial"/>
              </a:rPr>
              <a:t>Kompetensi lulusan merupakan kualifikasi kemampuan lulusan yang mencakup sikap, pengetahuan, dan keterampilan, yang akan menjadi acuan bagi pengembangan kurikulum dalam rangka mewujudkan tujuan pendidikan nasional. Standar Kompetensi Lulusan adalah kriteria mengenai kualifikasi kemampuan lulusan yang mencakup sikap, pengetahuan, dan keterampilan. Standar Kompetensi Lulusan digunakan sebagai acuan utama pengembangan standar isi, standar proses, standar penilaian pendidikan, standar pendidik dan tenaga kependidikan, standar sarana dan prasarana, standar pengelolaan, dan standar pembiayaan.</a:t>
            </a:r>
          </a:p>
          <a:p>
            <a:pPr marL="190500" indent="0" algn="just">
              <a:lnSpc>
                <a:spcPts val="1608"/>
              </a:lnSpc>
            </a:pPr>
            <a:r>
              <a:rPr lang="en-US" sz="900" b="1">
                <a:latin typeface="Arial"/>
              </a:rPr>
              <a:t>1. Cakupan Kompetensi Lulusan</a:t>
            </a:r>
          </a:p>
          <a:p>
            <a:pPr marL="368300" marR="127000" indent="0" algn="just">
              <a:lnSpc>
                <a:spcPts val="1608"/>
              </a:lnSpc>
              <a:spcAft>
                <a:spcPts val="1470"/>
              </a:spcAft>
            </a:pPr>
            <a:r>
              <a:rPr lang="en-US" sz="900">
                <a:latin typeface="Arial"/>
              </a:rPr>
              <a:t>Penetapan pendekatan kompetensi lulusan didahului dengan mengidentifikasi apa yang hendak dibentuk, dibangun, dan diberdayakan dalam diri peserta didik sebagai jaminan yang akan mereka capai setelah menyelesaikan pendidikannya pada satuan pendidikan tertentu.Pendekatan kompetensi lulusan menekankan pada kemampuan holistik yang harus dimiliki setiap peserta didik. Hal itu akan membawa implikasi terhadap apa yang seharusnya dipelajari oleh setiap individu peserta didik, bagaimana cara mengajarkan, dan kapan diajarkannya.Cakupan kompetensi lulusan satuan pendidikan berdasarkan elemen-elemen yang harus dicapai dapat dilihat dalam tabel berikut ini.</a:t>
            </a:r>
          </a:p>
        </p:txBody>
      </p:sp>
      <p:sp>
        <p:nvSpPr>
          <p:cNvPr id="4" name="Rectangle 3"/>
          <p:cNvSpPr/>
          <p:nvPr/>
        </p:nvSpPr>
        <p:spPr>
          <a:xfrm>
            <a:off x="1764792" y="5937504"/>
            <a:ext cx="4477512" cy="155448"/>
          </a:xfrm>
          <a:prstGeom prst="rect">
            <a:avLst/>
          </a:prstGeom>
        </p:spPr>
        <p:txBody>
          <a:bodyPr lIns="0" tIns="0" rIns="0" bIns="0">
            <a:noAutofit/>
          </a:bodyPr>
          <a:lstStyle/>
          <a:p>
            <a:pPr indent="0"/>
            <a:r>
              <a:rPr lang="en-US" sz="900">
                <a:latin typeface="Arial"/>
              </a:rPr>
              <a:t>Tabel 1:</a:t>
            </a:r>
            <a:r>
              <a:rPr lang="en-US" sz="900" b="1">
                <a:latin typeface="Arial"/>
              </a:rPr>
              <a:t> Kompetensi Lulusan Berdasarkan Elemen-Elemen yang Harus Dicapai</a:t>
            </a:r>
          </a:p>
        </p:txBody>
      </p:sp>
      <p:graphicFrame>
        <p:nvGraphicFramePr>
          <p:cNvPr id="5" name="Table 4"/>
          <p:cNvGraphicFramePr>
            <a:graphicFrameLocks noGrp="1"/>
          </p:cNvGraphicFramePr>
          <p:nvPr/>
        </p:nvGraphicFramePr>
        <p:xfrm>
          <a:off x="1435608" y="6120384"/>
          <a:ext cx="5337048" cy="3517392"/>
        </p:xfrm>
        <a:graphic>
          <a:graphicData uri="http://schemas.openxmlformats.org/drawingml/2006/table">
            <a:tbl>
              <a:tblPr/>
              <a:tblGrid>
                <a:gridCol w="1176528"/>
                <a:gridCol w="679704"/>
                <a:gridCol w="3480816"/>
              </a:tblGrid>
              <a:tr h="441960">
                <a:tc>
                  <a:txBody>
                    <a:bodyPr/>
                    <a:lstStyle/>
                    <a:p>
                      <a:pPr marL="342900" indent="0"/>
                      <a:r>
                        <a:rPr lang="en-US" sz="900" b="1">
                          <a:latin typeface="Arial"/>
                        </a:rPr>
                        <a:t>DOMAIN</a:t>
                      </a:r>
                    </a:p>
                  </a:txBody>
                  <a:tcPr marL="0" marR="0" marT="0" marB="0"/>
                </a:tc>
                <a:tc>
                  <a:txBody>
                    <a:bodyPr/>
                    <a:lstStyle/>
                    <a:p>
                      <a:pPr marR="152400" indent="0" algn="r"/>
                      <a:r>
                        <a:rPr lang="en-US" sz="900" b="1">
                          <a:latin typeface="Arial"/>
                        </a:rPr>
                        <a:t>Elemen</a:t>
                      </a:r>
                    </a:p>
                  </a:txBody>
                  <a:tcPr marL="0" marR="0" marT="0" marB="0"/>
                </a:tc>
                <a:tc>
                  <a:txBody>
                    <a:bodyPr/>
                    <a:lstStyle/>
                    <a:p>
                      <a:pPr marL="215900" marR="190500" indent="901700">
                        <a:lnSpc>
                          <a:spcPts val="1344"/>
                        </a:lnSpc>
                      </a:pPr>
                      <a:r>
                        <a:rPr lang="en-US" sz="900" b="1" baseline="-25000">
                          <a:latin typeface="Arial"/>
                        </a:rPr>
                        <a:t>S</a:t>
                      </a:r>
                      <a:r>
                        <a:rPr lang="en-US" sz="900" b="1">
                          <a:latin typeface="Arial"/>
                        </a:rPr>
                        <a:t> SMA/MA/SMK/MAK/ </a:t>
                      </a:r>
                      <a:r>
                        <a:rPr lang="en-US" sz="900" b="1" baseline="30000">
                          <a:latin typeface="Arial"/>
                        </a:rPr>
                        <a:t>S S</a:t>
                      </a:r>
                      <a:r>
                        <a:rPr lang="en-US" sz="900" b="1">
                          <a:latin typeface="Arial"/>
                        </a:rPr>
                        <a:t> SMALB Paket C</a:t>
                      </a:r>
                    </a:p>
                  </a:txBody>
                  <a:tcPr marL="0" marR="0" marT="0" marB="0"/>
                </a:tc>
              </a:tr>
              <a:tr h="438912">
                <a:tc rowSpan="4">
                  <a:txBody>
                    <a:bodyPr/>
                    <a:lstStyle/>
                    <a:p>
                      <a:pPr marL="419100" indent="0"/>
                      <a:r>
                        <a:rPr lang="en-US" sz="900" b="1">
                          <a:latin typeface="Arial"/>
                        </a:rPr>
                        <a:t>SIKAP</a:t>
                      </a:r>
                    </a:p>
                  </a:txBody>
                  <a:tcPr marL="0" marR="0" marT="0" marB="0"/>
                </a:tc>
                <a:tc>
                  <a:txBody>
                    <a:bodyPr/>
                    <a:lstStyle/>
                    <a:p>
                      <a:pPr marR="152400" indent="0" algn="r"/>
                      <a:r>
                        <a:rPr lang="en-US" sz="900">
                          <a:latin typeface="Arial"/>
                        </a:rPr>
                        <a:t>Proses</a:t>
                      </a:r>
                    </a:p>
                  </a:txBody>
                  <a:tcPr marL="0" marR="0" marT="0" marB="0"/>
                </a:tc>
                <a:tc>
                  <a:txBody>
                    <a:bodyPr/>
                    <a:lstStyle/>
                    <a:p>
                      <a:pPr marR="114300" indent="0" algn="ctr">
                        <a:lnSpc>
                          <a:spcPts val="1368"/>
                        </a:lnSpc>
                      </a:pPr>
                      <a:r>
                        <a:rPr lang="en-US" sz="900">
                          <a:latin typeface="Arial"/>
                        </a:rPr>
                        <a:t>Menerima + Menjalankan + Menghargai + Menghayati + Mengamalkan</a:t>
                      </a:r>
                    </a:p>
                  </a:txBody>
                  <a:tcPr marL="0" marR="0" marT="0" marB="0"/>
                </a:tc>
              </a:tr>
              <a:tr h="609600">
                <a:tc vMerge="1">
                  <a:txBody>
                    <a:bodyPr/>
                    <a:lstStyle/>
                    <a:p>
                      <a:endParaRPr sz="2900"/>
                    </a:p>
                  </a:txBody>
                  <a:tcPr marL="0" marR="0" marT="0" marB="0"/>
                </a:tc>
                <a:tc>
                  <a:txBody>
                    <a:bodyPr/>
                    <a:lstStyle/>
                    <a:p>
                      <a:pPr marR="152400" indent="0" algn="r"/>
                      <a:r>
                        <a:rPr lang="en-US" sz="900">
                          <a:latin typeface="Arial"/>
                        </a:rPr>
                        <a:t>Individu</a:t>
                      </a:r>
                    </a:p>
                  </a:txBody>
                  <a:tcPr marL="0" marR="0" marT="0" marB="0"/>
                </a:tc>
                <a:tc>
                  <a:txBody>
                    <a:bodyPr/>
                    <a:lstStyle/>
                    <a:p>
                      <a:pPr marR="114300" indent="0" algn="ctr">
                        <a:lnSpc>
                          <a:spcPts val="1344"/>
                        </a:lnSpc>
                      </a:pPr>
                      <a:r>
                        <a:rPr lang="en-US" sz="900">
                          <a:latin typeface="Arial"/>
                        </a:rPr>
                        <a:t>beriman, berakhlak mulia (jujur, disiplin, tanggung jawab, peduli, santun), rasa ingin tahu, estetika, percaya diri, motivasi internal</a:t>
                      </a:r>
                    </a:p>
                  </a:txBody>
                  <a:tcPr marL="0" marR="0" marT="0" marB="0"/>
                </a:tc>
              </a:tr>
              <a:tr h="268224">
                <a:tc vMerge="1">
                  <a:txBody>
                    <a:bodyPr/>
                    <a:lstStyle/>
                    <a:p>
                      <a:endParaRPr sz="1300"/>
                    </a:p>
                  </a:txBody>
                  <a:tcPr marL="0" marR="0" marT="0" marB="0"/>
                </a:tc>
                <a:tc>
                  <a:txBody>
                    <a:bodyPr/>
                    <a:lstStyle/>
                    <a:p>
                      <a:pPr marR="152400" indent="0" algn="r"/>
                      <a:r>
                        <a:rPr lang="en-US" sz="900">
                          <a:latin typeface="Arial"/>
                        </a:rPr>
                        <a:t>Sosial</a:t>
                      </a:r>
                    </a:p>
                  </a:txBody>
                  <a:tcPr marL="0" marR="0" marT="0" marB="0"/>
                </a:tc>
                <a:tc>
                  <a:txBody>
                    <a:bodyPr/>
                    <a:lstStyle/>
                    <a:p>
                      <a:pPr marR="114300" indent="0" algn="ctr"/>
                      <a:r>
                        <a:rPr lang="en-US" sz="900">
                          <a:latin typeface="Arial"/>
                        </a:rPr>
                        <a:t>toleransi, gotong royong, kerjasama, dan musyawarah</a:t>
                      </a:r>
                    </a:p>
                  </a:txBody>
                  <a:tcPr marL="0" marR="0" marT="0" marB="0"/>
                </a:tc>
              </a:tr>
              <a:tr h="438912">
                <a:tc vMerge="1">
                  <a:txBody>
                    <a:bodyPr/>
                    <a:lstStyle/>
                    <a:p>
                      <a:endParaRPr sz="2100"/>
                    </a:p>
                  </a:txBody>
                  <a:tcPr marL="0" marR="0" marT="0" marB="0"/>
                </a:tc>
                <a:tc>
                  <a:txBody>
                    <a:bodyPr/>
                    <a:lstStyle/>
                    <a:p>
                      <a:pPr marR="152400" indent="0" algn="r"/>
                      <a:r>
                        <a:rPr lang="en-US" sz="900">
                          <a:latin typeface="Arial"/>
                        </a:rPr>
                        <a:t>Alam</a:t>
                      </a:r>
                    </a:p>
                  </a:txBody>
                  <a:tcPr marL="0" marR="0" marT="0" marB="0"/>
                </a:tc>
                <a:tc>
                  <a:txBody>
                    <a:bodyPr/>
                    <a:lstStyle/>
                    <a:p>
                      <a:pPr marR="114300" indent="0" algn="ctr">
                        <a:lnSpc>
                          <a:spcPts val="1344"/>
                        </a:lnSpc>
                      </a:pPr>
                      <a:r>
                        <a:rPr lang="en-US" sz="900">
                          <a:latin typeface="Arial"/>
                        </a:rPr>
                        <a:t>pola hidup sehat, ramah lingkungan, patriotik, dan cinta perdamaian</a:t>
                      </a:r>
                    </a:p>
                  </a:txBody>
                  <a:tcPr marL="0" marR="0" marT="0" marB="0"/>
                </a:tc>
              </a:tr>
              <a:tr h="438912">
                <a:tc rowSpan="3">
                  <a:txBody>
                    <a:bodyPr/>
                    <a:lstStyle/>
                    <a:p>
                      <a:pPr marL="139700" indent="0"/>
                      <a:r>
                        <a:rPr lang="en-US" sz="900" b="1">
                          <a:latin typeface="Arial"/>
                        </a:rPr>
                        <a:t>KETERAMPILAN</a:t>
                      </a:r>
                    </a:p>
                  </a:txBody>
                  <a:tcPr marL="0" marR="0" marT="0" marB="0"/>
                </a:tc>
                <a:tc>
                  <a:txBody>
                    <a:bodyPr/>
                    <a:lstStyle/>
                    <a:p>
                      <a:pPr marR="152400" indent="0" algn="r"/>
                      <a:r>
                        <a:rPr lang="en-US" sz="900">
                          <a:latin typeface="Arial"/>
                        </a:rPr>
                        <a:t>Proses</a:t>
                      </a:r>
                    </a:p>
                  </a:txBody>
                  <a:tcPr marL="0" marR="0" marT="0" marB="0"/>
                </a:tc>
                <a:tc>
                  <a:txBody>
                    <a:bodyPr/>
                    <a:lstStyle/>
                    <a:p>
                      <a:pPr marR="114300" indent="0" algn="ctr">
                        <a:lnSpc>
                          <a:spcPts val="1344"/>
                        </a:lnSpc>
                      </a:pPr>
                      <a:r>
                        <a:rPr lang="en-US" sz="900">
                          <a:latin typeface="Arial"/>
                        </a:rPr>
                        <a:t>Mengamati + Menanya + Mencoba + Mengolah + Menyaji + Menalar + Mencipta</a:t>
                      </a:r>
                    </a:p>
                  </a:txBody>
                  <a:tcPr marL="0" marR="0" marT="0" marB="0"/>
                </a:tc>
              </a:tr>
              <a:tr h="438912">
                <a:tc vMerge="1">
                  <a:txBody>
                    <a:bodyPr/>
                    <a:lstStyle/>
                    <a:p>
                      <a:endParaRPr sz="2100"/>
                    </a:p>
                  </a:txBody>
                  <a:tcPr marL="0" marR="0" marT="0" marB="0"/>
                </a:tc>
                <a:tc>
                  <a:txBody>
                    <a:bodyPr/>
                    <a:lstStyle/>
                    <a:p>
                      <a:pPr marR="152400" indent="0" algn="r"/>
                      <a:r>
                        <a:rPr lang="en-US" sz="900">
                          <a:latin typeface="Arial"/>
                        </a:rPr>
                        <a:t>Abstrak</a:t>
                      </a:r>
                    </a:p>
                  </a:txBody>
                  <a:tcPr marL="0" marR="0" marT="0" marB="0"/>
                </a:tc>
                <a:tc>
                  <a:txBody>
                    <a:bodyPr/>
                    <a:lstStyle/>
                    <a:p>
                      <a:pPr marR="114300" indent="0" algn="ctr">
                        <a:lnSpc>
                          <a:spcPts val="1344"/>
                        </a:lnSpc>
                      </a:pPr>
                      <a:r>
                        <a:rPr lang="en-US" sz="900">
                          <a:latin typeface="Arial"/>
                        </a:rPr>
                        <a:t>membaca, menulis, menghitung, menggambar, mengarang</a:t>
                      </a:r>
                    </a:p>
                  </a:txBody>
                  <a:tcPr marL="0" marR="0" marT="0" marB="0"/>
                </a:tc>
              </a:tr>
              <a:tr h="441960">
                <a:tc vMerge="1">
                  <a:txBody>
                    <a:bodyPr/>
                    <a:lstStyle/>
                    <a:p>
                      <a:endParaRPr sz="2100"/>
                    </a:p>
                  </a:txBody>
                  <a:tcPr marL="0" marR="0" marT="0" marB="0"/>
                </a:tc>
                <a:tc>
                  <a:txBody>
                    <a:bodyPr/>
                    <a:lstStyle/>
                    <a:p>
                      <a:pPr marR="152400" indent="0" algn="r"/>
                      <a:r>
                        <a:rPr lang="en-US" sz="900">
                          <a:latin typeface="Arial"/>
                        </a:rPr>
                        <a:t>Konkret</a:t>
                      </a:r>
                    </a:p>
                  </a:txBody>
                  <a:tcPr marL="0" marR="0" marT="0" marB="0"/>
                </a:tc>
                <a:tc>
                  <a:txBody>
                    <a:bodyPr/>
                    <a:lstStyle/>
                    <a:p>
                      <a:pPr marR="114300" indent="0" algn="ctr">
                        <a:lnSpc>
                          <a:spcPts val="1344"/>
                        </a:lnSpc>
                      </a:pPr>
                      <a:r>
                        <a:rPr lang="en-US" sz="900">
                          <a:latin typeface="Arial"/>
                        </a:rPr>
                        <a:t>menggunakan, mengurai, merangkai, memodifikasi, membuat, mencipta</a:t>
                      </a:r>
                    </a:p>
                  </a:txBody>
                  <a:tcPr marL="0" marR="0" marT="0" marB="0"/>
                </a:tc>
              </a:tr>
            </a:tbl>
          </a:graphicData>
        </a:graphic>
      </p:graphicFrame>
      <p:sp>
        <p:nvSpPr>
          <p:cNvPr id="6" name="Rectangle 5"/>
          <p:cNvSpPr/>
          <p:nvPr/>
        </p:nvSpPr>
        <p:spPr>
          <a:xfrm>
            <a:off x="4736592" y="9918192"/>
            <a:ext cx="1938528" cy="155448"/>
          </a:xfrm>
          <a:prstGeom prst="rect">
            <a:avLst/>
          </a:prstGeom>
        </p:spPr>
        <p:txBody>
          <a:bodyPr lIns="0" tIns="0" rIns="0" bIns="0">
            <a:noAutofit/>
          </a:bodyPr>
          <a:lstStyle/>
          <a:p>
            <a:pPr indent="0" algn="just"/>
            <a:r>
              <a:rPr lang="en-US" sz="900">
                <a:latin typeface="Arial"/>
              </a:rPr>
              <a:t>Materi 1- Konsep Kurikulum | 20</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35608" y="1283208"/>
          <a:ext cx="5346192" cy="981456"/>
        </p:xfrm>
        <a:graphic>
          <a:graphicData uri="http://schemas.openxmlformats.org/drawingml/2006/table">
            <a:tbl>
              <a:tblPr/>
              <a:tblGrid>
                <a:gridCol w="1176528"/>
                <a:gridCol w="679704"/>
                <a:gridCol w="3489960"/>
              </a:tblGrid>
              <a:tr h="441960">
                <a:tc rowSpan="3">
                  <a:txBody>
                    <a:bodyPr/>
                    <a:lstStyle/>
                    <a:p>
                      <a:pPr marL="152400" indent="0"/>
                      <a:r>
                        <a:rPr lang="en-US" sz="900" b="1">
                          <a:latin typeface="Arial"/>
                        </a:rPr>
                        <a:t>PENGETAHUAN</a:t>
                      </a:r>
                    </a:p>
                  </a:txBody>
                  <a:tcPr marL="0" marR="0" marT="0" marB="0"/>
                </a:tc>
                <a:tc>
                  <a:txBody>
                    <a:bodyPr/>
                    <a:lstStyle/>
                    <a:p>
                      <a:pPr marR="152400" indent="0" algn="r"/>
                      <a:r>
                        <a:rPr lang="en-US" sz="900">
                          <a:latin typeface="Arial"/>
                        </a:rPr>
                        <a:t>Proses</a:t>
                      </a:r>
                    </a:p>
                  </a:txBody>
                  <a:tcPr marL="0" marR="0" marT="0" marB="0"/>
                </a:tc>
                <a:tc>
                  <a:txBody>
                    <a:bodyPr/>
                    <a:lstStyle/>
                    <a:p>
                      <a:pPr indent="0" algn="ctr">
                        <a:lnSpc>
                          <a:spcPts val="1344"/>
                        </a:lnSpc>
                      </a:pPr>
                      <a:r>
                        <a:rPr lang="en-US" sz="900">
                          <a:latin typeface="Arial"/>
                        </a:rPr>
                        <a:t>Mengetahui + Memahami + Menerapkan + Menganalisa + Mengevaluasi</a:t>
                      </a:r>
                    </a:p>
                  </a:txBody>
                  <a:tcPr marL="0" marR="0" marT="0" marB="0"/>
                </a:tc>
              </a:tr>
              <a:tr h="268224">
                <a:tc vMerge="1">
                  <a:txBody>
                    <a:bodyPr/>
                    <a:lstStyle/>
                    <a:p>
                      <a:endParaRPr sz="1300"/>
                    </a:p>
                  </a:txBody>
                  <a:tcPr marL="0" marR="0" marT="0" marB="0"/>
                </a:tc>
                <a:tc>
                  <a:txBody>
                    <a:bodyPr/>
                    <a:lstStyle/>
                    <a:p>
                      <a:pPr marR="152400" indent="0" algn="r"/>
                      <a:r>
                        <a:rPr lang="en-US" sz="900">
                          <a:latin typeface="Arial"/>
                        </a:rPr>
                        <a:t>Objek</a:t>
                      </a:r>
                    </a:p>
                  </a:txBody>
                  <a:tcPr marL="0" marR="0" marT="0" marB="0"/>
                </a:tc>
                <a:tc>
                  <a:txBody>
                    <a:bodyPr/>
                    <a:lstStyle/>
                    <a:p>
                      <a:pPr indent="0" algn="ctr"/>
                      <a:r>
                        <a:rPr lang="en-US" sz="900">
                          <a:latin typeface="Arial"/>
                        </a:rPr>
                        <a:t>ilmu pengetahuan, teknologi, seni, dan budaya</a:t>
                      </a:r>
                    </a:p>
                  </a:txBody>
                  <a:tcPr marL="0" marR="0" marT="0" marB="0"/>
                </a:tc>
              </a:tr>
              <a:tr h="271272">
                <a:tc vMerge="1">
                  <a:txBody>
                    <a:bodyPr/>
                    <a:lstStyle/>
                    <a:p>
                      <a:endParaRPr sz="1300"/>
                    </a:p>
                  </a:txBody>
                  <a:tcPr marL="0" marR="0" marT="0" marB="0"/>
                </a:tc>
                <a:tc>
                  <a:txBody>
                    <a:bodyPr/>
                    <a:lstStyle/>
                    <a:p>
                      <a:pPr marR="152400" indent="0" algn="r"/>
                      <a:r>
                        <a:rPr lang="en-US" sz="900">
                          <a:latin typeface="Arial"/>
                        </a:rPr>
                        <a:t>Subyek</a:t>
                      </a:r>
                    </a:p>
                  </a:txBody>
                  <a:tcPr marL="0" marR="0" marT="0" marB="0"/>
                </a:tc>
                <a:tc>
                  <a:txBody>
                    <a:bodyPr/>
                    <a:lstStyle/>
                    <a:p>
                      <a:pPr indent="0" algn="ctr"/>
                      <a:r>
                        <a:rPr lang="en-US" sz="900">
                          <a:latin typeface="Arial"/>
                        </a:rPr>
                        <a:t>manusia, bangsa, negara, tanah air, dan dunia</a:t>
                      </a:r>
                    </a:p>
                  </a:txBody>
                  <a:tcPr marL="0" marR="0" marT="0" marB="0"/>
                </a:tc>
              </a:tr>
            </a:tbl>
          </a:graphicData>
        </a:graphic>
      </p:graphicFrame>
      <p:sp>
        <p:nvSpPr>
          <p:cNvPr id="3" name="Rectangle 2"/>
          <p:cNvSpPr/>
          <p:nvPr/>
        </p:nvSpPr>
        <p:spPr>
          <a:xfrm>
            <a:off x="1444752" y="2490216"/>
            <a:ext cx="5209032" cy="566928"/>
          </a:xfrm>
          <a:prstGeom prst="rect">
            <a:avLst/>
          </a:prstGeom>
        </p:spPr>
        <p:txBody>
          <a:bodyPr lIns="0" tIns="0" rIns="0" bIns="0">
            <a:noAutofit/>
          </a:bodyPr>
          <a:lstStyle/>
          <a:p>
            <a:pPr indent="0" algn="just">
              <a:lnSpc>
                <a:spcPts val="1608"/>
              </a:lnSpc>
            </a:pPr>
            <a:r>
              <a:rPr lang="en-US" sz="900">
                <a:latin typeface="Arial"/>
              </a:rPr>
              <a:t>Cakupan kompetensi lulusan satuan pendidikan secara holistik dapat dilihat dalam tabel di bawah ini.</a:t>
            </a:r>
          </a:p>
          <a:p>
            <a:pPr marL="1295400" indent="0">
              <a:lnSpc>
                <a:spcPts val="1608"/>
              </a:lnSpc>
            </a:pPr>
            <a:r>
              <a:rPr lang="en-US" sz="900">
                <a:latin typeface="Arial"/>
              </a:rPr>
              <a:t>Tabel 2:</a:t>
            </a:r>
            <a:r>
              <a:rPr lang="en-US" sz="900" b="1">
                <a:latin typeface="Arial"/>
              </a:rPr>
              <a:t> Kompetensi Lulusan Secara Holistik</a:t>
            </a:r>
          </a:p>
        </p:txBody>
      </p:sp>
      <p:graphicFrame>
        <p:nvGraphicFramePr>
          <p:cNvPr id="4" name="Table 3"/>
          <p:cNvGraphicFramePr>
            <a:graphicFrameLocks noGrp="1"/>
          </p:cNvGraphicFramePr>
          <p:nvPr/>
        </p:nvGraphicFramePr>
        <p:xfrm>
          <a:off x="1435608" y="3084576"/>
          <a:ext cx="5346192" cy="3419856"/>
        </p:xfrm>
        <a:graphic>
          <a:graphicData uri="http://schemas.openxmlformats.org/drawingml/2006/table">
            <a:tbl>
              <a:tblPr/>
              <a:tblGrid>
                <a:gridCol w="1325880"/>
                <a:gridCol w="4020312"/>
              </a:tblGrid>
              <a:tr h="441960">
                <a:tc>
                  <a:txBody>
                    <a:bodyPr/>
                    <a:lstStyle/>
                    <a:p>
                      <a:pPr marL="419100" indent="0"/>
                      <a:r>
                        <a:rPr lang="en-US" sz="900" b="1">
                          <a:latin typeface="Arial"/>
                        </a:rPr>
                        <a:t>DOMAIN</a:t>
                      </a:r>
                    </a:p>
                  </a:txBody>
                  <a:tcPr marL="0" marR="0" marT="0" marB="0"/>
                </a:tc>
                <a:tc>
                  <a:txBody>
                    <a:bodyPr/>
                    <a:lstStyle/>
                    <a:p>
                      <a:pPr marL="342900" indent="0">
                        <a:spcAft>
                          <a:spcPts val="210"/>
                        </a:spcAft>
                      </a:pPr>
                      <a:r>
                        <a:rPr lang="en-US" sz="900" b="1">
                          <a:latin typeface="Arial"/>
                        </a:rPr>
                        <a:t>SD SMP SMA/MA/SMK/MAK/SMALB</a:t>
                      </a:r>
                    </a:p>
                    <a:p>
                      <a:pPr marL="2882900" indent="0"/>
                      <a:r>
                        <a:rPr lang="en-US" sz="900" b="1">
                          <a:latin typeface="Arial"/>
                        </a:rPr>
                        <a:t>Paket C</a:t>
                      </a:r>
                    </a:p>
                  </a:txBody>
                  <a:tcPr marL="0" marR="0" marT="0" marB="0"/>
                </a:tc>
              </a:tr>
              <a:tr h="438912">
                <a:tc rowSpan="2">
                  <a:txBody>
                    <a:bodyPr/>
                    <a:lstStyle/>
                    <a:p>
                      <a:pPr marL="495300" indent="0"/>
                      <a:r>
                        <a:rPr lang="en-US" sz="900" b="1">
                          <a:latin typeface="Arial"/>
                        </a:rPr>
                        <a:t>SIKAP</a:t>
                      </a:r>
                    </a:p>
                  </a:txBody>
                  <a:tcPr marL="0" marR="0" marT="0" marB="0"/>
                </a:tc>
                <a:tc>
                  <a:txBody>
                    <a:bodyPr/>
                    <a:lstStyle/>
                    <a:p>
                      <a:pPr indent="0" algn="ctr">
                        <a:lnSpc>
                          <a:spcPts val="1344"/>
                        </a:lnSpc>
                      </a:pPr>
                      <a:r>
                        <a:rPr lang="en-US" sz="900">
                          <a:latin typeface="Arial"/>
                        </a:rPr>
                        <a:t>Menerima + Menjalankan + Menghargai + Menghayati + Mengamalkan</a:t>
                      </a:r>
                    </a:p>
                  </a:txBody>
                  <a:tcPr marL="0" marR="0" marT="0" marB="0"/>
                </a:tc>
              </a:tr>
              <a:tr h="609600">
                <a:tc vMerge="1">
                  <a:txBody>
                    <a:bodyPr/>
                    <a:lstStyle/>
                    <a:p>
                      <a:endParaRPr sz="2900"/>
                    </a:p>
                  </a:txBody>
                  <a:tcPr marL="0" marR="0" marT="0" marB="0"/>
                </a:tc>
                <a:tc>
                  <a:txBody>
                    <a:bodyPr/>
                    <a:lstStyle/>
                    <a:p>
                      <a:pPr marL="342900" marR="330200" indent="0" algn="just">
                        <a:lnSpc>
                          <a:spcPts val="1344"/>
                        </a:lnSpc>
                      </a:pPr>
                      <a:r>
                        <a:rPr lang="en-US" sz="900">
                          <a:latin typeface="Arial"/>
                        </a:rPr>
                        <a:t>pribadi yang beriman, berakhlak mulia, percaya diri, dan bertanggung jawab dalam berinteraksi secara efektif dengan lingkungan sosial, alam sekitar, serta dunia dan peradabannya</a:t>
                      </a:r>
                    </a:p>
                  </a:txBody>
                  <a:tcPr marL="0" marR="0" marT="0" marB="0"/>
                </a:tc>
              </a:tr>
              <a:tr h="438912">
                <a:tc rowSpan="2">
                  <a:txBody>
                    <a:bodyPr/>
                    <a:lstStyle/>
                    <a:p>
                      <a:pPr marL="215900" indent="0"/>
                      <a:r>
                        <a:rPr lang="en-US" sz="900" b="1">
                          <a:latin typeface="Arial"/>
                        </a:rPr>
                        <a:t>KETERAMPILAN</a:t>
                      </a:r>
                    </a:p>
                  </a:txBody>
                  <a:tcPr marL="0" marR="0" marT="0" marB="0"/>
                </a:tc>
                <a:tc>
                  <a:txBody>
                    <a:bodyPr/>
                    <a:lstStyle/>
                    <a:p>
                      <a:pPr indent="0" algn="ctr">
                        <a:lnSpc>
                          <a:spcPts val="1344"/>
                        </a:lnSpc>
                      </a:pPr>
                      <a:r>
                        <a:rPr lang="en-US" sz="900">
                          <a:latin typeface="Arial"/>
                        </a:rPr>
                        <a:t>Mengamati + Menanya + Mencoba + Mengolah + Menyaji + Menalar + Mencipta</a:t>
                      </a:r>
                    </a:p>
                  </a:txBody>
                  <a:tcPr marL="0" marR="0" marT="0" marB="0"/>
                </a:tc>
              </a:tr>
              <a:tr h="438912">
                <a:tc vMerge="1">
                  <a:txBody>
                    <a:bodyPr/>
                    <a:lstStyle/>
                    <a:p>
                      <a:endParaRPr sz="2100"/>
                    </a:p>
                  </a:txBody>
                  <a:tcPr marL="0" marR="0" marT="0" marB="0"/>
                </a:tc>
                <a:tc>
                  <a:txBody>
                    <a:bodyPr/>
                    <a:lstStyle/>
                    <a:p>
                      <a:pPr indent="0" algn="ctr">
                        <a:lnSpc>
                          <a:spcPts val="1344"/>
                        </a:lnSpc>
                      </a:pPr>
                      <a:r>
                        <a:rPr lang="en-US" sz="900">
                          <a:latin typeface="Arial"/>
                        </a:rPr>
                        <a:t>pribadi yang berkemampuan pikir dan tindak yang efektif dan kreatif dalam ranah abstrak dan konkret</a:t>
                      </a:r>
                    </a:p>
                  </a:txBody>
                  <a:tcPr marL="0" marR="0" marT="0" marB="0"/>
                </a:tc>
              </a:tr>
              <a:tr h="438912">
                <a:tc rowSpan="2">
                  <a:txBody>
                    <a:bodyPr/>
                    <a:lstStyle/>
                    <a:p>
                      <a:pPr marL="215900" indent="0"/>
                      <a:r>
                        <a:rPr lang="en-US" sz="900" b="1">
                          <a:latin typeface="Arial"/>
                        </a:rPr>
                        <a:t>PENGETAHUAN</a:t>
                      </a:r>
                    </a:p>
                  </a:txBody>
                  <a:tcPr marL="0" marR="0" marT="0" marB="0"/>
                </a:tc>
                <a:tc>
                  <a:txBody>
                    <a:bodyPr/>
                    <a:lstStyle/>
                    <a:p>
                      <a:pPr indent="0" algn="ctr">
                        <a:lnSpc>
                          <a:spcPts val="1344"/>
                        </a:lnSpc>
                      </a:pPr>
                      <a:r>
                        <a:rPr lang="en-US" sz="900">
                          <a:latin typeface="Arial"/>
                        </a:rPr>
                        <a:t>Mengetahui + Memahami + Menerapkan + Menganalisa + Mengevaluasi</a:t>
                      </a:r>
                    </a:p>
                  </a:txBody>
                  <a:tcPr marL="0" marR="0" marT="0" marB="0"/>
                </a:tc>
              </a:tr>
              <a:tr h="612648">
                <a:tc vMerge="1">
                  <a:txBody>
                    <a:bodyPr/>
                    <a:lstStyle/>
                    <a:p>
                      <a:endParaRPr sz="2900"/>
                    </a:p>
                  </a:txBody>
                  <a:tcPr marL="0" marR="0" marT="0" marB="0"/>
                </a:tc>
                <a:tc>
                  <a:txBody>
                    <a:bodyPr/>
                    <a:lstStyle/>
                    <a:p>
                      <a:pPr indent="0" algn="ctr">
                        <a:lnSpc>
                          <a:spcPts val="1344"/>
                        </a:lnSpc>
                      </a:pPr>
                      <a:r>
                        <a:rPr lang="en-US" sz="900">
                          <a:latin typeface="Arial"/>
                        </a:rPr>
                        <a:t>pribadi yang menguasai ilmu pengetahuan, teknologi, seni, budaya dan berwawasan kemanusiaan, kebangsaan, kenegaraan, dan</a:t>
                      </a:r>
                    </a:p>
                    <a:p>
                      <a:pPr indent="0" algn="ctr">
                        <a:lnSpc>
                          <a:spcPts val="1344"/>
                        </a:lnSpc>
                      </a:pPr>
                      <a:r>
                        <a:rPr lang="en-US" sz="900">
                          <a:latin typeface="Arial"/>
                        </a:rPr>
                        <a:t>peradaban</a:t>
                      </a:r>
                    </a:p>
                  </a:txBody>
                  <a:tcPr marL="0" marR="0" marT="0" marB="0"/>
                </a:tc>
              </a:tr>
            </a:tbl>
          </a:graphicData>
        </a:graphic>
      </p:graphicFrame>
      <p:sp>
        <p:nvSpPr>
          <p:cNvPr id="5" name="Rectangle 4"/>
          <p:cNvSpPr/>
          <p:nvPr/>
        </p:nvSpPr>
        <p:spPr>
          <a:xfrm>
            <a:off x="1432560" y="6726936"/>
            <a:ext cx="5352288" cy="3002280"/>
          </a:xfrm>
          <a:prstGeom prst="rect">
            <a:avLst/>
          </a:prstGeom>
        </p:spPr>
        <p:txBody>
          <a:bodyPr lIns="0" tIns="0" rIns="0" bIns="0">
            <a:noAutofit/>
          </a:bodyPr>
          <a:lstStyle/>
          <a:p>
            <a:pPr marL="12700" indent="0">
              <a:lnSpc>
                <a:spcPts val="1608"/>
              </a:lnSpc>
              <a:spcBef>
                <a:spcPts val="1050"/>
              </a:spcBef>
            </a:pPr>
            <a:r>
              <a:rPr lang="en-US" sz="900">
                <a:latin typeface="Arial"/>
              </a:rPr>
              <a:t>Cakupan kompetensi lulusan secara holistik dirumuskan sebagai berikut.</a:t>
            </a:r>
          </a:p>
          <a:p>
            <a:pPr marL="12700" indent="0">
              <a:lnSpc>
                <a:spcPts val="1608"/>
              </a:lnSpc>
            </a:pPr>
            <a:r>
              <a:rPr lang="en-US" sz="900">
                <a:latin typeface="Arial"/>
              </a:rPr>
              <a:t>a. </a:t>
            </a:r>
            <a:r>
              <a:rPr lang="en-US" sz="900" b="1">
                <a:latin typeface="Arial"/>
              </a:rPr>
              <a:t>Kemampuan Lulusan dalam Dimensi Sikap</a:t>
            </a:r>
          </a:p>
          <a:p>
            <a:pPr marL="203200" marR="101600" indent="0" algn="just">
              <a:lnSpc>
                <a:spcPts val="1608"/>
              </a:lnSpc>
            </a:pPr>
            <a:r>
              <a:rPr lang="en-US" sz="900">
                <a:latin typeface="Arial"/>
              </a:rPr>
              <a:t>Manusia yang memiliki pribadi yang beriman, berakhlak mulia, percaya diri, dan bertanggung jawab dalam berinteraksi secara efektif dengan lingkungan sosial, alam sekitar, serta dunia dan peradabannya.Pencapaian pribadi tersebut dilakukan melalui proses</a:t>
            </a:r>
            <a:r>
              <a:rPr lang="en-US" sz="900" i="1">
                <a:latin typeface="Arial"/>
              </a:rPr>
              <a:t> menerima, menjalankan, menghargai, menghayati, dan mengamalkan.</a:t>
            </a:r>
          </a:p>
          <a:p>
            <a:pPr marL="12700" indent="0">
              <a:lnSpc>
                <a:spcPts val="1608"/>
              </a:lnSpc>
            </a:pPr>
            <a:r>
              <a:rPr lang="en-US" sz="900">
                <a:latin typeface="Arial"/>
              </a:rPr>
              <a:t>b. </a:t>
            </a:r>
            <a:r>
              <a:rPr lang="en-US" sz="900" b="1">
                <a:latin typeface="Arial"/>
              </a:rPr>
              <a:t>Kemampuan Lulusan dalam Dimensi Pengetahuan</a:t>
            </a:r>
          </a:p>
          <a:p>
            <a:pPr marL="203200" marR="101600" indent="0" algn="just">
              <a:lnSpc>
                <a:spcPts val="1608"/>
              </a:lnSpc>
            </a:pPr>
            <a:r>
              <a:rPr lang="en-US" sz="900">
                <a:latin typeface="Arial"/>
              </a:rPr>
              <a:t>Manusia yang memiliki pribadi yang menguasai ilmu pengetahuan, teknologi, seni, budaya dan berwawasan kemanusiaan, kebangsaan, kenegaraan, dan peradaban. Pencapaian pribadi tersebut dilakukan melalui proses</a:t>
            </a:r>
            <a:r>
              <a:rPr lang="en-US" sz="900" i="1">
                <a:latin typeface="Arial"/>
              </a:rPr>
              <a:t> mengetahui, memahami, menerapkan, menganalisa, dan mengevaluasi.</a:t>
            </a:r>
          </a:p>
          <a:p>
            <a:pPr marL="12700" indent="0">
              <a:lnSpc>
                <a:spcPts val="1608"/>
              </a:lnSpc>
            </a:pPr>
            <a:r>
              <a:rPr lang="en-US" sz="900">
                <a:latin typeface="Arial"/>
              </a:rPr>
              <a:t>c. </a:t>
            </a:r>
            <a:r>
              <a:rPr lang="en-US" sz="900" b="1">
                <a:latin typeface="Arial"/>
              </a:rPr>
              <a:t>Kemampuan Lulusan dalam Dimensi Keterampilan</a:t>
            </a:r>
          </a:p>
          <a:p>
            <a:pPr marL="203200" marR="101600" indent="0" algn="just">
              <a:lnSpc>
                <a:spcPts val="1608"/>
              </a:lnSpc>
            </a:pPr>
            <a:r>
              <a:rPr lang="en-US" sz="900">
                <a:latin typeface="Arial"/>
              </a:rPr>
              <a:t>Manusia yang memiliki pribadi yang berkemampuan pikir dan tindak yang efektif dan kreatif dalam ranah abstrak dan konkret.Pencapaian pribadi tersebut dilakukan melalui proses</a:t>
            </a:r>
            <a:r>
              <a:rPr lang="en-US" sz="900" i="1">
                <a:latin typeface="Arial"/>
              </a:rPr>
              <a:t> mengamati, menanya, mencoba, mengolah, menyaji, menalar, dan mencipta.</a:t>
            </a:r>
          </a:p>
        </p:txBody>
      </p:sp>
      <p:sp>
        <p:nvSpPr>
          <p:cNvPr id="6" name="Rectangle 5"/>
          <p:cNvSpPr/>
          <p:nvPr/>
        </p:nvSpPr>
        <p:spPr>
          <a:xfrm>
            <a:off x="1426464" y="9933432"/>
            <a:ext cx="5248656" cy="140208"/>
          </a:xfrm>
          <a:prstGeom prst="rect">
            <a:avLst/>
          </a:prstGeom>
        </p:spPr>
        <p:txBody>
          <a:bodyPr lIns="0" tIns="0" rIns="0" bIns="0">
            <a:noAutofit/>
          </a:bodyPr>
          <a:lstStyle/>
          <a:p>
            <a:pPr indent="0" algn="r"/>
            <a:r>
              <a:rPr lang="en-US" sz="900">
                <a:latin typeface="Arial"/>
              </a:rPr>
              <a:t>Materi 1- Konsep Kurikulum | 21</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61872" y="1304544"/>
            <a:ext cx="5404104" cy="2200656"/>
          </a:xfrm>
          <a:prstGeom prst="rect">
            <a:avLst/>
          </a:prstGeom>
        </p:spPr>
        <p:txBody>
          <a:bodyPr lIns="0" tIns="0" rIns="0" bIns="0">
            <a:noAutofit/>
          </a:bodyPr>
          <a:lstStyle/>
          <a:p>
            <a:pPr marL="381000" marR="12700" indent="0">
              <a:lnSpc>
                <a:spcPts val="1608"/>
              </a:lnSpc>
            </a:pPr>
            <a:r>
              <a:rPr lang="en-US" sz="900">
                <a:latin typeface="Arial"/>
              </a:rPr>
              <a:t>Perumusan kompetensi lulusan antarsatuan pendidikan mempertimbangkan gradasi setiap tingkatan satuan pendidikan dan memperhatikan kriteria sebagai berikut:</a:t>
            </a:r>
          </a:p>
          <a:p>
            <a:pPr marL="381000" indent="0">
              <a:lnSpc>
                <a:spcPts val="1608"/>
              </a:lnSpc>
            </a:pPr>
            <a:r>
              <a:rPr lang="en-US" sz="900">
                <a:latin typeface="Arial"/>
              </a:rPr>
              <a:t>1) perkembangan psikologis anak,</a:t>
            </a:r>
          </a:p>
          <a:p>
            <a:pPr marL="381000" indent="0">
              <a:lnSpc>
                <a:spcPts val="1608"/>
              </a:lnSpc>
            </a:pPr>
            <a:r>
              <a:rPr lang="en-US" sz="900">
                <a:latin typeface="Arial"/>
              </a:rPr>
              <a:t>2) lingkup dan kedalaman materi,</a:t>
            </a:r>
          </a:p>
          <a:p>
            <a:pPr marL="381000" indent="0">
              <a:lnSpc>
                <a:spcPts val="1608"/>
              </a:lnSpc>
            </a:pPr>
            <a:r>
              <a:rPr lang="en-US" sz="900">
                <a:latin typeface="Arial"/>
              </a:rPr>
              <a:t>3) kesinambungan, dan</a:t>
            </a:r>
          </a:p>
          <a:p>
            <a:pPr marL="381000" indent="0">
              <a:lnSpc>
                <a:spcPts val="1608"/>
              </a:lnSpc>
              <a:spcAft>
                <a:spcPts val="1050"/>
              </a:spcAft>
            </a:pPr>
            <a:r>
              <a:rPr lang="en-US" sz="900">
                <a:latin typeface="Arial"/>
              </a:rPr>
              <a:t>4) fungsi satuan pendidikan.</a:t>
            </a:r>
          </a:p>
          <a:p>
            <a:pPr marL="177800" indent="0" algn="just">
              <a:lnSpc>
                <a:spcPts val="1608"/>
              </a:lnSpc>
            </a:pPr>
            <a:r>
              <a:rPr lang="en-US" sz="900">
                <a:latin typeface="Arial"/>
              </a:rPr>
              <a:t>Dalam Permendikbud Nomor 54 Tahun 2013 tentang Standar Kompetensi Lulusan</a:t>
            </a:r>
          </a:p>
          <a:p>
            <a:pPr marL="177800" indent="0" algn="just">
              <a:lnSpc>
                <a:spcPts val="1608"/>
              </a:lnSpc>
            </a:pPr>
            <a:r>
              <a:rPr lang="en-US" sz="900">
                <a:latin typeface="Arial"/>
              </a:rPr>
              <a:t>dinyatakan bahwa peserta didik dinyatakan lulus dari jenjang pendidikan</a:t>
            </a:r>
          </a:p>
          <a:p>
            <a:pPr marL="177800" marR="12700" indent="0" algn="just">
              <a:lnSpc>
                <a:spcPts val="1608"/>
              </a:lnSpc>
              <a:spcAft>
                <a:spcPts val="1260"/>
              </a:spcAft>
            </a:pPr>
            <a:r>
              <a:rPr lang="en-US" sz="900">
                <a:latin typeface="Arial"/>
              </a:rPr>
              <a:t>SMA/MA/SMK/MAK/SMALB*/Paket C apabila memiliki sikap, pengetahuan, dan keterampilan seperti diuraikan dalam tabel di bawah ini.</a:t>
            </a:r>
          </a:p>
        </p:txBody>
      </p:sp>
      <p:graphicFrame>
        <p:nvGraphicFramePr>
          <p:cNvPr id="3" name="Table 2"/>
          <p:cNvGraphicFramePr>
            <a:graphicFrameLocks noGrp="1"/>
          </p:cNvGraphicFramePr>
          <p:nvPr/>
        </p:nvGraphicFramePr>
        <p:xfrm>
          <a:off x="1435608" y="3739896"/>
          <a:ext cx="5227320" cy="2548128"/>
        </p:xfrm>
        <a:graphic>
          <a:graphicData uri="http://schemas.openxmlformats.org/drawingml/2006/table">
            <a:tbl>
              <a:tblPr/>
              <a:tblGrid>
                <a:gridCol w="905256"/>
                <a:gridCol w="4322064"/>
              </a:tblGrid>
              <a:tr h="274320">
                <a:tc>
                  <a:txBody>
                    <a:bodyPr/>
                    <a:lstStyle/>
                    <a:p>
                      <a:pPr marL="279400" indent="0"/>
                      <a:r>
                        <a:rPr lang="en-US" sz="900" b="1">
                          <a:latin typeface="Arial"/>
                        </a:rPr>
                        <a:t>Aspek</a:t>
                      </a:r>
                    </a:p>
                  </a:txBody>
                  <a:tcPr marL="0" marR="0" marT="0" marB="0"/>
                </a:tc>
                <a:tc>
                  <a:txBody>
                    <a:bodyPr/>
                    <a:lstStyle/>
                    <a:p>
                      <a:pPr marL="1181100" indent="0"/>
                      <a:r>
                        <a:rPr lang="en-US" sz="900" b="1">
                          <a:latin typeface="Arial"/>
                        </a:rPr>
                        <a:t>Standar Kompetensi Lulusan (SKL)</a:t>
                      </a:r>
                    </a:p>
                  </a:txBody>
                  <a:tcPr marL="0" marR="0" marT="0" marB="0"/>
                </a:tc>
              </a:tr>
              <a:tr h="826008">
                <a:tc>
                  <a:txBody>
                    <a:bodyPr/>
                    <a:lstStyle/>
                    <a:p>
                      <a:pPr marL="88900" indent="0"/>
                      <a:r>
                        <a:rPr lang="en-US" sz="900">
                          <a:latin typeface="Arial"/>
                        </a:rPr>
                        <a:t>Sikap</a:t>
                      </a:r>
                    </a:p>
                  </a:txBody>
                  <a:tcPr marL="0" marR="0" marT="0" marB="0"/>
                </a:tc>
                <a:tc>
                  <a:txBody>
                    <a:bodyPr/>
                    <a:lstStyle/>
                    <a:p>
                      <a:pPr marL="76200" marR="152400" indent="0">
                        <a:lnSpc>
                          <a:spcPts val="1608"/>
                        </a:lnSpc>
                      </a:pPr>
                      <a:r>
                        <a:rPr lang="en-US" sz="900">
                          <a:latin typeface="Arial"/>
                        </a:rPr>
                        <a:t>Memiliki perilaku yang mencerminkan sikap orang beriman, berakhlak mulia, berilmu, percaya diri, dan bertanggung jawab dalam berinteraksi secara efektif dengan lingkungan sosial dan alam serta dalam menempatkan diri sebagai cerminan bangsa dalam pergaulan dunia</a:t>
                      </a:r>
                    </a:p>
                  </a:txBody>
                  <a:tcPr marL="0" marR="0" marT="0" marB="0"/>
                </a:tc>
              </a:tr>
              <a:tr h="826008">
                <a:tc>
                  <a:txBody>
                    <a:bodyPr/>
                    <a:lstStyle/>
                    <a:p>
                      <a:pPr marL="88900" indent="0"/>
                      <a:r>
                        <a:rPr lang="en-US" sz="900">
                          <a:latin typeface="Arial"/>
                        </a:rPr>
                        <a:t>Pengetahuan</a:t>
                      </a:r>
                    </a:p>
                  </a:txBody>
                  <a:tcPr marL="0" marR="0" marT="0" marB="0"/>
                </a:tc>
                <a:tc>
                  <a:txBody>
                    <a:bodyPr/>
                    <a:lstStyle/>
                    <a:p>
                      <a:pPr marL="76200" marR="152400" indent="0" algn="just">
                        <a:lnSpc>
                          <a:spcPts val="1608"/>
                        </a:lnSpc>
                      </a:pPr>
                      <a:r>
                        <a:rPr lang="en-US" sz="900">
                          <a:latin typeface="Arial"/>
                        </a:rPr>
                        <a:t>Memiliki pengetahuan faktual, konseptual, prosedural, dan metakognitif dalam ilmu pengetahuan, teknologi, seni, dan budaya dengan wawasan kemanusiaan, kebangsaan, kenegaraan, dan peradaban terkait penyebab serta dampak fenomena dan kejadian.</a:t>
                      </a:r>
                    </a:p>
                  </a:txBody>
                  <a:tcPr marL="0" marR="0" marT="0" marB="0"/>
                </a:tc>
              </a:tr>
              <a:tr h="621792">
                <a:tc>
                  <a:txBody>
                    <a:bodyPr/>
                    <a:lstStyle/>
                    <a:p>
                      <a:pPr marL="88900" indent="0"/>
                      <a:r>
                        <a:rPr lang="en-US" sz="900">
                          <a:latin typeface="Arial"/>
                        </a:rPr>
                        <a:t>Keterampilan</a:t>
                      </a:r>
                    </a:p>
                  </a:txBody>
                  <a:tcPr marL="0" marR="0" marT="0" marB="0"/>
                </a:tc>
                <a:tc>
                  <a:txBody>
                    <a:bodyPr/>
                    <a:lstStyle/>
                    <a:p>
                      <a:pPr marL="76200" marR="152400" indent="0">
                        <a:lnSpc>
                          <a:spcPts val="1608"/>
                        </a:lnSpc>
                      </a:pPr>
                      <a:r>
                        <a:rPr lang="en-US" sz="900">
                          <a:latin typeface="Arial"/>
                        </a:rPr>
                        <a:t>Memiliki kemampuan pikir dan tindak yang efektif dan kreatif dalam ranah abstrak dan konkret sebagai pengembangan dari yang dipelajari di sekolah secara mandiri.</a:t>
                      </a:r>
                    </a:p>
                  </a:txBody>
                  <a:tcPr marL="0" marR="0" marT="0" marB="0"/>
                </a:tc>
              </a:tr>
            </a:tbl>
          </a:graphicData>
        </a:graphic>
      </p:graphicFrame>
      <p:sp>
        <p:nvSpPr>
          <p:cNvPr id="4" name="Rectangle 3"/>
          <p:cNvSpPr/>
          <p:nvPr/>
        </p:nvSpPr>
        <p:spPr>
          <a:xfrm>
            <a:off x="1261872" y="6717792"/>
            <a:ext cx="5404104" cy="1588008"/>
          </a:xfrm>
          <a:prstGeom prst="rect">
            <a:avLst/>
          </a:prstGeom>
        </p:spPr>
        <p:txBody>
          <a:bodyPr lIns="0" tIns="0" rIns="0" bIns="0">
            <a:noAutofit/>
          </a:bodyPr>
          <a:lstStyle/>
          <a:p>
            <a:pPr marL="177800" marR="12700" indent="-177800">
              <a:lnSpc>
                <a:spcPts val="1632"/>
              </a:lnSpc>
              <a:spcBef>
                <a:spcPts val="2310"/>
              </a:spcBef>
            </a:pPr>
            <a:r>
              <a:rPr lang="en-US" sz="900" b="1">
                <a:latin typeface="Arial"/>
              </a:rPr>
              <a:t>2. Kompetensi Inti dan Kompetensi Dasar Bahasa Jerman Sekolah Menengah Atas (SMA)/Madrasah Aliyah (MA)</a:t>
            </a:r>
          </a:p>
          <a:p>
            <a:pPr marL="177800" marR="12700" indent="0" algn="just">
              <a:lnSpc>
                <a:spcPts val="1344"/>
              </a:lnSpc>
            </a:pPr>
            <a:r>
              <a:rPr lang="en-US" sz="900">
                <a:latin typeface="Arial"/>
              </a:rPr>
              <a:t>Kompetensi inti dirancang seiring dengan meningkatnya usia peserta didik pada kelas tertentu. Melalui kompetensi inti, integrasi vertikal berbagai kompetensi dasar pada kelas yang berbeda dapat dijaga. Rumusan kompetensi inti menggunakan notasi sebagai berikut:</a:t>
            </a:r>
          </a:p>
          <a:p>
            <a:pPr marL="177800" indent="0" algn="just">
              <a:lnSpc>
                <a:spcPts val="1344"/>
              </a:lnSpc>
            </a:pPr>
            <a:r>
              <a:rPr lang="en-US" sz="900">
                <a:latin typeface="Arial"/>
              </a:rPr>
              <a:t>a. Kompetensi Inti-1 (KI-1) untuk kompetensi inti sikap spiritual;</a:t>
            </a:r>
          </a:p>
          <a:p>
            <a:pPr marL="177800" indent="0" algn="just">
              <a:lnSpc>
                <a:spcPts val="1344"/>
              </a:lnSpc>
            </a:pPr>
            <a:r>
              <a:rPr lang="en-US" sz="900">
                <a:latin typeface="Arial"/>
              </a:rPr>
              <a:t>b. Kompetensi Inti-2 (KI-2) untuk kompetensi inti sikap sosial;</a:t>
            </a:r>
          </a:p>
          <a:p>
            <a:pPr marL="177800" indent="0" algn="just">
              <a:lnSpc>
                <a:spcPts val="1344"/>
              </a:lnSpc>
            </a:pPr>
            <a:r>
              <a:rPr lang="en-US" sz="900">
                <a:latin typeface="Arial"/>
              </a:rPr>
              <a:t>c. Kompetensi Inti-3 (KI-3) untuk kompetensi inti pengetahuan; dan</a:t>
            </a:r>
          </a:p>
          <a:p>
            <a:pPr marL="177800" indent="0" algn="just">
              <a:lnSpc>
                <a:spcPts val="1344"/>
              </a:lnSpc>
            </a:pPr>
            <a:r>
              <a:rPr lang="en-US" sz="900">
                <a:latin typeface="Arial"/>
              </a:rPr>
              <a:t>d. Kompetensi Inti-4 (KI-4) untuk kompetensi inti keterampilan.</a:t>
            </a:r>
          </a:p>
        </p:txBody>
      </p:sp>
      <p:sp>
        <p:nvSpPr>
          <p:cNvPr id="5" name="Rectangle 4"/>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22</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44168" y="1298448"/>
            <a:ext cx="5772912" cy="161544"/>
          </a:xfrm>
          <a:prstGeom prst="rect">
            <a:avLst/>
          </a:prstGeom>
        </p:spPr>
        <p:txBody>
          <a:bodyPr lIns="0" tIns="0" rIns="0" bIns="0">
            <a:noAutofit/>
          </a:bodyPr>
          <a:lstStyle/>
          <a:p>
            <a:pPr marL="101600" indent="0">
              <a:spcAft>
                <a:spcPts val="1260"/>
              </a:spcAft>
            </a:pPr>
            <a:r>
              <a:rPr lang="en-US" sz="900">
                <a:latin typeface="Arial"/>
              </a:rPr>
              <a:t>Berikut ini Kompetensi Inti dan Kompetensi Dasar Bahasa Jerman SMA/MA.</a:t>
            </a:r>
          </a:p>
        </p:txBody>
      </p:sp>
      <p:graphicFrame>
        <p:nvGraphicFramePr>
          <p:cNvPr id="3" name="Table 2"/>
          <p:cNvGraphicFramePr>
            <a:graphicFrameLocks noGrp="1"/>
          </p:cNvGraphicFramePr>
          <p:nvPr/>
        </p:nvGraphicFramePr>
        <p:xfrm>
          <a:off x="1347216" y="1694688"/>
          <a:ext cx="5766816" cy="7994904"/>
        </p:xfrm>
        <a:graphic>
          <a:graphicData uri="http://schemas.openxmlformats.org/drawingml/2006/table">
            <a:tbl>
              <a:tblPr/>
              <a:tblGrid>
                <a:gridCol w="1892808"/>
                <a:gridCol w="3874008"/>
              </a:tblGrid>
              <a:tr h="179832">
                <a:tc gridSpan="2">
                  <a:txBody>
                    <a:bodyPr/>
                    <a:lstStyle/>
                    <a:p>
                      <a:pPr marL="76200" indent="0"/>
                      <a:r>
                        <a:rPr lang="en-US" sz="900" b="1">
                          <a:latin typeface="Arial"/>
                        </a:rPr>
                        <a:t>KELAS: X</a:t>
                      </a:r>
                    </a:p>
                  </a:txBody>
                  <a:tcPr marL="0" marR="0" marT="0" marB="0"/>
                </a:tc>
                <a:tc hMerge="1">
                  <a:txBody>
                    <a:bodyPr/>
                    <a:lstStyle/>
                    <a:p>
                      <a:endParaRPr sz="900"/>
                    </a:p>
                  </a:txBody>
                  <a:tcPr marL="0" marR="0" marT="0" marB="0"/>
                </a:tc>
              </a:tr>
              <a:tr h="176784">
                <a:tc>
                  <a:txBody>
                    <a:bodyPr/>
                    <a:lstStyle/>
                    <a:p>
                      <a:pPr marL="444500" indent="0"/>
                      <a:r>
                        <a:rPr lang="en-US" sz="900" b="1">
                          <a:latin typeface="Arial"/>
                        </a:rPr>
                        <a:t>KOMPETENSI INTI</a:t>
                      </a:r>
                    </a:p>
                  </a:txBody>
                  <a:tcPr marL="0" marR="0" marT="0" marB="0"/>
                </a:tc>
                <a:tc>
                  <a:txBody>
                    <a:bodyPr/>
                    <a:lstStyle/>
                    <a:p>
                      <a:pPr marL="1346200" indent="0"/>
                      <a:r>
                        <a:rPr lang="en-US" sz="900" b="1">
                          <a:latin typeface="Arial"/>
                        </a:rPr>
                        <a:t>KOMPETENSI DASAR</a:t>
                      </a:r>
                    </a:p>
                  </a:txBody>
                  <a:tcPr marL="0" marR="0" marT="0" marB="0"/>
                </a:tc>
              </a:tr>
              <a:tr h="624840">
                <a:tc>
                  <a:txBody>
                    <a:bodyPr/>
                    <a:lstStyle/>
                    <a:p>
                      <a:pPr marL="215900" marR="114300" indent="-152400">
                        <a:lnSpc>
                          <a:spcPts val="1344"/>
                        </a:lnSpc>
                      </a:pPr>
                      <a:r>
                        <a:rPr lang="en-US" sz="900">
                          <a:latin typeface="Arial"/>
                        </a:rPr>
                        <a:t>1. Menghayati dan mengamalkan ajaran agama yang dianutnya.</a:t>
                      </a:r>
                    </a:p>
                  </a:txBody>
                  <a:tcPr marL="0" marR="0" marT="0" marB="0"/>
                </a:tc>
                <a:tc>
                  <a:txBody>
                    <a:bodyPr/>
                    <a:lstStyle/>
                    <a:p>
                      <a:pPr marL="279400" marR="88900" indent="-228600">
                        <a:lnSpc>
                          <a:spcPts val="1344"/>
                        </a:lnSpc>
                      </a:pPr>
                      <a:r>
                        <a:rPr lang="en-US" sz="900">
                          <a:latin typeface="Arial"/>
                        </a:rPr>
                        <a:t>1.1 Mensyukuri kesempatan dapat mempelajari bahasa Jerman sebagai bahasa pengantar komunikasi internasional yang diwujudkan dalam semangat belajar.</a:t>
                      </a:r>
                    </a:p>
                  </a:txBody>
                  <a:tcPr marL="0" marR="0" marT="0" marB="0"/>
                </a:tc>
              </a:tr>
              <a:tr h="2051304">
                <a:tc>
                  <a:txBody>
                    <a:bodyPr/>
                    <a:lstStyle/>
                    <a:p>
                      <a:pPr marL="215900" indent="-152400">
                        <a:lnSpc>
                          <a:spcPts val="1344"/>
                        </a:lnSpc>
                      </a:pPr>
                      <a:r>
                        <a:rPr lang="en-US" sz="900">
                          <a:latin typeface="Arial"/>
                        </a:rPr>
                        <a:t>2. Menghayati dan</a:t>
                      </a:r>
                    </a:p>
                    <a:p>
                      <a:pPr marL="215900" marR="355600" indent="0" algn="just">
                        <a:lnSpc>
                          <a:spcPts val="1344"/>
                        </a:lnSpc>
                      </a:pPr>
                      <a:r>
                        <a:rPr lang="en-US" sz="900">
                          <a:latin typeface="Arial"/>
                        </a:rPr>
                        <a:t>mengamalkan perilaku jujur, disiplin, tanggung jawab, peduli (gotong royong, kerja sama,</a:t>
                      </a:r>
                    </a:p>
                    <a:p>
                      <a:pPr marL="215900" marR="114300" indent="0">
                        <a:lnSpc>
                          <a:spcPts val="1344"/>
                        </a:lnSpc>
                      </a:pPr>
                      <a:r>
                        <a:rPr lang="en-US" sz="900">
                          <a:latin typeface="Arial"/>
                        </a:rPr>
                        <a:t>toleran, damai), santun, responsif dan pro-aktif, dan menunjukkan sikap sebagai bagian dari solusi atas berbagai permasalahan.</a:t>
                      </a:r>
                    </a:p>
                  </a:txBody>
                  <a:tcPr marL="0" marR="0" marT="0" marB="0"/>
                </a:tc>
                <a:tc>
                  <a:txBody>
                    <a:bodyPr/>
                    <a:lstStyle/>
                    <a:p>
                      <a:pPr marL="279400" marR="342900" indent="-228600">
                        <a:lnSpc>
                          <a:spcPts val="1320"/>
                        </a:lnSpc>
                      </a:pPr>
                      <a:r>
                        <a:rPr lang="en-US" sz="900">
                          <a:latin typeface="Arial"/>
                        </a:rPr>
                        <a:t>2.1 Menunjukkan perilaku santun dan peduli dalam melaksanakan komunikasi antar pribadi dengan guru dan teman.</a:t>
                      </a:r>
                    </a:p>
                    <a:p>
                      <a:pPr marL="279400" marR="558800" indent="-228600" algn="just">
                        <a:lnSpc>
                          <a:spcPts val="1320"/>
                        </a:lnSpc>
                      </a:pPr>
                      <a:r>
                        <a:rPr lang="en-US" sz="900">
                          <a:latin typeface="Arial"/>
                        </a:rPr>
                        <a:t>2.2 Menunjukkan perilaku jujur, disiplin, percaya diri, dan bertanggung jawab dalam melaksanakan komunikasi transaksional dengan guru dan teman.</a:t>
                      </a:r>
                    </a:p>
                    <a:p>
                      <a:pPr marL="279400" marR="88900" indent="-228600">
                        <a:lnSpc>
                          <a:spcPts val="1320"/>
                        </a:lnSpc>
                      </a:pPr>
                      <a:r>
                        <a:rPr lang="en-US" sz="900">
                          <a:latin typeface="Arial"/>
                        </a:rPr>
                        <a:t>2.3 Menunjukkan perilaku tanggung jawab, peduli, kerja sama, dan cinta damai, dalam melaksanakan komunikasi.</a:t>
                      </a:r>
                    </a:p>
                    <a:p>
                      <a:pPr marL="279400" marR="342900" indent="-228600">
                        <a:lnSpc>
                          <a:spcPts val="1320"/>
                        </a:lnSpc>
                      </a:pPr>
                      <a:r>
                        <a:rPr lang="en-US" sz="900">
                          <a:latin typeface="Arial"/>
                        </a:rPr>
                        <a:t>2.4 Menunjukkan perilaku santun, antusias, kreatif, ekspresif, interaktif, kerja sama, dan imajinatif dalam menghargai budaya dan karya sastra.</a:t>
                      </a:r>
                    </a:p>
                  </a:txBody>
                  <a:tcPr marL="0" marR="0" marT="0" marB="0"/>
                </a:tc>
              </a:tr>
              <a:tr h="3246120">
                <a:tc>
                  <a:txBody>
                    <a:bodyPr/>
                    <a:lstStyle/>
                    <a:p>
                      <a:pPr marL="215900" marR="114300" indent="-152400">
                        <a:lnSpc>
                          <a:spcPts val="1320"/>
                        </a:lnSpc>
                      </a:pPr>
                      <a:r>
                        <a:rPr lang="en-US" sz="900">
                          <a:latin typeface="Arial"/>
                        </a:rPr>
                        <a:t>3. Memahami, menerapkan, menganalisis pengetahuan faktual, konseptual, prosedural berdasarkan rasa ingin tahunya tentang ilmu pengetahuan, teknologi,</a:t>
                      </a:r>
                    </a:p>
                    <a:p>
                      <a:pPr marL="215900" marR="114300" indent="0">
                        <a:lnSpc>
                          <a:spcPts val="1320"/>
                        </a:lnSpc>
                      </a:pPr>
                      <a:r>
                        <a:rPr lang="en-US" sz="900">
                          <a:latin typeface="Arial"/>
                        </a:rPr>
                        <a:t>seni, budaya, dan humaniora dengan wawasan kemanusiaan, kebangsaan, kenegaraan, dan peradaban terkait penyebab fenomena dan kejadian, serta menerapkan pengetahuan prosedural pada bidang kajian yang spesifik sesuai dengan bakat dan minatnya untuk memecahkan masalah.</a:t>
                      </a:r>
                    </a:p>
                  </a:txBody>
                  <a:tcPr marL="0" marR="0" marT="0" marB="0"/>
                </a:tc>
                <a:tc>
                  <a:txBody>
                    <a:bodyPr/>
                    <a:lstStyle/>
                    <a:p>
                      <a:pPr marL="279400" marR="88900" indent="-228600">
                        <a:lnSpc>
                          <a:spcPts val="1320"/>
                        </a:lnSpc>
                      </a:pPr>
                      <a:r>
                        <a:rPr lang="en-US" sz="900">
                          <a:latin typeface="Arial"/>
                        </a:rPr>
                        <a:t>3.1 Memahami cara menyapa, berpamitan, mengucapkan terima kasih, meminta maaf, meminta izin, memberi instruksi dan memperkenalkan diri serta cara meresponnya terkait topik identitas diri</a:t>
                      </a:r>
                      <a:r>
                        <a:rPr lang="en-US" sz="900" i="1">
                          <a:latin typeface="Arial"/>
                        </a:rPr>
                        <a:t> (Kennenlernen)</a:t>
                      </a:r>
                      <a:r>
                        <a:rPr lang="en-US" sz="900">
                          <a:latin typeface="Arial"/>
                        </a:rPr>
                        <a:t> dan kehidupan sekolah</a:t>
                      </a:r>
                      <a:r>
                        <a:rPr lang="en-US" sz="900" i="1">
                          <a:latin typeface="Arial"/>
                        </a:rPr>
                        <a:t> (Schule) </a:t>
                      </a:r>
                      <a:r>
                        <a:rPr lang="en-US" sz="900">
                          <a:latin typeface="Arial"/>
                        </a:rPr>
                        <a:t>dengan memperhatikan unsur kebahasaan, struktur teks, dan unsur budaya yang sesuai konteks penggunaannya.</a:t>
                      </a:r>
                    </a:p>
                    <a:p>
                      <a:pPr marL="279400" marR="88900" indent="-228600">
                        <a:lnSpc>
                          <a:spcPts val="1320"/>
                        </a:lnSpc>
                      </a:pPr>
                      <a:r>
                        <a:rPr lang="en-US" sz="900">
                          <a:latin typeface="Arial"/>
                        </a:rPr>
                        <a:t>3.2 Memahami cara memberitahu dan menanyakan fakta, perasaan dan sikap, serta meminta dan menawarkan barang dan jasa terkait topik identitas diri</a:t>
                      </a:r>
                      <a:r>
                        <a:rPr lang="en-US" sz="900" i="1">
                          <a:latin typeface="Arial"/>
                        </a:rPr>
                        <a:t> (Kennenlernen)</a:t>
                      </a:r>
                      <a:r>
                        <a:rPr lang="en-US" sz="900">
                          <a:latin typeface="Arial"/>
                        </a:rPr>
                        <a:t> dan kehidupan sekolah</a:t>
                      </a:r>
                      <a:r>
                        <a:rPr lang="en-US" sz="900" i="1">
                          <a:latin typeface="Arial"/>
                        </a:rPr>
                        <a:t> (Schule)</a:t>
                      </a:r>
                      <a:r>
                        <a:rPr lang="en-US" sz="900">
                          <a:latin typeface="Arial"/>
                        </a:rPr>
                        <a:t> dengan memperhatikan unsur kebahasaan, struktur teks, dan unsur budaya yang sesuai konteks penggunaannya.</a:t>
                      </a:r>
                    </a:p>
                    <a:p>
                      <a:pPr marL="279400" marR="88900" indent="-228600">
                        <a:lnSpc>
                          <a:spcPts val="1320"/>
                        </a:lnSpc>
                      </a:pPr>
                      <a:r>
                        <a:rPr lang="en-US" sz="900">
                          <a:latin typeface="Arial"/>
                        </a:rPr>
                        <a:t>3.3 Memahami secara sederhana unsur kebahasaan, struktur teks, dan unsur budaya terkait topik identitas diri </a:t>
                      </a:r>
                      <a:r>
                        <a:rPr lang="en-US" sz="900" i="1">
                          <a:latin typeface="Arial"/>
                        </a:rPr>
                        <a:t>(Kennenlernen)</a:t>
                      </a:r>
                      <a:r>
                        <a:rPr lang="en-US" sz="900">
                          <a:latin typeface="Arial"/>
                        </a:rPr>
                        <a:t> dan kehidupan sekolah</a:t>
                      </a:r>
                      <a:r>
                        <a:rPr lang="en-US" sz="900" i="1">
                          <a:latin typeface="Arial"/>
                        </a:rPr>
                        <a:t> (Schule)</a:t>
                      </a:r>
                      <a:r>
                        <a:rPr lang="en-US" sz="900">
                          <a:latin typeface="Arial"/>
                        </a:rPr>
                        <a:t> yang sesuai konteks penggunaannya.</a:t>
                      </a:r>
                    </a:p>
                    <a:p>
                      <a:pPr marL="279400" marR="88900" indent="-228600">
                        <a:lnSpc>
                          <a:spcPts val="1320"/>
                        </a:lnSpc>
                      </a:pPr>
                      <a:r>
                        <a:rPr lang="en-US" sz="900">
                          <a:latin typeface="Arial"/>
                        </a:rPr>
                        <a:t>3.4 Memahami secara sederhana unsur kebahasaan dan budaya yang terdapat dalam karya sastra.</a:t>
                      </a:r>
                    </a:p>
                  </a:txBody>
                  <a:tcPr marL="0" marR="0" marT="0" marB="0"/>
                </a:tc>
              </a:tr>
              <a:tr h="1716024">
                <a:tc>
                  <a:txBody>
                    <a:bodyPr/>
                    <a:lstStyle/>
                    <a:p>
                      <a:pPr marL="215900" marR="114300" indent="-152400">
                        <a:lnSpc>
                          <a:spcPts val="1344"/>
                        </a:lnSpc>
                      </a:pPr>
                      <a:r>
                        <a:rPr lang="en-US" sz="900">
                          <a:latin typeface="Arial"/>
                        </a:rPr>
                        <a:t>4. Mengolah, menalar, dan menyaji dalam ranah konkret dan ranah abstrak terkait dengan pengembangan dari yang dipelajarinya di sekolah secara mandiri, dan mampu menggunakan metoda sesuai kaidah keilmuan</a:t>
                      </a:r>
                    </a:p>
                  </a:txBody>
                  <a:tcPr marL="0" marR="0" marT="0" marB="0"/>
                </a:tc>
                <a:tc>
                  <a:txBody>
                    <a:bodyPr/>
                    <a:lstStyle/>
                    <a:p>
                      <a:pPr marL="279400" marR="88900" indent="-228600">
                        <a:lnSpc>
                          <a:spcPts val="1320"/>
                        </a:lnSpc>
                      </a:pPr>
                      <a:r>
                        <a:rPr lang="en-US" sz="900">
                          <a:latin typeface="Arial"/>
                        </a:rPr>
                        <a:t>4.1 Menyusun teks lisan dan tulis sederhana untuk merespon perkenalan diri, sapaan, pamitan, ucapan terimakasih, permintaan maaf, meminta izin instruksi dan terkait topik identitas diri</a:t>
                      </a:r>
                      <a:r>
                        <a:rPr lang="en-US" sz="900" i="1">
                          <a:latin typeface="Arial"/>
                        </a:rPr>
                        <a:t> (Kennenlernen)</a:t>
                      </a:r>
                      <a:r>
                        <a:rPr lang="en-US" sz="900">
                          <a:latin typeface="Arial"/>
                        </a:rPr>
                        <a:t> dan kehidupan sekolah</a:t>
                      </a:r>
                      <a:r>
                        <a:rPr lang="en-US" sz="900" i="1">
                          <a:latin typeface="Arial"/>
                        </a:rPr>
                        <a:t> (Schule) </a:t>
                      </a:r>
                      <a:r>
                        <a:rPr lang="en-US" sz="900">
                          <a:latin typeface="Arial"/>
                        </a:rPr>
                        <a:t>dengan memperhatikan unsur kebahasaan, struktur teks, dan budaya secara benar dan sesuai konteks.</a:t>
                      </a:r>
                    </a:p>
                    <a:p>
                      <a:pPr marL="279400" marR="88900" indent="-228600">
                        <a:lnSpc>
                          <a:spcPts val="1320"/>
                        </a:lnSpc>
                      </a:pPr>
                      <a:r>
                        <a:rPr lang="en-US" sz="900">
                          <a:latin typeface="Arial"/>
                        </a:rPr>
                        <a:t>4.2 Menyusun teks lisan dan tulis sederhana tentang cara memberitahu dan menanyakan fakta, perasaan dan sikap, serta meminta dan menawarkan barang dan jasa terkait topik identitas diri</a:t>
                      </a:r>
                      <a:r>
                        <a:rPr lang="en-US" sz="900" i="1">
                          <a:latin typeface="Arial"/>
                        </a:rPr>
                        <a:t> (Kennenlernen)</a:t>
                      </a:r>
                      <a:r>
                        <a:rPr lang="en-US" sz="900">
                          <a:latin typeface="Arial"/>
                        </a:rPr>
                        <a:t> dan kehidupan sekolah</a:t>
                      </a:r>
                      <a:r>
                        <a:rPr lang="en-US" sz="900" i="1">
                          <a:latin typeface="Arial"/>
                        </a:rPr>
                        <a:t> (Schule)</a:t>
                      </a:r>
                    </a:p>
                  </a:txBody>
                  <a:tcPr marL="0" marR="0" marT="0" marB="0"/>
                </a:tc>
              </a:tr>
            </a:tbl>
          </a:graphicData>
        </a:graphic>
      </p:graphicFrame>
      <p:sp>
        <p:nvSpPr>
          <p:cNvPr id="4" name="Rectangle 3"/>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 Konsep Kurikulum | 23</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44168" y="1106424"/>
            <a:ext cx="5891784" cy="1517904"/>
          </a:xfrm>
          <a:prstGeom prst="rect">
            <a:avLst/>
          </a:prstGeom>
        </p:spPr>
        <p:txBody>
          <a:bodyPr lIns="0" tIns="0" rIns="0" bIns="0">
            <a:noAutofit/>
          </a:bodyPr>
          <a:lstStyle/>
          <a:p>
            <a:pPr marL="2197100" marR="254000" indent="0">
              <a:lnSpc>
                <a:spcPts val="1320"/>
              </a:lnSpc>
            </a:pPr>
            <a:r>
              <a:rPr lang="en-US" sz="900">
                <a:latin typeface="Arial"/>
              </a:rPr>
              <a:t>dengan memperhatikan unsur kebahasaan, struktur teks, dan unsur budaya secara benar dan sesuai konteks.</a:t>
            </a:r>
          </a:p>
          <a:p>
            <a:pPr marL="2197100" marR="254000" indent="-228600">
              <a:lnSpc>
                <a:spcPts val="1320"/>
              </a:lnSpc>
            </a:pPr>
            <a:r>
              <a:rPr lang="en-US" sz="900">
                <a:latin typeface="Arial"/>
              </a:rPr>
              <a:t>4.3 Menyusun teks lisan dan tulis sederhana untuk mengungkapkan identitas diri</a:t>
            </a:r>
            <a:r>
              <a:rPr lang="en-US" sz="900" i="1">
                <a:latin typeface="Arial"/>
              </a:rPr>
              <a:t> (Kennenlernen)</a:t>
            </a:r>
            <a:r>
              <a:rPr lang="en-US" sz="900">
                <a:latin typeface="Arial"/>
              </a:rPr>
              <a:t> dan kehidupan sekolah</a:t>
            </a:r>
            <a:r>
              <a:rPr lang="en-US" sz="900" i="1">
                <a:latin typeface="Arial"/>
              </a:rPr>
              <a:t> (Schule)</a:t>
            </a:r>
            <a:r>
              <a:rPr lang="en-US" sz="900">
                <a:latin typeface="Arial"/>
              </a:rPr>
              <a:t> dengan memperhatikan unsur kebahasaan, struktur teks, dan unsur budaya secara benar dan sesuai konteks.</a:t>
            </a:r>
          </a:p>
          <a:p>
            <a:pPr marL="2197100" marR="254000" indent="-228600">
              <a:lnSpc>
                <a:spcPts val="1320"/>
              </a:lnSpc>
              <a:spcAft>
                <a:spcPts val="1260"/>
              </a:spcAft>
            </a:pPr>
            <a:r>
              <a:rPr lang="en-US" sz="900">
                <a:latin typeface="Arial"/>
              </a:rPr>
              <a:t>4.4 Menyusun teks lisan dan tulis sederhana sesuai dengan unsur kebahasaan dan budaya yang terdapat dalam karya sastra.</a:t>
            </a:r>
          </a:p>
        </p:txBody>
      </p:sp>
      <p:graphicFrame>
        <p:nvGraphicFramePr>
          <p:cNvPr id="3" name="Table 2"/>
          <p:cNvGraphicFramePr>
            <a:graphicFrameLocks noGrp="1"/>
          </p:cNvGraphicFramePr>
          <p:nvPr/>
        </p:nvGraphicFramePr>
        <p:xfrm>
          <a:off x="1347216" y="2831592"/>
          <a:ext cx="5766816" cy="6867144"/>
        </p:xfrm>
        <a:graphic>
          <a:graphicData uri="http://schemas.openxmlformats.org/drawingml/2006/table">
            <a:tbl>
              <a:tblPr/>
              <a:tblGrid>
                <a:gridCol w="2340864"/>
                <a:gridCol w="3425952"/>
              </a:tblGrid>
              <a:tr h="179832">
                <a:tc gridSpan="2">
                  <a:txBody>
                    <a:bodyPr/>
                    <a:lstStyle/>
                    <a:p>
                      <a:pPr marL="76200" indent="0"/>
                      <a:r>
                        <a:rPr lang="en-US" sz="900" b="1">
                          <a:latin typeface="Arial"/>
                        </a:rPr>
                        <a:t>KELAS: XI</a:t>
                      </a:r>
                    </a:p>
                  </a:txBody>
                  <a:tcPr marL="0" marR="0" marT="0" marB="0"/>
                </a:tc>
                <a:tc hMerge="1">
                  <a:txBody>
                    <a:bodyPr/>
                    <a:lstStyle/>
                    <a:p>
                      <a:endParaRPr sz="900"/>
                    </a:p>
                  </a:txBody>
                  <a:tcPr marL="0" marR="0" marT="0" marB="0"/>
                </a:tc>
              </a:tr>
              <a:tr h="176784">
                <a:tc>
                  <a:txBody>
                    <a:bodyPr/>
                    <a:lstStyle/>
                    <a:p>
                      <a:pPr marL="660400" indent="0"/>
                      <a:r>
                        <a:rPr lang="en-US" sz="900" b="1">
                          <a:latin typeface="Arial"/>
                        </a:rPr>
                        <a:t>KOMPETENSI INTI</a:t>
                      </a:r>
                    </a:p>
                  </a:txBody>
                  <a:tcPr marL="0" marR="0" marT="0" marB="0"/>
                </a:tc>
                <a:tc>
                  <a:txBody>
                    <a:bodyPr/>
                    <a:lstStyle/>
                    <a:p>
                      <a:pPr marL="1117600" indent="0"/>
                      <a:r>
                        <a:rPr lang="en-US" sz="900" b="1">
                          <a:latin typeface="Arial"/>
                        </a:rPr>
                        <a:t>KOMPETENSI DASAR</a:t>
                      </a:r>
                    </a:p>
                  </a:txBody>
                  <a:tcPr marL="0" marR="0" marT="0" marB="0"/>
                </a:tc>
              </a:tr>
              <a:tr h="859536">
                <a:tc>
                  <a:txBody>
                    <a:bodyPr/>
                    <a:lstStyle/>
                    <a:p>
                      <a:pPr marL="254000" marR="228600" indent="-177800">
                        <a:lnSpc>
                          <a:spcPts val="1344"/>
                        </a:lnSpc>
                      </a:pPr>
                      <a:r>
                        <a:rPr lang="en-US" sz="900">
                          <a:latin typeface="Arial"/>
                        </a:rPr>
                        <a:t>1. Menghayati dan mengamalkan ajaran agama yang dianutnya.</a:t>
                      </a:r>
                    </a:p>
                  </a:txBody>
                  <a:tcPr marL="0" marR="0" marT="0" marB="0"/>
                </a:tc>
                <a:tc>
                  <a:txBody>
                    <a:bodyPr/>
                    <a:lstStyle/>
                    <a:p>
                      <a:pPr marL="292100" marR="88900" indent="-215900">
                        <a:lnSpc>
                          <a:spcPts val="1320"/>
                        </a:lnSpc>
                      </a:pPr>
                      <a:r>
                        <a:rPr lang="en-US" sz="900">
                          <a:latin typeface="Arial"/>
                        </a:rPr>
                        <a:t>1.1Mensyukuri kesempatan dapat mempelajari bahasa Jerman sebagai bahasa pengantar komunikasi internasional yang diwujudkan dalam semangat belajar.</a:t>
                      </a:r>
                    </a:p>
                  </a:txBody>
                  <a:tcPr marL="0" marR="0" marT="0" marB="0"/>
                </a:tc>
              </a:tr>
              <a:tr h="2392680">
                <a:tc>
                  <a:txBody>
                    <a:bodyPr/>
                    <a:lstStyle/>
                    <a:p>
                      <a:pPr marL="254000" marR="127000" indent="-177800">
                        <a:lnSpc>
                          <a:spcPts val="1320"/>
                        </a:lnSpc>
                      </a:pPr>
                      <a:r>
                        <a:rPr lang="en-US" sz="900">
                          <a:latin typeface="Arial"/>
                        </a:rPr>
                        <a:t>2. Menghayati dan mengamalkan perilaku jujur, disiplin, tanggungjawab, peduli (gotong royong, kerjasama, toleran, damai), santun, responsif dan pro-aktif dan menunjukkan sikap sebagai bagian dari solusi atas berbagai permasalahan dalam berinteraksi secara efektif dengan lingkungan sosial dan alam serta dalam menempatkan diri sebagai cerminan bangsa dalam pergaulan dunia.</a:t>
                      </a:r>
                    </a:p>
                  </a:txBody>
                  <a:tcPr marL="0" marR="0" marT="0" marB="0"/>
                </a:tc>
                <a:tc>
                  <a:txBody>
                    <a:bodyPr/>
                    <a:lstStyle/>
                    <a:p>
                      <a:pPr marL="292100" marR="88900" indent="-215900">
                        <a:lnSpc>
                          <a:spcPts val="1344"/>
                        </a:lnSpc>
                      </a:pPr>
                      <a:r>
                        <a:rPr lang="en-US" sz="900">
                          <a:latin typeface="Arial"/>
                        </a:rPr>
                        <a:t>2.1 Menunjukkan perilaku santun dan peduli dalam melaksanakan komunikasi antar pribadi dengan guru dan teman.</a:t>
                      </a:r>
                    </a:p>
                    <a:p>
                      <a:pPr marL="292100" marR="88900" indent="-215900" algn="just">
                        <a:lnSpc>
                          <a:spcPts val="1344"/>
                        </a:lnSpc>
                      </a:pPr>
                      <a:r>
                        <a:rPr lang="en-US" sz="900">
                          <a:latin typeface="Arial"/>
                        </a:rPr>
                        <a:t>2.2 Menunjukkan perilaku jujur, disiplin, percaya diri, dan bertanggung jawab dalam melaksanakan komunikasi transaksional dengan guru dan teman.</a:t>
                      </a:r>
                    </a:p>
                    <a:p>
                      <a:pPr marL="292100" marR="444500" indent="-215900" algn="just">
                        <a:lnSpc>
                          <a:spcPts val="1344"/>
                        </a:lnSpc>
                      </a:pPr>
                      <a:r>
                        <a:rPr lang="en-US" sz="900">
                          <a:latin typeface="Arial"/>
                        </a:rPr>
                        <a:t>2.3 Menunjukkan perilaku tanggung jawab, peduli, kerjasama, dan cinta damai dalam melaksanakan komunikasi fungsional.</a:t>
                      </a:r>
                    </a:p>
                    <a:p>
                      <a:pPr marL="292100" marR="88900" indent="-215900">
                        <a:lnSpc>
                          <a:spcPts val="1344"/>
                        </a:lnSpc>
                      </a:pPr>
                      <a:r>
                        <a:rPr lang="en-US" sz="900">
                          <a:latin typeface="Arial"/>
                        </a:rPr>
                        <a:t>2.4 Menunjukkan perilaku santun, antusias, kreatif, ekspresif, interaktif, kerjasama, dan imajinatif dalam menghargai budaya dan karya sastra.</a:t>
                      </a:r>
                    </a:p>
                  </a:txBody>
                  <a:tcPr marL="0" marR="0" marT="0" marB="0"/>
                </a:tc>
              </a:tr>
              <a:tr h="2904744">
                <a:tc>
                  <a:txBody>
                    <a:bodyPr/>
                    <a:lstStyle/>
                    <a:p>
                      <a:pPr marL="254000" marR="127000" indent="-177800">
                        <a:lnSpc>
                          <a:spcPts val="1344"/>
                        </a:lnSpc>
                      </a:pPr>
                      <a:r>
                        <a:rPr lang="en-US" sz="900">
                          <a:latin typeface="Arial"/>
                        </a:rPr>
                        <a:t>3. Memahami, menerapkan, dan menganalisis pengetahuan faktual, konseptual, prosedural, dan metakognitif berdasarkan rasa ingin tahunya tentang ilmu pengetahuan, teknologi, seni, budaya, dan humaniora dengan wawasan kemanusiaan, kebangsaan, kenegaraan, dan peradaban terkait penyebab fenomena dan kejadian, serta menerapkan pengetahuan procedural pada bidang kajian yang spesifik sesuai dengan bakat dan minatnya untuk memecahkan masalah.</a:t>
                      </a:r>
                    </a:p>
                  </a:txBody>
                  <a:tcPr marL="0" marR="0" marT="0" marB="0"/>
                </a:tc>
                <a:tc>
                  <a:txBody>
                    <a:bodyPr/>
                    <a:lstStyle/>
                    <a:p>
                      <a:pPr marL="292100" marR="88900" indent="-215900">
                        <a:lnSpc>
                          <a:spcPts val="1344"/>
                        </a:lnSpc>
                      </a:pPr>
                      <a:r>
                        <a:rPr lang="en-US" sz="900">
                          <a:latin typeface="Arial"/>
                        </a:rPr>
                        <a:t>3.1 Memahami cara meminta perhatian, mengecek pemahaman, meminta izin.</a:t>
                      </a:r>
                    </a:p>
                    <a:p>
                      <a:pPr marL="292100" marR="88900" indent="-215900">
                        <a:lnSpc>
                          <a:spcPts val="1344"/>
                        </a:lnSpc>
                      </a:pPr>
                      <a:r>
                        <a:rPr lang="en-US" sz="900">
                          <a:latin typeface="Arial"/>
                        </a:rPr>
                        <a:t>3.2 Memahami cara memberitahu dan menanyakan fakta, perasaan dan sikap, serta meminta dan menawarkan barang dan jasa terkait topik</a:t>
                      </a:r>
                      <a:r>
                        <a:rPr lang="en-US" sz="900" i="1">
                          <a:latin typeface="Arial"/>
                        </a:rPr>
                        <a:t> keluarga (Familie)</a:t>
                      </a:r>
                      <a:r>
                        <a:rPr lang="en-US" sz="900">
                          <a:latin typeface="Arial"/>
                        </a:rPr>
                        <a:t> dan</a:t>
                      </a:r>
                      <a:r>
                        <a:rPr lang="en-US" sz="900" i="1">
                          <a:latin typeface="Arial"/>
                        </a:rPr>
                        <a:t> kehidupan sehari-hari (Alltagsleben) </a:t>
                      </a:r>
                      <a:r>
                        <a:rPr lang="en-US" sz="900">
                          <a:latin typeface="Arial"/>
                        </a:rPr>
                        <a:t>dengan memperhatikan unsur kebahasaan, struktur teks, dan unsur budaya yang sesuai konteks penggunaannya.</a:t>
                      </a:r>
                    </a:p>
                    <a:p>
                      <a:pPr marL="292100" marR="88900" indent="-215900">
                        <a:lnSpc>
                          <a:spcPts val="1344"/>
                        </a:lnSpc>
                      </a:pPr>
                      <a:r>
                        <a:rPr lang="en-US" sz="900">
                          <a:latin typeface="Arial"/>
                        </a:rPr>
                        <a:t>3.3 Membuat analisis sederhana tentang unsur kebahasaan, struktur teks, dan unsur budaya terkait topik</a:t>
                      </a:r>
                      <a:r>
                        <a:rPr lang="en-US" sz="900" i="1">
                          <a:latin typeface="Arial"/>
                        </a:rPr>
                        <a:t> keluarga (Familie)</a:t>
                      </a:r>
                      <a:r>
                        <a:rPr lang="en-US" sz="900">
                          <a:latin typeface="Arial"/>
                        </a:rPr>
                        <a:t> dan</a:t>
                      </a:r>
                      <a:r>
                        <a:rPr lang="en-US" sz="900" i="1">
                          <a:latin typeface="Arial"/>
                        </a:rPr>
                        <a:t> kehidupan sehari-hari (Alltagsleben)</a:t>
                      </a:r>
                      <a:r>
                        <a:rPr lang="en-US" sz="900">
                          <a:latin typeface="Arial"/>
                        </a:rPr>
                        <a:t> yang sesuai konteks penggunaannya.</a:t>
                      </a:r>
                    </a:p>
                    <a:p>
                      <a:pPr marL="292100" marR="88900" indent="-215900">
                        <a:lnSpc>
                          <a:spcPts val="1344"/>
                        </a:lnSpc>
                      </a:pPr>
                      <a:r>
                        <a:rPr lang="en-US" sz="900">
                          <a:latin typeface="Arial"/>
                        </a:rPr>
                        <a:t>3.4 Membuat analisis sederhana tentang unsur kebahasaan dan budaya yang terdapat dalam karya sastra.</a:t>
                      </a:r>
                    </a:p>
                  </a:txBody>
                  <a:tcPr marL="0" marR="0" marT="0" marB="0"/>
                </a:tc>
              </a:tr>
              <a:tr h="353568">
                <a:tc>
                  <a:txBody>
                    <a:bodyPr/>
                    <a:lstStyle/>
                    <a:p>
                      <a:pPr marL="254000" marR="127000" indent="-177800">
                        <a:lnSpc>
                          <a:spcPts val="1320"/>
                        </a:lnSpc>
                      </a:pPr>
                      <a:r>
                        <a:rPr lang="en-US" sz="900">
                          <a:latin typeface="Arial"/>
                        </a:rPr>
                        <a:t>4. Mengolah, menalar, dan menyaji dalam ranah konkret dan ranah</a:t>
                      </a:r>
                    </a:p>
                  </a:txBody>
                  <a:tcPr marL="0" marR="0" marT="0" marB="0"/>
                </a:tc>
                <a:tc>
                  <a:txBody>
                    <a:bodyPr/>
                    <a:lstStyle/>
                    <a:p>
                      <a:pPr marL="292100" indent="-215900">
                        <a:spcAft>
                          <a:spcPts val="210"/>
                        </a:spcAft>
                      </a:pPr>
                      <a:r>
                        <a:rPr lang="en-US" sz="900">
                          <a:latin typeface="Arial"/>
                        </a:rPr>
                        <a:t>4.1 Menyusun teks lisan dan tulis sederhana untuk</a:t>
                      </a:r>
                    </a:p>
                    <a:p>
                      <a:pPr marL="292100" indent="0"/>
                      <a:r>
                        <a:rPr lang="en-US" sz="900">
                          <a:latin typeface="Arial"/>
                        </a:rPr>
                        <a:t>meminta perhatian, mengecek pemahaman, meminta</a:t>
                      </a:r>
                    </a:p>
                  </a:txBody>
                  <a:tcPr marL="0" marR="0" marT="0" marB="0"/>
                </a:tc>
              </a:tr>
            </a:tbl>
          </a:graphicData>
        </a:graphic>
      </p:graphicFrame>
      <p:sp>
        <p:nvSpPr>
          <p:cNvPr id="4" name="Rectangle 3"/>
          <p:cNvSpPr/>
          <p:nvPr/>
        </p:nvSpPr>
        <p:spPr>
          <a:xfrm>
            <a:off x="4736592" y="9918192"/>
            <a:ext cx="1938528" cy="155448"/>
          </a:xfrm>
          <a:prstGeom prst="rect">
            <a:avLst/>
          </a:prstGeom>
        </p:spPr>
        <p:txBody>
          <a:bodyPr lIns="0" tIns="0" rIns="0" bIns="0">
            <a:noAutofit/>
          </a:bodyPr>
          <a:lstStyle/>
          <a:p>
            <a:pPr indent="0" algn="just"/>
            <a:r>
              <a:rPr lang="en-US" sz="900">
                <a:latin typeface="Arial"/>
              </a:rPr>
              <a:t>Materi 1- Konsep Kurikulum | 24</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5944" y="1109472"/>
            <a:ext cx="5590032" cy="545592"/>
          </a:xfrm>
          <a:prstGeom prst="rect">
            <a:avLst/>
          </a:prstGeom>
        </p:spPr>
        <p:txBody>
          <a:bodyPr lIns="0" tIns="0" rIns="0" bIns="0">
            <a:noAutofit/>
          </a:bodyPr>
          <a:lstStyle/>
          <a:p>
            <a:pPr indent="0" algn="ctr">
              <a:lnSpc>
                <a:spcPts val="1608"/>
              </a:lnSpc>
            </a:pPr>
            <a:r>
              <a:rPr lang="en-US" sz="900" b="1">
                <a:latin typeface="Arial"/>
              </a:rPr>
              <a:t>SAMBUTAN</a:t>
            </a:r>
          </a:p>
          <a:p>
            <a:pPr indent="0" algn="ctr">
              <a:lnSpc>
                <a:spcPts val="1608"/>
              </a:lnSpc>
              <a:spcAft>
                <a:spcPts val="840"/>
              </a:spcAft>
            </a:pPr>
            <a:r>
              <a:rPr lang="en-US" sz="900" b="1">
                <a:latin typeface="Arial"/>
              </a:rPr>
              <a:t>KEPALA BADAN PENGEMBANGAN SUMBER DAYA MANUSIA PENDIDIKAN DAN KEBUDAYAAN DAN PENJAMINAN MUTU PENDIDIKAN</a:t>
            </a:r>
          </a:p>
        </p:txBody>
      </p:sp>
      <p:sp>
        <p:nvSpPr>
          <p:cNvPr id="3" name="Rectangle 2"/>
          <p:cNvSpPr/>
          <p:nvPr/>
        </p:nvSpPr>
        <p:spPr>
          <a:xfrm>
            <a:off x="1075944" y="1901952"/>
            <a:ext cx="5590032" cy="6906768"/>
          </a:xfrm>
          <a:prstGeom prst="rect">
            <a:avLst/>
          </a:prstGeom>
        </p:spPr>
        <p:txBody>
          <a:bodyPr lIns="0" tIns="0" rIns="0" bIns="0">
            <a:noAutofit/>
          </a:bodyPr>
          <a:lstStyle/>
          <a:p>
            <a:pPr marL="12700" marR="12700" indent="0" algn="just">
              <a:lnSpc>
                <a:spcPts val="1464"/>
              </a:lnSpc>
              <a:spcBef>
                <a:spcPts val="840"/>
              </a:spcBef>
              <a:spcAft>
                <a:spcPts val="840"/>
              </a:spcAft>
            </a:pPr>
            <a:r>
              <a:rPr lang="en-US" sz="900">
                <a:latin typeface="Arial"/>
              </a:rPr>
              <a:t>Dengan mengucapkan puji dan syukur ke hadirat Allah SWT, Kurikulum 2013 pada tahun 2014 mulai dilaksanakan pada semua sekolah. Kurikulum 2013 merupakan pengembangan dari kurikulum sebelumnya untuk merespon berbagai tantangan internal dan eksternal.</a:t>
            </a:r>
          </a:p>
          <a:p>
            <a:pPr marL="12700" marR="12700" indent="0" algn="just">
              <a:lnSpc>
                <a:spcPts val="1464"/>
              </a:lnSpc>
              <a:spcAft>
                <a:spcPts val="840"/>
              </a:spcAft>
            </a:pPr>
            <a:r>
              <a:rPr lang="en-US" sz="900">
                <a:latin typeface="Arial"/>
              </a:rPr>
              <a:t>Titik tekan pengembangan Kurikulum 2013 adalah penyempurnaan pola pikir, penguatan tata kelola kurikulum, pendalaman dan perluasan materi, penguatan proses pembelajaran, dan penyesuaian beban belajar agar dapat menjamin kesesuaian antara apa yang diinginkan dengan apa yang dihasilkan. Pengembangan kurikulum menjadi amat penting sejalan dengan kontinuitas kemajuan ilmu pengetahuan, teknologi, dan seni budaya serta perubahan masyarakat pada tataran lokal, nasional, regional, dan global di masa depan. Aneka kemajuan dan perubahan itu melahirkan tantangan internal dan eksternal pada bidang pendidikan. Karena itu, implementasi Kurikulum 2013 merupakan langkah strategis dalam menghadapi globalisasi dan tuntutan masyarakat Indonesia masa depan.</a:t>
            </a:r>
          </a:p>
          <a:p>
            <a:pPr marL="12700" marR="12700" indent="0" algn="just">
              <a:lnSpc>
                <a:spcPts val="1464"/>
              </a:lnSpc>
              <a:spcAft>
                <a:spcPts val="840"/>
              </a:spcAft>
            </a:pPr>
            <a:r>
              <a:rPr lang="en-US" sz="900">
                <a:latin typeface="Arial"/>
              </a:rPr>
              <a:t>Pengembangan Kurikulum 2013 dilaksanakan atas dasar beberapa prinsip utama.</a:t>
            </a:r>
            <a:r>
              <a:rPr lang="en-US" sz="900" i="1">
                <a:latin typeface="Arial"/>
              </a:rPr>
              <a:t> Pertama, </a:t>
            </a:r>
            <a:r>
              <a:rPr lang="en-US" sz="900">
                <a:latin typeface="Arial"/>
              </a:rPr>
              <a:t>standar kompetensi lulusan diturunkan dari kebutuhan.</a:t>
            </a:r>
            <a:r>
              <a:rPr lang="en-US" sz="900" i="1">
                <a:latin typeface="Arial"/>
              </a:rPr>
              <a:t> Kedua,</a:t>
            </a:r>
            <a:r>
              <a:rPr lang="en-US" sz="900">
                <a:latin typeface="Arial"/>
              </a:rPr>
              <a:t> standar isi diturunkan dari standar kompetensi lulusan melalui kompetensi inti yang bebas mata pelajaran.</a:t>
            </a:r>
            <a:r>
              <a:rPr lang="en-US" sz="900" i="1">
                <a:latin typeface="Arial"/>
              </a:rPr>
              <a:t> Ketiga,</a:t>
            </a:r>
            <a:r>
              <a:rPr lang="en-US" sz="900">
                <a:latin typeface="Arial"/>
              </a:rPr>
              <a:t> semua mata pelajaran harus berkontribusi terhadap pembentukan sikap, keterampilan, dan pengetahuan peserta didik.</a:t>
            </a:r>
            <a:r>
              <a:rPr lang="en-US" sz="900" i="1">
                <a:latin typeface="Arial"/>
              </a:rPr>
              <a:t> Keempat,</a:t>
            </a:r>
            <a:r>
              <a:rPr lang="en-US" sz="900">
                <a:latin typeface="Arial"/>
              </a:rPr>
              <a:t> mata pelajaran diturunkan dari kompetensi yang ingin dicapai.</a:t>
            </a:r>
            <a:r>
              <a:rPr lang="en-US" sz="900" i="1">
                <a:latin typeface="Arial"/>
              </a:rPr>
              <a:t> Kelima, </a:t>
            </a:r>
            <a:r>
              <a:rPr lang="en-US" sz="900">
                <a:latin typeface="Arial"/>
              </a:rPr>
              <a:t>semua mata pelajaran diikat oleh kompetensi inti.</a:t>
            </a:r>
            <a:r>
              <a:rPr lang="en-US" sz="900" i="1">
                <a:latin typeface="Arial"/>
              </a:rPr>
              <a:t> Keenam,</a:t>
            </a:r>
            <a:r>
              <a:rPr lang="en-US" sz="900">
                <a:latin typeface="Arial"/>
              </a:rPr>
              <a:t> keselarasan tuntutan kompetensi lulusan, isi, proses pembelajaran, dan penilaian. Aplikasi yang taat asas dari prinsip-prinsip ini menjadi sangat esensial dalam mewujudkan keberhasilan implementasi Kurikulum 2013.</a:t>
            </a:r>
          </a:p>
          <a:p>
            <a:pPr marL="12700" marR="12700" indent="0" algn="just">
              <a:lnSpc>
                <a:spcPts val="1464"/>
              </a:lnSpc>
              <a:spcAft>
                <a:spcPts val="840"/>
              </a:spcAft>
            </a:pPr>
            <a:r>
              <a:rPr lang="en-US" sz="900">
                <a:latin typeface="Arial"/>
              </a:rPr>
              <a:t>Untuk menjamin keterlaksanaan implementasi Kurikulum 2013, maka kepada semua guru dan kepala sekolah di semua sekolah, serta pengawas diberikan pelatihan implementasi Kurikulum 2013. Pelatihan sudah dimulai pada tahun 2013 dan berlanjut pada tahun 2014 dan 2015 untuk semua mata pelajaran. Mengingat jumlah peserta pelatihan yang sangat besar, maka pelatihan ini melibatkan semua</a:t>
            </a:r>
            <a:r>
              <a:rPr lang="en-US" sz="900" i="1">
                <a:latin typeface="Arial"/>
              </a:rPr>
              <a:t> stakeholder</a:t>
            </a:r>
            <a:r>
              <a:rPr lang="en-US" sz="900">
                <a:latin typeface="Arial"/>
              </a:rPr>
              <a:t> pendidikan, baik di Pusat maupun Daerah.</a:t>
            </a:r>
          </a:p>
          <a:p>
            <a:pPr marL="12700" marR="12700" indent="0" algn="just">
              <a:lnSpc>
                <a:spcPts val="1464"/>
              </a:lnSpc>
              <a:spcAft>
                <a:spcPts val="1890"/>
              </a:spcAft>
            </a:pPr>
            <a:r>
              <a:rPr lang="en-US" sz="900">
                <a:latin typeface="Arial"/>
              </a:rPr>
              <a:t>Mudah-mudahan pelatihan implementasi Kurikulum 2013 ini bisa berjalan dengan baik dan lancar. Akhirnya, kepada semua pihak yang telah mendedikasikan dirinya dalam memberikan kontribusi dan mempersiapkan pelatihan Kurikulum 2013, saya mengucapkan banyak terima kasih. Semoga bermanfaat untuk mencerdaskan bangsa Indonesia.</a:t>
            </a:r>
          </a:p>
          <a:p>
            <a:pPr marL="3797300" indent="0">
              <a:spcAft>
                <a:spcPts val="420"/>
              </a:spcAft>
            </a:pPr>
            <a:r>
              <a:rPr lang="en-US" sz="900" b="1">
                <a:latin typeface="Arial"/>
              </a:rPr>
              <a:t>Jakarta, Maret 2014</a:t>
            </a:r>
          </a:p>
          <a:p>
            <a:pPr marL="3797300" indent="0">
              <a:spcAft>
                <a:spcPts val="2310"/>
              </a:spcAft>
            </a:pPr>
            <a:r>
              <a:rPr lang="en-US" sz="900" b="1">
                <a:latin typeface="Arial"/>
              </a:rPr>
              <a:t>Kepala</a:t>
            </a:r>
          </a:p>
        </p:txBody>
      </p:sp>
      <p:sp>
        <p:nvSpPr>
          <p:cNvPr id="4" name="Rectangle 3"/>
          <p:cNvSpPr/>
          <p:nvPr/>
        </p:nvSpPr>
        <p:spPr>
          <a:xfrm>
            <a:off x="1075944" y="9220200"/>
            <a:ext cx="5590032" cy="316992"/>
          </a:xfrm>
          <a:prstGeom prst="rect">
            <a:avLst/>
          </a:prstGeom>
        </p:spPr>
        <p:txBody>
          <a:bodyPr lIns="0" tIns="0" rIns="0" bIns="0">
            <a:noAutofit/>
          </a:bodyPr>
          <a:lstStyle/>
          <a:p>
            <a:pPr marL="3797300" indent="0">
              <a:spcBef>
                <a:spcPts val="2310"/>
              </a:spcBef>
              <a:spcAft>
                <a:spcPts val="420"/>
              </a:spcAft>
            </a:pPr>
            <a:r>
              <a:rPr lang="en-US" sz="900" b="1">
                <a:latin typeface="Arial"/>
              </a:rPr>
              <a:t>SYAWAL GULTOM</a:t>
            </a:r>
          </a:p>
          <a:p>
            <a:pPr marL="3797300" indent="0"/>
            <a:r>
              <a:rPr lang="en-US" sz="900" b="1">
                <a:latin typeface="Arial"/>
              </a:rPr>
              <a:t>NIP 196202031987031002</a:t>
            </a:r>
          </a:p>
        </p:txBody>
      </p:sp>
      <p:sp>
        <p:nvSpPr>
          <p:cNvPr id="5" name="Rectangle 4"/>
          <p:cNvSpPr/>
          <p:nvPr/>
        </p:nvSpPr>
        <p:spPr>
          <a:xfrm>
            <a:off x="5611368" y="10037064"/>
            <a:ext cx="1060704" cy="131064"/>
          </a:xfrm>
          <a:prstGeom prst="rect">
            <a:avLst/>
          </a:prstGeom>
        </p:spPr>
        <p:txBody>
          <a:bodyPr lIns="0" tIns="0" rIns="0" bIns="0">
            <a:noAutofit/>
          </a:bodyPr>
          <a:lstStyle/>
          <a:p>
            <a:pPr indent="0" algn="just"/>
            <a:r>
              <a:rPr lang="en-US" sz="900">
                <a:latin typeface="Arial"/>
              </a:rPr>
              <a:t>Bahasa Jerman | ii</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3749040" y="1106424"/>
            <a:ext cx="3267456" cy="3566160"/>
          </a:xfrm>
          <a:prstGeom prst="rect">
            <a:avLst/>
          </a:prstGeom>
        </p:spPr>
        <p:txBody>
          <a:bodyPr lIns="0" tIns="0" rIns="0" bIns="0">
            <a:noAutofit/>
          </a:bodyPr>
          <a:lstStyle/>
          <a:p>
            <a:pPr marL="241300" marR="127000" indent="0">
              <a:lnSpc>
                <a:spcPts val="1320"/>
              </a:lnSpc>
            </a:pPr>
            <a:r>
              <a:rPr lang="en-US" sz="900">
                <a:latin typeface="Arial"/>
              </a:rPr>
              <a:t>izin, memuji, dan cara meresponnya terkait topik </a:t>
            </a:r>
            <a:r>
              <a:rPr lang="en-US" sz="900" i="1">
                <a:latin typeface="Arial"/>
              </a:rPr>
              <a:t>keluarga (Familie)</a:t>
            </a:r>
            <a:r>
              <a:rPr lang="en-US" sz="900">
                <a:latin typeface="Arial"/>
              </a:rPr>
              <a:t> dan</a:t>
            </a:r>
            <a:r>
              <a:rPr lang="en-US" sz="900" i="1">
                <a:latin typeface="Arial"/>
              </a:rPr>
              <a:t> kehidupan sehari-hari (Alltagsleben)</a:t>
            </a:r>
            <a:r>
              <a:rPr lang="en-US" sz="900">
                <a:latin typeface="Arial"/>
              </a:rPr>
              <a:t> dengan memperhatikan unsur kebahasaan, struktur teks, dan unsur budaya secara benar dan sesuai konteks.</a:t>
            </a:r>
          </a:p>
          <a:p>
            <a:pPr marL="241300" marR="25400" indent="-228600">
              <a:lnSpc>
                <a:spcPts val="1320"/>
              </a:lnSpc>
            </a:pPr>
            <a:r>
              <a:rPr lang="en-US" sz="900">
                <a:latin typeface="Arial"/>
              </a:rPr>
              <a:t>4.2 Menyusun teks lisan dan tulis sederhana untuk mengungkapkan cara memberitahu dan menanyakan fakta dan perasaan serta sikap dalam meminta dan menawarkan barang dan jasa terkait topik</a:t>
            </a:r>
            <a:r>
              <a:rPr lang="en-US" sz="900" i="1">
                <a:latin typeface="Arial"/>
              </a:rPr>
              <a:t> keluarga (Familie)</a:t>
            </a:r>
            <a:r>
              <a:rPr lang="en-US" sz="900">
                <a:latin typeface="Arial"/>
              </a:rPr>
              <a:t> dan</a:t>
            </a:r>
            <a:r>
              <a:rPr lang="en-US" sz="900" i="1">
                <a:latin typeface="Arial"/>
              </a:rPr>
              <a:t> kehidupan sehari-hari (Alltagsleben) </a:t>
            </a:r>
            <a:r>
              <a:rPr lang="en-US" sz="900">
                <a:latin typeface="Arial"/>
              </a:rPr>
              <a:t>dengan memperhatikan unsur kebahasaan, struktur teks, dan budaya secara benar dan sesuai konteks.</a:t>
            </a:r>
          </a:p>
          <a:p>
            <a:pPr marL="241300" marR="25400" indent="-228600">
              <a:lnSpc>
                <a:spcPts val="1320"/>
              </a:lnSpc>
            </a:pPr>
            <a:r>
              <a:rPr lang="en-US" sz="900">
                <a:latin typeface="Arial"/>
              </a:rPr>
              <a:t>4.3 Memproduksi teks lisan dan tulis sederhana untuk mengungkapkan informasi terkait topik</a:t>
            </a:r>
            <a:r>
              <a:rPr lang="en-US" sz="900" i="1">
                <a:latin typeface="Arial"/>
              </a:rPr>
              <a:t> keluarga (Familie)</a:t>
            </a:r>
            <a:r>
              <a:rPr lang="en-US" sz="900">
                <a:latin typeface="Arial"/>
              </a:rPr>
              <a:t> dan</a:t>
            </a:r>
            <a:r>
              <a:rPr lang="en-US" sz="900" i="1">
                <a:latin typeface="Arial"/>
              </a:rPr>
              <a:t> kehidupan sehari-hari (Alltagsleben) </a:t>
            </a:r>
            <a:r>
              <a:rPr lang="en-US" sz="900">
                <a:latin typeface="Arial"/>
              </a:rPr>
              <a:t>dengan memperhatikan unsur kebahasaan, struktur teks, dan unsur budaya secara benar dan sesuai konteks.</a:t>
            </a:r>
          </a:p>
          <a:p>
            <a:pPr marL="241300" marR="25400" indent="-228600">
              <a:lnSpc>
                <a:spcPts val="1320"/>
              </a:lnSpc>
            </a:pPr>
            <a:r>
              <a:rPr lang="en-US" sz="900">
                <a:latin typeface="Arial"/>
              </a:rPr>
              <a:t>4.4 Menyusun teks lisan dan tulis sederhana sesuai dengan unsur kebahasaan dan budaya yang terdapat </a:t>
            </a:r>
            <a:r>
              <a:rPr lang="en-US" sz="900" u="sng">
                <a:latin typeface="Arial"/>
              </a:rPr>
              <a:t>dalam karya sastra.</a:t>
            </a:r>
            <a:r>
              <a:rPr lang="en-US" sz="900">
                <a:latin typeface="Arial"/>
              </a:rPr>
              <a:t>_</a:t>
            </a:r>
          </a:p>
        </p:txBody>
      </p:sp>
      <p:graphicFrame>
        <p:nvGraphicFramePr>
          <p:cNvPr id="3" name="Table 2"/>
          <p:cNvGraphicFramePr>
            <a:graphicFrameLocks noGrp="1"/>
          </p:cNvGraphicFramePr>
          <p:nvPr/>
        </p:nvGraphicFramePr>
        <p:xfrm>
          <a:off x="1347216" y="4876800"/>
          <a:ext cx="5766816" cy="4812792"/>
        </p:xfrm>
        <a:graphic>
          <a:graphicData uri="http://schemas.openxmlformats.org/drawingml/2006/table">
            <a:tbl>
              <a:tblPr/>
              <a:tblGrid>
                <a:gridCol w="2340864"/>
                <a:gridCol w="3425952"/>
              </a:tblGrid>
              <a:tr h="179832">
                <a:tc gridSpan="2">
                  <a:txBody>
                    <a:bodyPr/>
                    <a:lstStyle/>
                    <a:p>
                      <a:pPr marL="76200" indent="0"/>
                      <a:r>
                        <a:rPr lang="en-US" sz="900" b="1">
                          <a:latin typeface="Arial"/>
                        </a:rPr>
                        <a:t>KELAS XII</a:t>
                      </a:r>
                    </a:p>
                  </a:txBody>
                  <a:tcPr marL="0" marR="0" marT="0" marB="0"/>
                </a:tc>
                <a:tc hMerge="1">
                  <a:txBody>
                    <a:bodyPr/>
                    <a:lstStyle/>
                    <a:p>
                      <a:endParaRPr sz="900"/>
                    </a:p>
                  </a:txBody>
                  <a:tcPr marL="0" marR="0" marT="0" marB="0"/>
                </a:tc>
              </a:tr>
              <a:tr h="176784">
                <a:tc>
                  <a:txBody>
                    <a:bodyPr/>
                    <a:lstStyle/>
                    <a:p>
                      <a:pPr marL="63500" indent="0" algn="ctr"/>
                      <a:r>
                        <a:rPr lang="en-US" sz="900" b="1">
                          <a:latin typeface="Arial"/>
                        </a:rPr>
                        <a:t>KOMPETENSI INTI</a:t>
                      </a:r>
                    </a:p>
                  </a:txBody>
                  <a:tcPr marL="0" marR="0" marT="0" marB="0"/>
                </a:tc>
                <a:tc>
                  <a:txBody>
                    <a:bodyPr/>
                    <a:lstStyle/>
                    <a:p>
                      <a:pPr marL="533400" indent="0"/>
                      <a:r>
                        <a:rPr lang="en-US" sz="900" b="1">
                          <a:latin typeface="Arial"/>
                        </a:rPr>
                        <a:t>KOMPETENSI DASAR</a:t>
                      </a:r>
                    </a:p>
                  </a:txBody>
                  <a:tcPr marL="0" marR="0" marT="0" marB="0"/>
                </a:tc>
              </a:tr>
              <a:tr h="859536">
                <a:tc>
                  <a:txBody>
                    <a:bodyPr/>
                    <a:lstStyle/>
                    <a:p>
                      <a:pPr marL="63500" indent="0" algn="ctr">
                        <a:lnSpc>
                          <a:spcPts val="1344"/>
                        </a:lnSpc>
                      </a:pPr>
                      <a:r>
                        <a:rPr lang="en-US" sz="900">
                          <a:latin typeface="Arial"/>
                        </a:rPr>
                        <a:t>1. Menghayati dan mengamalkan ajaran agama yang dianutnya</a:t>
                      </a:r>
                    </a:p>
                  </a:txBody>
                  <a:tcPr marL="0" marR="0" marT="0" marB="0"/>
                </a:tc>
                <a:tc>
                  <a:txBody>
                    <a:bodyPr/>
                    <a:lstStyle/>
                    <a:p>
                      <a:pPr marL="304800" marR="139700" indent="-228600">
                        <a:lnSpc>
                          <a:spcPts val="1344"/>
                        </a:lnSpc>
                      </a:pPr>
                      <a:r>
                        <a:rPr lang="en-US" sz="900">
                          <a:latin typeface="Arial"/>
                        </a:rPr>
                        <a:t>1.1 Mensyukuri kesempatan dapat mempelajari bahasa Jerman sebagai bahasa pengantar komunikasi internasional yang diwujudkan dalam semangat belajar.</a:t>
                      </a:r>
                    </a:p>
                  </a:txBody>
                  <a:tcPr marL="0" marR="0" marT="0" marB="0"/>
                </a:tc>
              </a:tr>
              <a:tr h="2392680">
                <a:tc>
                  <a:txBody>
                    <a:bodyPr/>
                    <a:lstStyle/>
                    <a:p>
                      <a:pPr marL="254000" marR="114300" indent="-190500">
                        <a:lnSpc>
                          <a:spcPts val="1344"/>
                        </a:lnSpc>
                      </a:pPr>
                      <a:r>
                        <a:rPr lang="en-US" sz="900">
                          <a:latin typeface="Arial"/>
                        </a:rPr>
                        <a:t>2. Menghayati dan mengamalkan perilaku jujur, disiplin, tanggung jawab, peduli (gotong royong, kerja sama, toleran, damai), santun, responsif dan pro-aktif, dan menunjukkan sikap sebagai bagian dari solusi atas berbagai permasalahan dalam berinteraksi secara efektif dengan lingkungan sosial dan alam serta dalam menempatkan diri sebagai cerminan bangsa dalam pergaulan dunia.</a:t>
                      </a:r>
                    </a:p>
                  </a:txBody>
                  <a:tcPr marL="0" marR="0" marT="0" marB="0"/>
                </a:tc>
                <a:tc>
                  <a:txBody>
                    <a:bodyPr/>
                    <a:lstStyle/>
                    <a:p>
                      <a:pPr marL="304800" marR="139700" indent="-228600">
                        <a:lnSpc>
                          <a:spcPts val="1320"/>
                        </a:lnSpc>
                      </a:pPr>
                      <a:r>
                        <a:rPr lang="en-US" sz="900">
                          <a:latin typeface="Arial"/>
                        </a:rPr>
                        <a:t>2.1 Menunjukkan perilaku santun dan peduli dalam melaksanakan komunikasi antar pribadi dengan guru dan teman.</a:t>
                      </a:r>
                    </a:p>
                    <a:p>
                      <a:pPr marL="304800" marR="139700" indent="-228600" algn="just">
                        <a:lnSpc>
                          <a:spcPts val="1320"/>
                        </a:lnSpc>
                      </a:pPr>
                      <a:r>
                        <a:rPr lang="en-US" sz="900">
                          <a:latin typeface="Arial"/>
                        </a:rPr>
                        <a:t>2.2 Menunjukkan perilaku jujur, disiplin, percaya diri, dan bertanggung jawab dalam melaksanakan komunikasi transaksional dengan guru dan teman.</a:t>
                      </a:r>
                    </a:p>
                    <a:p>
                      <a:pPr marL="304800" marR="139700" indent="-228600">
                        <a:lnSpc>
                          <a:spcPts val="1320"/>
                        </a:lnSpc>
                      </a:pPr>
                      <a:r>
                        <a:rPr lang="en-US" sz="900">
                          <a:latin typeface="Arial"/>
                        </a:rPr>
                        <a:t>2.3 Menunjukkan perilaku tanggung jawab, peduli, kerjasama, dan cinta damai, dalam melaksanakan komunikasi fungsional</a:t>
                      </a:r>
                    </a:p>
                    <a:p>
                      <a:pPr marL="304800" marR="139700" indent="-228600">
                        <a:lnSpc>
                          <a:spcPts val="1320"/>
                        </a:lnSpc>
                      </a:pPr>
                      <a:r>
                        <a:rPr lang="en-US" sz="900">
                          <a:latin typeface="Arial"/>
                        </a:rPr>
                        <a:t>2.4 Menunjukkan perilaku santun, antusias, kreatif, ekspresif, interaktif, kerjasama, dan imajinatif dalam menghargai budaya dan karya sastra.</a:t>
                      </a:r>
                    </a:p>
                  </a:txBody>
                  <a:tcPr marL="0" marR="0" marT="0" marB="0"/>
                </a:tc>
              </a:tr>
              <a:tr h="1203960">
                <a:tc>
                  <a:txBody>
                    <a:bodyPr/>
                    <a:lstStyle/>
                    <a:p>
                      <a:pPr marL="254000" indent="-190500">
                        <a:lnSpc>
                          <a:spcPts val="1320"/>
                        </a:lnSpc>
                      </a:pPr>
                      <a:r>
                        <a:rPr lang="en-US" sz="900">
                          <a:latin typeface="Arial"/>
                        </a:rPr>
                        <a:t>3. Memahami, menerapkan,</a:t>
                      </a:r>
                    </a:p>
                    <a:p>
                      <a:pPr marL="254000" marR="203200" indent="0">
                        <a:lnSpc>
                          <a:spcPts val="1320"/>
                        </a:lnSpc>
                      </a:pPr>
                      <a:r>
                        <a:rPr lang="en-US" sz="900">
                          <a:latin typeface="Arial"/>
                        </a:rPr>
                        <a:t>menganalisis dan mengevaluasi pengetahuan faktual, konseptual, prosedural, dan metakognitif berdasarkan rasa ingin tahunya tentang ilmu pengetahuan, teknologi, seni, budaya, dan</a:t>
                      </a:r>
                    </a:p>
                  </a:txBody>
                  <a:tcPr marL="0" marR="0" marT="0" marB="0"/>
                </a:tc>
                <a:tc>
                  <a:txBody>
                    <a:bodyPr/>
                    <a:lstStyle/>
                    <a:p>
                      <a:pPr marL="304800" marR="139700" indent="-228600">
                        <a:lnSpc>
                          <a:spcPts val="1320"/>
                        </a:lnSpc>
                      </a:pPr>
                      <a:r>
                        <a:rPr lang="en-US" sz="900">
                          <a:latin typeface="Arial"/>
                        </a:rPr>
                        <a:t>3.1 Memahami cara mengungkapkan persetujuan/ ketidaksetujuan, harapan, dan doa serta cara meresponnya terkait topik</a:t>
                      </a:r>
                      <a:r>
                        <a:rPr lang="en-US" sz="900" i="1">
                          <a:latin typeface="Arial"/>
                        </a:rPr>
                        <a:t> kegiatan pada waktu senggang/hobi (Freizeitbeschaftigung/Hobby)</a:t>
                      </a:r>
                      <a:r>
                        <a:rPr lang="en-US" sz="900">
                          <a:latin typeface="Arial"/>
                        </a:rPr>
                        <a:t> dan </a:t>
                      </a:r>
                      <a:r>
                        <a:rPr lang="en-US" sz="900" i="1">
                          <a:latin typeface="Arial"/>
                        </a:rPr>
                        <a:t>wisata (Reise)</a:t>
                      </a:r>
                      <a:r>
                        <a:rPr lang="en-US" sz="900">
                          <a:latin typeface="Arial"/>
                        </a:rPr>
                        <a:t> dengan memperhatikan unsur kebahasaan, struktur teks, dan unsur budaya yang sesuai konteks penggunaannya.</a:t>
                      </a:r>
                    </a:p>
                  </a:txBody>
                  <a:tcPr marL="0" marR="0" marT="0" marB="0"/>
                </a:tc>
              </a:tr>
            </a:tbl>
          </a:graphicData>
        </a:graphic>
      </p:graphicFrame>
      <p:sp>
        <p:nvSpPr>
          <p:cNvPr id="4" name="Rectangle 3"/>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25</a:t>
            </a:r>
          </a:p>
        </p:txBody>
      </p:sp>
      <p:sp>
        <p:nvSpPr>
          <p:cNvPr id="5" name="Rectangle 4"/>
          <p:cNvSpPr/>
          <p:nvPr/>
        </p:nvSpPr>
        <p:spPr>
          <a:xfrm>
            <a:off x="1594104" y="1124712"/>
            <a:ext cx="1853184" cy="1133856"/>
          </a:xfrm>
          <a:prstGeom prst="rect">
            <a:avLst/>
          </a:prstGeom>
        </p:spPr>
        <p:txBody>
          <a:bodyPr lIns="0" tIns="0" rIns="0" bIns="0">
            <a:noAutofit/>
          </a:bodyPr>
          <a:lstStyle/>
          <a:p>
            <a:pPr indent="0">
              <a:lnSpc>
                <a:spcPts val="1320"/>
              </a:lnSpc>
            </a:pPr>
            <a:r>
              <a:rPr lang="en-US" sz="900">
                <a:latin typeface="Arial"/>
              </a:rPr>
              <a:t>abstrak terkait dengan pengembangan dari yang dipelajarinya di sekolah secara mandiri, bertindak secara efektif dan kreatif, serta mampu menggunakan metoda sesuai kaidah keilmuan</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47216" y="1078992"/>
          <a:ext cx="5766816" cy="6498336"/>
        </p:xfrm>
        <a:graphic>
          <a:graphicData uri="http://schemas.openxmlformats.org/drawingml/2006/table">
            <a:tbl>
              <a:tblPr/>
              <a:tblGrid>
                <a:gridCol w="2340864"/>
                <a:gridCol w="3425952"/>
              </a:tblGrid>
              <a:tr h="2228088">
                <a:tc>
                  <a:txBody>
                    <a:bodyPr/>
                    <a:lstStyle/>
                    <a:p>
                      <a:pPr marL="266700" marR="88900" indent="0">
                        <a:lnSpc>
                          <a:spcPts val="1320"/>
                        </a:lnSpc>
                      </a:pPr>
                      <a:r>
                        <a:rPr lang="en-US" sz="900">
                          <a:latin typeface="Arial"/>
                        </a:rPr>
                        <a:t>humaniora dengan wawasan kemanusiaan, kebangsaan, kenegaraan, dan peradaban terkait penyebab fenomena dan kejadian, serta menerapkan pengetahuan procedural pada bidang kajian yang spesifik sesuai dengan bakat dan minatnya untuk memecahkan masalah.</a:t>
                      </a:r>
                    </a:p>
                  </a:txBody>
                  <a:tcPr marL="0" marR="0" marT="0" marB="0"/>
                </a:tc>
                <a:tc>
                  <a:txBody>
                    <a:bodyPr/>
                    <a:lstStyle/>
                    <a:p>
                      <a:pPr marL="292100" marR="127000" indent="-228600">
                        <a:lnSpc>
                          <a:spcPts val="1320"/>
                        </a:lnSpc>
                      </a:pPr>
                      <a:r>
                        <a:rPr lang="en-US" sz="900">
                          <a:latin typeface="Arial"/>
                        </a:rPr>
                        <a:t>3.2 Memahami cara memberitahu dan menanyakan fakta, perasaan dan sikap, serta meminta dan menawarkan barang dan jasa terkait topik kegiatan pada waktu senggang/hobi</a:t>
                      </a:r>
                      <a:r>
                        <a:rPr lang="en-US" sz="900" i="1">
                          <a:latin typeface="Arial"/>
                        </a:rPr>
                        <a:t> (Freizeitbeschaftigung/ Hobby)</a:t>
                      </a:r>
                      <a:r>
                        <a:rPr lang="en-US" sz="900">
                          <a:latin typeface="Arial"/>
                        </a:rPr>
                        <a:t> dan wisata</a:t>
                      </a:r>
                      <a:r>
                        <a:rPr lang="en-US" sz="900" i="1">
                          <a:latin typeface="Arial"/>
                        </a:rPr>
                        <a:t> (Reise).</a:t>
                      </a:r>
                    </a:p>
                    <a:p>
                      <a:pPr marL="292100" marR="127000" indent="-228600">
                        <a:lnSpc>
                          <a:spcPts val="1320"/>
                        </a:lnSpc>
                      </a:pPr>
                      <a:r>
                        <a:rPr lang="en-US" sz="900">
                          <a:latin typeface="Arial"/>
                        </a:rPr>
                        <a:t>3.3 Membuat analisis sederhana tentang unsur kebahasaan, struktur teks, dan unsur budaya terkait topik</a:t>
                      </a:r>
                      <a:r>
                        <a:rPr lang="en-US" sz="900" i="1">
                          <a:latin typeface="Arial"/>
                        </a:rPr>
                        <a:t> kegiatan pada waktu senggang/hobi (Freizeitbeschaftigung/Hobby)</a:t>
                      </a:r>
                      <a:r>
                        <a:rPr lang="en-US" sz="900">
                          <a:latin typeface="Arial"/>
                        </a:rPr>
                        <a:t> dan wisata</a:t>
                      </a:r>
                      <a:r>
                        <a:rPr lang="en-US" sz="900" i="1">
                          <a:latin typeface="Arial"/>
                        </a:rPr>
                        <a:t> (Reise) </a:t>
                      </a:r>
                      <a:r>
                        <a:rPr lang="en-US" sz="900">
                          <a:latin typeface="Arial"/>
                        </a:rPr>
                        <a:t>sesuai konteks penggunaannya.</a:t>
                      </a:r>
                    </a:p>
                    <a:p>
                      <a:pPr marL="292100" marR="127000" indent="-228600">
                        <a:lnSpc>
                          <a:spcPts val="1320"/>
                        </a:lnSpc>
                      </a:pPr>
                      <a:r>
                        <a:rPr lang="en-US" sz="900">
                          <a:latin typeface="Arial"/>
                        </a:rPr>
                        <a:t>3.4 Menilai secara sederhana unsur kebahasaan dan budaya yang terdapat dalam karya sastra .</a:t>
                      </a:r>
                    </a:p>
                  </a:txBody>
                  <a:tcPr marL="0" marR="0" marT="0" marB="0"/>
                </a:tc>
              </a:tr>
              <a:tr h="4270248">
                <a:tc>
                  <a:txBody>
                    <a:bodyPr/>
                    <a:lstStyle/>
                    <a:p>
                      <a:pPr marL="266700" marR="88900" indent="-190500">
                        <a:lnSpc>
                          <a:spcPts val="1344"/>
                        </a:lnSpc>
                      </a:pPr>
                      <a:r>
                        <a:rPr lang="en-US" sz="900">
                          <a:latin typeface="Arial"/>
                        </a:rPr>
                        <a:t>d. Mengolah, menalar, menyaji, dan mencipta dalam ranah konkret dan ranah abstrak terkait dengan pengembangan dari yang dipelajarinya di sekolah secara mandiri serta bertindak secara efektif dan kreatif, dan mampu menggunakan metoda sesuai kaidah keilmuan.</a:t>
                      </a:r>
                    </a:p>
                  </a:txBody>
                  <a:tcPr marL="0" marR="0" marT="0" marB="0"/>
                </a:tc>
                <a:tc>
                  <a:txBody>
                    <a:bodyPr/>
                    <a:lstStyle/>
                    <a:p>
                      <a:pPr marL="292100" marR="127000" indent="-228600">
                        <a:lnSpc>
                          <a:spcPts val="1320"/>
                        </a:lnSpc>
                      </a:pPr>
                      <a:r>
                        <a:rPr lang="en-US" sz="900">
                          <a:latin typeface="Arial"/>
                        </a:rPr>
                        <a:t>4.1 Menyusun teks lisan dan tulis sederhana untuk mengungkapkan persetujuan/ketidaksetujuan, harapan, dan doa serta cara meresponnya terkait topik kegiatan pada waktu senggang/hobi </a:t>
                      </a:r>
                      <a:r>
                        <a:rPr lang="en-US" sz="900" i="1">
                          <a:latin typeface="Arial"/>
                        </a:rPr>
                        <a:t>(Freizeitbeschaftigung/Hobby)</a:t>
                      </a:r>
                      <a:r>
                        <a:rPr lang="en-US" sz="900">
                          <a:latin typeface="Arial"/>
                        </a:rPr>
                        <a:t> dan wisata</a:t>
                      </a:r>
                      <a:r>
                        <a:rPr lang="en-US" sz="900" i="1">
                          <a:latin typeface="Arial"/>
                        </a:rPr>
                        <a:t> (Reise) </a:t>
                      </a:r>
                      <a:r>
                        <a:rPr lang="en-US" sz="900">
                          <a:latin typeface="Arial"/>
                        </a:rPr>
                        <a:t>dengan memperhatikan unsur kebahasaan, struktur teks, dan unsur budaya secara benar dan sesuai konteks.</a:t>
                      </a:r>
                    </a:p>
                    <a:p>
                      <a:pPr marL="292100" marR="127000" indent="-228600">
                        <a:lnSpc>
                          <a:spcPts val="1320"/>
                        </a:lnSpc>
                      </a:pPr>
                      <a:r>
                        <a:rPr lang="en-US" sz="900">
                          <a:latin typeface="Arial"/>
                        </a:rPr>
                        <a:t>4.2 Menyusun teks lisan dan tulis sederhanauntuk mengungkapkan cara memberitahu dan menanyakan fakta, perasaan dan sikap, serta meminta dan menawarkan barang dan jasa terkait topik kegiatan pada waktu senggang/hobi</a:t>
                      </a:r>
                      <a:r>
                        <a:rPr lang="en-US" sz="900" i="1">
                          <a:latin typeface="Arial"/>
                        </a:rPr>
                        <a:t> (Freizeitbeschaftigung/ Hobby)</a:t>
                      </a:r>
                      <a:r>
                        <a:rPr lang="en-US" sz="900">
                          <a:latin typeface="Arial"/>
                        </a:rPr>
                        <a:t> dan wisata</a:t>
                      </a:r>
                      <a:r>
                        <a:rPr lang="en-US" sz="900" i="1">
                          <a:latin typeface="Arial"/>
                        </a:rPr>
                        <a:t> (Reise)</a:t>
                      </a:r>
                      <a:r>
                        <a:rPr lang="en-US" sz="900">
                          <a:latin typeface="Arial"/>
                        </a:rPr>
                        <a:t> dengan memperhatikan unsur kebahasaan, struktur teks, dan unsur budaya secara benar dan sesuai konteks.</a:t>
                      </a:r>
                    </a:p>
                    <a:p>
                      <a:pPr marL="292100" marR="127000" indent="-228600">
                        <a:lnSpc>
                          <a:spcPts val="1320"/>
                        </a:lnSpc>
                      </a:pPr>
                      <a:r>
                        <a:rPr lang="en-US" sz="900">
                          <a:latin typeface="Arial"/>
                        </a:rPr>
                        <a:t>4.3 Memproduksi teks lisan dan tulis sederhana untuk mengungkapkan informasi terkait topik kegiatan pada waktu senggang/hobi</a:t>
                      </a:r>
                      <a:r>
                        <a:rPr lang="en-US" sz="900" i="1">
                          <a:latin typeface="Arial"/>
                        </a:rPr>
                        <a:t> (Freizeitbeschaftigun/ Hobby) </a:t>
                      </a:r>
                      <a:r>
                        <a:rPr lang="en-US" sz="900">
                          <a:latin typeface="Arial"/>
                        </a:rPr>
                        <a:t>dan wisata</a:t>
                      </a:r>
                      <a:r>
                        <a:rPr lang="en-US" sz="900" i="1">
                          <a:latin typeface="Arial"/>
                        </a:rPr>
                        <a:t> (Reise)</a:t>
                      </a:r>
                      <a:r>
                        <a:rPr lang="en-US" sz="900">
                          <a:latin typeface="Arial"/>
                        </a:rPr>
                        <a:t> dengan memperhatikan unsur kebahasaan, struktur teks, dan unsur budaya secara benar dan sesuai dengan konteks.</a:t>
                      </a:r>
                    </a:p>
                    <a:p>
                      <a:pPr marL="292100" marR="127000" indent="-228600">
                        <a:lnSpc>
                          <a:spcPts val="1320"/>
                        </a:lnSpc>
                      </a:pPr>
                      <a:r>
                        <a:rPr lang="en-US" sz="900">
                          <a:latin typeface="Arial"/>
                        </a:rPr>
                        <a:t>4.4 Menyusun teks lisan dan tulis sederhana sesuai dengan unsur kebahasaan dan budaya yang terdapat dalam karya sastra.</a:t>
                      </a:r>
                    </a:p>
                  </a:txBody>
                  <a:tcPr marL="0" marR="0" marT="0" marB="0"/>
                </a:tc>
              </a:tr>
            </a:tbl>
          </a:graphicData>
        </a:graphic>
      </p:graphicFrame>
      <p:sp>
        <p:nvSpPr>
          <p:cNvPr id="3" name="Rectangle 2"/>
          <p:cNvSpPr/>
          <p:nvPr/>
        </p:nvSpPr>
        <p:spPr>
          <a:xfrm>
            <a:off x="1261872" y="7802880"/>
            <a:ext cx="5855208" cy="768096"/>
          </a:xfrm>
          <a:prstGeom prst="rect">
            <a:avLst/>
          </a:prstGeom>
        </p:spPr>
        <p:txBody>
          <a:bodyPr lIns="0" tIns="0" rIns="0" bIns="0">
            <a:noAutofit/>
          </a:bodyPr>
          <a:lstStyle/>
          <a:p>
            <a:pPr marL="241300" marR="469900" indent="-190500">
              <a:lnSpc>
                <a:spcPts val="1608"/>
              </a:lnSpc>
              <a:spcBef>
                <a:spcPts val="1260"/>
              </a:spcBef>
            </a:pPr>
            <a:r>
              <a:rPr lang="en-US" sz="900" b="1">
                <a:latin typeface="Arial"/>
              </a:rPr>
              <a:t>3. Tingkat Kompetensi dan Ruang Lingkup Materi Bahasa Jerman untuk kelompok Peminatan Ilmu-Ilmu Bahasa dan Budaya pada SMA/MA/Paket C</a:t>
            </a:r>
          </a:p>
          <a:p>
            <a:pPr marL="241300" marR="469900" indent="0">
              <a:lnSpc>
                <a:spcPts val="1608"/>
              </a:lnSpc>
            </a:pPr>
            <a:r>
              <a:rPr lang="en-US" sz="900">
                <a:latin typeface="Arial"/>
              </a:rPr>
              <a:t>Tingkat kompetensi dan ruang lingkup materi Bahasa dalam Permendikbud No 64 Tahun 2013 tentang Standar Isi mencakup:</a:t>
            </a:r>
          </a:p>
        </p:txBody>
      </p:sp>
      <p:sp>
        <p:nvSpPr>
          <p:cNvPr id="4" name="Rectangle 3"/>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26</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47216" y="1283208"/>
          <a:ext cx="5675376" cy="7699248"/>
        </p:xfrm>
        <a:graphic>
          <a:graphicData uri="http://schemas.openxmlformats.org/drawingml/2006/table">
            <a:tbl>
              <a:tblPr/>
              <a:tblGrid>
                <a:gridCol w="832104"/>
                <a:gridCol w="673608"/>
                <a:gridCol w="1825752"/>
                <a:gridCol w="2343912"/>
              </a:tblGrid>
              <a:tr h="192024">
                <a:tc>
                  <a:txBody>
                    <a:bodyPr/>
                    <a:lstStyle/>
                    <a:p>
                      <a:pPr marL="203200" indent="0"/>
                      <a:r>
                        <a:rPr lang="en-US" sz="900" b="1">
                          <a:latin typeface="Arial"/>
                        </a:rPr>
                        <a:t>Tingkat</a:t>
                      </a:r>
                    </a:p>
                  </a:txBody>
                  <a:tcPr marL="0" marR="0" marT="0" marB="0"/>
                </a:tc>
                <a:tc>
                  <a:txBody>
                    <a:bodyPr/>
                    <a:lstStyle/>
                    <a:p>
                      <a:pPr marL="165100" indent="0"/>
                      <a:r>
                        <a:rPr lang="en-US" sz="900" b="1">
                          <a:latin typeface="Arial"/>
                        </a:rPr>
                        <a:t>Tingkat</a:t>
                      </a:r>
                    </a:p>
                  </a:txBody>
                  <a:tcPr marL="0" marR="0" marT="0" marB="0"/>
                </a:tc>
                <a:tc>
                  <a:txBody>
                    <a:bodyPr/>
                    <a:lstStyle/>
                    <a:p>
                      <a:pPr marL="571500" indent="0"/>
                      <a:r>
                        <a:rPr lang="en-US" sz="900" b="1">
                          <a:latin typeface="Arial"/>
                        </a:rPr>
                        <a:t>Kompetensi</a:t>
                      </a:r>
                    </a:p>
                  </a:txBody>
                  <a:tcPr marL="0" marR="0" marT="0" marB="0"/>
                </a:tc>
                <a:tc>
                  <a:txBody>
                    <a:bodyPr/>
                    <a:lstStyle/>
                    <a:p>
                      <a:pPr marR="520700" indent="0" algn="r"/>
                      <a:r>
                        <a:rPr lang="en-US" sz="900" b="1">
                          <a:latin typeface="Arial"/>
                        </a:rPr>
                        <a:t>Ruang Lingkup Materi</a:t>
                      </a:r>
                    </a:p>
                  </a:txBody>
                  <a:tcPr marL="0" marR="0" marT="0" marB="0"/>
                </a:tc>
              </a:tr>
              <a:tr h="158496">
                <a:tc>
                  <a:txBody>
                    <a:bodyPr/>
                    <a:lstStyle/>
                    <a:p>
                      <a:pPr marL="76200" indent="0"/>
                      <a:r>
                        <a:rPr lang="en-US" sz="900" b="1">
                          <a:latin typeface="Arial"/>
                        </a:rPr>
                        <a:t>Kompetensi</a:t>
                      </a:r>
                    </a:p>
                  </a:txBody>
                  <a:tcPr marL="0" marR="0" marT="0" marB="0"/>
                </a:tc>
                <a:tc>
                  <a:txBody>
                    <a:bodyPr/>
                    <a:lstStyle/>
                    <a:p>
                      <a:pPr marL="165100" indent="0"/>
                      <a:r>
                        <a:rPr lang="en-US" sz="900" b="1">
                          <a:latin typeface="Arial"/>
                        </a:rPr>
                        <a:t>Kelas</a:t>
                      </a:r>
                    </a:p>
                  </a:txBody>
                  <a:tcPr marL="0" marR="0" marT="0" marB="0"/>
                </a:tc>
                <a:tc>
                  <a:txBody>
                    <a:bodyPr/>
                    <a:lstStyle/>
                    <a:p>
                      <a:endParaRPr sz="800"/>
                    </a:p>
                  </a:txBody>
                  <a:tcPr marL="0" marR="0" marT="0" marB="0"/>
                </a:tc>
                <a:tc>
                  <a:txBody>
                    <a:bodyPr/>
                    <a:lstStyle/>
                    <a:p>
                      <a:endParaRPr sz="800"/>
                    </a:p>
                  </a:txBody>
                  <a:tcPr marL="0" marR="0" marT="0" marB="0"/>
                </a:tc>
              </a:tr>
              <a:tr h="182880">
                <a:tc>
                  <a:txBody>
                    <a:bodyPr/>
                    <a:lstStyle/>
                    <a:p>
                      <a:pPr marL="393700" indent="0"/>
                      <a:r>
                        <a:rPr lang="en-US" sz="900" b="1">
                          <a:latin typeface="Arial"/>
                        </a:rPr>
                        <a:t>5</a:t>
                      </a:r>
                    </a:p>
                  </a:txBody>
                  <a:tcPr marL="0" marR="0" marT="0" marB="0"/>
                </a:tc>
                <a:tc>
                  <a:txBody>
                    <a:bodyPr/>
                    <a:lstStyle/>
                    <a:p>
                      <a:pPr marL="165100" indent="0"/>
                      <a:r>
                        <a:rPr lang="en-US" sz="900" b="1" spc="200">
                          <a:latin typeface="Arial"/>
                        </a:rPr>
                        <a:t>X-XI</a:t>
                      </a:r>
                    </a:p>
                  </a:txBody>
                  <a:tcPr marL="0" marR="0" marT="0" marB="0"/>
                </a:tc>
                <a:tc>
                  <a:txBody>
                    <a:bodyPr/>
                    <a:lstStyle/>
                    <a:p>
                      <a:pPr marL="76200" indent="0"/>
                      <a:r>
                        <a:rPr lang="en-US" sz="900">
                          <a:latin typeface="Arial"/>
                        </a:rPr>
                        <a:t>- Memiliki kemampuan</a:t>
                      </a:r>
                    </a:p>
                  </a:txBody>
                  <a:tcPr marL="0" marR="0" marT="0" marB="0"/>
                </a:tc>
                <a:tc>
                  <a:txBody>
                    <a:bodyPr/>
                    <a:lstStyle/>
                    <a:p>
                      <a:pPr marL="63500" indent="0"/>
                      <a:r>
                        <a:rPr lang="en-US" sz="900">
                          <a:latin typeface="Arial"/>
                        </a:rPr>
                        <a:t>- Wacana interpersonal,</a:t>
                      </a:r>
                    </a:p>
                  </a:txBody>
                  <a:tcPr marL="0" marR="0" marT="0" marB="0"/>
                </a:tc>
              </a:tr>
              <a:tr h="164592">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berkomunikasi</a:t>
                      </a:r>
                    </a:p>
                  </a:txBody>
                  <a:tcPr marL="0" marR="0" marT="0" marB="0"/>
                </a:tc>
                <a:tc>
                  <a:txBody>
                    <a:bodyPr/>
                    <a:lstStyle/>
                    <a:p>
                      <a:pPr marL="190500" indent="0"/>
                      <a:r>
                        <a:rPr lang="en-US" sz="900">
                          <a:latin typeface="Arial"/>
                        </a:rPr>
                        <a:t>transaksional, dan fungsional</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interpersonal,</a:t>
                      </a:r>
                    </a:p>
                  </a:txBody>
                  <a:tcPr marL="0" marR="0" marT="0" marB="0"/>
                </a:tc>
                <a:tc>
                  <a:txBody>
                    <a:bodyPr/>
                    <a:lstStyle/>
                    <a:p>
                      <a:pPr marL="190500" indent="0"/>
                      <a:r>
                        <a:rPr lang="en-US" sz="900">
                          <a:latin typeface="Arial"/>
                        </a:rPr>
                        <a:t>sebagai wahana komunikasi dan</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transaksional, dan</a:t>
                      </a:r>
                    </a:p>
                  </a:txBody>
                  <a:tcPr marL="0" marR="0" marT="0" marB="0"/>
                </a:tc>
                <a:tc>
                  <a:txBody>
                    <a:bodyPr/>
                    <a:lstStyle/>
                    <a:p>
                      <a:pPr marL="190500" indent="0"/>
                      <a:r>
                        <a:rPr lang="en-US" sz="900">
                          <a:latin typeface="Arial"/>
                        </a:rPr>
                        <a:t>pengembangan potensi akademik</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fungsional.</a:t>
                      </a:r>
                    </a:p>
                  </a:txBody>
                  <a:tcPr marL="0" marR="0" marT="0" marB="0"/>
                </a:tc>
                <a:tc>
                  <a:txBody>
                    <a:bodyPr/>
                    <a:lstStyle/>
                    <a:p>
                      <a:pPr marL="190500" indent="0"/>
                      <a:r>
                        <a:rPr lang="en-US" sz="900">
                          <a:latin typeface="Arial"/>
                        </a:rPr>
                        <a:t>dalam ragam wacana fungsional</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76200" indent="0"/>
                      <a:r>
                        <a:rPr lang="en-US" sz="900">
                          <a:latin typeface="Arial"/>
                        </a:rPr>
                        <a:t>- Memiliki kemampuan</a:t>
                      </a:r>
                    </a:p>
                  </a:txBody>
                  <a:tcPr marL="0" marR="0" marT="0" marB="0"/>
                </a:tc>
                <a:tc>
                  <a:txBody>
                    <a:bodyPr/>
                    <a:lstStyle/>
                    <a:p>
                      <a:pPr marL="190500" indent="0"/>
                      <a:r>
                        <a:rPr lang="en-US" sz="900">
                          <a:latin typeface="Arial"/>
                        </a:rPr>
                        <a:t>seperti mendeskripsikan,</a:t>
                      </a:r>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memilih dan melaksanakan</a:t>
                      </a:r>
                    </a:p>
                  </a:txBody>
                  <a:tcPr marL="0" marR="0" marT="0" marB="0"/>
                </a:tc>
                <a:tc>
                  <a:txBody>
                    <a:bodyPr/>
                    <a:lstStyle/>
                    <a:p>
                      <a:pPr marL="190500" indent="0"/>
                      <a:r>
                        <a:rPr lang="en-US" sz="900">
                          <a:latin typeface="Arial"/>
                        </a:rPr>
                        <a:t>menarasikan, menceritakan kembali,</a:t>
                      </a:r>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tindakan dan strategi</a:t>
                      </a:r>
                    </a:p>
                  </a:txBody>
                  <a:tcPr marL="0" marR="0" marT="0" marB="0"/>
                </a:tc>
                <a:tc>
                  <a:txBody>
                    <a:bodyPr/>
                    <a:lstStyle/>
                    <a:p>
                      <a:pPr marL="190500" indent="0"/>
                      <a:r>
                        <a:rPr lang="en-US" sz="900">
                          <a:latin typeface="Arial"/>
                        </a:rPr>
                        <a:t>memaparkan dan membuat laporan</a:t>
                      </a:r>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komunikasi secara lisan</a:t>
                      </a:r>
                    </a:p>
                  </a:txBody>
                  <a:tcPr marL="0" marR="0" marT="0" marB="0"/>
                </a:tc>
                <a:tc>
                  <a:txBody>
                    <a:bodyPr/>
                    <a:lstStyle/>
                    <a:p>
                      <a:pPr marL="190500" indent="0"/>
                      <a:r>
                        <a:rPr lang="en-US" sz="900">
                          <a:latin typeface="Arial"/>
                        </a:rPr>
                        <a:t>sederhana terkait topik Identitas diri</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dan tulis.</a:t>
                      </a:r>
                    </a:p>
                  </a:txBody>
                  <a:tcPr marL="0" marR="0" marT="0" marB="0"/>
                </a:tc>
                <a:tc>
                  <a:txBody>
                    <a:bodyPr/>
                    <a:lstStyle/>
                    <a:p>
                      <a:pPr marL="190500" indent="0"/>
                      <a:r>
                        <a:rPr lang="en-US" sz="900" i="1">
                          <a:latin typeface="Arial"/>
                        </a:rPr>
                        <a:t>(Kennenlernen),</a:t>
                      </a:r>
                      <a:r>
                        <a:rPr lang="en-US" sz="900">
                          <a:latin typeface="Arial"/>
                        </a:rPr>
                        <a:t> Kehidupan sekolah</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76200" indent="0"/>
                      <a:r>
                        <a:rPr lang="en-US" sz="900">
                          <a:latin typeface="Arial"/>
                        </a:rPr>
                        <a:t>- Memiliki kemampuan</a:t>
                      </a:r>
                    </a:p>
                  </a:txBody>
                  <a:tcPr marL="0" marR="0" marT="0" marB="0"/>
                </a:tc>
                <a:tc>
                  <a:txBody>
                    <a:bodyPr/>
                    <a:lstStyle/>
                    <a:p>
                      <a:pPr marL="190500" indent="0"/>
                      <a:r>
                        <a:rPr lang="en-US" sz="900" i="1">
                          <a:latin typeface="Arial"/>
                        </a:rPr>
                        <a:t>(Schule),</a:t>
                      </a:r>
                      <a:r>
                        <a:rPr lang="en-US" sz="900">
                          <a:latin typeface="Arial"/>
                        </a:rPr>
                        <a:t> Keluarga</a:t>
                      </a:r>
                      <a:r>
                        <a:rPr lang="en-US" sz="900" i="1">
                          <a:latin typeface="Arial"/>
                        </a:rPr>
                        <a:t> (Familie),</a:t>
                      </a:r>
                      <a:r>
                        <a:rPr lang="en-US" sz="900">
                          <a:latin typeface="Arial"/>
                        </a:rPr>
                        <a:t> dan</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menggunakan bahasa</a:t>
                      </a:r>
                    </a:p>
                  </a:txBody>
                  <a:tcPr marL="0" marR="0" marT="0" marB="0"/>
                </a:tc>
                <a:tc>
                  <a:txBody>
                    <a:bodyPr/>
                    <a:lstStyle/>
                    <a:p>
                      <a:pPr marL="190500" indent="0"/>
                      <a:r>
                        <a:rPr lang="en-US" sz="900">
                          <a:latin typeface="Arial"/>
                        </a:rPr>
                        <a:t>Kehidupan sehari-hari</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dalam konteks</a:t>
                      </a:r>
                    </a:p>
                  </a:txBody>
                  <a:tcPr marL="0" marR="0" marT="0" marB="0"/>
                </a:tc>
                <a:tc>
                  <a:txBody>
                    <a:bodyPr/>
                    <a:lstStyle/>
                    <a:p>
                      <a:pPr marL="190500" indent="0"/>
                      <a:r>
                        <a:rPr lang="en-US" sz="900" i="1">
                          <a:latin typeface="Arial"/>
                        </a:rPr>
                        <a:t>(Alltagsleben).</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sosiokultural sebagai</a:t>
                      </a:r>
                    </a:p>
                  </a:txBody>
                  <a:tcPr marL="0" marR="0" marT="0" marB="0"/>
                </a:tc>
                <a:tc>
                  <a:txBody>
                    <a:bodyPr/>
                    <a:lstStyle/>
                    <a:p>
                      <a:pPr marL="63500" indent="0"/>
                      <a:r>
                        <a:rPr lang="en-US" sz="900">
                          <a:latin typeface="Arial"/>
                        </a:rPr>
                        <a:t>- Keterampilan mendengarkan,</a:t>
                      </a:r>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wahana untuk penanaman</a:t>
                      </a:r>
                    </a:p>
                  </a:txBody>
                  <a:tcPr marL="0" marR="0" marT="0" marB="0"/>
                </a:tc>
                <a:tc>
                  <a:txBody>
                    <a:bodyPr/>
                    <a:lstStyle/>
                    <a:p>
                      <a:pPr marL="190500" indent="0"/>
                      <a:r>
                        <a:rPr lang="en-US" sz="900">
                          <a:latin typeface="Arial"/>
                        </a:rPr>
                        <a:t>berbicara, membaca, dan menulis.</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nilai karakter bangsa.</a:t>
                      </a:r>
                    </a:p>
                  </a:txBody>
                  <a:tcPr marL="0" marR="0" marT="0" marB="0"/>
                </a:tc>
                <a:tc>
                  <a:txBody>
                    <a:bodyPr/>
                    <a:lstStyle/>
                    <a:p>
                      <a:pPr marL="63500" indent="0"/>
                      <a:r>
                        <a:rPr lang="en-US" sz="900">
                          <a:latin typeface="Arial"/>
                        </a:rPr>
                        <a:t>- Nilai-nilai sosiokultural dan karakter</a:t>
                      </a:r>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pPr marL="76200" indent="0"/>
                      <a:r>
                        <a:rPr lang="en-US" sz="900">
                          <a:latin typeface="Arial"/>
                        </a:rPr>
                        <a:t>- Menerapkan unsur-unsur</a:t>
                      </a:r>
                    </a:p>
                  </a:txBody>
                  <a:tcPr marL="0" marR="0" marT="0" marB="0"/>
                </a:tc>
                <a:tc>
                  <a:txBody>
                    <a:bodyPr/>
                    <a:lstStyle/>
                    <a:p>
                      <a:pPr marL="190500" indent="0"/>
                      <a:r>
                        <a:rPr lang="en-US" sz="900">
                          <a:latin typeface="Arial"/>
                        </a:rPr>
                        <a:t>bangsa.</a:t>
                      </a:r>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kebahasaan secara akurat</a:t>
                      </a:r>
                    </a:p>
                  </a:txBody>
                  <a:tcPr marL="0" marR="0" marT="0" marB="0"/>
                </a:tc>
                <a:tc>
                  <a:txBody>
                    <a:bodyPr/>
                    <a:lstStyle/>
                    <a:p>
                      <a:pPr marL="63500" indent="0"/>
                      <a:r>
                        <a:rPr lang="en-US" sz="900">
                          <a:latin typeface="Arial"/>
                        </a:rPr>
                        <a:t>- Bunyi, kosakata, tata bahasa,</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dan berterima.</a:t>
                      </a:r>
                    </a:p>
                  </a:txBody>
                  <a:tcPr marL="0" marR="0" marT="0" marB="0"/>
                </a:tc>
                <a:tc>
                  <a:txBody>
                    <a:bodyPr/>
                    <a:lstStyle/>
                    <a:p>
                      <a:pPr marL="190500" indent="0"/>
                      <a:r>
                        <a:rPr lang="en-US" sz="900">
                          <a:latin typeface="Arial"/>
                        </a:rPr>
                        <a:t>tekanan kata, intonasi, ejaan, tanda</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76200" indent="0"/>
                      <a:r>
                        <a:rPr lang="en-US" sz="900">
                          <a:latin typeface="Arial"/>
                        </a:rPr>
                        <a:t>- Memahami teks-teks sastra</a:t>
                      </a:r>
                    </a:p>
                  </a:txBody>
                  <a:tcPr marL="0" marR="0" marT="0" marB="0"/>
                </a:tc>
                <a:tc>
                  <a:txBody>
                    <a:bodyPr/>
                    <a:lstStyle/>
                    <a:p>
                      <a:pPr marR="520700" indent="0" algn="r"/>
                      <a:r>
                        <a:rPr lang="en-US" sz="900">
                          <a:latin typeface="Arial"/>
                        </a:rPr>
                        <a:t>baca dan pemarkah wacana.</a:t>
                      </a:r>
                    </a:p>
                  </a:txBody>
                  <a:tcPr marL="0" marR="0" marT="0" marB="0"/>
                </a:tc>
              </a:tr>
              <a:tr h="338328">
                <a:tc>
                  <a:txBody>
                    <a:bodyPr/>
                    <a:lstStyle/>
                    <a:p>
                      <a:endParaRPr sz="1600"/>
                    </a:p>
                  </a:txBody>
                  <a:tcPr marL="0" marR="0" marT="0" marB="0"/>
                </a:tc>
                <a:tc>
                  <a:txBody>
                    <a:bodyPr/>
                    <a:lstStyle/>
                    <a:p>
                      <a:endParaRPr sz="1600"/>
                    </a:p>
                  </a:txBody>
                  <a:tcPr marL="0" marR="0" marT="0" marB="0"/>
                </a:tc>
                <a:tc>
                  <a:txBody>
                    <a:bodyPr/>
                    <a:lstStyle/>
                    <a:p>
                      <a:pPr marL="190500" indent="0"/>
                      <a:r>
                        <a:rPr lang="en-US" sz="900">
                          <a:latin typeface="Arial"/>
                        </a:rPr>
                        <a:t>Jerman.</a:t>
                      </a:r>
                    </a:p>
                  </a:txBody>
                  <a:tcPr marL="0" marR="0" marT="0" marB="0"/>
                </a:tc>
                <a:tc>
                  <a:txBody>
                    <a:bodyPr/>
                    <a:lstStyle/>
                    <a:p>
                      <a:pPr marL="63500" indent="0"/>
                      <a:r>
                        <a:rPr lang="en-US" sz="900">
                          <a:latin typeface="Arial"/>
                        </a:rPr>
                        <a:t>- Teks-teks karya sastra Jerman</a:t>
                      </a:r>
                    </a:p>
                  </a:txBody>
                  <a:tcPr marL="0" marR="0" marT="0" marB="0"/>
                </a:tc>
              </a:tr>
              <a:tr h="179832">
                <a:tc>
                  <a:txBody>
                    <a:bodyPr/>
                    <a:lstStyle/>
                    <a:p>
                      <a:pPr marL="393700" indent="0"/>
                      <a:r>
                        <a:rPr lang="en-US" sz="900" b="1">
                          <a:latin typeface="Arial"/>
                        </a:rPr>
                        <a:t>6</a:t>
                      </a:r>
                    </a:p>
                  </a:txBody>
                  <a:tcPr marL="0" marR="0" marT="0" marB="0"/>
                </a:tc>
                <a:tc>
                  <a:txBody>
                    <a:bodyPr/>
                    <a:lstStyle/>
                    <a:p>
                      <a:pPr marL="266700" indent="0"/>
                      <a:r>
                        <a:rPr lang="en-US" sz="900" b="1">
                          <a:latin typeface="Arial"/>
                        </a:rPr>
                        <a:t>XII</a:t>
                      </a:r>
                    </a:p>
                  </a:txBody>
                  <a:tcPr marL="0" marR="0" marT="0" marB="0"/>
                </a:tc>
                <a:tc>
                  <a:txBody>
                    <a:bodyPr/>
                    <a:lstStyle/>
                    <a:p>
                      <a:pPr marL="76200" indent="0"/>
                      <a:r>
                        <a:rPr lang="en-US" sz="900">
                          <a:latin typeface="Arial"/>
                        </a:rPr>
                        <a:t>- Memiliki kemampuan</a:t>
                      </a:r>
                    </a:p>
                  </a:txBody>
                  <a:tcPr marL="0" marR="0" marT="0" marB="0"/>
                </a:tc>
                <a:tc>
                  <a:txBody>
                    <a:bodyPr/>
                    <a:lstStyle/>
                    <a:p>
                      <a:pPr marL="63500" indent="0"/>
                      <a:r>
                        <a:rPr lang="en-US" sz="900">
                          <a:latin typeface="Arial"/>
                        </a:rPr>
                        <a:t>- Wacana interpersonal,</a:t>
                      </a:r>
                    </a:p>
                  </a:txBody>
                  <a:tcPr marL="0" marR="0" marT="0" marB="0"/>
                </a:tc>
              </a:tr>
              <a:tr h="164592">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berkomunikasi</a:t>
                      </a:r>
                    </a:p>
                  </a:txBody>
                  <a:tcPr marL="0" marR="0" marT="0" marB="0"/>
                </a:tc>
                <a:tc>
                  <a:txBody>
                    <a:bodyPr/>
                    <a:lstStyle/>
                    <a:p>
                      <a:pPr marR="520700" indent="0" algn="r"/>
                      <a:r>
                        <a:rPr lang="en-US" sz="900">
                          <a:latin typeface="Arial"/>
                        </a:rPr>
                        <a:t>transaksional, dan fungsional</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interpersonal,</a:t>
                      </a:r>
                    </a:p>
                  </a:txBody>
                  <a:tcPr marL="0" marR="0" marT="0" marB="0"/>
                </a:tc>
                <a:tc>
                  <a:txBody>
                    <a:bodyPr/>
                    <a:lstStyle/>
                    <a:p>
                      <a:pPr marR="520700" indent="0" algn="r"/>
                      <a:r>
                        <a:rPr lang="en-US" sz="900">
                          <a:latin typeface="Arial"/>
                        </a:rPr>
                        <a:t>sebagai wahana komunikasi</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transaksional, dan</a:t>
                      </a:r>
                    </a:p>
                  </a:txBody>
                  <a:tcPr marL="0" marR="0" marT="0" marB="0"/>
                </a:tc>
                <a:tc>
                  <a:txBody>
                    <a:bodyPr/>
                    <a:lstStyle/>
                    <a:p>
                      <a:pPr marL="190500" indent="0"/>
                      <a:r>
                        <a:rPr lang="en-US" sz="900">
                          <a:latin typeface="Arial"/>
                        </a:rPr>
                        <a:t>danpengembangan potensi</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fungsional yang efektif.</a:t>
                      </a:r>
                    </a:p>
                  </a:txBody>
                  <a:tcPr marL="0" marR="0" marT="0" marB="0"/>
                </a:tc>
                <a:tc>
                  <a:txBody>
                    <a:bodyPr/>
                    <a:lstStyle/>
                    <a:p>
                      <a:pPr marL="190500" indent="0"/>
                      <a:r>
                        <a:rPr lang="en-US" sz="900">
                          <a:latin typeface="Arial"/>
                        </a:rPr>
                        <a:t>akademik dalam ragam wacana</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76200" indent="0"/>
                      <a:r>
                        <a:rPr lang="en-US" sz="900">
                          <a:latin typeface="Arial"/>
                        </a:rPr>
                        <a:t>- Memiliki kemampuan</a:t>
                      </a:r>
                    </a:p>
                  </a:txBody>
                  <a:tcPr marL="0" marR="0" marT="0" marB="0"/>
                </a:tc>
                <a:tc>
                  <a:txBody>
                    <a:bodyPr/>
                    <a:lstStyle/>
                    <a:p>
                      <a:pPr marL="190500" indent="0"/>
                      <a:r>
                        <a:rPr lang="en-US" sz="900">
                          <a:latin typeface="Arial"/>
                        </a:rPr>
                        <a:t>fungsional seperti mendeskripsikan,</a:t>
                      </a:r>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memilih dan melaksanakan</a:t>
                      </a:r>
                    </a:p>
                  </a:txBody>
                  <a:tcPr marL="0" marR="0" marT="0" marB="0"/>
                </a:tc>
                <a:tc>
                  <a:txBody>
                    <a:bodyPr/>
                    <a:lstStyle/>
                    <a:p>
                      <a:pPr marL="190500" indent="0"/>
                      <a:r>
                        <a:rPr lang="en-US" sz="900">
                          <a:latin typeface="Arial"/>
                        </a:rPr>
                        <a:t>menarasikan, menceritakan kembali,</a:t>
                      </a:r>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tindakan dan strategi</a:t>
                      </a:r>
                    </a:p>
                  </a:txBody>
                  <a:tcPr marL="0" marR="0" marT="0" marB="0"/>
                </a:tc>
                <a:tc>
                  <a:txBody>
                    <a:bodyPr/>
                    <a:lstStyle/>
                    <a:p>
                      <a:pPr marL="190500" indent="0"/>
                      <a:r>
                        <a:rPr lang="en-US" sz="900">
                          <a:latin typeface="Arial"/>
                        </a:rPr>
                        <a:t>memaparkan dan membuat laporan</a:t>
                      </a:r>
                    </a:p>
                  </a:txBody>
                  <a:tcPr marL="0" marR="0" marT="0" marB="0"/>
                </a:tc>
              </a:tr>
              <a:tr h="164592">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komunikasi secara lisan</a:t>
                      </a:r>
                    </a:p>
                  </a:txBody>
                  <a:tcPr marL="0" marR="0" marT="0" marB="0"/>
                </a:tc>
                <a:tc>
                  <a:txBody>
                    <a:bodyPr/>
                    <a:lstStyle/>
                    <a:p>
                      <a:pPr marL="190500" indent="0"/>
                      <a:r>
                        <a:rPr lang="en-US" sz="900">
                          <a:latin typeface="Arial"/>
                        </a:rPr>
                        <a:t>sederhana terkait topik Kegiatan</a:t>
                      </a:r>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dan tulis.</a:t>
                      </a:r>
                    </a:p>
                  </a:txBody>
                  <a:tcPr marL="0" marR="0" marT="0" marB="0"/>
                </a:tc>
                <a:tc>
                  <a:txBody>
                    <a:bodyPr/>
                    <a:lstStyle/>
                    <a:p>
                      <a:pPr marL="190500" indent="0"/>
                      <a:r>
                        <a:rPr lang="en-US" sz="900">
                          <a:latin typeface="Arial"/>
                        </a:rPr>
                        <a:t>pada waktu senggang/Hobi</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76200" indent="0"/>
                      <a:r>
                        <a:rPr lang="en-US" sz="900">
                          <a:latin typeface="Arial"/>
                        </a:rPr>
                        <a:t>- Memiliki kemampuan</a:t>
                      </a:r>
                    </a:p>
                  </a:txBody>
                  <a:tcPr marL="0" marR="0" marT="0" marB="0"/>
                </a:tc>
                <a:tc>
                  <a:txBody>
                    <a:bodyPr/>
                    <a:lstStyle/>
                    <a:p>
                      <a:pPr marL="190500" indent="0"/>
                      <a:r>
                        <a:rPr lang="en-US" sz="900" i="1">
                          <a:latin typeface="Arial"/>
                        </a:rPr>
                        <a:t>(Freizeitbeschaftigung/Hobby)</a:t>
                      </a:r>
                      <a:r>
                        <a:rPr lang="en-US" sz="900">
                          <a:latin typeface="Arial"/>
                        </a:rPr>
                        <a:t> dan</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menggunakan bahasa</a:t>
                      </a:r>
                    </a:p>
                  </a:txBody>
                  <a:tcPr marL="0" marR="0" marT="0" marB="0"/>
                </a:tc>
                <a:tc>
                  <a:txBody>
                    <a:bodyPr/>
                    <a:lstStyle/>
                    <a:p>
                      <a:pPr marL="190500" indent="0"/>
                      <a:r>
                        <a:rPr lang="en-US" sz="900">
                          <a:latin typeface="Arial"/>
                        </a:rPr>
                        <a:t>Wisata</a:t>
                      </a:r>
                      <a:r>
                        <a:rPr lang="en-US" sz="900" i="1">
                          <a:latin typeface="Arial"/>
                        </a:rPr>
                        <a:t> (Reise)</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dalam konteks</a:t>
                      </a:r>
                    </a:p>
                  </a:txBody>
                  <a:tcPr marL="0" marR="0" marT="0" marB="0"/>
                </a:tc>
                <a:tc>
                  <a:txBody>
                    <a:bodyPr/>
                    <a:lstStyle/>
                    <a:p>
                      <a:pPr marR="520700" indent="0" algn="r"/>
                      <a:r>
                        <a:rPr lang="en-US" sz="900">
                          <a:latin typeface="Arial"/>
                        </a:rPr>
                        <a:t>- Keterampilan mendengarkan,</a:t>
                      </a:r>
                    </a:p>
                  </a:txBody>
                  <a:tcPr marL="0" marR="0" marT="0" marB="0"/>
                </a:tc>
              </a:tr>
              <a:tr h="164592">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sosiokultural sebagai</a:t>
                      </a:r>
                    </a:p>
                  </a:txBody>
                  <a:tcPr marL="0" marR="0" marT="0" marB="0"/>
                </a:tc>
                <a:tc>
                  <a:txBody>
                    <a:bodyPr/>
                    <a:lstStyle/>
                    <a:p>
                      <a:pPr marL="190500" indent="0"/>
                      <a:r>
                        <a:rPr lang="en-US" sz="900">
                          <a:latin typeface="Arial"/>
                        </a:rPr>
                        <a:t>berbicara, membaca, dan menulis</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wahana untuk penanaman</a:t>
                      </a:r>
                    </a:p>
                  </a:txBody>
                  <a:tcPr marL="0" marR="0" marT="0" marB="0"/>
                </a:tc>
                <a:tc>
                  <a:txBody>
                    <a:bodyPr/>
                    <a:lstStyle/>
                    <a:p>
                      <a:pPr marL="63500" indent="0"/>
                      <a:r>
                        <a:rPr lang="en-US" sz="900">
                          <a:latin typeface="Arial"/>
                        </a:rPr>
                        <a:t>- Nilai-nilai sosiokultural dan karakter</a:t>
                      </a:r>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nilai karakter bangsa</a:t>
                      </a:r>
                    </a:p>
                  </a:txBody>
                  <a:tcPr marL="0" marR="0" marT="0" marB="0"/>
                </a:tc>
                <a:tc>
                  <a:txBody>
                    <a:bodyPr/>
                    <a:lstStyle/>
                    <a:p>
                      <a:pPr marL="190500" indent="0"/>
                      <a:r>
                        <a:rPr lang="en-US" sz="900">
                          <a:latin typeface="Arial"/>
                        </a:rPr>
                        <a:t>bangsa</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76200" indent="0"/>
                      <a:r>
                        <a:rPr lang="en-US" sz="900">
                          <a:latin typeface="Arial"/>
                        </a:rPr>
                        <a:t>- Menerapkan unsur-unsur</a:t>
                      </a:r>
                    </a:p>
                  </a:txBody>
                  <a:tcPr marL="0" marR="0" marT="0" marB="0"/>
                </a:tc>
                <a:tc>
                  <a:txBody>
                    <a:bodyPr/>
                    <a:lstStyle/>
                    <a:p>
                      <a:pPr marR="520700" indent="0" algn="r"/>
                      <a:r>
                        <a:rPr lang="en-US" sz="900">
                          <a:latin typeface="Arial"/>
                        </a:rPr>
                        <a:t>- Bunyi, kosakata, tata bahasa,</a:t>
                      </a:r>
                    </a:p>
                  </a:txBody>
                  <a:tcPr marL="0" marR="0" marT="0" marB="0"/>
                </a:tc>
              </a:tr>
              <a:tr h="164592">
                <a:tc>
                  <a:txBody>
                    <a:bodyPr/>
                    <a:lstStyle/>
                    <a:p>
                      <a:endParaRPr sz="800"/>
                    </a:p>
                  </a:txBody>
                  <a:tcPr marL="0" marR="0" marT="0" marB="0"/>
                </a:tc>
                <a:tc>
                  <a:txBody>
                    <a:bodyPr/>
                    <a:lstStyle/>
                    <a:p>
                      <a:endParaRPr sz="800"/>
                    </a:p>
                  </a:txBody>
                  <a:tcPr marL="0" marR="0" marT="0" marB="0"/>
                </a:tc>
                <a:tc>
                  <a:txBody>
                    <a:bodyPr/>
                    <a:lstStyle/>
                    <a:p>
                      <a:pPr marL="190500" indent="0"/>
                      <a:r>
                        <a:rPr lang="en-US" sz="900">
                          <a:latin typeface="Arial"/>
                        </a:rPr>
                        <a:t>kebahasaan secara akurat</a:t>
                      </a:r>
                    </a:p>
                  </a:txBody>
                  <a:tcPr marL="0" marR="0" marT="0" marB="0"/>
                </a:tc>
                <a:tc>
                  <a:txBody>
                    <a:bodyPr/>
                    <a:lstStyle/>
                    <a:p>
                      <a:pPr marL="190500" indent="0"/>
                      <a:r>
                        <a:rPr lang="en-US" sz="900">
                          <a:latin typeface="Arial"/>
                        </a:rPr>
                        <a:t>tekanan kata, intonasi, ejaan, tanda</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dan berterima</a:t>
                      </a:r>
                    </a:p>
                  </a:txBody>
                  <a:tcPr marL="0" marR="0" marT="0" marB="0"/>
                </a:tc>
                <a:tc>
                  <a:txBody>
                    <a:bodyPr/>
                    <a:lstStyle/>
                    <a:p>
                      <a:pPr marR="520700" indent="0" algn="r"/>
                      <a:r>
                        <a:rPr lang="en-US" sz="900">
                          <a:latin typeface="Arial"/>
                        </a:rPr>
                        <a:t>baca dan pemarkah wacana</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76200" indent="0"/>
                      <a:r>
                        <a:rPr lang="en-US" sz="900">
                          <a:latin typeface="Arial"/>
                        </a:rPr>
                        <a:t>- Memahami teks-teks sastra</a:t>
                      </a:r>
                    </a:p>
                  </a:txBody>
                  <a:tcPr marL="0" marR="0" marT="0" marB="0"/>
                </a:tc>
                <a:tc>
                  <a:txBody>
                    <a:bodyPr/>
                    <a:lstStyle/>
                    <a:p>
                      <a:pPr marR="520700" indent="0" algn="r"/>
                      <a:r>
                        <a:rPr lang="en-US" sz="900">
                          <a:latin typeface="Arial"/>
                        </a:rPr>
                        <a:t>- Teks-teks karya sastra Jerman.</a:t>
                      </a:r>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pPr marL="190500" indent="0"/>
                      <a:r>
                        <a:rPr lang="en-US" sz="900">
                          <a:latin typeface="Arial"/>
                        </a:rPr>
                        <a:t>Jerman.</a:t>
                      </a:r>
                    </a:p>
                  </a:txBody>
                  <a:tcPr marL="0" marR="0" marT="0" marB="0"/>
                </a:tc>
                <a:tc>
                  <a:txBody>
                    <a:bodyPr/>
                    <a:lstStyle/>
                    <a:p>
                      <a:endParaRPr sz="900"/>
                    </a:p>
                  </a:txBody>
                  <a:tcPr marL="0" marR="0" marT="0" marB="0"/>
                </a:tc>
              </a:tr>
            </a:tbl>
          </a:graphicData>
        </a:graphic>
      </p:graphicFrame>
      <p:sp>
        <p:nvSpPr>
          <p:cNvPr id="3" name="Rectangle 2"/>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27</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307592"/>
            <a:ext cx="5593080" cy="8403336"/>
          </a:xfrm>
          <a:prstGeom prst="rect">
            <a:avLst/>
          </a:prstGeom>
        </p:spPr>
        <p:txBody>
          <a:bodyPr lIns="0" tIns="0" rIns="0" bIns="0">
            <a:noAutofit/>
          </a:bodyPr>
          <a:lstStyle/>
          <a:p>
            <a:pPr marL="177800" marR="2146300" indent="-177800">
              <a:lnSpc>
                <a:spcPts val="1632"/>
              </a:lnSpc>
            </a:pPr>
            <a:r>
              <a:rPr lang="en-US" sz="900" b="1">
                <a:latin typeface="Arial"/>
              </a:rPr>
              <a:t>B. Strategi Implementasi dan Evaluasi Kurikulum 2013 1. Strategi Implementasi</a:t>
            </a:r>
          </a:p>
          <a:p>
            <a:pPr marL="368300" indent="0">
              <a:lnSpc>
                <a:spcPts val="1632"/>
              </a:lnSpc>
            </a:pPr>
            <a:r>
              <a:rPr lang="en-US" sz="900">
                <a:latin typeface="Arial"/>
              </a:rPr>
              <a:t>a. Pengembangan Kurikulum 2013 pada Satuan Pendidikan dilakukan atas prinsip:</a:t>
            </a:r>
          </a:p>
          <a:p>
            <a:pPr marL="723900" marR="25400" indent="-177800" algn="just">
              <a:lnSpc>
                <a:spcPts val="1320"/>
              </a:lnSpc>
            </a:pPr>
            <a:r>
              <a:rPr lang="en-US" sz="900">
                <a:latin typeface="Arial"/>
              </a:rPr>
              <a:t>1) sekolah adalah satu kesatuan lembaga pendidikan dan kurikulum adalah kurikulum satuan pendidikan, bukan daftar mata pelajaran,</a:t>
            </a:r>
          </a:p>
          <a:p>
            <a:pPr marL="723900" marR="25400" indent="-177800" algn="just">
              <a:lnSpc>
                <a:spcPts val="1320"/>
              </a:lnSpc>
            </a:pPr>
            <a:r>
              <a:rPr lang="en-US" sz="900">
                <a:latin typeface="Arial"/>
              </a:rPr>
              <a:t>2) guru di satu satuan pendidikan adalah satu satuan pendidik</a:t>
            </a:r>
            <a:r>
              <a:rPr lang="en-US" sz="900" i="1">
                <a:latin typeface="Arial"/>
              </a:rPr>
              <a:t> (community of educators),</a:t>
            </a:r>
            <a:r>
              <a:rPr lang="en-US" sz="900">
                <a:latin typeface="Arial"/>
              </a:rPr>
              <a:t> mengembangkan kurikulum secara bersama-sama,</a:t>
            </a:r>
          </a:p>
          <a:p>
            <a:pPr marL="723900" marR="25400" indent="-177800" algn="just">
              <a:lnSpc>
                <a:spcPts val="1320"/>
              </a:lnSpc>
            </a:pPr>
            <a:r>
              <a:rPr lang="en-US" sz="900">
                <a:latin typeface="Arial"/>
              </a:rPr>
              <a:t>3) pengembangan kurikulum di jenjang satuan pendidikan dipimpin langsung oleh kepala sekolah, dan</a:t>
            </a:r>
          </a:p>
          <a:p>
            <a:pPr marL="723900" marR="25400" indent="-177800" algn="just">
              <a:lnSpc>
                <a:spcPts val="1320"/>
              </a:lnSpc>
              <a:spcAft>
                <a:spcPts val="1050"/>
              </a:spcAft>
            </a:pPr>
            <a:r>
              <a:rPr lang="en-US" sz="900">
                <a:latin typeface="Arial"/>
              </a:rPr>
              <a:t>4) pelaksanaan implementasi kurikulum di satuan pendidikan dievaluasi oleh kepala sekolah.</a:t>
            </a:r>
          </a:p>
          <a:p>
            <a:pPr marL="368300" indent="0">
              <a:spcAft>
                <a:spcPts val="420"/>
              </a:spcAft>
            </a:pPr>
            <a:r>
              <a:rPr lang="en-US" sz="900">
                <a:latin typeface="Arial"/>
              </a:rPr>
              <a:t>b. Manajemen Implementasi</a:t>
            </a:r>
          </a:p>
          <a:p>
            <a:pPr marL="723900" marR="25400" indent="-177800" algn="just">
              <a:lnSpc>
                <a:spcPts val="1320"/>
              </a:lnSpc>
            </a:pPr>
            <a:r>
              <a:rPr lang="en-US" sz="900">
                <a:latin typeface="Arial"/>
              </a:rPr>
              <a:t>1) Implementasi kurikulum adalah usaha bersama antara pemerintah pusat dan pemerintah propinsi dan pemerintah daerah kabupaten/kota.</a:t>
            </a:r>
          </a:p>
          <a:p>
            <a:pPr marL="723900" marR="25400" indent="-177800" algn="just">
              <a:lnSpc>
                <a:spcPts val="1320"/>
              </a:lnSpc>
            </a:pPr>
            <a:r>
              <a:rPr lang="en-US" sz="900">
                <a:latin typeface="Arial"/>
              </a:rPr>
              <a:t>2) Pemerintah bertangung jawab dalam mempersiapkan guru dan kepala sekolah untuk melaksanakan kurikulum dan melakukan evaluasi pelaksanaan kurikulum secara nasional.</a:t>
            </a:r>
          </a:p>
          <a:p>
            <a:pPr marL="723900" marR="25400" indent="-177800" algn="just">
              <a:lnSpc>
                <a:spcPts val="1320"/>
              </a:lnSpc>
            </a:pPr>
            <a:r>
              <a:rPr lang="en-US" sz="900">
                <a:latin typeface="Arial"/>
              </a:rPr>
              <a:t>3) Pemerintah propinsi bertanggung jawab dalam melakukan supervisi dan evaluasi terhadap pelaksanaan kurikulum di propinsi terkait.</a:t>
            </a:r>
          </a:p>
          <a:p>
            <a:pPr marL="723900" marR="25400" indent="-177800" algn="just">
              <a:lnSpc>
                <a:spcPts val="1320"/>
              </a:lnSpc>
              <a:spcAft>
                <a:spcPts val="1050"/>
              </a:spcAft>
            </a:pPr>
            <a:r>
              <a:rPr lang="en-US" sz="900">
                <a:latin typeface="Arial"/>
              </a:rPr>
              <a:t>4) Pemerintah kabupaten/kota bertanggung jawab dalam memberikan bantuan profesional kepada guru dan kepala sekolah dalam melaksanakan kurikulum di kabupaten/kota terkait.</a:t>
            </a:r>
          </a:p>
          <a:p>
            <a:pPr marL="368300" indent="0">
              <a:spcAft>
                <a:spcPts val="420"/>
              </a:spcAft>
            </a:pPr>
            <a:r>
              <a:rPr lang="en-US" sz="900">
                <a:latin typeface="Arial"/>
              </a:rPr>
              <a:t>c. Stategi Implementasi Kurikulum terdiri atas:</a:t>
            </a:r>
          </a:p>
          <a:p>
            <a:pPr marL="723900" indent="-177800" algn="just">
              <a:lnSpc>
                <a:spcPts val="1320"/>
              </a:lnSpc>
            </a:pPr>
            <a:r>
              <a:rPr lang="en-US" sz="900">
                <a:latin typeface="Arial"/>
              </a:rPr>
              <a:t>1) Pelaksanaan kurikulum di seluruh sekolah dan jenjang pendidikan:</a:t>
            </a:r>
          </a:p>
          <a:p>
            <a:pPr marL="901700" marR="25400" indent="-177800" algn="just">
              <a:lnSpc>
                <a:spcPts val="1320"/>
              </a:lnSpc>
            </a:pPr>
            <a:r>
              <a:rPr lang="en-US" sz="900">
                <a:latin typeface="Arial"/>
              </a:rPr>
              <a:t>a) Juli 2013: Kelas I, IV terbatas pada sejumlah SD/MI (30%), seluruh kelas VII (SMP/MTs), dan kelas X (SMA/MA, SMK/MAK). Ini adalah tahun pertama implementasi dan dilakukan di seluruh wilayah NKRI. Untuk SD akan dipilih 30% SD dari setiap kabupaten/kota di setiap propinsi.</a:t>
            </a:r>
          </a:p>
          <a:p>
            <a:pPr marL="901700" marR="25400" indent="-177800" algn="just">
              <a:lnSpc>
                <a:spcPts val="1320"/>
              </a:lnSpc>
            </a:pPr>
            <a:r>
              <a:rPr lang="en-US" sz="900">
                <a:latin typeface="Arial"/>
              </a:rPr>
              <a:t>b) Juli 2014: Kelas I, II, IV, V, VII, VIII, X, dan XI. Tahun 2014 adalah tahun kedua implementasi. Seperti tahun pertama, SD sebanyak 30% sehingga secara keseluruhan implementasi kurikulum 2013 di jenjang SD pada tahun kedua sudah mencakup 60% SD di seluruh wilayah NKRI. Pada tahun kedua ini hanya kelas terakhir SMP/MTs, SMA/MA, SMK/MAK yang belum melaksanakan kurikulum.</a:t>
            </a:r>
          </a:p>
          <a:p>
            <a:pPr marL="901700" marR="25400" indent="-177800" algn="just">
              <a:lnSpc>
                <a:spcPts val="1320"/>
              </a:lnSpc>
            </a:pPr>
            <a:r>
              <a:rPr lang="en-US" sz="900">
                <a:latin typeface="Arial"/>
              </a:rPr>
              <a:t>c) Juli 2015: seluruh kelas dan seluruh sekolah SD/MI, SMP/MTs, SMA/MA, SMK/MAK telah melaksanakan sepenuhnya Kurikulum 2013.</a:t>
            </a:r>
          </a:p>
          <a:p>
            <a:pPr marL="723900" marR="25400" indent="-177800" algn="just">
              <a:lnSpc>
                <a:spcPts val="1320"/>
              </a:lnSpc>
            </a:pPr>
            <a:r>
              <a:rPr lang="en-US" sz="900">
                <a:latin typeface="Arial"/>
              </a:rPr>
              <a:t>2) Pelatihan guru, kepala sekolah, dan pengawas berlangsung mulai tahun 2013 hingga 2016. Pelatihan guru, kepala sekolah, dan pengawas adalah untuk guru, kepala sekolah, dan pengawas yang akan melaksanakan Kurikulum 2013 dan dilakukan sebelum Kurikulum 2013 diimplementasikan. Prinsip ini menjadi prinsip utama implementasi Kurikulum 2013. Guru, kepala sekolah, dan pengawas di wilayah sekolah terkait yang akan mengimplementasikan kurikulum adalah mereka yang sudah terlatih. Dengan demikian, ketika Kurikulum 2013 akan diimplementasikan pada tahun pembelajaran 2015-2016, seluruh guru, kepala sekolah, dan pengawas di seluruh Indonesia sudah mendapatkan pelatihan untuk melaksanakan kurikulum.</a:t>
            </a:r>
          </a:p>
          <a:p>
            <a:pPr marL="723900" marR="25400" indent="-177800" algn="just">
              <a:lnSpc>
                <a:spcPts val="1320"/>
              </a:lnSpc>
            </a:pPr>
            <a:r>
              <a:rPr lang="en-US" sz="900">
                <a:latin typeface="Arial"/>
              </a:rPr>
              <a:t>3) Pengembangan buku babon dari tahun 2013 sampai dengan 2016. Sejalan dengan strategi implementasi, penulisan dan percetakan serta distribusi buku babon akan</a:t>
            </a:r>
          </a:p>
        </p:txBody>
      </p:sp>
      <p:sp>
        <p:nvSpPr>
          <p:cNvPr id="3" name="Rectangle 2"/>
          <p:cNvSpPr/>
          <p:nvPr/>
        </p:nvSpPr>
        <p:spPr>
          <a:xfrm>
            <a:off x="1069848" y="9933432"/>
            <a:ext cx="5623560" cy="140208"/>
          </a:xfrm>
          <a:prstGeom prst="rect">
            <a:avLst/>
          </a:prstGeom>
        </p:spPr>
        <p:txBody>
          <a:bodyPr lIns="0" tIns="0" rIns="0" bIns="0">
            <a:noAutofit/>
          </a:bodyPr>
          <a:lstStyle/>
          <a:p>
            <a:pPr indent="0" algn="r"/>
            <a:r>
              <a:rPr lang="en-US" sz="900">
                <a:latin typeface="Arial"/>
              </a:rPr>
              <a:t>Materi 1- Konsep Kurikulum | 28</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61872" y="1100328"/>
            <a:ext cx="5401056" cy="8458200"/>
          </a:xfrm>
          <a:prstGeom prst="rect">
            <a:avLst/>
          </a:prstGeom>
        </p:spPr>
        <p:txBody>
          <a:bodyPr lIns="0" tIns="0" rIns="0" bIns="0">
            <a:noAutofit/>
          </a:bodyPr>
          <a:lstStyle/>
          <a:p>
            <a:pPr marL="546100" marR="12700" indent="0" algn="just">
              <a:lnSpc>
                <a:spcPts val="1320"/>
              </a:lnSpc>
            </a:pPr>
            <a:r>
              <a:rPr lang="en-US" sz="900">
                <a:latin typeface="Arial"/>
              </a:rPr>
              <a:t>selesai seluruhnya pada awal tahun terakhir implementasi kurikulum atau sebelumnya. Pada prinsipnya, ketika implementasi Kurikulum 2013 memasuki tahun 2015-2016 seluruh buku babon sudah tersedia di setiap sekolah. Buku babon terdiri atas buku untuk peserta didik dan buku untuk guru. Isi buku babon guru sama dengan buku babon peserta didik dengan tambahan strategi pembelajaran dan penilaian hasil belajar. Adapun pedoman pembelajaran dan penilaian hasil belajar secara rinci tercantum dalam buku pedoman pembelajaran dan penilaian.</a:t>
            </a:r>
          </a:p>
          <a:p>
            <a:pPr marL="546100" marR="12700" indent="-177800" algn="just">
              <a:lnSpc>
                <a:spcPts val="1320"/>
              </a:lnSpc>
            </a:pPr>
            <a:r>
              <a:rPr lang="en-US" sz="900">
                <a:latin typeface="Arial"/>
              </a:rPr>
              <a:t>4) Pengembangan manajemen, kepemimpinan, sistem administrasi, dan pengembangan budaya sekolah (budaya kerja guru), terutama untuk SMA/MA dan SMK/MAK, dimulai dari bulan Januari sampai dengan Desember 2013. Implementasi Kurikulum 2013 menyaratkan penataan administrasi, manajemen, kepemimpinan dan budaya kerja guru yang baru. Oleh karena itu, dalam persiapan implementasi Kurikulum 2013, pelatihan juga berkenaan dengan tata kerja baru para guru dan kepemimpinan kepala sekolah. Dengan penerapan pelatihan ini, implementasi Kurikulum tidak hanya berkenaan dengan upaya realisasi ide dan rancangan kurikulum, tetapi juga pembenahan pada pelaksanaan pendidikan di satuan pendidikan.</a:t>
            </a:r>
          </a:p>
          <a:p>
            <a:pPr marL="546100" marR="12700" indent="-177800" algn="just">
              <a:lnSpc>
                <a:spcPts val="1320"/>
              </a:lnSpc>
              <a:spcAft>
                <a:spcPts val="1050"/>
              </a:spcAft>
            </a:pPr>
            <a:r>
              <a:rPr lang="en-US" sz="900">
                <a:latin typeface="Arial"/>
              </a:rPr>
              <a:t>5) Pendampingan dalam bentuk Monitoring dan Evaluasi untuk menemukan kesulitan dan masalah implementasi dan upaya penanggulangan dilaksanakan sejak bulan Juli 2013 hingga 2016. Strategi implementasi Kurikulum 2013 menghindari pelatihan</a:t>
            </a:r>
            <a:r>
              <a:rPr lang="en-US" sz="900" i="1">
                <a:latin typeface="Arial"/>
              </a:rPr>
              <a:t> one-shot training</a:t>
            </a:r>
            <a:r>
              <a:rPr lang="en-US" sz="900">
                <a:latin typeface="Arial"/>
              </a:rPr>
              <a:t> sebagai strategi implementasi mengingat kelemahan strategi tersebut. Pelatihan yang dilakukan untuk para guru, kepala sekolah, dan pengawas akan diikuti dengan monitoring dan evaluasi sepanjang pelaksanaan, paling tidak dari tahun pertama sampai tahun ketiga implementasi. Pada akhir tahun ketiga implementasi diharapkan permasalahan yang dihadapi para pelaksana sudah tidak lagi merupakan masalah mendasar dan kurikulum sudah dapat dilaksanakan sebagaimana mestinya. Permasalahan lapangan yang muncul adalah yang dapat diselesaikan melalui kolaborasi guru, kepala sekolah, dan pengawas di bawah supervisi dinas pendidikan kabupaten/kota.</a:t>
            </a:r>
          </a:p>
          <a:p>
            <a:pPr indent="0">
              <a:lnSpc>
                <a:spcPts val="1608"/>
              </a:lnSpc>
            </a:pPr>
            <a:r>
              <a:rPr lang="en-US" sz="900" b="1">
                <a:latin typeface="Arial"/>
              </a:rPr>
              <a:t>2. Evaluasi Kurikulum</a:t>
            </a:r>
          </a:p>
          <a:p>
            <a:pPr marL="190500" marR="12700" indent="0" algn="just">
              <a:lnSpc>
                <a:spcPts val="1608"/>
              </a:lnSpc>
              <a:spcAft>
                <a:spcPts val="1050"/>
              </a:spcAft>
            </a:pPr>
            <a:r>
              <a:rPr lang="en-US" sz="900">
                <a:latin typeface="Arial"/>
              </a:rPr>
              <a:t>Evaluasi Kurikulum dilaksanakan selama masa pengembangan ide</a:t>
            </a:r>
            <a:r>
              <a:rPr lang="en-US" sz="900" i="1">
                <a:latin typeface="Arial"/>
              </a:rPr>
              <a:t> (deliberation process), </a:t>
            </a:r>
            <a:r>
              <a:rPr lang="en-US" sz="900">
                <a:latin typeface="Arial"/>
              </a:rPr>
              <a:t>pengembangan desain dan dokumen kurikulum, dan selama masa implementasi kurikulum. Evaluasi dalam</a:t>
            </a:r>
            <a:r>
              <a:rPr lang="en-US" sz="900" i="1">
                <a:latin typeface="Arial"/>
              </a:rPr>
              <a:t> deliberation process</a:t>
            </a:r>
            <a:r>
              <a:rPr lang="en-US" sz="900">
                <a:latin typeface="Arial"/>
              </a:rPr>
              <a:t> menghasilkan penyempurnaan dalam kompetensi inti yang dijadikan</a:t>
            </a:r>
            <a:r>
              <a:rPr lang="en-US" sz="900" i="1">
                <a:latin typeface="Arial"/>
              </a:rPr>
              <a:t> organising element</a:t>
            </a:r>
            <a:r>
              <a:rPr lang="en-US" sz="900">
                <a:latin typeface="Arial"/>
              </a:rPr>
              <a:t> dalam mengikat kompetensi dasar mata pelajaran.</a:t>
            </a:r>
          </a:p>
          <a:p>
            <a:pPr marL="190500" indent="0" algn="just">
              <a:spcAft>
                <a:spcPts val="420"/>
              </a:spcAft>
            </a:pPr>
            <a:r>
              <a:rPr lang="en-US" sz="900">
                <a:latin typeface="Arial"/>
              </a:rPr>
              <a:t>Pelaksanaan evaluasi implementasi kurikulum dilakukan sebagai berikut.</a:t>
            </a:r>
          </a:p>
          <a:p>
            <a:pPr marL="368300" marR="12700" indent="-177800">
              <a:lnSpc>
                <a:spcPts val="1344"/>
              </a:lnSpc>
            </a:pPr>
            <a:r>
              <a:rPr lang="en-US" sz="900">
                <a:latin typeface="Arial"/>
              </a:rPr>
              <a:t>a. Sampai tahun pelajaran 2015-2016: untuk memperbaiki berbagai kesulitan pelaksanaan kurikulum.</a:t>
            </a:r>
          </a:p>
          <a:p>
            <a:pPr marL="368300" marR="12700" indent="-177800">
              <a:lnSpc>
                <a:spcPts val="1344"/>
              </a:lnSpc>
              <a:spcAft>
                <a:spcPts val="1050"/>
              </a:spcAft>
            </a:pPr>
            <a:r>
              <a:rPr lang="en-US" sz="900">
                <a:latin typeface="Arial"/>
              </a:rPr>
              <a:t>b. Sampai tahun pelajaran 2016 secara menyeluruh untuk menentukan efektivitas, kelayakan, kekuatan, dan kelemahan implementasi kurikulum.</a:t>
            </a:r>
          </a:p>
          <a:p>
            <a:pPr marL="190500" marR="12700" indent="0" algn="just">
              <a:lnSpc>
                <a:spcPts val="1608"/>
              </a:lnSpc>
            </a:pPr>
            <a:r>
              <a:rPr lang="en-US" sz="900">
                <a:latin typeface="Arial"/>
              </a:rPr>
              <a:t>Evaluasi terhadap pelaksanaan implementasi kurikulum diselenggarakan dengan tujuan untuk mengidentifikasi masalah pelaksanaan kurikulum dan membantu kepala sekolah dan guru menyelesaikan masalah tersebut. Evaluasi dilakukan pada setiap satuan pendidikan dan dilaksanakan pada satuan pendidikan di wilayah kota/kabupaten secara rutin dan bergiliran. Hasil evaluasi digunakan sebagai bahan untuk memperbaiki kelemahan kurikulum agar lebih efektif lagi di masa yang akan datang.</a:t>
            </a:r>
          </a:p>
        </p:txBody>
      </p:sp>
      <p:sp>
        <p:nvSpPr>
          <p:cNvPr id="3" name="Rectangle 2"/>
          <p:cNvSpPr/>
          <p:nvPr/>
        </p:nvSpPr>
        <p:spPr>
          <a:xfrm>
            <a:off x="1246632" y="9933432"/>
            <a:ext cx="5431536" cy="140208"/>
          </a:xfrm>
          <a:prstGeom prst="rect">
            <a:avLst/>
          </a:prstGeom>
        </p:spPr>
        <p:txBody>
          <a:bodyPr lIns="0" tIns="0" rIns="0" bIns="0">
            <a:noAutofit/>
          </a:bodyPr>
          <a:lstStyle/>
          <a:p>
            <a:pPr indent="0" algn="r"/>
            <a:r>
              <a:rPr lang="en-US" sz="900">
                <a:latin typeface="Arial"/>
              </a:rPr>
              <a:t>Materi 1- Konsep Kurikulum | 29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19656" y="3069336"/>
            <a:ext cx="883920" cy="1423416"/>
          </a:xfrm>
          <a:prstGeom prst="rect">
            <a:avLst/>
          </a:prstGeom>
        </p:spPr>
      </p:pic>
      <p:pic>
        <p:nvPicPr>
          <p:cNvPr id="3" name="Picture 2"/>
          <p:cNvPicPr>
            <a:picLocks noChangeAspect="1"/>
          </p:cNvPicPr>
          <p:nvPr/>
        </p:nvPicPr>
        <p:blipFill>
          <a:blip r:embed="rId3"/>
          <a:stretch>
            <a:fillRect/>
          </a:stretch>
        </p:blipFill>
        <p:spPr>
          <a:xfrm>
            <a:off x="2828544" y="3069336"/>
            <a:ext cx="527304" cy="1405128"/>
          </a:xfrm>
          <a:prstGeom prst="rect">
            <a:avLst/>
          </a:prstGeom>
        </p:spPr>
      </p:pic>
      <p:pic>
        <p:nvPicPr>
          <p:cNvPr id="4" name="Picture 3"/>
          <p:cNvPicPr>
            <a:picLocks noChangeAspect="1"/>
          </p:cNvPicPr>
          <p:nvPr/>
        </p:nvPicPr>
        <p:blipFill>
          <a:blip r:embed="rId4"/>
          <a:stretch>
            <a:fillRect/>
          </a:stretch>
        </p:blipFill>
        <p:spPr>
          <a:xfrm>
            <a:off x="1185672" y="3069336"/>
            <a:ext cx="527304" cy="1371600"/>
          </a:xfrm>
          <a:prstGeom prst="rect">
            <a:avLst/>
          </a:prstGeom>
        </p:spPr>
      </p:pic>
      <p:pic>
        <p:nvPicPr>
          <p:cNvPr id="5" name="Picture 4"/>
          <p:cNvPicPr>
            <a:picLocks noChangeAspect="1"/>
          </p:cNvPicPr>
          <p:nvPr/>
        </p:nvPicPr>
        <p:blipFill>
          <a:blip r:embed="rId5"/>
          <a:stretch>
            <a:fillRect/>
          </a:stretch>
        </p:blipFill>
        <p:spPr>
          <a:xfrm>
            <a:off x="4084320" y="6839712"/>
            <a:ext cx="2755392" cy="2029968"/>
          </a:xfrm>
          <a:prstGeom prst="rect">
            <a:avLst/>
          </a:prstGeom>
        </p:spPr>
      </p:pic>
      <p:sp>
        <p:nvSpPr>
          <p:cNvPr id="6" name="Rectangle 5"/>
          <p:cNvSpPr/>
          <p:nvPr/>
        </p:nvSpPr>
        <p:spPr>
          <a:xfrm>
            <a:off x="5745480" y="618744"/>
            <a:ext cx="618744" cy="155448"/>
          </a:xfrm>
          <a:prstGeom prst="rect">
            <a:avLst/>
          </a:prstGeom>
        </p:spPr>
        <p:txBody>
          <a:bodyPr lIns="0" tIns="0" rIns="0" bIns="0">
            <a:noAutofit/>
          </a:bodyPr>
          <a:lstStyle/>
          <a:p>
            <a:pPr marL="63500" indent="0"/>
            <a:r>
              <a:rPr lang="en-US" sz="1100" b="1">
                <a:latin typeface="Arial"/>
              </a:rPr>
              <a:t>HO-1.3a</a:t>
            </a:r>
          </a:p>
        </p:txBody>
      </p:sp>
      <p:sp>
        <p:nvSpPr>
          <p:cNvPr id="7" name="Rectangle 6"/>
          <p:cNvSpPr/>
          <p:nvPr/>
        </p:nvSpPr>
        <p:spPr>
          <a:xfrm>
            <a:off x="1063752" y="1109472"/>
            <a:ext cx="5614416" cy="8461248"/>
          </a:xfrm>
          <a:prstGeom prst="rect">
            <a:avLst/>
          </a:prstGeom>
        </p:spPr>
        <p:txBody>
          <a:bodyPr lIns="0" tIns="0" rIns="0" bIns="0">
            <a:noAutofit/>
          </a:bodyPr>
          <a:lstStyle/>
          <a:p>
            <a:pPr marL="38100" indent="0" algn="ctr">
              <a:spcAft>
                <a:spcPts val="630"/>
              </a:spcAft>
            </a:pPr>
            <a:r>
              <a:rPr lang="en-US" sz="1100" b="1" dirty="0" err="1">
                <a:latin typeface="Arial"/>
              </a:rPr>
              <a:t>Materi</a:t>
            </a:r>
            <a:r>
              <a:rPr lang="en-US" sz="1100" b="1" dirty="0">
                <a:latin typeface="Arial"/>
              </a:rPr>
              <a:t> 1.3: </a:t>
            </a:r>
            <a:r>
              <a:rPr lang="en-US" sz="1100" b="1" dirty="0" err="1">
                <a:latin typeface="Arial"/>
              </a:rPr>
              <a:t>Pendekatan</a:t>
            </a:r>
            <a:r>
              <a:rPr lang="en-US" sz="1100" b="1" dirty="0">
                <a:latin typeface="Arial"/>
              </a:rPr>
              <a:t>, Model-Model, </a:t>
            </a:r>
            <a:r>
              <a:rPr lang="en-US" sz="1100" b="1" dirty="0" err="1">
                <a:latin typeface="Arial"/>
              </a:rPr>
              <a:t>dan</a:t>
            </a:r>
            <a:r>
              <a:rPr lang="en-US" sz="1100" b="1" dirty="0">
                <a:latin typeface="Arial"/>
              </a:rPr>
              <a:t> </a:t>
            </a:r>
            <a:r>
              <a:rPr lang="en-US" sz="1100" b="1" dirty="0" err="1">
                <a:latin typeface="Arial"/>
              </a:rPr>
              <a:t>Penilaian</a:t>
            </a:r>
            <a:r>
              <a:rPr lang="en-US" sz="1100" b="1" dirty="0">
                <a:latin typeface="Arial"/>
              </a:rPr>
              <a:t> </a:t>
            </a:r>
            <a:r>
              <a:rPr lang="en-US" sz="1100" b="1" dirty="0" err="1">
                <a:latin typeface="Arial"/>
              </a:rPr>
              <a:t>Pembelajaran</a:t>
            </a:r>
            <a:endParaRPr lang="en-US" sz="1100" b="1" dirty="0">
              <a:latin typeface="Arial"/>
            </a:endParaRPr>
          </a:p>
          <a:p>
            <a:pPr marL="38100" indent="0" algn="ctr">
              <a:lnSpc>
                <a:spcPts val="1848"/>
              </a:lnSpc>
              <a:spcAft>
                <a:spcPts val="1050"/>
              </a:spcAft>
            </a:pPr>
            <a:r>
              <a:rPr lang="en-US" sz="1100" b="1" dirty="0" err="1">
                <a:latin typeface="Arial"/>
              </a:rPr>
              <a:t>Dalam</a:t>
            </a:r>
            <a:r>
              <a:rPr lang="en-US" sz="1100" b="1" dirty="0">
                <a:latin typeface="Arial"/>
              </a:rPr>
              <a:t> </a:t>
            </a:r>
            <a:r>
              <a:rPr lang="en-US" sz="1100" b="1" dirty="0" err="1">
                <a:latin typeface="Arial"/>
              </a:rPr>
              <a:t>Kurikulum</a:t>
            </a:r>
            <a:r>
              <a:rPr lang="en-US" sz="1100" b="1" dirty="0">
                <a:latin typeface="Arial"/>
              </a:rPr>
              <a:t> 2013 </a:t>
            </a:r>
            <a:r>
              <a:rPr lang="en-US" sz="900" b="1" dirty="0" err="1">
                <a:latin typeface="Arial"/>
              </a:rPr>
              <a:t>Submateri</a:t>
            </a:r>
            <a:r>
              <a:rPr lang="en-US" sz="900" b="1" dirty="0">
                <a:latin typeface="Arial"/>
              </a:rPr>
              <a:t> 1.3a: </a:t>
            </a:r>
            <a:r>
              <a:rPr lang="en-US" sz="900" b="1" dirty="0" err="1">
                <a:latin typeface="Arial"/>
              </a:rPr>
              <a:t>Pendekatan</a:t>
            </a:r>
            <a:r>
              <a:rPr lang="en-US" sz="900" b="1" dirty="0">
                <a:latin typeface="Arial"/>
              </a:rPr>
              <a:t> </a:t>
            </a:r>
            <a:r>
              <a:rPr lang="en-US" sz="900" b="1" dirty="0" err="1">
                <a:latin typeface="Arial"/>
              </a:rPr>
              <a:t>Saintifik</a:t>
            </a:r>
            <a:r>
              <a:rPr lang="en-US" sz="900" b="1" dirty="0">
                <a:latin typeface="Arial"/>
              </a:rPr>
              <a:t> </a:t>
            </a:r>
            <a:r>
              <a:rPr lang="en-US" sz="900" b="1" dirty="0" err="1">
                <a:latin typeface="Arial"/>
              </a:rPr>
              <a:t>Dalam</a:t>
            </a:r>
            <a:r>
              <a:rPr lang="en-US" sz="900" b="1" dirty="0">
                <a:latin typeface="Arial"/>
              </a:rPr>
              <a:t> </a:t>
            </a:r>
            <a:r>
              <a:rPr lang="en-US" sz="900" b="1" dirty="0" err="1">
                <a:latin typeface="Arial"/>
              </a:rPr>
              <a:t>Kurikulum</a:t>
            </a:r>
            <a:r>
              <a:rPr lang="en-US" sz="900" b="1" dirty="0">
                <a:latin typeface="Arial"/>
              </a:rPr>
              <a:t> 2013</a:t>
            </a:r>
          </a:p>
          <a:p>
            <a:pPr marL="63500" indent="0">
              <a:spcAft>
                <a:spcPts val="630"/>
              </a:spcAft>
            </a:pPr>
            <a:r>
              <a:rPr lang="en-US" sz="900" b="1" dirty="0">
                <a:latin typeface="Arial"/>
              </a:rPr>
              <a:t>A. </a:t>
            </a:r>
            <a:r>
              <a:rPr lang="en-US" sz="900" b="1" dirty="0" err="1">
                <a:latin typeface="Arial"/>
              </a:rPr>
              <a:t>Esensi</a:t>
            </a:r>
            <a:r>
              <a:rPr lang="en-US" sz="900" b="1" dirty="0">
                <a:latin typeface="Arial"/>
              </a:rPr>
              <a:t> </a:t>
            </a:r>
            <a:r>
              <a:rPr lang="en-US" sz="900" b="1" dirty="0" err="1">
                <a:latin typeface="Arial"/>
              </a:rPr>
              <a:t>Pendekatan</a:t>
            </a:r>
            <a:r>
              <a:rPr lang="en-US" sz="900" b="1" dirty="0">
                <a:latin typeface="Arial"/>
              </a:rPr>
              <a:t> </a:t>
            </a:r>
            <a:r>
              <a:rPr lang="en-US" sz="900" b="1" dirty="0" err="1">
                <a:latin typeface="Arial"/>
              </a:rPr>
              <a:t>Ilmiah</a:t>
            </a:r>
            <a:endParaRPr lang="en-US" sz="900" b="1" dirty="0">
              <a:latin typeface="Arial"/>
            </a:endParaRPr>
          </a:p>
          <a:p>
            <a:pPr marL="304800" indent="0">
              <a:lnSpc>
                <a:spcPts val="1608"/>
              </a:lnSpc>
            </a:pPr>
            <a:r>
              <a:rPr lang="en-US" sz="900" dirty="0" err="1">
                <a:latin typeface="Arial"/>
              </a:rPr>
              <a:t>Proses</a:t>
            </a:r>
            <a:r>
              <a:rPr lang="en-US" sz="900" dirty="0">
                <a:latin typeface="Arial"/>
              </a:rPr>
              <a:t> </a:t>
            </a:r>
            <a:r>
              <a:rPr lang="en-US" sz="900" dirty="0" err="1">
                <a:latin typeface="Arial"/>
              </a:rPr>
              <a:t>pembelajaran</a:t>
            </a:r>
            <a:r>
              <a:rPr lang="en-US" sz="900" dirty="0">
                <a:latin typeface="Arial"/>
              </a:rPr>
              <a:t> </a:t>
            </a:r>
            <a:r>
              <a:rPr lang="en-US" sz="900" dirty="0" err="1">
                <a:latin typeface="Arial"/>
              </a:rPr>
              <a:t>dapat</a:t>
            </a:r>
            <a:r>
              <a:rPr lang="en-US" sz="900" dirty="0">
                <a:latin typeface="Arial"/>
              </a:rPr>
              <a:t> </a:t>
            </a:r>
            <a:r>
              <a:rPr lang="en-US" sz="900" dirty="0" err="1">
                <a:latin typeface="Arial"/>
              </a:rPr>
              <a:t>dipadankan</a:t>
            </a:r>
            <a:r>
              <a:rPr lang="en-US" sz="900" dirty="0">
                <a:latin typeface="Arial"/>
              </a:rPr>
              <a:t> </a:t>
            </a:r>
            <a:r>
              <a:rPr lang="en-US" sz="900" dirty="0" err="1">
                <a:latin typeface="Arial"/>
              </a:rPr>
              <a:t>dengan</a:t>
            </a:r>
            <a:r>
              <a:rPr lang="en-US" sz="900" dirty="0">
                <a:latin typeface="Arial"/>
              </a:rPr>
              <a:t> </a:t>
            </a:r>
            <a:r>
              <a:rPr lang="en-US" sz="900" dirty="0" err="1">
                <a:latin typeface="Arial"/>
              </a:rPr>
              <a:t>suatu</a:t>
            </a:r>
            <a:r>
              <a:rPr lang="en-US" sz="900" dirty="0">
                <a:latin typeface="Arial"/>
              </a:rPr>
              <a:t> </a:t>
            </a:r>
            <a:r>
              <a:rPr lang="en-US" sz="900" dirty="0" err="1">
                <a:latin typeface="Arial"/>
              </a:rPr>
              <a:t>proses</a:t>
            </a:r>
            <a:r>
              <a:rPr lang="en-US" sz="900" dirty="0">
                <a:latin typeface="Arial"/>
              </a:rPr>
              <a:t> </a:t>
            </a:r>
            <a:r>
              <a:rPr lang="en-US" sz="900" dirty="0" err="1">
                <a:latin typeface="Arial"/>
              </a:rPr>
              <a:t>ilmiah</a:t>
            </a:r>
            <a:r>
              <a:rPr lang="en-US" sz="900" dirty="0">
                <a:latin typeface="Arial"/>
              </a:rPr>
              <a:t>. </a:t>
            </a:r>
            <a:r>
              <a:rPr lang="en-US" sz="900" dirty="0" err="1">
                <a:latin typeface="Arial"/>
              </a:rPr>
              <a:t>Pendekatan</a:t>
            </a:r>
            <a:r>
              <a:rPr lang="en-US" sz="900" dirty="0">
                <a:latin typeface="Arial"/>
              </a:rPr>
              <a:t> </a:t>
            </a:r>
            <a:r>
              <a:rPr lang="en-US" sz="900" dirty="0" err="1">
                <a:latin typeface="Arial"/>
              </a:rPr>
              <a:t>ilmiah</a:t>
            </a:r>
            <a:endParaRPr lang="en-US" sz="900" dirty="0">
              <a:latin typeface="Arial"/>
            </a:endParaRPr>
          </a:p>
          <a:p>
            <a:pPr marL="2489200" marR="76200" indent="0" algn="just">
              <a:lnSpc>
                <a:spcPts val="1608"/>
              </a:lnSpc>
              <a:spcAft>
                <a:spcPts val="1050"/>
              </a:spcAft>
            </a:pPr>
            <a:r>
              <a:rPr lang="en-US" sz="900" dirty="0" err="1">
                <a:latin typeface="Arial"/>
              </a:rPr>
              <a:t>diyakini</a:t>
            </a:r>
            <a:r>
              <a:rPr lang="en-US" sz="900" dirty="0">
                <a:latin typeface="Arial"/>
              </a:rPr>
              <a:t> </a:t>
            </a:r>
            <a:r>
              <a:rPr lang="en-US" sz="900" dirty="0" err="1">
                <a:latin typeface="Arial"/>
              </a:rPr>
              <a:t>sebagai</a:t>
            </a:r>
            <a:r>
              <a:rPr lang="en-US" sz="900" dirty="0">
                <a:latin typeface="Arial"/>
              </a:rPr>
              <a:t> titian </a:t>
            </a:r>
            <a:r>
              <a:rPr lang="en-US" sz="900" dirty="0" err="1">
                <a:latin typeface="Arial"/>
              </a:rPr>
              <a:t>emas</a:t>
            </a:r>
            <a:r>
              <a:rPr lang="en-US" sz="900" dirty="0">
                <a:latin typeface="Arial"/>
              </a:rPr>
              <a:t> </a:t>
            </a:r>
            <a:r>
              <a:rPr lang="en-US" sz="900" dirty="0" err="1">
                <a:latin typeface="Arial"/>
              </a:rPr>
              <a:t>perkembangan</a:t>
            </a:r>
            <a:r>
              <a:rPr lang="en-US" sz="900" dirty="0">
                <a:latin typeface="Arial"/>
              </a:rPr>
              <a:t> </a:t>
            </a:r>
            <a:r>
              <a:rPr lang="en-US" sz="900" dirty="0" err="1">
                <a:latin typeface="Arial"/>
              </a:rPr>
              <a:t>dan</a:t>
            </a:r>
            <a:r>
              <a:rPr lang="en-US" sz="900" dirty="0">
                <a:latin typeface="Arial"/>
              </a:rPr>
              <a:t> </a:t>
            </a:r>
            <a:r>
              <a:rPr lang="en-US" sz="900" dirty="0" err="1">
                <a:latin typeface="Arial"/>
              </a:rPr>
              <a:t>pengembangan</a:t>
            </a:r>
            <a:r>
              <a:rPr lang="en-US" sz="900" dirty="0">
                <a:latin typeface="Arial"/>
              </a:rPr>
              <a:t> </a:t>
            </a:r>
            <a:r>
              <a:rPr lang="en-US" sz="900" dirty="0" err="1">
                <a:latin typeface="Arial"/>
              </a:rPr>
              <a:t>sikap</a:t>
            </a:r>
            <a:r>
              <a:rPr lang="en-US" sz="900" dirty="0">
                <a:latin typeface="Arial"/>
              </a:rPr>
              <a:t>, </a:t>
            </a:r>
            <a:r>
              <a:rPr lang="en-US" sz="900" dirty="0" err="1">
                <a:latin typeface="Arial"/>
              </a:rPr>
              <a:t>keterampilan</a:t>
            </a:r>
            <a:r>
              <a:rPr lang="en-US" sz="900" dirty="0">
                <a:latin typeface="Arial"/>
              </a:rPr>
              <a:t>, </a:t>
            </a:r>
            <a:r>
              <a:rPr lang="en-US" sz="900" dirty="0" err="1">
                <a:latin typeface="Arial"/>
              </a:rPr>
              <a:t>dan</a:t>
            </a:r>
            <a:r>
              <a:rPr lang="en-US" sz="900" dirty="0">
                <a:latin typeface="Arial"/>
              </a:rPr>
              <a:t> </a:t>
            </a:r>
            <a:r>
              <a:rPr lang="en-US" sz="900" dirty="0" err="1">
                <a:latin typeface="Arial"/>
              </a:rPr>
              <a:t>pengetahuan</a:t>
            </a:r>
            <a:r>
              <a:rPr lang="en-US" sz="900" dirty="0">
                <a:latin typeface="Arial"/>
              </a:rPr>
              <a:t> </a:t>
            </a:r>
            <a:r>
              <a:rPr lang="en-US" sz="900" dirty="0" err="1">
                <a:latin typeface="Arial"/>
              </a:rPr>
              <a:t>peserta</a:t>
            </a:r>
            <a:r>
              <a:rPr lang="en-US" sz="900" dirty="0">
                <a:latin typeface="Arial"/>
              </a:rPr>
              <a:t> </a:t>
            </a:r>
            <a:r>
              <a:rPr lang="en-US" sz="900" dirty="0" err="1">
                <a:latin typeface="Arial"/>
              </a:rPr>
              <a:t>didik</a:t>
            </a:r>
            <a:r>
              <a:rPr lang="en-US" sz="900" dirty="0">
                <a:latin typeface="Arial"/>
              </a:rPr>
              <a:t>. </a:t>
            </a:r>
            <a:r>
              <a:rPr lang="en-US" sz="900" dirty="0" err="1">
                <a:latin typeface="Arial"/>
              </a:rPr>
              <a:t>Dalam</a:t>
            </a:r>
            <a:r>
              <a:rPr lang="en-US" sz="900" dirty="0">
                <a:latin typeface="Arial"/>
              </a:rPr>
              <a:t> </a:t>
            </a:r>
            <a:r>
              <a:rPr lang="en-US" sz="900" dirty="0" err="1">
                <a:latin typeface="Arial"/>
              </a:rPr>
              <a:t>pendekatan</a:t>
            </a:r>
            <a:r>
              <a:rPr lang="en-US" sz="900" dirty="0">
                <a:latin typeface="Arial"/>
              </a:rPr>
              <a:t> </a:t>
            </a:r>
            <a:r>
              <a:rPr lang="en-US" sz="900" dirty="0" err="1">
                <a:latin typeface="Arial"/>
              </a:rPr>
              <a:t>atau</a:t>
            </a:r>
            <a:r>
              <a:rPr lang="en-US" sz="900" dirty="0">
                <a:latin typeface="Arial"/>
              </a:rPr>
              <a:t> </a:t>
            </a:r>
            <a:r>
              <a:rPr lang="en-US" sz="900" dirty="0" err="1">
                <a:latin typeface="Arial"/>
              </a:rPr>
              <a:t>proses</a:t>
            </a:r>
            <a:r>
              <a:rPr lang="en-US" sz="900" dirty="0">
                <a:latin typeface="Arial"/>
              </a:rPr>
              <a:t> </a:t>
            </a:r>
            <a:r>
              <a:rPr lang="en-US" sz="900" dirty="0" err="1">
                <a:latin typeface="Arial"/>
              </a:rPr>
              <a:t>kerja</a:t>
            </a:r>
            <a:r>
              <a:rPr lang="en-US" sz="900" dirty="0">
                <a:latin typeface="Arial"/>
              </a:rPr>
              <a:t> yang </a:t>
            </a:r>
            <a:r>
              <a:rPr lang="en-US" sz="900" dirty="0" err="1">
                <a:latin typeface="Arial"/>
              </a:rPr>
              <a:t>memenuhi</a:t>
            </a:r>
            <a:r>
              <a:rPr lang="en-US" sz="900" dirty="0">
                <a:latin typeface="Arial"/>
              </a:rPr>
              <a:t> </a:t>
            </a:r>
            <a:r>
              <a:rPr lang="en-US" sz="900" dirty="0" err="1">
                <a:latin typeface="Arial"/>
              </a:rPr>
              <a:t>kriteria</a:t>
            </a:r>
            <a:r>
              <a:rPr lang="en-US" sz="900" dirty="0">
                <a:latin typeface="Arial"/>
              </a:rPr>
              <a:t> </a:t>
            </a:r>
            <a:r>
              <a:rPr lang="en-US" sz="900" dirty="0" err="1">
                <a:latin typeface="Arial"/>
              </a:rPr>
              <a:t>ilmiah</a:t>
            </a:r>
            <a:r>
              <a:rPr lang="en-US" sz="900" dirty="0">
                <a:latin typeface="Arial"/>
              </a:rPr>
              <a:t>, </a:t>
            </a:r>
            <a:r>
              <a:rPr lang="en-US" sz="900" dirty="0" err="1">
                <a:latin typeface="Arial"/>
              </a:rPr>
              <a:t>para</a:t>
            </a:r>
            <a:r>
              <a:rPr lang="en-US" sz="900" dirty="0">
                <a:latin typeface="Arial"/>
              </a:rPr>
              <a:t> </a:t>
            </a:r>
            <a:r>
              <a:rPr lang="en-US" sz="900" dirty="0" err="1">
                <a:latin typeface="Arial"/>
              </a:rPr>
              <a:t>ilmuan</a:t>
            </a:r>
            <a:r>
              <a:rPr lang="en-US" sz="900" dirty="0">
                <a:latin typeface="Arial"/>
              </a:rPr>
              <a:t> </a:t>
            </a:r>
            <a:r>
              <a:rPr lang="en-US" sz="900" dirty="0" err="1">
                <a:latin typeface="Arial"/>
              </a:rPr>
              <a:t>lebih</a:t>
            </a:r>
            <a:r>
              <a:rPr lang="en-US" sz="900" dirty="0">
                <a:latin typeface="Arial"/>
              </a:rPr>
              <a:t> </a:t>
            </a:r>
            <a:r>
              <a:rPr lang="en-US" sz="900" dirty="0" err="1">
                <a:latin typeface="Arial"/>
              </a:rPr>
              <a:t>mengedepankan</a:t>
            </a:r>
            <a:r>
              <a:rPr lang="en-US" sz="900" dirty="0">
                <a:latin typeface="Arial"/>
              </a:rPr>
              <a:t> </a:t>
            </a:r>
            <a:r>
              <a:rPr lang="en-US" sz="900" dirty="0" err="1">
                <a:latin typeface="Arial"/>
              </a:rPr>
              <a:t>penalaran</a:t>
            </a:r>
            <a:r>
              <a:rPr lang="en-US" sz="900" dirty="0">
                <a:latin typeface="Arial"/>
              </a:rPr>
              <a:t> </a:t>
            </a:r>
            <a:r>
              <a:rPr lang="en-US" sz="900" dirty="0" err="1">
                <a:latin typeface="Arial"/>
              </a:rPr>
              <a:t>induktif</a:t>
            </a:r>
            <a:r>
              <a:rPr lang="en-US" sz="900" i="1" dirty="0">
                <a:latin typeface="Arial"/>
              </a:rPr>
              <a:t> (inductive reasoning)</a:t>
            </a:r>
            <a:r>
              <a:rPr lang="en-US" sz="900" dirty="0">
                <a:latin typeface="Arial"/>
              </a:rPr>
              <a:t> </a:t>
            </a:r>
            <a:r>
              <a:rPr lang="en-US" sz="900" dirty="0" err="1">
                <a:latin typeface="Arial"/>
              </a:rPr>
              <a:t>daripada</a:t>
            </a:r>
            <a:r>
              <a:rPr lang="en-US" sz="900" dirty="0">
                <a:latin typeface="Arial"/>
              </a:rPr>
              <a:t> </a:t>
            </a:r>
            <a:r>
              <a:rPr lang="en-US" sz="900" dirty="0" err="1">
                <a:latin typeface="Arial"/>
              </a:rPr>
              <a:t>penalaran</a:t>
            </a:r>
            <a:r>
              <a:rPr lang="en-US" sz="900" dirty="0">
                <a:latin typeface="Arial"/>
              </a:rPr>
              <a:t> </a:t>
            </a:r>
            <a:r>
              <a:rPr lang="en-US" sz="900" dirty="0" err="1">
                <a:latin typeface="Arial"/>
              </a:rPr>
              <a:t>deduktif</a:t>
            </a:r>
            <a:r>
              <a:rPr lang="en-US" sz="900" i="1" dirty="0">
                <a:latin typeface="Arial"/>
              </a:rPr>
              <a:t> (deductive reasoning).</a:t>
            </a:r>
            <a:r>
              <a:rPr lang="en-US" sz="900" dirty="0">
                <a:latin typeface="Arial"/>
              </a:rPr>
              <a:t> </a:t>
            </a:r>
            <a:r>
              <a:rPr lang="en-US" sz="900" dirty="0" err="1">
                <a:latin typeface="Arial"/>
              </a:rPr>
              <a:t>Penalaran</a:t>
            </a:r>
            <a:r>
              <a:rPr lang="en-US" sz="900" dirty="0">
                <a:latin typeface="Arial"/>
              </a:rPr>
              <a:t> </a:t>
            </a:r>
            <a:r>
              <a:rPr lang="en-US" sz="900" dirty="0" err="1">
                <a:latin typeface="Arial"/>
              </a:rPr>
              <a:t>deduktif</a:t>
            </a:r>
            <a:r>
              <a:rPr lang="en-US" sz="900" dirty="0">
                <a:latin typeface="Arial"/>
              </a:rPr>
              <a:t> </a:t>
            </a:r>
            <a:r>
              <a:rPr lang="en-US" sz="900" dirty="0" err="1">
                <a:latin typeface="Arial"/>
              </a:rPr>
              <a:t>melihat</a:t>
            </a:r>
            <a:r>
              <a:rPr lang="en-US" sz="900" dirty="0">
                <a:latin typeface="Arial"/>
              </a:rPr>
              <a:t> </a:t>
            </a:r>
            <a:r>
              <a:rPr lang="en-US" sz="900" dirty="0" err="1">
                <a:latin typeface="Arial"/>
              </a:rPr>
              <a:t>fenomena</a:t>
            </a:r>
            <a:r>
              <a:rPr lang="en-US" sz="900" dirty="0">
                <a:latin typeface="Arial"/>
              </a:rPr>
              <a:t> </a:t>
            </a:r>
            <a:r>
              <a:rPr lang="en-US" sz="900" dirty="0" err="1">
                <a:latin typeface="Arial"/>
              </a:rPr>
              <a:t>umum</a:t>
            </a:r>
            <a:r>
              <a:rPr lang="en-US" sz="900" dirty="0">
                <a:latin typeface="Arial"/>
              </a:rPr>
              <a:t> </a:t>
            </a:r>
            <a:r>
              <a:rPr lang="en-US" sz="900" dirty="0" err="1">
                <a:latin typeface="Arial"/>
              </a:rPr>
              <a:t>untuk</a:t>
            </a:r>
            <a:r>
              <a:rPr lang="en-US" sz="900" dirty="0">
                <a:latin typeface="Arial"/>
              </a:rPr>
              <a:t> </a:t>
            </a:r>
            <a:r>
              <a:rPr lang="en-US" sz="900" dirty="0" err="1">
                <a:latin typeface="Arial"/>
              </a:rPr>
              <a:t>kemudian</a:t>
            </a:r>
            <a:r>
              <a:rPr lang="en-US" sz="900" dirty="0">
                <a:latin typeface="Arial"/>
              </a:rPr>
              <a:t> </a:t>
            </a:r>
            <a:r>
              <a:rPr lang="en-US" sz="900" dirty="0" err="1">
                <a:latin typeface="Arial"/>
              </a:rPr>
              <a:t>menarik</a:t>
            </a:r>
            <a:r>
              <a:rPr lang="en-US" sz="900" dirty="0">
                <a:latin typeface="Arial"/>
              </a:rPr>
              <a:t> </a:t>
            </a:r>
            <a:r>
              <a:rPr lang="en-US" sz="900" dirty="0" err="1">
                <a:latin typeface="Arial"/>
              </a:rPr>
              <a:t>simpulan</a:t>
            </a:r>
            <a:r>
              <a:rPr lang="en-US" sz="900" dirty="0">
                <a:latin typeface="Arial"/>
              </a:rPr>
              <a:t> yang </a:t>
            </a:r>
            <a:r>
              <a:rPr lang="en-US" sz="900" dirty="0" err="1">
                <a:latin typeface="Arial"/>
              </a:rPr>
              <a:t>spesifik</a:t>
            </a:r>
            <a:r>
              <a:rPr lang="en-US" sz="900" dirty="0">
                <a:latin typeface="Arial"/>
              </a:rPr>
              <a:t>. </a:t>
            </a:r>
            <a:r>
              <a:rPr lang="en-US" sz="900" dirty="0" err="1">
                <a:latin typeface="Arial"/>
              </a:rPr>
              <a:t>Sebaliknya</a:t>
            </a:r>
            <a:r>
              <a:rPr lang="en-US" sz="900" dirty="0">
                <a:latin typeface="Arial"/>
              </a:rPr>
              <a:t>, </a:t>
            </a:r>
            <a:r>
              <a:rPr lang="en-US" sz="900" dirty="0" err="1">
                <a:latin typeface="Arial"/>
              </a:rPr>
              <a:t>penalaran</a:t>
            </a:r>
            <a:r>
              <a:rPr lang="en-US" sz="900" dirty="0">
                <a:latin typeface="Arial"/>
              </a:rPr>
              <a:t> </a:t>
            </a:r>
            <a:r>
              <a:rPr lang="en-US" sz="900" dirty="0" err="1">
                <a:latin typeface="Arial"/>
              </a:rPr>
              <a:t>induktif</a:t>
            </a:r>
            <a:r>
              <a:rPr lang="en-US" sz="900" dirty="0">
                <a:latin typeface="Arial"/>
              </a:rPr>
              <a:t> </a:t>
            </a:r>
            <a:r>
              <a:rPr lang="en-US" sz="900" dirty="0" err="1">
                <a:latin typeface="Arial"/>
              </a:rPr>
              <a:t>memandang</a:t>
            </a:r>
            <a:r>
              <a:rPr lang="en-US" sz="900" dirty="0">
                <a:latin typeface="Arial"/>
              </a:rPr>
              <a:t> </a:t>
            </a:r>
            <a:r>
              <a:rPr lang="en-US" sz="900" dirty="0" err="1">
                <a:latin typeface="Arial"/>
              </a:rPr>
              <a:t>fenomena</a:t>
            </a:r>
            <a:r>
              <a:rPr lang="en-US" sz="900" dirty="0">
                <a:latin typeface="Arial"/>
              </a:rPr>
              <a:t> </a:t>
            </a:r>
            <a:r>
              <a:rPr lang="en-US" sz="900" dirty="0" err="1">
                <a:latin typeface="Arial"/>
              </a:rPr>
              <a:t>atau</a:t>
            </a:r>
            <a:r>
              <a:rPr lang="en-US" sz="900" dirty="0">
                <a:latin typeface="Arial"/>
              </a:rPr>
              <a:t> </a:t>
            </a:r>
            <a:r>
              <a:rPr lang="en-US" sz="900" dirty="0" err="1">
                <a:latin typeface="Arial"/>
              </a:rPr>
              <a:t>situasi</a:t>
            </a:r>
            <a:r>
              <a:rPr lang="en-US" sz="900" dirty="0">
                <a:latin typeface="Arial"/>
              </a:rPr>
              <a:t> </a:t>
            </a:r>
            <a:r>
              <a:rPr lang="en-US" sz="900" dirty="0" err="1">
                <a:latin typeface="Arial"/>
              </a:rPr>
              <a:t>spesifik</a:t>
            </a:r>
            <a:r>
              <a:rPr lang="en-US" sz="900" dirty="0">
                <a:latin typeface="Arial"/>
              </a:rPr>
              <a:t> </a:t>
            </a:r>
            <a:r>
              <a:rPr lang="en-US" sz="900" dirty="0" err="1">
                <a:latin typeface="Arial"/>
              </a:rPr>
              <a:t>untuk</a:t>
            </a:r>
            <a:r>
              <a:rPr lang="en-US" sz="900" dirty="0">
                <a:latin typeface="Arial"/>
              </a:rPr>
              <a:t> </a:t>
            </a:r>
            <a:r>
              <a:rPr lang="en-US" sz="900" dirty="0" err="1">
                <a:latin typeface="Arial"/>
              </a:rPr>
              <a:t>kemudian</a:t>
            </a:r>
            <a:r>
              <a:rPr lang="en-US" sz="900" dirty="0">
                <a:latin typeface="Arial"/>
              </a:rPr>
              <a:t> </a:t>
            </a:r>
            <a:r>
              <a:rPr lang="en-US" sz="900" dirty="0" err="1">
                <a:latin typeface="Arial"/>
              </a:rPr>
              <a:t>menarik</a:t>
            </a:r>
            <a:r>
              <a:rPr lang="en-US" sz="900" dirty="0">
                <a:latin typeface="Arial"/>
              </a:rPr>
              <a:t> </a:t>
            </a:r>
            <a:r>
              <a:rPr lang="en-US" sz="900" dirty="0" err="1">
                <a:latin typeface="Arial"/>
              </a:rPr>
              <a:t>simpulan</a:t>
            </a:r>
            <a:r>
              <a:rPr lang="en-US" sz="900" dirty="0">
                <a:latin typeface="Arial"/>
              </a:rPr>
              <a:t> </a:t>
            </a:r>
            <a:r>
              <a:rPr lang="en-US" sz="900" dirty="0" err="1">
                <a:latin typeface="Arial"/>
              </a:rPr>
              <a:t>secara</a:t>
            </a:r>
            <a:r>
              <a:rPr lang="en-US" sz="900" dirty="0">
                <a:latin typeface="Arial"/>
              </a:rPr>
              <a:t> </a:t>
            </a:r>
            <a:r>
              <a:rPr lang="en-US" sz="900" dirty="0" err="1">
                <a:latin typeface="Arial"/>
              </a:rPr>
              <a:t>keseluruhan</a:t>
            </a:r>
            <a:r>
              <a:rPr lang="en-US" sz="900" dirty="0">
                <a:latin typeface="Arial"/>
              </a:rPr>
              <a:t>.</a:t>
            </a:r>
          </a:p>
          <a:p>
            <a:pPr marL="304800" marR="76200" indent="2197100" algn="just">
              <a:lnSpc>
                <a:spcPts val="1608"/>
              </a:lnSpc>
              <a:spcAft>
                <a:spcPts val="1050"/>
              </a:spcAft>
            </a:pPr>
            <a:r>
              <a:rPr lang="en-US" sz="900" dirty="0" err="1">
                <a:latin typeface="Arial"/>
              </a:rPr>
              <a:t>Metode</a:t>
            </a:r>
            <a:r>
              <a:rPr lang="en-US" sz="900" dirty="0">
                <a:latin typeface="Arial"/>
              </a:rPr>
              <a:t> </a:t>
            </a:r>
            <a:r>
              <a:rPr lang="en-US" sz="900" dirty="0" err="1">
                <a:latin typeface="Arial"/>
              </a:rPr>
              <a:t>ilmiah</a:t>
            </a:r>
            <a:r>
              <a:rPr lang="en-US" sz="900" dirty="0">
                <a:latin typeface="Arial"/>
              </a:rPr>
              <a:t> </a:t>
            </a:r>
            <a:r>
              <a:rPr lang="en-US" sz="900" dirty="0" err="1">
                <a:latin typeface="Arial"/>
              </a:rPr>
              <a:t>umumnya</a:t>
            </a:r>
            <a:r>
              <a:rPr lang="en-US" sz="900" dirty="0">
                <a:latin typeface="Arial"/>
              </a:rPr>
              <a:t> </a:t>
            </a:r>
            <a:r>
              <a:rPr lang="en-US" sz="900" dirty="0" err="1">
                <a:latin typeface="Arial"/>
              </a:rPr>
              <a:t>menempatkan</a:t>
            </a:r>
            <a:r>
              <a:rPr lang="en-US" sz="900" dirty="0">
                <a:latin typeface="Arial"/>
              </a:rPr>
              <a:t> </a:t>
            </a:r>
            <a:r>
              <a:rPr lang="en-US" sz="900" dirty="0" err="1">
                <a:latin typeface="Arial"/>
              </a:rPr>
              <a:t>fenomena</a:t>
            </a:r>
            <a:r>
              <a:rPr lang="en-US" sz="900" dirty="0">
                <a:latin typeface="Arial"/>
              </a:rPr>
              <a:t> </a:t>
            </a:r>
            <a:r>
              <a:rPr lang="en-US" sz="900" dirty="0" err="1">
                <a:latin typeface="Arial"/>
              </a:rPr>
              <a:t>unik</a:t>
            </a:r>
            <a:r>
              <a:rPr lang="en-US" sz="900" dirty="0">
                <a:latin typeface="Arial"/>
              </a:rPr>
              <a:t> </a:t>
            </a:r>
            <a:r>
              <a:rPr lang="en-US" sz="900" dirty="0" err="1">
                <a:latin typeface="Arial"/>
              </a:rPr>
              <a:t>dengan</a:t>
            </a:r>
            <a:r>
              <a:rPr lang="en-US" sz="900" dirty="0">
                <a:latin typeface="Arial"/>
              </a:rPr>
              <a:t> </a:t>
            </a:r>
            <a:r>
              <a:rPr lang="en-US" sz="900" dirty="0" err="1">
                <a:latin typeface="Arial"/>
              </a:rPr>
              <a:t>kajian</a:t>
            </a:r>
            <a:r>
              <a:rPr lang="en-US" sz="900" dirty="0">
                <a:latin typeface="Arial"/>
              </a:rPr>
              <a:t> </a:t>
            </a:r>
            <a:r>
              <a:rPr lang="en-US" sz="900" dirty="0" err="1">
                <a:latin typeface="Arial"/>
              </a:rPr>
              <a:t>spesifik</a:t>
            </a:r>
            <a:r>
              <a:rPr lang="en-US" sz="900" dirty="0">
                <a:latin typeface="Arial"/>
              </a:rPr>
              <a:t> </a:t>
            </a:r>
            <a:r>
              <a:rPr lang="en-US" sz="900" dirty="0" err="1">
                <a:latin typeface="Arial"/>
              </a:rPr>
              <a:t>dan</a:t>
            </a:r>
            <a:r>
              <a:rPr lang="en-US" sz="900" dirty="0">
                <a:latin typeface="Arial"/>
              </a:rPr>
              <a:t> detail </a:t>
            </a:r>
            <a:r>
              <a:rPr lang="en-US" sz="900" dirty="0" err="1">
                <a:latin typeface="Arial"/>
              </a:rPr>
              <a:t>untuk</a:t>
            </a:r>
            <a:r>
              <a:rPr lang="en-US" sz="900" dirty="0">
                <a:latin typeface="Arial"/>
              </a:rPr>
              <a:t> </a:t>
            </a:r>
            <a:r>
              <a:rPr lang="en-US" sz="900" dirty="0" err="1">
                <a:latin typeface="Arial"/>
              </a:rPr>
              <a:t>kemudian</a:t>
            </a:r>
            <a:r>
              <a:rPr lang="en-US" sz="900" dirty="0">
                <a:latin typeface="Arial"/>
              </a:rPr>
              <a:t> </a:t>
            </a:r>
            <a:r>
              <a:rPr lang="en-US" sz="900" dirty="0" err="1">
                <a:latin typeface="Arial"/>
              </a:rPr>
              <a:t>merumuskan</a:t>
            </a:r>
            <a:r>
              <a:rPr lang="en-US" sz="900" dirty="0">
                <a:latin typeface="Arial"/>
              </a:rPr>
              <a:t> </a:t>
            </a:r>
            <a:r>
              <a:rPr lang="en-US" sz="900" dirty="0" err="1">
                <a:latin typeface="Arial"/>
              </a:rPr>
              <a:t>simpulan</a:t>
            </a:r>
            <a:r>
              <a:rPr lang="en-US" sz="900" dirty="0">
                <a:latin typeface="Arial"/>
              </a:rPr>
              <a:t> </a:t>
            </a:r>
            <a:r>
              <a:rPr lang="en-US" sz="900" dirty="0" err="1">
                <a:latin typeface="Arial"/>
              </a:rPr>
              <a:t>umum</a:t>
            </a:r>
            <a:r>
              <a:rPr lang="en-US" sz="900" dirty="0">
                <a:latin typeface="Arial"/>
              </a:rPr>
              <a:t>. </a:t>
            </a:r>
            <a:r>
              <a:rPr lang="en-US" sz="900" dirty="0" err="1">
                <a:latin typeface="Arial"/>
              </a:rPr>
              <a:t>Metode</a:t>
            </a:r>
            <a:r>
              <a:rPr lang="en-US" sz="900" dirty="0">
                <a:latin typeface="Arial"/>
              </a:rPr>
              <a:t> </a:t>
            </a:r>
            <a:r>
              <a:rPr lang="en-US" sz="900" dirty="0" err="1">
                <a:latin typeface="Arial"/>
              </a:rPr>
              <a:t>ini</a:t>
            </a:r>
            <a:r>
              <a:rPr lang="en-US" sz="900" dirty="0">
                <a:latin typeface="Arial"/>
              </a:rPr>
              <a:t> </a:t>
            </a:r>
            <a:r>
              <a:rPr lang="en-US" sz="900" dirty="0" err="1">
                <a:latin typeface="Arial"/>
              </a:rPr>
              <a:t>merujuk</a:t>
            </a:r>
            <a:r>
              <a:rPr lang="en-US" sz="900" dirty="0">
                <a:latin typeface="Arial"/>
              </a:rPr>
              <a:t> </a:t>
            </a:r>
            <a:r>
              <a:rPr lang="en-US" sz="900" dirty="0" err="1">
                <a:latin typeface="Arial"/>
              </a:rPr>
              <a:t>pada</a:t>
            </a:r>
            <a:r>
              <a:rPr lang="en-US" sz="900" dirty="0">
                <a:latin typeface="Arial"/>
              </a:rPr>
              <a:t> </a:t>
            </a:r>
            <a:r>
              <a:rPr lang="en-US" sz="900" dirty="0" err="1">
                <a:latin typeface="Arial"/>
              </a:rPr>
              <a:t>teknik-teknik</a:t>
            </a:r>
            <a:r>
              <a:rPr lang="en-US" sz="900" dirty="0">
                <a:latin typeface="Arial"/>
              </a:rPr>
              <a:t> </a:t>
            </a:r>
            <a:r>
              <a:rPr lang="en-US" sz="900" dirty="0" err="1">
                <a:latin typeface="Arial"/>
              </a:rPr>
              <a:t>investigasi</a:t>
            </a:r>
            <a:r>
              <a:rPr lang="en-US" sz="900" dirty="0">
                <a:latin typeface="Arial"/>
              </a:rPr>
              <a:t> </a:t>
            </a:r>
            <a:r>
              <a:rPr lang="en-US" sz="900" dirty="0" err="1">
                <a:latin typeface="Arial"/>
              </a:rPr>
              <a:t>atas</a:t>
            </a:r>
            <a:r>
              <a:rPr lang="en-US" sz="900" dirty="0">
                <a:latin typeface="Arial"/>
              </a:rPr>
              <a:t> </a:t>
            </a:r>
            <a:r>
              <a:rPr lang="en-US" sz="900" dirty="0" err="1">
                <a:latin typeface="Arial"/>
              </a:rPr>
              <a:t>suatu</a:t>
            </a:r>
            <a:r>
              <a:rPr lang="en-US" sz="900" dirty="0">
                <a:latin typeface="Arial"/>
              </a:rPr>
              <a:t> </a:t>
            </a:r>
            <a:r>
              <a:rPr lang="en-US" sz="900" dirty="0" err="1">
                <a:latin typeface="Arial"/>
              </a:rPr>
              <a:t>atau</a:t>
            </a:r>
            <a:r>
              <a:rPr lang="en-US" sz="900" dirty="0">
                <a:latin typeface="Arial"/>
              </a:rPr>
              <a:t> </a:t>
            </a:r>
            <a:r>
              <a:rPr lang="en-US" sz="900" dirty="0" err="1">
                <a:latin typeface="Arial"/>
              </a:rPr>
              <a:t>beberapa</a:t>
            </a:r>
            <a:r>
              <a:rPr lang="en-US" sz="900" dirty="0">
                <a:latin typeface="Arial"/>
              </a:rPr>
              <a:t> </a:t>
            </a:r>
            <a:r>
              <a:rPr lang="en-US" sz="900" dirty="0" err="1">
                <a:latin typeface="Arial"/>
              </a:rPr>
              <a:t>fenomena</a:t>
            </a:r>
            <a:r>
              <a:rPr lang="en-US" sz="900" dirty="0">
                <a:latin typeface="Arial"/>
              </a:rPr>
              <a:t> </a:t>
            </a:r>
            <a:r>
              <a:rPr lang="en-US" sz="900" dirty="0" err="1">
                <a:latin typeface="Arial"/>
              </a:rPr>
              <a:t>atau</a:t>
            </a:r>
            <a:r>
              <a:rPr lang="en-US" sz="900" dirty="0">
                <a:latin typeface="Arial"/>
              </a:rPr>
              <a:t> </a:t>
            </a:r>
            <a:r>
              <a:rPr lang="en-US" sz="900" dirty="0" err="1">
                <a:latin typeface="Arial"/>
              </a:rPr>
              <a:t>gejala</a:t>
            </a:r>
            <a:r>
              <a:rPr lang="en-US" sz="900" dirty="0">
                <a:latin typeface="Arial"/>
              </a:rPr>
              <a:t>, </a:t>
            </a:r>
            <a:r>
              <a:rPr lang="en-US" sz="900" dirty="0" err="1">
                <a:latin typeface="Arial"/>
              </a:rPr>
              <a:t>memperoleh</a:t>
            </a:r>
            <a:r>
              <a:rPr lang="en-US" sz="900" dirty="0">
                <a:latin typeface="Arial"/>
              </a:rPr>
              <a:t> </a:t>
            </a:r>
            <a:r>
              <a:rPr lang="en-US" sz="900" dirty="0" err="1">
                <a:latin typeface="Arial"/>
              </a:rPr>
              <a:t>pengetahuan</a:t>
            </a:r>
            <a:r>
              <a:rPr lang="en-US" sz="900" dirty="0">
                <a:latin typeface="Arial"/>
              </a:rPr>
              <a:t> </a:t>
            </a:r>
            <a:r>
              <a:rPr lang="en-US" sz="900" dirty="0" err="1">
                <a:latin typeface="Arial"/>
              </a:rPr>
              <a:t>baru</a:t>
            </a:r>
            <a:r>
              <a:rPr lang="en-US" sz="900" dirty="0">
                <a:latin typeface="Arial"/>
              </a:rPr>
              <a:t>, </a:t>
            </a:r>
            <a:r>
              <a:rPr lang="en-US" sz="900" dirty="0" err="1">
                <a:latin typeface="Arial"/>
              </a:rPr>
              <a:t>atau</a:t>
            </a:r>
            <a:r>
              <a:rPr lang="en-US" sz="900" dirty="0">
                <a:latin typeface="Arial"/>
              </a:rPr>
              <a:t> </a:t>
            </a:r>
            <a:r>
              <a:rPr lang="en-US" sz="900" dirty="0" err="1">
                <a:latin typeface="Arial"/>
              </a:rPr>
              <a:t>mengoreksi</a:t>
            </a:r>
            <a:r>
              <a:rPr lang="en-US" sz="900" dirty="0">
                <a:latin typeface="Arial"/>
              </a:rPr>
              <a:t> </a:t>
            </a:r>
            <a:r>
              <a:rPr lang="en-US" sz="900" dirty="0" err="1">
                <a:latin typeface="Arial"/>
              </a:rPr>
              <a:t>dan</a:t>
            </a:r>
            <a:r>
              <a:rPr lang="en-US" sz="900" dirty="0">
                <a:latin typeface="Arial"/>
              </a:rPr>
              <a:t> </a:t>
            </a:r>
            <a:r>
              <a:rPr lang="en-US" sz="900" dirty="0" err="1">
                <a:latin typeface="Arial"/>
              </a:rPr>
              <a:t>memadukan</a:t>
            </a:r>
            <a:r>
              <a:rPr lang="en-US" sz="900" dirty="0">
                <a:latin typeface="Arial"/>
              </a:rPr>
              <a:t> </a:t>
            </a:r>
            <a:r>
              <a:rPr lang="en-US" sz="900" dirty="0" err="1">
                <a:latin typeface="Arial"/>
              </a:rPr>
              <a:t>pengetahuan</a:t>
            </a:r>
            <a:r>
              <a:rPr lang="en-US" sz="900" dirty="0">
                <a:latin typeface="Arial"/>
              </a:rPr>
              <a:t> </a:t>
            </a:r>
            <a:r>
              <a:rPr lang="en-US" sz="900" dirty="0" err="1">
                <a:latin typeface="Arial"/>
              </a:rPr>
              <a:t>sebelumnya</a:t>
            </a:r>
            <a:r>
              <a:rPr lang="en-US" sz="900" dirty="0">
                <a:latin typeface="Arial"/>
              </a:rPr>
              <a:t>. </a:t>
            </a:r>
            <a:r>
              <a:rPr lang="en-US" sz="900" dirty="0" err="1">
                <a:latin typeface="Arial"/>
              </a:rPr>
              <a:t>Oleh</a:t>
            </a:r>
            <a:r>
              <a:rPr lang="en-US" sz="900" dirty="0">
                <a:latin typeface="Arial"/>
              </a:rPr>
              <a:t> </a:t>
            </a:r>
            <a:r>
              <a:rPr lang="en-US" sz="900" dirty="0" err="1">
                <a:latin typeface="Arial"/>
              </a:rPr>
              <a:t>karena</a:t>
            </a:r>
            <a:r>
              <a:rPr lang="en-US" sz="900" dirty="0">
                <a:latin typeface="Arial"/>
              </a:rPr>
              <a:t> </a:t>
            </a:r>
            <a:r>
              <a:rPr lang="en-US" sz="900" dirty="0" err="1">
                <a:latin typeface="Arial"/>
              </a:rPr>
              <a:t>itu</a:t>
            </a:r>
            <a:r>
              <a:rPr lang="en-US" sz="900" dirty="0">
                <a:latin typeface="Arial"/>
              </a:rPr>
              <a:t>, </a:t>
            </a:r>
            <a:r>
              <a:rPr lang="en-US" sz="900" dirty="0" err="1">
                <a:latin typeface="Arial"/>
              </a:rPr>
              <a:t>metode</a:t>
            </a:r>
            <a:r>
              <a:rPr lang="en-US" sz="900" dirty="0">
                <a:latin typeface="Arial"/>
              </a:rPr>
              <a:t> </a:t>
            </a:r>
            <a:r>
              <a:rPr lang="en-US" sz="900" dirty="0" err="1">
                <a:latin typeface="Arial"/>
              </a:rPr>
              <a:t>ilmiah</a:t>
            </a:r>
            <a:r>
              <a:rPr lang="en-US" sz="900" dirty="0">
                <a:latin typeface="Arial"/>
              </a:rPr>
              <a:t> </a:t>
            </a:r>
            <a:r>
              <a:rPr lang="en-US" sz="900" dirty="0" err="1">
                <a:latin typeface="Arial"/>
              </a:rPr>
              <a:t>umumnya</a:t>
            </a:r>
            <a:r>
              <a:rPr lang="en-US" sz="900" dirty="0">
                <a:latin typeface="Arial"/>
              </a:rPr>
              <a:t> </a:t>
            </a:r>
            <a:r>
              <a:rPr lang="en-US" sz="900" dirty="0" err="1">
                <a:latin typeface="Arial"/>
              </a:rPr>
              <a:t>memuat</a:t>
            </a:r>
            <a:r>
              <a:rPr lang="en-US" sz="900" dirty="0">
                <a:latin typeface="Arial"/>
              </a:rPr>
              <a:t> </a:t>
            </a:r>
            <a:r>
              <a:rPr lang="en-US" sz="900" dirty="0" err="1">
                <a:latin typeface="Arial"/>
              </a:rPr>
              <a:t>serangkaian</a:t>
            </a:r>
            <a:r>
              <a:rPr lang="en-US" sz="900" dirty="0">
                <a:latin typeface="Arial"/>
              </a:rPr>
              <a:t> </a:t>
            </a:r>
            <a:r>
              <a:rPr lang="en-US" sz="900" dirty="0" err="1">
                <a:latin typeface="Arial"/>
              </a:rPr>
              <a:t>aktivitas</a:t>
            </a:r>
            <a:r>
              <a:rPr lang="en-US" sz="900" dirty="0">
                <a:latin typeface="Arial"/>
              </a:rPr>
              <a:t> </a:t>
            </a:r>
            <a:r>
              <a:rPr lang="en-US" sz="900" dirty="0" err="1">
                <a:latin typeface="Arial"/>
              </a:rPr>
              <a:t>pengumpulan</a:t>
            </a:r>
            <a:r>
              <a:rPr lang="en-US" sz="900" dirty="0">
                <a:latin typeface="Arial"/>
              </a:rPr>
              <a:t> data </a:t>
            </a:r>
            <a:r>
              <a:rPr lang="en-US" sz="900" dirty="0" err="1">
                <a:latin typeface="Arial"/>
              </a:rPr>
              <a:t>melalui</a:t>
            </a:r>
            <a:r>
              <a:rPr lang="en-US" sz="900" dirty="0">
                <a:latin typeface="Arial"/>
              </a:rPr>
              <a:t> </a:t>
            </a:r>
            <a:r>
              <a:rPr lang="en-US" sz="900" dirty="0" err="1">
                <a:latin typeface="Arial"/>
              </a:rPr>
              <a:t>observasi</a:t>
            </a:r>
            <a:r>
              <a:rPr lang="en-US" sz="900" dirty="0">
                <a:latin typeface="Arial"/>
              </a:rPr>
              <a:t> </a:t>
            </a:r>
            <a:r>
              <a:rPr lang="en-US" sz="900" dirty="0" err="1">
                <a:latin typeface="Arial"/>
              </a:rPr>
              <a:t>atau</a:t>
            </a:r>
            <a:r>
              <a:rPr lang="en-US" sz="900" dirty="0">
                <a:latin typeface="Arial"/>
              </a:rPr>
              <a:t> </a:t>
            </a:r>
            <a:r>
              <a:rPr lang="en-US" sz="900" dirty="0" err="1">
                <a:latin typeface="Arial"/>
              </a:rPr>
              <a:t>eksperimen</a:t>
            </a:r>
            <a:r>
              <a:rPr lang="en-US" sz="900" dirty="0">
                <a:latin typeface="Arial"/>
              </a:rPr>
              <a:t>, </a:t>
            </a:r>
            <a:r>
              <a:rPr lang="en-US" sz="900" dirty="0" err="1">
                <a:latin typeface="Arial"/>
              </a:rPr>
              <a:t>mengolah</a:t>
            </a:r>
            <a:r>
              <a:rPr lang="en-US" sz="900" dirty="0">
                <a:latin typeface="Arial"/>
              </a:rPr>
              <a:t> </a:t>
            </a:r>
            <a:r>
              <a:rPr lang="en-US" sz="900" dirty="0" err="1">
                <a:latin typeface="Arial"/>
              </a:rPr>
              <a:t>informasi</a:t>
            </a:r>
            <a:r>
              <a:rPr lang="en-US" sz="900" dirty="0">
                <a:latin typeface="Arial"/>
              </a:rPr>
              <a:t> </a:t>
            </a:r>
            <a:r>
              <a:rPr lang="en-US" sz="900" dirty="0" err="1">
                <a:latin typeface="Arial"/>
              </a:rPr>
              <a:t>atau</a:t>
            </a:r>
            <a:r>
              <a:rPr lang="en-US" sz="900" dirty="0">
                <a:latin typeface="Arial"/>
              </a:rPr>
              <a:t> data, </a:t>
            </a:r>
            <a:r>
              <a:rPr lang="en-US" sz="900" dirty="0" err="1">
                <a:latin typeface="Arial"/>
              </a:rPr>
              <a:t>menganalisis</a:t>
            </a:r>
            <a:r>
              <a:rPr lang="en-US" sz="900" dirty="0">
                <a:latin typeface="Arial"/>
              </a:rPr>
              <a:t>, </a:t>
            </a:r>
            <a:r>
              <a:rPr lang="en-US" sz="900" dirty="0" err="1">
                <a:latin typeface="Arial"/>
              </a:rPr>
              <a:t>kemudian</a:t>
            </a:r>
            <a:r>
              <a:rPr lang="en-US" sz="900" dirty="0">
                <a:latin typeface="Arial"/>
              </a:rPr>
              <a:t> </a:t>
            </a:r>
            <a:r>
              <a:rPr lang="en-US" sz="900" dirty="0" err="1">
                <a:latin typeface="Arial"/>
              </a:rPr>
              <a:t>memformulasi</a:t>
            </a:r>
            <a:r>
              <a:rPr lang="en-US" sz="900" dirty="0">
                <a:latin typeface="Arial"/>
              </a:rPr>
              <a:t>, </a:t>
            </a:r>
            <a:r>
              <a:rPr lang="en-US" sz="900" dirty="0" err="1">
                <a:latin typeface="Arial"/>
              </a:rPr>
              <a:t>dan</a:t>
            </a:r>
            <a:r>
              <a:rPr lang="en-US" sz="900" dirty="0">
                <a:latin typeface="Arial"/>
              </a:rPr>
              <a:t> </a:t>
            </a:r>
            <a:r>
              <a:rPr lang="en-US" sz="900" dirty="0" err="1">
                <a:latin typeface="Arial"/>
              </a:rPr>
              <a:t>menguji</a:t>
            </a:r>
            <a:r>
              <a:rPr lang="en-US" sz="900" dirty="0">
                <a:latin typeface="Arial"/>
              </a:rPr>
              <a:t> </a:t>
            </a:r>
            <a:r>
              <a:rPr lang="en-US" sz="900" dirty="0" err="1">
                <a:latin typeface="Arial"/>
              </a:rPr>
              <a:t>hipotesis</a:t>
            </a:r>
            <a:r>
              <a:rPr lang="en-US" sz="900" dirty="0">
                <a:latin typeface="Arial"/>
              </a:rPr>
              <a:t>.</a:t>
            </a:r>
          </a:p>
          <a:p>
            <a:pPr marL="63500" indent="0">
              <a:spcAft>
                <a:spcPts val="1680"/>
              </a:spcAft>
            </a:pPr>
            <a:r>
              <a:rPr lang="en-US" sz="900" b="1" dirty="0">
                <a:latin typeface="Arial"/>
              </a:rPr>
              <a:t>B. </a:t>
            </a:r>
            <a:r>
              <a:rPr lang="en-US" sz="900" b="1" dirty="0" err="1">
                <a:latin typeface="Arial"/>
              </a:rPr>
              <a:t>Langkah-langkah</a:t>
            </a:r>
            <a:r>
              <a:rPr lang="en-US" sz="900" b="1" dirty="0">
                <a:latin typeface="Arial"/>
              </a:rPr>
              <a:t> </a:t>
            </a:r>
            <a:r>
              <a:rPr lang="en-US" sz="900" b="1" dirty="0" err="1">
                <a:latin typeface="Arial"/>
              </a:rPr>
              <a:t>Pembelajaran</a:t>
            </a:r>
            <a:r>
              <a:rPr lang="en-US" sz="900" b="1" dirty="0">
                <a:latin typeface="Arial"/>
              </a:rPr>
              <a:t> </a:t>
            </a:r>
            <a:r>
              <a:rPr lang="en-US" sz="900" b="1" dirty="0" err="1">
                <a:latin typeface="Arial"/>
              </a:rPr>
              <a:t>dengan</a:t>
            </a:r>
            <a:r>
              <a:rPr lang="en-US" sz="900" b="1" dirty="0">
                <a:latin typeface="Arial"/>
              </a:rPr>
              <a:t> </a:t>
            </a:r>
            <a:r>
              <a:rPr lang="en-US" sz="900" b="1" dirty="0" err="1">
                <a:latin typeface="Arial"/>
              </a:rPr>
              <a:t>Pendekatan</a:t>
            </a:r>
            <a:r>
              <a:rPr lang="en-US" sz="900" b="1" dirty="0">
                <a:latin typeface="Arial"/>
              </a:rPr>
              <a:t> </a:t>
            </a:r>
            <a:r>
              <a:rPr lang="en-US" sz="900" b="1" dirty="0" err="1">
                <a:latin typeface="Arial"/>
              </a:rPr>
              <a:t>Ilmiah</a:t>
            </a:r>
            <a:endParaRPr lang="en-US" sz="900" b="1" dirty="0">
              <a:latin typeface="Arial"/>
            </a:endParaRPr>
          </a:p>
          <a:p>
            <a:pPr marL="304800" marR="2832100" indent="0" algn="just">
              <a:lnSpc>
                <a:spcPts val="1608"/>
              </a:lnSpc>
            </a:pPr>
            <a:r>
              <a:rPr lang="en-US" sz="900" dirty="0" err="1">
                <a:latin typeface="Arial"/>
              </a:rPr>
              <a:t>Dalam</a:t>
            </a:r>
            <a:r>
              <a:rPr lang="en-US" sz="900" dirty="0">
                <a:latin typeface="Arial"/>
              </a:rPr>
              <a:t> </a:t>
            </a:r>
            <a:r>
              <a:rPr lang="en-US" sz="900" dirty="0" err="1">
                <a:latin typeface="Arial"/>
              </a:rPr>
              <a:t>proses</a:t>
            </a:r>
            <a:r>
              <a:rPr lang="en-US" sz="900" dirty="0">
                <a:latin typeface="Arial"/>
              </a:rPr>
              <a:t> </a:t>
            </a:r>
            <a:r>
              <a:rPr lang="en-US" sz="900" dirty="0" err="1">
                <a:latin typeface="Arial"/>
              </a:rPr>
              <a:t>pembelajaran</a:t>
            </a:r>
            <a:r>
              <a:rPr lang="en-US" sz="900" dirty="0">
                <a:latin typeface="Arial"/>
              </a:rPr>
              <a:t> </a:t>
            </a:r>
            <a:r>
              <a:rPr lang="en-US" sz="900" dirty="0" err="1">
                <a:latin typeface="Arial"/>
              </a:rPr>
              <a:t>berbasis</a:t>
            </a:r>
            <a:r>
              <a:rPr lang="en-US" sz="900" dirty="0">
                <a:latin typeface="Arial"/>
              </a:rPr>
              <a:t> </a:t>
            </a:r>
            <a:r>
              <a:rPr lang="en-US" sz="900" dirty="0" err="1">
                <a:latin typeface="Arial"/>
              </a:rPr>
              <a:t>pendekatan</a:t>
            </a:r>
            <a:r>
              <a:rPr lang="en-US" sz="900" dirty="0">
                <a:latin typeface="Arial"/>
              </a:rPr>
              <a:t> </a:t>
            </a:r>
            <a:r>
              <a:rPr lang="en-US" sz="900" dirty="0" err="1">
                <a:latin typeface="Arial"/>
              </a:rPr>
              <a:t>ilmiah</a:t>
            </a:r>
            <a:r>
              <a:rPr lang="en-US" sz="900" dirty="0">
                <a:latin typeface="Arial"/>
              </a:rPr>
              <a:t>, </a:t>
            </a:r>
            <a:r>
              <a:rPr lang="en-US" sz="900" dirty="0" err="1">
                <a:latin typeface="Arial"/>
              </a:rPr>
              <a:t>ranah</a:t>
            </a:r>
            <a:r>
              <a:rPr lang="en-US" sz="900" dirty="0">
                <a:latin typeface="Arial"/>
              </a:rPr>
              <a:t> </a:t>
            </a:r>
            <a:r>
              <a:rPr lang="en-US" sz="900" dirty="0" err="1">
                <a:latin typeface="Arial"/>
              </a:rPr>
              <a:t>sikap</a:t>
            </a:r>
            <a:r>
              <a:rPr lang="en-US" sz="900" dirty="0">
                <a:latin typeface="Arial"/>
              </a:rPr>
              <a:t> </a:t>
            </a:r>
            <a:r>
              <a:rPr lang="en-US" sz="900" dirty="0" err="1">
                <a:latin typeface="Arial"/>
              </a:rPr>
              <a:t>menggamit</a:t>
            </a:r>
            <a:r>
              <a:rPr lang="en-US" sz="900" dirty="0">
                <a:latin typeface="Arial"/>
              </a:rPr>
              <a:t> </a:t>
            </a:r>
            <a:r>
              <a:rPr lang="en-US" sz="900" dirty="0" err="1">
                <a:latin typeface="Arial"/>
              </a:rPr>
              <a:t>transformasi</a:t>
            </a:r>
            <a:r>
              <a:rPr lang="en-US" sz="900" dirty="0">
                <a:latin typeface="Arial"/>
              </a:rPr>
              <a:t> </a:t>
            </a:r>
            <a:r>
              <a:rPr lang="en-US" sz="900" dirty="0" err="1">
                <a:latin typeface="Arial"/>
              </a:rPr>
              <a:t>substansi</a:t>
            </a:r>
            <a:r>
              <a:rPr lang="en-US" sz="900" dirty="0">
                <a:latin typeface="Arial"/>
              </a:rPr>
              <a:t> </a:t>
            </a:r>
            <a:r>
              <a:rPr lang="en-US" sz="900" dirty="0" err="1">
                <a:latin typeface="Arial"/>
              </a:rPr>
              <a:t>atau</a:t>
            </a:r>
            <a:r>
              <a:rPr lang="en-US" sz="900" dirty="0">
                <a:latin typeface="Arial"/>
              </a:rPr>
              <a:t> </a:t>
            </a:r>
            <a:r>
              <a:rPr lang="en-US" sz="900" dirty="0" err="1">
                <a:latin typeface="Arial"/>
              </a:rPr>
              <a:t>materi</a:t>
            </a:r>
            <a:r>
              <a:rPr lang="en-US" sz="900" dirty="0">
                <a:latin typeface="Arial"/>
              </a:rPr>
              <a:t> ajar agar </a:t>
            </a:r>
            <a:r>
              <a:rPr lang="en-US" sz="900" dirty="0" err="1">
                <a:latin typeface="Arial"/>
              </a:rPr>
              <a:t>peserta</a:t>
            </a:r>
            <a:r>
              <a:rPr lang="en-US" sz="900" dirty="0">
                <a:latin typeface="Arial"/>
              </a:rPr>
              <a:t> </a:t>
            </a:r>
            <a:r>
              <a:rPr lang="en-US" sz="900" dirty="0" err="1">
                <a:latin typeface="Arial"/>
              </a:rPr>
              <a:t>didik</a:t>
            </a:r>
            <a:r>
              <a:rPr lang="en-US" sz="900" dirty="0">
                <a:latin typeface="Arial"/>
              </a:rPr>
              <a:t> </a:t>
            </a:r>
            <a:r>
              <a:rPr lang="en-US" sz="900" dirty="0" err="1">
                <a:latin typeface="Arial"/>
              </a:rPr>
              <a:t>tahu</a:t>
            </a:r>
            <a:r>
              <a:rPr lang="en-US" sz="900" dirty="0">
                <a:latin typeface="Arial"/>
              </a:rPr>
              <a:t> </a:t>
            </a:r>
            <a:r>
              <a:rPr lang="en-US" sz="900" dirty="0" err="1">
                <a:latin typeface="Arial"/>
              </a:rPr>
              <a:t>tentang</a:t>
            </a:r>
            <a:r>
              <a:rPr lang="en-US" sz="900" dirty="0">
                <a:latin typeface="Arial"/>
              </a:rPr>
              <a:t> '</a:t>
            </a:r>
            <a:r>
              <a:rPr lang="en-US" sz="900" dirty="0" err="1">
                <a:latin typeface="Arial"/>
              </a:rPr>
              <a:t>mengapa</a:t>
            </a:r>
            <a:r>
              <a:rPr lang="en-US" sz="900" dirty="0">
                <a:latin typeface="Arial"/>
              </a:rPr>
              <a:t>', </a:t>
            </a:r>
            <a:r>
              <a:rPr lang="en-US" sz="900" dirty="0" err="1">
                <a:latin typeface="Arial"/>
              </a:rPr>
              <a:t>ranah</a:t>
            </a:r>
            <a:r>
              <a:rPr lang="en-US" sz="900" dirty="0">
                <a:latin typeface="Arial"/>
              </a:rPr>
              <a:t> </a:t>
            </a:r>
            <a:r>
              <a:rPr lang="en-US" sz="900" dirty="0" err="1">
                <a:latin typeface="Arial"/>
              </a:rPr>
              <a:t>keterampilan</a:t>
            </a:r>
            <a:r>
              <a:rPr lang="en-US" sz="900" dirty="0">
                <a:latin typeface="Arial"/>
              </a:rPr>
              <a:t> </a:t>
            </a:r>
            <a:r>
              <a:rPr lang="en-US" sz="900" dirty="0" err="1">
                <a:latin typeface="Arial"/>
              </a:rPr>
              <a:t>menggamit</a:t>
            </a:r>
            <a:r>
              <a:rPr lang="en-US" sz="900" dirty="0">
                <a:latin typeface="Arial"/>
              </a:rPr>
              <a:t> </a:t>
            </a:r>
            <a:r>
              <a:rPr lang="en-US" sz="900" dirty="0" err="1">
                <a:latin typeface="Arial"/>
              </a:rPr>
              <a:t>transformasi</a:t>
            </a:r>
            <a:r>
              <a:rPr lang="en-US" sz="900" dirty="0">
                <a:latin typeface="Arial"/>
              </a:rPr>
              <a:t> </a:t>
            </a:r>
            <a:r>
              <a:rPr lang="en-US" sz="900" dirty="0" err="1">
                <a:latin typeface="Arial"/>
              </a:rPr>
              <a:t>substansi</a:t>
            </a:r>
            <a:r>
              <a:rPr lang="en-US" sz="900" dirty="0">
                <a:latin typeface="Arial"/>
              </a:rPr>
              <a:t> </a:t>
            </a:r>
            <a:r>
              <a:rPr lang="en-US" sz="900" dirty="0" err="1">
                <a:latin typeface="Arial"/>
              </a:rPr>
              <a:t>atau</a:t>
            </a:r>
            <a:r>
              <a:rPr lang="en-US" sz="900" dirty="0">
                <a:latin typeface="Arial"/>
              </a:rPr>
              <a:t> </a:t>
            </a:r>
            <a:r>
              <a:rPr lang="en-US" sz="900" dirty="0" err="1">
                <a:latin typeface="Arial"/>
              </a:rPr>
              <a:t>materi</a:t>
            </a:r>
            <a:r>
              <a:rPr lang="en-US" sz="900" dirty="0">
                <a:latin typeface="Arial"/>
              </a:rPr>
              <a:t> ajar agar </a:t>
            </a:r>
            <a:r>
              <a:rPr lang="en-US" sz="900" dirty="0" err="1">
                <a:latin typeface="Arial"/>
              </a:rPr>
              <a:t>peserta</a:t>
            </a:r>
            <a:r>
              <a:rPr lang="en-US" sz="900" dirty="0">
                <a:latin typeface="Arial"/>
              </a:rPr>
              <a:t> </a:t>
            </a:r>
            <a:r>
              <a:rPr lang="en-US" sz="900" dirty="0" err="1">
                <a:latin typeface="Arial"/>
              </a:rPr>
              <a:t>didik</a:t>
            </a:r>
            <a:r>
              <a:rPr lang="en-US" sz="900" dirty="0">
                <a:latin typeface="Arial"/>
              </a:rPr>
              <a:t> </a:t>
            </a:r>
            <a:r>
              <a:rPr lang="en-US" sz="900" dirty="0" err="1">
                <a:latin typeface="Arial"/>
              </a:rPr>
              <a:t>tahu</a:t>
            </a:r>
            <a:r>
              <a:rPr lang="en-US" sz="900" dirty="0">
                <a:latin typeface="Arial"/>
              </a:rPr>
              <a:t> </a:t>
            </a:r>
            <a:r>
              <a:rPr lang="en-US" sz="900" dirty="0" err="1">
                <a:latin typeface="Arial"/>
              </a:rPr>
              <a:t>tentang</a:t>
            </a:r>
            <a:r>
              <a:rPr lang="en-US" sz="900" dirty="0">
                <a:latin typeface="Arial"/>
              </a:rPr>
              <a:t> '</a:t>
            </a:r>
            <a:r>
              <a:rPr lang="en-US" sz="900" dirty="0" err="1">
                <a:latin typeface="Arial"/>
              </a:rPr>
              <a:t>bagaimana</a:t>
            </a:r>
            <a:r>
              <a:rPr lang="en-US" sz="900" dirty="0">
                <a:latin typeface="Arial"/>
              </a:rPr>
              <a:t>', </a:t>
            </a:r>
            <a:r>
              <a:rPr lang="en-US" sz="900" dirty="0" err="1">
                <a:latin typeface="Arial"/>
              </a:rPr>
              <a:t>serta</a:t>
            </a:r>
            <a:r>
              <a:rPr lang="en-US" sz="900" dirty="0">
                <a:latin typeface="Arial"/>
              </a:rPr>
              <a:t> </a:t>
            </a:r>
            <a:r>
              <a:rPr lang="en-US" sz="900" dirty="0" err="1">
                <a:latin typeface="Arial"/>
              </a:rPr>
              <a:t>ranah</a:t>
            </a:r>
            <a:r>
              <a:rPr lang="en-US" sz="900" dirty="0">
                <a:latin typeface="Arial"/>
              </a:rPr>
              <a:t> </a:t>
            </a:r>
            <a:r>
              <a:rPr lang="en-US" sz="900" dirty="0" err="1">
                <a:latin typeface="Arial"/>
              </a:rPr>
              <a:t>pengetahuan</a:t>
            </a:r>
            <a:r>
              <a:rPr lang="en-US" sz="900" dirty="0">
                <a:latin typeface="Arial"/>
              </a:rPr>
              <a:t> </a:t>
            </a:r>
            <a:r>
              <a:rPr lang="en-US" sz="900" dirty="0" err="1">
                <a:latin typeface="Arial"/>
              </a:rPr>
              <a:t>menggamit</a:t>
            </a:r>
            <a:r>
              <a:rPr lang="en-US" sz="900" dirty="0">
                <a:latin typeface="Arial"/>
              </a:rPr>
              <a:t> </a:t>
            </a:r>
            <a:r>
              <a:rPr lang="en-US" sz="900" dirty="0" err="1">
                <a:latin typeface="Arial"/>
              </a:rPr>
              <a:t>transformasi</a:t>
            </a:r>
            <a:r>
              <a:rPr lang="en-US" sz="900" dirty="0">
                <a:latin typeface="Arial"/>
              </a:rPr>
              <a:t> </a:t>
            </a:r>
            <a:r>
              <a:rPr lang="en-US" sz="900" dirty="0" err="1">
                <a:latin typeface="Arial"/>
              </a:rPr>
              <a:t>substansi</a:t>
            </a:r>
            <a:r>
              <a:rPr lang="en-US" sz="900" dirty="0">
                <a:latin typeface="Arial"/>
              </a:rPr>
              <a:t> </a:t>
            </a:r>
            <a:r>
              <a:rPr lang="en-US" sz="900" dirty="0" err="1">
                <a:latin typeface="Arial"/>
              </a:rPr>
              <a:t>atau</a:t>
            </a:r>
            <a:r>
              <a:rPr lang="en-US" sz="900" dirty="0">
                <a:latin typeface="Arial"/>
              </a:rPr>
              <a:t> </a:t>
            </a:r>
            <a:r>
              <a:rPr lang="en-US" sz="900" dirty="0" err="1">
                <a:latin typeface="Arial"/>
              </a:rPr>
              <a:t>materi</a:t>
            </a:r>
            <a:r>
              <a:rPr lang="en-US" sz="900" dirty="0">
                <a:latin typeface="Arial"/>
              </a:rPr>
              <a:t> ajar agar </a:t>
            </a:r>
            <a:r>
              <a:rPr lang="en-US" sz="900" dirty="0" err="1">
                <a:latin typeface="Arial"/>
              </a:rPr>
              <a:t>peserta</a:t>
            </a:r>
            <a:r>
              <a:rPr lang="en-US" sz="900" dirty="0">
                <a:latin typeface="Arial"/>
              </a:rPr>
              <a:t> </a:t>
            </a:r>
            <a:r>
              <a:rPr lang="en-US" sz="900" dirty="0" err="1">
                <a:latin typeface="Arial"/>
              </a:rPr>
              <a:t>didik</a:t>
            </a:r>
            <a:r>
              <a:rPr lang="en-US" sz="900" dirty="0">
                <a:latin typeface="Arial"/>
              </a:rPr>
              <a:t> </a:t>
            </a:r>
            <a:r>
              <a:rPr lang="en-US" sz="900" dirty="0" err="1">
                <a:latin typeface="Arial"/>
              </a:rPr>
              <a:t>tahu</a:t>
            </a:r>
            <a:r>
              <a:rPr lang="en-US" sz="900" dirty="0">
                <a:latin typeface="Arial"/>
              </a:rPr>
              <a:t> </a:t>
            </a:r>
            <a:r>
              <a:rPr lang="en-US" sz="900" dirty="0" err="1">
                <a:latin typeface="Arial"/>
              </a:rPr>
              <a:t>tentang</a:t>
            </a:r>
            <a:r>
              <a:rPr lang="en-US" sz="900" dirty="0">
                <a:latin typeface="Arial"/>
              </a:rPr>
              <a:t> '</a:t>
            </a:r>
            <a:r>
              <a:rPr lang="en-US" sz="900" dirty="0" err="1">
                <a:latin typeface="Arial"/>
              </a:rPr>
              <a:t>apa</a:t>
            </a:r>
            <a:r>
              <a:rPr lang="en-US" sz="900" dirty="0">
                <a:latin typeface="Arial"/>
              </a:rPr>
              <a:t>'. </a:t>
            </a:r>
            <a:r>
              <a:rPr lang="en-US" sz="900" dirty="0" err="1">
                <a:latin typeface="Arial"/>
              </a:rPr>
              <a:t>Hasil</a:t>
            </a:r>
            <a:r>
              <a:rPr lang="en-US" sz="900" dirty="0">
                <a:latin typeface="Arial"/>
              </a:rPr>
              <a:t> </a:t>
            </a:r>
            <a:r>
              <a:rPr lang="en-US" sz="900" dirty="0" err="1">
                <a:latin typeface="Arial"/>
              </a:rPr>
              <a:t>akhirnya</a:t>
            </a:r>
            <a:r>
              <a:rPr lang="en-US" sz="900" dirty="0">
                <a:latin typeface="Arial"/>
              </a:rPr>
              <a:t> </a:t>
            </a:r>
            <a:r>
              <a:rPr lang="en-US" sz="900" dirty="0" err="1">
                <a:latin typeface="Arial"/>
              </a:rPr>
              <a:t>adalah</a:t>
            </a:r>
            <a:r>
              <a:rPr lang="en-US" sz="900" dirty="0">
                <a:latin typeface="Arial"/>
              </a:rPr>
              <a:t> </a:t>
            </a:r>
            <a:r>
              <a:rPr lang="en-US" sz="900" dirty="0" err="1">
                <a:latin typeface="Arial"/>
              </a:rPr>
              <a:t>peningkatan</a:t>
            </a:r>
            <a:r>
              <a:rPr lang="en-US" sz="900" dirty="0">
                <a:latin typeface="Arial"/>
              </a:rPr>
              <a:t> </a:t>
            </a:r>
            <a:r>
              <a:rPr lang="en-US" sz="900" dirty="0" err="1">
                <a:latin typeface="Arial"/>
              </a:rPr>
              <a:t>dan</a:t>
            </a:r>
            <a:r>
              <a:rPr lang="en-US" sz="900" dirty="0">
                <a:latin typeface="Arial"/>
              </a:rPr>
              <a:t> </a:t>
            </a:r>
            <a:r>
              <a:rPr lang="en-US" sz="900" dirty="0" err="1">
                <a:latin typeface="Arial"/>
              </a:rPr>
              <a:t>keseimbangan</a:t>
            </a:r>
            <a:r>
              <a:rPr lang="en-US" sz="900" dirty="0">
                <a:latin typeface="Arial"/>
              </a:rPr>
              <a:t> </a:t>
            </a:r>
            <a:r>
              <a:rPr lang="en-US" sz="900" dirty="0" err="1">
                <a:latin typeface="Arial"/>
              </a:rPr>
              <a:t>antara</a:t>
            </a:r>
            <a:r>
              <a:rPr lang="en-US" sz="900" dirty="0">
                <a:latin typeface="Arial"/>
              </a:rPr>
              <a:t> </a:t>
            </a:r>
            <a:r>
              <a:rPr lang="en-US" sz="900" dirty="0" err="1">
                <a:latin typeface="Arial"/>
              </a:rPr>
              <a:t>kemampuan</a:t>
            </a:r>
            <a:r>
              <a:rPr lang="en-US" sz="900" dirty="0">
                <a:latin typeface="Arial"/>
              </a:rPr>
              <a:t> </a:t>
            </a:r>
            <a:r>
              <a:rPr lang="en-US" sz="900" dirty="0" err="1">
                <a:latin typeface="Arial"/>
              </a:rPr>
              <a:t>untuk</a:t>
            </a:r>
            <a:r>
              <a:rPr lang="en-US" sz="900" dirty="0">
                <a:latin typeface="Arial"/>
              </a:rPr>
              <a:t> </a:t>
            </a:r>
            <a:r>
              <a:rPr lang="en-US" sz="900" dirty="0" err="1">
                <a:latin typeface="Arial"/>
              </a:rPr>
              <a:t>menjadi</a:t>
            </a:r>
            <a:r>
              <a:rPr lang="en-US" sz="900" dirty="0">
                <a:latin typeface="Arial"/>
              </a:rPr>
              <a:t> </a:t>
            </a:r>
            <a:r>
              <a:rPr lang="en-US" sz="900" dirty="0" err="1">
                <a:latin typeface="Arial"/>
              </a:rPr>
              <a:t>manusia</a:t>
            </a:r>
            <a:r>
              <a:rPr lang="en-US" sz="900" dirty="0">
                <a:latin typeface="Arial"/>
              </a:rPr>
              <a:t> yang </a:t>
            </a:r>
            <a:r>
              <a:rPr lang="en-US" sz="900" dirty="0" err="1">
                <a:latin typeface="Arial"/>
              </a:rPr>
              <a:t>baik</a:t>
            </a:r>
            <a:r>
              <a:rPr lang="en-US" sz="900" i="1" dirty="0">
                <a:latin typeface="Arial"/>
              </a:rPr>
              <a:t> (soft skills)</a:t>
            </a:r>
            <a:r>
              <a:rPr lang="en-US" sz="900" dirty="0">
                <a:latin typeface="Arial"/>
              </a:rPr>
              <a:t> </a:t>
            </a:r>
            <a:r>
              <a:rPr lang="en-US" sz="900" dirty="0" err="1">
                <a:latin typeface="Arial"/>
              </a:rPr>
              <a:t>serta</a:t>
            </a:r>
            <a:r>
              <a:rPr lang="en-US" sz="900" dirty="0">
                <a:latin typeface="Arial"/>
              </a:rPr>
              <a:t> </a:t>
            </a:r>
            <a:r>
              <a:rPr lang="en-US" sz="900" dirty="0" err="1">
                <a:latin typeface="Arial"/>
              </a:rPr>
              <a:t>kecakapan</a:t>
            </a:r>
            <a:r>
              <a:rPr lang="en-US" sz="900" dirty="0">
                <a:latin typeface="Arial"/>
              </a:rPr>
              <a:t> </a:t>
            </a:r>
            <a:r>
              <a:rPr lang="en-US" sz="900" dirty="0" err="1">
                <a:latin typeface="Arial"/>
              </a:rPr>
              <a:t>dan</a:t>
            </a:r>
            <a:r>
              <a:rPr lang="en-US" sz="900" dirty="0">
                <a:latin typeface="Arial"/>
              </a:rPr>
              <a:t> </a:t>
            </a:r>
            <a:r>
              <a:rPr lang="en-US" sz="900" dirty="0" err="1">
                <a:latin typeface="Arial"/>
              </a:rPr>
              <a:t>pengetahuan</a:t>
            </a:r>
            <a:r>
              <a:rPr lang="en-US" sz="900" dirty="0">
                <a:latin typeface="Arial"/>
              </a:rPr>
              <a:t> </a:t>
            </a:r>
            <a:r>
              <a:rPr lang="en-US" sz="900" dirty="0" err="1">
                <a:latin typeface="Arial"/>
              </a:rPr>
              <a:t>untuk</a:t>
            </a:r>
            <a:r>
              <a:rPr lang="en-US" sz="900" dirty="0">
                <a:latin typeface="Arial"/>
              </a:rPr>
              <a:t> </a:t>
            </a:r>
            <a:r>
              <a:rPr lang="en-US" sz="900" dirty="0" err="1">
                <a:latin typeface="Arial"/>
              </a:rPr>
              <a:t>hidup</a:t>
            </a:r>
            <a:r>
              <a:rPr lang="en-US" sz="900" dirty="0">
                <a:latin typeface="Arial"/>
              </a:rPr>
              <a:t> </a:t>
            </a:r>
            <a:r>
              <a:rPr lang="en-US" sz="900" dirty="0" err="1">
                <a:latin typeface="Arial"/>
              </a:rPr>
              <a:t>secara</a:t>
            </a:r>
            <a:r>
              <a:rPr lang="en-US" sz="900" dirty="0">
                <a:latin typeface="Arial"/>
              </a:rPr>
              <a:t> </a:t>
            </a:r>
            <a:r>
              <a:rPr lang="en-US" sz="900" dirty="0" err="1">
                <a:latin typeface="Arial"/>
              </a:rPr>
              <a:t>layak</a:t>
            </a:r>
            <a:r>
              <a:rPr lang="en-US" sz="900" i="1" dirty="0">
                <a:latin typeface="Arial"/>
              </a:rPr>
              <a:t> (hard skills).</a:t>
            </a:r>
          </a:p>
        </p:txBody>
      </p:sp>
      <p:sp>
        <p:nvSpPr>
          <p:cNvPr id="8" name="Rectangle 7"/>
          <p:cNvSpPr/>
          <p:nvPr/>
        </p:nvSpPr>
        <p:spPr>
          <a:xfrm>
            <a:off x="1069848" y="9933432"/>
            <a:ext cx="5605272" cy="140208"/>
          </a:xfrm>
          <a:prstGeom prst="rect">
            <a:avLst/>
          </a:prstGeom>
        </p:spPr>
        <p:txBody>
          <a:bodyPr lIns="0" tIns="0" rIns="0" bIns="0">
            <a:noAutofit/>
          </a:bodyPr>
          <a:lstStyle/>
          <a:p>
            <a:pPr indent="0" algn="r"/>
            <a:r>
              <a:rPr lang="en-US" sz="900">
                <a:latin typeface="Arial"/>
              </a:rPr>
              <a:t>Materi 1 - Konsep Kurikulum | 30</a:t>
            </a:r>
          </a:p>
        </p:txBody>
      </p:sp>
      <p:sp>
        <p:nvSpPr>
          <p:cNvPr id="9" name="Rectangle 8"/>
          <p:cNvSpPr/>
          <p:nvPr/>
        </p:nvSpPr>
        <p:spPr>
          <a:xfrm>
            <a:off x="1548384" y="2612136"/>
            <a:ext cx="1456944" cy="387096"/>
          </a:xfrm>
          <a:prstGeom prst="rect">
            <a:avLst/>
          </a:prstGeom>
          <a:solidFill>
            <a:srgbClr val="C6DEEA"/>
          </a:solidFill>
        </p:spPr>
        <p:txBody>
          <a:bodyPr lIns="0" tIns="0" rIns="0" bIns="0">
            <a:noAutofit/>
          </a:bodyPr>
          <a:lstStyle/>
          <a:p>
            <a:pPr marL="88900" indent="0">
              <a:lnSpc>
                <a:spcPts val="1800"/>
              </a:lnSpc>
            </a:pPr>
            <a:r>
              <a:rPr lang="en-US" sz="900">
                <a:latin typeface="Arial"/>
              </a:rPr>
              <a:t>Deduktif Induktif</a:t>
            </a:r>
          </a:p>
          <a:p>
            <a:pPr marL="88900" indent="0">
              <a:lnSpc>
                <a:spcPts val="1800"/>
              </a:lnSpc>
            </a:pPr>
            <a:r>
              <a:rPr lang="en-US" sz="900">
                <a:latin typeface="Arial"/>
              </a:rPr>
              <a:t>Umum Spesifik</a:t>
            </a:r>
          </a:p>
        </p:txBody>
      </p:sp>
      <p:sp>
        <p:nvSpPr>
          <p:cNvPr id="10" name="Rectangle 9"/>
          <p:cNvSpPr/>
          <p:nvPr/>
        </p:nvSpPr>
        <p:spPr>
          <a:xfrm>
            <a:off x="1463040" y="4538472"/>
            <a:ext cx="1746504" cy="128016"/>
          </a:xfrm>
          <a:prstGeom prst="rect">
            <a:avLst/>
          </a:prstGeom>
        </p:spPr>
        <p:txBody>
          <a:bodyPr lIns="0" tIns="0" rIns="0" bIns="0">
            <a:noAutofit/>
          </a:bodyPr>
          <a:lstStyle/>
          <a:p>
            <a:pPr indent="0">
              <a:lnSpc>
                <a:spcPts val="2064"/>
              </a:lnSpc>
            </a:pPr>
            <a:r>
              <a:rPr lang="en-US" sz="900">
                <a:latin typeface="Arial"/>
              </a:rPr>
              <a:t>Spesifik Umum</a:t>
            </a:r>
          </a:p>
        </p:txBody>
      </p:sp>
      <p:sp>
        <p:nvSpPr>
          <p:cNvPr id="11" name="Rectangle 10"/>
          <p:cNvSpPr/>
          <p:nvPr/>
        </p:nvSpPr>
        <p:spPr>
          <a:xfrm>
            <a:off x="-1" y="4431506"/>
            <a:ext cx="2028825" cy="304800"/>
          </a:xfrm>
          <a:prstGeom prst="rect">
            <a:avLst/>
          </a:prstGeom>
        </p:spPr>
        <p:txBody>
          <a:bodyPr lIns="0" tIns="0" rIns="0" bIns="0">
            <a:noAutofit/>
          </a:bodyPr>
          <a:lstStyle/>
          <a:p>
            <a:pPr indent="0">
              <a:lnSpc>
                <a:spcPts val="2064"/>
              </a:lnSpc>
            </a:pPr>
            <a:r>
              <a:rPr lang="en-US" sz="900" dirty="0" err="1">
                <a:latin typeface="Arial"/>
              </a:rPr>
              <a:t>Pendekatan</a:t>
            </a:r>
            <a:r>
              <a:rPr lang="en-US" sz="900" dirty="0">
                <a:latin typeface="Arial"/>
              </a:rPr>
              <a:t> </a:t>
            </a:r>
            <a:r>
              <a:rPr lang="en-US" sz="900" dirty="0" err="1">
                <a:latin typeface="Arial"/>
              </a:rPr>
              <a:t>deduktif</a:t>
            </a:r>
            <a:r>
              <a:rPr lang="en-US" sz="900" dirty="0">
                <a:latin typeface="Arial"/>
              </a:rPr>
              <a:t> </a:t>
            </a:r>
            <a:r>
              <a:rPr lang="en-US" sz="900" dirty="0" err="1">
                <a:latin typeface="Arial"/>
              </a:rPr>
              <a:t>dan</a:t>
            </a:r>
            <a:r>
              <a:rPr lang="en-US" sz="900" dirty="0">
                <a:latin typeface="Arial"/>
              </a:rPr>
              <a:t> </a:t>
            </a:r>
            <a:r>
              <a:rPr lang="en-US" sz="900" dirty="0" err="1">
                <a:latin typeface="Arial"/>
              </a:rPr>
              <a:t>induktif</a:t>
            </a:r>
            <a:endParaRPr lang="en-US" sz="900" dirty="0">
              <a:latin typeface="Arial"/>
            </a:endParaRPr>
          </a:p>
        </p:txBody>
      </p:sp>
      <p:sp>
        <p:nvSpPr>
          <p:cNvPr id="12" name="Rectangle 11"/>
          <p:cNvSpPr/>
          <p:nvPr/>
        </p:nvSpPr>
        <p:spPr>
          <a:xfrm>
            <a:off x="4157471" y="9022080"/>
            <a:ext cx="3129153" cy="667226"/>
          </a:xfrm>
          <a:prstGeom prst="rect">
            <a:avLst/>
          </a:prstGeom>
        </p:spPr>
        <p:txBody>
          <a:bodyPr lIns="0" tIns="0" rIns="0" bIns="0">
            <a:noAutofit/>
          </a:bodyPr>
          <a:lstStyle/>
          <a:p>
            <a:pPr indent="0" algn="ctr">
              <a:lnSpc>
                <a:spcPts val="912"/>
              </a:lnSpc>
            </a:pPr>
            <a:r>
              <a:rPr lang="en-US" sz="500" dirty="0" err="1">
                <a:solidFill>
                  <a:srgbClr val="24191F"/>
                </a:solidFill>
                <a:latin typeface="Arial"/>
              </a:rPr>
              <a:t>Hasil</a:t>
            </a:r>
            <a:r>
              <a:rPr lang="en-US" sz="500" dirty="0">
                <a:solidFill>
                  <a:srgbClr val="24191F"/>
                </a:solidFill>
                <a:latin typeface="Arial"/>
              </a:rPr>
              <a:t> </a:t>
            </a:r>
            <a:r>
              <a:rPr lang="en-US" sz="500" dirty="0" err="1">
                <a:latin typeface="Arial"/>
              </a:rPr>
              <a:t>belajar</a:t>
            </a:r>
            <a:r>
              <a:rPr lang="en-US" sz="500" dirty="0">
                <a:latin typeface="Arial"/>
              </a:rPr>
              <a:t> </a:t>
            </a:r>
            <a:r>
              <a:rPr lang="en-US" sz="500" dirty="0" err="1">
                <a:solidFill>
                  <a:srgbClr val="24191F"/>
                </a:solidFill>
                <a:latin typeface="Arial"/>
              </a:rPr>
              <a:t>melahirkan</a:t>
            </a:r>
            <a:r>
              <a:rPr lang="en-US" sz="500" dirty="0">
                <a:solidFill>
                  <a:srgbClr val="24191F"/>
                </a:solidFill>
                <a:latin typeface="Arial"/>
              </a:rPr>
              <a:t> </a:t>
            </a:r>
            <a:r>
              <a:rPr lang="en-US" sz="500" dirty="0" err="1">
                <a:solidFill>
                  <a:srgbClr val="24191F"/>
                </a:solidFill>
                <a:latin typeface="Arial"/>
              </a:rPr>
              <a:t>peserta</a:t>
            </a:r>
            <a:r>
              <a:rPr lang="en-US" sz="500" dirty="0">
                <a:solidFill>
                  <a:srgbClr val="24191F"/>
                </a:solidFill>
                <a:latin typeface="Arial"/>
              </a:rPr>
              <a:t> </a:t>
            </a:r>
            <a:r>
              <a:rPr lang="en-US" sz="500" dirty="0" err="1">
                <a:solidFill>
                  <a:srgbClr val="24191F"/>
                </a:solidFill>
                <a:latin typeface="Arial"/>
              </a:rPr>
              <a:t>didik</a:t>
            </a:r>
            <a:r>
              <a:rPr lang="en-US" sz="500" dirty="0">
                <a:solidFill>
                  <a:srgbClr val="24191F"/>
                </a:solidFill>
                <a:latin typeface="Arial"/>
              </a:rPr>
              <a:t> yang </a:t>
            </a:r>
            <a:r>
              <a:rPr lang="en-US" sz="500" dirty="0" err="1">
                <a:solidFill>
                  <a:srgbClr val="24191F"/>
                </a:solidFill>
                <a:latin typeface="Arial"/>
              </a:rPr>
              <a:t>produktif</a:t>
            </a:r>
            <a:r>
              <a:rPr lang="en-US" sz="500" dirty="0">
                <a:solidFill>
                  <a:srgbClr val="24191F"/>
                </a:solidFill>
                <a:latin typeface="Arial"/>
              </a:rPr>
              <a:t>, </a:t>
            </a:r>
            <a:r>
              <a:rPr lang="en-US" sz="500" dirty="0" err="1">
                <a:solidFill>
                  <a:srgbClr val="24191F"/>
                </a:solidFill>
                <a:latin typeface="Arial"/>
              </a:rPr>
              <a:t>kreatif</a:t>
            </a:r>
            <a:r>
              <a:rPr lang="en-US" sz="500" dirty="0">
                <a:solidFill>
                  <a:srgbClr val="24191F"/>
                </a:solidFill>
                <a:latin typeface="Arial"/>
              </a:rPr>
              <a:t>, </a:t>
            </a:r>
            <a:r>
              <a:rPr lang="en-US" sz="500" dirty="0" err="1">
                <a:solidFill>
                  <a:srgbClr val="24191F"/>
                </a:solidFill>
                <a:latin typeface="Arial"/>
              </a:rPr>
              <a:t>inovatif</a:t>
            </a:r>
            <a:r>
              <a:rPr lang="en-US" sz="500" dirty="0">
                <a:solidFill>
                  <a:srgbClr val="24191F"/>
                </a:solidFill>
                <a:latin typeface="Arial"/>
              </a:rPr>
              <a:t>, </a:t>
            </a:r>
            <a:r>
              <a:rPr lang="en-US" sz="500" dirty="0" err="1">
                <a:solidFill>
                  <a:srgbClr val="24191F"/>
                </a:solidFill>
                <a:latin typeface="Arial"/>
              </a:rPr>
              <a:t>dan</a:t>
            </a:r>
            <a:r>
              <a:rPr lang="en-US" sz="500" dirty="0">
                <a:solidFill>
                  <a:srgbClr val="24191F"/>
                </a:solidFill>
                <a:latin typeface="Arial"/>
              </a:rPr>
              <a:t> </a:t>
            </a:r>
            <a:r>
              <a:rPr lang="en-US" sz="500" dirty="0" err="1">
                <a:solidFill>
                  <a:srgbClr val="24191F"/>
                </a:solidFill>
                <a:latin typeface="Arial"/>
              </a:rPr>
              <a:t>afektif</a:t>
            </a:r>
            <a:r>
              <a:rPr lang="en-US" sz="500" dirty="0">
                <a:solidFill>
                  <a:srgbClr val="24191F"/>
                </a:solidFill>
                <a:latin typeface="Arial"/>
              </a:rPr>
              <a:t> </a:t>
            </a:r>
            <a:r>
              <a:rPr lang="en-US" sz="500" dirty="0" err="1">
                <a:solidFill>
                  <a:srgbClr val="24191F"/>
                </a:solidFill>
                <a:latin typeface="Arial"/>
              </a:rPr>
              <a:t>mlalui</a:t>
            </a:r>
            <a:r>
              <a:rPr lang="en-US" sz="500" dirty="0">
                <a:solidFill>
                  <a:srgbClr val="24191F"/>
                </a:solidFill>
                <a:latin typeface="Arial"/>
              </a:rPr>
              <a:t> </a:t>
            </a:r>
            <a:r>
              <a:rPr lang="en-US" sz="500" dirty="0" err="1">
                <a:solidFill>
                  <a:srgbClr val="24191F"/>
                </a:solidFill>
                <a:latin typeface="Arial"/>
              </a:rPr>
              <a:t>penguatan</a:t>
            </a:r>
            <a:r>
              <a:rPr lang="en-US" sz="500" dirty="0">
                <a:solidFill>
                  <a:srgbClr val="24191F"/>
                </a:solidFill>
                <a:latin typeface="Arial"/>
              </a:rPr>
              <a:t> </a:t>
            </a:r>
            <a:r>
              <a:rPr lang="en-US" sz="500" dirty="0" err="1">
                <a:solidFill>
                  <a:srgbClr val="24191F"/>
                </a:solidFill>
                <a:latin typeface="Arial"/>
              </a:rPr>
              <a:t>sikap</a:t>
            </a:r>
            <a:r>
              <a:rPr lang="en-US" sz="500" dirty="0">
                <a:solidFill>
                  <a:srgbClr val="24191F"/>
                </a:solidFill>
                <a:latin typeface="Arial"/>
              </a:rPr>
              <a:t>, </a:t>
            </a:r>
            <a:r>
              <a:rPr lang="en-US" sz="500" dirty="0" err="1">
                <a:solidFill>
                  <a:srgbClr val="24191F"/>
                </a:solidFill>
                <a:latin typeface="Arial"/>
              </a:rPr>
              <a:t>keterampilan</a:t>
            </a:r>
            <a:r>
              <a:rPr lang="en-US" sz="500" dirty="0">
                <a:solidFill>
                  <a:srgbClr val="24191F"/>
                </a:solidFill>
                <a:latin typeface="Arial"/>
              </a:rPr>
              <a:t>, </a:t>
            </a:r>
            <a:r>
              <a:rPr lang="en-US" sz="500" dirty="0" err="1">
                <a:solidFill>
                  <a:srgbClr val="24191F"/>
                </a:solidFill>
                <a:latin typeface="Arial"/>
              </a:rPr>
              <a:t>dan</a:t>
            </a:r>
            <a:r>
              <a:rPr lang="en-US" sz="500" dirty="0">
                <a:solidFill>
                  <a:srgbClr val="24191F"/>
                </a:solidFill>
                <a:latin typeface="Arial"/>
              </a:rPr>
              <a:t> </a:t>
            </a:r>
            <a:r>
              <a:rPr lang="en-US" sz="500" dirty="0" err="1">
                <a:solidFill>
                  <a:srgbClr val="24191F"/>
                </a:solidFill>
                <a:latin typeface="Arial"/>
              </a:rPr>
              <a:t>pengetahuan</a:t>
            </a:r>
            <a:r>
              <a:rPr lang="en-US" sz="500" dirty="0">
                <a:solidFill>
                  <a:srgbClr val="24191F"/>
                </a:solidFill>
                <a:latin typeface="Arial"/>
              </a:rPr>
              <a:t> yang </a:t>
            </a:r>
            <a:r>
              <a:rPr lang="en-US" sz="500" dirty="0" err="1">
                <a:solidFill>
                  <a:srgbClr val="24191F"/>
                </a:solidFill>
                <a:latin typeface="Arial"/>
              </a:rPr>
              <a:t>terintegrasi</a:t>
            </a:r>
            <a:endParaRPr lang="en-US" sz="500" dirty="0">
              <a:solidFill>
                <a:srgbClr val="24191F"/>
              </a:solidFill>
              <a:latin typeface="Aria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66800" y="1100328"/>
            <a:ext cx="6083808" cy="1859280"/>
          </a:xfrm>
          <a:prstGeom prst="rect">
            <a:avLst/>
          </a:prstGeom>
        </p:spPr>
        <p:txBody>
          <a:bodyPr lIns="0" tIns="0" rIns="0" bIns="0">
            <a:noAutofit/>
          </a:bodyPr>
          <a:lstStyle/>
          <a:p>
            <a:pPr marL="254000" marR="495300" indent="0" algn="just">
              <a:lnSpc>
                <a:spcPts val="1344"/>
              </a:lnSpc>
            </a:pPr>
            <a:r>
              <a:rPr lang="en-US" sz="900">
                <a:latin typeface="Arial"/>
              </a:rPr>
              <a:t>Menurut Permendikbud No. 81 A Tahun 2013 Lampiran IV tentang Implementasi Kurikulum Pedoman Umum Pembelajaran, proses pembelajaran terdiri atas lima pengalaman belajar pokok yaitu:</a:t>
            </a:r>
          </a:p>
          <a:p>
            <a:pPr marL="254000" indent="0" algn="just">
              <a:lnSpc>
                <a:spcPts val="1344"/>
              </a:lnSpc>
            </a:pPr>
            <a:r>
              <a:rPr lang="en-US" sz="900">
                <a:latin typeface="Arial"/>
              </a:rPr>
              <a:t>a. mengamati;</a:t>
            </a:r>
          </a:p>
          <a:p>
            <a:pPr marL="254000" indent="0" algn="just">
              <a:lnSpc>
                <a:spcPts val="1344"/>
              </a:lnSpc>
            </a:pPr>
            <a:r>
              <a:rPr lang="en-US" sz="900">
                <a:latin typeface="Arial"/>
              </a:rPr>
              <a:t>b. menanya;</a:t>
            </a:r>
          </a:p>
          <a:p>
            <a:pPr marL="254000" indent="0" algn="just">
              <a:lnSpc>
                <a:spcPts val="1344"/>
              </a:lnSpc>
            </a:pPr>
            <a:r>
              <a:rPr lang="en-US" sz="900">
                <a:latin typeface="Arial"/>
              </a:rPr>
              <a:t>c. mengumpulkan informasi/eksperimen;</a:t>
            </a:r>
          </a:p>
          <a:p>
            <a:pPr marL="254000" indent="0" algn="just">
              <a:lnSpc>
                <a:spcPts val="1344"/>
              </a:lnSpc>
            </a:pPr>
            <a:r>
              <a:rPr lang="en-US" sz="900">
                <a:latin typeface="Arial"/>
              </a:rPr>
              <a:t>d. mengasosiasi; dan</a:t>
            </a:r>
          </a:p>
          <a:p>
            <a:pPr marL="254000" indent="0" algn="just">
              <a:lnSpc>
                <a:spcPts val="1344"/>
              </a:lnSpc>
              <a:spcAft>
                <a:spcPts val="840"/>
              </a:spcAft>
            </a:pPr>
            <a:r>
              <a:rPr lang="en-US" sz="900">
                <a:latin typeface="Arial"/>
              </a:rPr>
              <a:t>e. mengkomunikasikan.</a:t>
            </a:r>
          </a:p>
          <a:p>
            <a:pPr marL="254000" marR="495300" indent="0" algn="just">
              <a:lnSpc>
                <a:spcPts val="1344"/>
              </a:lnSpc>
              <a:spcAft>
                <a:spcPts val="1050"/>
              </a:spcAft>
            </a:pPr>
            <a:r>
              <a:rPr lang="en-US" sz="900">
                <a:latin typeface="Arial"/>
              </a:rPr>
              <a:t>Kelima pengalaman belajar pokok tersebut dapat dirinci dalam berbagai kegiatan belajar sebagaimana tercantum dalam tabel berikut.</a:t>
            </a:r>
          </a:p>
        </p:txBody>
      </p:sp>
      <p:graphicFrame>
        <p:nvGraphicFramePr>
          <p:cNvPr id="3" name="Table 2"/>
          <p:cNvGraphicFramePr>
            <a:graphicFrameLocks noGrp="1"/>
          </p:cNvGraphicFramePr>
          <p:nvPr/>
        </p:nvGraphicFramePr>
        <p:xfrm>
          <a:off x="1069848" y="3145536"/>
          <a:ext cx="5958840" cy="6521704"/>
        </p:xfrm>
        <a:graphic>
          <a:graphicData uri="http://schemas.openxmlformats.org/drawingml/2006/table">
            <a:tbl>
              <a:tblPr/>
              <a:tblGrid>
                <a:gridCol w="1179576"/>
                <a:gridCol w="2520696"/>
                <a:gridCol w="2258568"/>
              </a:tblGrid>
              <a:tr h="152400">
                <a:tc>
                  <a:txBody>
                    <a:bodyPr/>
                    <a:lstStyle/>
                    <a:p>
                      <a:pPr marL="101600" indent="254000"/>
                      <a:r>
                        <a:rPr lang="en-US" sz="900">
                          <a:latin typeface="Arial"/>
                        </a:rPr>
                        <a:t>Tabel 1: Keter</a:t>
                      </a:r>
                    </a:p>
                  </a:txBody>
                  <a:tcPr marL="0" marR="0" marT="0" marB="0"/>
                </a:tc>
                <a:tc gridSpan="2">
                  <a:txBody>
                    <a:bodyPr/>
                    <a:lstStyle/>
                    <a:p>
                      <a:pPr indent="0"/>
                      <a:r>
                        <a:rPr lang="en-US" sz="900">
                          <a:latin typeface="Arial"/>
                        </a:rPr>
                        <a:t>&lt;aitan antara Langkah Pembelajaran dengan Kegiatan Belajar dan Maknanya</a:t>
                      </a:r>
                    </a:p>
                  </a:txBody>
                  <a:tcPr marL="0" marR="0" marT="0" marB="0"/>
                </a:tc>
                <a:tc hMerge="1">
                  <a:txBody>
                    <a:bodyPr/>
                    <a:lstStyle/>
                    <a:p>
                      <a:endParaRPr sz="800"/>
                    </a:p>
                  </a:txBody>
                  <a:tcPr marL="0" marR="0" marT="0" marB="0"/>
                </a:tc>
              </a:tr>
              <a:tr h="347472">
                <a:tc>
                  <a:txBody>
                    <a:bodyPr/>
                    <a:lstStyle/>
                    <a:p>
                      <a:pPr marL="101600" marR="114300" indent="254000">
                        <a:lnSpc>
                          <a:spcPts val="1368"/>
                        </a:lnSpc>
                      </a:pPr>
                      <a:r>
                        <a:rPr lang="en-US" sz="900" b="1">
                          <a:latin typeface="Arial"/>
                        </a:rPr>
                        <a:t>Langkah Pembelajaran</a:t>
                      </a:r>
                    </a:p>
                  </a:txBody>
                  <a:tcPr marL="0" marR="0" marT="0" marB="0"/>
                </a:tc>
                <a:tc>
                  <a:txBody>
                    <a:bodyPr/>
                    <a:lstStyle/>
                    <a:p>
                      <a:pPr marL="800100" indent="0"/>
                      <a:r>
                        <a:rPr lang="en-US" sz="900" b="1">
                          <a:latin typeface="Arial"/>
                        </a:rPr>
                        <a:t>Kegiatan Belajar</a:t>
                      </a:r>
                    </a:p>
                  </a:txBody>
                  <a:tcPr marL="0" marR="0" marT="0" marB="0"/>
                </a:tc>
                <a:tc>
                  <a:txBody>
                    <a:bodyPr/>
                    <a:lstStyle/>
                    <a:p>
                      <a:pPr marL="177800" indent="0"/>
                      <a:r>
                        <a:rPr lang="en-US" sz="900" b="1">
                          <a:latin typeface="Arial"/>
                        </a:rPr>
                        <a:t>Kompetensi yang Dikembangkan</a:t>
                      </a:r>
                    </a:p>
                  </a:txBody>
                  <a:tcPr marL="0" marR="0" marT="0" marB="0"/>
                </a:tc>
              </a:tr>
              <a:tr h="347472">
                <a:tc>
                  <a:txBody>
                    <a:bodyPr/>
                    <a:lstStyle/>
                    <a:p>
                      <a:pPr marL="101600" indent="0" algn="just"/>
                      <a:r>
                        <a:rPr lang="en-US" sz="900">
                          <a:latin typeface="Arial"/>
                        </a:rPr>
                        <a:t>Mengamati</a:t>
                      </a:r>
                    </a:p>
                  </a:txBody>
                  <a:tcPr marL="0" marR="0" marT="0" marB="0"/>
                </a:tc>
                <a:tc>
                  <a:txBody>
                    <a:bodyPr/>
                    <a:lstStyle/>
                    <a:p>
                      <a:pPr marL="88900" marR="127000" indent="0">
                        <a:lnSpc>
                          <a:spcPts val="1344"/>
                        </a:lnSpc>
                      </a:pPr>
                      <a:r>
                        <a:rPr lang="en-US" sz="900">
                          <a:latin typeface="Arial"/>
                        </a:rPr>
                        <a:t>Membaca, mendengar, menyimak, melihat (tanpa atau dengan alat)</a:t>
                      </a:r>
                    </a:p>
                  </a:txBody>
                  <a:tcPr marL="0" marR="0" marT="0" marB="0"/>
                </a:tc>
                <a:tc>
                  <a:txBody>
                    <a:bodyPr/>
                    <a:lstStyle/>
                    <a:p>
                      <a:pPr marL="76200" marR="114300" indent="0">
                        <a:lnSpc>
                          <a:spcPts val="1344"/>
                        </a:lnSpc>
                      </a:pPr>
                      <a:r>
                        <a:rPr lang="en-US" sz="900">
                          <a:latin typeface="Arial"/>
                        </a:rPr>
                        <a:t>Melatih kesungguhan, ketelitian, mencari informasi</a:t>
                      </a:r>
                    </a:p>
                  </a:txBody>
                  <a:tcPr marL="0" marR="0" marT="0" marB="0"/>
                </a:tc>
              </a:tr>
              <a:tr h="1200912">
                <a:tc>
                  <a:txBody>
                    <a:bodyPr/>
                    <a:lstStyle/>
                    <a:p>
                      <a:pPr marL="101600" indent="0" algn="just"/>
                      <a:r>
                        <a:rPr lang="en-US" sz="900">
                          <a:latin typeface="Arial"/>
                        </a:rPr>
                        <a:t>Menanya</a:t>
                      </a:r>
                    </a:p>
                  </a:txBody>
                  <a:tcPr marL="0" marR="0" marT="0" marB="0"/>
                </a:tc>
                <a:tc>
                  <a:txBody>
                    <a:bodyPr/>
                    <a:lstStyle/>
                    <a:p>
                      <a:pPr marL="88900" marR="127000" indent="0">
                        <a:lnSpc>
                          <a:spcPts val="1344"/>
                        </a:lnSpc>
                      </a:pPr>
                      <a:r>
                        <a:rPr lang="en-US" sz="900">
                          <a:latin typeface="Arial"/>
                        </a:rPr>
                        <a:t>Mengajukan pertanyaan tentang informasi yang tidak dipahami dari apa yang diamati atau pertanyaan untuk mendapatkan informasi tambahan tentang apa yang diamati (dimulai dari pertanyaan faktual sampai ke pertanyaan yang bersifat hipotetik)</a:t>
                      </a:r>
                    </a:p>
                  </a:txBody>
                  <a:tcPr marL="0" marR="0" marT="0" marB="0"/>
                </a:tc>
                <a:tc>
                  <a:txBody>
                    <a:bodyPr/>
                    <a:lstStyle/>
                    <a:p>
                      <a:pPr marL="76200" marR="114300" indent="0">
                        <a:lnSpc>
                          <a:spcPts val="1344"/>
                        </a:lnSpc>
                      </a:pPr>
                      <a:r>
                        <a:rPr lang="en-US" sz="900">
                          <a:latin typeface="Arial"/>
                        </a:rPr>
                        <a:t>Mengembangkan kreativitas, rasa ingin tahu, kemampuan merumuskan pertanyaan untuk membentuk pikiran kritis yang perlu untuk hidup cerdas dan belajar sepanjang hayat</a:t>
                      </a:r>
                    </a:p>
                  </a:txBody>
                  <a:tcPr marL="0" marR="0" marT="0" marB="0"/>
                </a:tc>
              </a:tr>
              <a:tr h="1371600">
                <a:tc>
                  <a:txBody>
                    <a:bodyPr/>
                    <a:lstStyle/>
                    <a:p>
                      <a:pPr marL="101600" indent="0" algn="just">
                        <a:lnSpc>
                          <a:spcPts val="1344"/>
                        </a:lnSpc>
                      </a:pPr>
                      <a:r>
                        <a:rPr lang="en-US" sz="900">
                          <a:latin typeface="Arial"/>
                        </a:rPr>
                        <a:t>Mengumpulkan</a:t>
                      </a:r>
                    </a:p>
                    <a:p>
                      <a:pPr marL="101600" indent="0" algn="just">
                        <a:lnSpc>
                          <a:spcPts val="1344"/>
                        </a:lnSpc>
                      </a:pPr>
                      <a:r>
                        <a:rPr lang="en-US" sz="900">
                          <a:latin typeface="Arial"/>
                        </a:rPr>
                        <a:t>informasi/</a:t>
                      </a:r>
                    </a:p>
                    <a:p>
                      <a:pPr marL="101600" indent="0" algn="just">
                        <a:lnSpc>
                          <a:spcPts val="1344"/>
                        </a:lnSpc>
                      </a:pPr>
                      <a:r>
                        <a:rPr lang="en-US" sz="900">
                          <a:latin typeface="Arial"/>
                        </a:rPr>
                        <a:t>eksperimen</a:t>
                      </a:r>
                    </a:p>
                  </a:txBody>
                  <a:tcPr marL="0" marR="0" marT="0" marB="0"/>
                </a:tc>
                <a:tc>
                  <a:txBody>
                    <a:bodyPr/>
                    <a:lstStyle/>
                    <a:p>
                      <a:pPr marL="88900" indent="0">
                        <a:lnSpc>
                          <a:spcPts val="1344"/>
                        </a:lnSpc>
                      </a:pPr>
                      <a:r>
                        <a:rPr lang="en-US" sz="900">
                          <a:latin typeface="Arial"/>
                        </a:rPr>
                        <a:t>- Melakukan eksperimen</a:t>
                      </a:r>
                    </a:p>
                    <a:p>
                      <a:pPr marL="88900" indent="0">
                        <a:lnSpc>
                          <a:spcPts val="1344"/>
                        </a:lnSpc>
                      </a:pPr>
                      <a:r>
                        <a:rPr lang="en-US" sz="900">
                          <a:latin typeface="Arial"/>
                        </a:rPr>
                        <a:t>- Membaca sumber lain selain buku teks</a:t>
                      </a:r>
                    </a:p>
                    <a:p>
                      <a:pPr marL="88900" indent="0">
                        <a:lnSpc>
                          <a:spcPts val="1344"/>
                        </a:lnSpc>
                      </a:pPr>
                      <a:r>
                        <a:rPr lang="en-US" sz="900">
                          <a:latin typeface="Arial"/>
                        </a:rPr>
                        <a:t>- Mengamati objek/ kejadian/aktivitas</a:t>
                      </a:r>
                    </a:p>
                    <a:p>
                      <a:pPr marL="88900" indent="0">
                        <a:lnSpc>
                          <a:spcPts val="1344"/>
                        </a:lnSpc>
                      </a:pPr>
                      <a:r>
                        <a:rPr lang="en-US" sz="900">
                          <a:latin typeface="Arial"/>
                        </a:rPr>
                        <a:t>- Wawancara dengan narasumber</a:t>
                      </a:r>
                    </a:p>
                  </a:txBody>
                  <a:tcPr marL="0" marR="0" marT="0" marB="0"/>
                </a:tc>
                <a:tc>
                  <a:txBody>
                    <a:bodyPr/>
                    <a:lstStyle/>
                    <a:p>
                      <a:pPr marL="76200" marR="114300" indent="0">
                        <a:lnSpc>
                          <a:spcPts val="1320"/>
                        </a:lnSpc>
                      </a:pPr>
                      <a:r>
                        <a:rPr lang="en-US" sz="900">
                          <a:latin typeface="Arial"/>
                        </a:rPr>
                        <a:t>Mengembangkan sikap teliti, jujur, sopan, menghargai pendapat orang lain, kemampuan berkomunikasi, menerapkan kemampuan mengumpulkan informasi melalui berbagai cara yang dipelajari, mengembangkan kebiasaan belajar dan belajar sepanjang hayat.</a:t>
                      </a:r>
                    </a:p>
                  </a:txBody>
                  <a:tcPr marL="0" marR="0" marT="0" marB="0"/>
                </a:tc>
              </a:tr>
              <a:tr h="2051304">
                <a:tc>
                  <a:txBody>
                    <a:bodyPr/>
                    <a:lstStyle/>
                    <a:p>
                      <a:pPr marL="101600" indent="0" algn="just">
                        <a:lnSpc>
                          <a:spcPts val="1320"/>
                        </a:lnSpc>
                      </a:pPr>
                      <a:r>
                        <a:rPr lang="en-US" sz="900">
                          <a:latin typeface="Arial"/>
                        </a:rPr>
                        <a:t>Mengasosiasikan/</a:t>
                      </a:r>
                    </a:p>
                    <a:p>
                      <a:pPr marL="101600" indent="0" algn="just">
                        <a:lnSpc>
                          <a:spcPts val="1320"/>
                        </a:lnSpc>
                      </a:pPr>
                      <a:r>
                        <a:rPr lang="en-US" sz="900">
                          <a:latin typeface="Arial"/>
                        </a:rPr>
                        <a:t>mengolah</a:t>
                      </a:r>
                    </a:p>
                    <a:p>
                      <a:pPr marL="101600" indent="0" algn="just">
                        <a:lnSpc>
                          <a:spcPts val="1320"/>
                        </a:lnSpc>
                      </a:pPr>
                      <a:r>
                        <a:rPr lang="en-US" sz="900">
                          <a:latin typeface="Arial"/>
                        </a:rPr>
                        <a:t>informasi</a:t>
                      </a:r>
                    </a:p>
                  </a:txBody>
                  <a:tcPr marL="0" marR="0" marT="0" marB="0"/>
                </a:tc>
                <a:tc>
                  <a:txBody>
                    <a:bodyPr/>
                    <a:lstStyle/>
                    <a:p>
                      <a:pPr marL="88900" marR="127000" indent="0">
                        <a:lnSpc>
                          <a:spcPts val="1320"/>
                        </a:lnSpc>
                      </a:pPr>
                      <a:r>
                        <a:rPr lang="en-US" sz="900">
                          <a:latin typeface="Arial"/>
                        </a:rPr>
                        <a:t>-Mengolah informasi yang sudah dikumpulkan baik terbatas dari hasil kegiatan mengumpulkan/eksperimen mau pun hasil dari kegiatan mengamati dan kegiatan mengumpulkan informasi.</a:t>
                      </a:r>
                    </a:p>
                    <a:p>
                      <a:pPr marL="88900" marR="127000" indent="0">
                        <a:lnSpc>
                          <a:spcPts val="1320"/>
                        </a:lnSpc>
                      </a:pPr>
                      <a:r>
                        <a:rPr lang="en-US" sz="900">
                          <a:latin typeface="Arial"/>
                        </a:rPr>
                        <a:t>-Pengolahan informasi yang dikumpulkan dari yang bersifat menambah keluasan dan kedalaman sampai kepada pengolahan informasi yang bersifat mencari solusi dari berbagai sumber yang memiliki pendapat yang berbeda sampai kepada yang bertentangan.</a:t>
                      </a:r>
                    </a:p>
                  </a:txBody>
                  <a:tcPr marL="0" marR="0" marT="0" marB="0"/>
                </a:tc>
                <a:tc>
                  <a:txBody>
                    <a:bodyPr/>
                    <a:lstStyle/>
                    <a:p>
                      <a:pPr marL="76200" marR="114300" indent="0">
                        <a:lnSpc>
                          <a:spcPts val="1344"/>
                        </a:lnSpc>
                      </a:pPr>
                      <a:r>
                        <a:rPr lang="en-US" sz="900">
                          <a:latin typeface="Arial"/>
                        </a:rPr>
                        <a:t>Mengembangkan sikap jujur, teliti, disiplin, taat aturan, kerja keras, kemampuan menerapkan prosedur dan kemampuan berpikir induktif serta deduktif dalam menyimpulkan.</a:t>
                      </a:r>
                    </a:p>
                  </a:txBody>
                  <a:tcPr marL="0" marR="0" marT="0" marB="0"/>
                </a:tc>
              </a:tr>
              <a:tr h="1042416">
                <a:tc>
                  <a:txBody>
                    <a:bodyPr/>
                    <a:lstStyle/>
                    <a:p>
                      <a:pPr marL="101600" marR="114300" indent="0" algn="just">
                        <a:lnSpc>
                          <a:spcPts val="1320"/>
                        </a:lnSpc>
                      </a:pPr>
                      <a:r>
                        <a:rPr lang="en-US" sz="900">
                          <a:latin typeface="Arial"/>
                        </a:rPr>
                        <a:t>Mengkomunikasi-kan</a:t>
                      </a:r>
                    </a:p>
                  </a:txBody>
                  <a:tcPr marL="0" marR="0" marT="0" marB="0"/>
                </a:tc>
                <a:tc>
                  <a:txBody>
                    <a:bodyPr/>
                    <a:lstStyle/>
                    <a:p>
                      <a:pPr marL="88900" marR="127000" indent="0">
                        <a:lnSpc>
                          <a:spcPts val="1344"/>
                        </a:lnSpc>
                      </a:pPr>
                      <a:r>
                        <a:rPr lang="en-US" sz="900">
                          <a:latin typeface="Arial"/>
                        </a:rPr>
                        <a:t>Menyampaikan hasil pengamatan, kesimpulan berdasarkan hasil analisis secara lisan, tertulis, atau media lainnya</a:t>
                      </a:r>
                    </a:p>
                  </a:txBody>
                  <a:tcPr marL="0" marR="0" marT="0" marB="0"/>
                </a:tc>
                <a:tc>
                  <a:txBody>
                    <a:bodyPr/>
                    <a:lstStyle/>
                    <a:p>
                      <a:pPr marL="76200" marR="114300" indent="0">
                        <a:lnSpc>
                          <a:spcPts val="1344"/>
                        </a:lnSpc>
                      </a:pPr>
                      <a:r>
                        <a:rPr lang="en-US" sz="900">
                          <a:latin typeface="Arial"/>
                        </a:rPr>
                        <a:t>Mengembangkan sikap jujur, teliti, toleransi, kemampuan berpikir sistematis, mengungkapkan pendapat dengan singkat dan jelas, dan mengembangkan kemampuan berbahasa yang baik dan benar.</a:t>
                      </a:r>
                    </a:p>
                  </a:txBody>
                  <a:tcPr marL="0" marR="0" marT="0" marB="0"/>
                </a:tc>
              </a:tr>
            </a:tbl>
          </a:graphicData>
        </a:graphic>
      </p:graphicFrame>
      <p:sp>
        <p:nvSpPr>
          <p:cNvPr id="4" name="Rectangle 3"/>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 Konsep Kurikulum | 31</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13688" y="1100328"/>
            <a:ext cx="5349240" cy="8305800"/>
          </a:xfrm>
          <a:prstGeom prst="rect">
            <a:avLst/>
          </a:prstGeom>
        </p:spPr>
        <p:txBody>
          <a:bodyPr lIns="0" tIns="0" rIns="0" bIns="0">
            <a:noAutofit/>
          </a:bodyPr>
          <a:lstStyle/>
          <a:p>
            <a:pPr marL="12700" indent="0">
              <a:lnSpc>
                <a:spcPts val="1608"/>
              </a:lnSpc>
            </a:pPr>
            <a:r>
              <a:rPr lang="en-US" sz="900">
                <a:latin typeface="Arial"/>
              </a:rPr>
              <a:t>Pengalaman belajar tersebut diuraikan dalam penjelasan berikut ini.</a:t>
            </a:r>
          </a:p>
          <a:p>
            <a:pPr marL="12700" indent="0">
              <a:lnSpc>
                <a:spcPts val="1608"/>
              </a:lnSpc>
            </a:pPr>
            <a:r>
              <a:rPr lang="en-US" sz="900" b="1">
                <a:latin typeface="Arial"/>
              </a:rPr>
              <a:t>1. Mengamati (Observasi)</a:t>
            </a:r>
          </a:p>
          <a:p>
            <a:pPr marL="228600" marR="12700" indent="0" algn="just">
              <a:lnSpc>
                <a:spcPts val="1608"/>
              </a:lnSpc>
              <a:spcAft>
                <a:spcPts val="1050"/>
              </a:spcAft>
            </a:pPr>
            <a:r>
              <a:rPr lang="en-US" sz="900">
                <a:latin typeface="Arial"/>
              </a:rPr>
              <a:t>Kegiatan belajar dalam</a:t>
            </a:r>
            <a:r>
              <a:rPr lang="en-US" sz="900" b="1">
                <a:latin typeface="Arial"/>
              </a:rPr>
              <a:t> mengamati</a:t>
            </a:r>
            <a:r>
              <a:rPr lang="en-US" sz="900">
                <a:latin typeface="Arial"/>
              </a:rPr>
              <a:t> bertujuan untuk menciptakan kebermaknaan proses pembelajaran</a:t>
            </a:r>
            <a:r>
              <a:rPr lang="en-US" sz="900" i="1">
                <a:latin typeface="Arial"/>
              </a:rPr>
              <a:t> (meaningful learning).</a:t>
            </a:r>
            <a:r>
              <a:rPr lang="en-US" sz="900">
                <a:latin typeface="Arial"/>
              </a:rPr>
              <a:t> Aktivitas yang dapat dilakukan ketika</a:t>
            </a:r>
            <a:r>
              <a:rPr lang="en-US" sz="900" b="1">
                <a:latin typeface="Arial"/>
              </a:rPr>
              <a:t> mengamati</a:t>
            </a:r>
            <a:r>
              <a:rPr lang="en-US" sz="900">
                <a:latin typeface="Arial"/>
              </a:rPr>
              <a:t> di antaranya menyajikan media atau obyek secara nyata untuk menarik perhatian peserta didik ke topik/subtopik yang akan dipelajari dan merasa tertantang untuk menggali informasi lebih dalam tentang topik/subtopik itu. Kegiatan yang akan dilakukan peserta didik harus dipersiapkan dengan cermat dan matang agar tidak mengaburkan makna serta tujuan pembelajaran yang akan dicapai.</a:t>
            </a:r>
          </a:p>
          <a:p>
            <a:pPr marL="406400" indent="-177800" algn="just">
              <a:lnSpc>
                <a:spcPts val="1464"/>
              </a:lnSpc>
            </a:pPr>
            <a:r>
              <a:rPr lang="en-US" sz="900">
                <a:latin typeface="Arial"/>
              </a:rPr>
              <a:t>Hal-hal berikut ini perlu diperhatikan oleh guru dalam kegitan mengamati.</a:t>
            </a:r>
          </a:p>
          <a:p>
            <a:pPr marL="406400" indent="-177800" algn="just">
              <a:lnSpc>
                <a:spcPts val="1464"/>
              </a:lnSpc>
            </a:pPr>
            <a:r>
              <a:rPr lang="en-US" sz="900">
                <a:latin typeface="Arial"/>
              </a:rPr>
              <a:t>a. Menentukan objek apa yang akan diamati.</a:t>
            </a:r>
          </a:p>
          <a:p>
            <a:pPr marL="406400" indent="-177800" algn="just">
              <a:lnSpc>
                <a:spcPts val="1464"/>
              </a:lnSpc>
            </a:pPr>
            <a:r>
              <a:rPr lang="en-US" sz="900">
                <a:latin typeface="Arial"/>
              </a:rPr>
              <a:t>b. Membuat pedoman pengamatan sesuai dengan lingkup objek yang akan diamati.</a:t>
            </a:r>
          </a:p>
          <a:p>
            <a:pPr marL="406400" marR="12700" indent="-177800" algn="just">
              <a:lnSpc>
                <a:spcPts val="1464"/>
              </a:lnSpc>
            </a:pPr>
            <a:r>
              <a:rPr lang="en-US" sz="900">
                <a:latin typeface="Arial"/>
              </a:rPr>
              <a:t>c. Menentukan secara jelas data-data apa yang perlu diamati, baik primer maupun sekunder.</a:t>
            </a:r>
          </a:p>
          <a:p>
            <a:pPr marL="406400" indent="-177800" algn="just">
              <a:lnSpc>
                <a:spcPts val="1464"/>
              </a:lnSpc>
            </a:pPr>
            <a:r>
              <a:rPr lang="en-US" sz="900">
                <a:latin typeface="Arial"/>
              </a:rPr>
              <a:t>d. Menentukan di mana tempat objek yang akan diamati.</a:t>
            </a:r>
          </a:p>
          <a:p>
            <a:pPr marL="406400" marR="12700" indent="-177800" algn="just">
              <a:lnSpc>
                <a:spcPts val="1464"/>
              </a:lnSpc>
            </a:pPr>
            <a:r>
              <a:rPr lang="en-US" sz="900">
                <a:latin typeface="Arial"/>
              </a:rPr>
              <a:t>e. Menentukan secara jelas bagaimana pengamatan akan dilakukan untuk mengumpulkan data agar berjalan mudah dan lancar.</a:t>
            </a:r>
          </a:p>
          <a:p>
            <a:pPr marL="406400" marR="12700" indent="-177800" algn="just">
              <a:lnSpc>
                <a:spcPts val="1464"/>
              </a:lnSpc>
            </a:pPr>
            <a:r>
              <a:rPr lang="en-US" sz="900">
                <a:latin typeface="Arial"/>
              </a:rPr>
              <a:t>f. Menentukan cara dan melakukan pencatatan atas hasil pengamatan, seperti menggunakan buku catatan, kamera, tape recorder, video perekam, dan alat-alat tulis lainnya.</a:t>
            </a:r>
          </a:p>
          <a:p>
            <a:pPr marL="406400" marR="12700" indent="-177800" algn="just">
              <a:lnSpc>
                <a:spcPts val="1464"/>
              </a:lnSpc>
              <a:spcAft>
                <a:spcPts val="1050"/>
              </a:spcAft>
            </a:pPr>
            <a:r>
              <a:rPr lang="en-US" sz="900">
                <a:latin typeface="Arial"/>
              </a:rPr>
              <a:t>g. Menyiapkan alat/instrumen pengamatan. Alat atau instrumen yang digunakan dalam dapat berupa daftar cek</a:t>
            </a:r>
            <a:r>
              <a:rPr lang="en-US" sz="900" i="1">
                <a:latin typeface="Arial"/>
              </a:rPr>
              <a:t> (checklist),</a:t>
            </a:r>
            <a:r>
              <a:rPr lang="en-US" sz="900">
                <a:latin typeface="Arial"/>
              </a:rPr>
              <a:t> skala rentang</a:t>
            </a:r>
            <a:r>
              <a:rPr lang="en-US" sz="900" i="1">
                <a:latin typeface="Arial"/>
              </a:rPr>
              <a:t> (rating scale),</a:t>
            </a:r>
            <a:r>
              <a:rPr lang="en-US" sz="900">
                <a:latin typeface="Arial"/>
              </a:rPr>
              <a:t> catatan anekdotal </a:t>
            </a:r>
            <a:r>
              <a:rPr lang="en-US" sz="900" i="1">
                <a:latin typeface="Arial"/>
              </a:rPr>
              <a:t>(anecdotal record),</a:t>
            </a:r>
            <a:r>
              <a:rPr lang="en-US" sz="900">
                <a:latin typeface="Arial"/>
              </a:rPr>
              <a:t> catatan berkala, atau alat mekanikal</a:t>
            </a:r>
            <a:r>
              <a:rPr lang="en-US" sz="900" i="1">
                <a:latin typeface="Arial"/>
              </a:rPr>
              <a:t> (mechanical device).</a:t>
            </a:r>
          </a:p>
          <a:p>
            <a:pPr marL="12700" indent="0">
              <a:lnSpc>
                <a:spcPts val="1608"/>
              </a:lnSpc>
            </a:pPr>
            <a:r>
              <a:rPr lang="en-US" sz="900" b="1">
                <a:latin typeface="Arial"/>
              </a:rPr>
              <a:t>2. Menanya</a:t>
            </a:r>
          </a:p>
          <a:p>
            <a:pPr marL="228600" marR="12700" indent="0" algn="just">
              <a:lnSpc>
                <a:spcPts val="1608"/>
              </a:lnSpc>
              <a:spcAft>
                <a:spcPts val="1050"/>
              </a:spcAft>
            </a:pPr>
            <a:r>
              <a:rPr lang="en-US" sz="900">
                <a:latin typeface="Arial"/>
              </a:rPr>
              <a:t>Pengalaman belajar selanjutnya adalah</a:t>
            </a:r>
            <a:r>
              <a:rPr lang="en-US" sz="900" b="1">
                <a:latin typeface="Arial"/>
              </a:rPr>
              <a:t> menanya.</a:t>
            </a:r>
            <a:r>
              <a:rPr lang="en-US" sz="900">
                <a:latin typeface="Arial"/>
              </a:rPr>
              <a:t> Pada Kurikulum 2013 kegiatan menanya diharapkan muncul dari peserta didik.</a:t>
            </a:r>
            <a:r>
              <a:rPr lang="en-US" sz="900" b="1">
                <a:latin typeface="Arial"/>
              </a:rPr>
              <a:t> Menanya</a:t>
            </a:r>
            <a:r>
              <a:rPr lang="en-US" sz="900">
                <a:latin typeface="Arial"/>
              </a:rPr>
              <a:t> dilakukan dengan cara mengajukan pertanyaan tentang informasi yang tidak dipahami dari apa yang diamati atau pertanyaan untuk mendapatkan informasi tambahan tentang apa yang diamati (dimulai dari pertanyaan faktual sampai ke pertanyaan yang bersifat hipotetik).</a:t>
            </a:r>
          </a:p>
          <a:p>
            <a:pPr marL="406400" indent="-177800" algn="just">
              <a:lnSpc>
                <a:spcPts val="1608"/>
              </a:lnSpc>
            </a:pPr>
            <a:r>
              <a:rPr lang="en-US" sz="900" b="1">
                <a:latin typeface="Arial"/>
              </a:rPr>
              <a:t>Menanya</a:t>
            </a:r>
            <a:r>
              <a:rPr lang="en-US" sz="900">
                <a:latin typeface="Arial"/>
              </a:rPr>
              <a:t> dalam proses belajar memiliki beragam fungsi, di antaranya:</a:t>
            </a:r>
          </a:p>
          <a:p>
            <a:pPr marL="406400" marR="12700" indent="-177800" algn="just">
              <a:lnSpc>
                <a:spcPts val="1608"/>
              </a:lnSpc>
            </a:pPr>
            <a:r>
              <a:rPr lang="en-US" sz="900">
                <a:latin typeface="Arial"/>
              </a:rPr>
              <a:t>1) membangkitkan rasa ingin tahu, minat, dan perhatian peserta didik tentang suatu tema atau topik pembelajaran;</a:t>
            </a:r>
          </a:p>
          <a:p>
            <a:pPr marL="406400" marR="12700" indent="-177800" algn="just">
              <a:lnSpc>
                <a:spcPts val="1608"/>
              </a:lnSpc>
            </a:pPr>
            <a:r>
              <a:rPr lang="en-US" sz="900">
                <a:latin typeface="Arial"/>
              </a:rPr>
              <a:t>2) mendorong dan menginspirasi peserta didik untuk aktif belajar, serta mengembangkan pertanyaan dari dan untuk dirinya sendiri;</a:t>
            </a:r>
          </a:p>
          <a:p>
            <a:pPr marL="406400" marR="12700" indent="-177800" algn="just">
              <a:lnSpc>
                <a:spcPts val="1608"/>
              </a:lnSpc>
            </a:pPr>
            <a:r>
              <a:rPr lang="en-US" sz="900">
                <a:latin typeface="Arial"/>
              </a:rPr>
              <a:t>3) mendiagnosis kesulitan belajar peserta didik sekaligus menyampaikan ancangan untuk mencari solusinya;</a:t>
            </a:r>
          </a:p>
          <a:p>
            <a:pPr marL="406400" marR="12700" indent="-177800" algn="just">
              <a:lnSpc>
                <a:spcPts val="1608"/>
              </a:lnSpc>
            </a:pPr>
            <a:r>
              <a:rPr lang="en-US" sz="900">
                <a:latin typeface="Arial"/>
              </a:rPr>
              <a:t>4) menstrukturkan tugas-tugas dan memberikan kesempatan kepada peserta didik untuk menunjukkan sikap, keterampilan, dan pemahamannya atas substansi pembelajaran yang diberikan;</a:t>
            </a:r>
          </a:p>
        </p:txBody>
      </p:sp>
      <p:sp>
        <p:nvSpPr>
          <p:cNvPr id="3" name="Rectangle 2"/>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32</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47216" y="1097280"/>
            <a:ext cx="5388864" cy="5276088"/>
          </a:xfrm>
          <a:prstGeom prst="rect">
            <a:avLst/>
          </a:prstGeom>
        </p:spPr>
        <p:txBody>
          <a:bodyPr lIns="0" tIns="0" rIns="0" bIns="0">
            <a:noAutofit/>
          </a:bodyPr>
          <a:lstStyle/>
          <a:p>
            <a:pPr marL="368300" marR="88900" indent="-177800" algn="just">
              <a:lnSpc>
                <a:spcPts val="1608"/>
              </a:lnSpc>
            </a:pPr>
            <a:r>
              <a:rPr lang="en-US" sz="900">
                <a:latin typeface="Arial"/>
              </a:rPr>
              <a:t>5) membangkitkan keterampilan peserta didik dalam berbicara, mengajukan pertanyaan, dan memberi jawaban secara logis, sistematis, dan menggunakan bahasa yang baik dan benar;</a:t>
            </a:r>
          </a:p>
          <a:p>
            <a:pPr marL="368300" marR="88900" indent="-177800" algn="just">
              <a:lnSpc>
                <a:spcPts val="1584"/>
              </a:lnSpc>
            </a:pPr>
            <a:r>
              <a:rPr lang="en-US" sz="900">
                <a:latin typeface="Arial"/>
              </a:rPr>
              <a:t>6) mendorong partisipasi peserta didik dalam berdiskusi, berargumen, mengembangkan kemampuan berpikir, dan menarik simpulan;</a:t>
            </a:r>
          </a:p>
          <a:p>
            <a:pPr marL="368300" marR="88900" indent="-177800" algn="just">
              <a:lnSpc>
                <a:spcPts val="1608"/>
              </a:lnSpc>
            </a:pPr>
            <a:r>
              <a:rPr lang="en-US" sz="900">
                <a:latin typeface="Arial"/>
              </a:rPr>
              <a:t>7) membangun sikap keterbukaan untuk saling memberi dan menerima pendapat atau gagasan, memperkaya kosa kata, serta mengembangkan toleransi sosial dalam hidup berkelompok;</a:t>
            </a:r>
          </a:p>
          <a:p>
            <a:pPr marL="368300" marR="88900" indent="-177800" algn="just">
              <a:lnSpc>
                <a:spcPts val="1608"/>
              </a:lnSpc>
            </a:pPr>
            <a:r>
              <a:rPr lang="en-US" sz="900">
                <a:latin typeface="Arial"/>
              </a:rPr>
              <a:t>8) membiasakan peserta didik berpikir spontan dan cepat, serta sigap dalam merespon persoalan yang tiba-tiba muncul; dan</a:t>
            </a:r>
          </a:p>
          <a:p>
            <a:pPr marL="368300" marR="88900" indent="-177800" algn="just">
              <a:lnSpc>
                <a:spcPts val="1584"/>
              </a:lnSpc>
              <a:spcAft>
                <a:spcPts val="840"/>
              </a:spcAft>
            </a:pPr>
            <a:r>
              <a:rPr lang="en-US" sz="900">
                <a:latin typeface="Arial"/>
              </a:rPr>
              <a:t>9) melatih kesantunan dalam berbicara dan membangkitkan kemampuan berempati satu sama lain.</a:t>
            </a:r>
          </a:p>
          <a:p>
            <a:pPr marL="190500" marR="88900" indent="0" algn="just">
              <a:lnSpc>
                <a:spcPts val="1608"/>
              </a:lnSpc>
              <a:spcAft>
                <a:spcPts val="840"/>
              </a:spcAft>
            </a:pPr>
            <a:r>
              <a:rPr lang="en-US" sz="900">
                <a:latin typeface="Arial"/>
              </a:rPr>
              <a:t>Apabila peserta didik mengalami kesulitan untuk mengajukan pertanyaan, guru harus memancing mereka untuk bertanya, misalnya dengan mengajukan pertanyaan terlebih dahulu. Pertanyaan-pertanyaan yang diajukan oleh guru harus memenuhi kriteria: singkat dan jelas, menginspirasi jawaban, memiliki fokus, bersifat</a:t>
            </a:r>
            <a:r>
              <a:rPr lang="en-US" sz="900" i="1">
                <a:latin typeface="Arial"/>
              </a:rPr>
              <a:t> probing</a:t>
            </a:r>
            <a:r>
              <a:rPr lang="en-US" sz="900">
                <a:latin typeface="Arial"/>
              </a:rPr>
              <a:t> atau</a:t>
            </a:r>
            <a:r>
              <a:rPr lang="en-US" sz="900" i="1">
                <a:latin typeface="Arial"/>
              </a:rPr>
              <a:t> divergen,</a:t>
            </a:r>
            <a:r>
              <a:rPr lang="en-US" sz="900">
                <a:latin typeface="Arial"/>
              </a:rPr>
              <a:t> bersifat validatif atau penguatan, memberi kesempatan peserta didik untuk berpikir ulang, merangsang peningkatan tuntutan kemampuan kognitif, dan merangsang proses interaksi.</a:t>
            </a:r>
          </a:p>
          <a:p>
            <a:pPr marL="190500" marR="88900" indent="0" algn="just">
              <a:lnSpc>
                <a:spcPts val="1608"/>
              </a:lnSpc>
              <a:spcAft>
                <a:spcPts val="840"/>
              </a:spcAft>
            </a:pPr>
            <a:r>
              <a:rPr lang="en-US" sz="900">
                <a:latin typeface="Arial"/>
              </a:rPr>
              <a:t>Pertanyaan yang baik dan benar menginspirasi peserta didik untuk memberikan jawaban yang baik dan benar pula. Guru harus memahami kualitas pertanyaan sehingga menggambarkan tingkatan kognitif yang akan disentuh, dari yang rendah ke yang lebih tinggi. Bobot pertanyaan yang menggambarkan tingkatan kognitif dari yang lebih rendah ke yang lebih tinggi disajikan berikut ini.</a:t>
            </a:r>
          </a:p>
        </p:txBody>
      </p:sp>
      <p:graphicFrame>
        <p:nvGraphicFramePr>
          <p:cNvPr id="3" name="Table 2"/>
          <p:cNvGraphicFramePr>
            <a:graphicFrameLocks noGrp="1"/>
          </p:cNvGraphicFramePr>
          <p:nvPr/>
        </p:nvGraphicFramePr>
        <p:xfrm>
          <a:off x="1350264" y="6498336"/>
          <a:ext cx="5382768" cy="3124200"/>
        </p:xfrm>
        <a:graphic>
          <a:graphicData uri="http://schemas.openxmlformats.org/drawingml/2006/table">
            <a:tbl>
              <a:tblPr/>
              <a:tblGrid>
                <a:gridCol w="1014984"/>
                <a:gridCol w="1039368"/>
                <a:gridCol w="3328416"/>
              </a:tblGrid>
              <a:tr h="204216">
                <a:tc>
                  <a:txBody>
                    <a:bodyPr/>
                    <a:lstStyle/>
                    <a:p>
                      <a:pPr marL="228600" indent="0"/>
                      <a:r>
                        <a:rPr lang="en-US" sz="900" b="1">
                          <a:latin typeface="Arial"/>
                        </a:rPr>
                        <a:t>Tingkatan</a:t>
                      </a:r>
                    </a:p>
                  </a:txBody>
                  <a:tcPr marL="0" marR="0" marT="0" marB="0"/>
                </a:tc>
                <a:tc>
                  <a:txBody>
                    <a:bodyPr/>
                    <a:lstStyle/>
                    <a:p>
                      <a:pPr marL="88900" indent="0"/>
                      <a:r>
                        <a:rPr lang="en-US" sz="900" b="1">
                          <a:latin typeface="Arial"/>
                        </a:rPr>
                        <a:t>Subtingkatan</a:t>
                      </a:r>
                    </a:p>
                  </a:txBody>
                  <a:tcPr marL="0" marR="0" marT="0" marB="0"/>
                </a:tc>
                <a:tc>
                  <a:txBody>
                    <a:bodyPr/>
                    <a:lstStyle/>
                    <a:p>
                      <a:pPr marL="876300" indent="0"/>
                      <a:r>
                        <a:rPr lang="en-US" sz="900" b="1">
                          <a:latin typeface="Arial"/>
                        </a:rPr>
                        <a:t>Kata-kata kunci pertanyaan</a:t>
                      </a:r>
                    </a:p>
                  </a:txBody>
                  <a:tcPr marL="0" marR="0" marT="0" marB="0"/>
                </a:tc>
              </a:tr>
              <a:tr h="188976">
                <a:tc>
                  <a:txBody>
                    <a:bodyPr/>
                    <a:lstStyle/>
                    <a:p>
                      <a:pPr marL="88900" indent="0"/>
                      <a:r>
                        <a:rPr lang="en-US" sz="900">
                          <a:latin typeface="Arial"/>
                        </a:rPr>
                        <a:t>Kognitif yang</a:t>
                      </a:r>
                    </a:p>
                  </a:txBody>
                  <a:tcPr marL="0" marR="0" marT="0" marB="0"/>
                </a:tc>
                <a:tc>
                  <a:txBody>
                    <a:bodyPr/>
                    <a:lstStyle/>
                    <a:p>
                      <a:pPr marL="88900" indent="0"/>
                      <a:r>
                        <a:rPr lang="en-US" sz="900">
                          <a:latin typeface="Arial"/>
                        </a:rPr>
                        <a:t>Pengetahuan</a:t>
                      </a:r>
                    </a:p>
                  </a:txBody>
                  <a:tcPr marL="0" marR="0" marT="0" marB="0"/>
                </a:tc>
                <a:tc>
                  <a:txBody>
                    <a:bodyPr/>
                    <a:lstStyle/>
                    <a:p>
                      <a:pPr marL="88900" indent="0"/>
                      <a:r>
                        <a:rPr lang="en-US" sz="900">
                          <a:latin typeface="Arial"/>
                        </a:rPr>
                        <a:t>■ Apa ... (Was...?)</a:t>
                      </a:r>
                    </a:p>
                  </a:txBody>
                  <a:tcPr marL="0" marR="0" marT="0" marB="0"/>
                </a:tc>
              </a:tr>
              <a:tr h="170688">
                <a:tc>
                  <a:txBody>
                    <a:bodyPr/>
                    <a:lstStyle/>
                    <a:p>
                      <a:pPr marL="88900" indent="0"/>
                      <a:r>
                        <a:rPr lang="en-US" sz="900">
                          <a:latin typeface="Arial"/>
                        </a:rPr>
                        <a:t>lebih rendah</a:t>
                      </a:r>
                    </a:p>
                  </a:txBody>
                  <a:tcPr marL="0" marR="0" marT="0" marB="0"/>
                </a:tc>
                <a:tc>
                  <a:txBody>
                    <a:bodyPr/>
                    <a:lstStyle/>
                    <a:p>
                      <a:pPr marL="88900" indent="0"/>
                      <a:r>
                        <a:rPr lang="en-US" sz="900" i="1">
                          <a:latin typeface="Arial"/>
                        </a:rPr>
                        <a:t>(knowledge)</a:t>
                      </a:r>
                    </a:p>
                  </a:txBody>
                  <a:tcPr marL="0" marR="0" marT="0" marB="0"/>
                </a:tc>
                <a:tc>
                  <a:txBody>
                    <a:bodyPr/>
                    <a:lstStyle/>
                    <a:p>
                      <a:pPr marL="88900" indent="0"/>
                      <a:r>
                        <a:rPr lang="en-US" sz="900">
                          <a:latin typeface="Arial"/>
                        </a:rPr>
                        <a:t>■ Siapa ...</a:t>
                      </a:r>
                      <a:r>
                        <a:rPr lang="en-US" sz="900" i="1">
                          <a:latin typeface="Arial"/>
                        </a:rPr>
                        <a:t> (Wer...?)</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88900" indent="0"/>
                      <a:r>
                        <a:rPr lang="en-US" sz="900">
                          <a:latin typeface="Arial"/>
                        </a:rPr>
                        <a:t>■ Kapan ...</a:t>
                      </a:r>
                      <a:r>
                        <a:rPr lang="en-US" sz="900" i="1">
                          <a:latin typeface="Arial"/>
                        </a:rPr>
                        <a:t> (Wann ...?)</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88900" indent="0"/>
                      <a:r>
                        <a:rPr lang="en-US" sz="900">
                          <a:latin typeface="Arial"/>
                        </a:rPr>
                        <a:t>■ Di mana ... (Wo ...?)</a:t>
                      </a:r>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pPr marL="88900" indent="0"/>
                      <a:r>
                        <a:rPr lang="en-US" sz="900">
                          <a:latin typeface="Arial"/>
                        </a:rPr>
                        <a:t>■ Sebutkan ...</a:t>
                      </a:r>
                      <a:r>
                        <a:rPr lang="en-US" sz="900" i="1">
                          <a:latin typeface="Arial"/>
                        </a:rPr>
                        <a:t> (Bitte schreibt die Verbformen in die</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279400" indent="0"/>
                      <a:r>
                        <a:rPr lang="en-US" sz="900" i="1">
                          <a:latin typeface="Arial"/>
                        </a:rPr>
                        <a:t>Tabelle?)</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88900" indent="0"/>
                      <a:r>
                        <a:rPr lang="en-US" sz="900">
                          <a:latin typeface="Arial"/>
                        </a:rPr>
                        <a:t>■ Jodohkan atau pasangkan ...</a:t>
                      </a:r>
                      <a:r>
                        <a:rPr lang="en-US" sz="900" i="1">
                          <a:latin typeface="Arial"/>
                        </a:rPr>
                        <a:t> (Ordnet zu.)</a:t>
                      </a:r>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pPr marL="88900" indent="0"/>
                      <a:r>
                        <a:rPr lang="en-US" sz="900">
                          <a:latin typeface="Arial"/>
                        </a:rPr>
                        <a:t>■ Persamaan kata ... (Was</a:t>
                      </a:r>
                      <a:r>
                        <a:rPr lang="en-US" sz="900" i="1">
                          <a:latin typeface="Arial"/>
                        </a:rPr>
                        <a:t> ist das auf</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pPr marL="279400" indent="0"/>
                      <a:r>
                        <a:rPr lang="en-US" sz="900" i="1">
                          <a:latin typeface="Arial"/>
                        </a:rPr>
                        <a:t>Englisch/Indonesisch ?)</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88900" indent="0"/>
                      <a:r>
                        <a:rPr lang="en-US" sz="900">
                          <a:latin typeface="Arial"/>
                        </a:rPr>
                        <a:t>■ Golongkan ...</a:t>
                      </a:r>
                      <a:r>
                        <a:rPr lang="en-US" sz="900" i="1">
                          <a:latin typeface="Arial"/>
                        </a:rPr>
                        <a:t> (ITragt die Informationen in die Tabelle</a:t>
                      </a:r>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pPr marL="279400" indent="0"/>
                      <a:r>
                        <a:rPr lang="en-US" sz="900" i="1">
                          <a:latin typeface="Arial"/>
                        </a:rPr>
                        <a:t>ein)</a:t>
                      </a:r>
                    </a:p>
                  </a:txBody>
                  <a:tcPr marL="0" marR="0" marT="0" marB="0"/>
                </a:tc>
              </a:tr>
              <a:tr h="335280">
                <a:tc>
                  <a:txBody>
                    <a:bodyPr/>
                    <a:lstStyle/>
                    <a:p>
                      <a:endParaRPr sz="1600"/>
                    </a:p>
                  </a:txBody>
                  <a:tcPr marL="0" marR="0" marT="0" marB="0"/>
                </a:tc>
                <a:tc>
                  <a:txBody>
                    <a:bodyPr/>
                    <a:lstStyle/>
                    <a:p>
                      <a:endParaRPr sz="1600"/>
                    </a:p>
                  </a:txBody>
                  <a:tcPr marL="0" marR="0" marT="0" marB="0"/>
                </a:tc>
                <a:tc>
                  <a:txBody>
                    <a:bodyPr/>
                    <a:lstStyle/>
                    <a:p>
                      <a:pPr marL="88900" indent="0"/>
                      <a:r>
                        <a:rPr lang="en-US" sz="900">
                          <a:latin typeface="Arial"/>
                        </a:rPr>
                        <a:t>■ Dll.</a:t>
                      </a:r>
                    </a:p>
                  </a:txBody>
                  <a:tcPr marL="0" marR="0" marT="0" marB="0"/>
                </a:tc>
              </a:tr>
              <a:tr h="170688">
                <a:tc>
                  <a:txBody>
                    <a:bodyPr/>
                    <a:lstStyle/>
                    <a:p>
                      <a:endParaRPr sz="900"/>
                    </a:p>
                  </a:txBody>
                  <a:tcPr marL="0" marR="0" marT="0" marB="0"/>
                </a:tc>
                <a:tc>
                  <a:txBody>
                    <a:bodyPr/>
                    <a:lstStyle/>
                    <a:p>
                      <a:pPr marL="88900" indent="0"/>
                      <a:r>
                        <a:rPr lang="en-US" sz="900">
                          <a:latin typeface="Arial"/>
                        </a:rPr>
                        <a:t>Pemahaman</a:t>
                      </a:r>
                    </a:p>
                  </a:txBody>
                  <a:tcPr marL="0" marR="0" marT="0" marB="0"/>
                </a:tc>
                <a:tc>
                  <a:txBody>
                    <a:bodyPr/>
                    <a:lstStyle/>
                    <a:p>
                      <a:pPr marL="88900" indent="0"/>
                      <a:r>
                        <a:rPr lang="en-US" sz="900">
                          <a:latin typeface="Arial"/>
                        </a:rPr>
                        <a:t>■ Bedakanlah ... (Was</a:t>
                      </a:r>
                      <a:r>
                        <a:rPr lang="en-US" sz="900" i="1">
                          <a:latin typeface="Arial"/>
                        </a:rPr>
                        <a:t> ist der Unterschied...</a:t>
                      </a:r>
                      <a:r>
                        <a:rPr lang="en-US" sz="900">
                          <a:latin typeface="Arial"/>
                        </a:rPr>
                        <a:t>)</a:t>
                      </a:r>
                    </a:p>
                  </a:txBody>
                  <a:tcPr marL="0" marR="0" marT="0" marB="0"/>
                </a:tc>
              </a:tr>
              <a:tr h="182880">
                <a:tc>
                  <a:txBody>
                    <a:bodyPr/>
                    <a:lstStyle/>
                    <a:p>
                      <a:endParaRPr sz="900"/>
                    </a:p>
                  </a:txBody>
                  <a:tcPr marL="0" marR="0" marT="0" marB="0"/>
                </a:tc>
                <a:tc>
                  <a:txBody>
                    <a:bodyPr/>
                    <a:lstStyle/>
                    <a:p>
                      <a:pPr marL="88900" indent="0"/>
                      <a:r>
                        <a:rPr lang="en-US" sz="900" i="1">
                          <a:latin typeface="Arial"/>
                        </a:rPr>
                        <a:t>(comprehensio</a:t>
                      </a:r>
                    </a:p>
                  </a:txBody>
                  <a:tcPr marL="0" marR="0" marT="0" marB="0"/>
                </a:tc>
                <a:tc>
                  <a:txBody>
                    <a:bodyPr/>
                    <a:lstStyle/>
                    <a:p>
                      <a:pPr marL="88900" indent="0"/>
                      <a:r>
                        <a:rPr lang="en-US" sz="900">
                          <a:latin typeface="Arial"/>
                        </a:rPr>
                        <a:t>■ Sempurnakanlah ...</a:t>
                      </a:r>
                      <a:r>
                        <a:rPr lang="en-US" sz="900" i="1">
                          <a:latin typeface="Arial"/>
                        </a:rPr>
                        <a:t> (Was fehlt?)</a:t>
                      </a:r>
                    </a:p>
                  </a:txBody>
                  <a:tcPr marL="0" marR="0" marT="0" marB="0"/>
                </a:tc>
              </a:tr>
              <a:tr h="170688">
                <a:tc>
                  <a:txBody>
                    <a:bodyPr/>
                    <a:lstStyle/>
                    <a:p>
                      <a:endParaRPr sz="900"/>
                    </a:p>
                  </a:txBody>
                  <a:tcPr marL="0" marR="0" marT="0" marB="0"/>
                </a:tc>
                <a:tc>
                  <a:txBody>
                    <a:bodyPr/>
                    <a:lstStyle/>
                    <a:p>
                      <a:pPr marL="88900" indent="0"/>
                      <a:r>
                        <a:rPr lang="en-US" sz="900" i="1">
                          <a:latin typeface="Arial"/>
                        </a:rPr>
                        <a:t>n)</a:t>
                      </a:r>
                    </a:p>
                  </a:txBody>
                  <a:tcPr marL="0" marR="0" marT="0" marB="0"/>
                </a:tc>
                <a:tc>
                  <a:txBody>
                    <a:bodyPr/>
                    <a:lstStyle/>
                    <a:p>
                      <a:pPr marL="88900" indent="0"/>
                      <a:r>
                        <a:rPr lang="en-US" sz="900">
                          <a:latin typeface="Arial"/>
                        </a:rPr>
                        <a:t>■ Bandingkan ...</a:t>
                      </a:r>
                      <a:r>
                        <a:rPr lang="en-US" sz="900" i="1">
                          <a:latin typeface="Arial"/>
                        </a:rPr>
                        <a:t> (Was ist gleich oderfast gleich?)</a:t>
                      </a:r>
                    </a:p>
                  </a:txBody>
                  <a:tcPr marL="0" marR="0" marT="0" marB="0"/>
                </a:tc>
              </a:tr>
              <a:tr h="167640">
                <a:tc>
                  <a:txBody>
                    <a:bodyPr/>
                    <a:lstStyle/>
                    <a:p>
                      <a:endParaRPr sz="800"/>
                    </a:p>
                  </a:txBody>
                  <a:tcPr marL="0" marR="0" marT="0" marB="0"/>
                </a:tc>
                <a:tc>
                  <a:txBody>
                    <a:bodyPr/>
                    <a:lstStyle/>
                    <a:p>
                      <a:endParaRPr sz="800"/>
                    </a:p>
                  </a:txBody>
                  <a:tcPr marL="0" marR="0" marT="0" marB="0"/>
                </a:tc>
                <a:tc>
                  <a:txBody>
                    <a:bodyPr/>
                    <a:lstStyle/>
                    <a:p>
                      <a:pPr marL="88900" indent="0"/>
                      <a:r>
                        <a:rPr lang="en-US" sz="900">
                          <a:latin typeface="Arial"/>
                        </a:rPr>
                        <a:t>■ Ubahlah...(</a:t>
                      </a:r>
                      <a:r>
                        <a:rPr lang="en-US" sz="900" i="1">
                          <a:latin typeface="Arial"/>
                        </a:rPr>
                        <a:t> Variiert den Satz/Dialog)</a:t>
                      </a:r>
                    </a:p>
                  </a:txBody>
                  <a:tcPr marL="0" marR="0" marT="0" marB="0"/>
                </a:tc>
              </a:tr>
            </a:tbl>
          </a:graphicData>
        </a:graphic>
      </p:graphicFrame>
      <p:sp>
        <p:nvSpPr>
          <p:cNvPr id="4" name="Rectangle 3"/>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33</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50264" y="1078992"/>
          <a:ext cx="5499608" cy="7214616"/>
        </p:xfrm>
        <a:graphic>
          <a:graphicData uri="http://schemas.openxmlformats.org/drawingml/2006/table">
            <a:tbl>
              <a:tblPr/>
              <a:tblGrid>
                <a:gridCol w="1014984"/>
                <a:gridCol w="1039368"/>
                <a:gridCol w="208280"/>
                <a:gridCol w="3236976"/>
              </a:tblGrid>
              <a:tr h="188976">
                <a:tc>
                  <a:txBody>
                    <a:bodyPr/>
                    <a:lstStyle/>
                    <a:p>
                      <a:endParaRPr sz="900"/>
                    </a:p>
                  </a:txBody>
                  <a:tcPr marL="0" marR="0" marT="0" marB="0"/>
                </a:tc>
                <a:tc>
                  <a:txBody>
                    <a:bodyPr/>
                    <a:lstStyle/>
                    <a:p>
                      <a:endParaRPr sz="900"/>
                    </a:p>
                  </a:txBody>
                  <a:tcPr marL="0" marR="0" marT="0" marB="0"/>
                </a:tc>
                <a:tc gridSpan="2">
                  <a:txBody>
                    <a:bodyPr/>
                    <a:lstStyle/>
                    <a:p>
                      <a:pPr marL="101600" indent="0"/>
                      <a:r>
                        <a:rPr lang="en-US" sz="900">
                          <a:latin typeface="Arial"/>
                        </a:rPr>
                        <a:t>■ Berikanlah interpretasi... (Was</a:t>
                      </a:r>
                      <a:r>
                        <a:rPr lang="en-US" sz="900" i="1">
                          <a:latin typeface="Arial"/>
                        </a:rPr>
                        <a:t> bedeutet der Titel?)</a:t>
                      </a:r>
                    </a:p>
                  </a:txBody>
                  <a:tcPr marL="0" marR="0" marT="0" marB="0"/>
                </a:tc>
                <a:tc hMerge="1">
                  <a:txBody>
                    <a:bodyPr/>
                    <a:lstStyle/>
                    <a:p>
                      <a:endParaRPr sz="900"/>
                    </a:p>
                  </a:txBody>
                  <a:tcPr marL="0" marR="0" marT="0" marB="0"/>
                </a:tc>
              </a:tr>
              <a:tr h="332232">
                <a:tc>
                  <a:txBody>
                    <a:bodyPr/>
                    <a:lstStyle/>
                    <a:p>
                      <a:endParaRPr sz="1600"/>
                    </a:p>
                  </a:txBody>
                  <a:tcPr marL="0" marR="0" marT="0" marB="0"/>
                </a:tc>
                <a:tc>
                  <a:txBody>
                    <a:bodyPr/>
                    <a:lstStyle/>
                    <a:p>
                      <a:endParaRPr sz="1600"/>
                    </a:p>
                  </a:txBody>
                  <a:tcPr marL="0" marR="0" marT="0" marB="0"/>
                </a:tc>
                <a:tc gridSpan="2">
                  <a:txBody>
                    <a:bodyPr/>
                    <a:lstStyle/>
                    <a:p>
                      <a:pPr marL="101600" indent="0"/>
                      <a:r>
                        <a:rPr lang="en-US" sz="900">
                          <a:latin typeface="Arial"/>
                        </a:rPr>
                        <a:t>■ Simpulkan ...</a:t>
                      </a:r>
                      <a:r>
                        <a:rPr lang="en-US" sz="900" i="1">
                          <a:latin typeface="Arial"/>
                        </a:rPr>
                        <a:t> (Erzahlt den Text in 5</a:t>
                      </a:r>
                      <a:r>
                        <a:rPr lang="en-US" sz="900">
                          <a:latin typeface="Arial"/>
                        </a:rPr>
                        <a:t> /</a:t>
                      </a:r>
                      <a:r>
                        <a:rPr lang="en-US" sz="900" i="1">
                          <a:latin typeface="Arial"/>
                        </a:rPr>
                        <a:t>... Satze)</a:t>
                      </a:r>
                    </a:p>
                  </a:txBody>
                  <a:tcPr marL="0" marR="0" marT="0" marB="0"/>
                </a:tc>
                <a:tc hMerge="1">
                  <a:txBody>
                    <a:bodyPr/>
                    <a:lstStyle/>
                    <a:p>
                      <a:endParaRPr sz="1600"/>
                    </a:p>
                  </a:txBody>
                  <a:tcPr marL="0" marR="0" marT="0" marB="0"/>
                </a:tc>
              </a:tr>
              <a:tr h="182880">
                <a:tc>
                  <a:txBody>
                    <a:bodyPr/>
                    <a:lstStyle/>
                    <a:p>
                      <a:endParaRPr sz="900"/>
                    </a:p>
                  </a:txBody>
                  <a:tcPr marL="0" marR="0" marT="0" marB="0"/>
                </a:tc>
                <a:tc>
                  <a:txBody>
                    <a:bodyPr/>
                    <a:lstStyle/>
                    <a:p>
                      <a:pPr marL="76200" indent="0"/>
                      <a:r>
                        <a:rPr lang="en-US" sz="900">
                          <a:latin typeface="Arial"/>
                        </a:rPr>
                        <a:t>Penerapan</a:t>
                      </a:r>
                    </a:p>
                  </a:txBody>
                  <a:tcPr marL="0" marR="0" marT="0" marB="0"/>
                </a:tc>
                <a:tc gridSpan="2">
                  <a:txBody>
                    <a:bodyPr/>
                    <a:lstStyle/>
                    <a:p>
                      <a:pPr marL="101600" indent="0"/>
                      <a:r>
                        <a:rPr lang="en-US" sz="900">
                          <a:latin typeface="Arial"/>
                        </a:rPr>
                        <a:t>■ Gunakanlah ...</a:t>
                      </a:r>
                      <a:r>
                        <a:rPr lang="en-US" sz="900" i="1">
                          <a:latin typeface="Arial"/>
                        </a:rPr>
                        <a:t> (Bildet nach dem Beispiel...</a:t>
                      </a:r>
                      <a:r>
                        <a:rPr lang="en-US" sz="900">
                          <a:latin typeface="Arial"/>
                        </a:rPr>
                        <a:t>)</a:t>
                      </a:r>
                    </a:p>
                  </a:txBody>
                  <a:tcPr marL="0" marR="0" marT="0" marB="0"/>
                </a:tc>
                <a:tc hMerge="1">
                  <a:txBody>
                    <a:bodyPr/>
                    <a:lstStyle/>
                    <a:p>
                      <a:endParaRPr sz="900"/>
                    </a:p>
                  </a:txBody>
                  <a:tcPr marL="0" marR="0" marT="0" marB="0"/>
                </a:tc>
              </a:tr>
              <a:tr h="170688">
                <a:tc>
                  <a:txBody>
                    <a:bodyPr/>
                    <a:lstStyle/>
                    <a:p>
                      <a:endParaRPr sz="900"/>
                    </a:p>
                  </a:txBody>
                  <a:tcPr marL="0" marR="0" marT="0" marB="0"/>
                </a:tc>
                <a:tc>
                  <a:txBody>
                    <a:bodyPr/>
                    <a:lstStyle/>
                    <a:p>
                      <a:pPr marL="76200" indent="0"/>
                      <a:r>
                        <a:rPr lang="en-US" sz="900" i="1">
                          <a:latin typeface="Arial"/>
                        </a:rPr>
                        <a:t>(application)</a:t>
                      </a:r>
                    </a:p>
                  </a:txBody>
                  <a:tcPr marL="0" marR="0" marT="0" marB="0"/>
                </a:tc>
                <a:tc gridSpan="2">
                  <a:txBody>
                    <a:bodyPr/>
                    <a:lstStyle/>
                    <a:p>
                      <a:pPr marL="101600" indent="0"/>
                      <a:r>
                        <a:rPr lang="en-US" sz="900">
                          <a:latin typeface="Arial"/>
                        </a:rPr>
                        <a:t>■ Klasifikasikanlah ...</a:t>
                      </a:r>
                      <a:r>
                        <a:rPr lang="en-US" sz="900" i="1">
                          <a:latin typeface="Arial"/>
                        </a:rPr>
                        <a:t> (Klassifiziere...!)</a:t>
                      </a:r>
                    </a:p>
                  </a:txBody>
                  <a:tcPr marL="0" marR="0" marT="0" marB="0"/>
                </a:tc>
                <a:tc hMerge="1">
                  <a:txBody>
                    <a:bodyPr/>
                    <a:lstStyle/>
                    <a:p>
                      <a:endParaRPr sz="900"/>
                    </a:p>
                  </a:txBody>
                  <a:tcPr marL="0" marR="0" marT="0" marB="0"/>
                </a:tc>
              </a:tr>
              <a:tr h="167640">
                <a:tc>
                  <a:txBody>
                    <a:bodyPr/>
                    <a:lstStyle/>
                    <a:p>
                      <a:endParaRPr sz="800"/>
                    </a:p>
                  </a:txBody>
                  <a:tcPr marL="0" marR="0" marT="0" marB="0"/>
                </a:tc>
                <a:tc>
                  <a:txBody>
                    <a:bodyPr/>
                    <a:lstStyle/>
                    <a:p>
                      <a:endParaRPr sz="800"/>
                    </a:p>
                  </a:txBody>
                  <a:tcPr marL="0" marR="0" marT="0" marB="0"/>
                </a:tc>
                <a:tc gridSpan="2">
                  <a:txBody>
                    <a:bodyPr/>
                    <a:lstStyle/>
                    <a:p>
                      <a:pPr marL="101600" indent="0"/>
                      <a:r>
                        <a:rPr lang="en-US" sz="900">
                          <a:latin typeface="Arial"/>
                        </a:rPr>
                        <a:t>■ Buatlah ...</a:t>
                      </a:r>
                      <a:r>
                        <a:rPr lang="en-US" sz="900" i="1">
                          <a:latin typeface="Arial"/>
                        </a:rPr>
                        <a:t> (Bildet nach dem Beispiel...</a:t>
                      </a:r>
                      <a:r>
                        <a:rPr lang="en-US" sz="900">
                          <a:latin typeface="Arial"/>
                        </a:rPr>
                        <a:t>)</a:t>
                      </a:r>
                    </a:p>
                  </a:txBody>
                  <a:tcPr marL="0" marR="0" marT="0" marB="0"/>
                </a:tc>
                <a:tc hMerge="1">
                  <a:txBody>
                    <a:bodyPr/>
                    <a:lstStyle/>
                    <a:p>
                      <a:endParaRPr sz="800"/>
                    </a:p>
                  </a:txBody>
                  <a:tcPr marL="0" marR="0" marT="0" marB="0"/>
                </a:tc>
              </a:tr>
              <a:tr h="164592">
                <a:tc>
                  <a:txBody>
                    <a:bodyPr/>
                    <a:lstStyle/>
                    <a:p>
                      <a:endParaRPr sz="800"/>
                    </a:p>
                  </a:txBody>
                  <a:tcPr marL="0" marR="0" marT="0" marB="0"/>
                </a:tc>
                <a:tc>
                  <a:txBody>
                    <a:bodyPr/>
                    <a:lstStyle/>
                    <a:p>
                      <a:endParaRPr sz="800"/>
                    </a:p>
                  </a:txBody>
                  <a:tcPr marL="0" marR="0" marT="0" marB="0"/>
                </a:tc>
                <a:tc gridSpan="2">
                  <a:txBody>
                    <a:bodyPr/>
                    <a:lstStyle/>
                    <a:p>
                      <a:pPr marL="101600" indent="0"/>
                      <a:r>
                        <a:rPr lang="en-US" sz="900">
                          <a:latin typeface="Arial"/>
                        </a:rPr>
                        <a:t>■ Demonstrasikanlah ...</a:t>
                      </a:r>
                      <a:r>
                        <a:rPr lang="en-US" sz="900" i="1">
                          <a:latin typeface="Arial"/>
                        </a:rPr>
                        <a:t> (Spielt den Dialog!)</a:t>
                      </a:r>
                    </a:p>
                  </a:txBody>
                  <a:tcPr marL="0" marR="0" marT="0" marB="0"/>
                </a:tc>
                <a:tc hMerge="1">
                  <a:txBody>
                    <a:bodyPr/>
                    <a:lstStyle/>
                    <a:p>
                      <a:endParaRPr sz="800"/>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Carilah hubungan ...</a:t>
                      </a:r>
                    </a:p>
                  </a:txBody>
                  <a:tcPr marL="0" marR="0" marT="0" marB="0"/>
                </a:tc>
              </a:tr>
              <a:tr h="164592">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pPr marL="12700" indent="0"/>
                      <a:r>
                        <a:rPr lang="en-US" sz="900">
                          <a:latin typeface="Arial"/>
                        </a:rPr>
                        <a:t>■ Tulislah contoh ...</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Siapkanlah ...</a:t>
                      </a:r>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pPr marL="12700" indent="0"/>
                      <a:r>
                        <a:rPr lang="en-US" sz="900">
                          <a:latin typeface="Arial"/>
                        </a:rPr>
                        <a:t>■ Tunjukkanlah ...</a:t>
                      </a:r>
                    </a:p>
                  </a:txBody>
                  <a:tcPr marL="0" marR="0" marT="0" marB="0"/>
                </a:tc>
              </a:tr>
              <a:tr h="176784">
                <a:tc>
                  <a:txBody>
                    <a:bodyPr/>
                    <a:lstStyle/>
                    <a:p>
                      <a:endParaRPr sz="900"/>
                    </a:p>
                  </a:txBody>
                  <a:tcPr marL="0" marR="0" marT="0" marB="0"/>
                </a:tc>
                <a:tc>
                  <a:txBody>
                    <a:bodyPr/>
                    <a:lstStyle/>
                    <a:p>
                      <a:endParaRPr sz="900"/>
                    </a:p>
                  </a:txBody>
                  <a:tcPr marL="0" marR="0" marT="0" marB="0"/>
                </a:tc>
                <a:tc gridSpan="2">
                  <a:txBody>
                    <a:bodyPr/>
                    <a:lstStyle/>
                    <a:p>
                      <a:endParaRPr sz="900"/>
                    </a:p>
                  </a:txBody>
                  <a:tcPr marL="0" marR="0" marT="0" marB="0"/>
                </a:tc>
                <a:tc hMerge="1">
                  <a:txBody>
                    <a:bodyPr/>
                    <a:lstStyle/>
                    <a:p>
                      <a:endParaRPr sz="900"/>
                    </a:p>
                  </a:txBody>
                  <a:tcPr marL="0" marR="0" marT="0" marB="0"/>
                </a:tc>
              </a:tr>
              <a:tr h="192024">
                <a:tc>
                  <a:txBody>
                    <a:bodyPr/>
                    <a:lstStyle/>
                    <a:p>
                      <a:pPr marL="88900" indent="0"/>
                      <a:r>
                        <a:rPr lang="en-US" sz="900">
                          <a:latin typeface="Arial"/>
                        </a:rPr>
                        <a:t>Kognitif yang</a:t>
                      </a:r>
                    </a:p>
                  </a:txBody>
                  <a:tcPr marL="0" marR="0" marT="0" marB="0"/>
                </a:tc>
                <a:tc>
                  <a:txBody>
                    <a:bodyPr/>
                    <a:lstStyle/>
                    <a:p>
                      <a:pPr marL="76200" indent="0"/>
                      <a:r>
                        <a:rPr lang="en-US" sz="900">
                          <a:latin typeface="Arial"/>
                        </a:rPr>
                        <a:t>Analisis</a:t>
                      </a:r>
                    </a:p>
                  </a:txBody>
                  <a:tcPr marL="0" marR="0" marT="0" marB="0"/>
                </a:tc>
                <a:tc gridSpan="2">
                  <a:txBody>
                    <a:bodyPr/>
                    <a:lstStyle/>
                    <a:p>
                      <a:pPr marL="101600" indent="0"/>
                      <a:r>
                        <a:rPr lang="en-US" sz="900">
                          <a:latin typeface="Arial"/>
                        </a:rPr>
                        <a:t>■ Analisislah ...</a:t>
                      </a:r>
                      <a:r>
                        <a:rPr lang="en-US" sz="900" i="1">
                          <a:latin typeface="Arial"/>
                        </a:rPr>
                        <a:t> (Was seht ihr auf dem Bild?)</a:t>
                      </a:r>
                    </a:p>
                  </a:txBody>
                  <a:tcPr marL="0" marR="0" marT="0" marB="0"/>
                </a:tc>
                <a:tc hMerge="1">
                  <a:txBody>
                    <a:bodyPr/>
                    <a:lstStyle/>
                    <a:p>
                      <a:endParaRPr sz="1000"/>
                    </a:p>
                  </a:txBody>
                  <a:tcPr marL="0" marR="0" marT="0" marB="0"/>
                </a:tc>
              </a:tr>
              <a:tr h="170688">
                <a:tc>
                  <a:txBody>
                    <a:bodyPr/>
                    <a:lstStyle/>
                    <a:p>
                      <a:pPr marL="88900" indent="0"/>
                      <a:r>
                        <a:rPr lang="en-US" sz="900">
                          <a:latin typeface="Arial"/>
                        </a:rPr>
                        <a:t>lebih tinggi</a:t>
                      </a:r>
                    </a:p>
                  </a:txBody>
                  <a:tcPr marL="0" marR="0" marT="0" marB="0"/>
                </a:tc>
                <a:tc>
                  <a:txBody>
                    <a:bodyPr/>
                    <a:lstStyle/>
                    <a:p>
                      <a:pPr marL="76200" indent="0"/>
                      <a:r>
                        <a:rPr lang="en-US" sz="900" i="1">
                          <a:latin typeface="Arial"/>
                        </a:rPr>
                        <a:t>(analysis)</a:t>
                      </a:r>
                    </a:p>
                  </a:txBody>
                  <a:tcPr marL="0" marR="0" marT="0" marB="0"/>
                </a:tc>
                <a:tc gridSpan="2">
                  <a:txBody>
                    <a:bodyPr/>
                    <a:lstStyle/>
                    <a:p>
                      <a:pPr marL="101600" indent="0"/>
                      <a:r>
                        <a:rPr lang="en-US" sz="900">
                          <a:latin typeface="Arial"/>
                        </a:rPr>
                        <a:t>■ Mengapa ...</a:t>
                      </a:r>
                      <a:r>
                        <a:rPr lang="en-US" sz="900" i="1">
                          <a:latin typeface="Arial"/>
                        </a:rPr>
                        <a:t> (Warum ...?)</a:t>
                      </a:r>
                    </a:p>
                  </a:txBody>
                  <a:tcPr marL="0" marR="0" marT="0" marB="0"/>
                </a:tc>
                <a:tc hMerge="1">
                  <a:txBody>
                    <a:bodyPr/>
                    <a:lstStyle/>
                    <a:p>
                      <a:endParaRPr sz="900"/>
                    </a:p>
                  </a:txBody>
                  <a:tcPr marL="0" marR="0" marT="0" marB="0"/>
                </a:tc>
              </a:tr>
              <a:tr h="167640">
                <a:tc>
                  <a:txBody>
                    <a:bodyPr/>
                    <a:lstStyle/>
                    <a:p>
                      <a:endParaRPr sz="800"/>
                    </a:p>
                  </a:txBody>
                  <a:tcPr marL="0" marR="0" marT="0" marB="0"/>
                </a:tc>
                <a:tc>
                  <a:txBody>
                    <a:bodyPr/>
                    <a:lstStyle/>
                    <a:p>
                      <a:endParaRPr sz="800"/>
                    </a:p>
                  </a:txBody>
                  <a:tcPr marL="0" marR="0" marT="0" marB="0"/>
                </a:tc>
                <a:tc gridSpan="2">
                  <a:txBody>
                    <a:bodyPr/>
                    <a:lstStyle/>
                    <a:p>
                      <a:pPr marL="101600" indent="0"/>
                      <a:r>
                        <a:rPr lang="en-US" sz="900">
                          <a:latin typeface="Arial"/>
                        </a:rPr>
                        <a:t>■ Identifikasikan ...</a:t>
                      </a:r>
                      <a:r>
                        <a:rPr lang="en-US" sz="900" i="1">
                          <a:latin typeface="Arial"/>
                        </a:rPr>
                        <a:t> (Identifiziert...</a:t>
                      </a:r>
                      <a:r>
                        <a:rPr lang="en-US" sz="900">
                          <a:latin typeface="Arial"/>
                        </a:rPr>
                        <a:t>)</a:t>
                      </a:r>
                    </a:p>
                  </a:txBody>
                  <a:tcPr marL="0" marR="0" marT="0" marB="0"/>
                </a:tc>
                <a:tc hMerge="1">
                  <a:txBody>
                    <a:bodyPr/>
                    <a:lstStyle/>
                    <a:p>
                      <a:endParaRPr sz="800"/>
                    </a:p>
                  </a:txBody>
                  <a:tcPr marL="0" marR="0" marT="0" marB="0"/>
                </a:tc>
              </a:tr>
              <a:tr h="164592">
                <a:tc>
                  <a:txBody>
                    <a:bodyPr/>
                    <a:lstStyle/>
                    <a:p>
                      <a:endParaRPr sz="800"/>
                    </a:p>
                  </a:txBody>
                  <a:tcPr marL="0" marR="0" marT="0" marB="0"/>
                </a:tc>
                <a:tc>
                  <a:txBody>
                    <a:bodyPr/>
                    <a:lstStyle/>
                    <a:p>
                      <a:endParaRPr sz="800"/>
                    </a:p>
                  </a:txBody>
                  <a:tcPr marL="0" marR="0" marT="0" marB="0"/>
                </a:tc>
                <a:tc gridSpan="2">
                  <a:txBody>
                    <a:bodyPr/>
                    <a:lstStyle/>
                    <a:p>
                      <a:pPr marL="101600" indent="0"/>
                      <a:r>
                        <a:rPr lang="en-US" sz="900">
                          <a:latin typeface="Arial"/>
                        </a:rPr>
                        <a:t>■ Kemukakan bukti-bukti...</a:t>
                      </a:r>
                    </a:p>
                  </a:txBody>
                  <a:tcPr marL="0" marR="0" marT="0" marB="0"/>
                </a:tc>
                <a:tc hMerge="1">
                  <a:txBody>
                    <a:bodyPr/>
                    <a:lstStyle/>
                    <a:p>
                      <a:endParaRPr sz="800"/>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Tunjukkanlah sebabnya ...</a:t>
                      </a:r>
                    </a:p>
                  </a:txBody>
                  <a:tcPr marL="0" marR="0" marT="0" marB="0"/>
                </a:tc>
              </a:tr>
              <a:tr h="335280">
                <a:tc>
                  <a:txBody>
                    <a:bodyPr/>
                    <a:lstStyle/>
                    <a:p>
                      <a:endParaRPr sz="1600"/>
                    </a:p>
                  </a:txBody>
                  <a:tcPr marL="0" marR="0" marT="0" marB="0"/>
                </a:tc>
                <a:tc>
                  <a:txBody>
                    <a:bodyPr/>
                    <a:lstStyle/>
                    <a:p>
                      <a:endParaRPr sz="1600"/>
                    </a:p>
                  </a:txBody>
                  <a:tcPr marL="0" marR="0" marT="0" marB="0"/>
                </a:tc>
                <a:tc gridSpan="2">
                  <a:txBody>
                    <a:bodyPr/>
                    <a:lstStyle/>
                    <a:p>
                      <a:pPr marL="101600" indent="0"/>
                      <a:r>
                        <a:rPr lang="en-US" sz="900">
                          <a:latin typeface="Arial"/>
                        </a:rPr>
                        <a:t>■ Berilah alasan-alasan ...</a:t>
                      </a:r>
                    </a:p>
                  </a:txBody>
                  <a:tcPr marL="0" marR="0" marT="0" marB="0"/>
                </a:tc>
                <a:tc hMerge="1">
                  <a:txBody>
                    <a:bodyPr/>
                    <a:lstStyle/>
                    <a:p>
                      <a:endParaRPr sz="1600"/>
                    </a:p>
                  </a:txBody>
                  <a:tcPr marL="0" marR="0" marT="0" marB="0"/>
                </a:tc>
              </a:tr>
              <a:tr h="176784">
                <a:tc>
                  <a:txBody>
                    <a:bodyPr/>
                    <a:lstStyle/>
                    <a:p>
                      <a:endParaRPr sz="900"/>
                    </a:p>
                  </a:txBody>
                  <a:tcPr marL="0" marR="0" marT="0" marB="0"/>
                </a:tc>
                <a:tc>
                  <a:txBody>
                    <a:bodyPr/>
                    <a:lstStyle/>
                    <a:p>
                      <a:pPr marL="76200" indent="0"/>
                      <a:r>
                        <a:rPr lang="en-US" sz="900">
                          <a:latin typeface="Arial"/>
                        </a:rPr>
                        <a:t>Sintesis</a:t>
                      </a:r>
                    </a:p>
                  </a:txBody>
                  <a:tcPr marL="0" marR="0" marT="0" marB="0"/>
                </a:tc>
                <a:tc gridSpan="2">
                  <a:txBody>
                    <a:bodyPr/>
                    <a:lstStyle/>
                    <a:p>
                      <a:pPr marL="101600" indent="0"/>
                      <a:r>
                        <a:rPr lang="en-US" sz="900">
                          <a:latin typeface="Arial"/>
                        </a:rPr>
                        <a:t>■ Bentuk ...</a:t>
                      </a:r>
                      <a:r>
                        <a:rPr lang="en-US" sz="900" i="1">
                          <a:latin typeface="Arial"/>
                        </a:rPr>
                        <a:t> (Bildet die Satze im Perfekt!)</a:t>
                      </a:r>
                    </a:p>
                  </a:txBody>
                  <a:tcPr marL="0" marR="0" marT="0" marB="0"/>
                </a:tc>
                <a:tc hMerge="1">
                  <a:txBody>
                    <a:bodyPr/>
                    <a:lstStyle/>
                    <a:p>
                      <a:endParaRPr sz="900"/>
                    </a:p>
                  </a:txBody>
                  <a:tcPr marL="0" marR="0" marT="0" marB="0"/>
                </a:tc>
              </a:tr>
              <a:tr h="173736">
                <a:tc>
                  <a:txBody>
                    <a:bodyPr/>
                    <a:lstStyle/>
                    <a:p>
                      <a:endParaRPr sz="900"/>
                    </a:p>
                  </a:txBody>
                  <a:tcPr marL="0" marR="0" marT="0" marB="0"/>
                </a:tc>
                <a:tc>
                  <a:txBody>
                    <a:bodyPr/>
                    <a:lstStyle/>
                    <a:p>
                      <a:pPr marL="76200" indent="0"/>
                      <a:r>
                        <a:rPr lang="en-US" sz="900" i="1">
                          <a:latin typeface="Arial"/>
                        </a:rPr>
                        <a:t>(synthesis)</a:t>
                      </a:r>
                    </a:p>
                  </a:txBody>
                  <a:tcPr marL="0" marR="0" marT="0" marB="0"/>
                </a:tc>
                <a:tc gridSpan="2">
                  <a:txBody>
                    <a:bodyPr/>
                    <a:lstStyle/>
                    <a:p>
                      <a:pPr marL="101600" indent="0"/>
                      <a:r>
                        <a:rPr lang="en-US" sz="900">
                          <a:latin typeface="Arial"/>
                        </a:rPr>
                        <a:t>■ Susunlah ...</a:t>
                      </a:r>
                      <a:r>
                        <a:rPr lang="en-US" sz="900" i="1">
                          <a:latin typeface="Arial"/>
                        </a:rPr>
                        <a:t> (Macht einen Satz./Wortsalat)</a:t>
                      </a:r>
                    </a:p>
                  </a:txBody>
                  <a:tcPr marL="0" marR="0" marT="0" marB="0"/>
                </a:tc>
                <a:tc hMerge="1">
                  <a:txBody>
                    <a:bodyPr/>
                    <a:lstStyle/>
                    <a:p>
                      <a:endParaRPr sz="900"/>
                    </a:p>
                  </a:txBody>
                  <a:tcPr marL="0" marR="0" marT="0" marB="0"/>
                </a:tc>
              </a:tr>
              <a:tr h="170688">
                <a:tc>
                  <a:txBody>
                    <a:bodyPr/>
                    <a:lstStyle/>
                    <a:p>
                      <a:endParaRPr sz="900"/>
                    </a:p>
                  </a:txBody>
                  <a:tcPr marL="0" marR="0" marT="0" marB="0"/>
                </a:tc>
                <a:tc>
                  <a:txBody>
                    <a:bodyPr/>
                    <a:lstStyle/>
                    <a:p>
                      <a:endParaRPr sz="900"/>
                    </a:p>
                  </a:txBody>
                  <a:tcPr marL="0" marR="0" marT="0" marB="0"/>
                </a:tc>
                <a:tc gridSpan="2">
                  <a:txBody>
                    <a:bodyPr/>
                    <a:lstStyle/>
                    <a:p>
                      <a:pPr marL="101600" indent="0"/>
                      <a:r>
                        <a:rPr lang="en-US" sz="900">
                          <a:latin typeface="Arial"/>
                        </a:rPr>
                        <a:t>■ Tulislah ...</a:t>
                      </a:r>
                      <a:r>
                        <a:rPr lang="en-US" sz="900" i="1">
                          <a:latin typeface="Arial"/>
                        </a:rPr>
                        <a:t> (Schreibt einen Brief/eine Email/eine</a:t>
                      </a:r>
                    </a:p>
                  </a:txBody>
                  <a:tcPr marL="0" marR="0" marT="0" marB="0"/>
                </a:tc>
                <a:tc hMerge="1">
                  <a:txBody>
                    <a:bodyPr/>
                    <a:lstStyle/>
                    <a:p>
                      <a:endParaRPr sz="900"/>
                    </a:p>
                  </a:txBody>
                  <a:tcPr marL="0" marR="0" marT="0" marB="0"/>
                </a:tc>
              </a:tr>
              <a:tr h="161544">
                <a:tc>
                  <a:txBody>
                    <a:bodyPr/>
                    <a:lstStyle/>
                    <a:p>
                      <a:endParaRPr sz="800"/>
                    </a:p>
                  </a:txBody>
                  <a:tcPr marL="0" marR="0" marT="0" marB="0"/>
                </a:tc>
                <a:tc>
                  <a:txBody>
                    <a:bodyPr/>
                    <a:lstStyle/>
                    <a:p>
                      <a:endParaRPr sz="800"/>
                    </a:p>
                  </a:txBody>
                  <a:tcPr marL="0" marR="0" marT="0" marB="0"/>
                </a:tc>
                <a:tc gridSpan="2">
                  <a:txBody>
                    <a:bodyPr/>
                    <a:lstStyle/>
                    <a:p>
                      <a:pPr marL="266700" indent="0"/>
                      <a:r>
                        <a:rPr lang="en-US" sz="900" i="1">
                          <a:latin typeface="Arial"/>
                        </a:rPr>
                        <a:t>Postkarte/eine Zusammenfassung/...)</a:t>
                      </a:r>
                    </a:p>
                  </a:txBody>
                  <a:tcPr marL="0" marR="0" marT="0" marB="0"/>
                </a:tc>
                <a:tc hMerge="1">
                  <a:txBody>
                    <a:bodyPr/>
                    <a:lstStyle/>
                    <a:p>
                      <a:endParaRPr sz="800"/>
                    </a:p>
                  </a:txBody>
                  <a:tcPr marL="0" marR="0" marT="0" marB="0"/>
                </a:tc>
              </a:tr>
              <a:tr h="173736">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Ramalkanlah ...</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Ciptakanlah ...</a:t>
                      </a:r>
                    </a:p>
                  </a:txBody>
                  <a:tcPr marL="0" marR="0" marT="0" marB="0"/>
                </a:tc>
              </a:tr>
              <a:tr h="158496">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pPr marL="12700" indent="0"/>
                      <a:r>
                        <a:rPr lang="en-US" sz="900">
                          <a:latin typeface="Arial"/>
                        </a:rPr>
                        <a:t>■ Rancanglah ...</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Bagaimana kita dapat memecahkan ...</a:t>
                      </a:r>
                    </a:p>
                  </a:txBody>
                  <a:tcPr marL="0" marR="0" marT="0" marB="0"/>
                </a:tc>
              </a:tr>
              <a:tr h="176784">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Apa yang terjadi seandainya ...</a:t>
                      </a:r>
                    </a:p>
                  </a:txBody>
                  <a:tcPr marL="0" marR="0" marT="0" marB="0"/>
                </a:tc>
              </a:tr>
              <a:tr h="155448">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pPr marL="12700" indent="0"/>
                      <a:r>
                        <a:rPr lang="en-US" sz="900">
                          <a:latin typeface="Arial"/>
                        </a:rPr>
                        <a:t>■ Bagaimana kita dapat memperbaiki...</a:t>
                      </a:r>
                    </a:p>
                  </a:txBody>
                  <a:tcPr marL="0" marR="0" marT="0" marB="0"/>
                </a:tc>
              </a:tr>
              <a:tr h="344424">
                <a:tc>
                  <a:txBody>
                    <a:bodyPr/>
                    <a:lstStyle/>
                    <a:p>
                      <a:endParaRPr sz="1700"/>
                    </a:p>
                  </a:txBody>
                  <a:tcPr marL="0" marR="0" marT="0" marB="0"/>
                </a:tc>
                <a:tc>
                  <a:txBody>
                    <a:bodyPr/>
                    <a:lstStyle/>
                    <a:p>
                      <a:endParaRPr sz="1700"/>
                    </a:p>
                  </a:txBody>
                  <a:tcPr marL="0" marR="0" marT="0" marB="0"/>
                </a:tc>
                <a:tc gridSpan="2">
                  <a:txBody>
                    <a:bodyPr/>
                    <a:lstStyle/>
                    <a:p>
                      <a:pPr marR="2260600" indent="0" algn="r"/>
                      <a:r>
                        <a:rPr lang="en-US" sz="900">
                          <a:latin typeface="Arial"/>
                        </a:rPr>
                        <a:t>■ Kembangkan ...</a:t>
                      </a:r>
                    </a:p>
                  </a:txBody>
                  <a:tcPr marL="0" marR="0" marT="0" marB="0"/>
                </a:tc>
                <a:tc hMerge="1">
                  <a:txBody>
                    <a:bodyPr/>
                    <a:lstStyle/>
                    <a:p>
                      <a:endParaRPr sz="1700"/>
                    </a:p>
                  </a:txBody>
                  <a:tcPr marL="0" marR="0" marT="0" marB="0"/>
                </a:tc>
              </a:tr>
              <a:tr h="182880">
                <a:tc>
                  <a:txBody>
                    <a:bodyPr/>
                    <a:lstStyle/>
                    <a:p>
                      <a:endParaRPr sz="900"/>
                    </a:p>
                  </a:txBody>
                  <a:tcPr marL="0" marR="0" marT="0" marB="0"/>
                </a:tc>
                <a:tc>
                  <a:txBody>
                    <a:bodyPr/>
                    <a:lstStyle/>
                    <a:p>
                      <a:pPr marL="76200" indent="0"/>
                      <a:r>
                        <a:rPr lang="en-US" sz="900">
                          <a:latin typeface="Arial"/>
                        </a:rPr>
                        <a:t>Evaluasi</a:t>
                      </a:r>
                    </a:p>
                  </a:txBody>
                  <a:tcPr marL="0" marR="0" marT="0" marB="0"/>
                </a:tc>
                <a:tc gridSpan="2">
                  <a:txBody>
                    <a:bodyPr/>
                    <a:lstStyle/>
                    <a:p>
                      <a:pPr marL="101600" indent="0"/>
                      <a:r>
                        <a:rPr lang="en-US" sz="900">
                          <a:latin typeface="Arial"/>
                        </a:rPr>
                        <a:t>■ Berilah pendapat... (Wie</a:t>
                      </a:r>
                      <a:r>
                        <a:rPr lang="en-US" sz="900" i="1">
                          <a:latin typeface="Arial"/>
                        </a:rPr>
                        <a:t> findest du ...?)</a:t>
                      </a:r>
                    </a:p>
                  </a:txBody>
                  <a:tcPr marL="0" marR="0" marT="0" marB="0"/>
                </a:tc>
                <a:tc hMerge="1">
                  <a:txBody>
                    <a:bodyPr/>
                    <a:lstStyle/>
                    <a:p>
                      <a:endParaRPr sz="900"/>
                    </a:p>
                  </a:txBody>
                  <a:tcPr marL="0" marR="0" marT="0" marB="0"/>
                </a:tc>
              </a:tr>
              <a:tr h="170688">
                <a:tc>
                  <a:txBody>
                    <a:bodyPr/>
                    <a:lstStyle/>
                    <a:p>
                      <a:endParaRPr sz="900"/>
                    </a:p>
                  </a:txBody>
                  <a:tcPr marL="0" marR="0" marT="0" marB="0"/>
                </a:tc>
                <a:tc>
                  <a:txBody>
                    <a:bodyPr/>
                    <a:lstStyle/>
                    <a:p>
                      <a:pPr marL="76200" indent="0"/>
                      <a:r>
                        <a:rPr lang="en-US" sz="900" i="1">
                          <a:latin typeface="Arial"/>
                        </a:rPr>
                        <a:t>(evaluation)</a:t>
                      </a:r>
                    </a:p>
                  </a:txBody>
                  <a:tcPr marL="0" marR="0" marT="0" marB="0"/>
                </a:tc>
                <a:tc gridSpan="2">
                  <a:txBody>
                    <a:bodyPr/>
                    <a:lstStyle/>
                    <a:p>
                      <a:pPr marL="101600" indent="0"/>
                      <a:r>
                        <a:rPr lang="en-US" sz="900">
                          <a:latin typeface="Arial"/>
                        </a:rPr>
                        <a:t>■ Setujukah anda</a:t>
                      </a:r>
                      <a:r>
                        <a:rPr lang="en-US" sz="900" i="1">
                          <a:latin typeface="Arial"/>
                        </a:rPr>
                        <a:t> ...(Seid ihr damit einverstanden oder</a:t>
                      </a:r>
                    </a:p>
                  </a:txBody>
                  <a:tcPr marL="0" marR="0" marT="0" marB="0"/>
                </a:tc>
                <a:tc hMerge="1">
                  <a:txBody>
                    <a:bodyPr/>
                    <a:lstStyle/>
                    <a:p>
                      <a:endParaRPr sz="900"/>
                    </a:p>
                  </a:txBody>
                  <a:tcPr marL="0" marR="0" marT="0" marB="0"/>
                </a:tc>
              </a:tr>
              <a:tr h="173736">
                <a:tc>
                  <a:txBody>
                    <a:bodyPr/>
                    <a:lstStyle/>
                    <a:p>
                      <a:endParaRPr sz="900"/>
                    </a:p>
                  </a:txBody>
                  <a:tcPr marL="0" marR="0" marT="0" marB="0"/>
                </a:tc>
                <a:tc>
                  <a:txBody>
                    <a:bodyPr/>
                    <a:lstStyle/>
                    <a:p>
                      <a:endParaRPr sz="900"/>
                    </a:p>
                  </a:txBody>
                  <a:tcPr marL="0" marR="0" marT="0" marB="0"/>
                </a:tc>
                <a:tc gridSpan="2">
                  <a:txBody>
                    <a:bodyPr/>
                    <a:lstStyle/>
                    <a:p>
                      <a:pPr marL="266700" indent="0"/>
                      <a:r>
                        <a:rPr lang="en-US" sz="900" i="1">
                          <a:latin typeface="Arial"/>
                        </a:rPr>
                        <a:t>dagegen?)</a:t>
                      </a:r>
                    </a:p>
                  </a:txBody>
                  <a:tcPr marL="0" marR="0" marT="0" marB="0"/>
                </a:tc>
                <a:tc hMerge="1">
                  <a:txBody>
                    <a:bodyPr/>
                    <a:lstStyle/>
                    <a:p>
                      <a:endParaRPr sz="900"/>
                    </a:p>
                  </a:txBody>
                  <a:tcPr marL="0" marR="0" marT="0" marB="0"/>
                </a:tc>
              </a:tr>
              <a:tr h="161544">
                <a:tc>
                  <a:txBody>
                    <a:bodyPr/>
                    <a:lstStyle/>
                    <a:p>
                      <a:endParaRPr sz="800"/>
                    </a:p>
                  </a:txBody>
                  <a:tcPr marL="0" marR="0" marT="0" marB="0"/>
                </a:tc>
                <a:tc>
                  <a:txBody>
                    <a:bodyPr/>
                    <a:lstStyle/>
                    <a:p>
                      <a:endParaRPr sz="800"/>
                    </a:p>
                  </a:txBody>
                  <a:tcPr marL="0" marR="0" marT="0" marB="0"/>
                </a:tc>
                <a:tc gridSpan="2">
                  <a:txBody>
                    <a:bodyPr/>
                    <a:lstStyle/>
                    <a:p>
                      <a:pPr marL="101600" indent="0"/>
                      <a:r>
                        <a:rPr lang="en-US" sz="900">
                          <a:latin typeface="Arial"/>
                        </a:rPr>
                        <a:t>■ Alternatif mana yang lebih baik</a:t>
                      </a:r>
                      <a:r>
                        <a:rPr lang="en-US" sz="900" i="1">
                          <a:latin typeface="Arial"/>
                        </a:rPr>
                        <a:t> ...(Welche ist besser?</a:t>
                      </a:r>
                    </a:p>
                  </a:txBody>
                  <a:tcPr marL="0" marR="0" marT="0" marB="0"/>
                </a:tc>
                <a:tc hMerge="1">
                  <a:txBody>
                    <a:bodyPr/>
                    <a:lstStyle/>
                    <a:p>
                      <a:endParaRPr sz="800"/>
                    </a:p>
                  </a:txBody>
                  <a:tcPr marL="0" marR="0" marT="0" marB="0"/>
                </a:tc>
              </a:tr>
              <a:tr h="170688">
                <a:tc>
                  <a:txBody>
                    <a:bodyPr/>
                    <a:lstStyle/>
                    <a:p>
                      <a:endParaRPr sz="900"/>
                    </a:p>
                  </a:txBody>
                  <a:tcPr marL="0" marR="0" marT="0" marB="0"/>
                </a:tc>
                <a:tc>
                  <a:txBody>
                    <a:bodyPr/>
                    <a:lstStyle/>
                    <a:p>
                      <a:endParaRPr sz="900"/>
                    </a:p>
                  </a:txBody>
                  <a:tcPr marL="0" marR="0" marT="0" marB="0"/>
                </a:tc>
                <a:tc gridSpan="2">
                  <a:txBody>
                    <a:bodyPr/>
                    <a:lstStyle/>
                    <a:p>
                      <a:pPr marR="2260600" indent="0" algn="r"/>
                      <a:r>
                        <a:rPr lang="en-US" sz="900" i="1">
                          <a:latin typeface="Arial"/>
                        </a:rPr>
                        <a:t>A, B, oder C?)</a:t>
                      </a:r>
                    </a:p>
                  </a:txBody>
                  <a:tcPr marL="0" marR="0" marT="0" marB="0"/>
                </a:tc>
                <a:tc hMerge="1">
                  <a:txBody>
                    <a:bodyPr/>
                    <a:lstStyle/>
                    <a:p>
                      <a:endParaRPr sz="900"/>
                    </a:p>
                  </a:txBody>
                  <a:tcPr marL="0" marR="0" marT="0" marB="0"/>
                </a:tc>
              </a:tr>
              <a:tr h="167640">
                <a:tc>
                  <a:txBody>
                    <a:bodyPr/>
                    <a:lstStyle/>
                    <a:p>
                      <a:endParaRPr sz="800"/>
                    </a:p>
                  </a:txBody>
                  <a:tcPr marL="0" marR="0" marT="0" marB="0"/>
                </a:tc>
                <a:tc>
                  <a:txBody>
                    <a:bodyPr/>
                    <a:lstStyle/>
                    <a:p>
                      <a:endParaRPr sz="800"/>
                    </a:p>
                  </a:txBody>
                  <a:tcPr marL="0" marR="0" marT="0" marB="0"/>
                </a:tc>
                <a:tc gridSpan="2">
                  <a:txBody>
                    <a:bodyPr/>
                    <a:lstStyle/>
                    <a:p>
                      <a:pPr marL="101600" indent="0"/>
                      <a:r>
                        <a:rPr lang="en-US" sz="900">
                          <a:latin typeface="Arial"/>
                        </a:rPr>
                        <a:t>■ Berilah alasan... (Was</a:t>
                      </a:r>
                      <a:r>
                        <a:rPr lang="en-US" sz="900" i="1">
                          <a:latin typeface="Arial"/>
                        </a:rPr>
                        <a:t> ist der Grund?/ Was sind die</a:t>
                      </a:r>
                    </a:p>
                  </a:txBody>
                  <a:tcPr marL="0" marR="0" marT="0" marB="0"/>
                </a:tc>
                <a:tc hMerge="1">
                  <a:txBody>
                    <a:bodyPr/>
                    <a:lstStyle/>
                    <a:p>
                      <a:endParaRPr sz="800"/>
                    </a:p>
                  </a:txBody>
                  <a:tcPr marL="0" marR="0" marT="0" marB="0"/>
                </a:tc>
              </a:tr>
              <a:tr h="179832">
                <a:tc>
                  <a:txBody>
                    <a:bodyPr/>
                    <a:lstStyle/>
                    <a:p>
                      <a:endParaRPr sz="900"/>
                    </a:p>
                  </a:txBody>
                  <a:tcPr marL="0" marR="0" marT="0" marB="0"/>
                </a:tc>
                <a:tc>
                  <a:txBody>
                    <a:bodyPr/>
                    <a:lstStyle/>
                    <a:p>
                      <a:endParaRPr sz="900"/>
                    </a:p>
                  </a:txBody>
                  <a:tcPr marL="0" marR="0" marT="0" marB="0"/>
                </a:tc>
                <a:tc gridSpan="2">
                  <a:txBody>
                    <a:bodyPr/>
                    <a:lstStyle/>
                    <a:p>
                      <a:pPr marL="266700" indent="0"/>
                      <a:r>
                        <a:rPr lang="en-US" sz="900" i="1">
                          <a:latin typeface="Arial"/>
                        </a:rPr>
                        <a:t>Grunde)</a:t>
                      </a:r>
                    </a:p>
                  </a:txBody>
                  <a:tcPr marL="0" marR="0" marT="0" marB="0"/>
                </a:tc>
                <a:tc hMerge="1">
                  <a:txBody>
                    <a:bodyPr/>
                    <a:lstStyle/>
                    <a:p>
                      <a:endParaRPr sz="900"/>
                    </a:p>
                  </a:txBody>
                  <a:tcPr marL="0" marR="0" marT="0" marB="0"/>
                </a:tc>
              </a:tr>
              <a:tr h="170688">
                <a:tc>
                  <a:txBody>
                    <a:bodyPr/>
                    <a:lstStyle/>
                    <a:p>
                      <a:endParaRPr sz="900"/>
                    </a:p>
                  </a:txBody>
                  <a:tcPr marL="0" marR="0" marT="0" marB="0"/>
                </a:tc>
                <a:tc>
                  <a:txBody>
                    <a:bodyPr/>
                    <a:lstStyle/>
                    <a:p>
                      <a:endParaRPr sz="900"/>
                    </a:p>
                  </a:txBody>
                  <a:tcPr marL="0" marR="0" marT="0" marB="0"/>
                </a:tc>
                <a:tc gridSpan="2">
                  <a:txBody>
                    <a:bodyPr/>
                    <a:lstStyle/>
                    <a:p>
                      <a:pPr marL="101600" indent="0"/>
                      <a:r>
                        <a:rPr lang="en-US" sz="900">
                          <a:latin typeface="Arial"/>
                        </a:rPr>
                        <a:t>■ Bandingkan ...</a:t>
                      </a:r>
                      <a:r>
                        <a:rPr lang="en-US" sz="900" i="1">
                          <a:latin typeface="Arial"/>
                        </a:rPr>
                        <a:t> (Vergleicht!)</a:t>
                      </a:r>
                    </a:p>
                  </a:txBody>
                  <a:tcPr marL="0" marR="0" marT="0" marB="0"/>
                </a:tc>
                <a:tc hMerge="1">
                  <a:txBody>
                    <a:bodyPr/>
                    <a:lstStyle/>
                    <a:p>
                      <a:endParaRPr sz="900"/>
                    </a:p>
                  </a:txBody>
                  <a:tcPr marL="0" marR="0" marT="0" marB="0"/>
                </a:tc>
              </a:tr>
              <a:tr h="158496">
                <a:tc>
                  <a:txBody>
                    <a:bodyPr/>
                    <a:lstStyle/>
                    <a:p>
                      <a:endParaRPr sz="800"/>
                    </a:p>
                  </a:txBody>
                  <a:tcPr marL="0" marR="0" marT="0" marB="0"/>
                </a:tc>
                <a:tc>
                  <a:txBody>
                    <a:bodyPr/>
                    <a:lstStyle/>
                    <a:p>
                      <a:endParaRPr sz="800"/>
                    </a:p>
                  </a:txBody>
                  <a:tcPr marL="0" marR="0" marT="0" marB="0"/>
                </a:tc>
                <a:tc gridSpan="2">
                  <a:txBody>
                    <a:bodyPr/>
                    <a:lstStyle/>
                    <a:p>
                      <a:pPr marR="2260600" indent="0" algn="r"/>
                      <a:r>
                        <a:rPr lang="en-US" sz="900">
                          <a:latin typeface="Arial"/>
                        </a:rPr>
                        <a:t>■ Bedakanlah ...</a:t>
                      </a:r>
                    </a:p>
                  </a:txBody>
                  <a:tcPr marL="0" marR="0" marT="0" marB="0"/>
                </a:tc>
                <a:tc hMerge="1">
                  <a:txBody>
                    <a:bodyPr/>
                    <a:lstStyle/>
                    <a:p>
                      <a:endParaRPr sz="800"/>
                    </a:p>
                  </a:txBody>
                  <a:tcPr marL="0" marR="0" marT="0" marB="0"/>
                </a:tc>
              </a:tr>
              <a:tr h="170688">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Kritiklah ...</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pPr marL="12700" indent="0"/>
                      <a:r>
                        <a:rPr lang="en-US" sz="900">
                          <a:latin typeface="Arial"/>
                        </a:rPr>
                        <a:t>■ Nilailah ...</a:t>
                      </a:r>
                    </a:p>
                  </a:txBody>
                  <a:tcPr marL="0" marR="0" marT="0" marB="0"/>
                </a:tc>
              </a:tr>
            </a:tbl>
          </a:graphicData>
        </a:graphic>
      </p:graphicFrame>
      <p:sp>
        <p:nvSpPr>
          <p:cNvPr id="3" name="Rectangle 2"/>
          <p:cNvSpPr/>
          <p:nvPr/>
        </p:nvSpPr>
        <p:spPr>
          <a:xfrm>
            <a:off x="1347216" y="8500872"/>
            <a:ext cx="5507736" cy="1039368"/>
          </a:xfrm>
          <a:prstGeom prst="rect">
            <a:avLst/>
          </a:prstGeom>
        </p:spPr>
        <p:txBody>
          <a:bodyPr lIns="0" tIns="0" rIns="0" bIns="0">
            <a:noAutofit/>
          </a:bodyPr>
          <a:lstStyle/>
          <a:p>
            <a:pPr indent="0">
              <a:spcBef>
                <a:spcPts val="1050"/>
              </a:spcBef>
              <a:spcAft>
                <a:spcPts val="420"/>
              </a:spcAft>
            </a:pPr>
            <a:r>
              <a:rPr lang="en-US" sz="900" b="1">
                <a:latin typeface="Arial"/>
              </a:rPr>
              <a:t>3. Mengumpulkan informasi/eksperimen (mencoba)</a:t>
            </a:r>
          </a:p>
          <a:p>
            <a:pPr marL="190500" indent="0">
              <a:lnSpc>
                <a:spcPts val="1344"/>
              </a:lnSpc>
            </a:pPr>
            <a:r>
              <a:rPr lang="en-US" sz="900">
                <a:latin typeface="Arial"/>
              </a:rPr>
              <a:t>Aktivitas pembelajaran yang dapat dilakukan pada pengalaman belajar ini antara lain:</a:t>
            </a:r>
          </a:p>
          <a:p>
            <a:pPr marL="190500" indent="0">
              <a:lnSpc>
                <a:spcPts val="1344"/>
              </a:lnSpc>
            </a:pPr>
            <a:r>
              <a:rPr lang="en-US" sz="900">
                <a:latin typeface="Arial"/>
              </a:rPr>
              <a:t>a. melakukan eksperimen,</a:t>
            </a:r>
          </a:p>
          <a:p>
            <a:pPr marL="190500" indent="0">
              <a:lnSpc>
                <a:spcPts val="1344"/>
              </a:lnSpc>
            </a:pPr>
            <a:r>
              <a:rPr lang="en-US" sz="900">
                <a:latin typeface="Arial"/>
              </a:rPr>
              <a:t>b. membaca sumber lain selain buku teks,</a:t>
            </a:r>
          </a:p>
          <a:p>
            <a:pPr marL="190500" indent="0">
              <a:lnSpc>
                <a:spcPts val="1344"/>
              </a:lnSpc>
            </a:pPr>
            <a:r>
              <a:rPr lang="en-US" sz="900">
                <a:latin typeface="Arial"/>
              </a:rPr>
              <a:t>c. mengamati objek/ kejadian/aktivitas, dan</a:t>
            </a:r>
          </a:p>
          <a:p>
            <a:pPr marL="190500" indent="0">
              <a:lnSpc>
                <a:spcPts val="1344"/>
              </a:lnSpc>
            </a:pPr>
            <a:r>
              <a:rPr lang="en-US" sz="900">
                <a:latin typeface="Arial"/>
              </a:rPr>
              <a:t>d. wawancara dengan narasumber.</a:t>
            </a:r>
          </a:p>
        </p:txBody>
      </p:sp>
      <p:sp>
        <p:nvSpPr>
          <p:cNvPr id="4" name="Rectangle 3"/>
          <p:cNvSpPr/>
          <p:nvPr/>
        </p:nvSpPr>
        <p:spPr>
          <a:xfrm>
            <a:off x="4736592" y="9918192"/>
            <a:ext cx="1938528" cy="155448"/>
          </a:xfrm>
          <a:prstGeom prst="rect">
            <a:avLst/>
          </a:prstGeom>
        </p:spPr>
        <p:txBody>
          <a:bodyPr lIns="0" tIns="0" rIns="0" bIns="0">
            <a:noAutofit/>
          </a:bodyPr>
          <a:lstStyle/>
          <a:p>
            <a:pPr indent="0" algn="just"/>
            <a:r>
              <a:rPr lang="en-US" sz="900">
                <a:latin typeface="Arial"/>
              </a:rPr>
              <a:t>Materi 1- Konsep Kurikulum | 34</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2896" y="1109472"/>
            <a:ext cx="5586984" cy="137160"/>
          </a:xfrm>
          <a:prstGeom prst="rect">
            <a:avLst/>
          </a:prstGeom>
        </p:spPr>
        <p:txBody>
          <a:bodyPr lIns="0" tIns="0" rIns="0" bIns="0">
            <a:noAutofit/>
          </a:bodyPr>
          <a:lstStyle/>
          <a:p>
            <a:pPr marL="2235200" indent="0">
              <a:spcAft>
                <a:spcPts val="1680"/>
              </a:spcAft>
            </a:pPr>
            <a:r>
              <a:rPr lang="en-US" sz="900" b="1">
                <a:latin typeface="Arial"/>
              </a:rPr>
              <a:t>KATA PENGANTAR</a:t>
            </a:r>
          </a:p>
        </p:txBody>
      </p:sp>
      <p:sp>
        <p:nvSpPr>
          <p:cNvPr id="3" name="Rectangle 2"/>
          <p:cNvSpPr/>
          <p:nvPr/>
        </p:nvSpPr>
        <p:spPr>
          <a:xfrm>
            <a:off x="1072896" y="1530096"/>
            <a:ext cx="5586984" cy="6678168"/>
          </a:xfrm>
          <a:prstGeom prst="rect">
            <a:avLst/>
          </a:prstGeom>
        </p:spPr>
        <p:txBody>
          <a:bodyPr lIns="0" tIns="0" rIns="0" bIns="0">
            <a:noAutofit/>
          </a:bodyPr>
          <a:lstStyle/>
          <a:p>
            <a:pPr marL="12700" marR="12700" indent="0" algn="just">
              <a:lnSpc>
                <a:spcPts val="1608"/>
              </a:lnSpc>
              <a:spcBef>
                <a:spcPts val="1680"/>
              </a:spcBef>
              <a:spcAft>
                <a:spcPts val="1050"/>
              </a:spcAft>
            </a:pPr>
            <a:r>
              <a:rPr lang="en-US" sz="900">
                <a:latin typeface="Arial"/>
              </a:rPr>
              <a:t>Puji dan syukur kami panjatkan ke hadirat Allah SWT atas selesainya Panduan Pelatihan Implementasi Kurikulum 2013. Panduan ini merupakan panduan wajib dalam rangka pelatihan calon instruktur, dan guru untuk memahami Kurikulum 2013 dan kemudian mengiimplementasikannya dalam proses pembelajaran di sekolah.</a:t>
            </a:r>
          </a:p>
          <a:p>
            <a:pPr marL="12700" marR="12700" indent="0" algn="just">
              <a:lnSpc>
                <a:spcPts val="1608"/>
              </a:lnSpc>
              <a:spcAft>
                <a:spcPts val="1050"/>
              </a:spcAft>
            </a:pPr>
            <a:r>
              <a:rPr lang="en-US" sz="900">
                <a:latin typeface="Arial"/>
              </a:rPr>
              <a:t>Kurikulum 2013 ini diberlakukan secara bertahap mulai tahun ajaran 2013-2014 melalui pelaksanaan terbatas, khususnya bagi sekolah-sekolah yang sudah siap melaksanakannya. Pada Tahun Ajaran 2013/2014, Kurikulum 2013 dilaksanakan secara terbatas untuk Kelas I, IV, VII, dan X. Pada Tahun Ajaran 2014/2015 akan dilaksanakan oleh semua sekolah untuk kelas I, II, IV, V, VII, VIII, X, dan XI. Pada Tahun Ajaran 2015/2016 diharapkan Kurikulum 2013 telah dilaksanakan di seluruh kelas, mulai dari kelas I sampai dengan kelas XII.</a:t>
            </a:r>
          </a:p>
          <a:p>
            <a:pPr marL="12700" marR="12700" indent="0" algn="just">
              <a:lnSpc>
                <a:spcPts val="1608"/>
              </a:lnSpc>
              <a:spcAft>
                <a:spcPts val="1050"/>
              </a:spcAft>
            </a:pPr>
            <a:r>
              <a:rPr lang="en-US" sz="900">
                <a:latin typeface="Arial"/>
              </a:rPr>
              <a:t>Menjelang implementasi Kurikulum 2013, penyiapan tenaga guru dan tenaga kependidikan lainnya sebagai pelaksana kurikulum di lapangan perlu dilakukan. Sehubungan dengan itu, Badan Pengembangan Sumber Daya Manusia Pendidikan dan Kebudayaan dan Penjaminan Mutu Pendidikan (BPSDMPK dan PMP) telah menyiapkan strategi Pelatihan Implementasi Kurikulum 2013 bagi guru, kepala sekolah, dan pengawas.</a:t>
            </a:r>
          </a:p>
          <a:p>
            <a:pPr marL="12700" marR="12700" indent="0" algn="just">
              <a:lnSpc>
                <a:spcPts val="1608"/>
              </a:lnSpc>
              <a:spcAft>
                <a:spcPts val="1050"/>
              </a:spcAft>
            </a:pPr>
            <a:r>
              <a:rPr lang="en-US" sz="900">
                <a:latin typeface="Arial"/>
              </a:rPr>
              <a:t>Pada tahun 2014 pelatihan dilakukan bagi pengawas SD/SMP/SMA/SMK, kepala sekolah SD/SMP/SMA/SMK, dan guru kelas I, II, IV, V, VII, VIII, X, dan XI. Guna menjamin kualitas pelatihan tersebut, Badan PSDMPK dan PMP telah menyiapkan Buku 1 Panduan untuk Narasumber Nasional dan Instruktur Nasional dan Buku 2 Modul Materi Pelatihan Implementasi Kurikulum 2013 sesuai dengan kelas, mata pelajaran, dan jenjang pendidikan. Modul ini diharapkan dapat membantu semua pihak menjalankan tugas dalam Pelatihan Implementasi Kurikulum 2013.</a:t>
            </a:r>
          </a:p>
          <a:p>
            <a:pPr marL="12700" marR="12700" indent="0" algn="just">
              <a:lnSpc>
                <a:spcPts val="1632"/>
              </a:lnSpc>
              <a:spcAft>
                <a:spcPts val="2100"/>
              </a:spcAft>
            </a:pPr>
            <a:r>
              <a:rPr lang="en-US" sz="900">
                <a:latin typeface="Arial"/>
              </a:rPr>
              <a:t>Saya mengucapkan terima kasih dan penghargaan atas partisipasi aktif kepada pejabat dan staf di jajaran BPSDMPK dan PMP, dosen perguruan tinggi, konsultan, widyaiswara, pengawas, kepala sekolah, dan guru yang terlibat di dalam penyusunan modul-modul tersebut di atas.</a:t>
            </a:r>
          </a:p>
          <a:p>
            <a:pPr marL="3073400" indent="0">
              <a:lnSpc>
                <a:spcPts val="1584"/>
              </a:lnSpc>
            </a:pPr>
            <a:r>
              <a:rPr lang="en-US" sz="900" b="1">
                <a:latin typeface="Arial"/>
              </a:rPr>
              <a:t>Jakarta, Maret 2014</a:t>
            </a:r>
          </a:p>
          <a:p>
            <a:pPr marL="3073400" marR="12700" indent="0">
              <a:lnSpc>
                <a:spcPts val="1584"/>
              </a:lnSpc>
              <a:spcAft>
                <a:spcPts val="2100"/>
              </a:spcAft>
            </a:pPr>
            <a:r>
              <a:rPr lang="en-US" sz="900" b="1">
                <a:latin typeface="Arial"/>
              </a:rPr>
              <a:t>Kepala Pusat Pengembangan Profesi Pendidik</a:t>
            </a:r>
          </a:p>
        </p:txBody>
      </p:sp>
      <p:sp>
        <p:nvSpPr>
          <p:cNvPr id="4" name="Rectangle 3"/>
          <p:cNvSpPr/>
          <p:nvPr/>
        </p:nvSpPr>
        <p:spPr>
          <a:xfrm>
            <a:off x="1072896" y="8692896"/>
            <a:ext cx="5586984" cy="335280"/>
          </a:xfrm>
          <a:prstGeom prst="rect">
            <a:avLst/>
          </a:prstGeom>
        </p:spPr>
        <p:txBody>
          <a:bodyPr lIns="0" tIns="0" rIns="0" bIns="0">
            <a:noAutofit/>
          </a:bodyPr>
          <a:lstStyle/>
          <a:p>
            <a:pPr marL="3073400" indent="0">
              <a:spcBef>
                <a:spcPts val="2100"/>
              </a:spcBef>
              <a:spcAft>
                <a:spcPts val="420"/>
              </a:spcAft>
            </a:pPr>
            <a:r>
              <a:rPr lang="en-US" sz="900" b="1">
                <a:latin typeface="Arial"/>
              </a:rPr>
              <a:t>UNIFAH ROSYIDI</a:t>
            </a:r>
          </a:p>
          <a:p>
            <a:pPr marL="3073400" indent="0"/>
            <a:r>
              <a:rPr lang="en-US" sz="900" b="1">
                <a:latin typeface="Arial"/>
              </a:rPr>
              <a:t>NIP. 19620405 198703 2 001</a:t>
            </a:r>
          </a:p>
        </p:txBody>
      </p:sp>
      <p:sp>
        <p:nvSpPr>
          <p:cNvPr id="5" name="Rectangle 4"/>
          <p:cNvSpPr/>
          <p:nvPr/>
        </p:nvSpPr>
        <p:spPr>
          <a:xfrm>
            <a:off x="5580888" y="10037064"/>
            <a:ext cx="1091184" cy="131064"/>
          </a:xfrm>
          <a:prstGeom prst="rect">
            <a:avLst/>
          </a:prstGeom>
        </p:spPr>
        <p:txBody>
          <a:bodyPr lIns="0" tIns="0" rIns="0" bIns="0">
            <a:noAutofit/>
          </a:bodyPr>
          <a:lstStyle/>
          <a:p>
            <a:pPr indent="0" algn="just"/>
            <a:r>
              <a:rPr lang="en-US" sz="900">
                <a:latin typeface="Arial"/>
              </a:rPr>
              <a:t>Bahasa Jerman | iii</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07592" y="1100328"/>
            <a:ext cx="5355336" cy="8561832"/>
          </a:xfrm>
          <a:prstGeom prst="rect">
            <a:avLst/>
          </a:prstGeom>
        </p:spPr>
        <p:txBody>
          <a:bodyPr lIns="0" tIns="0" rIns="0" bIns="0">
            <a:noAutofit/>
          </a:bodyPr>
          <a:lstStyle/>
          <a:p>
            <a:pPr marL="228600" marR="12700" indent="0" algn="just">
              <a:lnSpc>
                <a:spcPts val="1320"/>
              </a:lnSpc>
              <a:spcAft>
                <a:spcPts val="840"/>
              </a:spcAft>
            </a:pPr>
            <a:r>
              <a:rPr lang="en-US" sz="900">
                <a:latin typeface="Arial"/>
              </a:rPr>
              <a:t>Untuk memperoleh hasil belajar yang nyata atau autentik, peserta didik harus mencoba atau melakukan percobaan, terutama untuk materi atau substansi yang sesuai. Peserta didik pun harus memiliki keterampilan proses untuk mengembangkan pengetahuan tentang alam sekitar, serta mampu menggunakan metode ilmiah dan bersikap ilmiah untuk memecahkan masalah-masalah yang dihadapinya sehari-hari.</a:t>
            </a:r>
          </a:p>
          <a:p>
            <a:pPr marL="228600" marR="12700" indent="0" algn="just">
              <a:lnSpc>
                <a:spcPts val="1344"/>
              </a:lnSpc>
              <a:spcAft>
                <a:spcPts val="840"/>
              </a:spcAft>
            </a:pPr>
            <a:r>
              <a:rPr lang="en-US" sz="900">
                <a:latin typeface="Arial"/>
              </a:rPr>
              <a:t>Untuk kelancaran pelaksanaan percobaan, guru (1) hendaknya merumuskan tujuan eksperimen yang akan dilaksanakan, (2) bersama murid mempersiapkan perlengkapan yang akan digunakan, (3) harus memperhitungkan tempat dan waktu, (4) menyiapkan kertas kerja sebagai petunjuk pelaksanaan percobaan, (5) mendiskusikan topik/subtopik yang akan dijadikan eksperimen, (6) membimbing peserta didik selama melakukan percobaan, dan (8) mengumpulkan hasil kerja murid dan mengevaluasinya, (9) membahas hasil kerja peserta didik dan memberikan umpan balik yang membangun.</a:t>
            </a:r>
          </a:p>
          <a:p>
            <a:pPr marL="228600" marR="12700" indent="0" algn="just">
              <a:lnSpc>
                <a:spcPts val="1344"/>
              </a:lnSpc>
              <a:spcAft>
                <a:spcPts val="840"/>
              </a:spcAft>
            </a:pPr>
            <a:r>
              <a:rPr lang="en-US" sz="900">
                <a:latin typeface="Arial"/>
              </a:rPr>
              <a:t>Aktivitas mencoba dalam pembelajaran bahasa Jerman, misalnya: (1) menentukan tema atau topik sesuai dengan kompetensi dasar yang akan dicapai; (2) mempelajari makna kata-kata baru berkaitan dengan tema/subtema; (3) mengamati struktur yang dipelajari berkaitan dengan tema/subtema; (4) melakukan percobaan (menggunakan kata-kata, struktur, dan informasi-informasi yang dipelajari dalam dialog); (5) mencatat ujaran-ujaran/struktur yang baru dipelajari, menganalisisnya, dan menyajikan data (informasi utama, struktur, makna kata); (6) menarik simpulan atas hasil percobaan; dan (7) membuat laporan dan mengkomunikasikan hasil percobaan.</a:t>
            </a:r>
          </a:p>
          <a:p>
            <a:pPr indent="0">
              <a:spcAft>
                <a:spcPts val="420"/>
              </a:spcAft>
            </a:pPr>
            <a:r>
              <a:rPr lang="en-US" sz="900" b="1">
                <a:latin typeface="Arial"/>
              </a:rPr>
              <a:t>4. Mengasosiasi/mengolah informasi</a:t>
            </a:r>
            <a:r>
              <a:rPr lang="en-US" sz="900" b="1" i="1">
                <a:latin typeface="Arial"/>
              </a:rPr>
              <a:t> (Associating)</a:t>
            </a:r>
          </a:p>
          <a:p>
            <a:pPr marL="228600" marR="12700" indent="0" algn="just">
              <a:lnSpc>
                <a:spcPts val="1608"/>
              </a:lnSpc>
              <a:spcAft>
                <a:spcPts val="840"/>
              </a:spcAft>
            </a:pPr>
            <a:r>
              <a:rPr lang="en-US" sz="900">
                <a:latin typeface="Arial"/>
              </a:rPr>
              <a:t>Dalam kegiatan mengasosiasi/mengolah informasi terdapat kegiatan menalar. Istilah "menalar" dalam kerangka proses pembelajaran dengan pendekatan ilmiah yang dianut dalam Kurikulum 2013 untuk menggambarkan bahwa guru dan peserta didik merupakan pelaku aktif. Penalaran adalah proses berpikir yang logis dan sistematis atas fakta-kata empiris yang dapat diobservasi untuk memperoleh simpulan berupa pengetahuan.</a:t>
            </a:r>
          </a:p>
          <a:p>
            <a:pPr marL="228600" marR="12700" indent="0" algn="just">
              <a:lnSpc>
                <a:spcPts val="1608"/>
              </a:lnSpc>
              <a:spcAft>
                <a:spcPts val="840"/>
              </a:spcAft>
            </a:pPr>
            <a:r>
              <a:rPr lang="en-US" sz="900">
                <a:latin typeface="Arial"/>
              </a:rPr>
              <a:t>Penalaran dimaksud merupakan penalaran ilmiah, meski penalaran nonilmiah juga tetap memiliki manfaat. Istilah menalar di sini merupakan padanan dari</a:t>
            </a:r>
            <a:r>
              <a:rPr lang="en-US" sz="900" i="1">
                <a:latin typeface="Arial"/>
              </a:rPr>
              <a:t> associating,</a:t>
            </a:r>
            <a:r>
              <a:rPr lang="en-US" sz="900">
                <a:latin typeface="Arial"/>
              </a:rPr>
              <a:t> bukan terjemahan dari</a:t>
            </a:r>
            <a:r>
              <a:rPr lang="en-US" sz="900" i="1">
                <a:latin typeface="Arial"/>
              </a:rPr>
              <a:t> reasonsing,</a:t>
            </a:r>
            <a:r>
              <a:rPr lang="en-US" sz="900">
                <a:latin typeface="Arial"/>
              </a:rPr>
              <a:t> meski istilah ini juga bermakna menalar atau penalaran. Karena itu, istilah aktivitas menalar dalam konteks pembelajaran pada Kurikulum 2013 banyak merujuk pada teori belajar asosiasi atau pembelajaran asosiatif. Istilah asosiasi dalam pembelajaran merujuk pada kemampuan mengelompokkan beragam ide dan mengasosiasikan beragam peristiwa untuk kemudian memasukkannya menjadi penggalan memori.</a:t>
            </a:r>
          </a:p>
          <a:p>
            <a:pPr marL="228600" marR="12700" indent="0" algn="just">
              <a:lnSpc>
                <a:spcPts val="1608"/>
              </a:lnSpc>
            </a:pPr>
            <a:r>
              <a:rPr lang="en-US" sz="900">
                <a:latin typeface="Arial"/>
              </a:rPr>
              <a:t>Pengembangan aktivitas pembelajaran untuk meningkatkan daya nalar peserta didik dapat dilakukan dengan cara-cara berikut ini.</a:t>
            </a:r>
          </a:p>
          <a:p>
            <a:pPr marL="406400" marR="12700" indent="-177800" algn="just">
              <a:lnSpc>
                <a:spcPts val="1608"/>
              </a:lnSpc>
            </a:pPr>
            <a:r>
              <a:rPr lang="en-US" sz="900">
                <a:latin typeface="Arial"/>
              </a:rPr>
              <a:t>a. Guru menyusun bahan pembelajaran dalam bentuk yang sudah siap sesuai dengan tuntutan kurikulum.</a:t>
            </a:r>
          </a:p>
          <a:p>
            <a:pPr marL="406400" marR="12700" indent="-177800" algn="just">
              <a:lnSpc>
                <a:spcPts val="1608"/>
              </a:lnSpc>
            </a:pPr>
            <a:r>
              <a:rPr lang="en-US" sz="900">
                <a:latin typeface="Arial"/>
              </a:rPr>
              <a:t>b. Guru tidak banyak menerapkan metode ceramah atau metode kuliah. Tugas utama guru adalah memberi instruksi singkat tapi jelas dengan disertai contoh-contoh, baik dilakukan sendiri maupun dengan cara simulasi.</a:t>
            </a:r>
          </a:p>
        </p:txBody>
      </p:sp>
      <p:sp>
        <p:nvSpPr>
          <p:cNvPr id="3" name="Rectangle 2"/>
          <p:cNvSpPr/>
          <p:nvPr/>
        </p:nvSpPr>
        <p:spPr>
          <a:xfrm>
            <a:off x="1292352" y="9933432"/>
            <a:ext cx="5385816" cy="140208"/>
          </a:xfrm>
          <a:prstGeom prst="rect">
            <a:avLst/>
          </a:prstGeom>
        </p:spPr>
        <p:txBody>
          <a:bodyPr lIns="0" tIns="0" rIns="0" bIns="0">
            <a:noAutofit/>
          </a:bodyPr>
          <a:lstStyle/>
          <a:p>
            <a:pPr indent="0" algn="r"/>
            <a:r>
              <a:rPr lang="en-US" sz="900">
                <a:latin typeface="Arial"/>
              </a:rPr>
              <a:t>Materi 1 - Konsep Kurikulum | 35</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81328" y="8116824"/>
            <a:ext cx="1962912" cy="1386840"/>
          </a:xfrm>
          <a:prstGeom prst="rect">
            <a:avLst/>
          </a:prstGeom>
        </p:spPr>
      </p:pic>
      <p:sp>
        <p:nvSpPr>
          <p:cNvPr id="3" name="Rectangle 2"/>
          <p:cNvSpPr/>
          <p:nvPr/>
        </p:nvSpPr>
        <p:spPr>
          <a:xfrm>
            <a:off x="1353312" y="1100328"/>
            <a:ext cx="5312664" cy="8577072"/>
          </a:xfrm>
          <a:prstGeom prst="rect">
            <a:avLst/>
          </a:prstGeom>
        </p:spPr>
        <p:txBody>
          <a:bodyPr lIns="0" tIns="0" rIns="0" bIns="0">
            <a:noAutofit/>
          </a:bodyPr>
          <a:lstStyle/>
          <a:p>
            <a:pPr marL="368300" marR="12700" indent="-177800">
              <a:lnSpc>
                <a:spcPts val="1464"/>
              </a:lnSpc>
            </a:pPr>
            <a:r>
              <a:rPr lang="en-US" sz="900">
                <a:latin typeface="Arial"/>
              </a:rPr>
              <a:t>c. Bahan pembelajaran disusun secara berjenjang atau hierarkis, dimulai dari yang sederhana (persyaratan rendah) sampai pada yang kompleks (persyaratan tinggi).</a:t>
            </a:r>
          </a:p>
          <a:p>
            <a:pPr marL="190500" indent="0" algn="just">
              <a:lnSpc>
                <a:spcPts val="1464"/>
              </a:lnSpc>
            </a:pPr>
            <a:r>
              <a:rPr lang="en-US" sz="900">
                <a:latin typeface="Arial"/>
              </a:rPr>
              <a:t>d. Kegiatan pembelajaran berorientasi pada hasil yang dapat diukur dan diamati.</a:t>
            </a:r>
          </a:p>
          <a:p>
            <a:pPr marL="190500" indent="0" algn="just">
              <a:lnSpc>
                <a:spcPts val="1464"/>
              </a:lnSpc>
            </a:pPr>
            <a:r>
              <a:rPr lang="en-US" sz="900">
                <a:latin typeface="Arial"/>
              </a:rPr>
              <a:t>e. Setiap kesalahan harus segera dikoreksi atau diperbaiki.</a:t>
            </a:r>
          </a:p>
          <a:p>
            <a:pPr marL="368300" marR="12700" indent="-177800">
              <a:lnSpc>
                <a:spcPts val="1464"/>
              </a:lnSpc>
            </a:pPr>
            <a:r>
              <a:rPr lang="en-US" sz="900">
                <a:latin typeface="Arial"/>
              </a:rPr>
              <a:t>f. Perlu dilakukan pengulangan dan latihan agar perilaku yang diinginkan dapat menjadi kebiasaan atau pelaziman.</a:t>
            </a:r>
          </a:p>
          <a:p>
            <a:pPr marL="190500" indent="0" algn="just">
              <a:lnSpc>
                <a:spcPts val="1464"/>
              </a:lnSpc>
            </a:pPr>
            <a:r>
              <a:rPr lang="en-US" sz="900">
                <a:latin typeface="Arial"/>
              </a:rPr>
              <a:t>g. Evaluasi atau penilaian didasari atas perilaku yang nyata atau otentik.</a:t>
            </a:r>
          </a:p>
          <a:p>
            <a:pPr marL="368300" marR="12700" indent="-177800">
              <a:lnSpc>
                <a:spcPts val="1464"/>
              </a:lnSpc>
              <a:spcAft>
                <a:spcPts val="1050"/>
              </a:spcAft>
            </a:pPr>
            <a:r>
              <a:rPr lang="en-US" sz="900">
                <a:latin typeface="Arial"/>
              </a:rPr>
              <a:t>h. Guru mencatat semua kemajuan peserta didik untuk kemungkinan memberikan tindakan pembelajaran perbaikan.</a:t>
            </a:r>
          </a:p>
          <a:p>
            <a:pPr marL="12700" indent="0" algn="just">
              <a:spcAft>
                <a:spcPts val="420"/>
              </a:spcAft>
            </a:pPr>
            <a:r>
              <a:rPr lang="en-US" sz="900" b="1">
                <a:latin typeface="Arial"/>
              </a:rPr>
              <a:t>5. Mengkomunikasikan</a:t>
            </a:r>
          </a:p>
          <a:p>
            <a:pPr marL="190500" marR="12700" indent="0" algn="just">
              <a:lnSpc>
                <a:spcPts val="1608"/>
              </a:lnSpc>
              <a:spcAft>
                <a:spcPts val="1050"/>
              </a:spcAft>
            </a:pPr>
            <a:r>
              <a:rPr lang="en-US" sz="900">
                <a:latin typeface="Arial"/>
              </a:rPr>
              <a:t>Pembelajaran kolaboratif merupakan salah satu bentuk pengalaman belajar mengkomunikasikan. Kolaborasi esensinya merupakan filsafat interaksi dan gaya hidup manusia yang menempatkan dan memaknai kerjasama sebagai struktur interaksi yang dirancang secara baik dan disengaja rupa untuk memudahkan usaha kolektif dalam rangka mencapai tujuan bersama.</a:t>
            </a:r>
          </a:p>
          <a:p>
            <a:pPr marL="190500" marR="12700" indent="0" algn="just">
              <a:lnSpc>
                <a:spcPts val="1608"/>
              </a:lnSpc>
              <a:spcAft>
                <a:spcPts val="1050"/>
              </a:spcAft>
            </a:pPr>
            <a:r>
              <a:rPr lang="en-US" sz="900">
                <a:latin typeface="Arial"/>
              </a:rPr>
              <a:t>Pada pembelajaran kolaboratif fungsi guru lebih bersifat direktif atau sebagai manajer belajar, peserta didiklah yang harus lebih aktif. Dalam situasi kolaboratif, peserta didik berinteraksi dengan empati, saling menghormati, dan menerima kekurangan atau kelebihan masing-masing. Dengan teknik ini akan tumbuh rasa aman dalam diri peserta didik, sehingga mereka siap menghadapi aneka perubahan dan tuntutan belajar secara bersama-sama.</a:t>
            </a:r>
          </a:p>
          <a:p>
            <a:pPr marL="190500" marR="12700" indent="0" algn="just">
              <a:lnSpc>
                <a:spcPts val="1608"/>
              </a:lnSpc>
              <a:spcAft>
                <a:spcPts val="1050"/>
              </a:spcAft>
            </a:pPr>
            <a:r>
              <a:rPr lang="en-US" sz="900">
                <a:latin typeface="Arial"/>
              </a:rPr>
              <a:t>Hasil penelitian Vygotsky membuktikan bahwa jika peserta didik diberi tugas, mereka akan bekerja sebaik-baiknya ketika berkolaborasi dengan temannya. Vigotsky merupakan salah satu pengagas teori konstruktivisme sosial. Pakar ini sangat terkenal dengan teori </a:t>
            </a:r>
            <a:r>
              <a:rPr lang="en-US" sz="900" i="1">
                <a:latin typeface="Arial"/>
              </a:rPr>
              <a:t>"Zone of Proximal Development"</a:t>
            </a:r>
            <a:r>
              <a:rPr lang="en-US" sz="900">
                <a:latin typeface="Arial"/>
              </a:rPr>
              <a:t> atau ZPD. Istilah</a:t>
            </a:r>
            <a:r>
              <a:rPr lang="en-US" sz="900" i="1">
                <a:latin typeface="Arial"/>
              </a:rPr>
              <a:t> "Proximal"</a:t>
            </a:r>
            <a:r>
              <a:rPr lang="en-US" sz="900">
                <a:latin typeface="Arial"/>
              </a:rPr>
              <a:t> yang digunakan di sini bisa bermakna</a:t>
            </a:r>
            <a:r>
              <a:rPr lang="en-US" sz="900" i="1">
                <a:latin typeface="Arial"/>
              </a:rPr>
              <a:t> "next".</a:t>
            </a:r>
            <a:r>
              <a:rPr lang="en-US" sz="900">
                <a:latin typeface="Arial"/>
              </a:rPr>
              <a:t> Menurut Vygotsky, setiap manusia (dalam konteks ini disebut peserta didik) mempunyai potensi tertentu. Potensi tersebut dapat teraktualisasi dengan cara menerapkan ketuntasan belajar</a:t>
            </a:r>
            <a:r>
              <a:rPr lang="en-US" sz="900" i="1">
                <a:latin typeface="Arial"/>
              </a:rPr>
              <a:t> (mastery learning).</a:t>
            </a:r>
            <a:r>
              <a:rPr lang="en-US" sz="900">
                <a:latin typeface="Arial"/>
              </a:rPr>
              <a:t> Akan tetapi, di antara potensi dan aktualisasi peserta didik itu terdapat terdapat wilayah abu-abu. Guru berkewajiban menjadikan wilayah "abu-abu" yang ada pada peserta didik itu dapat teraktualisasi dengan cara belajar kelompok.</a:t>
            </a:r>
          </a:p>
          <a:p>
            <a:pPr marL="12700" marR="12700" indent="0" algn="just">
              <a:lnSpc>
                <a:spcPts val="1608"/>
              </a:lnSpc>
            </a:pPr>
            <a:r>
              <a:rPr lang="en-US" sz="900">
                <a:latin typeface="Arial"/>
              </a:rPr>
              <a:t>Seperti terlihat dalam gambar, Vygostsky mengemukakan tiga wilayah dalam ZPD yang disebut dengan</a:t>
            </a:r>
            <a:r>
              <a:rPr lang="en-US" sz="900" i="1">
                <a:latin typeface="Arial"/>
              </a:rPr>
              <a:t> "cannot yet do", "can do with help",</a:t>
            </a:r>
            <a:r>
              <a:rPr lang="en-US" sz="900">
                <a:latin typeface="Arial"/>
              </a:rPr>
              <a:t> dan</a:t>
            </a:r>
            <a:r>
              <a:rPr lang="en-US" sz="900" i="1">
                <a:latin typeface="Arial"/>
              </a:rPr>
              <a:t> "can do alone".</a:t>
            </a:r>
            <a:r>
              <a:rPr lang="en-US" sz="900">
                <a:latin typeface="Arial"/>
              </a:rPr>
              <a:t> ZPD merupakan wilayah</a:t>
            </a:r>
            <a:r>
              <a:rPr lang="en-US" sz="900" i="1">
                <a:latin typeface="Arial"/>
              </a:rPr>
              <a:t> "can do with help" </a:t>
            </a:r>
            <a:r>
              <a:rPr lang="en-US" sz="900">
                <a:latin typeface="Arial"/>
              </a:rPr>
              <a:t>yang sifatnya tidak permanen. Proses pembelajaran mampu menarik peserta didik dari zona tersebut dengan cara kolaborasi atau pembelajaran kolaboratif. Pembelajaran kolaboratif memiliki beberapa karakteristik utama, di antaranya:</a:t>
            </a:r>
          </a:p>
        </p:txBody>
      </p:sp>
      <p:sp>
        <p:nvSpPr>
          <p:cNvPr id="4" name="Rectangle 3"/>
          <p:cNvSpPr/>
          <p:nvPr/>
        </p:nvSpPr>
        <p:spPr>
          <a:xfrm>
            <a:off x="1524000" y="9933432"/>
            <a:ext cx="5157216" cy="140208"/>
          </a:xfrm>
          <a:prstGeom prst="rect">
            <a:avLst/>
          </a:prstGeom>
        </p:spPr>
        <p:txBody>
          <a:bodyPr lIns="0" tIns="0" rIns="0" bIns="0">
            <a:noAutofit/>
          </a:bodyPr>
          <a:lstStyle/>
          <a:p>
            <a:pPr indent="0"/>
            <a:r>
              <a:rPr lang="en-US" sz="900">
                <a:latin typeface="Arial"/>
              </a:rPr>
              <a:t>Materi 1 - Konsep Kurikulum | 36</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527048" y="1100328"/>
            <a:ext cx="5135880" cy="8525256"/>
          </a:xfrm>
          <a:prstGeom prst="rect">
            <a:avLst/>
          </a:prstGeom>
        </p:spPr>
        <p:txBody>
          <a:bodyPr lIns="0" tIns="0" rIns="0" bIns="0">
            <a:noAutofit/>
          </a:bodyPr>
          <a:lstStyle/>
          <a:p>
            <a:pPr marL="190500" marR="12700" indent="-177800" algn="just">
              <a:lnSpc>
                <a:spcPts val="1608"/>
              </a:lnSpc>
            </a:pPr>
            <a:r>
              <a:rPr lang="en-US" sz="900">
                <a:latin typeface="Arial"/>
              </a:rPr>
              <a:t>a. guru dan peserta didik saling berbagi informasi. Dengan pembelajaran kolaboratif, peserta didik memiliki ruang gerak untuk menilai dan menimba ilmu pengetahuan, pengalaman personal, bahasa komunikasi, strategi dan konsep pembelajaran sesuai dengan teori, serta menautkan kondisi sosiobudaya dengan situasi pembelajaran. Di sini, peran guru lebih banyak sebagai pembimbing dan manajer belajar daripada memberi instruksi dan mengawasi secara rijid. Contoh: Ketika guru mengajarkan topik </a:t>
            </a:r>
            <a:r>
              <a:rPr lang="en-US" sz="900" i="1">
                <a:latin typeface="Arial"/>
              </a:rPr>
              <a:t>"Essen und Trinken",</a:t>
            </a:r>
            <a:r>
              <a:rPr lang="en-US" sz="900">
                <a:latin typeface="Arial"/>
              </a:rPr>
              <a:t> peserta didik yang mempunyai pengalaman yang berkaitan dengan subtema ini diberi kesempatan untuk berbagi ide dan pengalaman, dan mengarahkan komunikasi antarpeserta didik ke subtema;</a:t>
            </a:r>
          </a:p>
          <a:p>
            <a:pPr marL="190500" marR="12700" indent="-177800" algn="just">
              <a:lnSpc>
                <a:spcPts val="1608"/>
              </a:lnSpc>
            </a:pPr>
            <a:r>
              <a:rPr lang="en-US" sz="900">
                <a:latin typeface="Arial"/>
              </a:rPr>
              <a:t>b. guru berbagi tugas dan kewenangan. Pada pembelajaran atau kelas kolaboratif, guru berbagi tugas dan kewenangan dengan peserta didik untuk hal-hal tertentu. Cara ini memungkinkan peserta didik menimba pengalaman mereka sendiri, berbagi strategi dan informasi, menghormati sesama, mendorong tumbuhnya ide-ide cerdas, terlibat dalam pemikiran kreatif dan kritis, serta memupuk dan menggalakkan mereka untuk mengambil peran secara terbuka dan bermakna;</a:t>
            </a:r>
          </a:p>
          <a:p>
            <a:pPr marL="190500" marR="12700" indent="-177800" algn="just">
              <a:lnSpc>
                <a:spcPts val="1608"/>
              </a:lnSpc>
            </a:pPr>
            <a:r>
              <a:rPr lang="en-US" sz="900">
                <a:latin typeface="Arial"/>
              </a:rPr>
              <a:t>c. guru sebagai mediator. Guru berperan membantu menghubungkan informasi baru dengan pengalaman yang ada serta membantu peserta didik jika mereka mengalami kebutuan dan bersedia menunjukkan cara bagaimana mereka memiliki kesungguhan untuk belajar; dan</a:t>
            </a:r>
          </a:p>
          <a:p>
            <a:pPr marL="190500" marR="12700" indent="-177800" algn="just">
              <a:lnSpc>
                <a:spcPts val="1608"/>
              </a:lnSpc>
              <a:spcAft>
                <a:spcPts val="1050"/>
              </a:spcAft>
            </a:pPr>
            <a:r>
              <a:rPr lang="en-US" sz="900">
                <a:latin typeface="Arial"/>
              </a:rPr>
              <a:t>d. kelompok peserta didik yang heterogen. Sikap, keterampilan, dan pengetahuan peserta didk yang tumbuh dan berkembang sangat penting untuk memperkaya pembelajaran di kelas. Pada kelas kolaboratif peserta didik dapat menunjukkan kemampuan dan keterampilan mereka, berbagi informasi, serta mendengar atau membahas sumbangan informasi dari peserta didik lainnya. Dengan cara seperti ini akan muncul "keseragaman" di dalam heterogenitas peserta didik.</a:t>
            </a:r>
          </a:p>
          <a:p>
            <a:pPr marL="190500" indent="-177800" algn="just">
              <a:lnSpc>
                <a:spcPts val="1608"/>
              </a:lnSpc>
            </a:pPr>
            <a:r>
              <a:rPr lang="en-US" sz="900" b="1">
                <a:latin typeface="Arial"/>
              </a:rPr>
              <a:t>Teknik-teknik dalam pembelajaran kolaboratif</a:t>
            </a:r>
          </a:p>
          <a:p>
            <a:pPr marL="190500" indent="-177800" algn="just">
              <a:lnSpc>
                <a:spcPts val="1608"/>
              </a:lnSpc>
            </a:pPr>
            <a:r>
              <a:rPr lang="en-US" sz="900">
                <a:latin typeface="Arial"/>
              </a:rPr>
              <a:t>Banyak teknik yang dapat dipakai dalam pembelajaran atau kelas kolaboratif. Beberapa di</a:t>
            </a:r>
          </a:p>
          <a:p>
            <a:pPr marL="190500" indent="-177800" algn="just">
              <a:lnSpc>
                <a:spcPts val="1608"/>
              </a:lnSpc>
            </a:pPr>
            <a:r>
              <a:rPr lang="en-US" sz="900">
                <a:latin typeface="Arial"/>
              </a:rPr>
              <a:t>antaranya dijelaskan berikut ini.</a:t>
            </a:r>
          </a:p>
          <a:p>
            <a:pPr marL="190500" marR="12700" indent="-177800" algn="just">
              <a:lnSpc>
                <a:spcPts val="1608"/>
              </a:lnSpc>
            </a:pPr>
            <a:r>
              <a:rPr lang="en-US" sz="900">
                <a:latin typeface="Arial"/>
              </a:rPr>
              <a:t>a. </a:t>
            </a:r>
            <a:r>
              <a:rPr lang="en-US" sz="900" i="1">
                <a:latin typeface="Arial"/>
              </a:rPr>
              <a:t>JP = Jigsaw Procedure.</a:t>
            </a:r>
            <a:r>
              <a:rPr lang="en-US" sz="900">
                <a:latin typeface="Arial"/>
              </a:rPr>
              <a:t> Teknik ini dilakukan dengan cara peserta didik sebagai anggota suatu kelompok diberi tugas yang berbeda-beda mengenai suatu pokok bahasan agar masing-masing anggota dapat memahami keseluruhan pokok bahasan. Tes diberikan dengan materi yang menyeluruh. Penilaian berdasar pada rata-rata skor tes kelompok.</a:t>
            </a:r>
          </a:p>
          <a:p>
            <a:pPr marL="190500" marR="12700" indent="-177800" algn="just">
              <a:lnSpc>
                <a:spcPts val="1608"/>
              </a:lnSpc>
            </a:pPr>
            <a:r>
              <a:rPr lang="en-US" sz="900">
                <a:latin typeface="Arial"/>
              </a:rPr>
              <a:t>b. </a:t>
            </a:r>
            <a:r>
              <a:rPr lang="en-US" sz="900" i="1">
                <a:latin typeface="Arial"/>
              </a:rPr>
              <a:t>STAD = Student Team Achievement Divisions.</a:t>
            </a:r>
            <a:r>
              <a:rPr lang="en-US" sz="900">
                <a:latin typeface="Arial"/>
              </a:rPr>
              <a:t> Pada teknik ini peserta didik dibagi menjadi beberapa kelompok kecil. Anggota setiap kelompok bertindak saling membelajarkan. Fokusnya adalah keberhasilan seorang akan berpengaruh terhadap keberhasilan kelompok dan demikian pula keberhasilan kelompok akan berpengaruh terhadap keberhasilan individu peserta didik lainnya. Penilaian berdasar pada pencapaian hasil belajar individual maupun kelompok peserta didik.</a:t>
            </a:r>
          </a:p>
          <a:p>
            <a:pPr marL="190500" marR="12700" indent="-177800" algn="just">
              <a:lnSpc>
                <a:spcPts val="1608"/>
              </a:lnSpc>
            </a:pPr>
            <a:r>
              <a:rPr lang="en-US" sz="900">
                <a:latin typeface="Arial"/>
              </a:rPr>
              <a:t>c. </a:t>
            </a:r>
            <a:r>
              <a:rPr lang="en-US" sz="900" i="1">
                <a:latin typeface="Arial"/>
              </a:rPr>
              <a:t>CI = Complex Instruction.</a:t>
            </a:r>
            <a:r>
              <a:rPr lang="en-US" sz="900">
                <a:latin typeface="Arial"/>
              </a:rPr>
              <a:t> Penekanan pada teknik ini adalah dalam pelaksanaan suatu proyek yang berorientasi pada penemuan, khususnya dalam bidang sains, matematika, dan ilmu pengetahuan sosial. Fokusnya adalah menumbuhkembangkan ketertarikan</a:t>
            </a:r>
          </a:p>
        </p:txBody>
      </p:sp>
      <p:sp>
        <p:nvSpPr>
          <p:cNvPr id="3" name="Rectangle 2"/>
          <p:cNvSpPr/>
          <p:nvPr/>
        </p:nvSpPr>
        <p:spPr>
          <a:xfrm>
            <a:off x="1511808" y="9933432"/>
            <a:ext cx="5166360" cy="140208"/>
          </a:xfrm>
          <a:prstGeom prst="rect">
            <a:avLst/>
          </a:prstGeom>
        </p:spPr>
        <p:txBody>
          <a:bodyPr lIns="0" tIns="0" rIns="0" bIns="0">
            <a:noAutofit/>
          </a:bodyPr>
          <a:lstStyle/>
          <a:p>
            <a:pPr indent="0" algn="r"/>
            <a:r>
              <a:rPr lang="en-US" sz="900">
                <a:latin typeface="Arial"/>
              </a:rPr>
              <a:t>Materi 1 - Konsep Kurikulum | 37</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524000" y="1100328"/>
            <a:ext cx="5138928" cy="8528304"/>
          </a:xfrm>
          <a:prstGeom prst="rect">
            <a:avLst/>
          </a:prstGeom>
        </p:spPr>
        <p:txBody>
          <a:bodyPr lIns="0" tIns="0" rIns="0" bIns="0">
            <a:noAutofit/>
          </a:bodyPr>
          <a:lstStyle/>
          <a:p>
            <a:pPr marL="190500" marR="12700" indent="0" algn="just">
              <a:lnSpc>
                <a:spcPts val="1608"/>
              </a:lnSpc>
            </a:pPr>
            <a:r>
              <a:rPr lang="en-US" sz="900">
                <a:latin typeface="Arial"/>
              </a:rPr>
              <a:t>semua peserta didiksebagai anggota kelompok terhadap pokok bahasan. Teknik ini umumnya digunakan dalam pembelajaran yang bersifat</a:t>
            </a:r>
            <a:r>
              <a:rPr lang="en-US" sz="900" i="1">
                <a:latin typeface="Arial"/>
              </a:rPr>
              <a:t> bilingual</a:t>
            </a:r>
            <a:r>
              <a:rPr lang="en-US" sz="900">
                <a:latin typeface="Arial"/>
              </a:rPr>
              <a:t> (menggunakan dua bahasa) dan di antara peserta didik yang sangat heterogen. Penilaian didasari pada proses dan hasil kerja kelompok.</a:t>
            </a:r>
          </a:p>
          <a:p>
            <a:pPr marL="190500" marR="12700" indent="-177800" algn="just">
              <a:lnSpc>
                <a:spcPts val="1608"/>
              </a:lnSpc>
            </a:pPr>
            <a:r>
              <a:rPr lang="en-US" sz="900">
                <a:latin typeface="Arial"/>
              </a:rPr>
              <a:t>d. </a:t>
            </a:r>
            <a:r>
              <a:rPr lang="en-US" sz="900" i="1">
                <a:latin typeface="Arial"/>
              </a:rPr>
              <a:t>TAI = Team Accelerated Instruction.</a:t>
            </a:r>
            <a:r>
              <a:rPr lang="en-US" sz="900">
                <a:latin typeface="Arial"/>
              </a:rPr>
              <a:t> Teknik ini merupakan kombinasi antara pembelajaran kooperatif dengan pembelajaran individual. Secara bertahap, setiap peserta didik sebagai anggota kelompok diberi soal-soal yang harus mereka kerjakan sendiri terlebih dulu. Setelah itu dilaksanakan penilaian bersama-sama dalam kelompok. Jika soal tahap pertama telah diselesaikan dengan benar, setiap peserta didik mengerjakan soal-soal berikutnya. Akan tetapi, jika seorang peserta didik belum dapat menyelesaikan soal tahap pertama dengan benar, ia harus menyelesaikan soal lain pada tahap yang sama. Setiap tahapan soal disusun berdasarkan tingkat kesukaran soal. Penilaian didasari pada hasil belajar individual maupun kelompok.</a:t>
            </a:r>
          </a:p>
          <a:p>
            <a:pPr marL="190500" marR="12700" indent="-177800" algn="just">
              <a:lnSpc>
                <a:spcPts val="1608"/>
              </a:lnSpc>
            </a:pPr>
            <a:r>
              <a:rPr lang="en-US" sz="900">
                <a:latin typeface="Arial"/>
              </a:rPr>
              <a:t>e. </a:t>
            </a:r>
            <a:r>
              <a:rPr lang="en-US" sz="900" i="1">
                <a:latin typeface="Arial"/>
              </a:rPr>
              <a:t>CLS = Cooperative Learning Stuctures.</a:t>
            </a:r>
            <a:r>
              <a:rPr lang="en-US" sz="900">
                <a:latin typeface="Arial"/>
              </a:rPr>
              <a:t> Pada penerapan teknik pembelajaran ini setiap kelompok terdiri atas dua peserta didik (berpasangan). Seorang peserta didik bertindak sebagai</a:t>
            </a:r>
            <a:r>
              <a:rPr lang="en-US" sz="900" i="1">
                <a:latin typeface="Arial"/>
              </a:rPr>
              <a:t> tutor</a:t>
            </a:r>
            <a:r>
              <a:rPr lang="en-US" sz="900">
                <a:latin typeface="Arial"/>
              </a:rPr>
              <a:t> dan yang lain menjadi</a:t>
            </a:r>
            <a:r>
              <a:rPr lang="en-US" sz="900" i="1">
                <a:latin typeface="Arial"/>
              </a:rPr>
              <a:t> tutee. Tutor</a:t>
            </a:r>
            <a:r>
              <a:rPr lang="en-US" sz="900">
                <a:latin typeface="Arial"/>
              </a:rPr>
              <a:t> mengajukan pertanyaan yang harus dijawab oleh</a:t>
            </a:r>
            <a:r>
              <a:rPr lang="en-US" sz="900" i="1">
                <a:latin typeface="Arial"/>
              </a:rPr>
              <a:t> tutee.</a:t>
            </a:r>
            <a:r>
              <a:rPr lang="en-US" sz="900">
                <a:latin typeface="Arial"/>
              </a:rPr>
              <a:t> Bila jawaban</a:t>
            </a:r>
            <a:r>
              <a:rPr lang="en-US" sz="900" i="1">
                <a:latin typeface="Arial"/>
              </a:rPr>
              <a:t> tutee</a:t>
            </a:r>
            <a:r>
              <a:rPr lang="en-US" sz="900">
                <a:latin typeface="Arial"/>
              </a:rPr>
              <a:t> benar, ia memperoleh poin atau skor yang telah ditetapkan terlebih dulu. Dalam selang waktu yang juga telah ditetapkan sebelumnya, kedua peserta didik yang saling berpasangan itu berganti peran.</a:t>
            </a:r>
          </a:p>
          <a:p>
            <a:pPr marL="190500" marR="12700" indent="-177800" algn="just">
              <a:lnSpc>
                <a:spcPts val="1608"/>
              </a:lnSpc>
            </a:pPr>
            <a:r>
              <a:rPr lang="en-US" sz="900">
                <a:latin typeface="Arial"/>
              </a:rPr>
              <a:t>f. </a:t>
            </a:r>
            <a:r>
              <a:rPr lang="en-US" sz="900" i="1">
                <a:latin typeface="Arial"/>
              </a:rPr>
              <a:t>LT = Learning Together.</a:t>
            </a:r>
            <a:r>
              <a:rPr lang="en-US" sz="900">
                <a:latin typeface="Arial"/>
              </a:rPr>
              <a:t> Pada teknik ini kelompok-kelompok sekelas beranggotakan peserta didik yang beragam kemampuannya. Tiap kelompok bekerjasama untuk menyelesaikan tugas yang diberikan oleh guru. Satu kelompok hanya menerima dan mengerjakan satu set lembar tugas. Penilaian didasarkan pada hasil kerja kelompok.</a:t>
            </a:r>
          </a:p>
          <a:p>
            <a:pPr marL="190500" marR="12700" indent="-177800" algn="just">
              <a:lnSpc>
                <a:spcPts val="1608"/>
              </a:lnSpc>
            </a:pPr>
            <a:r>
              <a:rPr lang="en-US" sz="900">
                <a:latin typeface="Arial"/>
              </a:rPr>
              <a:t>g. </a:t>
            </a:r>
            <a:r>
              <a:rPr lang="en-US" sz="900" i="1">
                <a:latin typeface="Arial"/>
              </a:rPr>
              <a:t>TGT = Teams-Games-Tournament.</a:t>
            </a:r>
            <a:r>
              <a:rPr lang="en-US" sz="900">
                <a:latin typeface="Arial"/>
              </a:rPr>
              <a:t> Pada teknik ini, setelah belajar bersama kelompoknya sendiri, para anggota suatu kelompok akan berlomba dengan anggota kelompok lain sesuai dengan tingkat kemampuan masing-masing. Penilaian didasari pada jumlah nilai yang diperoleh kelompok peserta didik.</a:t>
            </a:r>
          </a:p>
          <a:p>
            <a:pPr marL="190500" marR="12700" indent="-177800" algn="just">
              <a:lnSpc>
                <a:spcPts val="1608"/>
              </a:lnSpc>
            </a:pPr>
            <a:r>
              <a:rPr lang="en-US" sz="900">
                <a:latin typeface="Arial"/>
              </a:rPr>
              <a:t>h. </a:t>
            </a:r>
            <a:r>
              <a:rPr lang="en-US" sz="900" i="1">
                <a:latin typeface="Arial"/>
              </a:rPr>
              <a:t>GI = Group Investigation.</a:t>
            </a:r>
            <a:r>
              <a:rPr lang="en-US" sz="900">
                <a:latin typeface="Arial"/>
              </a:rPr>
              <a:t> Pada teknik ini semua anggota kelompok dituntut untuk merencanakan suatu penelitian beserta perencanaan pemecahan masalah yang dihadapi. Kelompok menentukan apa saja yang akan dikerjakan dan siapa saja yang akan melaksanakannya berikut bagaimana perencanaan penyajiannya di depan forum kelas. Penilaian berdasar pada proses dan hasil kerja kelompok.</a:t>
            </a:r>
          </a:p>
          <a:p>
            <a:pPr marL="190500" marR="12700" indent="-177800" algn="just">
              <a:lnSpc>
                <a:spcPts val="1608"/>
              </a:lnSpc>
            </a:pPr>
            <a:r>
              <a:rPr lang="en-US" sz="900">
                <a:latin typeface="Arial"/>
              </a:rPr>
              <a:t>i. </a:t>
            </a:r>
            <a:r>
              <a:rPr lang="en-US" sz="900" i="1">
                <a:latin typeface="Arial"/>
              </a:rPr>
              <a:t>AC = Academic-Constructive Controversy.</a:t>
            </a:r>
            <a:r>
              <a:rPr lang="en-US" sz="900">
                <a:latin typeface="Arial"/>
              </a:rPr>
              <a:t> Pada teknik ini setiap anggota kelompok dituntut kemampuannya untuk berada dalam situasi konflik intelektual yang dikembangkan berdasarkan hasil belajar masing-masing, baik bersama anggota sekelompok maupun dengan anggota kelompok lain. Kegiatan pembelajaran ini mengutamakan pencapaian dan pengembangan kualitas pemecahan masalah, pemikiran kritis, pertimbangan, hubungan antarpribadi, kesehatan psikis, dan keselarasan. Penilaian berdasar pada kemampuan setiap anggota maupun kelompok mempertahankan posisi yang dipilihnya.</a:t>
            </a:r>
          </a:p>
          <a:p>
            <a:pPr marL="190500" marR="12700" indent="-177800" algn="just">
              <a:lnSpc>
                <a:spcPts val="1608"/>
              </a:lnSpc>
            </a:pPr>
            <a:r>
              <a:rPr lang="en-US" sz="900">
                <a:latin typeface="Arial"/>
              </a:rPr>
              <a:t>j.</a:t>
            </a:r>
            <a:r>
              <a:rPr lang="en-US" sz="900" i="1">
                <a:latin typeface="Arial"/>
              </a:rPr>
              <a:t> CIRC = Cooperative Integrated Reading and Composition.</a:t>
            </a:r>
            <a:r>
              <a:rPr lang="en-US" sz="900">
                <a:latin typeface="Arial"/>
              </a:rPr>
              <a:t> Teknik pembelajaran ini menekankan pada pembelajaran membaca, menulis dan tata bahasa. Peserta didik</a:t>
            </a:r>
          </a:p>
        </p:txBody>
      </p:sp>
      <p:sp>
        <p:nvSpPr>
          <p:cNvPr id="3" name="Rectangle 2"/>
          <p:cNvSpPr/>
          <p:nvPr/>
        </p:nvSpPr>
        <p:spPr>
          <a:xfrm>
            <a:off x="1508760" y="9933432"/>
            <a:ext cx="5169408" cy="140208"/>
          </a:xfrm>
          <a:prstGeom prst="rect">
            <a:avLst/>
          </a:prstGeom>
        </p:spPr>
        <p:txBody>
          <a:bodyPr lIns="0" tIns="0" rIns="0" bIns="0">
            <a:noAutofit/>
          </a:bodyPr>
          <a:lstStyle/>
          <a:p>
            <a:pPr indent="0" algn="r"/>
            <a:r>
              <a:rPr lang="en-US" sz="900">
                <a:latin typeface="Arial"/>
              </a:rPr>
              <a:t>Materi 1 - Konsep Kurikulum | 38</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5944" y="1100328"/>
            <a:ext cx="5590032" cy="2203704"/>
          </a:xfrm>
          <a:prstGeom prst="rect">
            <a:avLst/>
          </a:prstGeom>
        </p:spPr>
        <p:txBody>
          <a:bodyPr lIns="0" tIns="0" rIns="0" bIns="0">
            <a:noAutofit/>
          </a:bodyPr>
          <a:lstStyle/>
          <a:p>
            <a:pPr marL="647700" marR="12700" indent="0">
              <a:lnSpc>
                <a:spcPts val="1608"/>
              </a:lnSpc>
              <a:spcAft>
                <a:spcPts val="1050"/>
              </a:spcAft>
            </a:pPr>
            <a:r>
              <a:rPr lang="en-US" sz="900">
                <a:latin typeface="Arial"/>
              </a:rPr>
              <a:t>saling menilai kemampuan membaca, menulis, dan tata bahasa, baik secara tertulis maupun lisan di dalam kelompoknya.</a:t>
            </a:r>
          </a:p>
          <a:p>
            <a:pPr marL="419100" marR="12700" indent="0" algn="just">
              <a:lnSpc>
                <a:spcPts val="1608"/>
              </a:lnSpc>
              <a:spcAft>
                <a:spcPts val="4620"/>
              </a:spcAft>
            </a:pPr>
            <a:r>
              <a:rPr lang="en-US" sz="900">
                <a:latin typeface="Arial"/>
              </a:rPr>
              <a:t>Pemanfaatan internet sangat dianjurkan dalam pembelajaran kolaboratif karena internet merupakan salah satu jejaring pembelajaran dengan akses dan ketersediaan informasi yang luas dan mudah. Saat ini internet telah menyediakan diri sebagai referensi yang murah dan mudah bagi peserta didik atau siapa saja yang hendak mengubah wajah dunia. Penggunaan internet makin mendesak karena perkembangan pengetahuan terjadi secara eksponensial. Masa depan adalah milik peserta didik yang memiliki akses hampir ke seluruh informasi tanpa batas dan mereka yang mampu memanfaatkan informasi diterima secepat mungkin.</a:t>
            </a:r>
          </a:p>
        </p:txBody>
      </p:sp>
      <p:sp>
        <p:nvSpPr>
          <p:cNvPr id="3" name="Rectangle 2"/>
          <p:cNvSpPr/>
          <p:nvPr/>
        </p:nvSpPr>
        <p:spPr>
          <a:xfrm>
            <a:off x="1075944" y="4178808"/>
            <a:ext cx="5590032" cy="161544"/>
          </a:xfrm>
          <a:prstGeom prst="rect">
            <a:avLst/>
          </a:prstGeom>
        </p:spPr>
        <p:txBody>
          <a:bodyPr lIns="0" tIns="0" rIns="0" bIns="0">
            <a:noAutofit/>
          </a:bodyPr>
          <a:lstStyle/>
          <a:p>
            <a:pPr marL="2260600" indent="0">
              <a:spcBef>
                <a:spcPts val="4620"/>
              </a:spcBef>
              <a:spcAft>
                <a:spcPts val="2520"/>
              </a:spcAft>
            </a:pPr>
            <a:r>
              <a:rPr lang="en-US" sz="1100" b="1">
                <a:latin typeface="Arial"/>
              </a:rPr>
              <a:t>Daftar Pustaka</a:t>
            </a:r>
          </a:p>
        </p:txBody>
      </p:sp>
      <p:sp>
        <p:nvSpPr>
          <p:cNvPr id="4" name="Rectangle 3"/>
          <p:cNvSpPr/>
          <p:nvPr/>
        </p:nvSpPr>
        <p:spPr>
          <a:xfrm>
            <a:off x="1075944" y="4800600"/>
            <a:ext cx="5590032" cy="2426208"/>
          </a:xfrm>
          <a:prstGeom prst="rect">
            <a:avLst/>
          </a:prstGeom>
        </p:spPr>
        <p:txBody>
          <a:bodyPr lIns="0" tIns="0" rIns="0" bIns="0">
            <a:noAutofit/>
          </a:bodyPr>
          <a:lstStyle/>
          <a:p>
            <a:pPr marL="419100" marR="12700" indent="-406400" algn="just">
              <a:lnSpc>
                <a:spcPts val="1464"/>
              </a:lnSpc>
              <a:spcBef>
                <a:spcPts val="2520"/>
              </a:spcBef>
            </a:pPr>
            <a:r>
              <a:rPr lang="en-US" sz="900">
                <a:latin typeface="Arial"/>
              </a:rPr>
              <a:t>Allen, L. (1973). An examination of the ability of third grade children from the Science Curriculum Improvement Study to identify experimental variables and to recognize change.</a:t>
            </a:r>
            <a:r>
              <a:rPr lang="en-US" sz="900" i="1">
                <a:latin typeface="Arial"/>
              </a:rPr>
              <a:t> Science Education, 57,</a:t>
            </a:r>
            <a:r>
              <a:rPr lang="en-US" sz="900">
                <a:latin typeface="Arial"/>
              </a:rPr>
              <a:t> 123-151.</a:t>
            </a:r>
          </a:p>
          <a:p>
            <a:pPr marL="419100" marR="12700" indent="-406400" algn="just">
              <a:lnSpc>
                <a:spcPts val="1464"/>
              </a:lnSpc>
            </a:pPr>
            <a:r>
              <a:rPr lang="en-US" sz="900">
                <a:latin typeface="Arial"/>
              </a:rPr>
              <a:t>Padilla, M., Cronin, L., &amp; Twiest, M. (1985). The development and validation of the test of basic process skills. Paper presented at the annual meeting of the National Association for Research in Science Teaching, French Lick, IN.</a:t>
            </a:r>
          </a:p>
          <a:p>
            <a:pPr marL="419100" marR="12700" indent="-406400" algn="just">
              <a:lnSpc>
                <a:spcPts val="1464"/>
              </a:lnSpc>
            </a:pPr>
            <a:r>
              <a:rPr lang="en-US" sz="900">
                <a:latin typeface="Arial"/>
              </a:rPr>
              <a:t>Quinn, M., &amp; George, K. D. (1975). Teaching hypothesis formation.</a:t>
            </a:r>
            <a:r>
              <a:rPr lang="en-US" sz="900" i="1">
                <a:latin typeface="Arial"/>
              </a:rPr>
              <a:t> Science Education, 59,</a:t>
            </a:r>
            <a:r>
              <a:rPr lang="en-US" sz="900">
                <a:latin typeface="Arial"/>
              </a:rPr>
              <a:t> 289296.</a:t>
            </a:r>
            <a:r>
              <a:rPr lang="en-US" sz="900" i="1">
                <a:latin typeface="Arial"/>
              </a:rPr>
              <a:t> Science Education, 62,</a:t>
            </a:r>
            <a:r>
              <a:rPr lang="en-US" sz="900">
                <a:latin typeface="Arial"/>
              </a:rPr>
              <a:t> 215-221.</a:t>
            </a:r>
          </a:p>
          <a:p>
            <a:pPr marL="419100" marR="12700" indent="-406400" algn="just">
              <a:lnSpc>
                <a:spcPts val="1464"/>
              </a:lnSpc>
            </a:pPr>
            <a:r>
              <a:rPr lang="en-US" sz="900">
                <a:latin typeface="Arial"/>
              </a:rPr>
              <a:t>Thiel, R., &amp; George, D. K. (1976). Some factors affecting the use of the science process skill of prediction by elementary school children.</a:t>
            </a:r>
            <a:r>
              <a:rPr lang="en-US" sz="900" i="1">
                <a:latin typeface="Arial"/>
              </a:rPr>
              <a:t> Journal of Research in Science Teaching, 13,</a:t>
            </a:r>
            <a:r>
              <a:rPr lang="en-US" sz="900">
                <a:latin typeface="Arial"/>
              </a:rPr>
              <a:t> 155166.</a:t>
            </a:r>
          </a:p>
          <a:p>
            <a:pPr marL="419100" marR="12700" indent="-406400" algn="just">
              <a:lnSpc>
                <a:spcPts val="1608"/>
              </a:lnSpc>
            </a:pPr>
            <a:r>
              <a:rPr lang="en-US" sz="900">
                <a:latin typeface="Arial"/>
              </a:rPr>
              <a:t>Tomera, A. (1974).</a:t>
            </a:r>
            <a:r>
              <a:rPr lang="en-US" sz="900" i="1">
                <a:latin typeface="Arial"/>
              </a:rPr>
              <a:t> Transfer and retention of transfer of the science processes of observation and comparison in junior high school students. Science Education, 58,</a:t>
            </a:r>
            <a:r>
              <a:rPr lang="en-US" sz="900">
                <a:latin typeface="Arial"/>
              </a:rPr>
              <a:t> 195-203.</a:t>
            </a:r>
          </a:p>
        </p:txBody>
      </p:sp>
      <p:sp>
        <p:nvSpPr>
          <p:cNvPr id="5" name="Rectangle 4"/>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39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86256" y="8074152"/>
            <a:ext cx="5248656" cy="1386840"/>
          </a:xfrm>
          <a:prstGeom prst="rect">
            <a:avLst/>
          </a:prstGeom>
        </p:spPr>
      </p:pic>
      <p:sp>
        <p:nvSpPr>
          <p:cNvPr id="3" name="Rectangle 2"/>
          <p:cNvSpPr/>
          <p:nvPr/>
        </p:nvSpPr>
        <p:spPr>
          <a:xfrm>
            <a:off x="1078992" y="560832"/>
            <a:ext cx="5577840" cy="161544"/>
          </a:xfrm>
          <a:prstGeom prst="rect">
            <a:avLst/>
          </a:prstGeom>
        </p:spPr>
        <p:txBody>
          <a:bodyPr lIns="0" tIns="0" rIns="0" bIns="0">
            <a:noAutofit/>
          </a:bodyPr>
          <a:lstStyle/>
          <a:p>
            <a:pPr marL="4826000" indent="0">
              <a:spcAft>
                <a:spcPts val="2100"/>
              </a:spcAft>
            </a:pPr>
            <a:r>
              <a:rPr lang="en-US" sz="1100" b="1">
                <a:latin typeface="Arial"/>
              </a:rPr>
              <a:t>HO-1.3b</a:t>
            </a:r>
          </a:p>
        </p:txBody>
      </p:sp>
      <p:sp>
        <p:nvSpPr>
          <p:cNvPr id="4" name="Rectangle 3"/>
          <p:cNvSpPr/>
          <p:nvPr/>
        </p:nvSpPr>
        <p:spPr>
          <a:xfrm>
            <a:off x="1078992" y="1109472"/>
            <a:ext cx="5577840" cy="6858000"/>
          </a:xfrm>
          <a:prstGeom prst="rect">
            <a:avLst/>
          </a:prstGeom>
        </p:spPr>
        <p:txBody>
          <a:bodyPr lIns="0" tIns="0" rIns="0" bIns="0">
            <a:noAutofit/>
          </a:bodyPr>
          <a:lstStyle/>
          <a:p>
            <a:pPr marR="139700" indent="0" algn="ctr">
              <a:lnSpc>
                <a:spcPts val="2040"/>
              </a:lnSpc>
              <a:spcBef>
                <a:spcPts val="2100"/>
              </a:spcBef>
              <a:spcAft>
                <a:spcPts val="840"/>
              </a:spcAft>
            </a:pPr>
            <a:r>
              <a:rPr lang="en-US" sz="1100" b="1">
                <a:latin typeface="Arial"/>
              </a:rPr>
              <a:t>Submateri 1.3b: Model Pembelajaran Berbasis Proyek </a:t>
            </a:r>
            <a:r>
              <a:rPr lang="en-US" sz="1100" b="1" i="1">
                <a:latin typeface="Arial"/>
              </a:rPr>
              <a:t>(Project Based Learning/PjBL)</a:t>
            </a:r>
          </a:p>
          <a:p>
            <a:pPr indent="0">
              <a:lnSpc>
                <a:spcPts val="1608"/>
              </a:lnSpc>
            </a:pPr>
            <a:r>
              <a:rPr lang="en-US" sz="900" b="1">
                <a:latin typeface="Arial"/>
              </a:rPr>
              <a:t>A. Konsep/Definisi</a:t>
            </a:r>
          </a:p>
          <a:p>
            <a:pPr marL="190500" marR="25400" indent="0" algn="just">
              <a:lnSpc>
                <a:spcPts val="1608"/>
              </a:lnSpc>
              <a:spcAft>
                <a:spcPts val="840"/>
              </a:spcAft>
            </a:pPr>
            <a:r>
              <a:rPr lang="en-US" sz="900">
                <a:latin typeface="Arial"/>
              </a:rPr>
              <a:t>PjBL merupakan model pembelajaran yang menggunakan proyek atau masalah sebagai sarana pembelajaran untuk mencapai kompetensi sikap, pengetahuan, dan keterampilan. Melalui </a:t>
            </a:r>
            <a:r>
              <a:rPr lang="en-US" sz="900" i="1">
                <a:latin typeface="Arial"/>
              </a:rPr>
              <a:t>PjBL,</a:t>
            </a:r>
            <a:r>
              <a:rPr lang="en-US" sz="900">
                <a:latin typeface="Arial"/>
              </a:rPr>
              <a:t> proses</a:t>
            </a:r>
            <a:r>
              <a:rPr lang="en-US" sz="900" i="1">
                <a:latin typeface="Arial"/>
              </a:rPr>
              <a:t> inquiry</a:t>
            </a:r>
            <a:r>
              <a:rPr lang="en-US" sz="900">
                <a:latin typeface="Arial"/>
              </a:rPr>
              <a:t> dimulai dengan memunculkan pertanyaan penuntun</a:t>
            </a:r>
            <a:r>
              <a:rPr lang="en-US" sz="900" i="1">
                <a:latin typeface="Arial"/>
              </a:rPr>
              <a:t> (a guiding question) </a:t>
            </a:r>
            <a:r>
              <a:rPr lang="en-US" sz="900">
                <a:latin typeface="Arial"/>
              </a:rPr>
              <a:t>dan membimbing peserta didik dalam sebuah proyek kolaboratif yang mengintegrasikan berbagai subjek (materi) dalam kurikulum. Penekanan PjBL terletak pada aktifitas peserta didik untuk menerapkan keterampilan meneliti, menganalisis, membuat, sampai dengan mempresentasikan produk pembelajaran berdasarkan pengalaman nyata. Strategi pembelajaran ini memberikan kesempatan kepada peserta didik untuk menggali konten (materi) dengan menggunakan berbagai cara yang bermakna bagi dirinya sesuai dengan tipe belajarnya. Hal itu berdasar pada fakta bahwa masing-masing peserta didik memiliki cara belajar yang berbeda karena adanya perbedaan tipe pembelajar. PjBL merupakan strategi pembelajaran yang sesuai untuk kurikulum dengan pendekatan yang berorientasi pada keaktifan pembelajar</a:t>
            </a:r>
            <a:r>
              <a:rPr lang="en-US" sz="900" i="1">
                <a:latin typeface="Arial"/>
              </a:rPr>
              <a:t> (student centered),</a:t>
            </a:r>
            <a:r>
              <a:rPr lang="en-US" sz="900">
                <a:latin typeface="Arial"/>
              </a:rPr>
              <a:t> mempertimbangkan perbedaan individu dalam kelas, dan mengedepankan pembelajaran kooperatif.</a:t>
            </a:r>
          </a:p>
          <a:p>
            <a:pPr marL="190500" indent="0" algn="just">
              <a:spcAft>
                <a:spcPts val="420"/>
              </a:spcAft>
            </a:pPr>
            <a:r>
              <a:rPr lang="en-US" sz="900">
                <a:latin typeface="Arial"/>
              </a:rPr>
              <a:t>Berdasarkan konsep di atas, PjBL memiliki karakteristik sebagai berikut:</a:t>
            </a:r>
          </a:p>
          <a:p>
            <a:pPr marL="190500" indent="0" algn="just">
              <a:lnSpc>
                <a:spcPts val="1464"/>
              </a:lnSpc>
            </a:pPr>
            <a:r>
              <a:rPr lang="en-US" sz="900">
                <a:latin typeface="Arial"/>
              </a:rPr>
              <a:t>1. peserta didik membuat keputusan tentang sebuah kerangka kerja,</a:t>
            </a:r>
          </a:p>
          <a:p>
            <a:pPr marL="190500" indent="0" algn="just">
              <a:lnSpc>
                <a:spcPts val="1464"/>
              </a:lnSpc>
            </a:pPr>
            <a:r>
              <a:rPr lang="en-US" sz="900">
                <a:latin typeface="Arial"/>
              </a:rPr>
              <a:t>2. adanya permasalahan atau tantangan yang diajukan kepada peserta didik,</a:t>
            </a:r>
          </a:p>
          <a:p>
            <a:pPr marL="368300" marR="228600" indent="-177800">
              <a:lnSpc>
                <a:spcPts val="1464"/>
              </a:lnSpc>
            </a:pPr>
            <a:r>
              <a:rPr lang="en-US" sz="900">
                <a:latin typeface="Arial"/>
              </a:rPr>
              <a:t>3. peserta didik mendesain proses untuk menentukan solusi atas permasalahan atau tantangan yang diajukan,</a:t>
            </a:r>
          </a:p>
          <a:p>
            <a:pPr marL="368300" marR="228600" indent="-177800">
              <a:lnSpc>
                <a:spcPts val="1464"/>
              </a:lnSpc>
            </a:pPr>
            <a:r>
              <a:rPr lang="en-US" sz="900">
                <a:latin typeface="Arial"/>
              </a:rPr>
              <a:t>4. peserta didik secara kolaboratif bertanggung jawab untuk mengakses dan mengelola informasi untuk memecahkan permasalahan,</a:t>
            </a:r>
          </a:p>
          <a:p>
            <a:pPr marL="190500" indent="0" algn="just">
              <a:lnSpc>
                <a:spcPts val="1464"/>
              </a:lnSpc>
            </a:pPr>
            <a:r>
              <a:rPr lang="en-US" sz="900">
                <a:latin typeface="Arial"/>
              </a:rPr>
              <a:t>5. proses evaluasi dijalankan secara kontinyu,</a:t>
            </a:r>
          </a:p>
          <a:p>
            <a:pPr marL="190500" indent="0" algn="just">
              <a:lnSpc>
                <a:spcPts val="1464"/>
              </a:lnSpc>
            </a:pPr>
            <a:r>
              <a:rPr lang="en-US" sz="900">
                <a:latin typeface="Arial"/>
              </a:rPr>
              <a:t>6. peserta didik secara berkala melakukan refleksi atas aktivitas yang sudah dijalankan,</a:t>
            </a:r>
          </a:p>
          <a:p>
            <a:pPr marL="190500" indent="0" algn="just">
              <a:lnSpc>
                <a:spcPts val="1464"/>
              </a:lnSpc>
            </a:pPr>
            <a:r>
              <a:rPr lang="en-US" sz="900">
                <a:latin typeface="Arial"/>
              </a:rPr>
              <a:t>7. produk akhir aktivitas belajar akan dievaluasi secara kualitatif, dan</a:t>
            </a:r>
          </a:p>
          <a:p>
            <a:pPr marL="190500" indent="0" algn="just">
              <a:lnSpc>
                <a:spcPts val="1464"/>
              </a:lnSpc>
              <a:spcAft>
                <a:spcPts val="840"/>
              </a:spcAft>
            </a:pPr>
            <a:r>
              <a:rPr lang="en-US" sz="900">
                <a:latin typeface="Arial"/>
              </a:rPr>
              <a:t>8. situasi pembelajaran sangat toleran terhadap kesalahan dan perubahan.</a:t>
            </a:r>
          </a:p>
          <a:p>
            <a:pPr indent="0">
              <a:lnSpc>
                <a:spcPts val="1632"/>
              </a:lnSpc>
            </a:pPr>
            <a:r>
              <a:rPr lang="en-US" sz="900" b="1">
                <a:latin typeface="Arial"/>
              </a:rPr>
              <a:t>B. Langkah-Langkah Operasional</a:t>
            </a:r>
          </a:p>
          <a:p>
            <a:pPr marL="190500" marR="25400" indent="0" algn="just">
              <a:lnSpc>
                <a:spcPts val="1632"/>
              </a:lnSpc>
              <a:spcAft>
                <a:spcPts val="840"/>
              </a:spcAft>
            </a:pPr>
            <a:r>
              <a:rPr lang="en-US" sz="900">
                <a:latin typeface="Arial"/>
              </a:rPr>
              <a:t>Langkah langkah pelaksanaan Pembelajaran Berbasis Proyek dapat dijelaskan dengan diagram di bawah ini yang diadaptasi dari Keser &amp; Karagoca (2010).</a:t>
            </a:r>
          </a:p>
        </p:txBody>
      </p:sp>
      <p:sp>
        <p:nvSpPr>
          <p:cNvPr id="5" name="Rectangle 4"/>
          <p:cNvSpPr/>
          <p:nvPr/>
        </p:nvSpPr>
        <p:spPr>
          <a:xfrm>
            <a:off x="1908048" y="9448800"/>
            <a:ext cx="4111752" cy="137160"/>
          </a:xfrm>
          <a:prstGeom prst="rect">
            <a:avLst/>
          </a:prstGeom>
        </p:spPr>
        <p:txBody>
          <a:bodyPr lIns="0" tIns="0" rIns="0" bIns="0">
            <a:noAutofit/>
          </a:bodyPr>
          <a:lstStyle/>
          <a:p>
            <a:pPr indent="0"/>
            <a:r>
              <a:rPr lang="en-US" sz="900">
                <a:latin typeface="Arial"/>
              </a:rPr>
              <a:t>Diagram 1: Langkah-langkah Pelaksanaan Pembelajaran Berbasis Proyek</a:t>
            </a:r>
          </a:p>
        </p:txBody>
      </p:sp>
      <p:sp>
        <p:nvSpPr>
          <p:cNvPr id="6" name="Rectangle 5"/>
          <p:cNvSpPr/>
          <p:nvPr/>
        </p:nvSpPr>
        <p:spPr>
          <a:xfrm>
            <a:off x="1889760" y="9933432"/>
            <a:ext cx="4785360" cy="140208"/>
          </a:xfrm>
          <a:prstGeom prst="rect">
            <a:avLst/>
          </a:prstGeom>
        </p:spPr>
        <p:txBody>
          <a:bodyPr lIns="0" tIns="0" rIns="0" bIns="0">
            <a:noAutofit/>
          </a:bodyPr>
          <a:lstStyle/>
          <a:p>
            <a:pPr indent="0" algn="r"/>
            <a:r>
              <a:rPr lang="en-US" sz="900">
                <a:latin typeface="Arial"/>
              </a:rPr>
              <a:t>Materi 1- Konsep Kurikulum | 40</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106168" y="1100328"/>
            <a:ext cx="5401056" cy="8321040"/>
          </a:xfrm>
          <a:prstGeom prst="rect">
            <a:avLst/>
          </a:prstGeom>
        </p:spPr>
        <p:txBody>
          <a:bodyPr lIns="0" tIns="0" rIns="0" bIns="0">
            <a:noAutofit/>
          </a:bodyPr>
          <a:lstStyle/>
          <a:p>
            <a:pPr indent="0">
              <a:lnSpc>
                <a:spcPts val="1608"/>
              </a:lnSpc>
            </a:pPr>
            <a:r>
              <a:rPr lang="en-US" sz="900">
                <a:latin typeface="Arial"/>
              </a:rPr>
              <a:t>Berikut ini penjelasan langkah-langkah dalam diagram di atas.</a:t>
            </a:r>
          </a:p>
          <a:p>
            <a:pPr indent="0">
              <a:lnSpc>
                <a:spcPts val="1608"/>
              </a:lnSpc>
            </a:pPr>
            <a:r>
              <a:rPr lang="en-US" sz="900">
                <a:latin typeface="Arial"/>
              </a:rPr>
              <a:t>1. Penentuan tema/topik/judul proyek.</a:t>
            </a:r>
          </a:p>
          <a:p>
            <a:pPr marR="1066800" indent="0" algn="just">
              <a:lnSpc>
                <a:spcPts val="1608"/>
              </a:lnSpc>
            </a:pPr>
            <a:r>
              <a:rPr lang="en-US" sz="900">
                <a:latin typeface="Arial"/>
              </a:rPr>
              <a:t>Guru memandu peserta didik untuk memilih tema/topik/judul proyek berdasarkan tugas proyek yang diberikan guru. Topik proyek/masalah yang dipilih harus sesuai dengan kurikulum dan dekat dengan kehidupan sehari-hari peserta didik. Panduan dari guru masih sangat diperlukan karena pembelajar bahasa Jerman di SMA/MA/SMK/MAK di Indonesia termasuk pembelajar pemula dengan catatan bahwa peserta didik tetap diberi kesempatan untuk memilih/menentukan proyek yang akan dikerjakan, baik secara kelompok maupun mandiri, asalkan tidak menyimpang dari tugas yang diberikan guru.</a:t>
            </a:r>
          </a:p>
          <a:p>
            <a:pPr indent="0">
              <a:lnSpc>
                <a:spcPts val="1608"/>
              </a:lnSpc>
            </a:pPr>
            <a:r>
              <a:rPr lang="en-US" sz="900">
                <a:latin typeface="Arial"/>
              </a:rPr>
              <a:t>2. Mendesain Rancangan Proyek</a:t>
            </a:r>
            <a:r>
              <a:rPr lang="en-US" sz="900" i="1">
                <a:latin typeface="Arial"/>
              </a:rPr>
              <a:t> (Design a Plan for the Project).</a:t>
            </a:r>
          </a:p>
          <a:p>
            <a:pPr marR="1066800" indent="0" algn="just">
              <a:lnSpc>
                <a:spcPts val="1608"/>
              </a:lnSpc>
            </a:pPr>
            <a:r>
              <a:rPr lang="en-US" sz="900">
                <a:latin typeface="Arial"/>
              </a:rPr>
              <a:t>Perencanaan dilakukan secara kolaboratif antara guru dan peserta didik. Dengan demikian peserta didik diharapkan akan merasa "memiliki" proyek yang akan dikerjakan. Perencanaan berisi tentang aturan main, pemilihan aktivitas yang dapat mendukung proyek, serta menentukan alat dan bahan yang dapat diakses untuk membantu penyelesaian proyek.</a:t>
            </a:r>
          </a:p>
          <a:p>
            <a:pPr indent="0">
              <a:lnSpc>
                <a:spcPts val="1608"/>
              </a:lnSpc>
            </a:pPr>
            <a:r>
              <a:rPr lang="en-US" sz="900">
                <a:latin typeface="Arial"/>
              </a:rPr>
              <a:t>3. Menyusun Jadwal</a:t>
            </a:r>
            <a:r>
              <a:rPr lang="en-US" sz="900" i="1">
                <a:latin typeface="Arial"/>
              </a:rPr>
              <a:t> (Create a Schedule).</a:t>
            </a:r>
          </a:p>
          <a:p>
            <a:pPr marR="1066800" indent="0" algn="just">
              <a:lnSpc>
                <a:spcPts val="1608"/>
              </a:lnSpc>
            </a:pPr>
            <a:r>
              <a:rPr lang="en-US" sz="900">
                <a:latin typeface="Arial"/>
              </a:rPr>
              <a:t>Peserta didik secara kolaboratif menyusun jadwal aktivitas dalam menyelesaikan proyek. Aktivitas pada tahap ini antara lain: (1) membuat timeline untuk menyelesaikan proyek, (2) membuat</a:t>
            </a:r>
            <a:r>
              <a:rPr lang="en-US" sz="900" i="1">
                <a:latin typeface="Arial"/>
              </a:rPr>
              <a:t> deadline</a:t>
            </a:r>
            <a:r>
              <a:rPr lang="en-US" sz="900">
                <a:latin typeface="Arial"/>
              </a:rPr>
              <a:t> penyelesaian proyek, (3) membawa peserta didik agar merencanakan cara yang baru, (4) membimbing peserta didik ketika mereka membuat cara yang tidak berhubungan dengan proyek, dan (5) meminta peserta didik untuk membuat penjelasan (alasan) tentang pemilihan suatu cara.</a:t>
            </a:r>
          </a:p>
          <a:p>
            <a:pPr indent="0">
              <a:lnSpc>
                <a:spcPts val="1608"/>
              </a:lnSpc>
            </a:pPr>
            <a:r>
              <a:rPr lang="en-US" sz="900">
                <a:latin typeface="Arial"/>
              </a:rPr>
              <a:t>4. Pelaksanaan proyek.</a:t>
            </a:r>
          </a:p>
          <a:p>
            <a:pPr marR="1066800" indent="0" algn="just">
              <a:lnSpc>
                <a:spcPts val="1608"/>
              </a:lnSpc>
            </a:pPr>
            <a:r>
              <a:rPr lang="en-US" sz="900">
                <a:latin typeface="Arial"/>
              </a:rPr>
              <a:t>Peserta didik melaksanakan rancangan yang sudah dibuat. Guru berperan sebagai mentor/moderator dan sebagai salah satu sumber belajar yang dapat diandalkan, serta bertanggung jawab memonitor aktivitas peserta didik selama menyelesaikan proyek. Monitoring dilakukan dengan cara menfasilitasi peserta didik pada setiap proses. Untuk mempermudah proses monitoring, dibuat sebuah rubrik yang dapat merekam keseluruhan aktivitas yang dilakukan.</a:t>
            </a:r>
          </a:p>
          <a:p>
            <a:pPr indent="0">
              <a:lnSpc>
                <a:spcPts val="1608"/>
              </a:lnSpc>
            </a:pPr>
            <a:r>
              <a:rPr lang="en-US" sz="900">
                <a:latin typeface="Arial"/>
              </a:rPr>
              <a:t>5. Penyusunan laporan dan presentasi hasil proyek.</a:t>
            </a:r>
          </a:p>
          <a:p>
            <a:pPr marR="1066800" indent="0" algn="just">
              <a:lnSpc>
                <a:spcPts val="1608"/>
              </a:lnSpc>
            </a:pPr>
            <a:r>
              <a:rPr lang="en-US" sz="900">
                <a:latin typeface="Arial"/>
              </a:rPr>
              <a:t>Peserta didik bersama kelompoknya menyusun laporan pelaksanaan proyek yang sekaligus menjadi bahan yang dapat dipresentasikan/dipublikasikan di depan publik.</a:t>
            </a:r>
          </a:p>
          <a:p>
            <a:pPr indent="0">
              <a:lnSpc>
                <a:spcPts val="1608"/>
              </a:lnSpc>
            </a:pPr>
            <a:r>
              <a:rPr lang="en-US" sz="900">
                <a:latin typeface="Arial"/>
              </a:rPr>
              <a:t>6. Evaluasi Pengalaman</a:t>
            </a:r>
            <a:r>
              <a:rPr lang="en-US" sz="900" i="1">
                <a:latin typeface="Arial"/>
              </a:rPr>
              <a:t> (Evaluate the Experience).</a:t>
            </a:r>
          </a:p>
          <a:p>
            <a:pPr marR="850900" indent="0" algn="just">
              <a:lnSpc>
                <a:spcPts val="1608"/>
              </a:lnSpc>
            </a:pPr>
            <a:r>
              <a:rPr lang="en-US" sz="900">
                <a:latin typeface="Arial"/>
              </a:rPr>
              <a:t>Pada akhir proses pembelajaran, guru dan peserta didik melakukan refleksi terhadap aktivitas dan hasil proyek yang sudah dijalankan. Proses refleksi dilakukan baik secara individu maupun kelompok. Pada tahap ini peserta didik diminta untuk mengungkapkan perasaan dan pengalamannya selama menyelesaikan proyek. Guru dan peserta didik mengembangkan diskusi dalam rangka memperbaiki kinerja selama proses pembelajaran, sehingga pada akhirnya ditemukan suatu temuan baru (new</a:t>
            </a:r>
            <a:r>
              <a:rPr lang="en-US" sz="900" i="1">
                <a:latin typeface="Arial"/>
              </a:rPr>
              <a:t> inquiry)</a:t>
            </a:r>
            <a:r>
              <a:rPr lang="en-US" sz="900">
                <a:latin typeface="Arial"/>
              </a:rPr>
              <a:t> untuk menjawab permasalahan yang diajukan pada tahap pertama pembelajaran.</a:t>
            </a:r>
          </a:p>
        </p:txBody>
      </p:sp>
      <p:sp>
        <p:nvSpPr>
          <p:cNvPr id="3" name="Rectangle 2"/>
          <p:cNvSpPr/>
          <p:nvPr/>
        </p:nvSpPr>
        <p:spPr>
          <a:xfrm>
            <a:off x="1243584" y="9933432"/>
            <a:ext cx="5434584" cy="140208"/>
          </a:xfrm>
          <a:prstGeom prst="rect">
            <a:avLst/>
          </a:prstGeom>
        </p:spPr>
        <p:txBody>
          <a:bodyPr lIns="0" tIns="0" rIns="0" bIns="0">
            <a:noAutofit/>
          </a:bodyPr>
          <a:lstStyle/>
          <a:p>
            <a:pPr indent="0" algn="r"/>
            <a:r>
              <a:rPr lang="en-US" sz="900">
                <a:latin typeface="Arial"/>
              </a:rPr>
              <a:t>Materi 1- Konsep Kurikulum | 41</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914144" y="1100328"/>
            <a:ext cx="5580888" cy="6550152"/>
          </a:xfrm>
          <a:prstGeom prst="rect">
            <a:avLst/>
          </a:prstGeom>
        </p:spPr>
        <p:txBody>
          <a:bodyPr lIns="0" tIns="0" rIns="0" bIns="0">
            <a:noAutofit/>
          </a:bodyPr>
          <a:lstStyle/>
          <a:p>
            <a:pPr indent="0">
              <a:spcAft>
                <a:spcPts val="420"/>
              </a:spcAft>
            </a:pPr>
            <a:r>
              <a:rPr lang="en-US" sz="900" b="1">
                <a:latin typeface="Arial"/>
              </a:rPr>
              <a:t>C. Peran Guru dan Peserta Didik</a:t>
            </a:r>
          </a:p>
          <a:p>
            <a:pPr marR="838200" indent="0" algn="just">
              <a:lnSpc>
                <a:spcPts val="1464"/>
              </a:lnSpc>
              <a:spcAft>
                <a:spcPts val="840"/>
              </a:spcAft>
            </a:pPr>
            <a:r>
              <a:rPr lang="en-US" sz="900">
                <a:latin typeface="Arial"/>
              </a:rPr>
              <a:t>Peran guru pada Pembelajaran Berbasis Proyek meliputi: a) merencanakan dan mendesain pembelajaran, b) menyusun strategi pembelajaran, c) mencari keunikan siswa, d) menilai siswa secara objektif dengan menggunakan berbagai macam teknik dan instrumen penilaian, dan e) membuat portofolio pekerjaan siswa.</a:t>
            </a:r>
          </a:p>
          <a:p>
            <a:pPr marR="838200" indent="0" algn="just">
              <a:lnSpc>
                <a:spcPts val="1464"/>
              </a:lnSpc>
              <a:spcAft>
                <a:spcPts val="840"/>
              </a:spcAft>
            </a:pPr>
            <a:r>
              <a:rPr lang="en-US" sz="900">
                <a:latin typeface="Arial"/>
              </a:rPr>
              <a:t>Adapun peran peserta didik pada Pembelajaran Berbasis Proyek meliputi: a) menggunakan kemampuan bertanya dan berpikir, b) melakukan riset sederhana, c) mempelajari ide dan konsep baru, d) belajar mengatur waktu dengan baik, e) melakukan kegiatan belajar sendiri/kelompok, f) mengaplikasikan pengalaman belajar lewat tindakan, dan g) melakukan interaksi sosial (wawancara, survey, observasi, dll).</a:t>
            </a:r>
          </a:p>
          <a:p>
            <a:pPr indent="0">
              <a:lnSpc>
                <a:spcPts val="1464"/>
              </a:lnSpc>
            </a:pPr>
            <a:r>
              <a:rPr lang="en-US" sz="900" b="1">
                <a:latin typeface="Arial"/>
              </a:rPr>
              <a:t>D. Sistem Penilaian</a:t>
            </a:r>
          </a:p>
          <a:p>
            <a:pPr marR="838200" indent="0" algn="just">
              <a:lnSpc>
                <a:spcPts val="1464"/>
              </a:lnSpc>
              <a:spcAft>
                <a:spcPts val="840"/>
              </a:spcAft>
            </a:pPr>
            <a:r>
              <a:rPr lang="en-US" sz="900">
                <a:latin typeface="Arial"/>
              </a:rPr>
              <a:t>Penilaian proyek merupakan kegiatan penilaian terhadap suatu tugas yang harus diselesaikan dalam periode/waktu tertentu dan meliputi penilaian ranah sikap, pengetahuan, dan keterampilan. Tugas tersebut berupa suatu investigasi sejak dari perencanaan, pengumpulan data, pengorganisasian, pengolahan, dan penyajian data. Penilaian proyek dapat digunakan untuk mengetahui pemahaman, kemampuan mengaplikasikan, kemampuan mengidentifikasi, dan kemampuan menginformasikan peserta didik pada mata pelajaran tertentu secara jelas.</a:t>
            </a:r>
          </a:p>
          <a:p>
            <a:pPr indent="0" algn="just">
              <a:spcAft>
                <a:spcPts val="420"/>
              </a:spcAft>
            </a:pPr>
            <a:r>
              <a:rPr lang="en-US" sz="900">
                <a:latin typeface="Arial"/>
              </a:rPr>
              <a:t>Pada penilaian proyek setidaknya ada 3 hal yang perlu dipertimbangkan yaitu:</a:t>
            </a:r>
          </a:p>
          <a:p>
            <a:pPr marR="838200" indent="-177800" algn="just">
              <a:lnSpc>
                <a:spcPts val="1488"/>
              </a:lnSpc>
            </a:pPr>
            <a:r>
              <a:rPr lang="en-US" sz="900">
                <a:latin typeface="Arial"/>
              </a:rPr>
              <a:t>1. kemampuan pengelolaan: kemampuan peserta didik dalam memilih topik, mencari informasi, mengelola waktu penyelesaian proyek, serta penulisan laporan;</a:t>
            </a:r>
          </a:p>
          <a:p>
            <a:pPr marR="838200" indent="-177800" algn="just">
              <a:lnSpc>
                <a:spcPts val="1488"/>
              </a:lnSpc>
            </a:pPr>
            <a:r>
              <a:rPr lang="en-US" sz="900">
                <a:latin typeface="Arial"/>
              </a:rPr>
              <a:t>2. relevansi: kesesuaian dengan mata pelajaran, mempertimbangkan tahap pengetahuan, pemahaman, dan keterampilan dalam pembelajaran; serta</a:t>
            </a:r>
          </a:p>
          <a:p>
            <a:pPr marR="838200" indent="-177800" algn="just">
              <a:lnSpc>
                <a:spcPts val="1464"/>
              </a:lnSpc>
              <a:spcAft>
                <a:spcPts val="840"/>
              </a:spcAft>
            </a:pPr>
            <a:r>
              <a:rPr lang="en-US" sz="900">
                <a:latin typeface="Arial"/>
              </a:rPr>
              <a:t>3. keaslian: produk yang dibuat peserta didik harus merupakan hasil karya sendiri dengan mempertimbangkan kontribusi guru berupa petunjuk dan dukungan terhadap pelaksanaan proyek.</a:t>
            </a:r>
          </a:p>
          <a:p>
            <a:pPr marR="838200" indent="0" algn="just">
              <a:lnSpc>
                <a:spcPts val="1464"/>
              </a:lnSpc>
            </a:pPr>
            <a:r>
              <a:rPr lang="en-US" sz="900">
                <a:latin typeface="Arial"/>
              </a:rPr>
              <a:t>Penilaian proyek dilakukan mulai dari perencanaan, proses pengerjaan, sampai hasil akhir proyek. Untuk itu, guru perlu menetapkan hal-hal atau tahapan yang perlu dinilai, seperti penyusunan disain, pengumpulan data, analisis data, dan penyiapan laporan tertulis. Laporan tugas atau hasil proyek juga dapat disajikan dalam bentuk poster, foto, atau bahan tayang. Pelaksanaan penilaian dapat menggunakan alat/instrumen penilaian berupa daftar cek ataupun skala penilaian.</a:t>
            </a:r>
          </a:p>
        </p:txBody>
      </p:sp>
      <p:sp>
        <p:nvSpPr>
          <p:cNvPr id="3" name="Rectangle 2"/>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42</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81728" y="2255520"/>
            <a:ext cx="1542288" cy="1682496"/>
          </a:xfrm>
          <a:prstGeom prst="rect">
            <a:avLst/>
          </a:prstGeom>
        </p:spPr>
      </p:pic>
      <p:sp>
        <p:nvSpPr>
          <p:cNvPr id="3" name="Rectangle 2"/>
          <p:cNvSpPr/>
          <p:nvPr/>
        </p:nvSpPr>
        <p:spPr>
          <a:xfrm>
            <a:off x="1078992" y="566928"/>
            <a:ext cx="5681472" cy="155448"/>
          </a:xfrm>
          <a:prstGeom prst="rect">
            <a:avLst/>
          </a:prstGeom>
        </p:spPr>
        <p:txBody>
          <a:bodyPr lIns="0" tIns="0" rIns="0" bIns="0">
            <a:noAutofit/>
          </a:bodyPr>
          <a:lstStyle/>
          <a:p>
            <a:pPr marL="4838700" indent="0">
              <a:spcAft>
                <a:spcPts val="2100"/>
              </a:spcAft>
            </a:pPr>
            <a:r>
              <a:rPr lang="en-US" sz="1100" b="1">
                <a:latin typeface="Arial"/>
              </a:rPr>
              <a:t>HO-1.3c</a:t>
            </a:r>
          </a:p>
        </p:txBody>
      </p:sp>
      <p:sp>
        <p:nvSpPr>
          <p:cNvPr id="4" name="Rectangle 3"/>
          <p:cNvSpPr/>
          <p:nvPr/>
        </p:nvSpPr>
        <p:spPr>
          <a:xfrm>
            <a:off x="1078992" y="1109472"/>
            <a:ext cx="5681472" cy="4754880"/>
          </a:xfrm>
          <a:prstGeom prst="rect">
            <a:avLst/>
          </a:prstGeom>
        </p:spPr>
        <p:txBody>
          <a:bodyPr lIns="0" tIns="0" rIns="0" bIns="0">
            <a:noAutofit/>
          </a:bodyPr>
          <a:lstStyle/>
          <a:p>
            <a:pPr marR="38100" indent="0" algn="ctr">
              <a:lnSpc>
                <a:spcPts val="2040"/>
              </a:lnSpc>
              <a:spcBef>
                <a:spcPts val="2100"/>
              </a:spcBef>
              <a:spcAft>
                <a:spcPts val="1050"/>
              </a:spcAft>
            </a:pPr>
            <a:r>
              <a:rPr lang="en-US" sz="1100" b="1">
                <a:latin typeface="Arial"/>
              </a:rPr>
              <a:t>Submateri 1.3c: Model Pembelajaran Berbasis Masalah </a:t>
            </a:r>
            <a:r>
              <a:rPr lang="en-US" sz="1100" b="1" i="1">
                <a:latin typeface="Arial"/>
              </a:rPr>
              <a:t>(Problem Based Learning/PBL)</a:t>
            </a:r>
          </a:p>
          <a:p>
            <a:pPr indent="0" algn="just">
              <a:lnSpc>
                <a:spcPts val="1608"/>
              </a:lnSpc>
            </a:pPr>
            <a:r>
              <a:rPr lang="en-US" sz="900" b="1">
                <a:latin typeface="Arial"/>
              </a:rPr>
              <a:t>A. Konsep/Definisi</a:t>
            </a:r>
          </a:p>
          <a:p>
            <a:pPr marR="88900" indent="0" algn="just">
              <a:lnSpc>
                <a:spcPts val="1608"/>
              </a:lnSpc>
              <a:spcAft>
                <a:spcPts val="1050"/>
              </a:spcAft>
            </a:pPr>
            <a:r>
              <a:rPr lang="en-US" sz="900" i="1">
                <a:latin typeface="Arial"/>
              </a:rPr>
              <a:t>Problem Based Learning</a:t>
            </a:r>
            <a:r>
              <a:rPr lang="en-US" sz="900">
                <a:latin typeface="Arial"/>
              </a:rPr>
              <a:t> (PBL) adalah model pembelajaran yang dirancang agar peserta didik mendapat pengetahuan penting, membuat mereka mahir dalam memecahkan masalah, memiliki model belajar sendiri, serta memiliki kecakapan berpartisipasi dalam tim. Proses pembelajarannya menggunakan pendekatan yang sistemik untuk memecahkan masalah atau menghadapi tantangan yang nanti diperlukan dalam kehidupan sehari-hari.</a:t>
            </a:r>
          </a:p>
          <a:p>
            <a:pPr marL="203200" marR="88900" indent="0" algn="just">
              <a:lnSpc>
                <a:spcPts val="1608"/>
              </a:lnSpc>
              <a:spcAft>
                <a:spcPts val="1470"/>
              </a:spcAft>
            </a:pPr>
            <a:r>
              <a:rPr lang="en-US" sz="900">
                <a:latin typeface="Arial"/>
              </a:rPr>
              <a:t>Dalam kelas yang menerapkan pembelajaran berbasis masalah, peserta didik bekerja dalam tim untuk memecahkan masalah-masalah kontekstual. Pembelajaran berbasis masalah merupakan suatu model pembelajaran yang menantang peserta didik untuk "belajar bagaimana belajar" dan bekerja secara berkelompok untuk mencari solusi dari permasalahan dalam dunia nyata. Masalah yang diberikan ini digunakan untuk mengikat peserta didik pada rasa ingin tahu pada pembelajaran yang dimaksud. Dalam model PBL ini permasalahan yang diajukan oleh guru atau diusulkan oleh peserta didik berfungsi sebagai kajian, penjajakan pemahaman, contoh, bagian yang tidak terpisahkan dari proses, atau sebagai stimulus aktivitas autentik.</a:t>
            </a:r>
          </a:p>
        </p:txBody>
      </p:sp>
      <p:sp>
        <p:nvSpPr>
          <p:cNvPr id="5" name="Rectangle 4"/>
          <p:cNvSpPr/>
          <p:nvPr/>
        </p:nvSpPr>
        <p:spPr>
          <a:xfrm>
            <a:off x="1078992" y="6217920"/>
            <a:ext cx="5681472" cy="359664"/>
          </a:xfrm>
          <a:prstGeom prst="rect">
            <a:avLst/>
          </a:prstGeom>
        </p:spPr>
        <p:txBody>
          <a:bodyPr lIns="0" tIns="0" rIns="0" bIns="0">
            <a:noAutofit/>
          </a:bodyPr>
          <a:lstStyle/>
          <a:p>
            <a:pPr marL="203200" marR="88900" indent="0" algn="just">
              <a:lnSpc>
                <a:spcPts val="1608"/>
              </a:lnSpc>
              <a:spcBef>
                <a:spcPts val="1470"/>
              </a:spcBef>
              <a:spcAft>
                <a:spcPts val="1050"/>
              </a:spcAft>
            </a:pPr>
            <a:r>
              <a:rPr lang="en-US" sz="900">
                <a:latin typeface="Arial"/>
              </a:rPr>
              <a:t>Peran guru, peserta didik, dan masalah dalam pembelajaran berbasis masalah dapat digambarkan berikut ini.</a:t>
            </a:r>
          </a:p>
        </p:txBody>
      </p:sp>
      <p:graphicFrame>
        <p:nvGraphicFramePr>
          <p:cNvPr id="6" name="Table 5"/>
          <p:cNvGraphicFramePr>
            <a:graphicFrameLocks noGrp="1"/>
          </p:cNvGraphicFramePr>
          <p:nvPr/>
        </p:nvGraphicFramePr>
        <p:xfrm>
          <a:off x="1252728" y="6775704"/>
          <a:ext cx="5504688" cy="1879092"/>
        </p:xfrm>
        <a:graphic>
          <a:graphicData uri="http://schemas.openxmlformats.org/drawingml/2006/table">
            <a:tbl>
              <a:tblPr/>
              <a:tblGrid>
                <a:gridCol w="2435352"/>
                <a:gridCol w="1441704"/>
                <a:gridCol w="1627632"/>
              </a:tblGrid>
              <a:tr h="359664">
                <a:tc>
                  <a:txBody>
                    <a:bodyPr/>
                    <a:lstStyle/>
                    <a:p>
                      <a:pPr marL="635000" indent="0"/>
                      <a:r>
                        <a:rPr lang="en-US" sz="900" b="1">
                          <a:latin typeface="Arial"/>
                        </a:rPr>
                        <a:t>Guru sebagai Pelatih</a:t>
                      </a:r>
                    </a:p>
                  </a:txBody>
                  <a:tcPr marL="0" marR="0" marT="0" marB="0"/>
                </a:tc>
                <a:tc>
                  <a:txBody>
                    <a:bodyPr/>
                    <a:lstStyle/>
                    <a:p>
                      <a:pPr marL="76200" indent="0" algn="ctr">
                        <a:lnSpc>
                          <a:spcPts val="1320"/>
                        </a:lnSpc>
                      </a:pPr>
                      <a:r>
                        <a:rPr lang="en-US" sz="900" b="1">
                          <a:latin typeface="Arial"/>
                        </a:rPr>
                        <a:t>Peserta Didik sebagai </a:t>
                      </a:r>
                      <a:r>
                        <a:rPr lang="en-US" sz="900" b="1" i="1">
                          <a:latin typeface="Arial"/>
                        </a:rPr>
                        <a:t>Problem Solver</a:t>
                      </a:r>
                    </a:p>
                  </a:txBody>
                  <a:tcPr marL="0" marR="0" marT="0" marB="0"/>
                </a:tc>
                <a:tc>
                  <a:txBody>
                    <a:bodyPr/>
                    <a:lstStyle/>
                    <a:p>
                      <a:pPr marL="88900" marR="165100" indent="177800">
                        <a:lnSpc>
                          <a:spcPts val="1320"/>
                        </a:lnSpc>
                      </a:pPr>
                      <a:r>
                        <a:rPr lang="en-US" sz="900" b="1">
                          <a:latin typeface="Arial"/>
                        </a:rPr>
                        <a:t>Masalah sebagai Awal Tantangan dan Motivasi</a:t>
                      </a:r>
                    </a:p>
                  </a:txBody>
                  <a:tcPr marL="0" marR="0" marT="0" marB="0"/>
                </a:tc>
              </a:tr>
              <a:tr h="1383792">
                <a:tc>
                  <a:txBody>
                    <a:bodyPr/>
                    <a:lstStyle/>
                    <a:p>
                      <a:pPr marL="76200" indent="0">
                        <a:lnSpc>
                          <a:spcPts val="1320"/>
                        </a:lnSpc>
                      </a:pPr>
                      <a:r>
                        <a:rPr lang="en-US" sz="900">
                          <a:latin typeface="Arial"/>
                        </a:rPr>
                        <a:t>o</a:t>
                      </a:r>
                      <a:r>
                        <a:rPr lang="en-US" sz="900" i="1">
                          <a:latin typeface="Arial"/>
                        </a:rPr>
                        <a:t> Asking about thinking</a:t>
                      </a:r>
                      <a:r>
                        <a:rPr lang="en-US" sz="900">
                          <a:latin typeface="Arial"/>
                        </a:rPr>
                        <a:t> (bertanya</a:t>
                      </a:r>
                    </a:p>
                    <a:p>
                      <a:pPr marL="279400" indent="0">
                        <a:lnSpc>
                          <a:spcPts val="1320"/>
                        </a:lnSpc>
                      </a:pPr>
                      <a:r>
                        <a:rPr lang="en-US" sz="900">
                          <a:latin typeface="Arial"/>
                        </a:rPr>
                        <a:t>tentang pemikiran).</a:t>
                      </a:r>
                    </a:p>
                    <a:p>
                      <a:pPr marL="76200" marR="266700" indent="0">
                        <a:lnSpc>
                          <a:spcPts val="1320"/>
                        </a:lnSpc>
                      </a:pPr>
                      <a:r>
                        <a:rPr lang="en-US" sz="900">
                          <a:latin typeface="Arial"/>
                        </a:rPr>
                        <a:t>o Memonitor pembelajaran. o Probing (menantang peserta didik</a:t>
                      </a:r>
                    </a:p>
                    <a:p>
                      <a:pPr marL="279400" indent="0">
                        <a:lnSpc>
                          <a:spcPts val="1320"/>
                        </a:lnSpc>
                      </a:pPr>
                      <a:r>
                        <a:rPr lang="en-US" sz="900">
                          <a:latin typeface="Arial"/>
                        </a:rPr>
                        <a:t>untuk berpikir).</a:t>
                      </a:r>
                    </a:p>
                    <a:p>
                      <a:pPr marL="76200" marR="266700" indent="0">
                        <a:lnSpc>
                          <a:spcPts val="1320"/>
                        </a:lnSpc>
                      </a:pPr>
                      <a:r>
                        <a:rPr lang="en-US" sz="900">
                          <a:latin typeface="Arial"/>
                        </a:rPr>
                        <a:t>o Menjaga agar peserta didik terlibat. o Mengatur dinamika kelompok. o Menjaga berlangsungnya proses.</a:t>
                      </a:r>
                    </a:p>
                  </a:txBody>
                  <a:tcPr marL="0" marR="0" marT="0" marB="0"/>
                </a:tc>
                <a:tc>
                  <a:txBody>
                    <a:bodyPr/>
                    <a:lstStyle/>
                    <a:p>
                      <a:pPr marL="76200" marR="152400" indent="0">
                        <a:lnSpc>
                          <a:spcPts val="1344"/>
                        </a:lnSpc>
                      </a:pPr>
                      <a:r>
                        <a:rPr lang="en-US" sz="900">
                          <a:latin typeface="Arial"/>
                        </a:rPr>
                        <a:t>o Peserta yang aktif. o Terlibat langsung dalam</a:t>
                      </a:r>
                    </a:p>
                    <a:p>
                      <a:pPr marL="76200" marR="393700" indent="0" algn="r">
                        <a:lnSpc>
                          <a:spcPts val="1344"/>
                        </a:lnSpc>
                      </a:pPr>
                      <a:r>
                        <a:rPr lang="en-US" sz="900">
                          <a:latin typeface="Arial"/>
                        </a:rPr>
                        <a:t>pembelajaran. o Membangun pembelajaran.</a:t>
                      </a:r>
                    </a:p>
                  </a:txBody>
                  <a:tcPr marL="0" marR="0" marT="0" marB="0"/>
                </a:tc>
                <a:tc>
                  <a:txBody>
                    <a:bodyPr/>
                    <a:lstStyle/>
                    <a:p>
                      <a:pPr marL="88900" indent="0">
                        <a:lnSpc>
                          <a:spcPts val="1320"/>
                        </a:lnSpc>
                      </a:pPr>
                      <a:r>
                        <a:rPr lang="en-US" sz="900">
                          <a:latin typeface="Arial"/>
                        </a:rPr>
                        <a:t>o Menarik untuk</a:t>
                      </a:r>
                    </a:p>
                    <a:p>
                      <a:pPr marL="88900" marR="596900" indent="177800">
                        <a:lnSpc>
                          <a:spcPts val="1320"/>
                        </a:lnSpc>
                      </a:pPr>
                      <a:r>
                        <a:rPr lang="en-US" sz="900">
                          <a:latin typeface="Arial"/>
                        </a:rPr>
                        <a:t>dipecahkan. o Menyediakan</a:t>
                      </a:r>
                    </a:p>
                    <a:p>
                      <a:pPr marL="266700" marR="165100" indent="0">
                        <a:lnSpc>
                          <a:spcPts val="1320"/>
                        </a:lnSpc>
                      </a:pPr>
                      <a:r>
                        <a:rPr lang="en-US" sz="900">
                          <a:latin typeface="Arial"/>
                        </a:rPr>
                        <a:t>kebutuhan yang ada hubungannya dengan pelajaran yang dipelajari.</a:t>
                      </a:r>
                    </a:p>
                  </a:txBody>
                  <a:tcPr marL="0" marR="0" marT="0" marB="0"/>
                </a:tc>
              </a:tr>
            </a:tbl>
          </a:graphicData>
        </a:graphic>
      </p:graphicFrame>
      <p:sp>
        <p:nvSpPr>
          <p:cNvPr id="7" name="Rectangle 6"/>
          <p:cNvSpPr/>
          <p:nvPr/>
        </p:nvSpPr>
        <p:spPr>
          <a:xfrm>
            <a:off x="1078992" y="8747760"/>
            <a:ext cx="5681472" cy="972312"/>
          </a:xfrm>
          <a:prstGeom prst="rect">
            <a:avLst/>
          </a:prstGeom>
        </p:spPr>
        <p:txBody>
          <a:bodyPr lIns="0" tIns="0" rIns="0" bIns="0">
            <a:noAutofit/>
          </a:bodyPr>
          <a:lstStyle/>
          <a:p>
            <a:pPr indent="0" algn="just">
              <a:lnSpc>
                <a:spcPts val="1608"/>
              </a:lnSpc>
              <a:spcBef>
                <a:spcPts val="1050"/>
              </a:spcBef>
            </a:pPr>
            <a:r>
              <a:rPr lang="en-US" sz="900" b="1">
                <a:latin typeface="Arial"/>
              </a:rPr>
              <a:t>B. Tujuan dan hasil dari model PBL</a:t>
            </a:r>
          </a:p>
          <a:p>
            <a:pPr marL="203200" indent="0" algn="just">
              <a:lnSpc>
                <a:spcPts val="1608"/>
              </a:lnSpc>
            </a:pPr>
            <a:r>
              <a:rPr lang="en-US" sz="900">
                <a:latin typeface="Arial"/>
              </a:rPr>
              <a:t>Penerapan model PBL dalam pembelajaran bertujuan untuk:</a:t>
            </a:r>
          </a:p>
          <a:p>
            <a:pPr marL="203200" indent="0" algn="just">
              <a:lnSpc>
                <a:spcPts val="1608"/>
              </a:lnSpc>
            </a:pPr>
            <a:r>
              <a:rPr lang="en-US" sz="900">
                <a:latin typeface="Arial"/>
              </a:rPr>
              <a:t>1. mengembangkan keterampilan berpikir tingkat tinggi,</a:t>
            </a:r>
          </a:p>
          <a:p>
            <a:pPr marL="457200" marR="88900" indent="-254000">
              <a:lnSpc>
                <a:spcPts val="1608"/>
              </a:lnSpc>
            </a:pPr>
            <a:r>
              <a:rPr lang="en-US" sz="900">
                <a:latin typeface="Arial"/>
              </a:rPr>
              <a:t>2. mengembangkan keterampilan memecahkan masalah secara efektif, efisien, menarik, terintegrasi, fleksibel, dan berdasarkan ilmu pengetahuan dan teknologi,</a:t>
            </a:r>
          </a:p>
        </p:txBody>
      </p:sp>
      <p:sp>
        <p:nvSpPr>
          <p:cNvPr id="8" name="Rectangle 7"/>
          <p:cNvSpPr/>
          <p:nvPr/>
        </p:nvSpPr>
        <p:spPr>
          <a:xfrm>
            <a:off x="1069848" y="9933432"/>
            <a:ext cx="5602224" cy="140208"/>
          </a:xfrm>
          <a:prstGeom prst="rect">
            <a:avLst/>
          </a:prstGeom>
        </p:spPr>
        <p:txBody>
          <a:bodyPr lIns="0" tIns="0" rIns="0" bIns="0">
            <a:noAutofit/>
          </a:bodyPr>
          <a:lstStyle/>
          <a:p>
            <a:pPr indent="0" algn="r"/>
            <a:r>
              <a:rPr lang="en-US" sz="900">
                <a:latin typeface="Arial"/>
              </a:rPr>
              <a:t>Materi 1- Konsep Kurikulum | 43</a:t>
            </a:r>
          </a:p>
        </p:txBody>
      </p:sp>
      <p:sp>
        <p:nvSpPr>
          <p:cNvPr id="9" name="Rectangle 8"/>
          <p:cNvSpPr/>
          <p:nvPr/>
        </p:nvSpPr>
        <p:spPr>
          <a:xfrm>
            <a:off x="4614672" y="1889760"/>
            <a:ext cx="1981200" cy="146304"/>
          </a:xfrm>
          <a:prstGeom prst="rect">
            <a:avLst/>
          </a:prstGeom>
          <a:solidFill>
            <a:srgbClr val="F9FC9B"/>
          </a:solidFill>
        </p:spPr>
        <p:txBody>
          <a:bodyPr lIns="0" tIns="0" rIns="0" bIns="0">
            <a:noAutofit/>
          </a:bodyPr>
          <a:lstStyle/>
          <a:p>
            <a:pPr marL="203200" indent="0"/>
            <a:r>
              <a:rPr lang="en-US" sz="900">
                <a:solidFill>
                  <a:srgbClr val="6EA254"/>
                </a:solidFill>
                <a:latin typeface="Arial"/>
              </a:rPr>
              <a:t>Problem-Based Learning Process</a:t>
            </a:r>
          </a:p>
        </p:txBody>
      </p:sp>
      <p:sp>
        <p:nvSpPr>
          <p:cNvPr id="10" name="Rectangle 9"/>
          <p:cNvSpPr/>
          <p:nvPr/>
        </p:nvSpPr>
        <p:spPr>
          <a:xfrm>
            <a:off x="6102096" y="3352800"/>
            <a:ext cx="213360" cy="85344"/>
          </a:xfrm>
          <a:prstGeom prst="rect">
            <a:avLst/>
          </a:prstGeom>
        </p:spPr>
        <p:txBody>
          <a:bodyPr lIns="0" tIns="0" rIns="0" bIns="0">
            <a:noAutofit/>
          </a:bodyPr>
          <a:lstStyle/>
          <a:p>
            <a:pPr indent="0"/>
            <a:r>
              <a:rPr lang="en-US" sz="900" i="1">
                <a:solidFill>
                  <a:srgbClr val="24191F"/>
                </a:solidFill>
                <a:latin typeface="Arial"/>
              </a:rPr>
              <a:t>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0328"/>
            <a:ext cx="5577840" cy="8305800"/>
          </a:xfrm>
          <a:prstGeom prst="rect">
            <a:avLst/>
          </a:prstGeom>
        </p:spPr>
        <p:txBody>
          <a:bodyPr lIns="0" tIns="0" rIns="0" bIns="0">
            <a:noAutofit/>
          </a:bodyPr>
          <a:lstStyle/>
          <a:p>
            <a:pPr marL="457200" marR="12700" indent="-190500" algn="just">
              <a:lnSpc>
                <a:spcPts val="1608"/>
              </a:lnSpc>
            </a:pPr>
            <a:r>
              <a:rPr lang="en-US" sz="900">
                <a:latin typeface="Arial"/>
              </a:rPr>
              <a:t>3. menjembatani</a:t>
            </a:r>
            <a:r>
              <a:rPr lang="en-US" sz="900" i="1">
                <a:latin typeface="Arial"/>
              </a:rPr>
              <a:t> gap</a:t>
            </a:r>
            <a:r>
              <a:rPr lang="en-US" sz="900">
                <a:latin typeface="Arial"/>
              </a:rPr>
              <a:t> antara pembelajaran sekolah formal dengan aktivitas mental yang lebih praktis yang dijumpai di luar sekolah,</a:t>
            </a:r>
          </a:p>
          <a:p>
            <a:pPr marL="457200" indent="-190500" algn="just">
              <a:lnSpc>
                <a:spcPts val="1608"/>
              </a:lnSpc>
            </a:pPr>
            <a:r>
              <a:rPr lang="en-US" sz="900">
                <a:latin typeface="Arial"/>
              </a:rPr>
              <a:t>4. menjadikan belajar sebagai kebiasaan, serta</a:t>
            </a:r>
          </a:p>
          <a:p>
            <a:pPr marL="457200" marR="12700" indent="-190500" algn="just">
              <a:lnSpc>
                <a:spcPts val="1608"/>
              </a:lnSpc>
              <a:spcAft>
                <a:spcPts val="1050"/>
              </a:spcAft>
            </a:pPr>
            <a:r>
              <a:rPr lang="en-US" sz="900">
                <a:latin typeface="Arial"/>
              </a:rPr>
              <a:t>5. mampu bekerja sama dalam mencari solusi. Selain itu, pembelajaran berbasis masalah penting untuk menjembatani ketimpangan antara pembelajaran sekolah formal dengan aktivitas mental yang lebih praktis yang dijumpai di luar sekolah.</a:t>
            </a:r>
          </a:p>
          <a:p>
            <a:pPr marL="254000" marR="12700" indent="0" algn="just">
              <a:lnSpc>
                <a:spcPts val="1608"/>
              </a:lnSpc>
              <a:spcAft>
                <a:spcPts val="420"/>
              </a:spcAft>
            </a:pPr>
            <a:r>
              <a:rPr lang="en-US" sz="900">
                <a:latin typeface="Arial"/>
              </a:rPr>
              <a:t>Aktivitas-aktivitas di luar sekolah yang dapat dikembangkan melalui pendekatan ini untuk mencapai tujuan di atas di antaranya:</a:t>
            </a:r>
          </a:p>
          <a:p>
            <a:pPr marL="457200" indent="-190500" algn="just">
              <a:spcAft>
                <a:spcPts val="420"/>
              </a:spcAft>
            </a:pPr>
            <a:r>
              <a:rPr lang="en-US" sz="900">
                <a:latin typeface="Arial"/>
              </a:rPr>
              <a:t>1. kerja sama dalam menyelesaikan tugas,</a:t>
            </a:r>
          </a:p>
          <a:p>
            <a:pPr marL="457200" indent="-190500" algn="just">
              <a:spcAft>
                <a:spcPts val="420"/>
              </a:spcAft>
            </a:pPr>
            <a:r>
              <a:rPr lang="en-US" sz="900">
                <a:latin typeface="Arial"/>
              </a:rPr>
              <a:t>2. pengamatan dan dialog,</a:t>
            </a:r>
          </a:p>
          <a:p>
            <a:pPr marL="457200" marR="12700" indent="-190500" algn="just">
              <a:lnSpc>
                <a:spcPts val="1608"/>
              </a:lnSpc>
            </a:pPr>
            <a:r>
              <a:rPr lang="en-US" sz="900">
                <a:latin typeface="Arial"/>
              </a:rPr>
              <a:t>3. pelibatan peserta didik dalam penyelidikan pilihan sendiri yang memungkinkan mereka menginterpretasikan dan menjelaskan fenomena dunia nyata dan membangun pemahamannya tentang fenomena itu.</a:t>
            </a:r>
          </a:p>
          <a:p>
            <a:pPr marL="457200" marR="12700" indent="-190500" algn="just">
              <a:lnSpc>
                <a:spcPts val="1608"/>
              </a:lnSpc>
              <a:spcAft>
                <a:spcPts val="1050"/>
              </a:spcAft>
            </a:pPr>
            <a:r>
              <a:rPr lang="en-US" sz="900">
                <a:latin typeface="Arial"/>
              </a:rPr>
              <a:t>4. belajar mandiri</a:t>
            </a:r>
            <a:r>
              <a:rPr lang="en-US" sz="900" i="1">
                <a:latin typeface="Arial"/>
              </a:rPr>
              <a:t> (self directed learning):</a:t>
            </a:r>
            <a:r>
              <a:rPr lang="en-US" sz="900">
                <a:latin typeface="Arial"/>
              </a:rPr>
              <a:t> Peserta didik harus dapat menentukan sendiri apa yang harus dipelajari dan dari mana informasi harus diperoleh di bawah bimbingan guru.</a:t>
            </a:r>
          </a:p>
          <a:p>
            <a:pPr marL="254000" marR="12700" indent="0" algn="just">
              <a:lnSpc>
                <a:spcPts val="1608"/>
              </a:lnSpc>
              <a:spcAft>
                <a:spcPts val="1050"/>
              </a:spcAft>
            </a:pPr>
            <a:r>
              <a:rPr lang="en-US" sz="900">
                <a:latin typeface="Arial"/>
              </a:rPr>
              <a:t>Diharapkan, melalui penerapan model PBL ini akan dihasilkan peserta didik yang memiliki keterampilan berpikir tingkat tinggi, keterampilan bekerja sama dan berkomunikasi dengan orang lain, serta memiliki kemandirian untuk menyelesaikan masalah-masalah yang dihadapi dalam kehidupan sehari-hari.</a:t>
            </a:r>
          </a:p>
          <a:p>
            <a:pPr indent="0">
              <a:spcAft>
                <a:spcPts val="420"/>
              </a:spcAft>
            </a:pPr>
            <a:r>
              <a:rPr lang="en-US" sz="900" b="1">
                <a:latin typeface="Arial"/>
              </a:rPr>
              <a:t>C. Acuan Dasar</a:t>
            </a:r>
          </a:p>
          <a:p>
            <a:pPr marL="254000" marR="12700" indent="0" algn="just">
              <a:lnSpc>
                <a:spcPts val="1608"/>
              </a:lnSpc>
              <a:spcAft>
                <a:spcPts val="420"/>
              </a:spcAft>
            </a:pPr>
            <a:r>
              <a:rPr lang="en-US" sz="900">
                <a:latin typeface="Arial"/>
              </a:rPr>
              <a:t>Acuan yang menjadi dasar penerapan PBL dalam pembelajaran menurut Kurikulum 2013 sebagai berikut.</a:t>
            </a:r>
          </a:p>
          <a:p>
            <a:pPr marL="457200" marR="12700" indent="-190500" algn="just">
              <a:lnSpc>
                <a:spcPts val="1608"/>
              </a:lnSpc>
            </a:pPr>
            <a:r>
              <a:rPr lang="en-US" sz="900">
                <a:latin typeface="Arial"/>
              </a:rPr>
              <a:t>1. Kurikulum: PBL tidak seperti pada kurikulum tradisional karena memerlukan suatu strategi sasaran di mana proyek sebagai pusat.</a:t>
            </a:r>
          </a:p>
          <a:p>
            <a:pPr marL="457200" marR="12700" indent="-190500" algn="just">
              <a:lnSpc>
                <a:spcPts val="1608"/>
              </a:lnSpc>
            </a:pPr>
            <a:r>
              <a:rPr lang="en-US" sz="900">
                <a:latin typeface="Arial"/>
              </a:rPr>
              <a:t>2. </a:t>
            </a:r>
            <a:r>
              <a:rPr lang="en-US" sz="900" i="1">
                <a:latin typeface="Arial"/>
              </a:rPr>
              <a:t>Responsibility:</a:t>
            </a:r>
            <a:r>
              <a:rPr lang="en-US" sz="900">
                <a:latin typeface="Arial"/>
              </a:rPr>
              <a:t> PBL menekankan</a:t>
            </a:r>
            <a:r>
              <a:rPr lang="en-US" sz="900" i="1">
                <a:latin typeface="Arial"/>
              </a:rPr>
              <a:t> responsibility</a:t>
            </a:r>
            <a:r>
              <a:rPr lang="en-US" sz="900">
                <a:latin typeface="Arial"/>
              </a:rPr>
              <a:t> dan</a:t>
            </a:r>
            <a:r>
              <a:rPr lang="en-US" sz="900" i="1">
                <a:latin typeface="Arial"/>
              </a:rPr>
              <a:t> answerability</a:t>
            </a:r>
            <a:r>
              <a:rPr lang="en-US" sz="900">
                <a:latin typeface="Arial"/>
              </a:rPr>
              <a:t> para peserta didik ke diri dan panutannya.</a:t>
            </a:r>
          </a:p>
          <a:p>
            <a:pPr marL="457200" marR="12700" indent="-190500" algn="just">
              <a:lnSpc>
                <a:spcPts val="1608"/>
              </a:lnSpc>
            </a:pPr>
            <a:r>
              <a:rPr lang="en-US" sz="900">
                <a:latin typeface="Arial"/>
              </a:rPr>
              <a:t>3. Realisme: kegiatan peserta didik difokuskan pada pekerjaan yang serupa dengan situasi yang sebenarnya. Aktifitas ini mengintegrasikan tugas otentik dan menghasilkan sikap profesional.</a:t>
            </a:r>
          </a:p>
          <a:p>
            <a:pPr marL="457200" marR="12700" indent="-190500" algn="just">
              <a:lnSpc>
                <a:spcPts val="1608"/>
              </a:lnSpc>
            </a:pPr>
            <a:r>
              <a:rPr lang="en-US" sz="900">
                <a:latin typeface="Arial"/>
              </a:rPr>
              <a:t>4. </a:t>
            </a:r>
            <a:r>
              <a:rPr lang="en-US" sz="900" i="1">
                <a:latin typeface="Arial"/>
              </a:rPr>
              <a:t>Active-learning:</a:t>
            </a:r>
            <a:r>
              <a:rPr lang="en-US" sz="900">
                <a:latin typeface="Arial"/>
              </a:rPr>
              <a:t> menumbuhkan isu yang berujung pada pertanyaan dan keinginan peserta didik untuk menemukan jawaban yang relevan, sehingga dengan demikian telah terjadi proses pembelajaran yang mandiri.</a:t>
            </a:r>
          </a:p>
          <a:p>
            <a:pPr marL="457200" marR="12700" indent="-190500" algn="just">
              <a:lnSpc>
                <a:spcPts val="1608"/>
              </a:lnSpc>
            </a:pPr>
            <a:r>
              <a:rPr lang="en-US" sz="900">
                <a:latin typeface="Arial"/>
              </a:rPr>
              <a:t>5. Umpan balik: diskusi, presentasi, dan evaluasi terhadap para peserta didik menghasilkan umpan balik yang berharga. Ini mendorong kearah pembelajaran berdasarkan pengalaman.</a:t>
            </a:r>
          </a:p>
          <a:p>
            <a:pPr marL="457200" marR="12700" indent="-190500" algn="just">
              <a:lnSpc>
                <a:spcPts val="1608"/>
              </a:lnSpc>
            </a:pPr>
            <a:r>
              <a:rPr lang="en-US" sz="900">
                <a:latin typeface="Arial"/>
              </a:rPr>
              <a:t>6. Keterampilan umum: PBL dikembangkan tidak hanya pada keterampilan pokok dan pengetahuan saja, tetapi juga mempunyai pengaruh besar pada keterampilan yang mendasar seperti pemecahan masalah, kerja kelompok, dan</a:t>
            </a:r>
            <a:r>
              <a:rPr lang="en-US" sz="900" i="1">
                <a:latin typeface="Arial"/>
              </a:rPr>
              <a:t> self-management.</a:t>
            </a:r>
          </a:p>
        </p:txBody>
      </p:sp>
      <p:sp>
        <p:nvSpPr>
          <p:cNvPr id="3" name="Rectangle 2"/>
          <p:cNvSpPr/>
          <p:nvPr/>
        </p:nvSpPr>
        <p:spPr>
          <a:xfrm>
            <a:off x="4736592" y="9918192"/>
            <a:ext cx="1938528" cy="155448"/>
          </a:xfrm>
          <a:prstGeom prst="rect">
            <a:avLst/>
          </a:prstGeom>
        </p:spPr>
        <p:txBody>
          <a:bodyPr lIns="0" tIns="0" rIns="0" bIns="0">
            <a:noAutofit/>
          </a:bodyPr>
          <a:lstStyle/>
          <a:p>
            <a:pPr indent="0" algn="just"/>
            <a:r>
              <a:rPr lang="en-US" sz="900">
                <a:latin typeface="Arial"/>
              </a:rPr>
              <a:t>Materi 1 - Konsep Kurikulum | 44</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149096" y="1115568"/>
            <a:ext cx="5227320" cy="155448"/>
          </a:xfrm>
          <a:prstGeom prst="rect">
            <a:avLst/>
          </a:prstGeom>
        </p:spPr>
        <p:txBody>
          <a:bodyPr lIns="0" tIns="0" rIns="0" bIns="0">
            <a:noAutofit/>
          </a:bodyPr>
          <a:lstStyle/>
          <a:p>
            <a:pPr marL="2425700" indent="0">
              <a:spcAft>
                <a:spcPts val="1680"/>
              </a:spcAft>
            </a:pPr>
            <a:r>
              <a:rPr lang="en-US" sz="1100" b="1">
                <a:latin typeface="Arial"/>
              </a:rPr>
              <a:t>DAFTAR ISI</a:t>
            </a:r>
          </a:p>
        </p:txBody>
      </p:sp>
      <p:sp>
        <p:nvSpPr>
          <p:cNvPr id="3" name="Rectangle 2"/>
          <p:cNvSpPr/>
          <p:nvPr/>
        </p:nvSpPr>
        <p:spPr>
          <a:xfrm>
            <a:off x="1149096" y="1569720"/>
            <a:ext cx="5227320" cy="4288536"/>
          </a:xfrm>
          <a:prstGeom prst="rect">
            <a:avLst/>
          </a:prstGeom>
        </p:spPr>
        <p:txBody>
          <a:bodyPr lIns="0" tIns="0" rIns="0" bIns="0">
            <a:noAutofit/>
          </a:bodyPr>
          <a:lstStyle/>
          <a:p>
            <a:pPr marL="88900" indent="0" algn="just">
              <a:lnSpc>
                <a:spcPts val="1704"/>
              </a:lnSpc>
              <a:spcBef>
                <a:spcPts val="1680"/>
              </a:spcBef>
            </a:pPr>
            <a:r>
              <a:rPr lang="en-US" sz="900" b="1">
                <a:latin typeface="Arial"/>
              </a:rPr>
              <a:t>SAMBUTAN</a:t>
            </a:r>
            <a:r>
              <a:rPr lang="en-US" sz="900">
                <a:latin typeface="Arial"/>
              </a:rPr>
              <a:t> ii</a:t>
            </a:r>
          </a:p>
          <a:p>
            <a:pPr marL="88900" indent="0" algn="just">
              <a:lnSpc>
                <a:spcPts val="1704"/>
              </a:lnSpc>
            </a:pPr>
            <a:r>
              <a:rPr lang="en-US" sz="900" b="1">
                <a:latin typeface="Arial"/>
              </a:rPr>
              <a:t>KATA PENGANTAR</a:t>
            </a:r>
            <a:r>
              <a:rPr lang="en-US" sz="900">
                <a:latin typeface="Arial"/>
              </a:rPr>
              <a:t> Iii</a:t>
            </a:r>
          </a:p>
          <a:p>
            <a:pPr marL="88900" indent="0" algn="just">
              <a:lnSpc>
                <a:spcPts val="1704"/>
              </a:lnSpc>
            </a:pPr>
            <a:r>
              <a:rPr lang="en-US" sz="900" b="1">
                <a:latin typeface="Arial"/>
              </a:rPr>
              <a:t>DAFTAR ISI</a:t>
            </a:r>
            <a:r>
              <a:rPr lang="en-US" sz="900">
                <a:latin typeface="Arial"/>
              </a:rPr>
              <a:t> iv</a:t>
            </a:r>
          </a:p>
          <a:p>
            <a:pPr marL="88900" indent="0" algn="just">
              <a:lnSpc>
                <a:spcPts val="1704"/>
              </a:lnSpc>
            </a:pPr>
            <a:r>
              <a:rPr lang="en-US" sz="900" b="1">
                <a:latin typeface="Arial"/>
              </a:rPr>
              <a:t>Materi Pelatihan 1: Konsep Kurikulum 2013</a:t>
            </a:r>
            <a:r>
              <a:rPr lang="en-US" sz="900">
                <a:latin typeface="Arial"/>
              </a:rPr>
              <a:t> 2</a:t>
            </a:r>
          </a:p>
          <a:p>
            <a:pPr marL="88900" indent="0" algn="just">
              <a:lnSpc>
                <a:spcPts val="1704"/>
              </a:lnSpc>
            </a:pPr>
            <a:r>
              <a:rPr lang="en-US" sz="900" b="1">
                <a:latin typeface="Arial"/>
              </a:rPr>
              <a:t>1.1</a:t>
            </a:r>
            <a:r>
              <a:rPr lang="en-US" sz="900">
                <a:latin typeface="Arial"/>
              </a:rPr>
              <a:t> Rasional Pengembangan dan Elemen Perubahan Kurikulum 2013 4</a:t>
            </a:r>
          </a:p>
          <a:p>
            <a:pPr marL="88900" indent="0" algn="just">
              <a:lnSpc>
                <a:spcPts val="1704"/>
              </a:lnSpc>
            </a:pPr>
            <a:r>
              <a:rPr lang="en-US" sz="900" b="1">
                <a:latin typeface="Arial"/>
              </a:rPr>
              <a:t>1.2</a:t>
            </a:r>
            <a:r>
              <a:rPr lang="en-US" sz="900">
                <a:latin typeface="Arial"/>
              </a:rPr>
              <a:t> SKL, KI, KD, dan Strategi Perubahan Kurikulum 2013 19</a:t>
            </a:r>
          </a:p>
          <a:p>
            <a:pPr marL="457200" marR="38100" indent="-368300">
              <a:lnSpc>
                <a:spcPts val="1608"/>
              </a:lnSpc>
            </a:pPr>
            <a:r>
              <a:rPr lang="en-US" sz="900" b="1">
                <a:latin typeface="Arial"/>
              </a:rPr>
              <a:t>1.3</a:t>
            </a:r>
            <a:r>
              <a:rPr lang="en-US" sz="900">
                <a:latin typeface="Arial"/>
              </a:rPr>
              <a:t> Pendekatan, Model-Model, dan Penilaian Pembelajaran Pada Kurikulum 29 2013</a:t>
            </a:r>
          </a:p>
          <a:p>
            <a:pPr marL="88900" indent="0" algn="just">
              <a:lnSpc>
                <a:spcPts val="1680"/>
              </a:lnSpc>
            </a:pPr>
            <a:r>
              <a:rPr lang="en-US" sz="900" b="1">
                <a:latin typeface="Arial"/>
              </a:rPr>
              <a:t>Materi Pelatihan 2: Analisis Buku Guru dan Buku SIswa</a:t>
            </a:r>
            <a:r>
              <a:rPr lang="en-US" sz="900">
                <a:latin typeface="Arial"/>
              </a:rPr>
              <a:t> 55</a:t>
            </a:r>
          </a:p>
          <a:p>
            <a:pPr marL="88900" indent="0" algn="just">
              <a:lnSpc>
                <a:spcPts val="1680"/>
              </a:lnSpc>
            </a:pPr>
            <a:r>
              <a:rPr lang="en-US" sz="900">
                <a:latin typeface="Arial"/>
              </a:rPr>
              <a:t>2.1 Analisis Buku Guru dan Buku Siswa 56</a:t>
            </a:r>
          </a:p>
          <a:p>
            <a:pPr marL="88900" indent="0" algn="just">
              <a:lnSpc>
                <a:spcPts val="1680"/>
              </a:lnSpc>
            </a:pPr>
            <a:r>
              <a:rPr lang="en-US" sz="900" b="1">
                <a:latin typeface="Arial"/>
              </a:rPr>
              <a:t>Materi Pelatihan 3: Perancangan Pembelajaran dan Penilaian</a:t>
            </a:r>
            <a:r>
              <a:rPr lang="en-US" sz="900">
                <a:latin typeface="Arial"/>
              </a:rPr>
              <a:t> 66</a:t>
            </a:r>
          </a:p>
          <a:p>
            <a:pPr marL="457200" marR="38100" indent="-368300">
              <a:lnSpc>
                <a:spcPts val="1680"/>
              </a:lnSpc>
            </a:pPr>
            <a:r>
              <a:rPr lang="en-US" sz="900">
                <a:latin typeface="Arial"/>
              </a:rPr>
              <a:t>3.1 Penerapan Pendekatan Saintifik dan Model-Model Pembelajaran Bahasa 67 Jerman</a:t>
            </a:r>
          </a:p>
          <a:p>
            <a:pPr marL="88900" indent="0" algn="just">
              <a:lnSpc>
                <a:spcPts val="1704"/>
              </a:lnSpc>
            </a:pPr>
            <a:r>
              <a:rPr lang="en-US" sz="900">
                <a:latin typeface="Arial"/>
              </a:rPr>
              <a:t>3.2 Perancangan Penilaian dalam Pembelajaran Bahasa Jerman 92</a:t>
            </a:r>
          </a:p>
          <a:p>
            <a:pPr marL="88900" marR="38100" indent="0" algn="just">
              <a:lnSpc>
                <a:spcPts val="1704"/>
              </a:lnSpc>
            </a:pPr>
            <a:r>
              <a:rPr lang="en-US" sz="900">
                <a:latin typeface="Arial"/>
              </a:rPr>
              <a:t>3.3 Pelaporan Hasil Penilaian Pembelajaran dalam Rapor 101 </a:t>
            </a:r>
            <a:r>
              <a:rPr lang="en-US" sz="900" b="1">
                <a:latin typeface="Arial"/>
              </a:rPr>
              <a:t>Materi Pelatihan 4: Praktik Pembelajaran Terbimbing</a:t>
            </a:r>
            <a:r>
              <a:rPr lang="en-US" sz="900">
                <a:latin typeface="Arial"/>
              </a:rPr>
              <a:t> 107</a:t>
            </a:r>
          </a:p>
          <a:p>
            <a:pPr marL="88900" indent="0" algn="just">
              <a:lnSpc>
                <a:spcPts val="1704"/>
              </a:lnSpc>
            </a:pPr>
            <a:r>
              <a:rPr lang="en-US" sz="900">
                <a:latin typeface="Arial"/>
              </a:rPr>
              <a:t>4.1 Analisis Video Pembelajaran 109</a:t>
            </a:r>
          </a:p>
          <a:p>
            <a:pPr marL="88900" indent="0" algn="just">
              <a:lnSpc>
                <a:spcPts val="1704"/>
              </a:lnSpc>
            </a:pPr>
            <a:r>
              <a:rPr lang="en-US" sz="900">
                <a:latin typeface="Arial"/>
              </a:rPr>
              <a:t>4.2 Rambu-Rambu Penyususnan RPP 115</a:t>
            </a:r>
          </a:p>
          <a:p>
            <a:pPr marL="88900" indent="0" algn="just">
              <a:lnSpc>
                <a:spcPts val="1704"/>
              </a:lnSpc>
            </a:pPr>
            <a:r>
              <a:rPr lang="en-US" sz="900">
                <a:latin typeface="Arial"/>
              </a:rPr>
              <a:t>4.3 </a:t>
            </a:r>
            <a:r>
              <a:rPr lang="en-US" sz="900" i="1">
                <a:latin typeface="Arial"/>
              </a:rPr>
              <a:t>Peer-Teaching</a:t>
            </a:r>
            <a:r>
              <a:rPr lang="en-US" sz="900">
                <a:latin typeface="Arial"/>
              </a:rPr>
              <a:t> 124</a:t>
            </a:r>
          </a:p>
          <a:p>
            <a:pPr marL="88900" indent="0" algn="just">
              <a:lnSpc>
                <a:spcPts val="1704"/>
              </a:lnSpc>
            </a:pPr>
            <a:r>
              <a:rPr lang="en-US" sz="900">
                <a:latin typeface="Arial"/>
              </a:rPr>
              <a:t>4.4 Prinsip-Prinsip Pelakasanaan Pembelajaran 128</a:t>
            </a:r>
          </a:p>
        </p:txBody>
      </p:sp>
      <p:sp>
        <p:nvSpPr>
          <p:cNvPr id="4" name="Rectangle 3"/>
          <p:cNvSpPr/>
          <p:nvPr/>
        </p:nvSpPr>
        <p:spPr>
          <a:xfrm>
            <a:off x="5580888" y="10037064"/>
            <a:ext cx="1097280" cy="131064"/>
          </a:xfrm>
          <a:prstGeom prst="rect">
            <a:avLst/>
          </a:prstGeom>
        </p:spPr>
        <p:txBody>
          <a:bodyPr lIns="0" tIns="0" rIns="0" bIns="0">
            <a:noAutofit/>
          </a:bodyPr>
          <a:lstStyle/>
          <a:p>
            <a:pPr indent="0" algn="just"/>
            <a:r>
              <a:rPr lang="en-US" sz="900">
                <a:latin typeface="Arial"/>
              </a:rPr>
              <a:t>Bahasa Jerman | iv</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100328"/>
            <a:ext cx="5577840" cy="8543544"/>
          </a:xfrm>
          <a:prstGeom prst="rect">
            <a:avLst/>
          </a:prstGeom>
        </p:spPr>
        <p:txBody>
          <a:bodyPr lIns="0" tIns="0" rIns="0" bIns="0">
            <a:noAutofit/>
          </a:bodyPr>
          <a:lstStyle/>
          <a:p>
            <a:pPr marL="355600" marR="12700" indent="-177800" algn="just">
              <a:lnSpc>
                <a:spcPts val="1608"/>
              </a:lnSpc>
            </a:pPr>
            <a:r>
              <a:rPr lang="en-US" sz="900">
                <a:latin typeface="Arial"/>
              </a:rPr>
              <a:t>7. </a:t>
            </a:r>
            <a:r>
              <a:rPr lang="en-US" sz="900" i="1">
                <a:latin typeface="Arial"/>
              </a:rPr>
              <a:t>Driving Questions:</a:t>
            </a:r>
            <a:r>
              <a:rPr lang="en-US" sz="900">
                <a:latin typeface="Arial"/>
              </a:rPr>
              <a:t> PBL difokuskan pada pertanyaan atau permasalahan yang memicu peserta didik untuk berbuat menyelesaikan permasalahan dengan konsep, prinsip dan ilmu pengetahuan yang sesuai.</a:t>
            </a:r>
          </a:p>
          <a:p>
            <a:pPr marL="355600" marR="12700" indent="-177800" algn="just">
              <a:lnSpc>
                <a:spcPts val="1608"/>
              </a:lnSpc>
            </a:pPr>
            <a:r>
              <a:rPr lang="en-US" sz="900">
                <a:latin typeface="Arial"/>
              </a:rPr>
              <a:t>8. </a:t>
            </a:r>
            <a:r>
              <a:rPr lang="en-US" sz="900" i="1">
                <a:latin typeface="Arial"/>
              </a:rPr>
              <a:t>Constructive Investigations:</a:t>
            </a:r>
            <a:r>
              <a:rPr lang="en-US" sz="900">
                <a:latin typeface="Arial"/>
              </a:rPr>
              <a:t> sebagai titik pusat, proyek harus disesuaikan dengan pengetahuan para peserta didik.</a:t>
            </a:r>
          </a:p>
          <a:p>
            <a:pPr marL="177800" indent="0" algn="just">
              <a:lnSpc>
                <a:spcPts val="1608"/>
              </a:lnSpc>
              <a:spcAft>
                <a:spcPts val="1050"/>
              </a:spcAft>
            </a:pPr>
            <a:r>
              <a:rPr lang="en-US" sz="900">
                <a:latin typeface="Arial"/>
              </a:rPr>
              <a:t>9. </a:t>
            </a:r>
            <a:r>
              <a:rPr lang="en-US" sz="900" i="1">
                <a:latin typeface="Arial"/>
              </a:rPr>
              <a:t>Autonomy:</a:t>
            </a:r>
            <a:r>
              <a:rPr lang="en-US" sz="900">
                <a:latin typeface="Arial"/>
              </a:rPr>
              <a:t> proyek menjadikan aktifitas peserta didik sangat penting.</a:t>
            </a:r>
          </a:p>
          <a:p>
            <a:pPr indent="0">
              <a:lnSpc>
                <a:spcPts val="1608"/>
              </a:lnSpc>
            </a:pPr>
            <a:r>
              <a:rPr lang="en-US" sz="900" b="1">
                <a:latin typeface="Arial"/>
              </a:rPr>
              <a:t>D. Langkah-langkah Operasional Implementasi PBL dalam Proses Pembelajaran</a:t>
            </a:r>
          </a:p>
          <a:p>
            <a:pPr marL="177800" marR="12700" indent="0" algn="just">
              <a:lnSpc>
                <a:spcPts val="1608"/>
              </a:lnSpc>
            </a:pPr>
            <a:r>
              <a:rPr lang="en-US" sz="900">
                <a:latin typeface="Arial"/>
              </a:rPr>
              <a:t>Pembelajaran suatu materi pelajaran dengan menggunakan PBL sebagai basis model dilaksanakan dengan cara mengikuti lima langkah PBL dengan bobot atau kedalaman setiap langkahnya disesuaikan dengan mata pelajaran yang bersangkutan.</a:t>
            </a:r>
          </a:p>
          <a:p>
            <a:pPr marL="177800" indent="0" algn="just">
              <a:lnSpc>
                <a:spcPts val="1608"/>
              </a:lnSpc>
            </a:pPr>
            <a:r>
              <a:rPr lang="en-US" sz="900" b="1">
                <a:latin typeface="Arial"/>
              </a:rPr>
              <a:t>1. Konsep Dasar</a:t>
            </a:r>
            <a:r>
              <a:rPr lang="en-US" sz="900" b="1" i="1">
                <a:latin typeface="Arial"/>
              </a:rPr>
              <a:t> (Basic Concept)</a:t>
            </a:r>
          </a:p>
          <a:p>
            <a:pPr marL="355600" marR="12700" indent="0" algn="just">
              <a:lnSpc>
                <a:spcPts val="1608"/>
              </a:lnSpc>
            </a:pPr>
            <a:r>
              <a:rPr lang="en-US" sz="900">
                <a:latin typeface="Arial"/>
              </a:rPr>
              <a:t>Guru sebagai fasilitator dapat memberikan konsep dasar, petunjuk, referensi, atau</a:t>
            </a:r>
            <a:r>
              <a:rPr lang="en-US" sz="900" i="1">
                <a:latin typeface="Arial"/>
              </a:rPr>
              <a:t> link</a:t>
            </a:r>
            <a:r>
              <a:rPr lang="en-US" sz="900">
                <a:latin typeface="Arial"/>
              </a:rPr>
              <a:t> dan </a:t>
            </a:r>
            <a:r>
              <a:rPr lang="en-US" sz="900" i="1">
                <a:latin typeface="Arial"/>
              </a:rPr>
              <a:t>skill</a:t>
            </a:r>
            <a:r>
              <a:rPr lang="en-US" sz="900">
                <a:latin typeface="Arial"/>
              </a:rPr>
              <a:t> yang diperlukan dalam pembelajaran tersebut. Hal ini dimaksudkan agar peserta didik lebih cepat masuk dalam atmosfer pembelajaran dan memahami arah dan tujuan pembelajaran. Selain itu, hal ini diperlukan untuk memastikan peserta didik memperoleh kunci utama materi pembelajaran sehingga tidak ada kemungkinan materi yang terlewatkan oleh peserta didik seperti yang dapat terjadi jika peserta didik mempelajari secara mandiri. Konsep yang diberikan tidak perlu detail, diutamakan dalam bentuk garis besar saja, sehingga peserta didik dapat mengembangkannya secara mandiri secara mendalam.</a:t>
            </a:r>
          </a:p>
          <a:p>
            <a:pPr marL="177800" indent="0" algn="just">
              <a:lnSpc>
                <a:spcPts val="1608"/>
              </a:lnSpc>
            </a:pPr>
            <a:r>
              <a:rPr lang="en-US" sz="900" b="1">
                <a:latin typeface="Arial"/>
              </a:rPr>
              <a:t>2. Pendefinisian Masalah</a:t>
            </a:r>
            <a:r>
              <a:rPr lang="en-US" sz="900" b="1" i="1">
                <a:latin typeface="Arial"/>
              </a:rPr>
              <a:t> (Defining the Problem)</a:t>
            </a:r>
          </a:p>
          <a:p>
            <a:pPr marL="355600" marR="12700" indent="0" algn="just">
              <a:lnSpc>
                <a:spcPts val="1608"/>
              </a:lnSpc>
            </a:pPr>
            <a:r>
              <a:rPr lang="en-US" sz="900">
                <a:latin typeface="Arial"/>
              </a:rPr>
              <a:t>Pada langkah ini guru menyampaikan skenario atau permasalahan yang akan dibahas peserta didik dalam kelompoknya dan berbagai kegiatan yang akan mereka lakukan selama pembelajaran. Kegiatan-kegiatan yang dilakukan guru pada tahap adalah:</a:t>
            </a:r>
          </a:p>
          <a:p>
            <a:pPr marL="546100" marR="12700" indent="-177800" algn="just">
              <a:lnSpc>
                <a:spcPts val="1608"/>
              </a:lnSpc>
            </a:pPr>
            <a:r>
              <a:rPr lang="en-US" sz="900">
                <a:latin typeface="Arial"/>
              </a:rPr>
              <a:t>a. pertama:</a:t>
            </a:r>
            <a:r>
              <a:rPr lang="en-US" sz="900" i="1">
                <a:latin typeface="Arial"/>
              </a:rPr>
              <a:t> brainstorming</a:t>
            </a:r>
            <a:r>
              <a:rPr lang="en-US" sz="900">
                <a:latin typeface="Arial"/>
              </a:rPr>
              <a:t> dilakukan dengan cara semua anggota kelompok mengungkapkan pendapat, ide, dan tanggapan tentang masalah dalam tema yang disampaikan untuk menggali berbagai macam alternatif pendapat;</a:t>
            </a:r>
          </a:p>
          <a:p>
            <a:pPr marL="546100" indent="-177800" algn="just">
              <a:lnSpc>
                <a:spcPts val="1608"/>
              </a:lnSpc>
            </a:pPr>
            <a:r>
              <a:rPr lang="en-US" sz="900">
                <a:latin typeface="Arial"/>
              </a:rPr>
              <a:t>b. kedua: melakukan seleksi untuk memilih pendapat yang lebih fokus;</a:t>
            </a:r>
          </a:p>
          <a:p>
            <a:pPr marL="546100" marR="12700" indent="-177800" algn="just">
              <a:lnSpc>
                <a:spcPts val="1608"/>
              </a:lnSpc>
            </a:pPr>
            <a:r>
              <a:rPr lang="en-US" sz="900">
                <a:latin typeface="Arial"/>
              </a:rPr>
              <a:t>c. ketiga: menentukan permasalahan dan melakukan pembagian tugas dalam kelompok untuk mencari referensi penyelesaian dari permasalahan yang dibahas;</a:t>
            </a:r>
          </a:p>
          <a:p>
            <a:pPr marL="546100" marR="12700" indent="-177800" algn="just">
              <a:lnSpc>
                <a:spcPts val="1608"/>
              </a:lnSpc>
            </a:pPr>
            <a:r>
              <a:rPr lang="en-US" sz="900">
                <a:latin typeface="Arial"/>
              </a:rPr>
              <a:t>d. keempat: guru memvalidasi pilihan-pilihan yang diambil peserta didik. Jika tujuan yang diinginkan oleh guru belum disinggung oleh peserta didik, guru mengusulkannya dengan memberikan alasan;</a:t>
            </a:r>
          </a:p>
          <a:p>
            <a:pPr marL="546100" marR="12700" indent="-177800" algn="just">
              <a:lnSpc>
                <a:spcPts val="1608"/>
              </a:lnSpc>
              <a:spcAft>
                <a:spcPts val="2100"/>
              </a:spcAft>
            </a:pPr>
            <a:r>
              <a:rPr lang="en-US" sz="900">
                <a:latin typeface="Arial"/>
              </a:rPr>
              <a:t>e. kelima: pada akhir langkah peserta didik diharapkan memiliki gambaran yang jelas tentang apa saja yang mereka ketahui, apa saja yang mereka tidak ketahui, dan pengetahuan apa saja yang diperlukan untuk menjembataninya.</a:t>
            </a:r>
          </a:p>
          <a:p>
            <a:pPr marL="177800" indent="0" algn="just">
              <a:lnSpc>
                <a:spcPts val="1608"/>
              </a:lnSpc>
            </a:pPr>
            <a:r>
              <a:rPr lang="en-US" sz="900" b="1">
                <a:latin typeface="Arial"/>
              </a:rPr>
              <a:t>3. Pembelajaran Mandiri</a:t>
            </a:r>
            <a:r>
              <a:rPr lang="en-US" sz="900" b="1" i="1">
                <a:latin typeface="Arial"/>
              </a:rPr>
              <a:t> (Self Learning)</a:t>
            </a:r>
          </a:p>
          <a:p>
            <a:pPr marL="355600" marR="12700" indent="0" algn="just">
              <a:lnSpc>
                <a:spcPts val="1608"/>
              </a:lnSpc>
            </a:pPr>
            <a:r>
              <a:rPr lang="en-US" sz="900">
                <a:latin typeface="Arial"/>
              </a:rPr>
              <a:t>Setelah mengetahui tugasnya, masing-masing peserta didik mencari berbagai sumber yang dapat memperjelas masalah yang sedang diinvestigasi, seperti buku, halaman web, atau</a:t>
            </a:r>
          </a:p>
        </p:txBody>
      </p:sp>
      <p:sp>
        <p:nvSpPr>
          <p:cNvPr id="3" name="Rectangle 2"/>
          <p:cNvSpPr/>
          <p:nvPr/>
        </p:nvSpPr>
        <p:spPr>
          <a:xfrm>
            <a:off x="1069848" y="9933432"/>
            <a:ext cx="5608320" cy="140208"/>
          </a:xfrm>
          <a:prstGeom prst="rect">
            <a:avLst/>
          </a:prstGeom>
        </p:spPr>
        <p:txBody>
          <a:bodyPr lIns="0" tIns="0" rIns="0" bIns="0">
            <a:noAutofit/>
          </a:bodyPr>
          <a:lstStyle/>
          <a:p>
            <a:pPr indent="0" algn="r"/>
            <a:r>
              <a:rPr lang="en-US" sz="900">
                <a:latin typeface="Arial"/>
              </a:rPr>
              <a:t>Materi 1- Konsep Kurikulum | 45</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58824" y="1100328"/>
            <a:ext cx="5404104" cy="4453128"/>
          </a:xfrm>
          <a:prstGeom prst="rect">
            <a:avLst/>
          </a:prstGeom>
        </p:spPr>
        <p:txBody>
          <a:bodyPr lIns="0" tIns="0" rIns="0" bIns="0">
            <a:noAutofit/>
          </a:bodyPr>
          <a:lstStyle/>
          <a:p>
            <a:pPr marL="190500" marR="12700" indent="0" algn="just">
              <a:lnSpc>
                <a:spcPts val="1608"/>
              </a:lnSpc>
            </a:pPr>
            <a:r>
              <a:rPr lang="en-US" sz="900">
                <a:latin typeface="Arial"/>
              </a:rPr>
              <a:t>pakar dalam bidang yang relevan. Tujuan utama tahap ini adalah agar peserta didik mengetahui cara mencari informasi dan mengembangkan pemahaman yang relevan dengan permasalahan yang sedang didiskusikan serta mengetahui cara mengumpulkan informasi yang relevan dan dapat dipahami untuk kemudian dipresentasikan di kelas.</a:t>
            </a:r>
          </a:p>
          <a:p>
            <a:pPr indent="0">
              <a:lnSpc>
                <a:spcPts val="1608"/>
              </a:lnSpc>
            </a:pPr>
            <a:r>
              <a:rPr lang="en-US" sz="900" b="1">
                <a:latin typeface="Arial"/>
              </a:rPr>
              <a:t>4. Pertukaran Pengetahuan</a:t>
            </a:r>
            <a:r>
              <a:rPr lang="en-US" sz="900" b="1" i="1">
                <a:latin typeface="Arial"/>
              </a:rPr>
              <a:t> (Exchange Knowledge)</a:t>
            </a:r>
          </a:p>
          <a:p>
            <a:pPr marL="190500" marR="12700" indent="0" algn="just">
              <a:lnSpc>
                <a:spcPts val="1608"/>
              </a:lnSpc>
            </a:pPr>
            <a:r>
              <a:rPr lang="en-US" sz="900">
                <a:latin typeface="Arial"/>
              </a:rPr>
              <a:t>Setelah mendapatkan informasi dari berbagai sumber untuk keperluan pendalaman materi secara mandiri, pada pertemuan berikutnya peserta didik, dengan dibantu oleh guru, berdiskusi dalam kelompoknya untuk mengklarifikasi capaiannya dan merumuskan solusi dari permasalahan kelompok. Langkah selanjutnya adalah presentasi hasil dalam pleno (kelas besar) dengan mengakomodasi masukan dari pleno, menentukan kesimpulan akhir, dan dokumentasi akhir.</a:t>
            </a:r>
          </a:p>
          <a:p>
            <a:pPr indent="0">
              <a:lnSpc>
                <a:spcPts val="1608"/>
              </a:lnSpc>
            </a:pPr>
            <a:r>
              <a:rPr lang="en-US" sz="900" b="1">
                <a:latin typeface="Arial"/>
              </a:rPr>
              <a:t>5. Penilaian</a:t>
            </a:r>
            <a:r>
              <a:rPr lang="en-US" sz="900" b="1" i="1">
                <a:latin typeface="Arial"/>
              </a:rPr>
              <a:t> (Assessment)</a:t>
            </a:r>
          </a:p>
          <a:p>
            <a:pPr marL="190500" marR="12700" indent="0" algn="just">
              <a:lnSpc>
                <a:spcPts val="1608"/>
              </a:lnSpc>
            </a:pPr>
            <a:r>
              <a:rPr lang="en-US" sz="900">
                <a:latin typeface="Arial"/>
              </a:rPr>
              <a:t>Penilaian dilakukan dengan memadukan tiga aspek, yaitu pengetahuan</a:t>
            </a:r>
            <a:r>
              <a:rPr lang="en-US" sz="900" i="1">
                <a:latin typeface="Arial"/>
              </a:rPr>
              <a:t> (knowledge), </a:t>
            </a:r>
            <a:r>
              <a:rPr lang="en-US" sz="900">
                <a:latin typeface="Arial"/>
              </a:rPr>
              <a:t>kecakapan</a:t>
            </a:r>
            <a:r>
              <a:rPr lang="en-US" sz="900" i="1">
                <a:latin typeface="Arial"/>
              </a:rPr>
              <a:t> (skill),</a:t>
            </a:r>
            <a:r>
              <a:rPr lang="en-US" sz="900">
                <a:latin typeface="Arial"/>
              </a:rPr>
              <a:t> dan sikap</a:t>
            </a:r>
            <a:r>
              <a:rPr lang="en-US" sz="900" i="1">
                <a:latin typeface="Arial"/>
              </a:rPr>
              <a:t> (attitude).</a:t>
            </a:r>
            <a:r>
              <a:rPr lang="en-US" sz="900">
                <a:latin typeface="Arial"/>
              </a:rPr>
              <a:t> Penilaian terhadap penguasaan pengetahuan yang mencakup seluruh kegiatan pembelajaran yang dilakukan dengan ujian akhir semester (UAS), ujian tengah semester (UTS), kuis, PR, dokumen, dan laporan. Penilaian terhadap kecakapan dapat diukur dari penguasaan alat bantu pembelajaran, baik</a:t>
            </a:r>
            <a:r>
              <a:rPr lang="en-US" sz="900" i="1">
                <a:latin typeface="Arial"/>
              </a:rPr>
              <a:t> software, hardware,</a:t>
            </a:r>
            <a:r>
              <a:rPr lang="en-US" sz="900">
                <a:latin typeface="Arial"/>
              </a:rPr>
              <a:t> maupun kemampuan perancangan dan pengujian. Adapun penilaian terhadap sikap dititikberatkan pada penguasaan</a:t>
            </a:r>
            <a:r>
              <a:rPr lang="en-US" sz="900" i="1">
                <a:latin typeface="Arial"/>
              </a:rPr>
              <a:t> soft skill,</a:t>
            </a:r>
            <a:r>
              <a:rPr lang="en-US" sz="900">
                <a:latin typeface="Arial"/>
              </a:rPr>
              <a:t> yaitu keaktifan dan partisipasi dalam diskusi, kemampuan bekerja sama dalam tim, dan kehadiran dalam pembelajaran. Bobot penilaian untuk ketiga aspek tersebut ditentukan oleh guru mata pelajaran yang bersangkutan.</a:t>
            </a:r>
          </a:p>
        </p:txBody>
      </p:sp>
      <p:sp>
        <p:nvSpPr>
          <p:cNvPr id="3" name="Rectangle 2"/>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 Konsep Kurikulum | 46</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560832"/>
            <a:ext cx="5583936" cy="161544"/>
          </a:xfrm>
          <a:prstGeom prst="rect">
            <a:avLst/>
          </a:prstGeom>
        </p:spPr>
        <p:txBody>
          <a:bodyPr lIns="0" tIns="0" rIns="0" bIns="0">
            <a:noAutofit/>
          </a:bodyPr>
          <a:lstStyle/>
          <a:p>
            <a:pPr marL="4826000" indent="0">
              <a:spcAft>
                <a:spcPts val="2100"/>
              </a:spcAft>
            </a:pPr>
            <a:r>
              <a:rPr lang="en-US" sz="1100" b="1">
                <a:latin typeface="Arial"/>
              </a:rPr>
              <a:t>HO-1.3d</a:t>
            </a:r>
          </a:p>
        </p:txBody>
      </p:sp>
      <p:sp>
        <p:nvSpPr>
          <p:cNvPr id="3" name="Rectangle 2"/>
          <p:cNvSpPr/>
          <p:nvPr/>
        </p:nvSpPr>
        <p:spPr>
          <a:xfrm>
            <a:off x="1078992" y="1109472"/>
            <a:ext cx="5583936" cy="8442960"/>
          </a:xfrm>
          <a:prstGeom prst="rect">
            <a:avLst/>
          </a:prstGeom>
        </p:spPr>
        <p:txBody>
          <a:bodyPr lIns="0" tIns="0" rIns="0" bIns="0">
            <a:noAutofit/>
          </a:bodyPr>
          <a:lstStyle/>
          <a:p>
            <a:pPr indent="0" algn="ctr">
              <a:lnSpc>
                <a:spcPts val="2040"/>
              </a:lnSpc>
              <a:spcBef>
                <a:spcPts val="2100"/>
              </a:spcBef>
              <a:spcAft>
                <a:spcPts val="840"/>
              </a:spcAft>
            </a:pPr>
            <a:r>
              <a:rPr lang="en-US" sz="1100" b="1">
                <a:latin typeface="Arial"/>
              </a:rPr>
              <a:t>Submateri 1.3c: Model Pembelajaran Penemuan </a:t>
            </a:r>
            <a:r>
              <a:rPr lang="en-US" sz="1100" b="1" i="1">
                <a:latin typeface="Arial"/>
              </a:rPr>
              <a:t>(Discovery Learning)</a:t>
            </a:r>
          </a:p>
          <a:p>
            <a:pPr indent="0">
              <a:lnSpc>
                <a:spcPts val="1608"/>
              </a:lnSpc>
            </a:pPr>
            <a:r>
              <a:rPr lang="en-US" sz="900" b="1">
                <a:latin typeface="Arial"/>
              </a:rPr>
              <a:t>A. Konsep/Definisi</a:t>
            </a:r>
          </a:p>
          <a:p>
            <a:pPr marL="190500" marR="12700" indent="0" algn="just">
              <a:lnSpc>
                <a:spcPts val="1608"/>
              </a:lnSpc>
              <a:spcAft>
                <a:spcPts val="840"/>
              </a:spcAft>
            </a:pPr>
            <a:r>
              <a:rPr lang="en-US" sz="900">
                <a:latin typeface="Arial"/>
              </a:rPr>
              <a:t>Sebagai suatu pendekatan dalam pembelajaran,</a:t>
            </a:r>
            <a:r>
              <a:rPr lang="en-US" sz="900" i="1">
                <a:latin typeface="Arial"/>
              </a:rPr>
              <a:t> discovery learning</a:t>
            </a:r>
            <a:r>
              <a:rPr lang="en-US" sz="900">
                <a:latin typeface="Arial"/>
              </a:rPr>
              <a:t> mempunyai prinsip yang sama dengan</a:t>
            </a:r>
            <a:r>
              <a:rPr lang="en-US" sz="900" i="1">
                <a:latin typeface="Arial"/>
              </a:rPr>
              <a:t> inquiry</a:t>
            </a:r>
            <a:r>
              <a:rPr lang="en-US" sz="900">
                <a:latin typeface="Arial"/>
              </a:rPr>
              <a:t> dan</a:t>
            </a:r>
            <a:r>
              <a:rPr lang="en-US" sz="900" i="1">
                <a:latin typeface="Arial"/>
              </a:rPr>
              <a:t> problem solving.</a:t>
            </a:r>
            <a:r>
              <a:rPr lang="en-US" sz="900">
                <a:latin typeface="Arial"/>
              </a:rPr>
              <a:t> Perbedaannya terletak pada permasalahan yang dihadapkan ke peserta didik. Pada inkuiri, masalahnya bukan rekayasa sehingga peserta didik harus mengerahkan seluruh pikiran dan keterampilannya untuk mendapatkan temuan-temuan di dalam masalah itu melalui proses penelitian.</a:t>
            </a:r>
            <a:r>
              <a:rPr lang="en-US" sz="900" i="1">
                <a:latin typeface="Arial"/>
              </a:rPr>
              <a:t> Problem solving</a:t>
            </a:r>
            <a:r>
              <a:rPr lang="en-US" sz="900">
                <a:latin typeface="Arial"/>
              </a:rPr>
              <a:t> lebih menekankan pada kemampuan menyelesaikan masalah. Adapun pada pembelajaran</a:t>
            </a:r>
            <a:r>
              <a:rPr lang="en-US" sz="900" i="1">
                <a:latin typeface="Arial"/>
              </a:rPr>
              <a:t> discovery,</a:t>
            </a:r>
            <a:r>
              <a:rPr lang="en-US" sz="900">
                <a:latin typeface="Arial"/>
              </a:rPr>
              <a:t> masalah yang diberikan ke peserta didik adalah masalah yang direkayasa oleh guru. Materi atau bahan yang akan dipelajari tidak disampaikan dalam bentuk final, tetapi masih setengah jadi. Pada </a:t>
            </a:r>
            <a:r>
              <a:rPr lang="en-US" sz="900" i="1">
                <a:latin typeface="Arial"/>
              </a:rPr>
              <a:t>Discovery Learning</a:t>
            </a:r>
            <a:r>
              <a:rPr lang="en-US" sz="900">
                <a:latin typeface="Arial"/>
              </a:rPr>
              <a:t> materi yang akan disampaikan tidak disampaikan dalam bentuk final. Peserta didik didorong untuk mengidentifikasi apa yang ingin diketahui, dilanjutkan dengan mencari informasi sendiri, kemudian mengorganisir atau membentuk (konstruktif) apa yang mereka ketahui dan mereka pahami dalam suatu bentuk akhir. Mereka dituntut untuk melakukan berbagai kegiatan, seperti: menghimpun informasi, membandingkan, mengkategorikan, menganalisis, mengintegrasikan, mereorganisasikan bahan, serta membuat kesimpulan-kesimpulan. Bruner mengatakan bahwa proses belajar akan berjalan dengan baik dan kreatif jika guru memberikan kesempatan kepada siswa untuk menemukan suatu konsep, teori, aturan, atau pemahaman melalui contoh-contoh yang ia jumpai dalam kehidupannya (Budiningsih, 2005:41).</a:t>
            </a:r>
          </a:p>
          <a:p>
            <a:pPr marL="190500" marR="12700" indent="0" algn="just">
              <a:lnSpc>
                <a:spcPts val="1608"/>
              </a:lnSpc>
              <a:spcAft>
                <a:spcPts val="840"/>
              </a:spcAft>
            </a:pPr>
            <a:r>
              <a:rPr lang="en-US" sz="900">
                <a:latin typeface="Arial"/>
              </a:rPr>
              <a:t>Karakteristik paling jelas dalam</a:t>
            </a:r>
            <a:r>
              <a:rPr lang="en-US" sz="900" i="1">
                <a:latin typeface="Arial"/>
              </a:rPr>
              <a:t> discovery learning</a:t>
            </a:r>
            <a:r>
              <a:rPr lang="en-US" sz="900">
                <a:latin typeface="Arial"/>
              </a:rPr>
              <a:t> ialah sesudah tingkat-tingkat inisial (pemulaan) mengajar, bimbingan guru hendaklah berkurang. Hal ini tidak berarti guru menghentikan bimbingannya setelah problema disajikan, tetapi bimbingan yang diberikan dikurangi sehingga peserta didik memiliki tanggung jawab lebih besar untuk belajar sendiri. Guru berperan sebagai pembimbing dengan memberikan kesempatan kepada peserta didik untuk belajar secara aktif dan mengarahkan kegiatan belajar peserta didik agar sesuai dengan tujuan (Sardiman, 2005:145).</a:t>
            </a:r>
          </a:p>
          <a:p>
            <a:pPr marL="190500" marR="12700" indent="0" algn="just">
              <a:lnSpc>
                <a:spcPts val="1608"/>
              </a:lnSpc>
            </a:pPr>
            <a:r>
              <a:rPr lang="en-US" sz="900">
                <a:latin typeface="Arial"/>
              </a:rPr>
              <a:t>Tujuan penerapan pembelajaran model</a:t>
            </a:r>
            <a:r>
              <a:rPr lang="en-US" sz="900" i="1">
                <a:latin typeface="Arial"/>
              </a:rPr>
              <a:t> discovery</a:t>
            </a:r>
            <a:r>
              <a:rPr lang="en-US" sz="900">
                <a:latin typeface="Arial"/>
              </a:rPr>
              <a:t> adalah untuk mengubah kondisi belajar yang pasif menjadi aktif dan kreatif,</a:t>
            </a:r>
            <a:r>
              <a:rPr lang="en-US" sz="900" i="1">
                <a:latin typeface="Arial"/>
              </a:rPr>
              <a:t> teacher oriented</a:t>
            </a:r>
            <a:r>
              <a:rPr lang="en-US" sz="900">
                <a:latin typeface="Arial"/>
              </a:rPr>
              <a:t> menjadi</a:t>
            </a:r>
            <a:r>
              <a:rPr lang="en-US" sz="900" i="1">
                <a:latin typeface="Arial"/>
              </a:rPr>
              <a:t> student oriented,</a:t>
            </a:r>
            <a:r>
              <a:rPr lang="en-US" sz="900">
                <a:latin typeface="Arial"/>
              </a:rPr>
              <a:t> dan modus </a:t>
            </a:r>
            <a:r>
              <a:rPr lang="en-US" sz="900" i="1">
                <a:latin typeface="Arial"/>
              </a:rPr>
              <a:t>ekspository</a:t>
            </a:r>
            <a:r>
              <a:rPr lang="en-US" sz="900">
                <a:latin typeface="Arial"/>
              </a:rPr>
              <a:t> (peserta didik hanya menerima informasi secara keseluruhan dari guru) menjadi modus</a:t>
            </a:r>
            <a:r>
              <a:rPr lang="en-US" sz="900" i="1">
                <a:latin typeface="Arial"/>
              </a:rPr>
              <a:t> discovery</a:t>
            </a:r>
            <a:r>
              <a:rPr lang="en-US" sz="900">
                <a:latin typeface="Arial"/>
              </a:rPr>
              <a:t> (peserta didik menemukan informasi sendiri). Bruner menekankan pentingnya partisipasi aktif setiap peserta didik dan pengenalan perbedaan kemampuan di antara mereka. Pada akhirnya yang menjadi tujuan dalam</a:t>
            </a:r>
            <a:r>
              <a:rPr lang="en-US" sz="900" i="1">
                <a:latin typeface="Arial"/>
              </a:rPr>
              <a:t> Discovery Learning</a:t>
            </a:r>
            <a:r>
              <a:rPr lang="en-US" sz="900">
                <a:latin typeface="Arial"/>
              </a:rPr>
              <a:t> menurut Bruner adalah hendaklah guru memberikan kesempatan kepada muridnya untuk menjadi seorang </a:t>
            </a:r>
            <a:r>
              <a:rPr lang="en-US" sz="900" i="1">
                <a:latin typeface="Arial"/>
              </a:rPr>
              <a:t>problem solver,</a:t>
            </a:r>
            <a:r>
              <a:rPr lang="en-US" sz="900">
                <a:latin typeface="Arial"/>
              </a:rPr>
              <a:t> seorang scientist, historin, atau ahli matematika. Dan melalui kegiatan tersebut siswa akan menguasainya, menerapkan, serta menemukan hal-hal yang bermanfaat bagi dirinya.</a:t>
            </a:r>
          </a:p>
        </p:txBody>
      </p:sp>
      <p:sp>
        <p:nvSpPr>
          <p:cNvPr id="4" name="Rectangle 3"/>
          <p:cNvSpPr/>
          <p:nvPr/>
        </p:nvSpPr>
        <p:spPr>
          <a:xfrm>
            <a:off x="1063752" y="9933432"/>
            <a:ext cx="5614416" cy="140208"/>
          </a:xfrm>
          <a:prstGeom prst="rect">
            <a:avLst/>
          </a:prstGeom>
        </p:spPr>
        <p:txBody>
          <a:bodyPr lIns="0" tIns="0" rIns="0" bIns="0">
            <a:noAutofit/>
          </a:bodyPr>
          <a:lstStyle/>
          <a:p>
            <a:pPr indent="0" algn="r"/>
            <a:r>
              <a:rPr lang="en-US" sz="900">
                <a:latin typeface="Arial"/>
              </a:rPr>
              <a:t>Materi 1- Konsep Kurikulum | 47</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103376"/>
            <a:ext cx="5577840" cy="8577072"/>
          </a:xfrm>
          <a:prstGeom prst="rect">
            <a:avLst/>
          </a:prstGeom>
        </p:spPr>
        <p:txBody>
          <a:bodyPr lIns="0" tIns="0" rIns="0" bIns="0">
            <a:noAutofit/>
          </a:bodyPr>
          <a:lstStyle/>
          <a:p>
            <a:pPr indent="0">
              <a:spcAft>
                <a:spcPts val="420"/>
              </a:spcAft>
            </a:pPr>
            <a:r>
              <a:rPr lang="en-US" sz="900" b="1">
                <a:latin typeface="Arial"/>
              </a:rPr>
              <a:t>B. Langkah-Langkah Operasional Implementasi</a:t>
            </a:r>
            <a:r>
              <a:rPr lang="en-US" sz="900" b="1" i="1">
                <a:latin typeface="Arial"/>
              </a:rPr>
              <a:t> Discovery Learning</a:t>
            </a:r>
            <a:r>
              <a:rPr lang="en-US" sz="900" b="1">
                <a:latin typeface="Arial"/>
              </a:rPr>
              <a:t> dalam Pembelajaran</a:t>
            </a:r>
          </a:p>
          <a:p>
            <a:pPr marL="190500" indent="0">
              <a:lnSpc>
                <a:spcPts val="1464"/>
              </a:lnSpc>
            </a:pPr>
            <a:r>
              <a:rPr lang="en-US" sz="900">
                <a:latin typeface="Arial"/>
              </a:rPr>
              <a:t>Langkah-langkah dalam mengaplikasikan model</a:t>
            </a:r>
            <a:r>
              <a:rPr lang="en-US" sz="900" i="1">
                <a:latin typeface="Arial"/>
              </a:rPr>
              <a:t> discovery learning</a:t>
            </a:r>
            <a:r>
              <a:rPr lang="en-US" sz="900">
                <a:latin typeface="Arial"/>
              </a:rPr>
              <a:t> di kelas adalah sebagai</a:t>
            </a:r>
          </a:p>
          <a:p>
            <a:pPr marL="190500" indent="0">
              <a:lnSpc>
                <a:spcPts val="1464"/>
              </a:lnSpc>
            </a:pPr>
            <a:r>
              <a:rPr lang="en-US" sz="900">
                <a:latin typeface="Arial"/>
              </a:rPr>
              <a:t>berikut:</a:t>
            </a:r>
          </a:p>
          <a:p>
            <a:pPr marL="190500" indent="0">
              <a:lnSpc>
                <a:spcPts val="1464"/>
              </a:lnSpc>
            </a:pPr>
            <a:r>
              <a:rPr lang="en-US" sz="900">
                <a:latin typeface="Arial"/>
              </a:rPr>
              <a:t>1. Persiapan</a:t>
            </a:r>
          </a:p>
          <a:p>
            <a:pPr marL="546100" indent="-177800" algn="just">
              <a:lnSpc>
                <a:spcPts val="1464"/>
              </a:lnSpc>
            </a:pPr>
            <a:r>
              <a:rPr lang="en-US" sz="900">
                <a:latin typeface="Arial"/>
              </a:rPr>
              <a:t>a. Menentukan tujuan pembelajaran.</a:t>
            </a:r>
          </a:p>
          <a:p>
            <a:pPr marL="546100" marR="12700" indent="-177800" algn="just">
              <a:lnSpc>
                <a:spcPts val="1464"/>
              </a:lnSpc>
            </a:pPr>
            <a:r>
              <a:rPr lang="en-US" sz="900">
                <a:latin typeface="Arial"/>
              </a:rPr>
              <a:t>b. Melakukan identifikasi karakteristik peserta didik (kemampuan awal, minat, gaya belajar, dan sebagainya).</a:t>
            </a:r>
          </a:p>
          <a:p>
            <a:pPr marL="546100" indent="-177800" algn="just">
              <a:lnSpc>
                <a:spcPts val="1464"/>
              </a:lnSpc>
            </a:pPr>
            <a:r>
              <a:rPr lang="en-US" sz="900">
                <a:latin typeface="Arial"/>
              </a:rPr>
              <a:t>c. Memilih materi peserta didikan.</a:t>
            </a:r>
          </a:p>
          <a:p>
            <a:pPr marL="546100" marR="12700" indent="-177800" algn="just">
              <a:lnSpc>
                <a:spcPts val="1464"/>
              </a:lnSpc>
            </a:pPr>
            <a:r>
              <a:rPr lang="en-US" sz="900">
                <a:latin typeface="Arial"/>
              </a:rPr>
              <a:t>d. Menentukan topik-topik yang harus dipelajari peserta didik secara induktif (dari contoh-contoh generalisasi).</a:t>
            </a:r>
          </a:p>
          <a:p>
            <a:pPr marL="546100" marR="12700" indent="-177800" algn="just">
              <a:lnSpc>
                <a:spcPts val="1464"/>
              </a:lnSpc>
            </a:pPr>
            <a:r>
              <a:rPr lang="en-US" sz="900">
                <a:latin typeface="Arial"/>
              </a:rPr>
              <a:t>e. Mengembangkan bahan-bahan belajar yang berupa contoh-contoh, ilustrasi, tugas dan sebagainya untuk dipeserta didiki peserta didik.</a:t>
            </a:r>
          </a:p>
          <a:p>
            <a:pPr marL="546100" marR="12700" indent="-177800" algn="just">
              <a:lnSpc>
                <a:spcPts val="1464"/>
              </a:lnSpc>
            </a:pPr>
            <a:r>
              <a:rPr lang="en-US" sz="900">
                <a:latin typeface="Arial"/>
              </a:rPr>
              <a:t>f. Mengatur topik-topik peserta didikan dari yang sederhana ke kompleks, dari yang konkret ke abstrak, atau dari tahap enaktif, ikonik sampai ke simbolik.</a:t>
            </a:r>
          </a:p>
          <a:p>
            <a:pPr marL="546100" indent="-177800" algn="just">
              <a:lnSpc>
                <a:spcPts val="1464"/>
              </a:lnSpc>
              <a:spcAft>
                <a:spcPts val="840"/>
              </a:spcAft>
            </a:pPr>
            <a:r>
              <a:rPr lang="en-US" sz="900">
                <a:latin typeface="Arial"/>
              </a:rPr>
              <a:t>g. Melakukan penilaian proses dan hasil belajar peserta didik.</a:t>
            </a:r>
          </a:p>
          <a:p>
            <a:pPr marL="190500" indent="0">
              <a:spcAft>
                <a:spcPts val="420"/>
              </a:spcAft>
            </a:pPr>
            <a:r>
              <a:rPr lang="en-US" sz="900">
                <a:latin typeface="Arial"/>
              </a:rPr>
              <a:t>2. Pelaksanaan</a:t>
            </a:r>
          </a:p>
          <a:p>
            <a:pPr marL="546100" indent="-177800" algn="just">
              <a:lnSpc>
                <a:spcPts val="1608"/>
              </a:lnSpc>
            </a:pPr>
            <a:r>
              <a:rPr lang="en-US" sz="900">
                <a:latin typeface="Arial"/>
              </a:rPr>
              <a:t>Menurut Syah (2004:244) dalam mengaplikasikan pendekatan</a:t>
            </a:r>
            <a:r>
              <a:rPr lang="en-US" sz="900" i="1">
                <a:latin typeface="Arial"/>
              </a:rPr>
              <a:t> discovery learning</a:t>
            </a:r>
            <a:r>
              <a:rPr lang="en-US" sz="900">
                <a:latin typeface="Arial"/>
              </a:rPr>
              <a:t> di kelas,</a:t>
            </a:r>
          </a:p>
          <a:p>
            <a:pPr marL="546100" indent="-177800" algn="just">
              <a:lnSpc>
                <a:spcPts val="1608"/>
              </a:lnSpc>
            </a:pPr>
            <a:r>
              <a:rPr lang="en-US" sz="900">
                <a:latin typeface="Arial"/>
              </a:rPr>
              <a:t>ada beberapa prosedur yang harus dilaksanakan selama kegiatan belajar-mengajar, yaitu:</a:t>
            </a:r>
          </a:p>
          <a:p>
            <a:pPr marL="546100" marR="12700" indent="-177800" algn="just">
              <a:lnSpc>
                <a:spcPts val="1608"/>
              </a:lnSpc>
            </a:pPr>
            <a:r>
              <a:rPr lang="en-US" sz="900">
                <a:latin typeface="Arial"/>
              </a:rPr>
              <a:t>a. </a:t>
            </a:r>
            <a:r>
              <a:rPr lang="en-US" sz="900" b="1">
                <a:latin typeface="Arial"/>
              </a:rPr>
              <a:t>stimulasi/pemberian rangsangan</a:t>
            </a:r>
            <a:r>
              <a:rPr lang="en-US" sz="900" i="1">
                <a:latin typeface="Arial"/>
              </a:rPr>
              <a:t> (stimulation).</a:t>
            </a:r>
            <a:r>
              <a:rPr lang="en-US" sz="900">
                <a:latin typeface="Arial"/>
              </a:rPr>
              <a:t> Stimulasi pada tahap ini berfungsi untuk menyediakan kondisi interaksi belajar yang dapat mengembangkan dan membantu peserta didik dalam mengeksplorasi bahan. Guru dapat memulai kegiatan PBM dengan mengajukan pertanyaan, anjuran membaca buku, dan aktivitas belajar lainnya yang mengarah pada persiapan pemecahan masalah. Bruner menyarankan stimulasi dengan teknik bertanya, yaitu mengajukan pertanyaan-pertanyaan yang menyiapkan peserta didik pada kondisi internal yang mendorong eksplorasi. Oleh karena itu, guru harus menguasai teknik-teknik dalam memberi stimulus kepada peserta didik agar tujuan mengaktifkan peserta didik untuk mengeksplorasi dapat tercapai,</a:t>
            </a:r>
          </a:p>
          <a:p>
            <a:pPr marL="546100" marR="12700" indent="-177800" algn="just">
              <a:lnSpc>
                <a:spcPts val="1608"/>
              </a:lnSpc>
            </a:pPr>
            <a:r>
              <a:rPr lang="en-US" sz="900">
                <a:latin typeface="Arial"/>
              </a:rPr>
              <a:t>b. </a:t>
            </a:r>
            <a:r>
              <a:rPr lang="en-US" sz="900" b="1">
                <a:latin typeface="Arial"/>
              </a:rPr>
              <a:t>pernyataan/identifikasi masalah</a:t>
            </a:r>
            <a:r>
              <a:rPr lang="en-US" sz="900" i="1">
                <a:latin typeface="Arial"/>
              </a:rPr>
              <a:t> (problem statement).</a:t>
            </a:r>
            <a:r>
              <a:rPr lang="en-US" sz="900">
                <a:latin typeface="Arial"/>
              </a:rPr>
              <a:t> Setelah dilakukan stimulasi, langkah selanjutnya adalah guru memberi kesempatan kepada peserta didik untuk mengidentifikasi sebanyak mungkin masalah yang relevan dengan topik. Kemudian salah satunya dipilih dan dirumuskan dalam bentuk hipotesis (jawaban sementara atas pertanyaan masalah). Permasalahan yang dipilih itu selanjutnya harus dirumuskan dalam bentuk pernyataan atau hipotesis, yakni pernyataan</a:t>
            </a:r>
            <a:r>
              <a:rPr lang="en-US" sz="900" i="1">
                <a:latin typeface="Arial"/>
              </a:rPr>
              <a:t> (statement)</a:t>
            </a:r>
            <a:r>
              <a:rPr lang="en-US" sz="900">
                <a:latin typeface="Arial"/>
              </a:rPr>
              <a:t> sebagai jawaban sementara atas pertanyaan yang diajukan. Memberikan kesempatan peserta didik untuk mengidentifikasi dan menganalisa permasalahan yang mereka hadapi merupakan teknik yang berguna untuk membangun kebiasaan menemukan suatu masalah,</a:t>
            </a:r>
          </a:p>
          <a:p>
            <a:pPr marL="546100" marR="12700" indent="-177800" algn="just">
              <a:lnSpc>
                <a:spcPts val="1464"/>
              </a:lnSpc>
            </a:pPr>
            <a:r>
              <a:rPr lang="en-US" sz="900">
                <a:latin typeface="Arial"/>
              </a:rPr>
              <a:t>c. </a:t>
            </a:r>
            <a:r>
              <a:rPr lang="en-US" sz="900" b="1">
                <a:latin typeface="Arial"/>
              </a:rPr>
              <a:t>pengumpulan data</a:t>
            </a:r>
            <a:r>
              <a:rPr lang="en-US" sz="900" i="1">
                <a:latin typeface="Arial"/>
              </a:rPr>
              <a:t> (data collection).</a:t>
            </a:r>
            <a:r>
              <a:rPr lang="en-US" sz="900">
                <a:latin typeface="Arial"/>
              </a:rPr>
              <a:t> Langkah selanjutnya adalah pengumpulan data yang dilakukan ketika eksplorasi berlangsung. Guru memberi kesempatan kepada peserta didik untuk mengumpulkan informasi sebanyak-banyaknya yang relevan untuk membuktikan benar-tidaknya hipotesis. Tahap ini berfungsi untuk menjawab pertanyaan atau membuktikan benar-tidaknya hipotesis. Peserta didik dituntut untuk mengumpulkan berbagai informasi yang relevan, membaca literatur, mengamati objek, wawancara dengan narasumber, melakukan uji coba sendiri, dan sebagainya,</a:t>
            </a:r>
          </a:p>
        </p:txBody>
      </p:sp>
      <p:sp>
        <p:nvSpPr>
          <p:cNvPr id="3" name="Rectangle 2"/>
          <p:cNvSpPr/>
          <p:nvPr/>
        </p:nvSpPr>
        <p:spPr>
          <a:xfrm>
            <a:off x="1069848" y="9933432"/>
            <a:ext cx="5608320" cy="140208"/>
          </a:xfrm>
          <a:prstGeom prst="rect">
            <a:avLst/>
          </a:prstGeom>
        </p:spPr>
        <p:txBody>
          <a:bodyPr lIns="0" tIns="0" rIns="0" bIns="0">
            <a:noAutofit/>
          </a:bodyPr>
          <a:lstStyle/>
          <a:p>
            <a:pPr indent="0" algn="r"/>
            <a:r>
              <a:rPr lang="en-US" sz="900">
                <a:latin typeface="Arial"/>
              </a:rPr>
              <a:t>Materi 1- Konsep Kurikulum | 48</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097280"/>
            <a:ext cx="5580888" cy="5327904"/>
          </a:xfrm>
          <a:prstGeom prst="rect">
            <a:avLst/>
          </a:prstGeom>
        </p:spPr>
        <p:txBody>
          <a:bodyPr lIns="0" tIns="0" rIns="0" bIns="0">
            <a:noAutofit/>
          </a:bodyPr>
          <a:lstStyle/>
          <a:p>
            <a:pPr marL="546100" marR="12700" indent="-190500" algn="just">
              <a:lnSpc>
                <a:spcPts val="1464"/>
              </a:lnSpc>
            </a:pPr>
            <a:r>
              <a:rPr lang="en-US" sz="900">
                <a:latin typeface="Arial"/>
              </a:rPr>
              <a:t>d. </a:t>
            </a:r>
            <a:r>
              <a:rPr lang="en-US" sz="900" b="1">
                <a:latin typeface="Arial"/>
              </a:rPr>
              <a:t>pengolahan data</a:t>
            </a:r>
            <a:r>
              <a:rPr lang="en-US" sz="900" i="1">
                <a:latin typeface="Arial"/>
              </a:rPr>
              <a:t> (data processing).</a:t>
            </a:r>
            <a:r>
              <a:rPr lang="en-US" sz="900">
                <a:latin typeface="Arial"/>
              </a:rPr>
              <a:t> Data yang telah terkumpul kemudian diolah, diacak, diklasifikasikan, ditabulasi—bahkan bila perlu dihitung dengan cara tertentu—serta ditafsirkan pada tingkat kepercayaan tertentu (Djamarah, 2002:22). Pengolahan data disebut juga pengkodean (coding)/kategorisasi. Aktivitas yang dilakukan pada tahap ini bertujuan untuk membentuk konsep dan generalisasi. Dari generalisasi tersebut peserta didik akan mendapatkan pengetahuan baru tentang alternatif jawaban/penyelesaian yang perlu mendapat pembuktian secara logis,</a:t>
            </a:r>
          </a:p>
          <a:p>
            <a:pPr marL="546100" marR="12700" indent="-190500" algn="just">
              <a:lnSpc>
                <a:spcPts val="1464"/>
              </a:lnSpc>
            </a:pPr>
            <a:r>
              <a:rPr lang="en-US" sz="900">
                <a:latin typeface="Arial"/>
              </a:rPr>
              <a:t>e. </a:t>
            </a:r>
            <a:r>
              <a:rPr lang="en-US" sz="900" b="1">
                <a:latin typeface="Arial"/>
              </a:rPr>
              <a:t>pembuktian</a:t>
            </a:r>
            <a:r>
              <a:rPr lang="en-US" sz="900" i="1">
                <a:latin typeface="Arial"/>
              </a:rPr>
              <a:t> (verification).</a:t>
            </a:r>
            <a:r>
              <a:rPr lang="en-US" sz="900">
                <a:latin typeface="Arial"/>
              </a:rPr>
              <a:t> Pada tahap ini peserta didik melakukan pemeriksaan secara cermat untuk membuktikan benar-tidaknya hipotesis yang dinyatakan dengan temuan alternatif, dihubungkan dengan hasil pengolahan data. Berdasarkan hasil pengolahan dan tafsiran, atau informasi yang ada, pernyataan atau hipotesis yang telah dirumuskan terdahulu itu kemudian dicek, apakah terjawab atau tidak, apakah terbukti atau tidak, dan</a:t>
            </a:r>
          </a:p>
          <a:p>
            <a:pPr marL="546100" marR="12700" indent="-190500" algn="just">
              <a:lnSpc>
                <a:spcPts val="1464"/>
              </a:lnSpc>
              <a:spcAft>
                <a:spcPts val="840"/>
              </a:spcAft>
            </a:pPr>
            <a:r>
              <a:rPr lang="en-US" sz="900">
                <a:latin typeface="Arial"/>
              </a:rPr>
              <a:t>f. </a:t>
            </a:r>
            <a:r>
              <a:rPr lang="en-US" sz="900" b="1">
                <a:latin typeface="Arial"/>
              </a:rPr>
              <a:t>menarik kesimpulan/generalisasi</a:t>
            </a:r>
            <a:r>
              <a:rPr lang="en-US" sz="900" i="1">
                <a:latin typeface="Arial"/>
              </a:rPr>
              <a:t> (generalization).</a:t>
            </a:r>
            <a:r>
              <a:rPr lang="en-US" sz="900">
                <a:latin typeface="Arial"/>
              </a:rPr>
              <a:t> Tahap generalisasi/menarik kesimpulan adalah proses menarik sebuah kesimpulan yang dapat dijadikan prinsip umum dan berlaku untuk semua kejadian atau masalah yang sama dengan memperhatikan hasil verifikasi. Berdasarkan hasil verifikasi dirumuskan prinsip-prinsip yang mendasari generalisasi. Setelah menarik kesimpulan peserta didik harus memperhatikan proses generalisasi yang menekankan pentingnya penguasaan makna dan kaidah atau prinsip-prinsip yang luas yang mendasari pengalaman seseorang, serta pentingnya proses pengaturan dan generalisasi dari pengalaman-pengalaman itu.</a:t>
            </a:r>
          </a:p>
          <a:p>
            <a:pPr indent="0">
              <a:lnSpc>
                <a:spcPts val="1608"/>
              </a:lnSpc>
            </a:pPr>
            <a:r>
              <a:rPr lang="en-US" sz="900" b="1">
                <a:latin typeface="Arial"/>
              </a:rPr>
              <a:t>C. Sistem Penilaian</a:t>
            </a:r>
          </a:p>
          <a:p>
            <a:pPr marL="190500" marR="12700" indent="0" algn="just">
              <a:lnSpc>
                <a:spcPts val="1608"/>
              </a:lnSpc>
            </a:pPr>
            <a:r>
              <a:rPr lang="en-US" sz="900">
                <a:latin typeface="Arial"/>
              </a:rPr>
              <a:t>Dalam pendekatan</a:t>
            </a:r>
            <a:r>
              <a:rPr lang="en-US" sz="900" i="1">
                <a:latin typeface="Arial"/>
              </a:rPr>
              <a:t> discovery learning,</a:t>
            </a:r>
            <a:r>
              <a:rPr lang="en-US" sz="900">
                <a:latin typeface="Arial"/>
              </a:rPr>
              <a:t> penilaian dapat dilakukan dengan menggunakan tes dan nontes. Penilaian mencakup penilaian kognitif, proses, sikap, dan penilaian hasil kerja peserta didik. Tes tertulis dapat digunakan untuk menilai ranah kognitif. Untuk menilai proses, sikap, dan hasil kerja peserta didik, guru dapat menggunakan contoh-contoh format penilaian seperti pada uraian materi tentang penilaian.</a:t>
            </a:r>
          </a:p>
        </p:txBody>
      </p:sp>
      <p:sp>
        <p:nvSpPr>
          <p:cNvPr id="3" name="Rectangle 2"/>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Konsep Kurikulum | 49</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502920"/>
            <a:ext cx="5586984" cy="155448"/>
          </a:xfrm>
          <a:prstGeom prst="rect">
            <a:avLst/>
          </a:prstGeom>
        </p:spPr>
        <p:txBody>
          <a:bodyPr lIns="0" tIns="0" rIns="0" bIns="0">
            <a:noAutofit/>
          </a:bodyPr>
          <a:lstStyle/>
          <a:p>
            <a:pPr marL="4800600" indent="0">
              <a:spcAft>
                <a:spcPts val="2520"/>
              </a:spcAft>
            </a:pPr>
            <a:r>
              <a:rPr lang="en-US" sz="1100" b="1">
                <a:latin typeface="Arial"/>
              </a:rPr>
              <a:t>HO-1.3e</a:t>
            </a:r>
          </a:p>
        </p:txBody>
      </p:sp>
      <p:sp>
        <p:nvSpPr>
          <p:cNvPr id="3" name="Rectangle 2"/>
          <p:cNvSpPr/>
          <p:nvPr/>
        </p:nvSpPr>
        <p:spPr>
          <a:xfrm>
            <a:off x="1078992" y="1109472"/>
            <a:ext cx="5586984" cy="8574024"/>
          </a:xfrm>
          <a:prstGeom prst="rect">
            <a:avLst/>
          </a:prstGeom>
        </p:spPr>
        <p:txBody>
          <a:bodyPr lIns="0" tIns="0" rIns="0" bIns="0">
            <a:noAutofit/>
          </a:bodyPr>
          <a:lstStyle/>
          <a:p>
            <a:pPr marL="520700" indent="0">
              <a:spcBef>
                <a:spcPts val="2520"/>
              </a:spcBef>
              <a:spcAft>
                <a:spcPts val="1680"/>
              </a:spcAft>
            </a:pPr>
            <a:r>
              <a:rPr lang="en-US" sz="1100" b="1">
                <a:latin typeface="Arial"/>
              </a:rPr>
              <a:t>Submateri 1.3e: Penilaian Pembelajaran Pada Kurikulum 2013</a:t>
            </a:r>
          </a:p>
          <a:p>
            <a:pPr indent="0">
              <a:spcAft>
                <a:spcPts val="420"/>
              </a:spcAft>
            </a:pPr>
            <a:r>
              <a:rPr lang="en-US" sz="900" b="1">
                <a:latin typeface="Arial"/>
              </a:rPr>
              <a:t>A. Konsep/Definisi</a:t>
            </a:r>
          </a:p>
          <a:p>
            <a:pPr marL="190500" marR="12700" indent="0" algn="just">
              <a:lnSpc>
                <a:spcPts val="1608"/>
              </a:lnSpc>
              <a:spcAft>
                <a:spcPts val="1050"/>
              </a:spcAft>
            </a:pPr>
            <a:r>
              <a:rPr lang="en-US" sz="900">
                <a:latin typeface="Arial"/>
              </a:rPr>
              <a:t>Penilaian</a:t>
            </a:r>
            <a:r>
              <a:rPr lang="en-US" sz="900" i="1">
                <a:latin typeface="Arial"/>
              </a:rPr>
              <a:t> (assesment)</a:t>
            </a:r>
            <a:r>
              <a:rPr lang="en-US" sz="900">
                <a:latin typeface="Arial"/>
              </a:rPr>
              <a:t> adalah proses pengumpulan dan pengolahan informasi untuk mengukur pencapaian hasil belajar peserta didik atas hasil belajar peserta didik untuk ranah sikap, keterampilan, dan pengetahuan. Istilah autentik merupakan sinonim dari asli, nyata, valid, atau reliabel. Penilaian autentik merupakan penilaian yang dilakukan secara komprehensif untuk menilai mulai dari masukan</a:t>
            </a:r>
            <a:r>
              <a:rPr lang="en-US" sz="900" i="1">
                <a:latin typeface="Arial"/>
              </a:rPr>
              <a:t> (input),</a:t>
            </a:r>
            <a:r>
              <a:rPr lang="en-US" sz="900">
                <a:latin typeface="Arial"/>
              </a:rPr>
              <a:t> proses, dan keluaran</a:t>
            </a:r>
            <a:r>
              <a:rPr lang="en-US" sz="900" i="1">
                <a:latin typeface="Arial"/>
              </a:rPr>
              <a:t> (output)</a:t>
            </a:r>
            <a:r>
              <a:rPr lang="en-US" sz="900">
                <a:latin typeface="Arial"/>
              </a:rPr>
              <a:t> pembelajaran, yang meliputi ranah sikap, pengetahuan, dan keterampilan. Penilaian autentik menilai kesiapan peserta didik serta proses dan hasil belajar secara utuh. Keterpaduan penilaian ketiga komponen (input -proses - output) tersebut akan menggambarkan kapasitas, gaya, dan hasil belajar peserta didik, bahkan mampu menghasilkan dampak struksional</a:t>
            </a:r>
            <a:r>
              <a:rPr lang="en-US" sz="900" i="1">
                <a:latin typeface="Arial"/>
              </a:rPr>
              <a:t> (instructional effect)</a:t>
            </a:r>
            <a:r>
              <a:rPr lang="en-US" sz="900">
                <a:latin typeface="Arial"/>
              </a:rPr>
              <a:t> dan dampak pengiring</a:t>
            </a:r>
            <a:r>
              <a:rPr lang="en-US" sz="900" i="1">
                <a:latin typeface="Arial"/>
              </a:rPr>
              <a:t> (nurturant effect)</a:t>
            </a:r>
            <a:r>
              <a:rPr lang="en-US" sz="900">
                <a:latin typeface="Arial"/>
              </a:rPr>
              <a:t> dari pembelajaran.</a:t>
            </a:r>
          </a:p>
          <a:p>
            <a:pPr marL="190500" marR="12700" indent="0" algn="just">
              <a:lnSpc>
                <a:spcPts val="1608"/>
              </a:lnSpc>
              <a:spcAft>
                <a:spcPts val="1050"/>
              </a:spcAft>
            </a:pPr>
            <a:r>
              <a:rPr lang="en-US" sz="900">
                <a:latin typeface="Arial"/>
              </a:rPr>
              <a:t>Penilaian autentik memiliki relevansi kuat terhadap pendekatan ilmiah dalam pembelajaran sesuai dengan tuntutan Kurikulum 2013 karena asesmen ini mampu menggambarkan peningkatan hasil belajar peserta didik, baik dalam rangka mengamati, menanya, mengumpulkan informasi/mengeksplorasi, mengasosiasi, dan mengkomunikasikan. Penilaian autentik cenderung berfokus pada tugas-tugas kompleks atau kontekstual dan memungkinkan peserta didik untuk menunjukkan kompetensi mereka dalam pengaturan yang lebih autentik. Oleh karena itu, penilaian autentik sangat relevan dengan pendekatan saintifik dalam pembalajaran di SMA/SMK/MA/MAK.</a:t>
            </a:r>
          </a:p>
          <a:p>
            <a:pPr marL="190500" marR="12700" indent="0" algn="just">
              <a:lnSpc>
                <a:spcPts val="1608"/>
              </a:lnSpc>
              <a:spcAft>
                <a:spcPts val="1050"/>
              </a:spcAft>
            </a:pPr>
            <a:r>
              <a:rPr lang="en-US" sz="900">
                <a:latin typeface="Arial"/>
              </a:rPr>
              <a:t>Penilaian autentik merupakan pendekatan dan instrumen penilaian yang memberikan kesempatan luas kepada peserta didik untuk menerapkan pengetahuan, keterampilan, dan sikap yang sudah dimilikinya dalam bentuk tugas-tugas: membaca dan meringkasnya, eksperimen, mengamati, survei, projek, makalah, membuat multi media, membuat karangan, dan diskusi kelas. Kata lain dari penilaian autentik adalah penilaian kinerja, termasuk di dalamnya penilaian portofolio dan penilaian projek.</a:t>
            </a:r>
          </a:p>
          <a:p>
            <a:pPr marL="190500" marR="12700" indent="0" algn="just">
              <a:lnSpc>
                <a:spcPts val="1608"/>
              </a:lnSpc>
              <a:spcAft>
                <a:spcPts val="1050"/>
              </a:spcAft>
            </a:pPr>
            <a:r>
              <a:rPr lang="en-US" sz="900">
                <a:latin typeface="Arial"/>
              </a:rPr>
              <a:t>Hasil penilaian autentik dapat digunakan oleh pendidik untuk merencanakan program perbaikan</a:t>
            </a:r>
            <a:r>
              <a:rPr lang="en-US" sz="900" i="1">
                <a:latin typeface="Arial"/>
              </a:rPr>
              <a:t> (remedial),</a:t>
            </a:r>
            <a:r>
              <a:rPr lang="en-US" sz="900">
                <a:latin typeface="Arial"/>
              </a:rPr>
              <a:t> pengayaan</a:t>
            </a:r>
            <a:r>
              <a:rPr lang="en-US" sz="900" i="1">
                <a:latin typeface="Arial"/>
              </a:rPr>
              <a:t> (enrichment),</a:t>
            </a:r>
            <a:r>
              <a:rPr lang="en-US" sz="900">
                <a:latin typeface="Arial"/>
              </a:rPr>
              <a:t> atau pelayanan konseling. Selain itu, hasil penilaian autentik dapat digunakan sebagai bahan untuk memperbaiki proses pembelajaran yang memenuhi Standar Penilaian Pendidikan.</a:t>
            </a:r>
          </a:p>
          <a:p>
            <a:pPr marL="190500" marR="12700" indent="0" algn="just">
              <a:lnSpc>
                <a:spcPts val="1608"/>
              </a:lnSpc>
            </a:pPr>
            <a:r>
              <a:rPr lang="en-US" sz="900">
                <a:latin typeface="Arial"/>
              </a:rPr>
              <a:t>Standar Penilaian Pendidikan adalah kriteria mengenai mekanisme, prosedur, dan instrumen penilaian hasil belajar peserta didik. Penilaian pendidikan Pada Standar Nasional Pendidikan merupakan salah satu standar yang bertujuan untuk menjamin (a) perencanaan penilaian peserta didik sesuai dengan kompetensi yang akan dicapai dan berdasarkan prinsip-prinsip penilaian, (b) pelaksanaan penilaian peserta didik secara profesional, terbuka, edukatif,efektif, efisien, dan sesuai dengan konteks sosial budaya; dan (3) pelaporan hasil penilaian peserta didik secara objektif, akuntabel, dan informatif.</a:t>
            </a:r>
          </a:p>
        </p:txBody>
      </p:sp>
      <p:sp>
        <p:nvSpPr>
          <p:cNvPr id="4" name="Rectangle 3"/>
          <p:cNvSpPr/>
          <p:nvPr/>
        </p:nvSpPr>
        <p:spPr>
          <a:xfrm>
            <a:off x="1063752" y="9933432"/>
            <a:ext cx="5617464" cy="140208"/>
          </a:xfrm>
          <a:prstGeom prst="rect">
            <a:avLst/>
          </a:prstGeom>
        </p:spPr>
        <p:txBody>
          <a:bodyPr lIns="0" tIns="0" rIns="0" bIns="0">
            <a:noAutofit/>
          </a:bodyPr>
          <a:lstStyle/>
          <a:p>
            <a:pPr indent="0" algn="r"/>
            <a:r>
              <a:rPr lang="en-US" sz="900">
                <a:latin typeface="Arial"/>
              </a:rPr>
              <a:t>Materi 1- Konsep Kurikulum | 50</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3376"/>
            <a:ext cx="5577840" cy="8354568"/>
          </a:xfrm>
          <a:prstGeom prst="rect">
            <a:avLst/>
          </a:prstGeom>
        </p:spPr>
        <p:txBody>
          <a:bodyPr lIns="0" tIns="0" rIns="0" bIns="0">
            <a:noAutofit/>
          </a:bodyPr>
          <a:lstStyle/>
          <a:p>
            <a:pPr indent="0">
              <a:lnSpc>
                <a:spcPts val="1608"/>
              </a:lnSpc>
            </a:pPr>
            <a:r>
              <a:rPr lang="en-US" sz="900" b="1">
                <a:latin typeface="Arial"/>
              </a:rPr>
              <a:t>B. Prinsip dan Pendekatan Penilaian</a:t>
            </a:r>
          </a:p>
          <a:p>
            <a:pPr marL="190500" marR="12700" indent="0" algn="just">
              <a:lnSpc>
                <a:spcPts val="1608"/>
              </a:lnSpc>
            </a:pPr>
            <a:r>
              <a:rPr lang="en-US" sz="900">
                <a:latin typeface="Arial"/>
              </a:rPr>
              <a:t>Penilaian hasil belajar peserta didik pada jenjang pendidikan dasar dan menengah didasarkan pada prinsip-prinsip sebagai berikut.</a:t>
            </a:r>
          </a:p>
          <a:p>
            <a:pPr marL="368300" marR="12700" indent="-177800" algn="just">
              <a:lnSpc>
                <a:spcPts val="1608"/>
              </a:lnSpc>
            </a:pPr>
            <a:r>
              <a:rPr lang="en-US" sz="900">
                <a:latin typeface="Arial"/>
              </a:rPr>
              <a:t>1. Objektif, berarti penilaian berbasis pada standar dan tidak dipengaruhi faktor subjektivitas penilai.</a:t>
            </a:r>
          </a:p>
          <a:p>
            <a:pPr marL="368300" indent="-177800" algn="just">
              <a:lnSpc>
                <a:spcPts val="1608"/>
              </a:lnSpc>
            </a:pPr>
            <a:r>
              <a:rPr lang="en-US" sz="900">
                <a:latin typeface="Arial"/>
              </a:rPr>
              <a:t>2. Terpadu, berarti penilaian oleh pendidik dilakukan secara terencana.</a:t>
            </a:r>
          </a:p>
          <a:p>
            <a:pPr marL="368300" indent="-177800" algn="just">
              <a:lnSpc>
                <a:spcPts val="1608"/>
              </a:lnSpc>
            </a:pPr>
            <a:r>
              <a:rPr lang="en-US" sz="900">
                <a:latin typeface="Arial"/>
              </a:rPr>
              <a:t>3. menyatu dengan kegiatan pembelajaran, dan berkesinambungan.</a:t>
            </a:r>
          </a:p>
          <a:p>
            <a:pPr marL="368300" marR="12700" indent="-177800" algn="just">
              <a:lnSpc>
                <a:spcPts val="1608"/>
              </a:lnSpc>
            </a:pPr>
            <a:r>
              <a:rPr lang="en-US" sz="900">
                <a:latin typeface="Arial"/>
              </a:rPr>
              <a:t>4. Ekonomis, berarti penilaian yang efisien dan efektif dalam perencanaan, pelaksanaan, dan pelaporannya.</a:t>
            </a:r>
          </a:p>
          <a:p>
            <a:pPr marL="368300" marR="12700" indent="-177800" algn="just">
              <a:lnSpc>
                <a:spcPts val="1608"/>
              </a:lnSpc>
            </a:pPr>
            <a:r>
              <a:rPr lang="en-US" sz="900">
                <a:latin typeface="Arial"/>
              </a:rPr>
              <a:t>5. Transparan, berarti prosedur penilaian, kriteria penilaian, dan dasar pengambilan keputusan dapat diakses oleh semua pihak.</a:t>
            </a:r>
          </a:p>
          <a:p>
            <a:pPr marL="368300" marR="12700" indent="-177800" algn="just">
              <a:lnSpc>
                <a:spcPts val="1608"/>
              </a:lnSpc>
            </a:pPr>
            <a:r>
              <a:rPr lang="en-US" sz="900">
                <a:latin typeface="Arial"/>
              </a:rPr>
              <a:t>6. Akuntabel, berarti penilaian dapat dipertanggungjawabkan kepada pihak internal sekolah maupun eksternal untuk aspek teknik, prosedur, dan hasilnya.</a:t>
            </a:r>
          </a:p>
          <a:p>
            <a:pPr marL="368300" indent="-177800" algn="just">
              <a:lnSpc>
                <a:spcPts val="1608"/>
              </a:lnSpc>
              <a:spcAft>
                <a:spcPts val="1050"/>
              </a:spcAft>
            </a:pPr>
            <a:r>
              <a:rPr lang="en-US" sz="900">
                <a:latin typeface="Arial"/>
              </a:rPr>
              <a:t>7. Edukatif, berarti mendidik dan memotivasi peserta didik dan guru.</a:t>
            </a:r>
          </a:p>
          <a:p>
            <a:pPr marL="190500" marR="12700" indent="0" algn="just">
              <a:lnSpc>
                <a:spcPts val="1608"/>
              </a:lnSpc>
              <a:spcAft>
                <a:spcPts val="1050"/>
              </a:spcAft>
            </a:pPr>
            <a:r>
              <a:rPr lang="en-US" sz="900">
                <a:latin typeface="Arial"/>
              </a:rPr>
              <a:t>Pendekatan penilaian yang digunakan adalah penilaian acuan kriteria (PAK). PAK merupakan penilaian pencapaian kompetensi yang didasarkan pada kriteria ketuntasan minimal (KKM). KKM merupakan kriteria ketuntasan belajar minimal yang ditentukan oleh satuan pendidikan dengan mempertimbangkan karakteristik Kompetensi Dasar yang akan dicapai, daya dukung, dan karakteristik peserta didik.</a:t>
            </a:r>
          </a:p>
          <a:p>
            <a:pPr indent="0">
              <a:lnSpc>
                <a:spcPts val="1608"/>
              </a:lnSpc>
            </a:pPr>
            <a:r>
              <a:rPr lang="en-US" sz="900" b="1">
                <a:latin typeface="Arial"/>
              </a:rPr>
              <a:t>C. Karakteristik Penilaian Pada Kurikulum 2013</a:t>
            </a:r>
          </a:p>
          <a:p>
            <a:pPr marL="368300" marR="12700" indent="-177800" algn="just">
              <a:lnSpc>
                <a:spcPts val="1608"/>
              </a:lnSpc>
            </a:pPr>
            <a:r>
              <a:rPr lang="en-US" sz="900">
                <a:latin typeface="Arial"/>
              </a:rPr>
              <a:t>1. Belajar tuntas: untuk kompetensi pada kategori pengetahuan dan keterampilan (KI-3 dan KI-4), peserta didik tidak diperkenankan mempelajari materi/submateri untuk kompetensi berikutnya apabila belum tuntas/belum menguasai kompetensi sebelumnya. Asumsi yang digunakan dalam belajar tuntas adalah peserta didik dapat belajar apapun hanya waktu yang dibutuhkan yang berbeda. Peserta didik yang belajar lambat perlu waktu lebih lama untuk materi yang sama, dibandingkan peserta didik pada umumnya.</a:t>
            </a:r>
          </a:p>
          <a:p>
            <a:pPr marL="368300" marR="12700" indent="-177800" algn="just">
              <a:lnSpc>
                <a:spcPts val="1608"/>
              </a:lnSpc>
            </a:pPr>
            <a:r>
              <a:rPr lang="en-US" sz="900">
                <a:latin typeface="Arial"/>
              </a:rPr>
              <a:t>2. Otentik: memandang penilaian dan pembelajaran secara terpadu. Penilaian otentik harus mencerminkan masalah dunia nyata bukan dunia sekolah, menggunakan berbagai cara dan kriteria holistik (kompetensi utuh merefleksikan sikap, pengetahuan, dan keterampilan). Penilaian otentik tidak hanya mengukur apa yang diketahui oleh peserta didik, tetapi lebih menekankan mengukur apa yang dapat dilakukan oleh peserta didik.</a:t>
            </a:r>
          </a:p>
          <a:p>
            <a:pPr marL="368300" marR="12700" indent="-177800" algn="just">
              <a:lnSpc>
                <a:spcPts val="1608"/>
              </a:lnSpc>
            </a:pPr>
            <a:r>
              <a:rPr lang="en-US" sz="900">
                <a:latin typeface="Arial"/>
              </a:rPr>
              <a:t>3. Berkesinambungan: tujuannya adalah untuk mendapatkan gambaran yang utuh mengenai perkembangan hasil belajar peserta didik, memantau proses, kemajuan, dan perbaikan hasil terus menerus dalam bentuk penilaian proses, dan berbagai jenis ulangan secara berkelanjutan (ulangan harian, ulangan tengah semester, ulangan akhir semester, atau ulangan kenaikan kelas).</a:t>
            </a:r>
          </a:p>
          <a:p>
            <a:pPr marL="368300" marR="12700" indent="-177800" algn="just">
              <a:lnSpc>
                <a:spcPts val="1608"/>
              </a:lnSpc>
            </a:pPr>
            <a:r>
              <a:rPr lang="en-US" sz="900">
                <a:latin typeface="Arial"/>
              </a:rPr>
              <a:t>4. Berdasarkan acuan kriteria: kemampuan peserta didik tidak dibandingkan terhadap kelompoknya, tetapi dibandingkan terhadap kriteria yang ditetapkan, misalnya ketuntasan minimal yang ditetapkan oleh satuan pendidikan masing-masing.</a:t>
            </a:r>
          </a:p>
        </p:txBody>
      </p:sp>
      <p:sp>
        <p:nvSpPr>
          <p:cNvPr id="3" name="Rectangle 2"/>
          <p:cNvSpPr/>
          <p:nvPr/>
        </p:nvSpPr>
        <p:spPr>
          <a:xfrm>
            <a:off x="1066800" y="9933432"/>
            <a:ext cx="5608320" cy="140208"/>
          </a:xfrm>
          <a:prstGeom prst="rect">
            <a:avLst/>
          </a:prstGeom>
        </p:spPr>
        <p:txBody>
          <a:bodyPr lIns="0" tIns="0" rIns="0" bIns="0">
            <a:noAutofit/>
          </a:bodyPr>
          <a:lstStyle/>
          <a:p>
            <a:pPr indent="0" algn="r"/>
            <a:r>
              <a:rPr lang="en-US" sz="900">
                <a:latin typeface="Arial"/>
              </a:rPr>
              <a:t>Materi 1- Konsep Kurikulum | 51</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100328"/>
            <a:ext cx="5577840" cy="8385048"/>
          </a:xfrm>
          <a:prstGeom prst="rect">
            <a:avLst/>
          </a:prstGeom>
        </p:spPr>
        <p:txBody>
          <a:bodyPr lIns="0" tIns="0" rIns="0" bIns="0">
            <a:noAutofit/>
          </a:bodyPr>
          <a:lstStyle/>
          <a:p>
            <a:pPr marL="355600" marR="12700" indent="-177800" algn="just">
              <a:lnSpc>
                <a:spcPts val="1608"/>
              </a:lnSpc>
              <a:spcAft>
                <a:spcPts val="840"/>
              </a:spcAft>
            </a:pPr>
            <a:r>
              <a:rPr lang="en-US" sz="900">
                <a:latin typeface="Arial"/>
              </a:rPr>
              <a:t>5. Menggunakan teknik penilaian yang bervariasi: teknik penilaian yang dipilih dapat berupa penilaian tertulis, lisan, produk, portofolio, unjuk kerja, projek, pengamatan, dan penilaian diri.</a:t>
            </a:r>
          </a:p>
          <a:p>
            <a:pPr indent="0">
              <a:spcAft>
                <a:spcPts val="420"/>
              </a:spcAft>
            </a:pPr>
            <a:r>
              <a:rPr lang="en-US" sz="900" b="1">
                <a:latin typeface="Arial"/>
              </a:rPr>
              <a:t>D. Ruang Lingkup, Teknik, dan Instrumen Penilaian</a:t>
            </a:r>
          </a:p>
          <a:p>
            <a:pPr marL="177800" marR="12700" indent="0" algn="just">
              <a:lnSpc>
                <a:spcPts val="1608"/>
              </a:lnSpc>
              <a:spcAft>
                <a:spcPts val="840"/>
              </a:spcAft>
            </a:pPr>
            <a:r>
              <a:rPr lang="en-US" sz="900">
                <a:latin typeface="Arial"/>
              </a:rPr>
              <a:t>Penilaian hasil belajar peserta didik mencakup: kompetensi sikap, pengetahuan, dan keterampilan yang dilakukan secara berimbang sehingga dapat digunakan untuk menentukan posisi relatif setiap peserta didik terhadap standar yang telah ditetapkan. Cakupan penilaian merujuk pada ruang lingkup materi, kompetensi mata pelajaran/kompetensi muatan/ kompetensi program, dan proses.</a:t>
            </a:r>
          </a:p>
          <a:p>
            <a:pPr marL="177800" marR="12700" indent="0" algn="just">
              <a:lnSpc>
                <a:spcPts val="1608"/>
              </a:lnSpc>
            </a:pPr>
            <a:r>
              <a:rPr lang="en-US" sz="900">
                <a:latin typeface="Arial"/>
              </a:rPr>
              <a:t>Adapun teknik dan instrumen yang digunakan untuk menilai kompetensi sikap, pengetahuan, dan keterampilan adalah sebagai berikut.</a:t>
            </a:r>
          </a:p>
          <a:p>
            <a:pPr marL="177800" indent="0" algn="just">
              <a:lnSpc>
                <a:spcPts val="1608"/>
              </a:lnSpc>
            </a:pPr>
            <a:r>
              <a:rPr lang="en-US" sz="900">
                <a:latin typeface="Arial"/>
              </a:rPr>
              <a:t>1. Penilaian Kompetensi Sikap</a:t>
            </a:r>
          </a:p>
          <a:p>
            <a:pPr marL="355600" marR="12700" indent="0" algn="just">
              <a:lnSpc>
                <a:spcPts val="1608"/>
              </a:lnSpc>
            </a:pPr>
            <a:r>
              <a:rPr lang="en-US" sz="900">
                <a:latin typeface="Arial"/>
              </a:rPr>
              <a:t>Teknik penilaian kompetensi sikap di antaranya observasi, penilaian diri, penilaian "teman sejawat"</a:t>
            </a:r>
            <a:r>
              <a:rPr lang="en-US" sz="900" i="1">
                <a:latin typeface="Arial"/>
              </a:rPr>
              <a:t> (peer evaluation),</a:t>
            </a:r>
            <a:r>
              <a:rPr lang="en-US" sz="900">
                <a:latin typeface="Arial"/>
              </a:rPr>
              <a:t> dan jurnal.</a:t>
            </a:r>
          </a:p>
          <a:p>
            <a:pPr marL="546100" marR="12700" indent="-177800" algn="just">
              <a:lnSpc>
                <a:spcPts val="1320"/>
              </a:lnSpc>
            </a:pPr>
            <a:r>
              <a:rPr lang="en-US" sz="900">
                <a:latin typeface="Arial"/>
              </a:rPr>
              <a:t>a. Observasi merupakan teknik penilaian yang dilakukan secara berkesinambungan dengan menggunakan indera, baik secara langsung maupun tidak langsung, dengan menggunakan pedoman observasi yang berisi sejumlah indikator perilaku yang diamati.</a:t>
            </a:r>
          </a:p>
          <a:p>
            <a:pPr marL="546100" marR="12700" indent="-177800" algn="just">
              <a:lnSpc>
                <a:spcPts val="1320"/>
              </a:lnSpc>
            </a:pPr>
            <a:r>
              <a:rPr lang="en-US" sz="900">
                <a:latin typeface="Arial"/>
              </a:rPr>
              <a:t>b. Penilaian diri merupakan teknik penilaian dengan cara meminta peserta didik untuk mengemukakan kelebihan dan kekurangan dirinya dalam konteks pencapaian kompetensi. Instrumen yang digunakan berupa lembar penilaian diri.</a:t>
            </a:r>
          </a:p>
          <a:p>
            <a:pPr marL="546100" marR="12700" indent="-177800" algn="just">
              <a:lnSpc>
                <a:spcPts val="1320"/>
              </a:lnSpc>
            </a:pPr>
            <a:r>
              <a:rPr lang="en-US" sz="900">
                <a:latin typeface="Arial"/>
              </a:rPr>
              <a:t>c. Penilaian antarpeserta didik merupakan teknik penilaian dengan cara meminta peserta didik untuk saling menilai terkait dengan pencapaian kompetensi. Instrumen yang digunakan berupa lembar penilaian antarpeserta didik.</a:t>
            </a:r>
          </a:p>
          <a:p>
            <a:pPr marL="546100" marR="12700" indent="-177800" algn="just">
              <a:lnSpc>
                <a:spcPts val="1320"/>
              </a:lnSpc>
              <a:spcAft>
                <a:spcPts val="840"/>
              </a:spcAft>
            </a:pPr>
            <a:r>
              <a:rPr lang="en-US" sz="900">
                <a:latin typeface="Arial"/>
              </a:rPr>
              <a:t>d. Jurnal merupakan catatan pendidik di dalam dan di luar kelas yang berisi informasi hasil pengamatan tentang kekuatan dan kelemahan peserta didik yang berkaitan dengan sikap dan perilaku.</a:t>
            </a:r>
          </a:p>
          <a:p>
            <a:pPr marL="177800" indent="0" algn="just">
              <a:spcAft>
                <a:spcPts val="420"/>
              </a:spcAft>
            </a:pPr>
            <a:r>
              <a:rPr lang="en-US" sz="900">
                <a:latin typeface="Arial"/>
              </a:rPr>
              <a:t>2. Penilaian Kompetensi Pengetahuan</a:t>
            </a:r>
          </a:p>
          <a:p>
            <a:pPr marL="355600" indent="0" algn="just">
              <a:spcAft>
                <a:spcPts val="420"/>
              </a:spcAft>
            </a:pPr>
            <a:r>
              <a:rPr lang="en-US" sz="900">
                <a:latin typeface="Arial"/>
              </a:rPr>
              <a:t>Pendidik menilai kompetensi pengetahuan melalui tes tulis, tes lisan, dan penugasan.</a:t>
            </a:r>
          </a:p>
          <a:p>
            <a:pPr marL="546100" marR="12700" indent="-177800" algn="just">
              <a:lnSpc>
                <a:spcPts val="1320"/>
              </a:lnSpc>
            </a:pPr>
            <a:r>
              <a:rPr lang="en-US" sz="900">
                <a:latin typeface="Arial"/>
              </a:rPr>
              <a:t>a. Instrumen tes tulis berupa soal pilihan ganda, isian, jawaban singkat, benar-salah, menjodohkan, dan uraian. Instrumen uraian dilengkapi pedoman penskoran.</a:t>
            </a:r>
          </a:p>
          <a:p>
            <a:pPr marL="546100" indent="-177800" algn="just">
              <a:spcAft>
                <a:spcPts val="420"/>
              </a:spcAft>
            </a:pPr>
            <a:r>
              <a:rPr lang="en-US" sz="900">
                <a:latin typeface="Arial"/>
              </a:rPr>
              <a:t>b. Instrumen tes lisan berupa daftar pertanyaan.</a:t>
            </a:r>
          </a:p>
          <a:p>
            <a:pPr marL="546100" marR="12700" indent="-177800" algn="just">
              <a:lnSpc>
                <a:spcPts val="1344"/>
              </a:lnSpc>
              <a:spcAft>
                <a:spcPts val="840"/>
              </a:spcAft>
            </a:pPr>
            <a:r>
              <a:rPr lang="en-US" sz="900">
                <a:latin typeface="Arial"/>
              </a:rPr>
              <a:t>c. Instrumen penugasan berupa pekerjaan rumah dan/atau projek yang dikerjakan secara individu atau kelompok sesuai dengan karakteristik tugas.</a:t>
            </a:r>
          </a:p>
          <a:p>
            <a:pPr marL="177800" indent="0" algn="just">
              <a:lnSpc>
                <a:spcPts val="1608"/>
              </a:lnSpc>
            </a:pPr>
            <a:r>
              <a:rPr lang="en-US" sz="900">
                <a:latin typeface="Arial"/>
              </a:rPr>
              <a:t>3. Penilaian Kompetensi Keterampilan</a:t>
            </a:r>
          </a:p>
          <a:p>
            <a:pPr marL="355600" marR="12700" indent="0" algn="just">
              <a:lnSpc>
                <a:spcPts val="1608"/>
              </a:lnSpc>
            </a:pPr>
            <a:r>
              <a:rPr lang="en-US" sz="900">
                <a:latin typeface="Arial"/>
              </a:rPr>
              <a:t>Kompetensi keterampilan dinilai melalui penilaian kinerja, yaitu penilaian yang menuntut peserta didik mendemonstrasikan suatu kompetensi tertentu dengan menggunakan tes praktik, projek, dan penilaian portofolio. Instrumen yang digunakan berupa daftar cek atau skala penilaian</a:t>
            </a:r>
            <a:r>
              <a:rPr lang="en-US" sz="900" i="1">
                <a:latin typeface="Arial"/>
              </a:rPr>
              <a:t> (rating scale)</a:t>
            </a:r>
            <a:r>
              <a:rPr lang="en-US" sz="900">
                <a:latin typeface="Arial"/>
              </a:rPr>
              <a:t> yang dilengkapi rubrik.</a:t>
            </a:r>
          </a:p>
          <a:p>
            <a:pPr marL="546100" marR="12700" indent="-177800" algn="just">
              <a:lnSpc>
                <a:spcPts val="1608"/>
              </a:lnSpc>
            </a:pPr>
            <a:r>
              <a:rPr lang="en-US" sz="900">
                <a:latin typeface="Arial"/>
              </a:rPr>
              <a:t>a. Tes praktik adalah penilaian yang menuntut respon berupa keterampilan melakukan suatu aktivitas atau perilaku sesuai dengan tuntutan kompetensi.</a:t>
            </a:r>
          </a:p>
        </p:txBody>
      </p:sp>
      <p:sp>
        <p:nvSpPr>
          <p:cNvPr id="3" name="Rectangle 2"/>
          <p:cNvSpPr/>
          <p:nvPr/>
        </p:nvSpPr>
        <p:spPr>
          <a:xfrm>
            <a:off x="1069848" y="9933432"/>
            <a:ext cx="5608320" cy="140208"/>
          </a:xfrm>
          <a:prstGeom prst="rect">
            <a:avLst/>
          </a:prstGeom>
        </p:spPr>
        <p:txBody>
          <a:bodyPr lIns="0" tIns="0" rIns="0" bIns="0">
            <a:noAutofit/>
          </a:bodyPr>
          <a:lstStyle/>
          <a:p>
            <a:pPr indent="0" algn="r"/>
            <a:r>
              <a:rPr lang="en-US" sz="900">
                <a:latin typeface="Arial"/>
              </a:rPr>
              <a:t>Materi 1 - Konsep Kurikulum | 52</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097280"/>
            <a:ext cx="5577840" cy="8546592"/>
          </a:xfrm>
          <a:prstGeom prst="rect">
            <a:avLst/>
          </a:prstGeom>
        </p:spPr>
        <p:txBody>
          <a:bodyPr lIns="0" tIns="0" rIns="0" bIns="0">
            <a:noAutofit/>
          </a:bodyPr>
          <a:lstStyle/>
          <a:p>
            <a:pPr marL="457200" marR="12700" indent="0" algn="just">
              <a:lnSpc>
                <a:spcPts val="1608"/>
              </a:lnSpc>
            </a:pPr>
            <a:r>
              <a:rPr lang="en-US" sz="900">
                <a:latin typeface="Arial"/>
              </a:rPr>
              <a:t>b. Projek adalah tugas-tugas belajar</a:t>
            </a:r>
            <a:r>
              <a:rPr lang="en-US" sz="900" i="1">
                <a:latin typeface="Arial"/>
              </a:rPr>
              <a:t> (learning tasks)</a:t>
            </a:r>
            <a:r>
              <a:rPr lang="en-US" sz="900">
                <a:latin typeface="Arial"/>
              </a:rPr>
              <a:t> yang meliputi kegiatan perancangan, pelaksanaan, dan pelaporan secara tertulis maupun lisan dalam waktu tertentu.</a:t>
            </a:r>
          </a:p>
          <a:p>
            <a:pPr marL="457200" marR="12700" indent="0" algn="just">
              <a:lnSpc>
                <a:spcPts val="1608"/>
              </a:lnSpc>
              <a:spcAft>
                <a:spcPts val="1050"/>
              </a:spcAft>
            </a:pPr>
            <a:r>
              <a:rPr lang="en-US" sz="900">
                <a:latin typeface="Arial"/>
              </a:rPr>
              <a:t>c. Penilaian portofolio adalah penilaian yang dilakukan dengan cara menilai kumpulan seluruh karya peserta didik dalam bidang tertentu yang bersifat reflektif-integratif untuk mengetahui minat, perkembangan, prestasi, dan/atau kreativitas peserta didik dalam kurun waktu tertentu. Karya tersebut dapat berbentuk tindakan nyata yang mencerminkan kepedulian peserta didik terhadap lingkungannya.</a:t>
            </a:r>
          </a:p>
          <a:p>
            <a:pPr marL="457200" indent="0" algn="just">
              <a:lnSpc>
                <a:spcPts val="1608"/>
              </a:lnSpc>
            </a:pPr>
            <a:r>
              <a:rPr lang="en-US" sz="900">
                <a:latin typeface="Arial"/>
              </a:rPr>
              <a:t>Instrumen yang akan digunakan dalam penilaian harus memenuhi persyaratan:</a:t>
            </a:r>
          </a:p>
          <a:p>
            <a:pPr marL="457200" indent="0" algn="just">
              <a:lnSpc>
                <a:spcPts val="1608"/>
              </a:lnSpc>
            </a:pPr>
            <a:r>
              <a:rPr lang="en-US" sz="900">
                <a:latin typeface="Arial"/>
              </a:rPr>
              <a:t>a. substansi yang merepresentasikan kompetensi yang dinilai;</a:t>
            </a:r>
          </a:p>
          <a:p>
            <a:pPr marL="457200" marR="12700" indent="0" algn="just">
              <a:lnSpc>
                <a:spcPts val="1608"/>
              </a:lnSpc>
            </a:pPr>
            <a:r>
              <a:rPr lang="en-US" sz="900">
                <a:latin typeface="Arial"/>
              </a:rPr>
              <a:t>b. konstruksi yang memenuhi persyaratan teknis sesuai dengan bentuk instrumen yang digunakan; dan</a:t>
            </a:r>
          </a:p>
          <a:p>
            <a:pPr marL="457200" marR="12700" indent="0" algn="just">
              <a:lnSpc>
                <a:spcPts val="1608"/>
              </a:lnSpc>
              <a:spcAft>
                <a:spcPts val="1050"/>
              </a:spcAft>
            </a:pPr>
            <a:r>
              <a:rPr lang="en-US" sz="900">
                <a:latin typeface="Arial"/>
              </a:rPr>
              <a:t>c. penggunaan bahasa yang baik dan benar serta komunikatif sesuai dengan tingkat perkembangan peserta didik.</a:t>
            </a:r>
          </a:p>
          <a:p>
            <a:pPr indent="0">
              <a:lnSpc>
                <a:spcPts val="1608"/>
              </a:lnSpc>
            </a:pPr>
            <a:r>
              <a:rPr lang="en-US" sz="900" b="1">
                <a:latin typeface="Arial"/>
              </a:rPr>
              <a:t>E. Jenis-Jenis Penilaian Dalam Kurikulum 2013</a:t>
            </a:r>
          </a:p>
          <a:p>
            <a:pPr marL="457200" indent="-279400" algn="just">
              <a:lnSpc>
                <a:spcPts val="1608"/>
              </a:lnSpc>
            </a:pPr>
            <a:r>
              <a:rPr lang="en-US" sz="900">
                <a:latin typeface="Arial"/>
              </a:rPr>
              <a:t>Penilaian peserta didik yang dilakukan pada kurikulum 2013 mencakup: penilaian otentik,</a:t>
            </a:r>
          </a:p>
          <a:p>
            <a:pPr marL="457200" indent="-279400" algn="just">
              <a:lnSpc>
                <a:spcPts val="1608"/>
              </a:lnSpc>
            </a:pPr>
            <a:r>
              <a:rPr lang="en-US" sz="900">
                <a:latin typeface="Arial"/>
              </a:rPr>
              <a:t>penilaian diri, penilaian berbasis portofolio, ulangan, ulangan harian, ulangan tengah semester,</a:t>
            </a:r>
          </a:p>
          <a:p>
            <a:pPr marL="457200" indent="-279400" algn="just">
              <a:lnSpc>
                <a:spcPts val="1608"/>
              </a:lnSpc>
            </a:pPr>
            <a:r>
              <a:rPr lang="en-US" sz="900">
                <a:latin typeface="Arial"/>
              </a:rPr>
              <a:t>ulangan akhir semester, ujian tingkat kompetensi, ujian mutu tingkat kompetensi, ujian</a:t>
            </a:r>
          </a:p>
          <a:p>
            <a:pPr marL="457200" indent="-279400" algn="just">
              <a:lnSpc>
                <a:spcPts val="1608"/>
              </a:lnSpc>
            </a:pPr>
            <a:r>
              <a:rPr lang="en-US" sz="900">
                <a:latin typeface="Arial"/>
              </a:rPr>
              <a:t>nasional, dan ujian sekolah/madrasah.</a:t>
            </a:r>
          </a:p>
          <a:p>
            <a:pPr marL="457200" marR="12700" indent="-279400" algn="just">
              <a:lnSpc>
                <a:spcPts val="1608"/>
              </a:lnSpc>
            </a:pPr>
            <a:r>
              <a:rPr lang="en-US" sz="900">
                <a:latin typeface="Arial"/>
              </a:rPr>
              <a:t>1. Penilaian otentik merupakan penilaian yang dilakukan secara komprehensif untuk menilai mulai dari masukan</a:t>
            </a:r>
            <a:r>
              <a:rPr lang="en-US" sz="900" i="1">
                <a:latin typeface="Arial"/>
              </a:rPr>
              <a:t> (input),</a:t>
            </a:r>
            <a:r>
              <a:rPr lang="en-US" sz="900">
                <a:latin typeface="Arial"/>
              </a:rPr>
              <a:t> proses, dan keluaran</a:t>
            </a:r>
            <a:r>
              <a:rPr lang="en-US" sz="900" i="1">
                <a:latin typeface="Arial"/>
              </a:rPr>
              <a:t> (output)</a:t>
            </a:r>
            <a:r>
              <a:rPr lang="en-US" sz="900">
                <a:latin typeface="Arial"/>
              </a:rPr>
              <a:t> pembelajaran.</a:t>
            </a:r>
          </a:p>
          <a:p>
            <a:pPr marL="457200" marR="12700" indent="-279400" algn="just">
              <a:lnSpc>
                <a:spcPts val="1608"/>
              </a:lnSpc>
            </a:pPr>
            <a:r>
              <a:rPr lang="en-US" sz="900">
                <a:latin typeface="Arial"/>
              </a:rPr>
              <a:t>2. Penilaian diri merupakan penilaian yang dilakukan sendiri oleh peserta didik secara reflektif untuk membandingkan posisi relatifnya dengan kriteria yang telah ditetapkan.</a:t>
            </a:r>
          </a:p>
          <a:p>
            <a:pPr marL="457200" marR="12700" indent="-279400" algn="just">
              <a:lnSpc>
                <a:spcPts val="1608"/>
              </a:lnSpc>
            </a:pPr>
            <a:r>
              <a:rPr lang="en-US" sz="900">
                <a:latin typeface="Arial"/>
              </a:rPr>
              <a:t>3. Penilaian berbasis portofolio merupakan penilaian yang dilaksanakan untuk menilai keseluruhan entitas proses belajar peserta didik termasuk penugasan perseorangan dan/atau kelompok di dalam dan/atau di luar kelas khususnya pada sikap/perilaku dan keterampilan.</a:t>
            </a:r>
          </a:p>
          <a:p>
            <a:pPr marL="457200" marR="12700" indent="-279400" algn="just">
              <a:lnSpc>
                <a:spcPts val="1608"/>
              </a:lnSpc>
            </a:pPr>
            <a:r>
              <a:rPr lang="en-US" sz="900">
                <a:latin typeface="Arial"/>
              </a:rPr>
              <a:t>4. Ulangan merupakan proses yang dilakukan untuk mengukur pencapaian kompetensi peserta didik secara berkelanjutan dalam proses pembelajaran, untuk memantau kemajuan dan perbaikan hasil belajar peserta didik.</a:t>
            </a:r>
          </a:p>
          <a:p>
            <a:pPr marL="457200" marR="12700" indent="-279400" algn="just">
              <a:lnSpc>
                <a:spcPts val="1608"/>
              </a:lnSpc>
            </a:pPr>
            <a:r>
              <a:rPr lang="en-US" sz="900">
                <a:latin typeface="Arial"/>
              </a:rPr>
              <a:t>5. Ulangan harian merupakan kegiatan yang dilakukan secara periodik untuk menilai kompetensi peserta didik setelah menyelesaikan satu Kompetensi Dasar (KD) atau lebih.</a:t>
            </a:r>
          </a:p>
          <a:p>
            <a:pPr marL="457200" marR="12700" indent="-279400" algn="just">
              <a:lnSpc>
                <a:spcPts val="1608"/>
              </a:lnSpc>
            </a:pPr>
            <a:r>
              <a:rPr lang="en-US" sz="900">
                <a:latin typeface="Arial"/>
              </a:rPr>
              <a:t>6. Ulangan tengah semester merupakan kegiatan yang dilakukan oleh pendidik untuk mengukur pencapaian kompetensi peserta didik setelah melaksanakan 8-9 minggu kegiatan pembelajaran. Cakupan ulangan tengah semester meliputi seluruh indikator yang merepresentasikan seluruh KD pada periode tersebut.</a:t>
            </a:r>
          </a:p>
          <a:p>
            <a:pPr marL="457200" marR="12700" indent="-279400" algn="just">
              <a:lnSpc>
                <a:spcPts val="1608"/>
              </a:lnSpc>
            </a:pPr>
            <a:r>
              <a:rPr lang="en-US" sz="900">
                <a:latin typeface="Arial"/>
              </a:rPr>
              <a:t>7. Ulangan akhir semester merupakan kegiatan yang dilakukan oleh pendidik untuk mengukur pencapaian kompetensi peserta didik di akhir semester. Cakupan ulangan meliputi seluruh indikator yang merepresentasikan semua KD pada semester tersebut.</a:t>
            </a:r>
          </a:p>
          <a:p>
            <a:pPr marL="457200" marR="12700" indent="-279400" algn="just">
              <a:lnSpc>
                <a:spcPts val="1608"/>
              </a:lnSpc>
            </a:pPr>
            <a:r>
              <a:rPr lang="en-US" sz="900">
                <a:latin typeface="Arial"/>
              </a:rPr>
              <a:t>8. Ujian Tingkat Kompetensi yang selanjutnya disebut UTK merupakan kegiatan pengukuran yang dilakukan oleh satuan pendidikan untuk mengetahui pencapaian tingkat kompetensi.</a:t>
            </a:r>
          </a:p>
        </p:txBody>
      </p:sp>
      <p:sp>
        <p:nvSpPr>
          <p:cNvPr id="3" name="Rectangle 2"/>
          <p:cNvSpPr/>
          <p:nvPr/>
        </p:nvSpPr>
        <p:spPr>
          <a:xfrm>
            <a:off x="1069848" y="9933432"/>
            <a:ext cx="5608320" cy="140208"/>
          </a:xfrm>
          <a:prstGeom prst="rect">
            <a:avLst/>
          </a:prstGeom>
        </p:spPr>
        <p:txBody>
          <a:bodyPr lIns="0" tIns="0" rIns="0" bIns="0">
            <a:noAutofit/>
          </a:bodyPr>
          <a:lstStyle/>
          <a:p>
            <a:pPr indent="0" algn="r"/>
            <a:r>
              <a:rPr lang="en-US" sz="900">
                <a:latin typeface="Arial"/>
              </a:rPr>
              <a:t>Materi 1- Konsep Kurikulum | 53</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1100328"/>
            <a:ext cx="5577840" cy="8580120"/>
          </a:xfrm>
          <a:prstGeom prst="rect">
            <a:avLst/>
          </a:prstGeom>
        </p:spPr>
        <p:txBody>
          <a:bodyPr lIns="0" tIns="0" rIns="0" bIns="0">
            <a:noAutofit/>
          </a:bodyPr>
          <a:lstStyle/>
          <a:p>
            <a:pPr marL="381000" marR="12700" indent="0">
              <a:lnSpc>
                <a:spcPts val="1608"/>
              </a:lnSpc>
            </a:pPr>
            <a:r>
              <a:rPr lang="en-US" sz="900">
                <a:latin typeface="Arial"/>
              </a:rPr>
              <a:t>Cakupan UTK meliputi sejumlah Kompetensi Dasar yang merepresentasikan Kompetensi Inti pada tingkat kompetensi tersebut.</a:t>
            </a:r>
          </a:p>
          <a:p>
            <a:pPr marL="381000" marR="12700" indent="-203200" algn="just">
              <a:lnSpc>
                <a:spcPts val="1608"/>
              </a:lnSpc>
            </a:pPr>
            <a:r>
              <a:rPr lang="en-US" sz="900">
                <a:latin typeface="Arial"/>
              </a:rPr>
              <a:t>9. Ujian Mutu Tingkat Kompetensi yang selanjutnya disebut UMTK merupakan kegiatan pengukuran yang dilakukan oleh pemerintah untuk mengetahui pencapaian tingkat kompetensi. Cakupan UMTK meliputi sejumlah Kompetensi Dasar yang merepresentasikan Kompetensi Inti pada tingkat kompetensi tersebut.</a:t>
            </a:r>
          </a:p>
          <a:p>
            <a:pPr marL="381000" marR="12700" indent="-203200" algn="just">
              <a:lnSpc>
                <a:spcPts val="1608"/>
              </a:lnSpc>
            </a:pPr>
            <a:r>
              <a:rPr lang="en-US" sz="900">
                <a:latin typeface="Arial"/>
              </a:rPr>
              <a:t>10. Ujian Nasional yang selanjutnya disebut UN merupakan kegiatan pengukuran kompetensi tertentu yang dicapai peserta didik dalam rangka menilai pencapaian Standar Nasional Pendidikan, yang dilaksanakan secara nasional.</a:t>
            </a:r>
          </a:p>
          <a:p>
            <a:pPr marL="381000" marR="12700" indent="-203200" algn="just">
              <a:lnSpc>
                <a:spcPts val="1608"/>
              </a:lnSpc>
              <a:spcAft>
                <a:spcPts val="1050"/>
              </a:spcAft>
            </a:pPr>
            <a:r>
              <a:rPr lang="en-US" sz="900">
                <a:latin typeface="Arial"/>
              </a:rPr>
              <a:t>11. Ujian Sekolah/Madrasah merupakan kegiatan pengukuran pencapaian kompetensi di luar kompetensi yang diujikan pada UN, dilakukan oleh satuan pendidikan.autentik memiliki relevansi kuat terhadap pendekatan ilmiah dalam pembelajaran sesuai dengan tuntutan Kurikulum 2013 karena asesmen ini mampu menggambarkan peningkatan hasil belajar peserta didik, baik dalam rangka mengamati, menanya, mengumpulkan informasi, mengasosiasi, dan mengkomunikasikan.</a:t>
            </a:r>
          </a:p>
          <a:p>
            <a:pPr indent="0" algn="just">
              <a:lnSpc>
                <a:spcPts val="1608"/>
              </a:lnSpc>
            </a:pPr>
            <a:r>
              <a:rPr lang="en-US" sz="900" b="1">
                <a:latin typeface="Arial"/>
              </a:rPr>
              <a:t>F. Mekanisme dan Prosedur Penilaian</a:t>
            </a:r>
          </a:p>
          <a:p>
            <a:pPr marL="381000" indent="-203200" algn="just">
              <a:lnSpc>
                <a:spcPts val="1608"/>
              </a:lnSpc>
            </a:pPr>
            <a:r>
              <a:rPr lang="en-US" sz="900">
                <a:latin typeface="Arial"/>
              </a:rPr>
              <a:t>Penilaian pembelajaran pada Kurikulum 2013 mengikuti mekanisme dan prosedur yang diatur</a:t>
            </a:r>
          </a:p>
          <a:p>
            <a:pPr marL="381000" indent="-203200" algn="just">
              <a:lnSpc>
                <a:spcPts val="1608"/>
              </a:lnSpc>
            </a:pPr>
            <a:r>
              <a:rPr lang="en-US" sz="900">
                <a:latin typeface="Arial"/>
              </a:rPr>
              <a:t>dalam Permendikbud No. 66 Tahun 2013 tentang Standar Penilaian dan No. 81A Tahun 2013</a:t>
            </a:r>
          </a:p>
          <a:p>
            <a:pPr marL="381000" indent="-203200" algn="just">
              <a:lnSpc>
                <a:spcPts val="1608"/>
              </a:lnSpc>
            </a:pPr>
            <a:r>
              <a:rPr lang="en-US" sz="900">
                <a:latin typeface="Arial"/>
              </a:rPr>
              <a:t>tentang Implementasi Kurilulum 2013.</a:t>
            </a:r>
          </a:p>
          <a:p>
            <a:pPr marL="381000" marR="12700" indent="-203200" algn="just">
              <a:lnSpc>
                <a:spcPts val="1608"/>
              </a:lnSpc>
            </a:pPr>
            <a:r>
              <a:rPr lang="en-US" sz="900">
                <a:latin typeface="Arial"/>
              </a:rPr>
              <a:t>1. Penilaian hasil belajar pada jenjang pendidikan dasar dan menengah dilaksanakan oleh pendidik, satuan pendidikan, Pemerintah dan/atau lembaga mandiri.</a:t>
            </a:r>
          </a:p>
          <a:p>
            <a:pPr marL="381000" marR="12700" indent="-203200" algn="just">
              <a:lnSpc>
                <a:spcPts val="1608"/>
              </a:lnSpc>
            </a:pPr>
            <a:r>
              <a:rPr lang="en-US" sz="900">
                <a:latin typeface="Arial"/>
              </a:rPr>
              <a:t>2. Penilaian hasil belajar dilakukan dalam bentuk penilaian otentik, penilaian diri, penilaian projek, ulangan harian, ulangan tengah semester, ulangan akhir semester, ujian tingkat kompetensi, ujian mutu tingkat kompetensi, ujian sekolah, dan ujian nasional.</a:t>
            </a:r>
          </a:p>
          <a:p>
            <a:pPr marL="381000" marR="12700" indent="-203200" algn="just">
              <a:lnSpc>
                <a:spcPts val="1608"/>
              </a:lnSpc>
            </a:pPr>
            <a:r>
              <a:rPr lang="en-US" sz="900">
                <a:latin typeface="Arial"/>
              </a:rPr>
              <a:t>3. Perencanaan ulangan harian dan pemberian projek oleh pendidik sesuai dengan silabus dan dijabarkan dalam rencana pelaksanaan pembelajaran (RPP).</a:t>
            </a:r>
          </a:p>
          <a:p>
            <a:pPr marL="381000" indent="-203200" algn="just">
              <a:lnSpc>
                <a:spcPts val="1608"/>
              </a:lnSpc>
            </a:pPr>
            <a:r>
              <a:rPr lang="en-US" sz="900">
                <a:latin typeface="Arial"/>
              </a:rPr>
              <a:t>4. Kegiatan ujian sekolah/madrasah dilakukan dengan langkah-langkah:</a:t>
            </a:r>
          </a:p>
          <a:p>
            <a:pPr marL="381000" indent="0">
              <a:lnSpc>
                <a:spcPts val="1608"/>
              </a:lnSpc>
            </a:pPr>
            <a:r>
              <a:rPr lang="en-US" sz="900">
                <a:latin typeface="Arial"/>
              </a:rPr>
              <a:t>a. menyusun kisi-kisi ujian;</a:t>
            </a:r>
          </a:p>
          <a:p>
            <a:pPr marL="381000" indent="0">
              <a:lnSpc>
                <a:spcPts val="1344"/>
              </a:lnSpc>
            </a:pPr>
            <a:r>
              <a:rPr lang="en-US" sz="900">
                <a:latin typeface="Arial"/>
              </a:rPr>
              <a:t>b. mengembangkan (menulis, menelaah, dan merevisi) instrumen;</a:t>
            </a:r>
          </a:p>
          <a:p>
            <a:pPr marL="381000" indent="0">
              <a:lnSpc>
                <a:spcPts val="1344"/>
              </a:lnSpc>
            </a:pPr>
            <a:r>
              <a:rPr lang="en-US" sz="900">
                <a:latin typeface="Arial"/>
              </a:rPr>
              <a:t>c. melaksanakan ujian;</a:t>
            </a:r>
          </a:p>
          <a:p>
            <a:pPr marL="381000" indent="0">
              <a:lnSpc>
                <a:spcPts val="1344"/>
              </a:lnSpc>
            </a:pPr>
            <a:r>
              <a:rPr lang="en-US" sz="900">
                <a:latin typeface="Arial"/>
              </a:rPr>
              <a:t>d. mengolah (menyekor dan menilai) dan menentukan kelulusan peserta didik; dan</a:t>
            </a:r>
          </a:p>
          <a:p>
            <a:pPr marL="381000" indent="0">
              <a:lnSpc>
                <a:spcPts val="1344"/>
              </a:lnSpc>
            </a:pPr>
            <a:r>
              <a:rPr lang="en-US" sz="900">
                <a:latin typeface="Arial"/>
              </a:rPr>
              <a:t>e. melaporkan dan memanfaatkan hasil penilaian.</a:t>
            </a:r>
          </a:p>
          <a:p>
            <a:pPr marL="381000" marR="12700" indent="-203200" algn="just">
              <a:lnSpc>
                <a:spcPts val="1608"/>
              </a:lnSpc>
            </a:pPr>
            <a:r>
              <a:rPr lang="en-US" sz="900">
                <a:latin typeface="Arial"/>
              </a:rPr>
              <a:t>5. Ujian nasional dilaksanakan sesuai langkah-langkah yang diatur dalam Prosedur Operasi Standar.</a:t>
            </a:r>
          </a:p>
          <a:p>
            <a:pPr marL="381000" marR="12700" indent="-203200" algn="just">
              <a:lnSpc>
                <a:spcPts val="1608"/>
              </a:lnSpc>
            </a:pPr>
            <a:r>
              <a:rPr lang="en-US" sz="900">
                <a:latin typeface="Arial"/>
              </a:rPr>
              <a:t>6. Hasil ulangan harian diinformasikan kepada peserta didik sebelum diadakan ulangan harian berikutnya. Peserta didik yang belum mencapai KKM harus mengikuti pembelajaran remedial.</a:t>
            </a:r>
          </a:p>
          <a:p>
            <a:pPr marL="381000" marR="12700" indent="-203200" algn="just">
              <a:lnSpc>
                <a:spcPts val="1608"/>
              </a:lnSpc>
            </a:pPr>
            <a:r>
              <a:rPr lang="en-US" sz="900">
                <a:latin typeface="Arial"/>
              </a:rPr>
              <a:t>7. Hasil penilaian oleh pendidik dan satuan pendidikan dilaporkan dalam bentuk nilai dan deskripsi pencapaian kompetensi kepada orangtua dan pemerintah.</a:t>
            </a:r>
          </a:p>
          <a:p>
            <a:pPr marR="12700" indent="0" algn="just">
              <a:lnSpc>
                <a:spcPts val="1608"/>
              </a:lnSpc>
            </a:pPr>
            <a:r>
              <a:rPr lang="en-US" sz="900">
                <a:latin typeface="Arial"/>
              </a:rPr>
              <a:t>Penjelasan penerapan konsep penilaian proses dan hasil belajar dapat Anda pelajari selengkapnya pada lampiran IV Permendikbud Nomor 81A tahun 2013 tentang Implementasi Kurikulum, Lampiran IV tentang Pedoman Umum Pembelajaran.</a:t>
            </a:r>
          </a:p>
        </p:txBody>
      </p:sp>
      <p:sp>
        <p:nvSpPr>
          <p:cNvPr id="3" name="Rectangle 2"/>
          <p:cNvSpPr/>
          <p:nvPr/>
        </p:nvSpPr>
        <p:spPr>
          <a:xfrm>
            <a:off x="1069848" y="9933432"/>
            <a:ext cx="5608320" cy="140208"/>
          </a:xfrm>
          <a:prstGeom prst="rect">
            <a:avLst/>
          </a:prstGeom>
        </p:spPr>
        <p:txBody>
          <a:bodyPr lIns="0" tIns="0" rIns="0" bIns="0">
            <a:noAutofit/>
          </a:bodyPr>
          <a:lstStyle/>
          <a:p>
            <a:pPr indent="0" algn="r"/>
            <a:r>
              <a:rPr lang="en-US" sz="900">
                <a:latin typeface="Arial"/>
              </a:rPr>
              <a:t>Materi 1 - Konsep Kurikulum | 54</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71600" y="3191256"/>
            <a:ext cx="5184648" cy="1886712"/>
          </a:xfrm>
          <a:prstGeom prst="rect">
            <a:avLst/>
          </a:prstGeom>
        </p:spPr>
        <p:txBody>
          <a:bodyPr lIns="0" tIns="0" rIns="0" bIns="0">
            <a:noAutofit/>
          </a:bodyPr>
          <a:lstStyle/>
          <a:p>
            <a:pPr marL="1524000" indent="0">
              <a:spcAft>
                <a:spcPts val="840"/>
              </a:spcAft>
            </a:pPr>
            <a:r>
              <a:rPr lang="en-US" sz="1400" b="1">
                <a:latin typeface="Arial"/>
              </a:rPr>
              <a:t>MATERI PELATIHAN 1:</a:t>
            </a:r>
          </a:p>
          <a:p>
            <a:pPr marL="1041400" indent="0">
              <a:spcAft>
                <a:spcPts val="2310"/>
              </a:spcAft>
            </a:pPr>
            <a:r>
              <a:rPr lang="en-US" sz="1400" b="1">
                <a:latin typeface="Arial"/>
              </a:rPr>
              <a:t>KONSEP KURIKULUM 2013 (8 JP)</a:t>
            </a:r>
          </a:p>
          <a:p>
            <a:pPr marL="368300" indent="-355600">
              <a:lnSpc>
                <a:spcPts val="2040"/>
              </a:lnSpc>
            </a:pPr>
            <a:r>
              <a:rPr lang="en-US" sz="1100" b="1">
                <a:latin typeface="Arial"/>
              </a:rPr>
              <a:t>1.1 RASIONAL dan ELEMEN PERUBAHAN KURIKULUM 2013</a:t>
            </a:r>
          </a:p>
          <a:p>
            <a:pPr marL="368300" indent="-355600">
              <a:lnSpc>
                <a:spcPts val="2040"/>
              </a:lnSpc>
            </a:pPr>
            <a:r>
              <a:rPr lang="en-US" sz="1100" b="1">
                <a:latin typeface="Arial"/>
              </a:rPr>
              <a:t>1.2 SKL, KI, dan KD, dan STRATEGI PERUBAHAN KURIKULUM 2013</a:t>
            </a:r>
          </a:p>
          <a:p>
            <a:pPr marL="368300" marR="215900" indent="-355600">
              <a:lnSpc>
                <a:spcPts val="2040"/>
              </a:lnSpc>
            </a:pPr>
            <a:r>
              <a:rPr lang="en-US" sz="1100" b="1">
                <a:latin typeface="Arial"/>
              </a:rPr>
              <a:t>1.3 PENDEKATAN, MODEL-MODEL, dan PENILAIAN PEMBELAJARAN PADA KURIKULUM 2013</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1109472"/>
            <a:ext cx="5583936" cy="161544"/>
          </a:xfrm>
          <a:prstGeom prst="rect">
            <a:avLst/>
          </a:prstGeom>
        </p:spPr>
        <p:txBody>
          <a:bodyPr lIns="0" tIns="0" rIns="0" bIns="0">
            <a:noAutofit/>
          </a:bodyPr>
          <a:lstStyle/>
          <a:p>
            <a:pPr marL="1943100" indent="0">
              <a:spcAft>
                <a:spcPts val="1680"/>
              </a:spcAft>
            </a:pPr>
            <a:r>
              <a:rPr lang="en-US" sz="1100" b="1">
                <a:latin typeface="Arial"/>
              </a:rPr>
              <a:t>Daftar Pustaka</a:t>
            </a:r>
          </a:p>
        </p:txBody>
      </p:sp>
      <p:sp>
        <p:nvSpPr>
          <p:cNvPr id="3" name="Rectangle 2"/>
          <p:cNvSpPr/>
          <p:nvPr/>
        </p:nvSpPr>
        <p:spPr>
          <a:xfrm>
            <a:off x="1078992" y="1563624"/>
            <a:ext cx="5583936" cy="4044696"/>
          </a:xfrm>
          <a:prstGeom prst="rect">
            <a:avLst/>
          </a:prstGeom>
        </p:spPr>
        <p:txBody>
          <a:bodyPr lIns="0" tIns="0" rIns="0" bIns="0">
            <a:noAutofit/>
          </a:bodyPr>
          <a:lstStyle/>
          <a:p>
            <a:pPr marL="355600" marR="25400" indent="-342900" algn="just">
              <a:lnSpc>
                <a:spcPts val="1608"/>
              </a:lnSpc>
              <a:spcBef>
                <a:spcPts val="1680"/>
              </a:spcBef>
            </a:pPr>
            <a:r>
              <a:rPr lang="en-US" sz="900">
                <a:latin typeface="Arial"/>
              </a:rPr>
              <a:t>Ibrahim, M. (2005).</a:t>
            </a:r>
            <a:r>
              <a:rPr lang="en-US" sz="900" i="1">
                <a:latin typeface="Arial"/>
              </a:rPr>
              <a:t> Asesmen Berkelanjutan: Konsep dasar, Tahapan Pengembangan dan Contoh. </a:t>
            </a:r>
            <a:r>
              <a:rPr lang="en-US" sz="900">
                <a:latin typeface="Arial"/>
              </a:rPr>
              <a:t>Surabaya: UNESA University Press Anggota IKAPI</a:t>
            </a:r>
          </a:p>
          <a:p>
            <a:pPr marL="355600" marR="25400" indent="-342900" algn="just">
              <a:lnSpc>
                <a:spcPts val="1608"/>
              </a:lnSpc>
            </a:pPr>
            <a:r>
              <a:rPr lang="en-US" sz="900">
                <a:latin typeface="Arial"/>
              </a:rPr>
              <a:t>Coutinho, M. &amp; Malouf, D. (1993).</a:t>
            </a:r>
            <a:r>
              <a:rPr lang="en-US" sz="900" i="1">
                <a:latin typeface="Arial"/>
              </a:rPr>
              <a:t> Performance assessment and children with disabilities: Issues and possibilities.</a:t>
            </a:r>
            <a:r>
              <a:rPr lang="en-US" sz="900">
                <a:latin typeface="Arial"/>
              </a:rPr>
              <a:t> Teaching Exceptional Children, 25 (4), 63-67.</a:t>
            </a:r>
          </a:p>
          <a:p>
            <a:pPr marL="355600" marR="25400" indent="-342900" algn="just">
              <a:lnSpc>
                <a:spcPts val="1608"/>
              </a:lnSpc>
            </a:pPr>
            <a:r>
              <a:rPr lang="en-US" sz="900">
                <a:latin typeface="Arial"/>
              </a:rPr>
              <a:t>Cumming, J. J., &amp; Maxwell, G. S. (1999).</a:t>
            </a:r>
            <a:r>
              <a:rPr lang="en-US" sz="900" i="1">
                <a:latin typeface="Arial"/>
              </a:rPr>
              <a:t> Contextualizing Authentic Assessment.</a:t>
            </a:r>
            <a:r>
              <a:rPr lang="en-US" sz="900">
                <a:latin typeface="Arial"/>
              </a:rPr>
              <a:t> Assessment in Education, 6 (2), 177-194.</a:t>
            </a:r>
          </a:p>
          <a:p>
            <a:pPr marL="355600" marR="25400" indent="-342900" algn="just">
              <a:lnSpc>
                <a:spcPts val="1608"/>
              </a:lnSpc>
            </a:pPr>
            <a:r>
              <a:rPr lang="en-US" sz="900">
                <a:latin typeface="Arial"/>
              </a:rPr>
              <a:t>Dantes, Nyoman. (2008).</a:t>
            </a:r>
            <a:r>
              <a:rPr lang="en-US" sz="900" i="1">
                <a:latin typeface="Arial"/>
              </a:rPr>
              <a:t> Hakikat Asesmen Otentik Sebagai Penilaian Proses Dan Produk Dalam Pembelajaran Yang Berbasis Kompetensi (Makalah disampaikan pada In House Training (IHT) SMA N1 Kuta Utara).</a:t>
            </a:r>
            <a:r>
              <a:rPr lang="en-US" sz="900">
                <a:latin typeface="Arial"/>
              </a:rPr>
              <a:t> Singaraja: Universitas Pendidikan Ganesha</a:t>
            </a:r>
          </a:p>
          <a:p>
            <a:pPr marL="355600" marR="25400" indent="-342900" algn="just">
              <a:lnSpc>
                <a:spcPts val="1608"/>
              </a:lnSpc>
            </a:pPr>
            <a:r>
              <a:rPr lang="en-US" sz="900">
                <a:latin typeface="Arial"/>
              </a:rPr>
              <a:t>Gatlin, L., &amp; Jacob, S. (2002).</a:t>
            </a:r>
            <a:r>
              <a:rPr lang="en-US" sz="900" i="1">
                <a:latin typeface="Arial"/>
              </a:rPr>
              <a:t> Standards-based digital portfolios: A component of authentic assessment for preservice teachers.</a:t>
            </a:r>
            <a:r>
              <a:rPr lang="en-US" sz="900">
                <a:latin typeface="Arial"/>
              </a:rPr>
              <a:t> Action in Teacher Education, 23(4), 28-34.</a:t>
            </a:r>
          </a:p>
          <a:p>
            <a:pPr marL="355600" marR="25400" indent="-342900" algn="just">
              <a:lnSpc>
                <a:spcPts val="1608"/>
              </a:lnSpc>
            </a:pPr>
            <a:r>
              <a:rPr lang="en-US" sz="900">
                <a:latin typeface="Arial"/>
              </a:rPr>
              <a:t>Grisham-Brown, J., Hallam, R., &amp; Brookshire, R. (2006).</a:t>
            </a:r>
            <a:r>
              <a:rPr lang="en-US" sz="900" i="1">
                <a:latin typeface="Arial"/>
              </a:rPr>
              <a:t> Using authentic assessment to evidence children's progress toward early learning standards.</a:t>
            </a:r>
            <a:r>
              <a:rPr lang="en-US" sz="900">
                <a:latin typeface="Arial"/>
              </a:rPr>
              <a:t> Early Childhood Education Journal, 34(1), 45-51.</a:t>
            </a:r>
          </a:p>
          <a:p>
            <a:pPr marL="355600" marR="25400" indent="-342900" algn="just">
              <a:lnSpc>
                <a:spcPts val="1608"/>
              </a:lnSpc>
            </a:pPr>
            <a:r>
              <a:rPr lang="en-US" sz="900">
                <a:latin typeface="Arial"/>
              </a:rPr>
              <a:t>Salvia, J., &amp; Ysseldyke, J. E. (2004).</a:t>
            </a:r>
            <a:r>
              <a:rPr lang="en-US" sz="900" i="1">
                <a:latin typeface="Arial"/>
              </a:rPr>
              <a:t> Assessment in special and inclusive education</a:t>
            </a:r>
            <a:r>
              <a:rPr lang="en-US" sz="900">
                <a:latin typeface="Arial"/>
              </a:rPr>
              <a:t> (9th ed.). New York: Houghton Mifflin.</a:t>
            </a:r>
          </a:p>
          <a:p>
            <a:pPr marL="355600" marR="25400" indent="-342900" algn="just">
              <a:lnSpc>
                <a:spcPts val="1608"/>
              </a:lnSpc>
            </a:pPr>
            <a:r>
              <a:rPr lang="en-US" sz="900">
                <a:latin typeface="Arial"/>
              </a:rPr>
              <a:t>Wiggins, G. (1993).</a:t>
            </a:r>
            <a:r>
              <a:rPr lang="en-US" sz="900" i="1">
                <a:latin typeface="Arial"/>
              </a:rPr>
              <a:t> Assessment: Authenticity, context and validity.</a:t>
            </a:r>
            <a:r>
              <a:rPr lang="en-US" sz="900">
                <a:latin typeface="Arial"/>
              </a:rPr>
              <a:t> Phi Delta Kappan, 75(3), 200214.</a:t>
            </a:r>
          </a:p>
          <a:p>
            <a:pPr marL="355600" indent="-342900" algn="just">
              <a:lnSpc>
                <a:spcPts val="1608"/>
              </a:lnSpc>
            </a:pPr>
            <a:r>
              <a:rPr lang="en-US" sz="900">
                <a:latin typeface="Arial"/>
              </a:rPr>
              <a:t>Permendikbud Nomor 66 Tahun 2013 Tentang Standar Penilaian pendidikan.</a:t>
            </a:r>
          </a:p>
          <a:p>
            <a:pPr marL="355600" indent="-342900" algn="just">
              <a:lnSpc>
                <a:spcPts val="1608"/>
              </a:lnSpc>
            </a:pPr>
            <a:r>
              <a:rPr lang="en-US" sz="900">
                <a:latin typeface="Arial"/>
              </a:rPr>
              <a:t>Permendikbud Nomor 81A Tahun 2013 tentang Implementasi Kurikulum.</a:t>
            </a:r>
          </a:p>
        </p:txBody>
      </p:sp>
      <p:sp>
        <p:nvSpPr>
          <p:cNvPr id="4" name="Rectangle 3"/>
          <p:cNvSpPr/>
          <p:nvPr/>
        </p:nvSpPr>
        <p:spPr>
          <a:xfrm>
            <a:off x="4736592" y="9918192"/>
            <a:ext cx="1935480" cy="155448"/>
          </a:xfrm>
          <a:prstGeom prst="rect">
            <a:avLst/>
          </a:prstGeom>
        </p:spPr>
        <p:txBody>
          <a:bodyPr lIns="0" tIns="0" rIns="0" bIns="0">
            <a:noAutofit/>
          </a:bodyPr>
          <a:lstStyle/>
          <a:p>
            <a:pPr indent="0" algn="just"/>
            <a:r>
              <a:rPr lang="en-US" sz="900">
                <a:latin typeface="Arial"/>
              </a:rPr>
              <a:t>Materi 1 - Konsep Kurikulum | 55</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093976" y="4450080"/>
            <a:ext cx="4017264" cy="652272"/>
          </a:xfrm>
          <a:prstGeom prst="rect">
            <a:avLst/>
          </a:prstGeom>
        </p:spPr>
        <p:txBody>
          <a:bodyPr lIns="0" tIns="0" rIns="0" bIns="0">
            <a:noAutofit/>
          </a:bodyPr>
          <a:lstStyle/>
          <a:p>
            <a:pPr marR="241300" indent="850900">
              <a:lnSpc>
                <a:spcPts val="3600"/>
              </a:lnSpc>
            </a:pPr>
            <a:r>
              <a:rPr lang="en-US" sz="1400" b="1">
                <a:latin typeface="Arial"/>
              </a:rPr>
              <a:t>MATERI PELATIHAN 2: ANALISIS BUKU GURU dan BUKU SISWA</a:t>
            </a:r>
          </a:p>
        </p:txBody>
      </p:sp>
      <p:sp>
        <p:nvSpPr>
          <p:cNvPr id="3" name="Rectangle 2"/>
          <p:cNvSpPr/>
          <p:nvPr/>
        </p:nvSpPr>
        <p:spPr>
          <a:xfrm>
            <a:off x="1499616" y="6467856"/>
            <a:ext cx="170688" cy="103632"/>
          </a:xfrm>
          <a:prstGeom prst="rect">
            <a:avLst/>
          </a:prstGeom>
        </p:spPr>
        <p:txBody>
          <a:bodyPr lIns="0" tIns="0" rIns="0" bIns="0">
            <a:noAutofit/>
          </a:bodyPr>
          <a:lstStyle/>
          <a:p>
            <a:pPr indent="0"/>
            <a:r>
              <a:rPr lang="en-US" sz="900">
                <a:solidFill>
                  <a:srgbClr val="8FACB4"/>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1109472"/>
            <a:ext cx="5580888" cy="161544"/>
          </a:xfrm>
          <a:prstGeom prst="rect">
            <a:avLst/>
          </a:prstGeom>
        </p:spPr>
        <p:txBody>
          <a:bodyPr lIns="0" tIns="0" rIns="0" bIns="0">
            <a:noAutofit/>
          </a:bodyPr>
          <a:lstStyle/>
          <a:p>
            <a:pPr marL="495300" indent="0">
              <a:spcAft>
                <a:spcPts val="1680"/>
              </a:spcAft>
            </a:pPr>
            <a:r>
              <a:rPr lang="en-US" sz="1100" b="1">
                <a:latin typeface="Arial"/>
              </a:rPr>
              <a:t>MATERI PELATIHAN 2: ANALISIS BUKU GURU dan BUKU SISWA</a:t>
            </a:r>
          </a:p>
        </p:txBody>
      </p:sp>
      <p:sp>
        <p:nvSpPr>
          <p:cNvPr id="3" name="Rectangle 2"/>
          <p:cNvSpPr/>
          <p:nvPr/>
        </p:nvSpPr>
        <p:spPr>
          <a:xfrm>
            <a:off x="1078992" y="1566672"/>
            <a:ext cx="5580888" cy="7946136"/>
          </a:xfrm>
          <a:prstGeom prst="rect">
            <a:avLst/>
          </a:prstGeom>
        </p:spPr>
        <p:txBody>
          <a:bodyPr lIns="0" tIns="0" rIns="0" bIns="0">
            <a:noAutofit/>
          </a:bodyPr>
          <a:lstStyle/>
          <a:p>
            <a:pPr marL="25400" indent="0" algn="just">
              <a:lnSpc>
                <a:spcPts val="1608"/>
              </a:lnSpc>
              <a:spcBef>
                <a:spcPts val="1680"/>
              </a:spcBef>
              <a:spcAft>
                <a:spcPts val="1050"/>
              </a:spcAft>
            </a:pPr>
            <a:r>
              <a:rPr lang="en-US" sz="900">
                <a:latin typeface="Arial"/>
              </a:rPr>
              <a:t>Buku Siswa dan Buku Guru merupakan salah satu sarana implementasi Kurikulum Tahun 2013 dalam pembelajaran. Buku Siswa dan Buku Guru telah disiapkan Pemerintah sesuai dengan Permendikbud No. 71 Tahun 2013 tentang Buku Teks Pelajaran (Buku Siswa) dan Buku Panduan Guru (Buku Guru).</a:t>
            </a:r>
          </a:p>
          <a:p>
            <a:pPr marL="25400" indent="0" algn="just">
              <a:lnSpc>
                <a:spcPts val="1608"/>
              </a:lnSpc>
              <a:spcAft>
                <a:spcPts val="1050"/>
              </a:spcAft>
            </a:pPr>
            <a:r>
              <a:rPr lang="en-US" sz="900">
                <a:latin typeface="Arial"/>
              </a:rPr>
              <a:t>Buku Siswa merupakan buku sumber belajar bagi peserta didik yang memuat judul bab dan informasi kompetensi dasar yang sesuai dengan topik pada setiap bab. Kemudian, pada setiap bab dilengkapi dengan peta konsep, pengantar, bagian kegiatan siswa -baik ekperimen maupun noneksperimen/ diskusi—, latihan soal, rangkuman, evaluasi, dan tugas bagi peserta didik.</a:t>
            </a:r>
          </a:p>
          <a:p>
            <a:pPr marL="25400" indent="0" algn="just">
              <a:lnSpc>
                <a:spcPts val="1608"/>
              </a:lnSpc>
              <a:spcAft>
                <a:spcPts val="1050"/>
              </a:spcAft>
            </a:pPr>
            <a:r>
              <a:rPr lang="en-US" sz="900">
                <a:latin typeface="Arial"/>
              </a:rPr>
              <a:t>Buku Guru merupakan pedoman bagi guru untuk melaksanakan pembelajaran yang meliputi persiapan, pelaksanaan dan penilaian, serta pedoman penggunaan Buku Siswa. Buku Guru terdiri dari dua bagian, yaitu petunjuk umum pembelajaran dan petunjuk khusus pelaksanaan pembelajaran pada setiap bab sesuai dengan Buku Siswa.</a:t>
            </a:r>
          </a:p>
          <a:p>
            <a:pPr marL="25400" indent="0" algn="just">
              <a:lnSpc>
                <a:spcPts val="1608"/>
              </a:lnSpc>
              <a:spcAft>
                <a:spcPts val="1050"/>
              </a:spcAft>
            </a:pPr>
            <a:r>
              <a:rPr lang="en-US" sz="900">
                <a:latin typeface="Arial"/>
              </a:rPr>
              <a:t>Pada materi pelatihan ini Anda akan melakukan analisis terhadap Buku Guru dan Buku Siswa berdasarkan aspek kesesuaian dengan KI dan KD, kecukupan dan kedalaman materi, serta kesesuaian dengan pendekatan pembelajaran dan penilaian.</a:t>
            </a:r>
          </a:p>
          <a:p>
            <a:pPr marL="25400" indent="0" algn="just">
              <a:spcAft>
                <a:spcPts val="1680"/>
              </a:spcAft>
            </a:pPr>
            <a:r>
              <a:rPr lang="en-US" sz="900" b="1" u="sng">
                <a:latin typeface="Arial"/>
              </a:rPr>
              <a:t>Kompetensi yang dicapai</a:t>
            </a:r>
          </a:p>
          <a:p>
            <a:pPr marL="190500" indent="-165100">
              <a:lnSpc>
                <a:spcPts val="1608"/>
              </a:lnSpc>
            </a:pPr>
            <a:r>
              <a:rPr lang="en-US" sz="900">
                <a:latin typeface="Arial"/>
              </a:rPr>
              <a:t>1. Memahami isi materi, struktur, dan sistematika keilmuan materi pelajaran, strategi pembelajaran dan penilaian pada Buku Siswa dan Buku Guru.</a:t>
            </a:r>
          </a:p>
          <a:p>
            <a:pPr marL="25400" indent="0" algn="just">
              <a:lnSpc>
                <a:spcPts val="1608"/>
              </a:lnSpc>
            </a:pPr>
            <a:r>
              <a:rPr lang="en-US" sz="900">
                <a:latin typeface="Arial"/>
              </a:rPr>
              <a:t>2. Menganalisis kesesuaian isi Buku Siswa dan Buku Guru dengan tuntutan SKL, KI, dan KD.</a:t>
            </a:r>
          </a:p>
          <a:p>
            <a:pPr marL="190500" indent="-165100">
              <a:lnSpc>
                <a:spcPts val="1608"/>
              </a:lnSpc>
            </a:pPr>
            <a:r>
              <a:rPr lang="en-US" sz="900">
                <a:latin typeface="Arial"/>
              </a:rPr>
              <a:t>3. Mendeskripsikan kesesuaian isi Buku Siswa dan Buku Guru dengan pendekatan saintifik, standar proses, dan standar penilaian.</a:t>
            </a:r>
          </a:p>
          <a:p>
            <a:pPr marL="25400" indent="0" algn="just">
              <a:lnSpc>
                <a:spcPts val="1608"/>
              </a:lnSpc>
            </a:pPr>
            <a:r>
              <a:rPr lang="en-US" sz="900">
                <a:latin typeface="Arial"/>
              </a:rPr>
              <a:t>4. Mendeskripsikan Buku Guru dan Buku Siswa dari aspek kecukupan dan kedalaman materi.</a:t>
            </a:r>
          </a:p>
          <a:p>
            <a:pPr marL="190500" indent="-165100">
              <a:lnSpc>
                <a:spcPts val="1608"/>
              </a:lnSpc>
              <a:spcAft>
                <a:spcPts val="1050"/>
              </a:spcAft>
            </a:pPr>
            <a:r>
              <a:rPr lang="en-US" sz="900">
                <a:latin typeface="Arial"/>
              </a:rPr>
              <a:t>5. Memahami strategi penggunaan Buku Siswa dan Buku Guru pada perencanaan dan pelaksanaan pembelajaran.</a:t>
            </a:r>
          </a:p>
          <a:p>
            <a:pPr marL="25400" indent="0" algn="just">
              <a:spcAft>
                <a:spcPts val="1680"/>
              </a:spcAft>
            </a:pPr>
            <a:r>
              <a:rPr lang="en-US" sz="900" b="1" u="sng">
                <a:latin typeface="Arial"/>
              </a:rPr>
              <a:t>Indikator</a:t>
            </a:r>
          </a:p>
          <a:p>
            <a:pPr marL="190500" indent="-165100">
              <a:lnSpc>
                <a:spcPts val="1608"/>
              </a:lnSpc>
            </a:pPr>
            <a:r>
              <a:rPr lang="en-US" sz="900">
                <a:latin typeface="Arial"/>
              </a:rPr>
              <a:t>1. Menjelaskan isi materi, struktur, dan sistematika keilmuan materi pelajaran dan penilaian yang terdapat dalam Buku Siswa.</a:t>
            </a:r>
          </a:p>
          <a:p>
            <a:pPr marL="190500" indent="-165100">
              <a:lnSpc>
                <a:spcPts val="1608"/>
              </a:lnSpc>
            </a:pPr>
            <a:r>
              <a:rPr lang="en-US" sz="900">
                <a:latin typeface="Arial"/>
              </a:rPr>
              <a:t>2. Menjelaskan isi materi, struktur, strategi pembelajaran, dan penilaiannya yang terdapat dalam Buku Guru.</a:t>
            </a:r>
          </a:p>
          <a:p>
            <a:pPr marL="25400" indent="0" algn="just">
              <a:lnSpc>
                <a:spcPts val="1608"/>
              </a:lnSpc>
            </a:pPr>
            <a:r>
              <a:rPr lang="en-US" sz="900">
                <a:latin typeface="Arial"/>
              </a:rPr>
              <a:t>3. Mengidentifikasi kesesuaian isi Buku Siswa dan Buku Guru dengan tuntutan SKL, KI, dan KD.</a:t>
            </a:r>
          </a:p>
          <a:p>
            <a:pPr marL="190500" indent="-165100">
              <a:lnSpc>
                <a:spcPts val="1608"/>
              </a:lnSpc>
            </a:pPr>
            <a:r>
              <a:rPr lang="en-US" sz="900">
                <a:latin typeface="Arial"/>
              </a:rPr>
              <a:t>4. Menjelaskan alasan hasil identifikasi kesesuaian Buku Siswa dan Buku Guru dengan tuntutan SKL, KI, dan KD.</a:t>
            </a:r>
          </a:p>
        </p:txBody>
      </p:sp>
      <p:sp>
        <p:nvSpPr>
          <p:cNvPr id="4" name="Rectangle 3"/>
          <p:cNvSpPr/>
          <p:nvPr/>
        </p:nvSpPr>
        <p:spPr>
          <a:xfrm>
            <a:off x="1063752" y="9933432"/>
            <a:ext cx="5611368" cy="115824"/>
          </a:xfrm>
          <a:prstGeom prst="rect">
            <a:avLst/>
          </a:prstGeom>
        </p:spPr>
        <p:txBody>
          <a:bodyPr lIns="0" tIns="0" rIns="0" bIns="0">
            <a:noAutofit/>
          </a:bodyPr>
          <a:lstStyle/>
          <a:p>
            <a:pPr indent="0" algn="r"/>
            <a:r>
              <a:rPr lang="en-US" sz="900">
                <a:latin typeface="Arial"/>
              </a:rPr>
              <a:t>Materi 2-Analisis Buku Guru dan SIswa | 56</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0328"/>
            <a:ext cx="5696712" cy="1789176"/>
          </a:xfrm>
          <a:prstGeom prst="rect">
            <a:avLst/>
          </a:prstGeom>
        </p:spPr>
        <p:txBody>
          <a:bodyPr lIns="0" tIns="0" rIns="0" bIns="0">
            <a:noAutofit/>
          </a:bodyPr>
          <a:lstStyle/>
          <a:p>
            <a:pPr marL="38100" marR="127000" indent="0">
              <a:lnSpc>
                <a:spcPts val="1608"/>
              </a:lnSpc>
            </a:pPr>
            <a:r>
              <a:rPr lang="en-US" sz="900">
                <a:latin typeface="Arial"/>
              </a:rPr>
              <a:t>5. Menganalisis kesesuaian isi Buku Siswa dengan pendekatan saintifik, standar proses, dan standar penilaian.</a:t>
            </a:r>
          </a:p>
          <a:p>
            <a:pPr marL="38100" marR="127000" indent="0">
              <a:lnSpc>
                <a:spcPts val="1608"/>
              </a:lnSpc>
            </a:pPr>
            <a:r>
              <a:rPr lang="en-US" sz="900">
                <a:latin typeface="Arial"/>
              </a:rPr>
              <a:t>6. Menganalisis kesesuaian isi Buku Guru dengan pendekatan saintifik, standar proses, dan standar penilaian.</a:t>
            </a:r>
          </a:p>
          <a:p>
            <a:pPr marL="38100" indent="0">
              <a:lnSpc>
                <a:spcPts val="1608"/>
              </a:lnSpc>
            </a:pPr>
            <a:r>
              <a:rPr lang="en-US" sz="900">
                <a:latin typeface="Arial"/>
              </a:rPr>
              <a:t>7. Menjelaskan kecukupan dan kedalaman materi pada Buku Siswa dan Buku Guru.</a:t>
            </a:r>
          </a:p>
          <a:p>
            <a:pPr marL="38100" indent="0">
              <a:lnSpc>
                <a:spcPts val="1608"/>
              </a:lnSpc>
            </a:pPr>
            <a:r>
              <a:rPr lang="en-US" sz="900">
                <a:latin typeface="Arial"/>
              </a:rPr>
              <a:t>8. Menjelaskan kesesuaian isi Buku Siswa dan Buku Guru.</a:t>
            </a:r>
          </a:p>
          <a:p>
            <a:pPr marL="38100" marR="127000" indent="0">
              <a:lnSpc>
                <a:spcPts val="3312"/>
              </a:lnSpc>
            </a:pPr>
            <a:r>
              <a:rPr lang="en-US" sz="900">
                <a:latin typeface="Arial"/>
              </a:rPr>
              <a:t>9. Memberikan rekomendasi penggunaan Buku Siswa dan Buku Guru berdasarkan hasil analisis. </a:t>
            </a:r>
            <a:r>
              <a:rPr lang="en-US" sz="900" b="1" u="sng">
                <a:latin typeface="Arial"/>
              </a:rPr>
              <a:t>Langkah Kegiatan</a:t>
            </a:r>
          </a:p>
        </p:txBody>
      </p:sp>
      <p:sp>
        <p:nvSpPr>
          <p:cNvPr id="3" name="Rectangle 2"/>
          <p:cNvSpPr/>
          <p:nvPr/>
        </p:nvSpPr>
        <p:spPr>
          <a:xfrm>
            <a:off x="1743456" y="3685032"/>
            <a:ext cx="1063752" cy="1152144"/>
          </a:xfrm>
          <a:prstGeom prst="rect">
            <a:avLst/>
          </a:prstGeom>
        </p:spPr>
        <p:txBody>
          <a:bodyPr lIns="0" tIns="0" rIns="0" bIns="0">
            <a:noAutofit/>
          </a:bodyPr>
          <a:lstStyle/>
          <a:p>
            <a:pPr marL="38100" marR="50800" indent="0" algn="just">
              <a:lnSpc>
                <a:spcPts val="1608"/>
              </a:lnSpc>
            </a:pPr>
            <a:r>
              <a:rPr lang="en-US" sz="900">
                <a:latin typeface="Arial"/>
              </a:rPr>
              <a:t>Dalam kelompok mengkaji isi materi struktur, dan pola</a:t>
            </a:r>
          </a:p>
          <a:p>
            <a:pPr marL="38100" marR="50800" indent="0" algn="r">
              <a:lnSpc>
                <a:spcPts val="1608"/>
              </a:lnSpc>
            </a:pPr>
            <a:r>
              <a:rPr lang="en-US" sz="900">
                <a:latin typeface="Arial"/>
              </a:rPr>
              <a:t>pikir keilmuan dalam Buku Siswa dan Buku Guru.</a:t>
            </a:r>
          </a:p>
        </p:txBody>
      </p:sp>
      <p:sp>
        <p:nvSpPr>
          <p:cNvPr id="4" name="Rectangle 3"/>
          <p:cNvSpPr/>
          <p:nvPr/>
        </p:nvSpPr>
        <p:spPr>
          <a:xfrm>
            <a:off x="3014472" y="4117848"/>
            <a:ext cx="262128" cy="262128"/>
          </a:xfrm>
          <a:prstGeom prst="rect">
            <a:avLst/>
          </a:prstGeom>
        </p:spPr>
        <p:txBody>
          <a:bodyPr lIns="0" tIns="0" rIns="0" bIns="0">
            <a:noAutofit/>
          </a:bodyPr>
          <a:lstStyle/>
          <a:p>
            <a:endParaRPr/>
          </a:p>
        </p:txBody>
      </p:sp>
      <p:sp>
        <p:nvSpPr>
          <p:cNvPr id="5" name="Rectangle 4"/>
          <p:cNvSpPr/>
          <p:nvPr/>
        </p:nvSpPr>
        <p:spPr>
          <a:xfrm>
            <a:off x="3471672" y="3889248"/>
            <a:ext cx="941832" cy="768096"/>
          </a:xfrm>
          <a:prstGeom prst="rect">
            <a:avLst/>
          </a:prstGeom>
        </p:spPr>
        <p:txBody>
          <a:bodyPr lIns="0" tIns="0" rIns="0" bIns="0">
            <a:noAutofit/>
          </a:bodyPr>
          <a:lstStyle/>
          <a:p>
            <a:pPr marL="101600" marR="101600" indent="0" algn="just">
              <a:lnSpc>
                <a:spcPts val="1608"/>
              </a:lnSpc>
            </a:pPr>
            <a:r>
              <a:rPr lang="en-US" sz="900">
                <a:latin typeface="Arial"/>
              </a:rPr>
              <a:t>Menganalisis isi Buku Siswa (LK-2.1) dan Buku Guru (LK-2.2).</a:t>
            </a:r>
          </a:p>
        </p:txBody>
      </p:sp>
      <p:sp>
        <p:nvSpPr>
          <p:cNvPr id="6" name="Rectangle 5"/>
          <p:cNvSpPr/>
          <p:nvPr/>
        </p:nvSpPr>
        <p:spPr>
          <a:xfrm>
            <a:off x="4636008" y="4093464"/>
            <a:ext cx="262128" cy="262128"/>
          </a:xfrm>
          <a:prstGeom prst="rect">
            <a:avLst/>
          </a:prstGeom>
        </p:spPr>
        <p:txBody>
          <a:bodyPr lIns="0" tIns="0" rIns="0" bIns="0">
            <a:noAutofit/>
          </a:bodyPr>
          <a:lstStyle/>
          <a:p>
            <a:pPr marL="63500" indent="0"/>
            <a:r>
              <a:rPr lang="en-US" sz="1100">
                <a:latin typeface="Arial"/>
              </a:rPr>
              <a:t>&gt;=&gt;</a:t>
            </a:r>
          </a:p>
        </p:txBody>
      </p:sp>
      <p:sp>
        <p:nvSpPr>
          <p:cNvPr id="7" name="Rectangle 6"/>
          <p:cNvSpPr/>
          <p:nvPr/>
        </p:nvSpPr>
        <p:spPr>
          <a:xfrm>
            <a:off x="5001768" y="3377184"/>
            <a:ext cx="1018032" cy="1792224"/>
          </a:xfrm>
          <a:prstGeom prst="rect">
            <a:avLst/>
          </a:prstGeom>
        </p:spPr>
        <p:txBody>
          <a:bodyPr lIns="0" tIns="0" rIns="0" bIns="0">
            <a:noAutofit/>
          </a:bodyPr>
          <a:lstStyle/>
          <a:p>
            <a:pPr indent="0" algn="ctr">
              <a:lnSpc>
                <a:spcPts val="1608"/>
              </a:lnSpc>
            </a:pPr>
            <a:r>
              <a:rPr lang="en-US" sz="900">
                <a:latin typeface="Arial"/>
              </a:rPr>
              <a:t>Mendiskusikan hasil analisis Buku Siswa dan Buku Guru berdasarkan kesesuaiannya dengan pendekatan saintifik dan standar proses.</a:t>
            </a:r>
          </a:p>
        </p:txBody>
      </p:sp>
      <p:sp>
        <p:nvSpPr>
          <p:cNvPr id="8" name="Rectangle 7"/>
          <p:cNvSpPr/>
          <p:nvPr/>
        </p:nvSpPr>
        <p:spPr>
          <a:xfrm>
            <a:off x="5452872" y="5251704"/>
            <a:ext cx="624840" cy="298704"/>
          </a:xfrm>
          <a:prstGeom prst="rect">
            <a:avLst/>
          </a:prstGeom>
        </p:spPr>
        <p:txBody>
          <a:bodyPr lIns="0" tIns="0" rIns="0" bIns="0">
            <a:noAutofit/>
          </a:bodyPr>
          <a:lstStyle/>
          <a:p>
            <a:pPr indent="0"/>
            <a:r>
              <a:rPr lang="en-US" sz="1800" b="1">
                <a:latin typeface="Arial"/>
              </a:rPr>
              <a:t>0</a:t>
            </a:r>
          </a:p>
        </p:txBody>
      </p:sp>
      <p:sp>
        <p:nvSpPr>
          <p:cNvPr id="9" name="Rectangle 8"/>
          <p:cNvSpPr/>
          <p:nvPr/>
        </p:nvSpPr>
        <p:spPr>
          <a:xfrm>
            <a:off x="1673352" y="6150864"/>
            <a:ext cx="1072896" cy="542544"/>
          </a:xfrm>
          <a:prstGeom prst="rect">
            <a:avLst/>
          </a:prstGeom>
        </p:spPr>
        <p:txBody>
          <a:bodyPr lIns="0" tIns="0" rIns="0" bIns="0">
            <a:noAutofit/>
          </a:bodyPr>
          <a:lstStyle/>
          <a:p>
            <a:pPr indent="0" algn="ctr">
              <a:lnSpc>
                <a:spcPts val="1608"/>
              </a:lnSpc>
            </a:pPr>
            <a:r>
              <a:rPr lang="en-US" sz="900">
                <a:latin typeface="Arial"/>
              </a:rPr>
              <a:t>Presentasi hasil analisis Buku Siswa dan Buku Guru</a:t>
            </a:r>
          </a:p>
        </p:txBody>
      </p:sp>
      <p:sp>
        <p:nvSpPr>
          <p:cNvPr id="10" name="Rectangle 9"/>
          <p:cNvSpPr/>
          <p:nvPr/>
        </p:nvSpPr>
        <p:spPr>
          <a:xfrm>
            <a:off x="2968752" y="6355080"/>
            <a:ext cx="262128" cy="262128"/>
          </a:xfrm>
          <a:prstGeom prst="rect">
            <a:avLst/>
          </a:prstGeom>
        </p:spPr>
        <p:txBody>
          <a:bodyPr lIns="0" tIns="0" rIns="0" bIns="0">
            <a:noAutofit/>
          </a:bodyPr>
          <a:lstStyle/>
          <a:p>
            <a:pPr marL="63500" indent="0"/>
            <a:r>
              <a:rPr lang="en-US" sz="1900" b="1" spc="-100">
                <a:latin typeface="Arial"/>
              </a:rPr>
              <a:t>&lt;=&gt;</a:t>
            </a:r>
          </a:p>
        </p:txBody>
      </p:sp>
      <p:sp>
        <p:nvSpPr>
          <p:cNvPr id="11" name="Rectangle 10"/>
          <p:cNvSpPr/>
          <p:nvPr/>
        </p:nvSpPr>
        <p:spPr>
          <a:xfrm>
            <a:off x="3395472" y="5641848"/>
            <a:ext cx="1005840" cy="1560576"/>
          </a:xfrm>
          <a:prstGeom prst="rect">
            <a:avLst/>
          </a:prstGeom>
        </p:spPr>
        <p:txBody>
          <a:bodyPr lIns="0" tIns="0" rIns="0" bIns="0">
            <a:noAutofit/>
          </a:bodyPr>
          <a:lstStyle/>
          <a:p>
            <a:pPr indent="0" algn="ctr">
              <a:lnSpc>
                <a:spcPts val="1608"/>
              </a:lnSpc>
            </a:pPr>
            <a:r>
              <a:rPr lang="en-US" sz="900">
                <a:latin typeface="Arial"/>
              </a:rPr>
              <a:t>Mendiskusikan hasil analisis untuk membuat rekomendasi tentang penggunaan Buku Siswa dan Buku Guru.</a:t>
            </a:r>
          </a:p>
        </p:txBody>
      </p:sp>
      <p:sp>
        <p:nvSpPr>
          <p:cNvPr id="12" name="Rectangle 11"/>
          <p:cNvSpPr/>
          <p:nvPr/>
        </p:nvSpPr>
        <p:spPr>
          <a:xfrm>
            <a:off x="4602480" y="6324600"/>
            <a:ext cx="262128" cy="262128"/>
          </a:xfrm>
          <a:prstGeom prst="rect">
            <a:avLst/>
          </a:prstGeom>
        </p:spPr>
        <p:txBody>
          <a:bodyPr lIns="0" tIns="0" rIns="0" bIns="0">
            <a:noAutofit/>
          </a:bodyPr>
          <a:lstStyle/>
          <a:p>
            <a:pPr marL="63500" indent="0"/>
            <a:r>
              <a:rPr lang="en-US" sz="1900" b="1" spc="-100">
                <a:latin typeface="Arial"/>
              </a:rPr>
              <a:t>&lt;=&gt;</a:t>
            </a:r>
          </a:p>
        </p:txBody>
      </p:sp>
      <p:sp>
        <p:nvSpPr>
          <p:cNvPr id="13" name="Rectangle 12"/>
          <p:cNvSpPr/>
          <p:nvPr/>
        </p:nvSpPr>
        <p:spPr>
          <a:xfrm>
            <a:off x="5044440" y="5742432"/>
            <a:ext cx="1011936" cy="1383792"/>
          </a:xfrm>
          <a:prstGeom prst="rect">
            <a:avLst/>
          </a:prstGeom>
        </p:spPr>
        <p:txBody>
          <a:bodyPr lIns="0" tIns="0" rIns="0" bIns="0">
            <a:noAutofit/>
          </a:bodyPr>
          <a:lstStyle/>
          <a:p>
            <a:pPr indent="0" algn="ctr">
              <a:lnSpc>
                <a:spcPts val="1608"/>
              </a:lnSpc>
            </a:pPr>
            <a:r>
              <a:rPr lang="en-US" sz="900">
                <a:latin typeface="Arial"/>
              </a:rPr>
              <a:t>Mendiskusikan hasil analisis Buku Siswa dan Buku</a:t>
            </a:r>
          </a:p>
          <a:p>
            <a:pPr indent="0" algn="ctr">
              <a:lnSpc>
                <a:spcPts val="1608"/>
              </a:lnSpc>
            </a:pPr>
            <a:r>
              <a:rPr lang="en-US" sz="900">
                <a:latin typeface="Arial"/>
              </a:rPr>
              <a:t>Guru dalam kesesuaiannya dengan standar penilaian.</a:t>
            </a:r>
          </a:p>
        </p:txBody>
      </p:sp>
      <p:sp>
        <p:nvSpPr>
          <p:cNvPr id="14" name="Rectangle 13"/>
          <p:cNvSpPr/>
          <p:nvPr/>
        </p:nvSpPr>
        <p:spPr>
          <a:xfrm>
            <a:off x="1078992" y="7485888"/>
            <a:ext cx="3810000" cy="359664"/>
          </a:xfrm>
          <a:prstGeom prst="rect">
            <a:avLst/>
          </a:prstGeom>
        </p:spPr>
        <p:txBody>
          <a:bodyPr lIns="0" tIns="0" rIns="0" bIns="0">
            <a:noAutofit/>
          </a:bodyPr>
          <a:lstStyle/>
          <a:p>
            <a:pPr marR="215900" indent="0">
              <a:lnSpc>
                <a:spcPts val="1608"/>
              </a:lnSpc>
            </a:pPr>
            <a:r>
              <a:rPr lang="en-US" sz="900" b="1">
                <a:latin typeface="Arial"/>
              </a:rPr>
              <a:t>Analisis Buku Siswa menggunakan LK - 2.1: Analisis Buku Siswa Analisis Buku Guru menggunakan LK - 2.2: Analisis Buku Guru</a:t>
            </a:r>
          </a:p>
        </p:txBody>
      </p:sp>
      <p:sp>
        <p:nvSpPr>
          <p:cNvPr id="15" name="Rectangle 14"/>
          <p:cNvSpPr/>
          <p:nvPr/>
        </p:nvSpPr>
        <p:spPr>
          <a:xfrm>
            <a:off x="4200144" y="9918192"/>
            <a:ext cx="2471928" cy="131064"/>
          </a:xfrm>
          <a:prstGeom prst="rect">
            <a:avLst/>
          </a:prstGeom>
        </p:spPr>
        <p:txBody>
          <a:bodyPr lIns="0" tIns="0" rIns="0" bIns="0">
            <a:noAutofit/>
          </a:bodyPr>
          <a:lstStyle/>
          <a:p>
            <a:pPr indent="0" algn="just"/>
            <a:r>
              <a:rPr lang="en-US" sz="900">
                <a:latin typeface="Arial"/>
              </a:rPr>
              <a:t>Materi 2-Analisis Buku Guru dan SIswa | 57</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2792" y="2054352"/>
            <a:ext cx="993648" cy="871728"/>
          </a:xfrm>
          <a:prstGeom prst="rect">
            <a:avLst/>
          </a:prstGeom>
        </p:spPr>
      </p:pic>
      <p:sp>
        <p:nvSpPr>
          <p:cNvPr id="3" name="Rectangle 2"/>
          <p:cNvSpPr/>
          <p:nvPr/>
        </p:nvSpPr>
        <p:spPr>
          <a:xfrm>
            <a:off x="1088136" y="1103376"/>
            <a:ext cx="5571744" cy="167640"/>
          </a:xfrm>
          <a:prstGeom prst="rect">
            <a:avLst/>
          </a:prstGeom>
        </p:spPr>
        <p:txBody>
          <a:bodyPr lIns="0" tIns="0" rIns="0" bIns="0">
            <a:noAutofit/>
          </a:bodyPr>
          <a:lstStyle/>
          <a:p>
            <a:pPr marL="2260600" indent="0">
              <a:spcAft>
                <a:spcPts val="1680"/>
              </a:spcAft>
            </a:pPr>
            <a:r>
              <a:rPr lang="en-US" sz="900" b="1" u="sng">
                <a:latin typeface="Arial"/>
              </a:rPr>
              <a:t>Lembar Kegiatan</a:t>
            </a:r>
          </a:p>
        </p:txBody>
      </p:sp>
      <p:sp>
        <p:nvSpPr>
          <p:cNvPr id="4" name="Rectangle 3"/>
          <p:cNvSpPr/>
          <p:nvPr/>
        </p:nvSpPr>
        <p:spPr>
          <a:xfrm>
            <a:off x="1088136" y="1530096"/>
            <a:ext cx="5571744" cy="359664"/>
          </a:xfrm>
          <a:prstGeom prst="rect">
            <a:avLst/>
          </a:prstGeom>
        </p:spPr>
        <p:txBody>
          <a:bodyPr lIns="0" tIns="0" rIns="0" bIns="0">
            <a:noAutofit/>
          </a:bodyPr>
          <a:lstStyle/>
          <a:p>
            <a:pPr marL="12700" marR="25400" indent="0" algn="just">
              <a:lnSpc>
                <a:spcPts val="1608"/>
              </a:lnSpc>
              <a:spcBef>
                <a:spcPts val="1680"/>
              </a:spcBef>
              <a:spcAft>
                <a:spcPts val="2520"/>
              </a:spcAft>
            </a:pPr>
            <a:r>
              <a:rPr lang="en-US" sz="900">
                <a:latin typeface="Arial"/>
              </a:rPr>
              <a:t>Bacalah informasi berikut, selanjutnya silakan melakukan analisis buku sesuai dengan petunjuk pada lembar kegiatan Analisis Buku Siswa dan Buku. Guru</a:t>
            </a:r>
          </a:p>
        </p:txBody>
      </p:sp>
      <p:sp>
        <p:nvSpPr>
          <p:cNvPr id="5" name="Rectangle 4"/>
          <p:cNvSpPr/>
          <p:nvPr/>
        </p:nvSpPr>
        <p:spPr>
          <a:xfrm>
            <a:off x="1088136" y="2438400"/>
            <a:ext cx="5571744" cy="6976872"/>
          </a:xfrm>
          <a:prstGeom prst="rect">
            <a:avLst/>
          </a:prstGeom>
        </p:spPr>
        <p:txBody>
          <a:bodyPr lIns="0" tIns="0" rIns="0" bIns="0">
            <a:noAutofit/>
          </a:bodyPr>
          <a:lstStyle/>
          <a:p>
            <a:pPr marL="1193800" indent="0">
              <a:spcBef>
                <a:spcPts val="2520"/>
              </a:spcBef>
              <a:spcAft>
                <a:spcPts val="1260"/>
              </a:spcAft>
            </a:pPr>
            <a:r>
              <a:rPr lang="en-US" sz="900" b="1">
                <a:latin typeface="Arial"/>
              </a:rPr>
              <a:t>Buku Siswa dan Buku Guru</a:t>
            </a:r>
          </a:p>
          <a:p>
            <a:pPr marL="330200" marR="25400" indent="-317500" algn="just">
              <a:lnSpc>
                <a:spcPts val="1344"/>
              </a:lnSpc>
              <a:spcAft>
                <a:spcPts val="840"/>
              </a:spcAft>
            </a:pPr>
            <a:r>
              <a:rPr lang="en-US" sz="900">
                <a:latin typeface="Arial"/>
              </a:rPr>
              <a:t>dan Buku Guru merupakan salah satu sarana implementasi Kurikulum Tahun 2013 dalam pembelajaran. Buku Siswa dan Buku Guru disiapkan Pemerintah sesuai dengan Permendikbud nomor 71 Tahun 2013 tentang Buku Teks Pelajaran dan Buku Siswa dan Buku Guru.</a:t>
            </a:r>
          </a:p>
          <a:p>
            <a:pPr marL="330200" indent="0">
              <a:spcAft>
                <a:spcPts val="210"/>
              </a:spcAft>
            </a:pPr>
            <a:r>
              <a:rPr lang="en-US" sz="900" b="1">
                <a:latin typeface="Arial"/>
              </a:rPr>
              <a:t>A. Buku Siswa</a:t>
            </a:r>
          </a:p>
          <a:p>
            <a:pPr marL="508000" marR="25400" indent="0" algn="just">
              <a:lnSpc>
                <a:spcPts val="1344"/>
              </a:lnSpc>
              <a:spcAft>
                <a:spcPts val="840"/>
              </a:spcAft>
            </a:pPr>
            <a:r>
              <a:rPr lang="en-US" sz="900">
                <a:latin typeface="Arial"/>
              </a:rPr>
              <a:t>Buku Siswa merupakan buku sumber belajar bagi siswa/peserta didik yang memuat hal-hal berikut, yaitu: judul bab dan infomasi kompetensi dasar yang sesuai dengan topik pada setiap bab. Pada setiap bab dilengkapi dengan peta konsep, pengantar, bagian kegiatan siswa -baik ekperimen maupun noneksperimen/diskusi—, latihan soal, rangkuman, evaluasi, dan tugas bagi peserta didik.</a:t>
            </a:r>
          </a:p>
          <a:p>
            <a:pPr marL="508000" marR="25400" indent="0" algn="just">
              <a:lnSpc>
                <a:spcPts val="1320"/>
              </a:lnSpc>
              <a:spcAft>
                <a:spcPts val="840"/>
              </a:spcAft>
            </a:pPr>
            <a:r>
              <a:rPr lang="en-US" sz="900">
                <a:latin typeface="Arial"/>
              </a:rPr>
              <a:t>Penggunaan Buku Siswa oleh peserta didik disarankan dimulai dengan membaca dan mengkaji bagian pengantar bab atau subbab, dilanjutkan dengan melakukan kegiatan-kegiatan yang tersedia, mendiskusikan hasil kegiatan, dan memverifikasi hasil diskusi dengan informasi konsep yang ada di buku. Uraian materi lainnya merupakan bagian untuk memperdalam pemahaman konsep dan diakhiri dengan soal-soal untuk menguji pemahaman konsep secara individual.</a:t>
            </a:r>
          </a:p>
          <a:p>
            <a:pPr marL="330200" indent="0">
              <a:spcAft>
                <a:spcPts val="210"/>
              </a:spcAft>
            </a:pPr>
            <a:r>
              <a:rPr lang="en-US" sz="900" b="1">
                <a:latin typeface="Arial"/>
              </a:rPr>
              <a:t>B. Buku Guru</a:t>
            </a:r>
          </a:p>
          <a:p>
            <a:pPr marL="508000" marR="25400" indent="0" algn="just">
              <a:lnSpc>
                <a:spcPts val="1344"/>
              </a:lnSpc>
              <a:spcAft>
                <a:spcPts val="840"/>
              </a:spcAft>
            </a:pPr>
            <a:r>
              <a:rPr lang="en-US" sz="900">
                <a:latin typeface="Arial"/>
              </a:rPr>
              <a:t>Buku Guru merupakan pedoman bagi guru dalam melaksanakan pembelajaran yang meliputi persiapan, pelaksanaan dan penilaian, serta pedoman penggunaan Buku Siswa. Buku Guru terdiri dari dua bagian, yaitu petunjuk umum pembelajaran dan petunjuk khusus pelaksanaan pembelajaran pada setiap bab sesuai dengan Buku Siswa.</a:t>
            </a:r>
          </a:p>
          <a:p>
            <a:pPr marL="508000" marR="25400" indent="0" algn="just">
              <a:lnSpc>
                <a:spcPts val="1320"/>
              </a:lnSpc>
              <a:spcAft>
                <a:spcPts val="840"/>
              </a:spcAft>
            </a:pPr>
            <a:r>
              <a:rPr lang="en-US" sz="900">
                <a:latin typeface="Arial"/>
              </a:rPr>
              <a:t>Petunjuk umum pembelajaran berisi informasi tentang cakupan dan lingkup materi pembelajaran, tujuan pembelajaran, strategi pembelajaran yang meliputi pendekatan, model dan metode, penjelasan tentang media dan sumber belajar, serta prinsip-prinsip penilaian pada pembelajaran.</a:t>
            </a:r>
          </a:p>
          <a:p>
            <a:pPr marL="508000" marR="25400" indent="0" algn="just">
              <a:lnSpc>
                <a:spcPts val="1344"/>
              </a:lnSpc>
            </a:pPr>
            <a:r>
              <a:rPr lang="en-US" sz="900">
                <a:latin typeface="Arial"/>
              </a:rPr>
              <a:t>Petunjuk khusus pembelajaran terdiri dari beberapa bab sesuai dengan materi pada Buku Siswa. Pada umumnya bagian ini berisi: peta konsep untuk materi pada bab ini, cakupan materi untuk tatap muka, KI dan KD yang sesuai dengan materi, alokasi waktu dan rincian materi setiap tatap muka. Selanjutnya pada bagian ini terdapat uraian pembelajaran untuk setiap tatap muka, mulai dari tujuan pembelajaran, alternatif kegiatan pembelajaran, sumber belajar dan media pembelajaran. Bagian penilaian berisi informasi tentang teknik dan bentuk penilaian oleh guru, penilaian diri, penilaian antarpeserta didik, dan informasi pembahasan soal pada Buku Siswa. Pada Buku Guru juga terdapat informasi tentang cara berkomunikasi dengan orang tua/wali.</a:t>
            </a:r>
          </a:p>
        </p:txBody>
      </p:sp>
      <p:sp>
        <p:nvSpPr>
          <p:cNvPr id="6" name="Rectangle 5"/>
          <p:cNvSpPr/>
          <p:nvPr/>
        </p:nvSpPr>
        <p:spPr>
          <a:xfrm>
            <a:off x="4200144" y="9918192"/>
            <a:ext cx="2471928" cy="131064"/>
          </a:xfrm>
          <a:prstGeom prst="rect">
            <a:avLst/>
          </a:prstGeom>
        </p:spPr>
        <p:txBody>
          <a:bodyPr lIns="0" tIns="0" rIns="0" bIns="0">
            <a:noAutofit/>
          </a:bodyPr>
          <a:lstStyle/>
          <a:p>
            <a:pPr indent="0" algn="just"/>
            <a:r>
              <a:rPr lang="en-US" sz="900">
                <a:latin typeface="Arial"/>
              </a:rPr>
              <a:t>Materi 2-Analisis Buku Guru dan SIswa | 58</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505968"/>
            <a:ext cx="5736336" cy="134112"/>
          </a:xfrm>
          <a:prstGeom prst="rect">
            <a:avLst/>
          </a:prstGeom>
        </p:spPr>
        <p:txBody>
          <a:bodyPr lIns="0" tIns="0" rIns="0" bIns="0">
            <a:noAutofit/>
          </a:bodyPr>
          <a:lstStyle/>
          <a:p>
            <a:pPr marL="5270500" indent="0">
              <a:spcAft>
                <a:spcPts val="2730"/>
              </a:spcAft>
            </a:pPr>
            <a:r>
              <a:rPr lang="en-US" sz="900" b="1">
                <a:latin typeface="Arial"/>
              </a:rPr>
              <a:t>LK 2.1</a:t>
            </a:r>
          </a:p>
        </p:txBody>
      </p:sp>
      <p:sp>
        <p:nvSpPr>
          <p:cNvPr id="3" name="Rectangle 2"/>
          <p:cNvSpPr/>
          <p:nvPr/>
        </p:nvSpPr>
        <p:spPr>
          <a:xfrm>
            <a:off x="1078992" y="1115568"/>
            <a:ext cx="5736336" cy="6760464"/>
          </a:xfrm>
          <a:prstGeom prst="rect">
            <a:avLst/>
          </a:prstGeom>
        </p:spPr>
        <p:txBody>
          <a:bodyPr lIns="0" tIns="0" rIns="0" bIns="0">
            <a:noAutofit/>
          </a:bodyPr>
          <a:lstStyle/>
          <a:p>
            <a:pPr marL="12700" marR="2082800" indent="1955800">
              <a:lnSpc>
                <a:spcPts val="3480"/>
              </a:lnSpc>
              <a:spcBef>
                <a:spcPts val="2730"/>
              </a:spcBef>
            </a:pPr>
            <a:r>
              <a:rPr lang="en-US" sz="1100" b="1">
                <a:latin typeface="Arial"/>
              </a:rPr>
              <a:t>ANALISIS BUKU SISWA </a:t>
            </a:r>
            <a:r>
              <a:rPr lang="en-US" sz="900" b="1">
                <a:latin typeface="Arial"/>
              </a:rPr>
              <a:t>PETUNJUK PENGISIAN FORMAT ANALISIS BUKU SISWA</a:t>
            </a:r>
          </a:p>
          <a:p>
            <a:pPr marL="12700" indent="0">
              <a:lnSpc>
                <a:spcPts val="1608"/>
              </a:lnSpc>
            </a:pPr>
            <a:r>
              <a:rPr lang="en-US" sz="900" b="1">
                <a:latin typeface="Arial"/>
              </a:rPr>
              <a:t>A. Kompetensi:</a:t>
            </a:r>
          </a:p>
          <a:p>
            <a:pPr marL="457200" indent="-177800">
              <a:lnSpc>
                <a:spcPts val="1608"/>
              </a:lnSpc>
            </a:pPr>
            <a:r>
              <a:rPr lang="en-US" sz="900">
                <a:latin typeface="Arial"/>
              </a:rPr>
              <a:t>1. Memahami isi Buku Siswa sebagai panduan pelaksanaan pembelajaran.</a:t>
            </a:r>
          </a:p>
          <a:p>
            <a:pPr marL="457200" indent="-177800">
              <a:lnSpc>
                <a:spcPts val="1608"/>
              </a:lnSpc>
            </a:pPr>
            <a:r>
              <a:rPr lang="en-US" sz="900">
                <a:latin typeface="Arial"/>
              </a:rPr>
              <a:t>2. Memahami strategi menggunakan Buku Siswa dalam kegiatan pembelajaran.</a:t>
            </a:r>
          </a:p>
          <a:p>
            <a:pPr marL="457200" marR="165100" indent="-177800">
              <a:lnSpc>
                <a:spcPts val="1608"/>
              </a:lnSpc>
              <a:spcAft>
                <a:spcPts val="1050"/>
              </a:spcAft>
            </a:pPr>
            <a:r>
              <a:rPr lang="en-US" sz="900">
                <a:latin typeface="Arial"/>
              </a:rPr>
              <a:t>3. Merencanakan tindak lanjut berdasarkan hasil analisis buku untuk persiapan pembelajaran.</a:t>
            </a:r>
          </a:p>
          <a:p>
            <a:pPr marL="12700" indent="0">
              <a:lnSpc>
                <a:spcPts val="1584"/>
              </a:lnSpc>
            </a:pPr>
            <a:r>
              <a:rPr lang="en-US" sz="900" b="1">
                <a:latin typeface="Arial"/>
              </a:rPr>
              <a:t>B. Tujuan: Melalui kegiatan analisis buku siswa peserta dapat:</a:t>
            </a:r>
          </a:p>
          <a:p>
            <a:pPr marL="457200" indent="-177800">
              <a:lnSpc>
                <a:spcPts val="1584"/>
              </a:lnSpc>
            </a:pPr>
            <a:r>
              <a:rPr lang="en-US" sz="900">
                <a:latin typeface="Arial"/>
              </a:rPr>
              <a:t>1. Mendeskripsikan isi Buku Siswa yang sesuai dengan kegiatan perencanaan pembelajaran.</a:t>
            </a:r>
          </a:p>
          <a:p>
            <a:pPr marL="457200" indent="-177800">
              <a:lnSpc>
                <a:spcPts val="1584"/>
              </a:lnSpc>
            </a:pPr>
            <a:r>
              <a:rPr lang="en-US" sz="900">
                <a:latin typeface="Arial"/>
              </a:rPr>
              <a:t>2. Mendeskripsikan isi Buku Siswa yang sesuai dengan penilaian proses dan hasil belajar.</a:t>
            </a:r>
          </a:p>
          <a:p>
            <a:pPr marL="457200" marR="165100" indent="-177800">
              <a:lnSpc>
                <a:spcPts val="1584"/>
              </a:lnSpc>
              <a:spcAft>
                <a:spcPts val="1050"/>
              </a:spcAft>
            </a:pPr>
            <a:r>
              <a:rPr lang="en-US" sz="900">
                <a:latin typeface="Arial"/>
              </a:rPr>
              <a:t>3. Menganalisis kesesuaian isi Buku Siswa dengan SKL, KI, dan KD, serta menentukan tindak lanjut berdasarkan hasil analisis.</a:t>
            </a:r>
          </a:p>
          <a:p>
            <a:pPr marL="12700" indent="0">
              <a:lnSpc>
                <a:spcPts val="1608"/>
              </a:lnSpc>
            </a:pPr>
            <a:r>
              <a:rPr lang="en-US" sz="900" b="1">
                <a:latin typeface="Arial"/>
              </a:rPr>
              <a:t>C. Panduan kegiatan:</a:t>
            </a:r>
          </a:p>
          <a:p>
            <a:pPr marL="457200" indent="-177800">
              <a:lnSpc>
                <a:spcPts val="1608"/>
              </a:lnSpc>
            </a:pPr>
            <a:r>
              <a:rPr lang="en-US" sz="900">
                <a:latin typeface="Arial"/>
              </a:rPr>
              <a:t>1. Kerjakanlah secara berkelompok.</a:t>
            </a:r>
          </a:p>
          <a:p>
            <a:pPr marL="457200" indent="-177800">
              <a:lnSpc>
                <a:spcPts val="1608"/>
              </a:lnSpc>
            </a:pPr>
            <a:r>
              <a:rPr lang="en-US" sz="900">
                <a:latin typeface="Arial"/>
              </a:rPr>
              <a:t>2. Pelajari format Analisis Buku Siswa.</a:t>
            </a:r>
          </a:p>
          <a:p>
            <a:pPr marL="457200" indent="-177800">
              <a:lnSpc>
                <a:spcPts val="1608"/>
              </a:lnSpc>
            </a:pPr>
            <a:r>
              <a:rPr lang="en-US" sz="900">
                <a:latin typeface="Arial"/>
              </a:rPr>
              <a:t>3. Siapkan SKL, KI, dan KD sesuai jenjang pendidikan dan mata pelajaran.</a:t>
            </a:r>
          </a:p>
          <a:p>
            <a:pPr marL="457200" marR="165100" indent="-177800">
              <a:lnSpc>
                <a:spcPts val="1608"/>
              </a:lnSpc>
            </a:pPr>
            <a:r>
              <a:rPr lang="en-US" sz="900">
                <a:latin typeface="Arial"/>
              </a:rPr>
              <a:t>4. Cermatilah Buku Siswa yang berisi teks materi pembelajaran dan informasi lainnya seperti kegiatan siswa dan evaluasi.</a:t>
            </a:r>
          </a:p>
          <a:p>
            <a:pPr marL="457200" marR="165100" indent="-177800">
              <a:lnSpc>
                <a:spcPts val="1608"/>
              </a:lnSpc>
            </a:pPr>
            <a:r>
              <a:rPr lang="en-US" sz="900">
                <a:latin typeface="Arial"/>
              </a:rPr>
              <a:t>5. Lakukanlah analisis terhadap Buku Siswa dan tuliskan hasil analisis pada kolom yang tersedia pada format dengan cara:</a:t>
            </a:r>
          </a:p>
          <a:p>
            <a:pPr marL="635000" indent="-177800" algn="just">
              <a:lnSpc>
                <a:spcPts val="1608"/>
              </a:lnSpc>
            </a:pPr>
            <a:r>
              <a:rPr lang="en-US" sz="900">
                <a:latin typeface="Arial"/>
              </a:rPr>
              <a:t>a. mendeskripsikan secara singkat isi buku sesuai dengan aspek-aspek yang dianalisis,</a:t>
            </a:r>
          </a:p>
          <a:p>
            <a:pPr marL="635000" indent="-177800" algn="just">
              <a:lnSpc>
                <a:spcPts val="1608"/>
              </a:lnSpc>
            </a:pPr>
            <a:r>
              <a:rPr lang="en-US" sz="900">
                <a:latin typeface="Arial"/>
              </a:rPr>
              <a:t>b. memberikan tanda cek (V) pada kolom kualifikasi kurang, cukup atau baik,</a:t>
            </a:r>
          </a:p>
          <a:p>
            <a:pPr marL="635000" indent="-177800" algn="just">
              <a:lnSpc>
                <a:spcPts val="1608"/>
              </a:lnSpc>
            </a:pPr>
            <a:r>
              <a:rPr lang="en-US" sz="900">
                <a:latin typeface="Arial"/>
              </a:rPr>
              <a:t>c. menuliskan alasan Anda memilih kualifikasi tersebut,</a:t>
            </a:r>
          </a:p>
          <a:p>
            <a:pPr marL="635000" indent="-177800" algn="just">
              <a:lnSpc>
                <a:spcPts val="1608"/>
              </a:lnSpc>
            </a:pPr>
            <a:r>
              <a:rPr lang="en-US" sz="900">
                <a:latin typeface="Arial"/>
              </a:rPr>
              <a:t>d. berdasarkan hasil analisis, tuliskan alasan dan tindak lanjut hasil analisis,</a:t>
            </a:r>
          </a:p>
          <a:p>
            <a:pPr marL="635000" marR="165100" indent="-177800" algn="just">
              <a:lnSpc>
                <a:spcPts val="1608"/>
              </a:lnSpc>
            </a:pPr>
            <a:r>
              <a:rPr lang="en-US" sz="900">
                <a:latin typeface="Arial"/>
              </a:rPr>
              <a:t>e. jika kurang/tidak sesuai, Anda disarankan untuk memberikan rekomendasi tindak lanjut yang harus dikerjakan guru sebagai pengguna Buku Siswa untuk proses pembelajaran, dan</a:t>
            </a:r>
          </a:p>
          <a:p>
            <a:pPr marL="635000" marR="165100" indent="-177800" algn="just">
              <a:lnSpc>
                <a:spcPts val="1608"/>
              </a:lnSpc>
            </a:pPr>
            <a:r>
              <a:rPr lang="en-US" sz="900">
                <a:latin typeface="Arial"/>
              </a:rPr>
              <a:t>f. jika sesuai dengan kebutuhan, buku bisa digunakan sebagai sumber belajar dalam pembelajaran.</a:t>
            </a:r>
          </a:p>
        </p:txBody>
      </p:sp>
      <p:sp>
        <p:nvSpPr>
          <p:cNvPr id="4" name="Rectangle 3"/>
          <p:cNvSpPr/>
          <p:nvPr/>
        </p:nvSpPr>
        <p:spPr>
          <a:xfrm>
            <a:off x="4200144" y="9918192"/>
            <a:ext cx="2471928" cy="131064"/>
          </a:xfrm>
          <a:prstGeom prst="rect">
            <a:avLst/>
          </a:prstGeom>
        </p:spPr>
        <p:txBody>
          <a:bodyPr lIns="0" tIns="0" rIns="0" bIns="0">
            <a:noAutofit/>
          </a:bodyPr>
          <a:lstStyle/>
          <a:p>
            <a:pPr indent="0" algn="just"/>
            <a:r>
              <a:rPr lang="en-US" sz="900">
                <a:latin typeface="Arial"/>
              </a:rPr>
              <a:t>Materi 2-Analisis Buku Guru dan SIswa | 59</a:t>
            </a:r>
          </a:p>
        </p:txBody>
      </p:sp>
    </p:spTree>
  </p:cSld>
  <p:clrMapOvr>
    <a:overrideClrMapping bg1="lt1" tx1="dk1" bg2="lt2" tx2="dk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02792" y="1115568"/>
            <a:ext cx="6202680" cy="155448"/>
          </a:xfrm>
          <a:prstGeom prst="rect">
            <a:avLst/>
          </a:prstGeom>
        </p:spPr>
        <p:txBody>
          <a:bodyPr lIns="0" tIns="0" rIns="0" bIns="0">
            <a:noAutofit/>
          </a:bodyPr>
          <a:lstStyle/>
          <a:p>
            <a:pPr marL="1701800" indent="0">
              <a:spcAft>
                <a:spcPts val="1680"/>
              </a:spcAft>
            </a:pPr>
            <a:r>
              <a:rPr lang="en-US" sz="1100" b="1">
                <a:latin typeface="Arial"/>
              </a:rPr>
              <a:t>FORMAT ANALISIS BUKU SISWA</a:t>
            </a:r>
          </a:p>
        </p:txBody>
      </p:sp>
      <p:sp>
        <p:nvSpPr>
          <p:cNvPr id="3" name="Rectangle 2"/>
          <p:cNvSpPr/>
          <p:nvPr/>
        </p:nvSpPr>
        <p:spPr>
          <a:xfrm>
            <a:off x="1002792" y="1566672"/>
            <a:ext cx="6202680" cy="768096"/>
          </a:xfrm>
          <a:prstGeom prst="rect">
            <a:avLst/>
          </a:prstGeom>
        </p:spPr>
        <p:txBody>
          <a:bodyPr lIns="0" tIns="0" rIns="0" bIns="0">
            <a:noAutofit/>
          </a:bodyPr>
          <a:lstStyle/>
          <a:p>
            <a:pPr marL="63500" marR="3403600" indent="0">
              <a:lnSpc>
                <a:spcPts val="1584"/>
              </a:lnSpc>
              <a:spcBef>
                <a:spcPts val="1680"/>
              </a:spcBef>
              <a:spcAft>
                <a:spcPts val="1260"/>
              </a:spcAft>
            </a:pPr>
            <a:r>
              <a:rPr lang="en-US" sz="900" b="1">
                <a:latin typeface="Arial"/>
              </a:rPr>
              <a:t>JudulBuku Kelas Jenjang Topik</a:t>
            </a:r>
          </a:p>
        </p:txBody>
      </p:sp>
      <p:graphicFrame>
        <p:nvGraphicFramePr>
          <p:cNvPr id="4" name="Table 3"/>
          <p:cNvGraphicFramePr>
            <a:graphicFrameLocks noGrp="1"/>
          </p:cNvGraphicFramePr>
          <p:nvPr/>
        </p:nvGraphicFramePr>
        <p:xfrm>
          <a:off x="1005840" y="2569464"/>
          <a:ext cx="6077712" cy="5114544"/>
        </p:xfrm>
        <a:graphic>
          <a:graphicData uri="http://schemas.openxmlformats.org/drawingml/2006/table">
            <a:tbl>
              <a:tblPr/>
              <a:tblGrid>
                <a:gridCol w="1386840"/>
                <a:gridCol w="1085088"/>
                <a:gridCol w="573024"/>
                <a:gridCol w="627888"/>
                <a:gridCol w="573024"/>
                <a:gridCol w="856488"/>
                <a:gridCol w="975360"/>
              </a:tblGrid>
              <a:tr h="164592">
                <a:tc rowSpan="2">
                  <a:txBody>
                    <a:bodyPr/>
                    <a:lstStyle/>
                    <a:p>
                      <a:pPr marR="215900" indent="0" algn="r"/>
                      <a:r>
                        <a:rPr lang="en-US" sz="800" b="1">
                          <a:latin typeface="Arial"/>
                        </a:rPr>
                        <a:t>Komponen Buku</a:t>
                      </a:r>
                    </a:p>
                  </a:txBody>
                  <a:tcPr marL="0" marR="0" marT="0" marB="0"/>
                </a:tc>
                <a:tc>
                  <a:txBody>
                    <a:bodyPr/>
                    <a:lstStyle/>
                    <a:p>
                      <a:pPr marL="165100" indent="0"/>
                      <a:r>
                        <a:rPr lang="en-US" sz="800" b="1">
                          <a:latin typeface="Arial"/>
                        </a:rPr>
                        <a:t>Deskripsi pada</a:t>
                      </a:r>
                    </a:p>
                  </a:txBody>
                  <a:tcPr marL="0" marR="0" marT="0" marB="0"/>
                </a:tc>
                <a:tc gridSpan="3">
                  <a:txBody>
                    <a:bodyPr/>
                    <a:lstStyle/>
                    <a:p>
                      <a:pPr marL="622300" indent="0"/>
                      <a:r>
                        <a:rPr lang="en-US" sz="800" b="1">
                          <a:latin typeface="Arial"/>
                        </a:rPr>
                        <a:t>Kualifikasi</a:t>
                      </a:r>
                    </a:p>
                  </a:txBody>
                  <a:tcPr marL="0" marR="0" marT="0" marB="0"/>
                </a:tc>
                <a:tc hMerge="1">
                  <a:txBody>
                    <a:bodyPr/>
                    <a:lstStyle/>
                    <a:p>
                      <a:endParaRPr sz="800"/>
                    </a:p>
                  </a:txBody>
                  <a:tcPr marL="0" marR="0" marT="0" marB="0"/>
                </a:tc>
                <a:tc hMerge="1">
                  <a:txBody>
                    <a:bodyPr/>
                    <a:lstStyle/>
                    <a:p>
                      <a:endParaRPr sz="800"/>
                    </a:p>
                  </a:txBody>
                  <a:tcPr marL="0" marR="0" marT="0" marB="0"/>
                </a:tc>
                <a:tc rowSpan="2">
                  <a:txBody>
                    <a:bodyPr/>
                    <a:lstStyle/>
                    <a:p>
                      <a:pPr marL="254000" indent="0"/>
                      <a:r>
                        <a:rPr lang="en-US" sz="800" b="1">
                          <a:latin typeface="Arial"/>
                        </a:rPr>
                        <a:t>Alasan</a:t>
                      </a:r>
                    </a:p>
                  </a:txBody>
                  <a:tcPr marL="0" marR="0" marT="0" marB="0"/>
                </a:tc>
                <a:tc rowSpan="2">
                  <a:txBody>
                    <a:bodyPr/>
                    <a:lstStyle/>
                    <a:p>
                      <a:pPr marL="139700" indent="0"/>
                      <a:r>
                        <a:rPr lang="en-US" sz="800" b="1">
                          <a:latin typeface="Arial"/>
                        </a:rPr>
                        <a:t>Tindak lanjut</a:t>
                      </a:r>
                    </a:p>
                  </a:txBody>
                  <a:tcPr marL="0" marR="0" marT="0" marB="0"/>
                </a:tc>
              </a:tr>
              <a:tr h="161544">
                <a:tc vMerge="1">
                  <a:txBody>
                    <a:bodyPr/>
                    <a:lstStyle/>
                    <a:p>
                      <a:endParaRPr sz="800"/>
                    </a:p>
                  </a:txBody>
                  <a:tcPr marL="0" marR="0" marT="0" marB="0"/>
                </a:tc>
                <a:tc>
                  <a:txBody>
                    <a:bodyPr/>
                    <a:lstStyle/>
                    <a:p>
                      <a:pPr marL="419100" indent="0"/>
                      <a:r>
                        <a:rPr lang="en-US" sz="800" b="1">
                          <a:latin typeface="Arial"/>
                        </a:rPr>
                        <a:t>buku</a:t>
                      </a:r>
                    </a:p>
                  </a:txBody>
                  <a:tcPr marL="0" marR="0" marT="0" marB="0"/>
                </a:tc>
                <a:tc>
                  <a:txBody>
                    <a:bodyPr/>
                    <a:lstStyle/>
                    <a:p>
                      <a:pPr marL="114300" indent="0"/>
                      <a:r>
                        <a:rPr lang="en-US" sz="800" b="1">
                          <a:latin typeface="Arial"/>
                        </a:rPr>
                        <a:t>Kurang</a:t>
                      </a:r>
                    </a:p>
                  </a:txBody>
                  <a:tcPr marL="0" marR="0" marT="0" marB="0"/>
                </a:tc>
                <a:tc>
                  <a:txBody>
                    <a:bodyPr/>
                    <a:lstStyle/>
                    <a:p>
                      <a:pPr marR="152400" indent="0" algn="r"/>
                      <a:r>
                        <a:rPr lang="en-US" sz="800" b="1">
                          <a:latin typeface="Arial"/>
                        </a:rPr>
                        <a:t>Cukup</a:t>
                      </a:r>
                    </a:p>
                  </a:txBody>
                  <a:tcPr marL="0" marR="0" marT="0" marB="0"/>
                </a:tc>
                <a:tc>
                  <a:txBody>
                    <a:bodyPr/>
                    <a:lstStyle/>
                    <a:p>
                      <a:pPr marL="177800" indent="0"/>
                      <a:r>
                        <a:rPr lang="en-US" sz="800" b="1">
                          <a:latin typeface="Arial"/>
                        </a:rPr>
                        <a:t>Baik</a:t>
                      </a:r>
                    </a:p>
                  </a:txBody>
                  <a:tcPr marL="0" marR="0" marT="0" marB="0"/>
                </a:tc>
                <a:tc vMerge="1">
                  <a:txBody>
                    <a:bodyPr/>
                    <a:lstStyle/>
                    <a:p>
                      <a:endParaRPr sz="800"/>
                    </a:p>
                  </a:txBody>
                  <a:tcPr marL="0" marR="0" marT="0" marB="0"/>
                </a:tc>
                <a:tc vMerge="1">
                  <a:txBody>
                    <a:bodyPr/>
                    <a:lstStyle/>
                    <a:p>
                      <a:endParaRPr sz="800"/>
                    </a:p>
                  </a:txBody>
                  <a:tcPr marL="0" marR="0" marT="0" marB="0"/>
                </a:tc>
              </a:tr>
              <a:tr h="161544">
                <a:tc gridSpan="7">
                  <a:txBody>
                    <a:bodyPr/>
                    <a:lstStyle/>
                    <a:p>
                      <a:pPr marL="76200" indent="0"/>
                      <a:r>
                        <a:rPr lang="en-US" sz="800" b="1">
                          <a:latin typeface="Arial"/>
                        </a:rPr>
                        <a:t>A. Sistematika</a:t>
                      </a:r>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161544">
                <a:tc>
                  <a:txBody>
                    <a:bodyPr/>
                    <a:lstStyle/>
                    <a:p>
                      <a:pPr marL="76200" indent="0"/>
                      <a:r>
                        <a:rPr lang="en-US" sz="900">
                          <a:latin typeface="Arial"/>
                        </a:rPr>
                        <a:t>Judul sesuai dengan KD</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210312">
                <a:tc>
                  <a:txBody>
                    <a:bodyPr/>
                    <a:lstStyle/>
                    <a:p>
                      <a:pPr marL="76200" indent="0"/>
                      <a:r>
                        <a:rPr lang="en-US" sz="900">
                          <a:latin typeface="Arial"/>
                        </a:rPr>
                        <a:t>yang harus dicapai</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70688">
                <a:tc>
                  <a:txBody>
                    <a:bodyPr/>
                    <a:lstStyle/>
                    <a:p>
                      <a:pPr marL="76200" indent="0"/>
                      <a:r>
                        <a:rPr lang="en-US" sz="900">
                          <a:latin typeface="Arial"/>
                        </a:rPr>
                        <a:t>Urutan subtopik/</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49352">
                <a:tc>
                  <a:txBody>
                    <a:bodyPr/>
                    <a:lstStyle/>
                    <a:p>
                      <a:pPr marR="215900" indent="0" algn="r"/>
                      <a:r>
                        <a:rPr lang="en-US" sz="900">
                          <a:latin typeface="Arial"/>
                        </a:rPr>
                        <a:t>materi sesuai dengan</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49352">
                <a:tc>
                  <a:txBody>
                    <a:bodyPr/>
                    <a:lstStyle/>
                    <a:p>
                      <a:pPr marL="76200" indent="0"/>
                      <a:r>
                        <a:rPr lang="en-US" sz="900">
                          <a:latin typeface="Arial"/>
                        </a:rPr>
                        <a:t>KD dan sistematika</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201168">
                <a:tc>
                  <a:txBody>
                    <a:bodyPr/>
                    <a:lstStyle/>
                    <a:p>
                      <a:pPr marL="76200" indent="0"/>
                      <a:r>
                        <a:rPr lang="en-US" sz="900">
                          <a:latin typeface="Arial"/>
                        </a:rPr>
                        <a:t>keilmuan</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73736">
                <a:tc>
                  <a:txBody>
                    <a:bodyPr/>
                    <a:lstStyle/>
                    <a:p>
                      <a:pPr marR="215900" indent="0" algn="r"/>
                      <a:r>
                        <a:rPr lang="en-US" sz="900">
                          <a:latin typeface="Arial"/>
                        </a:rPr>
                        <a:t>Komponen penilaian</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43256">
                <a:tc>
                  <a:txBody>
                    <a:bodyPr/>
                    <a:lstStyle/>
                    <a:p>
                      <a:pPr marL="76200" indent="0"/>
                      <a:r>
                        <a:rPr lang="en-US" sz="900">
                          <a:latin typeface="Arial"/>
                        </a:rPr>
                        <a:t>sesuai dengan tuntutan</a:t>
                      </a:r>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r>
              <a:tr h="155448">
                <a:tc>
                  <a:txBody>
                    <a:bodyPr/>
                    <a:lstStyle/>
                    <a:p>
                      <a:pPr marL="76200" indent="0"/>
                      <a:r>
                        <a:rPr lang="en-US" sz="900">
                          <a:latin typeface="Arial"/>
                        </a:rPr>
                        <a:t>penilaian autentik</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61544">
                <a:tc gridSpan="7">
                  <a:txBody>
                    <a:bodyPr/>
                    <a:lstStyle/>
                    <a:p>
                      <a:pPr marL="76200" indent="0"/>
                      <a:r>
                        <a:rPr lang="en-US" sz="800" b="1">
                          <a:latin typeface="Arial"/>
                        </a:rPr>
                        <a:t>B. Uraian Materi</a:t>
                      </a:r>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161544">
                <a:tc>
                  <a:txBody>
                    <a:bodyPr/>
                    <a:lstStyle/>
                    <a:p>
                      <a:pPr marL="76200" indent="0"/>
                      <a:r>
                        <a:rPr lang="en-US" sz="900">
                          <a:latin typeface="Arial"/>
                        </a:rPr>
                        <a:t>Pendahuluan bab</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49352">
                <a:tc>
                  <a:txBody>
                    <a:bodyPr/>
                    <a:lstStyle/>
                    <a:p>
                      <a:pPr marL="76200" indent="0"/>
                      <a:r>
                        <a:rPr lang="en-US" sz="900">
                          <a:latin typeface="Arial"/>
                        </a:rPr>
                        <a:t>memotivasi siswa untuk</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201168">
                <a:tc>
                  <a:txBody>
                    <a:bodyPr/>
                    <a:lstStyle/>
                    <a:p>
                      <a:pPr marL="76200" indent="0"/>
                      <a:r>
                        <a:rPr lang="en-US" sz="900">
                          <a:latin typeface="Arial"/>
                        </a:rPr>
                        <a:t>belajar</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67640">
                <a:tc>
                  <a:txBody>
                    <a:bodyPr/>
                    <a:lstStyle/>
                    <a:p>
                      <a:pPr marR="215900" indent="0" algn="r"/>
                      <a:r>
                        <a:rPr lang="en-US" sz="900">
                          <a:latin typeface="Arial"/>
                        </a:rPr>
                        <a:t>Cakupan materi setiap</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49352">
                <a:tc>
                  <a:txBody>
                    <a:bodyPr/>
                    <a:lstStyle/>
                    <a:p>
                      <a:pPr marL="76200" indent="0"/>
                      <a:r>
                        <a:rPr lang="en-US" sz="900">
                          <a:latin typeface="Arial"/>
                        </a:rPr>
                        <a:t>sub topik/ subbab</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64592">
                <a:tc>
                  <a:txBody>
                    <a:bodyPr/>
                    <a:lstStyle/>
                    <a:p>
                      <a:pPr marR="215900" indent="0" algn="r"/>
                      <a:r>
                        <a:rPr lang="en-US" sz="900">
                          <a:latin typeface="Arial"/>
                        </a:rPr>
                        <a:t>memenuhi kebutuhan</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46304">
                <a:tc>
                  <a:txBody>
                    <a:bodyPr/>
                    <a:lstStyle/>
                    <a:p>
                      <a:pPr marL="76200" indent="0"/>
                      <a:r>
                        <a:rPr lang="en-US" sz="900">
                          <a:latin typeface="Arial"/>
                        </a:rPr>
                        <a:t>pencapaian KD</a:t>
                      </a:r>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r>
              <a:tr h="167640">
                <a:tc>
                  <a:txBody>
                    <a:bodyPr/>
                    <a:lstStyle/>
                    <a:p>
                      <a:pPr marL="76200" indent="0"/>
                      <a:r>
                        <a:rPr lang="en-US" sz="900">
                          <a:latin typeface="Arial"/>
                        </a:rPr>
                        <a:t>Kegiatan pada buku</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46304">
                <a:tc>
                  <a:txBody>
                    <a:bodyPr/>
                    <a:lstStyle/>
                    <a:p>
                      <a:pPr marL="76200" indent="0"/>
                      <a:r>
                        <a:rPr lang="en-US" sz="900">
                          <a:latin typeface="Arial"/>
                        </a:rPr>
                        <a:t>memfasilitasi</a:t>
                      </a:r>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r>
              <a:tr h="161544">
                <a:tc>
                  <a:txBody>
                    <a:bodyPr/>
                    <a:lstStyle/>
                    <a:p>
                      <a:pPr marR="215900" indent="0" algn="r"/>
                      <a:r>
                        <a:rPr lang="en-US" sz="900">
                          <a:latin typeface="Arial"/>
                        </a:rPr>
                        <a:t>pembelajaran dengan</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85928">
                <a:tc>
                  <a:txBody>
                    <a:bodyPr/>
                    <a:lstStyle/>
                    <a:p>
                      <a:pPr marR="215900" indent="0" algn="r"/>
                      <a:r>
                        <a:rPr lang="en-US" sz="900">
                          <a:latin typeface="Arial"/>
                        </a:rPr>
                        <a:t>Pendekatan Saintifik</a:t>
                      </a:r>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c>
                  <a:txBody>
                    <a:bodyPr/>
                    <a:lstStyle/>
                    <a:p>
                      <a:endParaRPr sz="900"/>
                    </a:p>
                  </a:txBody>
                  <a:tcPr marL="0" marR="0" marT="0" marB="0"/>
                </a:tc>
              </a:tr>
              <a:tr h="161544">
                <a:tc gridSpan="7">
                  <a:txBody>
                    <a:bodyPr/>
                    <a:lstStyle/>
                    <a:p>
                      <a:pPr marL="76200" indent="0"/>
                      <a:r>
                        <a:rPr lang="en-US" sz="800" b="1">
                          <a:latin typeface="Arial"/>
                        </a:rPr>
                        <a:t>C. Penilaian Proses dan Hasil Belajar</a:t>
                      </a:r>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313944">
                <a:tc>
                  <a:txBody>
                    <a:bodyPr/>
                    <a:lstStyle/>
                    <a:p>
                      <a:pPr marL="76200" indent="0"/>
                      <a:r>
                        <a:rPr lang="en-US" sz="900">
                          <a:latin typeface="Arial"/>
                        </a:rPr>
                        <a:t>Penilaian Pengetahuan</a:t>
                      </a:r>
                    </a:p>
                  </a:txBody>
                  <a:tcPr marL="0" marR="0" marT="0" marB="0"/>
                </a:tc>
                <a:tc>
                  <a:txBody>
                    <a:bodyPr/>
                    <a:lstStyle/>
                    <a:p>
                      <a:endParaRPr sz="1500"/>
                    </a:p>
                  </a:txBody>
                  <a:tcPr marL="0" marR="0" marT="0" marB="0"/>
                </a:tc>
                <a:tc>
                  <a:txBody>
                    <a:bodyPr/>
                    <a:lstStyle/>
                    <a:p>
                      <a:endParaRPr sz="1500"/>
                    </a:p>
                  </a:txBody>
                  <a:tcPr marL="0" marR="0" marT="0" marB="0"/>
                </a:tc>
                <a:tc>
                  <a:txBody>
                    <a:bodyPr/>
                    <a:lstStyle/>
                    <a:p>
                      <a:endParaRPr sz="1500"/>
                    </a:p>
                  </a:txBody>
                  <a:tcPr marL="0" marR="0" marT="0" marB="0"/>
                </a:tc>
                <a:tc>
                  <a:txBody>
                    <a:bodyPr/>
                    <a:lstStyle/>
                    <a:p>
                      <a:endParaRPr sz="1500"/>
                    </a:p>
                  </a:txBody>
                  <a:tcPr marL="0" marR="0" marT="0" marB="0"/>
                </a:tc>
                <a:tc>
                  <a:txBody>
                    <a:bodyPr/>
                    <a:lstStyle/>
                    <a:p>
                      <a:endParaRPr sz="1500"/>
                    </a:p>
                  </a:txBody>
                  <a:tcPr marL="0" marR="0" marT="0" marB="0"/>
                </a:tc>
                <a:tc>
                  <a:txBody>
                    <a:bodyPr/>
                    <a:lstStyle/>
                    <a:p>
                      <a:endParaRPr sz="1500"/>
                    </a:p>
                  </a:txBody>
                  <a:tcPr marL="0" marR="0" marT="0" marB="0"/>
                </a:tc>
              </a:tr>
              <a:tr h="161544">
                <a:tc>
                  <a:txBody>
                    <a:bodyPr/>
                    <a:lstStyle/>
                    <a:p>
                      <a:pPr marL="76200" indent="0"/>
                      <a:r>
                        <a:rPr lang="en-US" sz="900">
                          <a:latin typeface="Arial"/>
                        </a:rPr>
                        <a:t>Penilaian Sikap</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347472">
                <a:tc>
                  <a:txBody>
                    <a:bodyPr/>
                    <a:lstStyle/>
                    <a:p>
                      <a:pPr marL="76200" indent="0"/>
                      <a:r>
                        <a:rPr lang="en-US" sz="900">
                          <a:latin typeface="Arial"/>
                        </a:rPr>
                        <a:t>Penilaian Keterampilan</a:t>
                      </a:r>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c>
                  <a:txBody>
                    <a:bodyPr/>
                    <a:lstStyle/>
                    <a:p>
                      <a:endParaRPr sz="1700"/>
                    </a:p>
                  </a:txBody>
                  <a:tcPr marL="0" marR="0" marT="0" marB="0"/>
                </a:tc>
              </a:tr>
              <a:tr h="164592">
                <a:tc>
                  <a:txBody>
                    <a:bodyPr/>
                    <a:lstStyle/>
                    <a:p>
                      <a:pPr marL="76200" indent="0"/>
                      <a:r>
                        <a:rPr lang="en-US" sz="900">
                          <a:latin typeface="Arial"/>
                        </a:rPr>
                        <a:t>Tugas</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bl>
          </a:graphicData>
        </a:graphic>
      </p:graphicFrame>
      <p:sp>
        <p:nvSpPr>
          <p:cNvPr id="5" name="Rectangle 4"/>
          <p:cNvSpPr/>
          <p:nvPr/>
        </p:nvSpPr>
        <p:spPr>
          <a:xfrm>
            <a:off x="1002792" y="7915656"/>
            <a:ext cx="6202680" cy="155448"/>
          </a:xfrm>
          <a:prstGeom prst="rect">
            <a:avLst/>
          </a:prstGeom>
        </p:spPr>
        <p:txBody>
          <a:bodyPr lIns="0" tIns="0" rIns="0" bIns="0">
            <a:noAutofit/>
          </a:bodyPr>
          <a:lstStyle/>
          <a:p>
            <a:pPr marL="63500" indent="0">
              <a:spcBef>
                <a:spcPts val="1260"/>
              </a:spcBef>
            </a:pPr>
            <a:r>
              <a:rPr lang="en-US" sz="900">
                <a:latin typeface="Arial"/>
              </a:rPr>
              <a:t>Deskripsi rekomendasi hasil Analisis Buku Siswa:</a:t>
            </a:r>
          </a:p>
        </p:txBody>
      </p:sp>
      <p:sp>
        <p:nvSpPr>
          <p:cNvPr id="6" name="Rectangle 5"/>
          <p:cNvSpPr/>
          <p:nvPr/>
        </p:nvSpPr>
        <p:spPr>
          <a:xfrm>
            <a:off x="4200144" y="9918192"/>
            <a:ext cx="2474976" cy="131064"/>
          </a:xfrm>
          <a:prstGeom prst="rect">
            <a:avLst/>
          </a:prstGeom>
        </p:spPr>
        <p:txBody>
          <a:bodyPr lIns="0" tIns="0" rIns="0" bIns="0">
            <a:noAutofit/>
          </a:bodyPr>
          <a:lstStyle/>
          <a:p>
            <a:pPr indent="0" algn="just"/>
            <a:r>
              <a:rPr lang="en-US" sz="900">
                <a:latin typeface="Arial"/>
              </a:rPr>
              <a:t>Materi 2-Analisis Buku Guru dan SIswa | 60</a:t>
            </a:r>
          </a:p>
        </p:txBody>
      </p:sp>
    </p:spTree>
  </p:cSld>
  <p:clrMapOvr>
    <a:overrideClrMapping bg1="lt1" tx1="dk1" bg2="lt2" tx2="dk2" accent1="accent1" accent2="accent2" accent3="accent3" accent4="accent4" accent5="accent5" accent6="accent6" hlink="hlink" folHlink="folHlink"/>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725424"/>
            <a:ext cx="5724144" cy="1179576"/>
          </a:xfrm>
          <a:prstGeom prst="rect">
            <a:avLst/>
          </a:prstGeom>
        </p:spPr>
        <p:txBody>
          <a:bodyPr lIns="0" tIns="0" rIns="0" bIns="0">
            <a:noAutofit/>
          </a:bodyPr>
          <a:lstStyle/>
          <a:p>
            <a:pPr marL="5130800" indent="0">
              <a:spcAft>
                <a:spcPts val="1470"/>
              </a:spcAft>
            </a:pPr>
            <a:r>
              <a:rPr lang="en-US" sz="900" b="1">
                <a:latin typeface="Arial"/>
              </a:rPr>
              <a:t>R- 2.1</a:t>
            </a:r>
          </a:p>
          <a:p>
            <a:pPr marL="1244600" indent="0">
              <a:spcAft>
                <a:spcPts val="1470"/>
              </a:spcAft>
            </a:pPr>
            <a:r>
              <a:rPr lang="en-US" sz="1100" b="1">
                <a:latin typeface="Arial"/>
              </a:rPr>
              <a:t>RUBRIK PENILAIAN ANALISIS BUKU SISWA</a:t>
            </a:r>
          </a:p>
          <a:p>
            <a:pPr marR="177800" indent="0">
              <a:lnSpc>
                <a:spcPts val="1584"/>
              </a:lnSpc>
              <a:spcAft>
                <a:spcPts val="1470"/>
              </a:spcAft>
            </a:pPr>
            <a:r>
              <a:rPr lang="en-US" sz="900">
                <a:latin typeface="Arial"/>
              </a:rPr>
              <a:t>Rubrik penilaian Analisis Buku Siswa digunakan fasilitator untuk menilai hasil analisis peserta pelatihan terhadap Buku Siswa sesuai dengan mata pelajaran yang diampu.</a:t>
            </a:r>
          </a:p>
        </p:txBody>
      </p:sp>
      <p:sp>
        <p:nvSpPr>
          <p:cNvPr id="3" name="Rectangle 2"/>
          <p:cNvSpPr/>
          <p:nvPr/>
        </p:nvSpPr>
        <p:spPr>
          <a:xfrm>
            <a:off x="1085088" y="2197608"/>
            <a:ext cx="5568696" cy="701040"/>
          </a:xfrm>
          <a:prstGeom prst="rect">
            <a:avLst/>
          </a:prstGeom>
        </p:spPr>
        <p:txBody>
          <a:bodyPr lIns="0" tIns="0" rIns="0" bIns="0">
            <a:noAutofit/>
          </a:bodyPr>
          <a:lstStyle/>
          <a:p>
            <a:pPr marL="190500" indent="-177800">
              <a:lnSpc>
                <a:spcPts val="1488"/>
              </a:lnSpc>
            </a:pPr>
            <a:r>
              <a:rPr lang="en-US" sz="900">
                <a:latin typeface="Arial"/>
              </a:rPr>
              <a:t>Langkah-langkah penilaian hasil analisis:</a:t>
            </a:r>
          </a:p>
          <a:p>
            <a:pPr marL="190500" indent="-177800">
              <a:lnSpc>
                <a:spcPts val="1488"/>
              </a:lnSpc>
            </a:pPr>
            <a:r>
              <a:rPr lang="en-US" sz="900">
                <a:latin typeface="Arial"/>
              </a:rPr>
              <a:t>1. Cermati format penilaian Analisis Buku Siswa serta hasil analisis peserta yang akan dinilai.</a:t>
            </a:r>
          </a:p>
          <a:p>
            <a:pPr marL="190500" indent="-177800">
              <a:lnSpc>
                <a:spcPts val="1488"/>
              </a:lnSpc>
            </a:pPr>
            <a:r>
              <a:rPr lang="en-US" sz="900">
                <a:latin typeface="Arial"/>
              </a:rPr>
              <a:t>2. Berikan nilai pada setiap komponen sesuai dengan penilaian Anda terhadap hasil analisis menggunakan rentang nilai sebagai berikut.</a:t>
            </a:r>
          </a:p>
        </p:txBody>
      </p:sp>
      <p:graphicFrame>
        <p:nvGraphicFramePr>
          <p:cNvPr id="4" name="Table 3"/>
          <p:cNvGraphicFramePr>
            <a:graphicFrameLocks noGrp="1"/>
          </p:cNvGraphicFramePr>
          <p:nvPr/>
        </p:nvGraphicFramePr>
        <p:xfrm>
          <a:off x="1533144" y="3105912"/>
          <a:ext cx="5151120" cy="1313688"/>
        </p:xfrm>
        <a:graphic>
          <a:graphicData uri="http://schemas.openxmlformats.org/drawingml/2006/table">
            <a:tbl>
              <a:tblPr/>
              <a:tblGrid>
                <a:gridCol w="1051560"/>
                <a:gridCol w="1051560"/>
                <a:gridCol w="3048000"/>
              </a:tblGrid>
              <a:tr h="262128">
                <a:tc>
                  <a:txBody>
                    <a:bodyPr/>
                    <a:lstStyle/>
                    <a:p>
                      <a:pPr marL="88900" indent="0"/>
                      <a:r>
                        <a:rPr lang="en-US" sz="900">
                          <a:latin typeface="Arial"/>
                        </a:rPr>
                        <a:t>PERINGKAT</a:t>
                      </a:r>
                    </a:p>
                  </a:txBody>
                  <a:tcPr marL="0" marR="0" marT="0" marB="0"/>
                </a:tc>
                <a:tc>
                  <a:txBody>
                    <a:bodyPr/>
                    <a:lstStyle/>
                    <a:p>
                      <a:pPr marL="88900" indent="0"/>
                      <a:r>
                        <a:rPr lang="en-US" sz="900">
                          <a:latin typeface="Arial"/>
                        </a:rPr>
                        <a:t>NILAI</a:t>
                      </a:r>
                    </a:p>
                  </a:txBody>
                  <a:tcPr marL="0" marR="0" marT="0" marB="0"/>
                </a:tc>
                <a:tc>
                  <a:txBody>
                    <a:bodyPr/>
                    <a:lstStyle/>
                    <a:p>
                      <a:pPr marL="76200" indent="0" algn="just"/>
                      <a:r>
                        <a:rPr lang="en-US" sz="900" b="1">
                          <a:latin typeface="Arial"/>
                        </a:rPr>
                        <a:t>KRITERIA</a:t>
                      </a:r>
                    </a:p>
                  </a:txBody>
                  <a:tcPr marL="0" marR="0" marT="0" marB="0"/>
                </a:tc>
              </a:tr>
              <a:tr h="414528">
                <a:tc>
                  <a:txBody>
                    <a:bodyPr/>
                    <a:lstStyle/>
                    <a:p>
                      <a:pPr marL="88900" indent="0"/>
                      <a:r>
                        <a:rPr lang="en-US" sz="900">
                          <a:latin typeface="Arial"/>
                        </a:rPr>
                        <a:t>Amat Baik ( AB)</a:t>
                      </a:r>
                    </a:p>
                  </a:txBody>
                  <a:tcPr marL="0" marR="0" marT="0" marB="0"/>
                </a:tc>
                <a:tc>
                  <a:txBody>
                    <a:bodyPr/>
                    <a:lstStyle/>
                    <a:p>
                      <a:pPr marL="88900" indent="0"/>
                      <a:r>
                        <a:rPr lang="en-US" sz="900">
                          <a:latin typeface="Arial"/>
                        </a:rPr>
                        <a:t>90 &lt; AB &lt; 100</a:t>
                      </a:r>
                    </a:p>
                  </a:txBody>
                  <a:tcPr marL="0" marR="0" marT="0" marB="0"/>
                </a:tc>
                <a:tc>
                  <a:txBody>
                    <a:bodyPr/>
                    <a:lstStyle/>
                    <a:p>
                      <a:pPr marL="76200" marR="101600" indent="0" algn="just">
                        <a:lnSpc>
                          <a:spcPts val="1608"/>
                        </a:lnSpc>
                      </a:pPr>
                      <a:r>
                        <a:rPr lang="en-US" sz="900">
                          <a:latin typeface="Arial"/>
                        </a:rPr>
                        <a:t>Hasil analisis tepat, tindak lanjut logis dan bisa dilaksanakan</a:t>
                      </a:r>
                    </a:p>
                  </a:txBody>
                  <a:tcPr marL="0" marR="0" marT="0" marB="0"/>
                </a:tc>
              </a:tr>
              <a:tr h="213360">
                <a:tc>
                  <a:txBody>
                    <a:bodyPr/>
                    <a:lstStyle/>
                    <a:p>
                      <a:pPr marL="88900" indent="0"/>
                      <a:r>
                        <a:rPr lang="en-US" sz="900">
                          <a:latin typeface="Arial"/>
                        </a:rPr>
                        <a:t>Baik (B)</a:t>
                      </a:r>
                    </a:p>
                  </a:txBody>
                  <a:tcPr marL="0" marR="0" marT="0" marB="0"/>
                </a:tc>
                <a:tc>
                  <a:txBody>
                    <a:bodyPr/>
                    <a:lstStyle/>
                    <a:p>
                      <a:pPr marL="88900" indent="0"/>
                      <a:r>
                        <a:rPr lang="en-US" sz="900">
                          <a:latin typeface="Arial"/>
                        </a:rPr>
                        <a:t>80 &lt; B &lt; 90</a:t>
                      </a:r>
                    </a:p>
                  </a:txBody>
                  <a:tcPr marL="0" marR="0" marT="0" marB="0"/>
                </a:tc>
                <a:tc>
                  <a:txBody>
                    <a:bodyPr/>
                    <a:lstStyle/>
                    <a:p>
                      <a:pPr marL="76200" indent="0" algn="just"/>
                      <a:r>
                        <a:rPr lang="en-US" sz="900">
                          <a:latin typeface="Arial"/>
                        </a:rPr>
                        <a:t>Hasil analisis tepat, tindak lanjut kurang logis</a:t>
                      </a:r>
                    </a:p>
                  </a:txBody>
                  <a:tcPr marL="0" marR="0" marT="0" marB="0"/>
                </a:tc>
              </a:tr>
              <a:tr h="210312">
                <a:tc>
                  <a:txBody>
                    <a:bodyPr/>
                    <a:lstStyle/>
                    <a:p>
                      <a:pPr marL="88900" indent="0"/>
                      <a:r>
                        <a:rPr lang="en-US" sz="900">
                          <a:latin typeface="Arial"/>
                        </a:rPr>
                        <a:t>Cukup (C)</a:t>
                      </a:r>
                    </a:p>
                  </a:txBody>
                  <a:tcPr marL="0" marR="0" marT="0" marB="0"/>
                </a:tc>
                <a:tc>
                  <a:txBody>
                    <a:bodyPr/>
                    <a:lstStyle/>
                    <a:p>
                      <a:pPr marL="88900" indent="0"/>
                      <a:r>
                        <a:rPr lang="en-US" sz="900">
                          <a:latin typeface="Arial"/>
                        </a:rPr>
                        <a:t>70 &lt; C &lt; 80</a:t>
                      </a:r>
                    </a:p>
                  </a:txBody>
                  <a:tcPr marL="0" marR="0" marT="0" marB="0"/>
                </a:tc>
                <a:tc>
                  <a:txBody>
                    <a:bodyPr/>
                    <a:lstStyle/>
                    <a:p>
                      <a:pPr marL="76200" indent="0" algn="just"/>
                      <a:r>
                        <a:rPr lang="en-US" sz="900">
                          <a:latin typeface="Arial"/>
                        </a:rPr>
                        <a:t>Hasil analisis kurang tepat, tindak lanjut logis</a:t>
                      </a:r>
                    </a:p>
                  </a:txBody>
                  <a:tcPr marL="0" marR="0" marT="0" marB="0"/>
                </a:tc>
              </a:tr>
              <a:tr h="213360">
                <a:tc>
                  <a:txBody>
                    <a:bodyPr/>
                    <a:lstStyle/>
                    <a:p>
                      <a:pPr marL="88900" indent="0"/>
                      <a:r>
                        <a:rPr lang="en-US" sz="900">
                          <a:latin typeface="Arial"/>
                        </a:rPr>
                        <a:t>Kurang(K)</a:t>
                      </a:r>
                    </a:p>
                  </a:txBody>
                  <a:tcPr marL="0" marR="0" marT="0" marB="0"/>
                </a:tc>
                <a:tc>
                  <a:txBody>
                    <a:bodyPr/>
                    <a:lstStyle/>
                    <a:p>
                      <a:pPr marL="88900" indent="0"/>
                      <a:r>
                        <a:rPr lang="en-US" sz="900">
                          <a:latin typeface="Arial"/>
                        </a:rPr>
                        <a:t>&lt; 70</a:t>
                      </a:r>
                    </a:p>
                  </a:txBody>
                  <a:tcPr marL="0" marR="0" marT="0" marB="0"/>
                </a:tc>
                <a:tc>
                  <a:txBody>
                    <a:bodyPr/>
                    <a:lstStyle/>
                    <a:p>
                      <a:pPr marL="76200" indent="0" algn="just"/>
                      <a:r>
                        <a:rPr lang="en-US" sz="900">
                          <a:latin typeface="Arial"/>
                        </a:rPr>
                        <a:t>Hasil analisis kurang tepat, tindak lanjut tidak logis</a:t>
                      </a:r>
                    </a:p>
                  </a:txBody>
                  <a:tcPr marL="0" marR="0" marT="0" marB="0"/>
                </a:tc>
              </a:tr>
            </a:tbl>
          </a:graphicData>
        </a:graphic>
      </p:graphicFrame>
      <p:sp>
        <p:nvSpPr>
          <p:cNvPr id="5" name="Rectangle 4"/>
          <p:cNvSpPr/>
          <p:nvPr/>
        </p:nvSpPr>
        <p:spPr>
          <a:xfrm>
            <a:off x="1085088" y="4623816"/>
            <a:ext cx="5565648" cy="332232"/>
          </a:xfrm>
          <a:prstGeom prst="rect">
            <a:avLst/>
          </a:prstGeom>
        </p:spPr>
        <p:txBody>
          <a:bodyPr lIns="0" tIns="0" rIns="0" bIns="0">
            <a:noAutofit/>
          </a:bodyPr>
          <a:lstStyle/>
          <a:p>
            <a:pPr marL="177800" indent="-177800">
              <a:lnSpc>
                <a:spcPts val="1464"/>
              </a:lnSpc>
            </a:pPr>
            <a:r>
              <a:rPr lang="en-US" sz="900">
                <a:latin typeface="Arial"/>
              </a:rPr>
              <a:t>3. Setelah selesai penilaian masing-masing komponen, jumlahkan nilai seluruh komponen sehingga menghasilkan nilai hasil Analisis Buku Siswa.</a:t>
            </a:r>
          </a:p>
        </p:txBody>
      </p:sp>
      <p:sp>
        <p:nvSpPr>
          <p:cNvPr id="6" name="Rectangle 5"/>
          <p:cNvSpPr/>
          <p:nvPr/>
        </p:nvSpPr>
        <p:spPr>
          <a:xfrm>
            <a:off x="4200144" y="9918192"/>
            <a:ext cx="2471928" cy="131064"/>
          </a:xfrm>
          <a:prstGeom prst="rect">
            <a:avLst/>
          </a:prstGeom>
        </p:spPr>
        <p:txBody>
          <a:bodyPr lIns="0" tIns="0" rIns="0" bIns="0">
            <a:noAutofit/>
          </a:bodyPr>
          <a:lstStyle/>
          <a:p>
            <a:pPr indent="0" algn="just"/>
            <a:r>
              <a:rPr lang="en-US" sz="900">
                <a:latin typeface="Arial"/>
              </a:rPr>
              <a:t>Materi 2-Analisis Buku Guru dan SIswa | 61</a:t>
            </a:r>
          </a:p>
        </p:txBody>
      </p:sp>
    </p:spTree>
  </p:cSld>
  <p:clrMapOvr>
    <a:overrideClrMapping bg1="lt1" tx1="dk1" bg2="lt2" tx2="dk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673608"/>
            <a:ext cx="5745480" cy="134112"/>
          </a:xfrm>
          <a:prstGeom prst="rect">
            <a:avLst/>
          </a:prstGeom>
        </p:spPr>
        <p:txBody>
          <a:bodyPr lIns="0" tIns="0" rIns="0" bIns="0">
            <a:noAutofit/>
          </a:bodyPr>
          <a:lstStyle/>
          <a:p>
            <a:pPr marL="5232400" indent="0">
              <a:spcAft>
                <a:spcPts val="1680"/>
              </a:spcAft>
            </a:pPr>
            <a:r>
              <a:rPr lang="en-US" sz="900" b="1">
                <a:latin typeface="Arial"/>
              </a:rPr>
              <a:t>LK- 2.2</a:t>
            </a:r>
          </a:p>
        </p:txBody>
      </p:sp>
      <p:sp>
        <p:nvSpPr>
          <p:cNvPr id="3" name="Rectangle 2"/>
          <p:cNvSpPr/>
          <p:nvPr/>
        </p:nvSpPr>
        <p:spPr>
          <a:xfrm>
            <a:off x="1078992" y="1115568"/>
            <a:ext cx="5745480" cy="6330696"/>
          </a:xfrm>
          <a:prstGeom prst="rect">
            <a:avLst/>
          </a:prstGeom>
        </p:spPr>
        <p:txBody>
          <a:bodyPr lIns="0" tIns="0" rIns="0" bIns="0">
            <a:noAutofit/>
          </a:bodyPr>
          <a:lstStyle/>
          <a:p>
            <a:pPr marL="12700" marR="2171700" indent="1968500">
              <a:lnSpc>
                <a:spcPts val="3480"/>
              </a:lnSpc>
              <a:spcBef>
                <a:spcPts val="1680"/>
              </a:spcBef>
            </a:pPr>
            <a:r>
              <a:rPr lang="en-US" sz="1100" b="1">
                <a:latin typeface="Arial"/>
              </a:rPr>
              <a:t>ANALISIS BUKU GURU </a:t>
            </a:r>
            <a:r>
              <a:rPr lang="en-US" sz="900" b="1">
                <a:latin typeface="Arial"/>
              </a:rPr>
              <a:t>PETUNJUK PENGISIAN FORMAT ANALISIS BUKU GURU</a:t>
            </a:r>
          </a:p>
          <a:p>
            <a:pPr marL="12700" indent="0">
              <a:lnSpc>
                <a:spcPts val="1608"/>
              </a:lnSpc>
            </a:pPr>
            <a:r>
              <a:rPr lang="en-US" sz="900" b="1">
                <a:latin typeface="Arial"/>
              </a:rPr>
              <a:t>A. Kompetensi:</a:t>
            </a:r>
          </a:p>
          <a:p>
            <a:pPr marL="368300" indent="-177800">
              <a:lnSpc>
                <a:spcPts val="1608"/>
              </a:lnSpc>
            </a:pPr>
            <a:r>
              <a:rPr lang="en-US" sz="900">
                <a:latin typeface="Arial"/>
              </a:rPr>
              <a:t>1. Memahami isi Buku Guru sebagai panduan bagi guru dalam pelaksanaan pembelajaran.</a:t>
            </a:r>
          </a:p>
          <a:p>
            <a:pPr marL="368300" indent="-177800">
              <a:lnSpc>
                <a:spcPts val="1608"/>
              </a:lnSpc>
              <a:spcAft>
                <a:spcPts val="1050"/>
              </a:spcAft>
            </a:pPr>
            <a:r>
              <a:rPr lang="en-US" sz="900">
                <a:latin typeface="Arial"/>
              </a:rPr>
              <a:t>2. Merencanakan tindak lanjut berdasarkan hasil analisis buku untuk persiapan pembelajaran.</a:t>
            </a:r>
          </a:p>
          <a:p>
            <a:pPr marL="12700" indent="0">
              <a:lnSpc>
                <a:spcPts val="1608"/>
              </a:lnSpc>
            </a:pPr>
            <a:r>
              <a:rPr lang="en-US" sz="900" b="1">
                <a:latin typeface="Arial"/>
              </a:rPr>
              <a:t>B. Tujuan: melalui kegiatan analisis Buku Guru peserta dapat:</a:t>
            </a:r>
          </a:p>
          <a:p>
            <a:pPr marL="368300" indent="-177800">
              <a:lnSpc>
                <a:spcPts val="1608"/>
              </a:lnSpc>
            </a:pPr>
            <a:r>
              <a:rPr lang="en-US" sz="900">
                <a:latin typeface="Arial"/>
              </a:rPr>
              <a:t>1. mendeskripsikan isi Buku Guru yang sesuai dengan kegiatan perencanaan pembelajaran,</a:t>
            </a:r>
          </a:p>
          <a:p>
            <a:pPr marL="368300" indent="-177800">
              <a:lnSpc>
                <a:spcPts val="1608"/>
              </a:lnSpc>
            </a:pPr>
            <a:r>
              <a:rPr lang="en-US" sz="900">
                <a:latin typeface="Arial"/>
              </a:rPr>
              <a:t>2. mendeskripsikan isi Buku Guru yang sesuai dengan penilaian proses dan hasil belajar, dan</a:t>
            </a:r>
          </a:p>
          <a:p>
            <a:pPr marL="368300" marR="165100" indent="-177800">
              <a:lnSpc>
                <a:spcPts val="1608"/>
              </a:lnSpc>
              <a:spcAft>
                <a:spcPts val="1050"/>
              </a:spcAft>
            </a:pPr>
            <a:r>
              <a:rPr lang="en-US" sz="900">
                <a:latin typeface="Arial"/>
              </a:rPr>
              <a:t>3. mendeskripsikan kesesuaian isi Buku Guru dengan SKL, KI, dan KD, serta menentukan tindak lanjut berdasarkan hasil analisis.</a:t>
            </a:r>
          </a:p>
          <a:p>
            <a:pPr marL="12700" indent="0">
              <a:lnSpc>
                <a:spcPts val="1608"/>
              </a:lnSpc>
            </a:pPr>
            <a:r>
              <a:rPr lang="en-US" sz="900" b="1">
                <a:latin typeface="Arial"/>
              </a:rPr>
              <a:t>C. Panduan kegiatan:</a:t>
            </a:r>
          </a:p>
          <a:p>
            <a:pPr marL="368300" indent="-177800">
              <a:lnSpc>
                <a:spcPts val="1608"/>
              </a:lnSpc>
            </a:pPr>
            <a:r>
              <a:rPr lang="en-US" sz="900">
                <a:latin typeface="Arial"/>
              </a:rPr>
              <a:t>1. Kerjakanlah secara berkelompok.</a:t>
            </a:r>
          </a:p>
          <a:p>
            <a:pPr marL="368300" indent="-177800">
              <a:lnSpc>
                <a:spcPts val="1608"/>
              </a:lnSpc>
            </a:pPr>
            <a:r>
              <a:rPr lang="en-US" sz="900">
                <a:latin typeface="Arial"/>
              </a:rPr>
              <a:t>2. Pelajari format Analisis Buku Guru.</a:t>
            </a:r>
          </a:p>
          <a:p>
            <a:pPr marL="368300" indent="-177800">
              <a:lnSpc>
                <a:spcPts val="1608"/>
              </a:lnSpc>
            </a:pPr>
            <a:r>
              <a:rPr lang="en-US" sz="900">
                <a:latin typeface="Arial"/>
              </a:rPr>
              <a:t>3. Siapkan SKL, KI, dan KD sesuai jenjang pendidikan dan mata pelajaran.</a:t>
            </a:r>
          </a:p>
          <a:p>
            <a:pPr marL="368300" indent="-177800">
              <a:lnSpc>
                <a:spcPts val="1608"/>
              </a:lnSpc>
            </a:pPr>
            <a:r>
              <a:rPr lang="en-US" sz="900">
                <a:latin typeface="Arial"/>
              </a:rPr>
              <a:t>4. Cermatilah buku guru yang berisi strategi penyajian pembelajaran dan informasi lainnya.</a:t>
            </a:r>
          </a:p>
          <a:p>
            <a:pPr marL="368300" marR="165100" indent="-177800">
              <a:lnSpc>
                <a:spcPts val="1608"/>
              </a:lnSpc>
            </a:pPr>
            <a:r>
              <a:rPr lang="en-US" sz="900">
                <a:latin typeface="Arial"/>
              </a:rPr>
              <a:t>5. Lakukanlah analisis terhadap buku guru dan tuliskan hasil analisis pada kolom yang tersedia pada format dengan cara:</a:t>
            </a:r>
          </a:p>
          <a:p>
            <a:pPr marL="546100" indent="-177800">
              <a:lnSpc>
                <a:spcPts val="1608"/>
              </a:lnSpc>
            </a:pPr>
            <a:r>
              <a:rPr lang="en-US" sz="900">
                <a:latin typeface="Arial"/>
              </a:rPr>
              <a:t>a. mendeskripsikan secara singkat isi buku sesuai dengan aspek kegiatan guru,</a:t>
            </a:r>
          </a:p>
          <a:p>
            <a:pPr marL="546100" indent="-177800">
              <a:lnSpc>
                <a:spcPts val="1608"/>
              </a:lnSpc>
            </a:pPr>
            <a:r>
              <a:rPr lang="en-US" sz="900">
                <a:latin typeface="Arial"/>
              </a:rPr>
              <a:t>b. memberikan tanda cek (V) pada kolom kualifikasi kurang, cukup atau baik, dan</a:t>
            </a:r>
          </a:p>
          <a:p>
            <a:pPr marL="546100" indent="-177800">
              <a:lnSpc>
                <a:spcPts val="1608"/>
              </a:lnSpc>
            </a:pPr>
            <a:r>
              <a:rPr lang="en-US" sz="900">
                <a:latin typeface="Arial"/>
              </a:rPr>
              <a:t>c. menuliskan alasan Anda memilih kualifikasi tersebut.</a:t>
            </a:r>
          </a:p>
          <a:p>
            <a:pPr marL="368300" indent="-177800">
              <a:lnSpc>
                <a:spcPts val="1608"/>
              </a:lnSpc>
            </a:pPr>
            <a:r>
              <a:rPr lang="en-US" sz="900">
                <a:latin typeface="Arial"/>
              </a:rPr>
              <a:t>6. Berdasarkan hasil analisis, tuliskan tindak lanjut hasil analisis:</a:t>
            </a:r>
          </a:p>
          <a:p>
            <a:pPr marL="546100" marR="165100" indent="-177800">
              <a:lnSpc>
                <a:spcPts val="1608"/>
              </a:lnSpc>
            </a:pPr>
            <a:r>
              <a:rPr lang="en-US" sz="900">
                <a:latin typeface="Arial"/>
              </a:rPr>
              <a:t>a. jika kurang/tidak sesuai, Anda disarankan untuk memberikan rekomendasi tindak lanjut yang harus dikerjakan guru sebagai pengguna buku guru tersebut, dan</a:t>
            </a:r>
          </a:p>
          <a:p>
            <a:pPr marL="546100" marR="165100" indent="-177800">
              <a:lnSpc>
                <a:spcPts val="1608"/>
              </a:lnSpc>
            </a:pPr>
            <a:r>
              <a:rPr lang="en-US" sz="900">
                <a:latin typeface="Arial"/>
              </a:rPr>
              <a:t>b. jika sesuai dengan kebutuhan, buku dapat digunakan sebagai pedoman dalam pembelajaran.</a:t>
            </a:r>
          </a:p>
          <a:p>
            <a:pPr marL="368300" marR="165100" indent="-177800">
              <a:lnSpc>
                <a:spcPts val="1608"/>
              </a:lnSpc>
            </a:pPr>
            <a:r>
              <a:rPr lang="en-US" sz="900">
                <a:latin typeface="Arial"/>
              </a:rPr>
              <a:t>7. Setelah melakukan analisis Buku Siswa dan Buku Guru, diskusikan keterkaitan kedua buku tersebut.</a:t>
            </a:r>
          </a:p>
        </p:txBody>
      </p:sp>
      <p:sp>
        <p:nvSpPr>
          <p:cNvPr id="4" name="Rectangle 3"/>
          <p:cNvSpPr/>
          <p:nvPr/>
        </p:nvSpPr>
        <p:spPr>
          <a:xfrm>
            <a:off x="4200144" y="9918192"/>
            <a:ext cx="2471928" cy="131064"/>
          </a:xfrm>
          <a:prstGeom prst="rect">
            <a:avLst/>
          </a:prstGeom>
        </p:spPr>
        <p:txBody>
          <a:bodyPr lIns="0" tIns="0" rIns="0" bIns="0">
            <a:noAutofit/>
          </a:bodyPr>
          <a:lstStyle/>
          <a:p>
            <a:pPr indent="0" algn="just"/>
            <a:r>
              <a:rPr lang="en-US" sz="900">
                <a:latin typeface="Arial"/>
              </a:rPr>
              <a:t>Materi 2-Analisis Buku Guru dan SIswa | 62</a:t>
            </a:r>
          </a:p>
        </p:txBody>
      </p:sp>
    </p:spTree>
  </p:cSld>
  <p:clrMapOvr>
    <a:overrideClrMapping bg1="lt1" tx1="dk1" bg2="lt2" tx2="dk2" accent1="accent1" accent2="accent2" accent3="accent3" accent4="accent4" accent5="accent5" accent6="accent6" hlink="hlink" folHlink="folHlink"/>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02792" y="1115568"/>
            <a:ext cx="6141720" cy="1014984"/>
          </a:xfrm>
          <a:prstGeom prst="rect">
            <a:avLst/>
          </a:prstGeom>
        </p:spPr>
        <p:txBody>
          <a:bodyPr lIns="0" tIns="0" rIns="0" bIns="0">
            <a:noAutofit/>
          </a:bodyPr>
          <a:lstStyle/>
          <a:p>
            <a:pPr marL="1714500" indent="0">
              <a:spcAft>
                <a:spcPts val="420"/>
              </a:spcAft>
            </a:pPr>
            <a:r>
              <a:rPr lang="en-US" sz="1100" b="1">
                <a:latin typeface="Arial"/>
              </a:rPr>
              <a:t>FORMAT ANALISIS BUKU GURU</a:t>
            </a:r>
          </a:p>
          <a:p>
            <a:pPr marL="63500" indent="0">
              <a:lnSpc>
                <a:spcPts val="1608"/>
              </a:lnSpc>
            </a:pPr>
            <a:r>
              <a:rPr lang="en-US" sz="900" b="1">
                <a:latin typeface="Arial"/>
              </a:rPr>
              <a:t>Judul Buku : ................................................................................</a:t>
            </a:r>
          </a:p>
          <a:p>
            <a:pPr marL="63500" indent="0">
              <a:lnSpc>
                <a:spcPts val="1608"/>
              </a:lnSpc>
            </a:pPr>
            <a:r>
              <a:rPr lang="en-US" sz="900" b="1">
                <a:latin typeface="Arial"/>
              </a:rPr>
              <a:t>Kelas : ...............................................................................</a:t>
            </a:r>
          </a:p>
          <a:p>
            <a:pPr marL="63500" indent="0">
              <a:lnSpc>
                <a:spcPts val="1608"/>
              </a:lnSpc>
            </a:pPr>
            <a:r>
              <a:rPr lang="en-US" sz="900" b="1">
                <a:latin typeface="Arial"/>
              </a:rPr>
              <a:t>Jenjang :................................................................................</a:t>
            </a:r>
          </a:p>
          <a:p>
            <a:pPr marL="63500" indent="0">
              <a:lnSpc>
                <a:spcPts val="1608"/>
              </a:lnSpc>
              <a:spcAft>
                <a:spcPts val="1260"/>
              </a:spcAft>
            </a:pPr>
            <a:r>
              <a:rPr lang="en-US" sz="900" b="1">
                <a:latin typeface="Arial"/>
              </a:rPr>
              <a:t>Topik :...............................................................................</a:t>
            </a:r>
          </a:p>
        </p:txBody>
      </p:sp>
      <p:graphicFrame>
        <p:nvGraphicFramePr>
          <p:cNvPr id="3" name="Table 2"/>
          <p:cNvGraphicFramePr>
            <a:graphicFrameLocks noGrp="1"/>
          </p:cNvGraphicFramePr>
          <p:nvPr/>
        </p:nvGraphicFramePr>
        <p:xfrm>
          <a:off x="1005840" y="2362200"/>
          <a:ext cx="6135624" cy="7251192"/>
        </p:xfrm>
        <a:graphic>
          <a:graphicData uri="http://schemas.openxmlformats.org/drawingml/2006/table">
            <a:tbl>
              <a:tblPr/>
              <a:tblGrid>
                <a:gridCol w="252984"/>
                <a:gridCol w="1438656"/>
                <a:gridCol w="1170432"/>
                <a:gridCol w="539496"/>
                <a:gridCol w="557784"/>
                <a:gridCol w="524256"/>
                <a:gridCol w="847344"/>
                <a:gridCol w="804672"/>
              </a:tblGrid>
              <a:tr h="216408">
                <a:tc rowSpan="2" gridSpan="2">
                  <a:txBody>
                    <a:bodyPr/>
                    <a:lstStyle/>
                    <a:p>
                      <a:pPr marL="431800" indent="0"/>
                      <a:r>
                        <a:rPr lang="en-US" sz="900" b="1">
                          <a:latin typeface="Arial"/>
                        </a:rPr>
                        <a:t>Kegiatan Guru</a:t>
                      </a:r>
                    </a:p>
                  </a:txBody>
                  <a:tcPr marL="0" marR="0" marT="0" marB="0"/>
                </a:tc>
                <a:tc rowSpan="2" hMerge="1">
                  <a:txBody>
                    <a:bodyPr/>
                    <a:lstStyle/>
                    <a:p>
                      <a:endParaRPr sz="1100"/>
                    </a:p>
                  </a:txBody>
                  <a:tcPr marL="0" marR="0" marT="0" marB="0"/>
                </a:tc>
                <a:tc rowSpan="2">
                  <a:txBody>
                    <a:bodyPr/>
                    <a:lstStyle/>
                    <a:p>
                      <a:pPr marL="190500" marR="177800" indent="0" algn="just">
                        <a:lnSpc>
                          <a:spcPts val="1608"/>
                        </a:lnSpc>
                      </a:pPr>
                      <a:r>
                        <a:rPr lang="en-US" sz="900" b="1">
                          <a:latin typeface="Arial"/>
                        </a:rPr>
                        <a:t>Isi buku yang relevan dengan kegiatan guru</a:t>
                      </a:r>
                    </a:p>
                  </a:txBody>
                  <a:tcPr marL="0" marR="0" marT="0" marB="0"/>
                </a:tc>
                <a:tc gridSpan="3">
                  <a:txBody>
                    <a:bodyPr/>
                    <a:lstStyle/>
                    <a:p>
                      <a:pPr marL="520700" indent="0"/>
                      <a:r>
                        <a:rPr lang="en-US" sz="900" b="1">
                          <a:latin typeface="Arial"/>
                        </a:rPr>
                        <a:t>Kualifikasi</a:t>
                      </a:r>
                    </a:p>
                  </a:txBody>
                  <a:tcPr marL="0" marR="0" marT="0" marB="0"/>
                </a:tc>
                <a:tc hMerge="1">
                  <a:txBody>
                    <a:bodyPr/>
                    <a:lstStyle/>
                    <a:p>
                      <a:endParaRPr sz="1100"/>
                    </a:p>
                  </a:txBody>
                  <a:tcPr marL="0" marR="0" marT="0" marB="0"/>
                </a:tc>
                <a:tc hMerge="1">
                  <a:txBody>
                    <a:bodyPr/>
                    <a:lstStyle/>
                    <a:p>
                      <a:endParaRPr sz="1100"/>
                    </a:p>
                  </a:txBody>
                  <a:tcPr marL="0" marR="0" marT="0" marB="0"/>
                </a:tc>
                <a:tc rowSpan="2">
                  <a:txBody>
                    <a:bodyPr/>
                    <a:lstStyle/>
                    <a:p>
                      <a:pPr marL="228600" indent="0"/>
                      <a:r>
                        <a:rPr lang="en-US" sz="900" b="1">
                          <a:latin typeface="Arial"/>
                        </a:rPr>
                        <a:t>Alasan</a:t>
                      </a:r>
                    </a:p>
                  </a:txBody>
                  <a:tcPr marL="0" marR="0" marT="0" marB="0"/>
                </a:tc>
                <a:tc rowSpan="2">
                  <a:txBody>
                    <a:bodyPr/>
                    <a:lstStyle/>
                    <a:p>
                      <a:pPr marL="228600" marR="228600" indent="0" algn="r">
                        <a:lnSpc>
                          <a:spcPts val="1608"/>
                        </a:lnSpc>
                      </a:pPr>
                      <a:r>
                        <a:rPr lang="en-US" sz="900" b="1">
                          <a:latin typeface="Arial"/>
                        </a:rPr>
                        <a:t>Tindak lanjut</a:t>
                      </a:r>
                    </a:p>
                  </a:txBody>
                  <a:tcPr marL="0" marR="0" marT="0" marB="0"/>
                </a:tc>
              </a:tr>
              <a:tr h="408432">
                <a:tc gridSpan="2" vMerge="1">
                  <a:txBody>
                    <a:bodyPr/>
                    <a:lstStyle/>
                    <a:p>
                      <a:endParaRPr sz="2000"/>
                    </a:p>
                  </a:txBody>
                  <a:tcPr marL="0" marR="0" marT="0" marB="0"/>
                </a:tc>
                <a:tc hMerge="1" vMerge="1">
                  <a:txBody>
                    <a:bodyPr/>
                    <a:lstStyle/>
                    <a:p>
                      <a:endParaRPr sz="2000"/>
                    </a:p>
                  </a:txBody>
                  <a:tcPr marL="0" marR="0" marT="0" marB="0"/>
                </a:tc>
                <a:tc vMerge="1">
                  <a:txBody>
                    <a:bodyPr/>
                    <a:lstStyle/>
                    <a:p>
                      <a:endParaRPr sz="2000"/>
                    </a:p>
                  </a:txBody>
                  <a:tcPr marL="0" marR="0" marT="0" marB="0"/>
                </a:tc>
                <a:tc>
                  <a:txBody>
                    <a:bodyPr/>
                    <a:lstStyle/>
                    <a:p>
                      <a:pPr marL="76200" indent="0"/>
                      <a:r>
                        <a:rPr lang="en-US" sz="900">
                          <a:latin typeface="Arial"/>
                        </a:rPr>
                        <a:t>Kurang</a:t>
                      </a:r>
                    </a:p>
                  </a:txBody>
                  <a:tcPr marL="0" marR="0" marT="0" marB="0"/>
                </a:tc>
                <a:tc>
                  <a:txBody>
                    <a:bodyPr/>
                    <a:lstStyle/>
                    <a:p>
                      <a:pPr marL="101600" indent="0"/>
                      <a:r>
                        <a:rPr lang="en-US" sz="900">
                          <a:latin typeface="Arial"/>
                        </a:rPr>
                        <a:t>Cukup</a:t>
                      </a:r>
                    </a:p>
                  </a:txBody>
                  <a:tcPr marL="0" marR="0" marT="0" marB="0"/>
                </a:tc>
                <a:tc>
                  <a:txBody>
                    <a:bodyPr/>
                    <a:lstStyle/>
                    <a:p>
                      <a:pPr marR="139700" indent="0" algn="r"/>
                      <a:r>
                        <a:rPr lang="en-US" sz="900">
                          <a:latin typeface="Arial"/>
                        </a:rPr>
                        <a:t>Baik</a:t>
                      </a:r>
                    </a:p>
                  </a:txBody>
                  <a:tcPr marL="0" marR="0" marT="0" marB="0"/>
                </a:tc>
                <a:tc vMerge="1">
                  <a:txBody>
                    <a:bodyPr/>
                    <a:lstStyle/>
                    <a:p>
                      <a:endParaRPr sz="2000"/>
                    </a:p>
                  </a:txBody>
                  <a:tcPr marL="0" marR="0" marT="0" marB="0"/>
                </a:tc>
                <a:tc vMerge="1">
                  <a:txBody>
                    <a:bodyPr/>
                    <a:lstStyle/>
                    <a:p>
                      <a:endParaRPr sz="2000"/>
                    </a:p>
                  </a:txBody>
                  <a:tcPr marL="0" marR="0" marT="0" marB="0"/>
                </a:tc>
              </a:tr>
              <a:tr h="274320">
                <a:tc gridSpan="8">
                  <a:txBody>
                    <a:bodyPr/>
                    <a:lstStyle/>
                    <a:p>
                      <a:pPr marL="76200" indent="0"/>
                      <a:r>
                        <a:rPr lang="en-US" sz="900" b="1">
                          <a:latin typeface="Arial"/>
                        </a:rPr>
                        <a:t>A. Perencanaan Pembelajaran</a:t>
                      </a:r>
                    </a:p>
                  </a:txBody>
                  <a:tcPr marL="0" marR="0" marT="0" marB="0"/>
                </a:tc>
                <a:tc hMerge="1">
                  <a:txBody>
                    <a:bodyPr/>
                    <a:lstStyle/>
                    <a:p>
                      <a:endParaRPr sz="1300"/>
                    </a:p>
                  </a:txBody>
                  <a:tcPr marL="0" marR="0" marT="0" marB="0"/>
                </a:tc>
                <a:tc hMerge="1">
                  <a:txBody>
                    <a:bodyPr/>
                    <a:lstStyle/>
                    <a:p>
                      <a:endParaRPr sz="1300"/>
                    </a:p>
                  </a:txBody>
                  <a:tcPr marL="0" marR="0" marT="0" marB="0"/>
                </a:tc>
                <a:tc hMerge="1">
                  <a:txBody>
                    <a:bodyPr/>
                    <a:lstStyle/>
                    <a:p>
                      <a:endParaRPr sz="1300"/>
                    </a:p>
                  </a:txBody>
                  <a:tcPr marL="0" marR="0" marT="0" marB="0"/>
                </a:tc>
                <a:tc hMerge="1">
                  <a:txBody>
                    <a:bodyPr/>
                    <a:lstStyle/>
                    <a:p>
                      <a:endParaRPr sz="1300"/>
                    </a:p>
                  </a:txBody>
                  <a:tcPr marL="0" marR="0" marT="0" marB="0"/>
                </a:tc>
                <a:tc hMerge="1">
                  <a:txBody>
                    <a:bodyPr/>
                    <a:lstStyle/>
                    <a:p>
                      <a:endParaRPr sz="1300"/>
                    </a:p>
                  </a:txBody>
                  <a:tcPr marL="0" marR="0" marT="0" marB="0"/>
                </a:tc>
                <a:tc hMerge="1">
                  <a:txBody>
                    <a:bodyPr/>
                    <a:lstStyle/>
                    <a:p>
                      <a:endParaRPr sz="1300"/>
                    </a:p>
                  </a:txBody>
                  <a:tcPr marL="0" marR="0" marT="0" marB="0"/>
                </a:tc>
                <a:tc hMerge="1">
                  <a:txBody>
                    <a:bodyPr/>
                    <a:lstStyle/>
                    <a:p>
                      <a:endParaRPr sz="1300"/>
                    </a:p>
                  </a:txBody>
                  <a:tcPr marL="0" marR="0" marT="0" marB="0"/>
                </a:tc>
              </a:tr>
              <a:tr h="417576">
                <a:tc>
                  <a:txBody>
                    <a:bodyPr/>
                    <a:lstStyle/>
                    <a:p>
                      <a:pPr marL="76200" indent="0"/>
                      <a:r>
                        <a:rPr lang="en-US" sz="900">
                          <a:latin typeface="Arial"/>
                        </a:rPr>
                        <a:t>1.</a:t>
                      </a:r>
                    </a:p>
                  </a:txBody>
                  <a:tcPr marL="0" marR="0" marT="0" marB="0"/>
                </a:tc>
                <a:tc>
                  <a:txBody>
                    <a:bodyPr/>
                    <a:lstStyle/>
                    <a:p>
                      <a:pPr marL="76200" marR="76200" indent="0">
                        <a:lnSpc>
                          <a:spcPts val="1608"/>
                        </a:lnSpc>
                      </a:pPr>
                      <a:r>
                        <a:rPr lang="en-US" sz="900">
                          <a:latin typeface="Arial"/>
                        </a:rPr>
                        <a:t>Menentukan KI dan KD yang berkaitan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4528">
                <a:tc>
                  <a:txBody>
                    <a:bodyPr/>
                    <a:lstStyle/>
                    <a:p>
                      <a:pPr marL="76200" indent="0"/>
                      <a:r>
                        <a:rPr lang="en-US" sz="900">
                          <a:latin typeface="Arial"/>
                        </a:rPr>
                        <a:t>2.</a:t>
                      </a:r>
                    </a:p>
                  </a:txBody>
                  <a:tcPr marL="0" marR="0" marT="0" marB="0"/>
                </a:tc>
                <a:tc>
                  <a:txBody>
                    <a:bodyPr/>
                    <a:lstStyle/>
                    <a:p>
                      <a:pPr marL="76200" marR="76200" indent="0">
                        <a:lnSpc>
                          <a:spcPts val="1632"/>
                        </a:lnSpc>
                      </a:pPr>
                      <a:r>
                        <a:rPr lang="en-US" sz="900">
                          <a:latin typeface="Arial"/>
                        </a:rPr>
                        <a:t>Menentukan alokasi waktu</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0312">
                <a:tc>
                  <a:txBody>
                    <a:bodyPr/>
                    <a:lstStyle/>
                    <a:p>
                      <a:pPr marL="76200" indent="0"/>
                      <a:r>
                        <a:rPr lang="en-US" sz="900">
                          <a:latin typeface="Arial"/>
                        </a:rPr>
                        <a:t>3.</a:t>
                      </a:r>
                    </a:p>
                  </a:txBody>
                  <a:tcPr marL="0" marR="0" marT="0" marB="0"/>
                </a:tc>
                <a:tc>
                  <a:txBody>
                    <a:bodyPr/>
                    <a:lstStyle/>
                    <a:p>
                      <a:pPr marL="76200" indent="0"/>
                      <a:r>
                        <a:rPr lang="en-US" sz="900">
                          <a:latin typeface="Arial"/>
                        </a:rPr>
                        <a:t>Merumuskan indikator</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7576">
                <a:tc>
                  <a:txBody>
                    <a:bodyPr/>
                    <a:lstStyle/>
                    <a:p>
                      <a:pPr marL="76200" indent="0"/>
                      <a:r>
                        <a:rPr lang="en-US" sz="900">
                          <a:latin typeface="Arial"/>
                        </a:rPr>
                        <a:t>4.</a:t>
                      </a:r>
                    </a:p>
                  </a:txBody>
                  <a:tcPr marL="0" marR="0" marT="0" marB="0"/>
                </a:tc>
                <a:tc>
                  <a:txBody>
                    <a:bodyPr/>
                    <a:lstStyle/>
                    <a:p>
                      <a:pPr marL="76200" marR="76200" indent="0">
                        <a:lnSpc>
                          <a:spcPts val="1608"/>
                        </a:lnSpc>
                      </a:pPr>
                      <a:r>
                        <a:rPr lang="en-US" sz="900">
                          <a:latin typeface="Arial"/>
                        </a:rPr>
                        <a:t>Merumuskan tujuan pembelajaran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4528">
                <a:tc>
                  <a:txBody>
                    <a:bodyPr/>
                    <a:lstStyle/>
                    <a:p>
                      <a:pPr marL="76200" indent="0"/>
                      <a:r>
                        <a:rPr lang="en-US" sz="900">
                          <a:latin typeface="Arial"/>
                        </a:rPr>
                        <a:t>5.</a:t>
                      </a:r>
                    </a:p>
                  </a:txBody>
                  <a:tcPr marL="0" marR="0" marT="0" marB="0"/>
                </a:tc>
                <a:tc>
                  <a:txBody>
                    <a:bodyPr/>
                    <a:lstStyle/>
                    <a:p>
                      <a:pPr marL="76200" marR="76200" indent="0">
                        <a:lnSpc>
                          <a:spcPts val="1584"/>
                        </a:lnSpc>
                      </a:pPr>
                      <a:r>
                        <a:rPr lang="en-US" sz="900">
                          <a:latin typeface="Arial"/>
                        </a:rPr>
                        <a:t>Menentukan cakupan materi pembelajaran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14528">
                <a:tc>
                  <a:txBody>
                    <a:bodyPr/>
                    <a:lstStyle/>
                    <a:p>
                      <a:pPr marL="76200" indent="0"/>
                      <a:r>
                        <a:rPr lang="en-US" sz="900">
                          <a:latin typeface="Arial"/>
                        </a:rPr>
                        <a:t>6.</a:t>
                      </a:r>
                    </a:p>
                  </a:txBody>
                  <a:tcPr marL="0" marR="0" marT="0" marB="0"/>
                </a:tc>
                <a:tc>
                  <a:txBody>
                    <a:bodyPr/>
                    <a:lstStyle/>
                    <a:p>
                      <a:pPr marL="76200" marR="76200" indent="0">
                        <a:lnSpc>
                          <a:spcPts val="1608"/>
                        </a:lnSpc>
                      </a:pPr>
                      <a:r>
                        <a:rPr lang="en-US" sz="900">
                          <a:latin typeface="Arial"/>
                        </a:rPr>
                        <a:t>Menentukan pendekatan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213360">
                <a:tc>
                  <a:txBody>
                    <a:bodyPr/>
                    <a:lstStyle/>
                    <a:p>
                      <a:pPr marL="76200" indent="0"/>
                      <a:r>
                        <a:rPr lang="en-US" sz="900">
                          <a:latin typeface="Arial"/>
                        </a:rPr>
                        <a:t>7.</a:t>
                      </a:r>
                    </a:p>
                  </a:txBody>
                  <a:tcPr marL="0" marR="0" marT="0" marB="0"/>
                </a:tc>
                <a:tc>
                  <a:txBody>
                    <a:bodyPr/>
                    <a:lstStyle/>
                    <a:p>
                      <a:pPr marL="76200" indent="0"/>
                      <a:r>
                        <a:rPr lang="en-US" sz="900">
                          <a:latin typeface="Arial"/>
                        </a:rPr>
                        <a:t>Menentukan model</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10312">
                <a:tc>
                  <a:txBody>
                    <a:bodyPr/>
                    <a:lstStyle/>
                    <a:p>
                      <a:pPr marL="76200" indent="0"/>
                      <a:r>
                        <a:rPr lang="en-US" sz="900">
                          <a:latin typeface="Arial"/>
                        </a:rPr>
                        <a:t>8.</a:t>
                      </a:r>
                    </a:p>
                  </a:txBody>
                  <a:tcPr marL="0" marR="0" marT="0" marB="0"/>
                </a:tc>
                <a:tc>
                  <a:txBody>
                    <a:bodyPr/>
                    <a:lstStyle/>
                    <a:p>
                      <a:pPr marL="76200" indent="0"/>
                      <a:r>
                        <a:rPr lang="en-US" sz="900">
                          <a:latin typeface="Arial"/>
                        </a:rPr>
                        <a:t>Menentukan strategi</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76200" indent="0"/>
                      <a:r>
                        <a:rPr lang="en-US" sz="900">
                          <a:latin typeface="Arial"/>
                        </a:rPr>
                        <a:t>9.</a:t>
                      </a:r>
                    </a:p>
                  </a:txBody>
                  <a:tcPr marL="0" marR="0" marT="0" marB="0"/>
                </a:tc>
                <a:tc>
                  <a:txBody>
                    <a:bodyPr/>
                    <a:lstStyle/>
                    <a:p>
                      <a:pPr marL="76200" indent="0"/>
                      <a:r>
                        <a:rPr lang="en-US" sz="900">
                          <a:latin typeface="Arial"/>
                        </a:rPr>
                        <a:t>Menentukan metode</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4528">
                <a:tc>
                  <a:txBody>
                    <a:bodyPr/>
                    <a:lstStyle/>
                    <a:p>
                      <a:pPr marL="76200" indent="0"/>
                      <a:r>
                        <a:rPr lang="en-US" sz="900">
                          <a:latin typeface="Arial"/>
                        </a:rPr>
                        <a:t>10.</a:t>
                      </a:r>
                    </a:p>
                  </a:txBody>
                  <a:tcPr marL="0" marR="0" marT="0" marB="0"/>
                </a:tc>
                <a:tc>
                  <a:txBody>
                    <a:bodyPr/>
                    <a:lstStyle/>
                    <a:p>
                      <a:pPr marL="76200" marR="76200" indent="0">
                        <a:lnSpc>
                          <a:spcPts val="1608"/>
                        </a:lnSpc>
                      </a:pPr>
                      <a:r>
                        <a:rPr lang="en-US" sz="900">
                          <a:latin typeface="Arial"/>
                        </a:rPr>
                        <a:t>Menentukan media, sumber dan alat</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1030224">
                <a:tc>
                  <a:txBody>
                    <a:bodyPr/>
                    <a:lstStyle/>
                    <a:p>
                      <a:pPr marL="76200" indent="0"/>
                      <a:r>
                        <a:rPr lang="en-US" sz="900">
                          <a:latin typeface="Arial"/>
                        </a:rPr>
                        <a:t>11.</a:t>
                      </a:r>
                    </a:p>
                  </a:txBody>
                  <a:tcPr marL="0" marR="0" marT="0" marB="0"/>
                </a:tc>
                <a:tc>
                  <a:txBody>
                    <a:bodyPr/>
                    <a:lstStyle/>
                    <a:p>
                      <a:pPr marL="76200" marR="76200" indent="0">
                        <a:lnSpc>
                          <a:spcPts val="1608"/>
                        </a:lnSpc>
                      </a:pPr>
                      <a:r>
                        <a:rPr lang="en-US" sz="900">
                          <a:latin typeface="Arial"/>
                        </a:rPr>
                        <a:t>Mendeskripsikan langkah pembelajaran sesuai dengan pendekatan, model, dan metode.</a:t>
                      </a:r>
                    </a:p>
                  </a:txBody>
                  <a:tcPr marL="0" marR="0" marT="0" marB="0"/>
                </a:tc>
                <a:tc>
                  <a:txBody>
                    <a:bodyPr/>
                    <a:lstStyle/>
                    <a:p>
                      <a:endParaRPr sz="4900"/>
                    </a:p>
                  </a:txBody>
                  <a:tcPr marL="0" marR="0" marT="0" marB="0"/>
                </a:tc>
                <a:tc>
                  <a:txBody>
                    <a:bodyPr/>
                    <a:lstStyle/>
                    <a:p>
                      <a:endParaRPr sz="4900"/>
                    </a:p>
                  </a:txBody>
                  <a:tcPr marL="0" marR="0" marT="0" marB="0"/>
                </a:tc>
                <a:tc>
                  <a:txBody>
                    <a:bodyPr/>
                    <a:lstStyle/>
                    <a:p>
                      <a:endParaRPr sz="4900"/>
                    </a:p>
                  </a:txBody>
                  <a:tcPr marL="0" marR="0" marT="0" marB="0"/>
                </a:tc>
                <a:tc>
                  <a:txBody>
                    <a:bodyPr/>
                    <a:lstStyle/>
                    <a:p>
                      <a:endParaRPr sz="4900"/>
                    </a:p>
                  </a:txBody>
                  <a:tcPr marL="0" marR="0" marT="0" marB="0"/>
                </a:tc>
                <a:tc>
                  <a:txBody>
                    <a:bodyPr/>
                    <a:lstStyle/>
                    <a:p>
                      <a:endParaRPr sz="4900"/>
                    </a:p>
                  </a:txBody>
                  <a:tcPr marL="0" marR="0" marT="0" marB="0"/>
                </a:tc>
                <a:tc>
                  <a:txBody>
                    <a:bodyPr/>
                    <a:lstStyle/>
                    <a:p>
                      <a:endParaRPr sz="4900"/>
                    </a:p>
                  </a:txBody>
                  <a:tcPr marL="0" marR="0" marT="0" marB="0"/>
                </a:tc>
              </a:tr>
              <a:tr h="323088">
                <a:tc gridSpan="8">
                  <a:txBody>
                    <a:bodyPr/>
                    <a:lstStyle/>
                    <a:p>
                      <a:pPr marL="76200" indent="0"/>
                      <a:r>
                        <a:rPr lang="en-US" sz="900" b="1">
                          <a:latin typeface="Arial"/>
                        </a:rPr>
                        <a:t>B. Penilaian Proses dan Hasil Belajar</a:t>
                      </a:r>
                    </a:p>
                  </a:txBody>
                  <a:tcPr marL="0" marR="0" marT="0" marB="0"/>
                </a:tc>
                <a:tc hMerge="1">
                  <a:txBody>
                    <a:bodyPr/>
                    <a:lstStyle/>
                    <a:p>
                      <a:endParaRPr sz="1600"/>
                    </a:p>
                  </a:txBody>
                  <a:tcPr marL="0" marR="0" marT="0" marB="0"/>
                </a:tc>
                <a:tc hMerge="1">
                  <a:txBody>
                    <a:bodyPr/>
                    <a:lstStyle/>
                    <a:p>
                      <a:endParaRPr sz="1600"/>
                    </a:p>
                  </a:txBody>
                  <a:tcPr marL="0" marR="0" marT="0" marB="0"/>
                </a:tc>
                <a:tc hMerge="1">
                  <a:txBody>
                    <a:bodyPr/>
                    <a:lstStyle/>
                    <a:p>
                      <a:endParaRPr sz="1600"/>
                    </a:p>
                  </a:txBody>
                  <a:tcPr marL="0" marR="0" marT="0" marB="0"/>
                </a:tc>
                <a:tc hMerge="1">
                  <a:txBody>
                    <a:bodyPr/>
                    <a:lstStyle/>
                    <a:p>
                      <a:endParaRPr sz="1600"/>
                    </a:p>
                  </a:txBody>
                  <a:tcPr marL="0" marR="0" marT="0" marB="0"/>
                </a:tc>
                <a:tc hMerge="1">
                  <a:txBody>
                    <a:bodyPr/>
                    <a:lstStyle/>
                    <a:p>
                      <a:endParaRPr sz="1600"/>
                    </a:p>
                  </a:txBody>
                  <a:tcPr marL="0" marR="0" marT="0" marB="0"/>
                </a:tc>
                <a:tc hMerge="1">
                  <a:txBody>
                    <a:bodyPr/>
                    <a:lstStyle/>
                    <a:p>
                      <a:endParaRPr sz="1600"/>
                    </a:p>
                  </a:txBody>
                  <a:tcPr marL="0" marR="0" marT="0" marB="0"/>
                </a:tc>
                <a:tc hMerge="1">
                  <a:txBody>
                    <a:bodyPr/>
                    <a:lstStyle/>
                    <a:p>
                      <a:endParaRPr sz="1600"/>
                    </a:p>
                  </a:txBody>
                  <a:tcPr marL="0" marR="0" marT="0" marB="0"/>
                </a:tc>
              </a:tr>
              <a:tr h="618744">
                <a:tc>
                  <a:txBody>
                    <a:bodyPr/>
                    <a:lstStyle/>
                    <a:p>
                      <a:pPr marL="76200" indent="0"/>
                      <a:r>
                        <a:rPr lang="en-US" sz="900">
                          <a:latin typeface="Arial"/>
                        </a:rPr>
                        <a:t>1.</a:t>
                      </a:r>
                    </a:p>
                  </a:txBody>
                  <a:tcPr marL="0" marR="0" marT="0" marB="0"/>
                </a:tc>
                <a:tc>
                  <a:txBody>
                    <a:bodyPr/>
                    <a:lstStyle/>
                    <a:p>
                      <a:pPr marL="76200" indent="0">
                        <a:lnSpc>
                          <a:spcPts val="1608"/>
                        </a:lnSpc>
                      </a:pPr>
                      <a:r>
                        <a:rPr lang="en-US" sz="900">
                          <a:latin typeface="Arial"/>
                        </a:rPr>
                        <a:t>Menilai Pengetahuan</a:t>
                      </a:r>
                    </a:p>
                    <a:p>
                      <a:pPr marL="76200" indent="0">
                        <a:lnSpc>
                          <a:spcPts val="1608"/>
                        </a:lnSpc>
                      </a:pPr>
                      <a:r>
                        <a:rPr lang="en-US" sz="900">
                          <a:latin typeface="Arial"/>
                        </a:rPr>
                        <a:t>- Contoh instrumen</a:t>
                      </a:r>
                    </a:p>
                    <a:p>
                      <a:pPr marL="76200" indent="0">
                        <a:lnSpc>
                          <a:spcPts val="1608"/>
                        </a:lnSpc>
                      </a:pPr>
                      <a:r>
                        <a:rPr lang="en-US" sz="900">
                          <a:latin typeface="Arial"/>
                        </a:rPr>
                        <a:t>- Pembahasan</a:t>
                      </a:r>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r>
              <a:tr h="621792">
                <a:tc>
                  <a:txBody>
                    <a:bodyPr/>
                    <a:lstStyle/>
                    <a:p>
                      <a:pPr marL="76200" indent="0"/>
                      <a:r>
                        <a:rPr lang="en-US" sz="900">
                          <a:latin typeface="Arial"/>
                        </a:rPr>
                        <a:t>2.</a:t>
                      </a:r>
                    </a:p>
                  </a:txBody>
                  <a:tcPr marL="0" marR="0" marT="0" marB="0"/>
                </a:tc>
                <a:tc>
                  <a:txBody>
                    <a:bodyPr/>
                    <a:lstStyle/>
                    <a:p>
                      <a:pPr marL="76200" indent="0">
                        <a:lnSpc>
                          <a:spcPts val="1608"/>
                        </a:lnSpc>
                      </a:pPr>
                      <a:r>
                        <a:rPr lang="en-US" sz="900">
                          <a:latin typeface="Arial"/>
                        </a:rPr>
                        <a:t>Menilai Sikap</a:t>
                      </a:r>
                    </a:p>
                    <a:p>
                      <a:pPr marL="76200" indent="0">
                        <a:lnSpc>
                          <a:spcPts val="1608"/>
                        </a:lnSpc>
                      </a:pPr>
                      <a:r>
                        <a:rPr lang="en-US" sz="900">
                          <a:latin typeface="Arial"/>
                        </a:rPr>
                        <a:t>- Contoh instrumen</a:t>
                      </a:r>
                    </a:p>
                    <a:p>
                      <a:pPr marL="76200" indent="0">
                        <a:lnSpc>
                          <a:spcPts val="1608"/>
                        </a:lnSpc>
                      </a:pPr>
                      <a:r>
                        <a:rPr lang="en-US" sz="900">
                          <a:latin typeface="Arial"/>
                        </a:rPr>
                        <a:t>- Rubrik</a:t>
                      </a:r>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c>
                  <a:txBody>
                    <a:bodyPr/>
                    <a:lstStyle/>
                    <a:p>
                      <a:endParaRPr sz="3000"/>
                    </a:p>
                  </a:txBody>
                  <a:tcPr marL="0" marR="0" marT="0" marB="0"/>
                </a:tc>
              </a:tr>
              <a:tr h="420624">
                <a:tc>
                  <a:txBody>
                    <a:bodyPr/>
                    <a:lstStyle/>
                    <a:p>
                      <a:pPr marL="76200" indent="0"/>
                      <a:r>
                        <a:rPr lang="en-US" sz="900">
                          <a:latin typeface="Arial"/>
                        </a:rPr>
                        <a:t>3.</a:t>
                      </a:r>
                    </a:p>
                  </a:txBody>
                  <a:tcPr marL="0" marR="0" marT="0" marB="0"/>
                </a:tc>
                <a:tc>
                  <a:txBody>
                    <a:bodyPr/>
                    <a:lstStyle/>
                    <a:p>
                      <a:pPr marL="76200" marR="76200" indent="0">
                        <a:lnSpc>
                          <a:spcPts val="1608"/>
                        </a:lnSpc>
                      </a:pPr>
                      <a:r>
                        <a:rPr lang="en-US" sz="900">
                          <a:latin typeface="Arial"/>
                        </a:rPr>
                        <a:t>Menilai Keterampilan - Contoh instrumen</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bl>
          </a:graphicData>
        </a:graphic>
      </p:graphicFrame>
      <p:sp>
        <p:nvSpPr>
          <p:cNvPr id="4" name="Rectangle 3"/>
          <p:cNvSpPr/>
          <p:nvPr/>
        </p:nvSpPr>
        <p:spPr>
          <a:xfrm>
            <a:off x="4200144" y="9918192"/>
            <a:ext cx="2471928" cy="131064"/>
          </a:xfrm>
          <a:prstGeom prst="rect">
            <a:avLst/>
          </a:prstGeom>
        </p:spPr>
        <p:txBody>
          <a:bodyPr lIns="0" tIns="0" rIns="0" bIns="0">
            <a:noAutofit/>
          </a:bodyPr>
          <a:lstStyle/>
          <a:p>
            <a:pPr indent="0" algn="just"/>
            <a:r>
              <a:rPr lang="en-US" sz="900">
                <a:latin typeface="Arial"/>
              </a:rPr>
              <a:t>Materi 2-Analisis Buku Guru dan SIswa | 63</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5944" y="1115568"/>
            <a:ext cx="5586984" cy="155448"/>
          </a:xfrm>
          <a:prstGeom prst="rect">
            <a:avLst/>
          </a:prstGeom>
        </p:spPr>
        <p:txBody>
          <a:bodyPr lIns="0" tIns="0" rIns="0" bIns="0">
            <a:noAutofit/>
          </a:bodyPr>
          <a:lstStyle/>
          <a:p>
            <a:pPr marL="990600" indent="0">
              <a:spcAft>
                <a:spcPts val="1680"/>
              </a:spcAft>
            </a:pPr>
            <a:r>
              <a:rPr lang="en-US" sz="1100" b="1">
                <a:latin typeface="Arial"/>
              </a:rPr>
              <a:t>MATERI PELATIHAN 1: KONSEP KURIKULUM 2013</a:t>
            </a:r>
          </a:p>
        </p:txBody>
      </p:sp>
      <p:sp>
        <p:nvSpPr>
          <p:cNvPr id="3" name="Rectangle 2"/>
          <p:cNvSpPr/>
          <p:nvPr/>
        </p:nvSpPr>
        <p:spPr>
          <a:xfrm>
            <a:off x="1075944" y="1566672"/>
            <a:ext cx="5586984" cy="6123432"/>
          </a:xfrm>
          <a:prstGeom prst="rect">
            <a:avLst/>
          </a:prstGeom>
        </p:spPr>
        <p:txBody>
          <a:bodyPr lIns="0" tIns="0" rIns="0" bIns="0">
            <a:noAutofit/>
          </a:bodyPr>
          <a:lstStyle/>
          <a:p>
            <a:pPr marL="12700" marR="12700" indent="0" algn="just">
              <a:lnSpc>
                <a:spcPts val="1608"/>
              </a:lnSpc>
              <a:spcBef>
                <a:spcPts val="1680"/>
              </a:spcBef>
              <a:spcAft>
                <a:spcPts val="1050"/>
              </a:spcAft>
            </a:pPr>
            <a:r>
              <a:rPr lang="en-US" sz="900">
                <a:latin typeface="Arial"/>
              </a:rPr>
              <a:t>Kurikulum merupakan salah satu unsur yang memberikan kontribusi untuk mewujudkan proses berkembangnya kualitas potensi peserta didik. Kurikulum 2013 yang dikembangkan berbasis kompetensi sangat diperlukan sebagai instrumen untuk mengarahkan peserta didik menjadi: (1) manusia berkualitas yang mampu dan proaktif menjawab tantangan zaman yang selalu berubah; (2) manusia terdidik yang beriman dan bertakwa kepada Tuhan Yang Maha Esa, berakhlak mulia, sehat, berilmu, cakap, kreatif, mandiri; dan (3) warga negara yang demokratis, bertanggung jawab.</a:t>
            </a:r>
          </a:p>
          <a:p>
            <a:pPr marL="12700" marR="12700" indent="0" algn="just">
              <a:lnSpc>
                <a:spcPts val="1608"/>
              </a:lnSpc>
              <a:spcAft>
                <a:spcPts val="1050"/>
              </a:spcAft>
            </a:pPr>
            <a:r>
              <a:rPr lang="en-US" sz="900">
                <a:latin typeface="Arial"/>
              </a:rPr>
              <a:t>Pada materi pelatihan ini Anda mempelajari konsep Kurikulum 2013 yang meliputi rasional dan elemen perubahan kurikulum, SKL, KI, KD, strategi implementasi Kurikulum 2013, serta pendekatan pembelajaran dan penilaian pada Kurikulum 2013.</a:t>
            </a:r>
          </a:p>
          <a:p>
            <a:pPr marL="12700" indent="0" algn="just">
              <a:lnSpc>
                <a:spcPts val="1608"/>
              </a:lnSpc>
            </a:pPr>
            <a:r>
              <a:rPr lang="en-US" sz="900" b="1" u="sng">
                <a:latin typeface="Arial"/>
              </a:rPr>
              <a:t>Kompetensi yang dicapai</a:t>
            </a:r>
          </a:p>
          <a:p>
            <a:pPr marL="12700" indent="0" algn="just">
              <a:lnSpc>
                <a:spcPts val="1608"/>
              </a:lnSpc>
            </a:pPr>
            <a:r>
              <a:rPr lang="en-US" sz="900">
                <a:latin typeface="Arial"/>
              </a:rPr>
              <a:t>1. Memahami secara utuh rasional dan elemen perubahan Kurikulum 2013.</a:t>
            </a:r>
          </a:p>
          <a:p>
            <a:pPr marL="12700" indent="0" algn="just">
              <a:lnSpc>
                <a:spcPts val="1608"/>
              </a:lnSpc>
            </a:pPr>
            <a:r>
              <a:rPr lang="en-US" sz="900">
                <a:latin typeface="Arial"/>
              </a:rPr>
              <a:t>2. Memahami SKL, KI, dan KD serta strategi implementasi Kurikulum 2013.</a:t>
            </a:r>
          </a:p>
          <a:p>
            <a:pPr marL="12700" indent="0" algn="just">
              <a:lnSpc>
                <a:spcPts val="1608"/>
              </a:lnSpc>
            </a:pPr>
            <a:r>
              <a:rPr lang="en-US" sz="900">
                <a:latin typeface="Arial"/>
              </a:rPr>
              <a:t>3. Mendeskripsikan konsep pendekatan saintifik dalam pembelajaran bahasa Inggris.</a:t>
            </a:r>
          </a:p>
          <a:p>
            <a:pPr marL="12700" indent="0" algn="just">
              <a:lnSpc>
                <a:spcPts val="1608"/>
              </a:lnSpc>
              <a:spcAft>
                <a:spcPts val="1050"/>
              </a:spcAft>
            </a:pPr>
            <a:r>
              <a:rPr lang="en-US" sz="900">
                <a:latin typeface="Arial"/>
              </a:rPr>
              <a:t>4. Mendeskripsikan konsep penilaian autentik pada proses dan hasil belajar.</a:t>
            </a:r>
          </a:p>
          <a:p>
            <a:pPr marL="12700" indent="0" algn="just">
              <a:lnSpc>
                <a:spcPts val="1608"/>
              </a:lnSpc>
            </a:pPr>
            <a:r>
              <a:rPr lang="en-US" sz="900" b="1" u="sng">
                <a:latin typeface="Arial"/>
              </a:rPr>
              <a:t>Indikator</a:t>
            </a:r>
          </a:p>
          <a:p>
            <a:pPr marL="190500" marR="12700" indent="-190500">
              <a:lnSpc>
                <a:spcPts val="1608"/>
              </a:lnSpc>
            </a:pPr>
            <a:r>
              <a:rPr lang="en-US" sz="900">
                <a:latin typeface="Arial"/>
              </a:rPr>
              <a:t>1. Menjelaskan rasional pengembangan Kurikulum 2013 dalam kaitannya dengan perkembangan masa depan.</a:t>
            </a:r>
          </a:p>
          <a:p>
            <a:pPr marL="190500" marR="12700" indent="-190500">
              <a:lnSpc>
                <a:spcPts val="1608"/>
              </a:lnSpc>
            </a:pPr>
            <a:r>
              <a:rPr lang="en-US" sz="900">
                <a:latin typeface="Arial"/>
              </a:rPr>
              <a:t>2. Menjelaskan empat elemen perubahan Kurikulum 2013 yang mencakup: SKL, SI, Standar Proses, dan Standar Penilaian.</a:t>
            </a:r>
          </a:p>
          <a:p>
            <a:pPr marL="12700" indent="0" algn="just">
              <a:lnSpc>
                <a:spcPts val="1608"/>
              </a:lnSpc>
            </a:pPr>
            <a:r>
              <a:rPr lang="en-US" sz="900">
                <a:latin typeface="Arial"/>
              </a:rPr>
              <a:t>3. Menjelaskan keterkaitan antara SKL, KI, dan KD.</a:t>
            </a:r>
          </a:p>
          <a:p>
            <a:pPr marL="12700" indent="0" algn="just">
              <a:lnSpc>
                <a:spcPts val="1608"/>
              </a:lnSpc>
            </a:pPr>
            <a:r>
              <a:rPr lang="en-US" sz="900">
                <a:latin typeface="Arial"/>
              </a:rPr>
              <a:t>4. Mengidentifikasi strategi implementasi Kurikulum 2013.</a:t>
            </a:r>
          </a:p>
          <a:p>
            <a:pPr marL="12700" indent="0" algn="just">
              <a:lnSpc>
                <a:spcPts val="1608"/>
              </a:lnSpc>
            </a:pPr>
            <a:r>
              <a:rPr lang="en-US" sz="900">
                <a:latin typeface="Arial"/>
              </a:rPr>
              <a:t>5. Menjelaskan konsep pendekatan saintifik.</a:t>
            </a:r>
          </a:p>
          <a:p>
            <a:pPr marL="12700" indent="0" algn="just">
              <a:lnSpc>
                <a:spcPts val="1608"/>
              </a:lnSpc>
            </a:pPr>
            <a:r>
              <a:rPr lang="en-US" sz="900">
                <a:latin typeface="Arial"/>
              </a:rPr>
              <a:t>6. Menjelaskan konsep model-model pembelajaran (PBL, PJBL, DL).</a:t>
            </a:r>
          </a:p>
          <a:p>
            <a:pPr marL="12700" indent="0" algn="just">
              <a:lnSpc>
                <a:spcPts val="1608"/>
              </a:lnSpc>
              <a:spcAft>
                <a:spcPts val="1050"/>
              </a:spcAft>
            </a:pPr>
            <a:r>
              <a:rPr lang="en-US" sz="900">
                <a:latin typeface="Arial"/>
              </a:rPr>
              <a:t>7. Menjelaskan konsep penilaian autentik pada proses dan hasil belajar.</a:t>
            </a:r>
          </a:p>
          <a:p>
            <a:pPr marL="12700" indent="0" algn="just"/>
            <a:r>
              <a:rPr lang="en-US" sz="900" b="1" u="sng">
                <a:latin typeface="Arial"/>
              </a:rPr>
              <a:t>Langkah Kegiatan</a:t>
            </a:r>
          </a:p>
        </p:txBody>
      </p:sp>
      <p:sp>
        <p:nvSpPr>
          <p:cNvPr id="4" name="Rectangle 3"/>
          <p:cNvSpPr/>
          <p:nvPr/>
        </p:nvSpPr>
        <p:spPr>
          <a:xfrm>
            <a:off x="1164336" y="7909560"/>
            <a:ext cx="841248" cy="1307592"/>
          </a:xfrm>
          <a:prstGeom prst="rect">
            <a:avLst/>
          </a:prstGeom>
        </p:spPr>
        <p:txBody>
          <a:bodyPr lIns="0" tIns="0" rIns="0" bIns="0">
            <a:noAutofit/>
          </a:bodyPr>
          <a:lstStyle/>
          <a:p>
            <a:pPr indent="0" algn="ctr">
              <a:lnSpc>
                <a:spcPts val="1536"/>
              </a:lnSpc>
            </a:pPr>
            <a:r>
              <a:rPr lang="en-US" sz="900">
                <a:latin typeface="Arial"/>
              </a:rPr>
              <a:t>Mengamati tayangan video cuplikan</a:t>
            </a:r>
          </a:p>
          <a:p>
            <a:pPr indent="0" algn="ctr">
              <a:lnSpc>
                <a:spcPts val="1536"/>
              </a:lnSpc>
            </a:pPr>
            <a:r>
              <a:rPr lang="en-US" sz="900">
                <a:latin typeface="Arial"/>
              </a:rPr>
              <a:t>contoh pembelajaran Kurikulum 2013</a:t>
            </a:r>
          </a:p>
        </p:txBody>
      </p:sp>
      <p:sp>
        <p:nvSpPr>
          <p:cNvPr id="5" name="Rectangle 4"/>
          <p:cNvSpPr/>
          <p:nvPr/>
        </p:nvSpPr>
        <p:spPr>
          <a:xfrm>
            <a:off x="2145792" y="8446008"/>
            <a:ext cx="262128" cy="262128"/>
          </a:xfrm>
          <a:prstGeom prst="rect">
            <a:avLst/>
          </a:prstGeom>
        </p:spPr>
        <p:txBody>
          <a:bodyPr lIns="0" tIns="0" rIns="0" bIns="0">
            <a:noAutofit/>
          </a:bodyPr>
          <a:lstStyle/>
          <a:p>
            <a:pPr marL="63500" indent="0"/>
            <a:r>
              <a:rPr lang="en-US" sz="1900" b="1" spc="-100">
                <a:latin typeface="Arial"/>
              </a:rPr>
              <a:t>&gt;=&gt;</a:t>
            </a:r>
          </a:p>
        </p:txBody>
      </p:sp>
      <p:sp>
        <p:nvSpPr>
          <p:cNvPr id="6" name="Rectangle 5"/>
          <p:cNvSpPr/>
          <p:nvPr/>
        </p:nvSpPr>
        <p:spPr>
          <a:xfrm>
            <a:off x="2593848" y="7909560"/>
            <a:ext cx="868680" cy="1130808"/>
          </a:xfrm>
          <a:prstGeom prst="rect">
            <a:avLst/>
          </a:prstGeom>
        </p:spPr>
        <p:txBody>
          <a:bodyPr lIns="0" tIns="0" rIns="0" bIns="0">
            <a:noAutofit/>
          </a:bodyPr>
          <a:lstStyle/>
          <a:p>
            <a:pPr indent="0" algn="ctr">
              <a:lnSpc>
                <a:spcPts val="1560"/>
              </a:lnSpc>
            </a:pPr>
            <a:r>
              <a:rPr lang="en-US" sz="900">
                <a:latin typeface="Arial"/>
              </a:rPr>
              <a:t>Diskusi kelompok (Peserta dibagi dalam 5 kelompok) 2013</a:t>
            </a:r>
          </a:p>
        </p:txBody>
      </p:sp>
      <p:sp>
        <p:nvSpPr>
          <p:cNvPr id="7" name="Rectangle 6"/>
          <p:cNvSpPr/>
          <p:nvPr/>
        </p:nvSpPr>
        <p:spPr>
          <a:xfrm>
            <a:off x="3651504" y="8433816"/>
            <a:ext cx="262128" cy="262128"/>
          </a:xfrm>
          <a:prstGeom prst="rect">
            <a:avLst/>
          </a:prstGeom>
        </p:spPr>
        <p:txBody>
          <a:bodyPr lIns="0" tIns="0" rIns="0" bIns="0">
            <a:noAutofit/>
          </a:bodyPr>
          <a:lstStyle/>
          <a:p>
            <a:pPr marL="63500" indent="0"/>
            <a:r>
              <a:rPr lang="en-US" sz="1100">
                <a:latin typeface="Arial"/>
              </a:rPr>
              <a:t>&gt;=&gt;</a:t>
            </a:r>
          </a:p>
        </p:txBody>
      </p:sp>
      <p:sp>
        <p:nvSpPr>
          <p:cNvPr id="8" name="Rectangle 7"/>
          <p:cNvSpPr/>
          <p:nvPr/>
        </p:nvSpPr>
        <p:spPr>
          <a:xfrm>
            <a:off x="4111752" y="7906512"/>
            <a:ext cx="896112" cy="1335024"/>
          </a:xfrm>
          <a:prstGeom prst="rect">
            <a:avLst/>
          </a:prstGeom>
        </p:spPr>
        <p:txBody>
          <a:bodyPr lIns="0" tIns="0" rIns="0" bIns="0">
            <a:noAutofit/>
          </a:bodyPr>
          <a:lstStyle/>
          <a:p>
            <a:pPr indent="0" algn="ctr">
              <a:lnSpc>
                <a:spcPts val="1536"/>
              </a:lnSpc>
            </a:pPr>
            <a:r>
              <a:rPr lang="en-US" sz="900">
                <a:latin typeface="Arial"/>
              </a:rPr>
              <a:t>Presentasi hasil</a:t>
            </a:r>
          </a:p>
          <a:p>
            <a:pPr indent="0" algn="ctr">
              <a:lnSpc>
                <a:spcPts val="1536"/>
              </a:lnSpc>
            </a:pPr>
            <a:r>
              <a:rPr lang="en-US" sz="900">
                <a:latin typeface="Arial"/>
              </a:rPr>
              <a:t>diskusi kelompok dan komentar dari kelompok lain (20 menit/ kelompok)</a:t>
            </a:r>
          </a:p>
        </p:txBody>
      </p:sp>
      <p:sp>
        <p:nvSpPr>
          <p:cNvPr id="9" name="Rectangle 8"/>
          <p:cNvSpPr/>
          <p:nvPr/>
        </p:nvSpPr>
        <p:spPr>
          <a:xfrm>
            <a:off x="5227320" y="8406384"/>
            <a:ext cx="262128" cy="262128"/>
          </a:xfrm>
          <a:prstGeom prst="rect">
            <a:avLst/>
          </a:prstGeom>
        </p:spPr>
        <p:txBody>
          <a:bodyPr lIns="0" tIns="0" rIns="0" bIns="0">
            <a:noAutofit/>
          </a:bodyPr>
          <a:lstStyle/>
          <a:p>
            <a:pPr marL="63500" indent="0"/>
            <a:r>
              <a:rPr lang="en-US" sz="1100">
                <a:latin typeface="Arial"/>
              </a:rPr>
              <a:t>&gt;=&gt;</a:t>
            </a:r>
          </a:p>
        </p:txBody>
      </p:sp>
      <p:sp>
        <p:nvSpPr>
          <p:cNvPr id="10" name="Rectangle 9"/>
          <p:cNvSpPr/>
          <p:nvPr/>
        </p:nvSpPr>
        <p:spPr>
          <a:xfrm>
            <a:off x="5638800" y="7906512"/>
            <a:ext cx="954024" cy="920496"/>
          </a:xfrm>
          <a:prstGeom prst="rect">
            <a:avLst/>
          </a:prstGeom>
        </p:spPr>
        <p:txBody>
          <a:bodyPr lIns="0" tIns="0" rIns="0" bIns="0">
            <a:noAutofit/>
          </a:bodyPr>
          <a:lstStyle/>
          <a:p>
            <a:pPr indent="0" algn="ctr">
              <a:lnSpc>
                <a:spcPts val="1536"/>
              </a:lnSpc>
            </a:pPr>
            <a:r>
              <a:rPr lang="en-US" sz="900">
                <a:latin typeface="Arial"/>
              </a:rPr>
              <a:t>Penyimpulan hasil diskusi kelompok dan rangkuman hasil 2013</a:t>
            </a:r>
          </a:p>
        </p:txBody>
      </p:sp>
      <p:sp>
        <p:nvSpPr>
          <p:cNvPr id="11" name="Rectangle 10"/>
          <p:cNvSpPr/>
          <p:nvPr/>
        </p:nvSpPr>
        <p:spPr>
          <a:xfrm>
            <a:off x="4809744" y="9918192"/>
            <a:ext cx="1862328" cy="155448"/>
          </a:xfrm>
          <a:prstGeom prst="rect">
            <a:avLst/>
          </a:prstGeom>
        </p:spPr>
        <p:txBody>
          <a:bodyPr lIns="0" tIns="0" rIns="0" bIns="0">
            <a:noAutofit/>
          </a:bodyPr>
          <a:lstStyle/>
          <a:p>
            <a:pPr indent="0" algn="just"/>
            <a:r>
              <a:rPr lang="en-US" sz="900">
                <a:latin typeface="Arial"/>
              </a:rPr>
              <a:t>Materi 1 - Konsep Kurikulum | 2</a:t>
            </a:r>
          </a:p>
        </p:txBody>
      </p:sp>
    </p:spTree>
  </p:cSld>
  <p:clrMapOvr>
    <a:overrideClrMapping bg1="lt1" tx1="dk1" bg2="lt2" tx2="dk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05840" y="1078992"/>
          <a:ext cx="6135624" cy="1682496"/>
        </p:xfrm>
        <a:graphic>
          <a:graphicData uri="http://schemas.openxmlformats.org/drawingml/2006/table">
            <a:tbl>
              <a:tblPr/>
              <a:tblGrid>
                <a:gridCol w="252984"/>
                <a:gridCol w="1438656"/>
                <a:gridCol w="1170432"/>
                <a:gridCol w="539496"/>
                <a:gridCol w="557784"/>
                <a:gridCol w="524256"/>
                <a:gridCol w="847344"/>
                <a:gridCol w="804672"/>
              </a:tblGrid>
              <a:tr h="213360">
                <a:tc>
                  <a:txBody>
                    <a:bodyPr/>
                    <a:lstStyle/>
                    <a:p>
                      <a:endParaRPr sz="1100"/>
                    </a:p>
                  </a:txBody>
                  <a:tcPr marL="0" marR="0" marT="0" marB="0"/>
                </a:tc>
                <a:tc>
                  <a:txBody>
                    <a:bodyPr/>
                    <a:lstStyle/>
                    <a:p>
                      <a:pPr marL="76200" indent="0"/>
                      <a:r>
                        <a:rPr lang="en-US" sz="900">
                          <a:latin typeface="Arial"/>
                        </a:rPr>
                        <a:t>- Rubrik</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13360">
                <a:tc>
                  <a:txBody>
                    <a:bodyPr/>
                    <a:lstStyle/>
                    <a:p>
                      <a:pPr marL="76200" indent="0"/>
                      <a:r>
                        <a:rPr lang="en-US" sz="900">
                          <a:latin typeface="Arial"/>
                        </a:rPr>
                        <a:t>4.</a:t>
                      </a:r>
                    </a:p>
                  </a:txBody>
                  <a:tcPr marL="0" marR="0" marT="0" marB="0"/>
                </a:tc>
                <a:tc>
                  <a:txBody>
                    <a:bodyPr/>
                    <a:lstStyle/>
                    <a:p>
                      <a:pPr marL="76200" indent="0"/>
                      <a:r>
                        <a:rPr lang="en-US" sz="900">
                          <a:latin typeface="Arial"/>
                        </a:rPr>
                        <a:t>Portofolio</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10312">
                <a:tc>
                  <a:txBody>
                    <a:bodyPr/>
                    <a:lstStyle/>
                    <a:p>
                      <a:pPr marL="76200" indent="0"/>
                      <a:r>
                        <a:rPr lang="en-US" sz="900">
                          <a:latin typeface="Arial"/>
                        </a:rPr>
                        <a:t>5.</a:t>
                      </a:r>
                    </a:p>
                  </a:txBody>
                  <a:tcPr marL="0" marR="0" marT="0" marB="0"/>
                </a:tc>
                <a:tc>
                  <a:txBody>
                    <a:bodyPr/>
                    <a:lstStyle/>
                    <a:p>
                      <a:pPr marL="76200" indent="0"/>
                      <a:r>
                        <a:rPr lang="en-US" sz="900">
                          <a:latin typeface="Arial"/>
                        </a:rPr>
                        <a:t>Penilaian Diri</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76200" indent="0"/>
                      <a:r>
                        <a:rPr lang="en-US" sz="900">
                          <a:latin typeface="Arial"/>
                        </a:rPr>
                        <a:t>6.</a:t>
                      </a:r>
                    </a:p>
                  </a:txBody>
                  <a:tcPr marL="0" marR="0" marT="0" marB="0"/>
                </a:tc>
                <a:tc>
                  <a:txBody>
                    <a:bodyPr/>
                    <a:lstStyle/>
                    <a:p>
                      <a:pPr marL="76200" indent="0"/>
                      <a:r>
                        <a:rPr lang="en-US" sz="900">
                          <a:latin typeface="Arial"/>
                        </a:rPr>
                        <a:t>Penilaian Antarteman</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414528">
                <a:tc>
                  <a:txBody>
                    <a:bodyPr/>
                    <a:lstStyle/>
                    <a:p>
                      <a:pPr marL="76200" indent="0"/>
                      <a:r>
                        <a:rPr lang="en-US" sz="900">
                          <a:latin typeface="Arial"/>
                        </a:rPr>
                        <a:t>7.</a:t>
                      </a:r>
                    </a:p>
                  </a:txBody>
                  <a:tcPr marL="0" marR="0" marT="0" marB="0"/>
                </a:tc>
                <a:tc>
                  <a:txBody>
                    <a:bodyPr/>
                    <a:lstStyle/>
                    <a:p>
                      <a:pPr marL="76200" marR="203200" indent="0">
                        <a:lnSpc>
                          <a:spcPts val="1608"/>
                        </a:lnSpc>
                      </a:pPr>
                      <a:r>
                        <a:rPr lang="en-US" sz="900">
                          <a:latin typeface="Arial"/>
                        </a:rPr>
                        <a:t>Informasi Pengayaan Belajar</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r h="420624">
                <a:tc>
                  <a:txBody>
                    <a:bodyPr/>
                    <a:lstStyle/>
                    <a:p>
                      <a:pPr marL="76200" indent="0"/>
                      <a:r>
                        <a:rPr lang="en-US" sz="900">
                          <a:latin typeface="Arial"/>
                        </a:rPr>
                        <a:t>8.</a:t>
                      </a:r>
                    </a:p>
                  </a:txBody>
                  <a:tcPr marL="0" marR="0" marT="0" marB="0"/>
                </a:tc>
                <a:tc>
                  <a:txBody>
                    <a:bodyPr/>
                    <a:lstStyle/>
                    <a:p>
                      <a:pPr marL="76200" marR="203200" indent="0">
                        <a:lnSpc>
                          <a:spcPts val="1632"/>
                        </a:lnSpc>
                      </a:pPr>
                      <a:r>
                        <a:rPr lang="en-US" sz="900">
                          <a:latin typeface="Arial"/>
                        </a:rPr>
                        <a:t>Informasi hubungan guru dan Orang tua</a:t>
                      </a:r>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c>
                  <a:txBody>
                    <a:bodyPr/>
                    <a:lstStyle/>
                    <a:p>
                      <a:endParaRPr sz="2000"/>
                    </a:p>
                  </a:txBody>
                  <a:tcPr marL="0" marR="0" marT="0" marB="0"/>
                </a:tc>
              </a:tr>
            </a:tbl>
          </a:graphicData>
        </a:graphic>
      </p:graphicFrame>
      <p:sp>
        <p:nvSpPr>
          <p:cNvPr id="3" name="Rectangle 2"/>
          <p:cNvSpPr/>
          <p:nvPr/>
        </p:nvSpPr>
        <p:spPr>
          <a:xfrm>
            <a:off x="1091184" y="2993136"/>
            <a:ext cx="2633472" cy="155448"/>
          </a:xfrm>
          <a:prstGeom prst="rect">
            <a:avLst/>
          </a:prstGeom>
        </p:spPr>
        <p:txBody>
          <a:bodyPr lIns="0" tIns="0" rIns="0" bIns="0">
            <a:noAutofit/>
          </a:bodyPr>
          <a:lstStyle/>
          <a:p>
            <a:pPr indent="0"/>
            <a:r>
              <a:rPr lang="en-US" sz="900">
                <a:latin typeface="Arial"/>
              </a:rPr>
              <a:t>Deskripsi rekomendasi hasil analisis Buku Guru</a:t>
            </a:r>
          </a:p>
        </p:txBody>
      </p:sp>
      <p:sp>
        <p:nvSpPr>
          <p:cNvPr id="4" name="Rectangle 3"/>
          <p:cNvSpPr/>
          <p:nvPr/>
        </p:nvSpPr>
        <p:spPr>
          <a:xfrm>
            <a:off x="4200144" y="9918192"/>
            <a:ext cx="2474976" cy="131064"/>
          </a:xfrm>
          <a:prstGeom prst="rect">
            <a:avLst/>
          </a:prstGeom>
        </p:spPr>
        <p:txBody>
          <a:bodyPr lIns="0" tIns="0" rIns="0" bIns="0">
            <a:noAutofit/>
          </a:bodyPr>
          <a:lstStyle/>
          <a:p>
            <a:pPr indent="0" algn="just"/>
            <a:r>
              <a:rPr lang="en-US" sz="900">
                <a:latin typeface="Arial"/>
              </a:rPr>
              <a:t>Materi 2-Analisis Buku Guru dan SIswa | 64</a:t>
            </a:r>
          </a:p>
        </p:txBody>
      </p:sp>
    </p:spTree>
  </p:cSld>
  <p:clrMapOvr>
    <a:overrideClrMapping bg1="lt1" tx1="dk1" bg2="lt2" tx2="dk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5088" y="752856"/>
            <a:ext cx="5721096" cy="134112"/>
          </a:xfrm>
          <a:prstGeom prst="rect">
            <a:avLst/>
          </a:prstGeom>
        </p:spPr>
        <p:txBody>
          <a:bodyPr lIns="0" tIns="0" rIns="0" bIns="0">
            <a:noAutofit/>
          </a:bodyPr>
          <a:lstStyle/>
          <a:p>
            <a:pPr marL="5143500" indent="0">
              <a:spcAft>
                <a:spcPts val="1260"/>
              </a:spcAft>
            </a:pPr>
            <a:r>
              <a:rPr lang="en-US" sz="900" b="1">
                <a:latin typeface="Arial"/>
              </a:rPr>
              <a:t>R - 2.2</a:t>
            </a:r>
          </a:p>
        </p:txBody>
      </p:sp>
      <p:sp>
        <p:nvSpPr>
          <p:cNvPr id="3" name="Rectangle 2"/>
          <p:cNvSpPr/>
          <p:nvPr/>
        </p:nvSpPr>
        <p:spPr>
          <a:xfrm>
            <a:off x="1085088" y="1115568"/>
            <a:ext cx="5721096" cy="1834896"/>
          </a:xfrm>
          <a:prstGeom prst="rect">
            <a:avLst/>
          </a:prstGeom>
        </p:spPr>
        <p:txBody>
          <a:bodyPr lIns="0" tIns="0" rIns="0" bIns="0">
            <a:noAutofit/>
          </a:bodyPr>
          <a:lstStyle/>
          <a:p>
            <a:pPr marL="1270000" indent="0">
              <a:spcBef>
                <a:spcPts val="1260"/>
              </a:spcBef>
              <a:spcAft>
                <a:spcPts val="1680"/>
              </a:spcAft>
            </a:pPr>
            <a:r>
              <a:rPr lang="en-US" sz="1100" b="1">
                <a:latin typeface="Arial"/>
              </a:rPr>
              <a:t>RUBRIK PENILAIAN ANALISIS BUKU GURU</a:t>
            </a:r>
          </a:p>
          <a:p>
            <a:pPr marR="152400" indent="0">
              <a:lnSpc>
                <a:spcPts val="1608"/>
              </a:lnSpc>
              <a:spcAft>
                <a:spcPts val="1050"/>
              </a:spcAft>
            </a:pPr>
            <a:r>
              <a:rPr lang="en-US" sz="900">
                <a:latin typeface="Arial"/>
              </a:rPr>
              <a:t>Rubrik penilaian Analisis Buku Guru digunakan fasilitator untuk menilai hasil analisis peserta pelatihan terhadap Buku Guru sesuai dengan mata pelajaran yang diampu.</a:t>
            </a:r>
          </a:p>
          <a:p>
            <a:pPr marL="190500" indent="-177800">
              <a:lnSpc>
                <a:spcPts val="1608"/>
              </a:lnSpc>
            </a:pPr>
            <a:r>
              <a:rPr lang="en-US" sz="900">
                <a:latin typeface="Arial"/>
              </a:rPr>
              <a:t>Langkah-langkah penilaian hasil analisis:</a:t>
            </a:r>
          </a:p>
          <a:p>
            <a:pPr marL="190500" indent="-177800">
              <a:lnSpc>
                <a:spcPts val="1608"/>
              </a:lnSpc>
            </a:pPr>
            <a:r>
              <a:rPr lang="en-US" sz="900">
                <a:latin typeface="Arial"/>
              </a:rPr>
              <a:t>1. Cermati format penilaian Analisis Buku Guru sertahasil analisis peserta yang akan dinilai.</a:t>
            </a:r>
          </a:p>
          <a:p>
            <a:pPr marL="190500" marR="152400" indent="-177800">
              <a:lnSpc>
                <a:spcPts val="1608"/>
              </a:lnSpc>
              <a:spcAft>
                <a:spcPts val="1260"/>
              </a:spcAft>
            </a:pPr>
            <a:r>
              <a:rPr lang="en-US" sz="900">
                <a:latin typeface="Arial"/>
              </a:rPr>
              <a:t>2. Berikan nilai pada setiap komponen sesuai dengan penilaian Anda terhadap hasil analisis menggunakan rentang nilai sebagai berikut.</a:t>
            </a:r>
          </a:p>
        </p:txBody>
      </p:sp>
      <p:graphicFrame>
        <p:nvGraphicFramePr>
          <p:cNvPr id="4" name="Table 3"/>
          <p:cNvGraphicFramePr>
            <a:graphicFrameLocks noGrp="1"/>
          </p:cNvGraphicFramePr>
          <p:nvPr/>
        </p:nvGraphicFramePr>
        <p:xfrm>
          <a:off x="1533144" y="3182112"/>
          <a:ext cx="5151120" cy="1313688"/>
        </p:xfrm>
        <a:graphic>
          <a:graphicData uri="http://schemas.openxmlformats.org/drawingml/2006/table">
            <a:tbl>
              <a:tblPr/>
              <a:tblGrid>
                <a:gridCol w="1051560"/>
                <a:gridCol w="1051560"/>
                <a:gridCol w="3048000"/>
              </a:tblGrid>
              <a:tr h="259080">
                <a:tc>
                  <a:txBody>
                    <a:bodyPr/>
                    <a:lstStyle/>
                    <a:p>
                      <a:pPr marL="88900" indent="0"/>
                      <a:r>
                        <a:rPr lang="en-US" sz="900">
                          <a:latin typeface="Arial"/>
                        </a:rPr>
                        <a:t>PERINGKAT</a:t>
                      </a:r>
                    </a:p>
                  </a:txBody>
                  <a:tcPr marL="0" marR="0" marT="0" marB="0"/>
                </a:tc>
                <a:tc>
                  <a:txBody>
                    <a:bodyPr/>
                    <a:lstStyle/>
                    <a:p>
                      <a:pPr marL="88900" indent="0"/>
                      <a:r>
                        <a:rPr lang="en-US" sz="900">
                          <a:latin typeface="Arial"/>
                        </a:rPr>
                        <a:t>NILAI</a:t>
                      </a:r>
                    </a:p>
                  </a:txBody>
                  <a:tcPr marL="0" marR="0" marT="0" marB="0"/>
                </a:tc>
                <a:tc>
                  <a:txBody>
                    <a:bodyPr/>
                    <a:lstStyle/>
                    <a:p>
                      <a:pPr marL="76200" indent="0" algn="just"/>
                      <a:r>
                        <a:rPr lang="en-US" sz="900" b="1">
                          <a:latin typeface="Arial"/>
                        </a:rPr>
                        <a:t>KRITERIA</a:t>
                      </a:r>
                    </a:p>
                  </a:txBody>
                  <a:tcPr marL="0" marR="0" marT="0" marB="0"/>
                </a:tc>
              </a:tr>
              <a:tr h="417576">
                <a:tc>
                  <a:txBody>
                    <a:bodyPr/>
                    <a:lstStyle/>
                    <a:p>
                      <a:pPr marL="88900" indent="0"/>
                      <a:r>
                        <a:rPr lang="en-US" sz="900">
                          <a:latin typeface="Arial"/>
                        </a:rPr>
                        <a:t>Amat Baik ( AB)</a:t>
                      </a:r>
                    </a:p>
                  </a:txBody>
                  <a:tcPr marL="0" marR="0" marT="0" marB="0"/>
                </a:tc>
                <a:tc>
                  <a:txBody>
                    <a:bodyPr/>
                    <a:lstStyle/>
                    <a:p>
                      <a:pPr marL="88900" indent="0"/>
                      <a:r>
                        <a:rPr lang="en-US" sz="900">
                          <a:latin typeface="Arial"/>
                        </a:rPr>
                        <a:t>90 &lt; AB &lt; 100</a:t>
                      </a:r>
                    </a:p>
                  </a:txBody>
                  <a:tcPr marL="0" marR="0" marT="0" marB="0"/>
                </a:tc>
                <a:tc>
                  <a:txBody>
                    <a:bodyPr/>
                    <a:lstStyle/>
                    <a:p>
                      <a:pPr marL="76200" marR="101600" indent="0" algn="just">
                        <a:lnSpc>
                          <a:spcPts val="1608"/>
                        </a:lnSpc>
                      </a:pPr>
                      <a:r>
                        <a:rPr lang="en-US" sz="900">
                          <a:latin typeface="Arial"/>
                        </a:rPr>
                        <a:t>Hasil analisis tepat, tindak lanjut logis dan bisa dilaksanakan</a:t>
                      </a:r>
                    </a:p>
                  </a:txBody>
                  <a:tcPr marL="0" marR="0" marT="0" marB="0"/>
                </a:tc>
              </a:tr>
              <a:tr h="210312">
                <a:tc>
                  <a:txBody>
                    <a:bodyPr/>
                    <a:lstStyle/>
                    <a:p>
                      <a:pPr marL="88900" indent="0"/>
                      <a:r>
                        <a:rPr lang="en-US" sz="900">
                          <a:latin typeface="Arial"/>
                        </a:rPr>
                        <a:t>Baik (B)</a:t>
                      </a:r>
                    </a:p>
                  </a:txBody>
                  <a:tcPr marL="0" marR="0" marT="0" marB="0"/>
                </a:tc>
                <a:tc>
                  <a:txBody>
                    <a:bodyPr/>
                    <a:lstStyle/>
                    <a:p>
                      <a:pPr marL="88900" indent="0"/>
                      <a:r>
                        <a:rPr lang="en-US" sz="900">
                          <a:latin typeface="Arial"/>
                        </a:rPr>
                        <a:t>80 &lt; B &lt; 90</a:t>
                      </a:r>
                    </a:p>
                  </a:txBody>
                  <a:tcPr marL="0" marR="0" marT="0" marB="0"/>
                </a:tc>
                <a:tc>
                  <a:txBody>
                    <a:bodyPr/>
                    <a:lstStyle/>
                    <a:p>
                      <a:pPr marL="76200" indent="0" algn="just"/>
                      <a:r>
                        <a:rPr lang="en-US" sz="900">
                          <a:latin typeface="Arial"/>
                        </a:rPr>
                        <a:t>Hasil analisis tepat, tindak lanjut kurang logis</a:t>
                      </a:r>
                    </a:p>
                  </a:txBody>
                  <a:tcPr marL="0" marR="0" marT="0" marB="0"/>
                </a:tc>
              </a:tr>
              <a:tr h="210312">
                <a:tc>
                  <a:txBody>
                    <a:bodyPr/>
                    <a:lstStyle/>
                    <a:p>
                      <a:pPr marL="88900" indent="0"/>
                      <a:r>
                        <a:rPr lang="en-US" sz="900">
                          <a:latin typeface="Arial"/>
                        </a:rPr>
                        <a:t>Cukup (C)</a:t>
                      </a:r>
                    </a:p>
                  </a:txBody>
                  <a:tcPr marL="0" marR="0" marT="0" marB="0"/>
                </a:tc>
                <a:tc>
                  <a:txBody>
                    <a:bodyPr/>
                    <a:lstStyle/>
                    <a:p>
                      <a:pPr marL="88900" indent="0"/>
                      <a:r>
                        <a:rPr lang="en-US" sz="900">
                          <a:latin typeface="Arial"/>
                        </a:rPr>
                        <a:t>70 &lt; C &lt; 80</a:t>
                      </a:r>
                    </a:p>
                  </a:txBody>
                  <a:tcPr marL="0" marR="0" marT="0" marB="0"/>
                </a:tc>
                <a:tc>
                  <a:txBody>
                    <a:bodyPr/>
                    <a:lstStyle/>
                    <a:p>
                      <a:pPr marL="76200" indent="0" algn="just"/>
                      <a:r>
                        <a:rPr lang="en-US" sz="900">
                          <a:latin typeface="Arial"/>
                        </a:rPr>
                        <a:t>Hasil analisis kurang tepat, tindak lanjut logis</a:t>
                      </a:r>
                    </a:p>
                  </a:txBody>
                  <a:tcPr marL="0" marR="0" marT="0" marB="0"/>
                </a:tc>
              </a:tr>
              <a:tr h="216408">
                <a:tc>
                  <a:txBody>
                    <a:bodyPr/>
                    <a:lstStyle/>
                    <a:p>
                      <a:pPr marL="88900" indent="0"/>
                      <a:r>
                        <a:rPr lang="en-US" sz="900">
                          <a:latin typeface="Arial"/>
                        </a:rPr>
                        <a:t>Kurang(K)</a:t>
                      </a:r>
                    </a:p>
                  </a:txBody>
                  <a:tcPr marL="0" marR="0" marT="0" marB="0"/>
                </a:tc>
                <a:tc>
                  <a:txBody>
                    <a:bodyPr/>
                    <a:lstStyle/>
                    <a:p>
                      <a:pPr marL="88900" indent="0"/>
                      <a:r>
                        <a:rPr lang="en-US" sz="900">
                          <a:latin typeface="Arial"/>
                        </a:rPr>
                        <a:t>&lt; 70</a:t>
                      </a:r>
                    </a:p>
                  </a:txBody>
                  <a:tcPr marL="0" marR="0" marT="0" marB="0"/>
                </a:tc>
                <a:tc>
                  <a:txBody>
                    <a:bodyPr/>
                    <a:lstStyle/>
                    <a:p>
                      <a:pPr marL="76200" indent="0" algn="just"/>
                      <a:r>
                        <a:rPr lang="en-US" sz="900">
                          <a:latin typeface="Arial"/>
                        </a:rPr>
                        <a:t>Hasil analisis kurang tepat, tindak lanjut tidak logis</a:t>
                      </a:r>
                    </a:p>
                  </a:txBody>
                  <a:tcPr marL="0" marR="0" marT="0" marB="0"/>
                </a:tc>
              </a:tr>
            </a:tbl>
          </a:graphicData>
        </a:graphic>
      </p:graphicFrame>
      <p:sp>
        <p:nvSpPr>
          <p:cNvPr id="5" name="Rectangle 4"/>
          <p:cNvSpPr/>
          <p:nvPr/>
        </p:nvSpPr>
        <p:spPr>
          <a:xfrm>
            <a:off x="1085088" y="4721352"/>
            <a:ext cx="5721096" cy="359664"/>
          </a:xfrm>
          <a:prstGeom prst="rect">
            <a:avLst/>
          </a:prstGeom>
        </p:spPr>
        <p:txBody>
          <a:bodyPr lIns="0" tIns="0" rIns="0" bIns="0">
            <a:noAutofit/>
          </a:bodyPr>
          <a:lstStyle/>
          <a:p>
            <a:pPr marL="190500" marR="152400" indent="-177800">
              <a:lnSpc>
                <a:spcPts val="1608"/>
              </a:lnSpc>
              <a:spcBef>
                <a:spcPts val="1260"/>
              </a:spcBef>
            </a:pPr>
            <a:r>
              <a:rPr lang="en-US" sz="900">
                <a:latin typeface="Arial"/>
              </a:rPr>
              <a:t>3. Setelah selesai penilaian masing-masing komponen, jumlahkan nilai seluruh komponen sehingga menghasilkan nilai hasil Analisis Buku Guru.</a:t>
            </a:r>
          </a:p>
        </p:txBody>
      </p:sp>
      <p:sp>
        <p:nvSpPr>
          <p:cNvPr id="6" name="Rectangle 5"/>
          <p:cNvSpPr/>
          <p:nvPr/>
        </p:nvSpPr>
        <p:spPr>
          <a:xfrm>
            <a:off x="4200144" y="9918192"/>
            <a:ext cx="2471928" cy="131064"/>
          </a:xfrm>
          <a:prstGeom prst="rect">
            <a:avLst/>
          </a:prstGeom>
        </p:spPr>
        <p:txBody>
          <a:bodyPr lIns="0" tIns="0" rIns="0" bIns="0">
            <a:noAutofit/>
          </a:bodyPr>
          <a:lstStyle/>
          <a:p>
            <a:pPr indent="0" algn="just"/>
            <a:r>
              <a:rPr lang="en-US" sz="900">
                <a:latin typeface="Arial"/>
              </a:rPr>
              <a:t>Materi 2-Analisis Buku Guru dan SIswa | 65</a:t>
            </a:r>
          </a:p>
        </p:txBody>
      </p:sp>
    </p:spTree>
  </p:cSld>
  <p:clrMapOvr>
    <a:overrideClrMapping bg1="lt1" tx1="dk1" bg2="lt2" tx2="dk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630680" y="3075432"/>
            <a:ext cx="4779264" cy="2273808"/>
          </a:xfrm>
          <a:prstGeom prst="rect">
            <a:avLst/>
          </a:prstGeom>
          <a:solidFill>
            <a:srgbClr val="C6DEEA"/>
          </a:solidFill>
        </p:spPr>
        <p:txBody>
          <a:bodyPr lIns="0" tIns="0" rIns="0" bIns="0">
            <a:noAutofit/>
          </a:bodyPr>
          <a:lstStyle/>
          <a:p>
            <a:pPr marR="190500" indent="0" algn="ctr">
              <a:lnSpc>
                <a:spcPts val="2184"/>
              </a:lnSpc>
              <a:spcAft>
                <a:spcPts val="840"/>
              </a:spcAft>
            </a:pPr>
            <a:r>
              <a:rPr lang="en-US" sz="1400" b="1">
                <a:latin typeface="Arial"/>
              </a:rPr>
              <a:t>MATERI PELATIHAN 3: PERANCANGAN PEMBELAJARAN DAN PENILAIAN</a:t>
            </a:r>
          </a:p>
          <a:p>
            <a:pPr marL="368300" marR="165100" indent="-368300">
              <a:lnSpc>
                <a:spcPts val="1704"/>
              </a:lnSpc>
            </a:pPr>
            <a:r>
              <a:rPr lang="en-US" sz="1100" b="1">
                <a:latin typeface="Arial"/>
              </a:rPr>
              <a:t>3.1 PENERAPAN PENDEKATAN SAINTIFIK DAN MODEL-MODEL PEMBELAJARAN PADA PEMBELAJARAN BAHASA JERMAN</a:t>
            </a:r>
          </a:p>
          <a:p>
            <a:pPr marL="368300" marR="558800" indent="-368300">
              <a:lnSpc>
                <a:spcPts val="1704"/>
              </a:lnSpc>
            </a:pPr>
            <a:r>
              <a:rPr lang="en-US" sz="1100" b="1">
                <a:latin typeface="Arial"/>
              </a:rPr>
              <a:t>3.2 PERANCANGAN PENILAIAN DALAM PEMBELAJARAN BAHASA JERMAN</a:t>
            </a:r>
          </a:p>
          <a:p>
            <a:pPr marL="368300" marR="381000" indent="-368300">
              <a:lnSpc>
                <a:spcPts val="1704"/>
              </a:lnSpc>
            </a:pPr>
            <a:r>
              <a:rPr lang="en-US" sz="1100" b="1">
                <a:latin typeface="Arial"/>
              </a:rPr>
              <a:t>3.3 PELAPORAN HASIL PENILAIAN PEMBELAJARAN DALAM RAPOR</a:t>
            </a:r>
          </a:p>
        </p:txBody>
      </p:sp>
    </p:spTree>
  </p:cSld>
  <p:clrMapOvr>
    <a:overrideClrMapping bg1="lt1" tx1="dk1" bg2="lt2" tx2="dk2" accent1="accent1" accent2="accent2" accent3="accent3" accent4="accent4" accent5="accent5" accent6="accent6" hlink="hlink" folHlink="folHlink"/>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1115568"/>
            <a:ext cx="5590032" cy="155448"/>
          </a:xfrm>
          <a:prstGeom prst="rect">
            <a:avLst/>
          </a:prstGeom>
        </p:spPr>
        <p:txBody>
          <a:bodyPr lIns="0" tIns="0" rIns="0" bIns="0">
            <a:noAutofit/>
          </a:bodyPr>
          <a:lstStyle/>
          <a:p>
            <a:pPr marL="457200" indent="-241300">
              <a:spcAft>
                <a:spcPts val="1680"/>
              </a:spcAft>
            </a:pPr>
            <a:r>
              <a:rPr lang="en-US" sz="1100" b="1">
                <a:latin typeface="Arial"/>
              </a:rPr>
              <a:t>MATERI PELATIHAN 3: PERANCANGAN PEMBELAJARAN DAN PENILAIAN</a:t>
            </a:r>
          </a:p>
        </p:txBody>
      </p:sp>
      <p:sp>
        <p:nvSpPr>
          <p:cNvPr id="3" name="Rectangle 2"/>
          <p:cNvSpPr/>
          <p:nvPr/>
        </p:nvSpPr>
        <p:spPr>
          <a:xfrm>
            <a:off x="1078992" y="1566672"/>
            <a:ext cx="5590032" cy="6943344"/>
          </a:xfrm>
          <a:prstGeom prst="rect">
            <a:avLst/>
          </a:prstGeom>
        </p:spPr>
        <p:txBody>
          <a:bodyPr lIns="0" tIns="0" rIns="0" bIns="0">
            <a:noAutofit/>
          </a:bodyPr>
          <a:lstStyle/>
          <a:p>
            <a:pPr marL="12700" indent="0" algn="just">
              <a:lnSpc>
                <a:spcPts val="1608"/>
              </a:lnSpc>
              <a:spcBef>
                <a:spcPts val="1680"/>
              </a:spcBef>
            </a:pPr>
            <a:r>
              <a:rPr lang="en-US" sz="900">
                <a:latin typeface="Arial"/>
              </a:rPr>
              <a:t>Salah satu elemen perubahan dalam Kurikulum 2013 adalah proses pembelajaran, yang meliputi:</a:t>
            </a:r>
          </a:p>
          <a:p>
            <a:pPr marL="215900" marR="38100" indent="-215900" algn="just">
              <a:lnSpc>
                <a:spcPts val="1608"/>
              </a:lnSpc>
            </a:pPr>
            <a:r>
              <a:rPr lang="en-US" sz="900">
                <a:latin typeface="Arial"/>
              </a:rPr>
              <a:t>1. berorientasi pada karakteristik kompetensi: a) sikap (Krathwohl): menerima, menjalankan, menghargai, menghayati, dan mengamalkan, b) keterampilan (Dyers): mengamati, menanya, mencoba, menalar, menyajikan, dan mencipta, dan c) pengetahuan (Bloom &amp; Anderson): mengetahui, memahami, menerapkan, menganalisis, mengevaluasi, dan mencipta;</a:t>
            </a:r>
          </a:p>
          <a:p>
            <a:pPr marL="12700" indent="0" algn="just">
              <a:lnSpc>
                <a:spcPts val="1608"/>
              </a:lnSpc>
            </a:pPr>
            <a:r>
              <a:rPr lang="en-US" sz="900">
                <a:latin typeface="Arial"/>
              </a:rPr>
              <a:t>2. menggunakan pendekatan saintifik dan karakteristik kompetensi sesuai jenjang; serta</a:t>
            </a:r>
          </a:p>
          <a:p>
            <a:pPr marL="12700" indent="0" algn="just">
              <a:lnSpc>
                <a:spcPts val="1608"/>
              </a:lnSpc>
              <a:spcAft>
                <a:spcPts val="1050"/>
              </a:spcAft>
            </a:pPr>
            <a:r>
              <a:rPr lang="en-US" sz="900">
                <a:latin typeface="Arial"/>
              </a:rPr>
              <a:t>3. mengutamakan</a:t>
            </a:r>
            <a:r>
              <a:rPr lang="en-US" sz="900" i="1">
                <a:latin typeface="Arial"/>
              </a:rPr>
              <a:t> discovery learning</a:t>
            </a:r>
            <a:r>
              <a:rPr lang="en-US" sz="900">
                <a:latin typeface="Arial"/>
              </a:rPr>
              <a:t> dan</a:t>
            </a:r>
            <a:r>
              <a:rPr lang="en-US" sz="900" i="1">
                <a:latin typeface="Arial"/>
              </a:rPr>
              <a:t> project based learning.</a:t>
            </a:r>
          </a:p>
          <a:p>
            <a:pPr marL="12700" marR="38100" indent="0" algn="just">
              <a:lnSpc>
                <a:spcPts val="1608"/>
              </a:lnSpc>
              <a:spcAft>
                <a:spcPts val="1050"/>
              </a:spcAft>
            </a:pPr>
            <a:r>
              <a:rPr lang="en-US" sz="900">
                <a:latin typeface="Arial"/>
              </a:rPr>
              <a:t>Elemen selanjutnya yang berubah adalah penilaian hasil belajar yang mencakup seluruh aspek kompetensi, bersifat formatif, dan hasilnya segera diikuti dengan tindak lanjut yang sesuai. Penilaian dilakukan berbasis tes dan nontes (portofolio). Cara menilai proses dan output adalah dengan menggunakan penilaian autentik. Penilaian dalam rapor memuat penilaian kuantitatif tentang pengetahuan dan deskripsi kualitatif tentang sikap dan keterampilan.</a:t>
            </a:r>
          </a:p>
          <a:p>
            <a:pPr marL="12700" marR="38100" indent="0" algn="just">
              <a:lnSpc>
                <a:spcPts val="1608"/>
              </a:lnSpc>
              <a:spcAft>
                <a:spcPts val="1050"/>
              </a:spcAft>
            </a:pPr>
            <a:r>
              <a:rPr lang="en-US" sz="900">
                <a:latin typeface="Arial"/>
              </a:rPr>
              <a:t>Pada materi pelatihan ini Anda akan mempelajari penerapan model-model pembelajaran dan perancangan penilaian yang baik dengan cara berlatih menyusun contoh proses pembelajaran, mengembangkan instrumen penilaian menggunakan berbagai model pembelajaran sesuai Kurikulum 2013, dan mengolah nilai untuk rapor.</a:t>
            </a:r>
          </a:p>
          <a:p>
            <a:pPr marL="12700" indent="0" algn="just">
              <a:lnSpc>
                <a:spcPts val="1608"/>
              </a:lnSpc>
            </a:pPr>
            <a:r>
              <a:rPr lang="en-US" sz="900" b="1">
                <a:latin typeface="Arial"/>
              </a:rPr>
              <a:t>A. Kompetensi</a:t>
            </a:r>
          </a:p>
          <a:p>
            <a:pPr marL="457200" indent="-241300">
              <a:lnSpc>
                <a:spcPts val="1608"/>
              </a:lnSpc>
            </a:pPr>
            <a:r>
              <a:rPr lang="en-US" sz="900">
                <a:latin typeface="Arial"/>
              </a:rPr>
              <a:t>1. Memahami penerapan pendekatan saintifik dalam pembelajaran.</a:t>
            </a:r>
          </a:p>
          <a:p>
            <a:pPr marL="457200" marR="38100" indent="-241300">
              <a:lnSpc>
                <a:spcPts val="1608"/>
              </a:lnSpc>
            </a:pPr>
            <a:r>
              <a:rPr lang="en-US" sz="900">
                <a:latin typeface="Arial"/>
              </a:rPr>
              <a:t>2. Memahami model-model pembelajaran</a:t>
            </a:r>
            <a:r>
              <a:rPr lang="en-US" sz="900" i="1">
                <a:latin typeface="Arial"/>
              </a:rPr>
              <a:t> (Project Based Learning, Problem Based Learning, </a:t>
            </a:r>
            <a:r>
              <a:rPr lang="en-US" sz="900">
                <a:latin typeface="Arial"/>
              </a:rPr>
              <a:t>dan</a:t>
            </a:r>
            <a:r>
              <a:rPr lang="en-US" sz="900" i="1">
                <a:latin typeface="Arial"/>
              </a:rPr>
              <a:t> Discovery Learning)</a:t>
            </a:r>
            <a:r>
              <a:rPr lang="en-US" sz="900">
                <a:latin typeface="Arial"/>
              </a:rPr>
              <a:t> dan penilaiannya.</a:t>
            </a:r>
          </a:p>
          <a:p>
            <a:pPr marL="457200" indent="-241300">
              <a:lnSpc>
                <a:spcPts val="1608"/>
              </a:lnSpc>
            </a:pPr>
            <a:r>
              <a:rPr lang="en-US" sz="900">
                <a:latin typeface="Arial"/>
              </a:rPr>
              <a:t>3. Merancang instrumen penilaian sikap, pengetahuan, dan keterampilan.</a:t>
            </a:r>
          </a:p>
          <a:p>
            <a:pPr marL="457200" indent="-241300">
              <a:lnSpc>
                <a:spcPts val="1608"/>
              </a:lnSpc>
              <a:spcAft>
                <a:spcPts val="1050"/>
              </a:spcAft>
            </a:pPr>
            <a:r>
              <a:rPr lang="en-US" sz="900">
                <a:latin typeface="Arial"/>
              </a:rPr>
              <a:t>4. Melaporkan hasil penilaian proses dan hasil belajar ke dalam laporan hasil belajar.</a:t>
            </a:r>
          </a:p>
          <a:p>
            <a:pPr marL="12700" indent="0" algn="just">
              <a:lnSpc>
                <a:spcPts val="1608"/>
              </a:lnSpc>
            </a:pPr>
            <a:r>
              <a:rPr lang="en-US" sz="900" b="1">
                <a:latin typeface="Arial"/>
              </a:rPr>
              <a:t>B. Indikator</a:t>
            </a:r>
          </a:p>
          <a:p>
            <a:pPr marL="457200" indent="-241300">
              <a:lnSpc>
                <a:spcPts val="1608"/>
              </a:lnSpc>
            </a:pPr>
            <a:r>
              <a:rPr lang="en-US" sz="900">
                <a:latin typeface="Arial"/>
              </a:rPr>
              <a:t>1. Merancang contoh penerapan pendekatan saintifik pada pembelajaran Bahasa Jerman.</a:t>
            </a:r>
          </a:p>
          <a:p>
            <a:pPr marL="457200" marR="38100" indent="-241300">
              <a:lnSpc>
                <a:spcPts val="1608"/>
              </a:lnSpc>
            </a:pPr>
            <a:r>
              <a:rPr lang="en-US" sz="900">
                <a:latin typeface="Arial"/>
              </a:rPr>
              <a:t>2. Membuat contoh penerapan model-model pembelajaran pada pembelajaran Bahasa Jerman dan penilaiannya.</a:t>
            </a:r>
          </a:p>
          <a:p>
            <a:pPr marL="457200" indent="-241300">
              <a:lnSpc>
                <a:spcPts val="1608"/>
              </a:lnSpc>
            </a:pPr>
            <a:r>
              <a:rPr lang="en-US" sz="900">
                <a:latin typeface="Arial"/>
              </a:rPr>
              <a:t>3. Mengidentifikasi kaidah-kaidah perancangan penilaian.</a:t>
            </a:r>
          </a:p>
          <a:p>
            <a:pPr marL="457200" marR="38100" indent="-241300">
              <a:lnSpc>
                <a:spcPts val="1608"/>
              </a:lnSpc>
            </a:pPr>
            <a:r>
              <a:rPr lang="en-US" sz="900">
                <a:latin typeface="Arial"/>
              </a:rPr>
              <a:t>4. Merancang instrumen penilaian sikap, pengetahuan, dan keterampilan pada pembelajaran Bahasa Jerman.</a:t>
            </a:r>
          </a:p>
          <a:p>
            <a:pPr marL="457200" indent="-241300">
              <a:lnSpc>
                <a:spcPts val="1608"/>
              </a:lnSpc>
            </a:pPr>
            <a:r>
              <a:rPr lang="en-US" sz="900">
                <a:latin typeface="Arial"/>
              </a:rPr>
              <a:t>5. Mengolah hasil penilaian proses dan hasil belajar ke dalam laporan hasil belajar.</a:t>
            </a:r>
          </a:p>
        </p:txBody>
      </p:sp>
      <p:sp>
        <p:nvSpPr>
          <p:cNvPr id="4" name="Rectangle 3"/>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67</a:t>
            </a:r>
          </a:p>
        </p:txBody>
      </p:sp>
    </p:spTree>
  </p:cSld>
  <p:clrMapOvr>
    <a:overrideClrMapping bg1="lt1" tx1="dk1" bg2="lt2" tx2="dk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3376"/>
            <a:ext cx="2087880" cy="374904"/>
          </a:xfrm>
          <a:prstGeom prst="rect">
            <a:avLst/>
          </a:prstGeom>
        </p:spPr>
        <p:txBody>
          <a:bodyPr lIns="0" tIns="0" rIns="0" bIns="0">
            <a:noAutofit/>
          </a:bodyPr>
          <a:lstStyle/>
          <a:p>
            <a:pPr indent="0">
              <a:spcAft>
                <a:spcPts val="420"/>
              </a:spcAft>
            </a:pPr>
            <a:r>
              <a:rPr lang="en-US" sz="900" b="1">
                <a:latin typeface="Arial"/>
              </a:rPr>
              <a:t>C. Langkah Kegiatan</a:t>
            </a:r>
          </a:p>
          <a:p>
            <a:pPr marL="190500" indent="0"/>
            <a:r>
              <a:rPr lang="en-US" sz="900">
                <a:latin typeface="Arial"/>
              </a:rPr>
              <a:t>1. Perancangan Pembelajaran</a:t>
            </a:r>
          </a:p>
        </p:txBody>
      </p:sp>
      <p:sp>
        <p:nvSpPr>
          <p:cNvPr id="3" name="Rectangle 2"/>
          <p:cNvSpPr/>
          <p:nvPr/>
        </p:nvSpPr>
        <p:spPr>
          <a:xfrm>
            <a:off x="1255776" y="1740408"/>
            <a:ext cx="911352" cy="1176528"/>
          </a:xfrm>
          <a:prstGeom prst="rect">
            <a:avLst/>
          </a:prstGeom>
        </p:spPr>
        <p:txBody>
          <a:bodyPr lIns="0" tIns="0" rIns="0" bIns="0">
            <a:noAutofit/>
          </a:bodyPr>
          <a:lstStyle/>
          <a:p>
            <a:pPr marL="12700" indent="0" algn="ctr">
              <a:lnSpc>
                <a:spcPts val="1608"/>
              </a:lnSpc>
            </a:pPr>
            <a:r>
              <a:rPr lang="en-US" sz="900">
                <a:latin typeface="Arial"/>
              </a:rPr>
              <a:t>Kerja Kelompok menelaah HO contoh penerapan model pembelajaran</a:t>
            </a:r>
          </a:p>
        </p:txBody>
      </p:sp>
      <p:sp>
        <p:nvSpPr>
          <p:cNvPr id="4" name="Rectangle 3"/>
          <p:cNvSpPr/>
          <p:nvPr/>
        </p:nvSpPr>
        <p:spPr>
          <a:xfrm>
            <a:off x="2353056" y="2182368"/>
            <a:ext cx="262128" cy="262128"/>
          </a:xfrm>
          <a:prstGeom prst="rect">
            <a:avLst/>
          </a:prstGeom>
        </p:spPr>
        <p:txBody>
          <a:bodyPr lIns="0" tIns="0" rIns="0" bIns="0">
            <a:noAutofit/>
          </a:bodyPr>
          <a:lstStyle/>
          <a:p>
            <a:pPr marL="63500" indent="0"/>
            <a:r>
              <a:rPr lang="en-US" sz="1100">
                <a:latin typeface="Arial"/>
              </a:rPr>
              <a:t>&gt;=&gt;</a:t>
            </a:r>
          </a:p>
        </p:txBody>
      </p:sp>
      <p:sp>
        <p:nvSpPr>
          <p:cNvPr id="5" name="Rectangle 4"/>
          <p:cNvSpPr/>
          <p:nvPr/>
        </p:nvSpPr>
        <p:spPr>
          <a:xfrm>
            <a:off x="2712720" y="1844040"/>
            <a:ext cx="807720" cy="972312"/>
          </a:xfrm>
          <a:prstGeom prst="rect">
            <a:avLst/>
          </a:prstGeom>
        </p:spPr>
        <p:txBody>
          <a:bodyPr lIns="0" tIns="0" rIns="0" bIns="0">
            <a:noAutofit/>
          </a:bodyPr>
          <a:lstStyle/>
          <a:p>
            <a:pPr marR="12700" indent="0" algn="ctr">
              <a:lnSpc>
                <a:spcPts val="1608"/>
              </a:lnSpc>
            </a:pPr>
            <a:r>
              <a:rPr lang="en-US" sz="900">
                <a:latin typeface="Arial"/>
              </a:rPr>
              <a:t>Kerja kelompok menyusun contoh model pembelajaran</a:t>
            </a:r>
          </a:p>
        </p:txBody>
      </p:sp>
      <p:sp>
        <p:nvSpPr>
          <p:cNvPr id="6" name="Rectangle 5"/>
          <p:cNvSpPr/>
          <p:nvPr/>
        </p:nvSpPr>
        <p:spPr>
          <a:xfrm>
            <a:off x="3712464" y="2200656"/>
            <a:ext cx="259080" cy="265176"/>
          </a:xfrm>
          <a:prstGeom prst="rect">
            <a:avLst/>
          </a:prstGeom>
        </p:spPr>
        <p:txBody>
          <a:bodyPr lIns="0" tIns="0" rIns="0" bIns="0">
            <a:noAutofit/>
          </a:bodyPr>
          <a:lstStyle/>
          <a:p>
            <a:pPr marL="63500" indent="0"/>
            <a:r>
              <a:rPr lang="en-US" sz="1100">
                <a:latin typeface="Arial"/>
              </a:rPr>
              <a:t>&gt;=&gt;</a:t>
            </a:r>
          </a:p>
        </p:txBody>
      </p:sp>
      <p:sp>
        <p:nvSpPr>
          <p:cNvPr id="7" name="Rectangle 6"/>
          <p:cNvSpPr/>
          <p:nvPr/>
        </p:nvSpPr>
        <p:spPr>
          <a:xfrm>
            <a:off x="4157472" y="1743456"/>
            <a:ext cx="865632" cy="1149096"/>
          </a:xfrm>
          <a:prstGeom prst="rect">
            <a:avLst/>
          </a:prstGeom>
        </p:spPr>
        <p:txBody>
          <a:bodyPr lIns="0" tIns="0" rIns="0" bIns="0">
            <a:noAutofit/>
          </a:bodyPr>
          <a:lstStyle/>
          <a:p>
            <a:pPr indent="0" algn="ctr">
              <a:lnSpc>
                <a:spcPts val="1608"/>
              </a:lnSpc>
            </a:pPr>
            <a:r>
              <a:rPr lang="en-US" sz="900">
                <a:latin typeface="Arial"/>
              </a:rPr>
              <a:t>Presentasi hasil kerja kelompok dan dikomentari oleh kelompok lain</a:t>
            </a:r>
          </a:p>
        </p:txBody>
      </p:sp>
      <p:sp>
        <p:nvSpPr>
          <p:cNvPr id="8" name="Rectangle 7"/>
          <p:cNvSpPr/>
          <p:nvPr/>
        </p:nvSpPr>
        <p:spPr>
          <a:xfrm>
            <a:off x="5181600" y="2191512"/>
            <a:ext cx="262128" cy="262128"/>
          </a:xfrm>
          <a:prstGeom prst="rect">
            <a:avLst/>
          </a:prstGeom>
        </p:spPr>
        <p:txBody>
          <a:bodyPr lIns="0" tIns="0" rIns="0" bIns="0">
            <a:noAutofit/>
          </a:bodyPr>
          <a:lstStyle/>
          <a:p>
            <a:pPr marL="63500" indent="0"/>
            <a:r>
              <a:rPr lang="en-US" sz="1900" b="1" spc="-100">
                <a:latin typeface="Arial"/>
              </a:rPr>
              <a:t>&gt;=&gt;</a:t>
            </a:r>
          </a:p>
        </p:txBody>
      </p:sp>
      <p:sp>
        <p:nvSpPr>
          <p:cNvPr id="9" name="Rectangle 8"/>
          <p:cNvSpPr/>
          <p:nvPr/>
        </p:nvSpPr>
        <p:spPr>
          <a:xfrm>
            <a:off x="5632704" y="1840992"/>
            <a:ext cx="819912" cy="950976"/>
          </a:xfrm>
          <a:prstGeom prst="rect">
            <a:avLst/>
          </a:prstGeom>
        </p:spPr>
        <p:txBody>
          <a:bodyPr lIns="0" tIns="0" rIns="0" bIns="0">
            <a:noAutofit/>
          </a:bodyPr>
          <a:lstStyle/>
          <a:p>
            <a:pPr marL="114300" marR="114300" indent="0" algn="r">
              <a:lnSpc>
                <a:spcPts val="1608"/>
              </a:lnSpc>
            </a:pPr>
            <a:r>
              <a:rPr lang="en-US" sz="900">
                <a:latin typeface="Arial"/>
              </a:rPr>
              <a:t>Penyimpulan hasil diskusi kelompok dan rangkuman hasil</a:t>
            </a:r>
          </a:p>
        </p:txBody>
      </p:sp>
      <p:sp>
        <p:nvSpPr>
          <p:cNvPr id="10" name="Rectangle 9"/>
          <p:cNvSpPr/>
          <p:nvPr/>
        </p:nvSpPr>
        <p:spPr>
          <a:xfrm>
            <a:off x="1274064" y="3383280"/>
            <a:ext cx="1615440" cy="155448"/>
          </a:xfrm>
          <a:prstGeom prst="rect">
            <a:avLst/>
          </a:prstGeom>
        </p:spPr>
        <p:txBody>
          <a:bodyPr lIns="0" tIns="0" rIns="0" bIns="0">
            <a:noAutofit/>
          </a:bodyPr>
          <a:lstStyle/>
          <a:p>
            <a:pPr indent="0"/>
            <a:r>
              <a:rPr lang="en-US" sz="900">
                <a:latin typeface="Arial"/>
              </a:rPr>
              <a:t>2. Perancangan Penilaian</a:t>
            </a:r>
          </a:p>
        </p:txBody>
      </p:sp>
      <p:sp>
        <p:nvSpPr>
          <p:cNvPr id="11" name="Rectangle 10"/>
          <p:cNvSpPr/>
          <p:nvPr/>
        </p:nvSpPr>
        <p:spPr>
          <a:xfrm>
            <a:off x="1228344" y="3797808"/>
            <a:ext cx="804672" cy="1588008"/>
          </a:xfrm>
          <a:prstGeom prst="rect">
            <a:avLst/>
          </a:prstGeom>
        </p:spPr>
        <p:txBody>
          <a:bodyPr lIns="0" tIns="0" rIns="0" bIns="0">
            <a:noAutofit/>
          </a:bodyPr>
          <a:lstStyle/>
          <a:p>
            <a:pPr marL="76200" marR="228600" indent="0" algn="r">
              <a:lnSpc>
                <a:spcPts val="1608"/>
              </a:lnSpc>
            </a:pPr>
            <a:r>
              <a:rPr lang="en-US" sz="900">
                <a:latin typeface="Arial"/>
              </a:rPr>
              <a:t>Diskusi kelompok perancangan penilaian sikap,</a:t>
            </a:r>
          </a:p>
          <a:p>
            <a:pPr indent="0" algn="ctr">
              <a:spcAft>
                <a:spcPts val="420"/>
              </a:spcAft>
            </a:pPr>
            <a:r>
              <a:rPr lang="en-US" sz="900">
                <a:latin typeface="Arial"/>
              </a:rPr>
              <a:t>pengetahuan, &amp;</a:t>
            </a:r>
          </a:p>
          <a:p>
            <a:pPr indent="0" algn="ctr"/>
            <a:r>
              <a:rPr lang="en-US" sz="900">
                <a:latin typeface="Arial"/>
              </a:rPr>
              <a:t>keterampilan</a:t>
            </a:r>
          </a:p>
        </p:txBody>
      </p:sp>
      <p:sp>
        <p:nvSpPr>
          <p:cNvPr id="12" name="Rectangle 11"/>
          <p:cNvSpPr/>
          <p:nvPr/>
        </p:nvSpPr>
        <p:spPr>
          <a:xfrm>
            <a:off x="2246376" y="4392168"/>
            <a:ext cx="262128" cy="265176"/>
          </a:xfrm>
          <a:prstGeom prst="rect">
            <a:avLst/>
          </a:prstGeom>
        </p:spPr>
        <p:txBody>
          <a:bodyPr lIns="0" tIns="0" rIns="0" bIns="0">
            <a:noAutofit/>
          </a:bodyPr>
          <a:lstStyle/>
          <a:p>
            <a:pPr marL="63500" indent="0"/>
            <a:r>
              <a:rPr lang="en-US" sz="1100">
                <a:latin typeface="Arial"/>
              </a:rPr>
              <a:t>&gt;=&gt;</a:t>
            </a:r>
          </a:p>
        </p:txBody>
      </p:sp>
      <p:sp>
        <p:nvSpPr>
          <p:cNvPr id="13" name="Rectangle 12"/>
          <p:cNvSpPr/>
          <p:nvPr/>
        </p:nvSpPr>
        <p:spPr>
          <a:xfrm>
            <a:off x="2633472" y="4105656"/>
            <a:ext cx="975360" cy="975360"/>
          </a:xfrm>
          <a:prstGeom prst="rect">
            <a:avLst/>
          </a:prstGeom>
        </p:spPr>
        <p:txBody>
          <a:bodyPr lIns="0" tIns="0" rIns="0" bIns="0">
            <a:noAutofit/>
          </a:bodyPr>
          <a:lstStyle/>
          <a:p>
            <a:pPr indent="0" algn="ctr">
              <a:lnSpc>
                <a:spcPts val="1608"/>
              </a:lnSpc>
            </a:pPr>
            <a:r>
              <a:rPr lang="en-US" sz="900">
                <a:latin typeface="Arial"/>
              </a:rPr>
              <a:t>Kerja Kelompok menyusun</a:t>
            </a:r>
          </a:p>
          <a:p>
            <a:pPr indent="0" algn="ctr">
              <a:lnSpc>
                <a:spcPts val="1608"/>
              </a:lnSpc>
            </a:pPr>
            <a:r>
              <a:rPr lang="en-US" sz="900">
                <a:latin typeface="Arial"/>
              </a:rPr>
              <a:t>contoh instrumen penilaian yg baik</a:t>
            </a:r>
          </a:p>
        </p:txBody>
      </p:sp>
      <p:sp>
        <p:nvSpPr>
          <p:cNvPr id="14" name="Rectangle 13"/>
          <p:cNvSpPr/>
          <p:nvPr/>
        </p:nvSpPr>
        <p:spPr>
          <a:xfrm>
            <a:off x="3727704" y="4392168"/>
            <a:ext cx="262128" cy="265176"/>
          </a:xfrm>
          <a:prstGeom prst="rect">
            <a:avLst/>
          </a:prstGeom>
        </p:spPr>
        <p:txBody>
          <a:bodyPr lIns="0" tIns="0" rIns="0" bIns="0">
            <a:noAutofit/>
          </a:bodyPr>
          <a:lstStyle/>
          <a:p>
            <a:pPr marL="63500" indent="0"/>
            <a:r>
              <a:rPr lang="en-US" sz="1100">
                <a:latin typeface="Arial"/>
              </a:rPr>
              <a:t>&gt;=&gt;</a:t>
            </a:r>
          </a:p>
        </p:txBody>
      </p:sp>
      <p:sp>
        <p:nvSpPr>
          <p:cNvPr id="15" name="Rectangle 14"/>
          <p:cNvSpPr/>
          <p:nvPr/>
        </p:nvSpPr>
        <p:spPr>
          <a:xfrm>
            <a:off x="4126992" y="4105656"/>
            <a:ext cx="954024" cy="950976"/>
          </a:xfrm>
          <a:prstGeom prst="rect">
            <a:avLst/>
          </a:prstGeom>
        </p:spPr>
        <p:txBody>
          <a:bodyPr lIns="0" tIns="0" rIns="0" bIns="0">
            <a:noAutofit/>
          </a:bodyPr>
          <a:lstStyle/>
          <a:p>
            <a:pPr marL="88900" marR="88900" indent="0" algn="r">
              <a:lnSpc>
                <a:spcPts val="1608"/>
              </a:lnSpc>
            </a:pPr>
            <a:r>
              <a:rPr lang="en-US" sz="900">
                <a:latin typeface="Arial"/>
              </a:rPr>
              <a:t>Presentasi hasil kerja kelompok dan dikomentari oleh kelompok lain</a:t>
            </a:r>
          </a:p>
        </p:txBody>
      </p:sp>
      <p:sp>
        <p:nvSpPr>
          <p:cNvPr id="16" name="Rectangle 15"/>
          <p:cNvSpPr/>
          <p:nvPr/>
        </p:nvSpPr>
        <p:spPr>
          <a:xfrm>
            <a:off x="5273040" y="4395216"/>
            <a:ext cx="259080" cy="265176"/>
          </a:xfrm>
          <a:prstGeom prst="rect">
            <a:avLst/>
          </a:prstGeom>
        </p:spPr>
        <p:txBody>
          <a:bodyPr lIns="0" tIns="0" rIns="0" bIns="0">
            <a:noAutofit/>
          </a:bodyPr>
          <a:lstStyle/>
          <a:p>
            <a:pPr marL="63500" indent="0"/>
            <a:r>
              <a:rPr lang="en-US" sz="1100">
                <a:latin typeface="Arial"/>
              </a:rPr>
              <a:t>&gt;=&gt;</a:t>
            </a:r>
          </a:p>
        </p:txBody>
      </p:sp>
      <p:sp>
        <p:nvSpPr>
          <p:cNvPr id="17" name="Rectangle 16"/>
          <p:cNvSpPr/>
          <p:nvPr/>
        </p:nvSpPr>
        <p:spPr>
          <a:xfrm>
            <a:off x="5681472" y="4105656"/>
            <a:ext cx="822960" cy="950976"/>
          </a:xfrm>
          <a:prstGeom prst="rect">
            <a:avLst/>
          </a:prstGeom>
        </p:spPr>
        <p:txBody>
          <a:bodyPr lIns="0" tIns="0" rIns="0" bIns="0">
            <a:noAutofit/>
          </a:bodyPr>
          <a:lstStyle/>
          <a:p>
            <a:pPr marL="114300" marR="114300" indent="0" algn="r">
              <a:lnSpc>
                <a:spcPts val="1608"/>
              </a:lnSpc>
            </a:pPr>
            <a:r>
              <a:rPr lang="en-US" sz="900">
                <a:latin typeface="Arial"/>
              </a:rPr>
              <a:t>Penyimpulan hasil diskusi kelompok dan rangkuman hasil</a:t>
            </a:r>
          </a:p>
        </p:txBody>
      </p:sp>
      <p:sp>
        <p:nvSpPr>
          <p:cNvPr id="18" name="Rectangle 17"/>
          <p:cNvSpPr/>
          <p:nvPr/>
        </p:nvSpPr>
        <p:spPr>
          <a:xfrm>
            <a:off x="1264920" y="5849112"/>
            <a:ext cx="1770888" cy="155448"/>
          </a:xfrm>
          <a:prstGeom prst="rect">
            <a:avLst/>
          </a:prstGeom>
        </p:spPr>
        <p:txBody>
          <a:bodyPr lIns="0" tIns="0" rIns="0" bIns="0">
            <a:noAutofit/>
          </a:bodyPr>
          <a:lstStyle/>
          <a:p>
            <a:pPr indent="0"/>
            <a:r>
              <a:rPr lang="en-US" sz="900">
                <a:latin typeface="Arial"/>
              </a:rPr>
              <a:t>3. Pelaporan Hasil Penilaian</a:t>
            </a:r>
          </a:p>
        </p:txBody>
      </p:sp>
      <p:sp>
        <p:nvSpPr>
          <p:cNvPr id="19" name="Rectangle 18"/>
          <p:cNvSpPr/>
          <p:nvPr/>
        </p:nvSpPr>
        <p:spPr>
          <a:xfrm>
            <a:off x="1225296" y="6437376"/>
            <a:ext cx="798576" cy="768096"/>
          </a:xfrm>
          <a:prstGeom prst="rect">
            <a:avLst/>
          </a:prstGeom>
        </p:spPr>
        <p:txBody>
          <a:bodyPr lIns="0" tIns="0" rIns="0" bIns="0">
            <a:noAutofit/>
          </a:bodyPr>
          <a:lstStyle/>
          <a:p>
            <a:pPr indent="0" algn="ctr">
              <a:lnSpc>
                <a:spcPts val="1608"/>
              </a:lnSpc>
            </a:pPr>
            <a:r>
              <a:rPr lang="en-US" sz="900">
                <a:latin typeface="Arial"/>
              </a:rPr>
              <a:t>Diskusi kelompok pengolahan hasil penilaian</a:t>
            </a:r>
          </a:p>
        </p:txBody>
      </p:sp>
      <p:sp>
        <p:nvSpPr>
          <p:cNvPr id="20" name="Rectangle 19"/>
          <p:cNvSpPr/>
          <p:nvPr/>
        </p:nvSpPr>
        <p:spPr>
          <a:xfrm>
            <a:off x="2237232" y="6656832"/>
            <a:ext cx="259080" cy="262128"/>
          </a:xfrm>
          <a:prstGeom prst="rect">
            <a:avLst/>
          </a:prstGeom>
        </p:spPr>
        <p:txBody>
          <a:bodyPr lIns="0" tIns="0" rIns="0" bIns="0">
            <a:noAutofit/>
          </a:bodyPr>
          <a:lstStyle/>
          <a:p>
            <a:endParaRPr/>
          </a:p>
        </p:txBody>
      </p:sp>
      <p:sp>
        <p:nvSpPr>
          <p:cNvPr id="21" name="Rectangle 20"/>
          <p:cNvSpPr/>
          <p:nvPr/>
        </p:nvSpPr>
        <p:spPr>
          <a:xfrm>
            <a:off x="2682240" y="6437376"/>
            <a:ext cx="880872" cy="768096"/>
          </a:xfrm>
          <a:prstGeom prst="rect">
            <a:avLst/>
          </a:prstGeom>
        </p:spPr>
        <p:txBody>
          <a:bodyPr lIns="0" tIns="0" rIns="0" bIns="0">
            <a:noAutofit/>
          </a:bodyPr>
          <a:lstStyle/>
          <a:p>
            <a:pPr marL="50800" indent="0">
              <a:lnSpc>
                <a:spcPts val="1608"/>
              </a:lnSpc>
            </a:pPr>
            <a:r>
              <a:rPr lang="en-US" sz="900">
                <a:latin typeface="Arial"/>
              </a:rPr>
              <a:t>Kerja Kelompok</a:t>
            </a:r>
          </a:p>
          <a:p>
            <a:pPr marL="50800" indent="0">
              <a:lnSpc>
                <a:spcPts val="1608"/>
              </a:lnSpc>
            </a:pPr>
            <a:r>
              <a:rPr lang="en-US" sz="900">
                <a:latin typeface="Arial"/>
              </a:rPr>
              <a:t>menyusun contoh laporan hasil penilaian</a:t>
            </a:r>
          </a:p>
        </p:txBody>
      </p:sp>
      <p:sp>
        <p:nvSpPr>
          <p:cNvPr id="22" name="Rectangle 21"/>
          <p:cNvSpPr/>
          <p:nvPr/>
        </p:nvSpPr>
        <p:spPr>
          <a:xfrm>
            <a:off x="3733800" y="6662928"/>
            <a:ext cx="262128" cy="262128"/>
          </a:xfrm>
          <a:prstGeom prst="rect">
            <a:avLst/>
          </a:prstGeom>
        </p:spPr>
        <p:txBody>
          <a:bodyPr lIns="0" tIns="0" rIns="0" bIns="0">
            <a:noAutofit/>
          </a:bodyPr>
          <a:lstStyle/>
          <a:p>
            <a:pPr marL="63500" indent="0"/>
            <a:r>
              <a:rPr lang="en-US" sz="1100">
                <a:latin typeface="Arial"/>
              </a:rPr>
              <a:t>&gt;=&gt;</a:t>
            </a:r>
          </a:p>
        </p:txBody>
      </p:sp>
      <p:sp>
        <p:nvSpPr>
          <p:cNvPr id="23" name="Rectangle 22"/>
          <p:cNvSpPr/>
          <p:nvPr/>
        </p:nvSpPr>
        <p:spPr>
          <a:xfrm>
            <a:off x="4184904" y="6333744"/>
            <a:ext cx="923544" cy="950976"/>
          </a:xfrm>
          <a:prstGeom prst="rect">
            <a:avLst/>
          </a:prstGeom>
        </p:spPr>
        <p:txBody>
          <a:bodyPr lIns="0" tIns="0" rIns="0" bIns="0">
            <a:noAutofit/>
          </a:bodyPr>
          <a:lstStyle/>
          <a:p>
            <a:pPr marL="25400" marR="25400" indent="0" algn="r">
              <a:lnSpc>
                <a:spcPts val="1608"/>
              </a:lnSpc>
            </a:pPr>
            <a:r>
              <a:rPr lang="en-US" sz="900">
                <a:latin typeface="Arial"/>
              </a:rPr>
              <a:t>Presentasi hasil kerja kelompok dan dikomentari oleh kelompok lain</a:t>
            </a:r>
          </a:p>
        </p:txBody>
      </p:sp>
      <p:sp>
        <p:nvSpPr>
          <p:cNvPr id="24" name="Rectangle 23"/>
          <p:cNvSpPr/>
          <p:nvPr/>
        </p:nvSpPr>
        <p:spPr>
          <a:xfrm>
            <a:off x="5285232" y="6669024"/>
            <a:ext cx="262128" cy="262128"/>
          </a:xfrm>
          <a:prstGeom prst="rect">
            <a:avLst/>
          </a:prstGeom>
        </p:spPr>
        <p:txBody>
          <a:bodyPr lIns="0" tIns="0" rIns="0" bIns="0">
            <a:noAutofit/>
          </a:bodyPr>
          <a:lstStyle/>
          <a:p>
            <a:pPr marL="63500" indent="0"/>
            <a:r>
              <a:rPr lang="en-US" sz="1100">
                <a:latin typeface="Arial"/>
              </a:rPr>
              <a:t>&gt;=&gt;</a:t>
            </a:r>
          </a:p>
        </p:txBody>
      </p:sp>
      <p:sp>
        <p:nvSpPr>
          <p:cNvPr id="25" name="Rectangle 24"/>
          <p:cNvSpPr/>
          <p:nvPr/>
        </p:nvSpPr>
        <p:spPr>
          <a:xfrm>
            <a:off x="5702808" y="6333744"/>
            <a:ext cx="792480" cy="950976"/>
          </a:xfrm>
          <a:prstGeom prst="rect">
            <a:avLst/>
          </a:prstGeom>
        </p:spPr>
        <p:txBody>
          <a:bodyPr lIns="0" tIns="0" rIns="0" bIns="0">
            <a:noAutofit/>
          </a:bodyPr>
          <a:lstStyle/>
          <a:p>
            <a:pPr marL="50800" marR="50800" indent="0" algn="r">
              <a:lnSpc>
                <a:spcPts val="1608"/>
              </a:lnSpc>
            </a:pPr>
            <a:r>
              <a:rPr lang="en-US" sz="900">
                <a:latin typeface="Arial"/>
              </a:rPr>
              <a:t>Penyimpulan hasil diskusi kelompok dan rangkuman hasil</a:t>
            </a:r>
          </a:p>
        </p:txBody>
      </p:sp>
      <p:sp>
        <p:nvSpPr>
          <p:cNvPr id="26" name="Rectangle 25"/>
          <p:cNvSpPr/>
          <p:nvPr/>
        </p:nvSpPr>
        <p:spPr>
          <a:xfrm>
            <a:off x="1078992" y="7635240"/>
            <a:ext cx="5751576" cy="338328"/>
          </a:xfrm>
          <a:prstGeom prst="rect">
            <a:avLst/>
          </a:prstGeom>
        </p:spPr>
        <p:txBody>
          <a:bodyPr lIns="0" tIns="0" rIns="0" bIns="0">
            <a:noAutofit/>
          </a:bodyPr>
          <a:lstStyle/>
          <a:p>
            <a:pPr marL="12700" marR="177800" indent="0">
              <a:lnSpc>
                <a:spcPts val="1608"/>
              </a:lnSpc>
            </a:pPr>
            <a:r>
              <a:rPr lang="en-US" sz="900">
                <a:latin typeface="Arial"/>
              </a:rPr>
              <a:t>Kegiatan diskusi menggunakan</a:t>
            </a:r>
            <a:r>
              <a:rPr lang="en-US" sz="900" b="1">
                <a:latin typeface="Arial"/>
              </a:rPr>
              <a:t> LK-3.1: Perancangan Pembelajaran Menggunakan Pendekatan Saintifik.</a:t>
            </a:r>
          </a:p>
        </p:txBody>
      </p:sp>
      <p:sp>
        <p:nvSpPr>
          <p:cNvPr id="27" name="Rectangle 26"/>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68</a:t>
            </a:r>
          </a:p>
        </p:txBody>
      </p:sp>
    </p:spTree>
  </p:cSld>
  <p:clrMapOvr>
    <a:overrideClrMapping bg1="lt1" tx1="dk1" bg2="lt2" tx2="dk2" accent1="accent1" accent2="accent2" accent3="accent3" accent4="accent4" accent5="accent5" accent6="accent6" hlink="hlink" folHlink="folHlink"/>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02792" y="728472"/>
            <a:ext cx="5855208" cy="3374136"/>
          </a:xfrm>
          <a:prstGeom prst="rect">
            <a:avLst/>
          </a:prstGeom>
        </p:spPr>
        <p:txBody>
          <a:bodyPr lIns="0" tIns="0" rIns="0" bIns="0">
            <a:noAutofit/>
          </a:bodyPr>
          <a:lstStyle/>
          <a:p>
            <a:pPr marL="5257800" indent="0">
              <a:spcAft>
                <a:spcPts val="1470"/>
              </a:spcAft>
            </a:pPr>
            <a:r>
              <a:rPr lang="en-US" sz="900" b="1">
                <a:latin typeface="Arial"/>
              </a:rPr>
              <a:t>LK- 3.1a</a:t>
            </a:r>
          </a:p>
          <a:p>
            <a:pPr marL="2324100" indent="0">
              <a:lnSpc>
                <a:spcPts val="2040"/>
              </a:lnSpc>
            </a:pPr>
            <a:r>
              <a:rPr lang="en-US" sz="1100" b="1" u="sng">
                <a:latin typeface="Arial"/>
              </a:rPr>
              <a:t>LEMBAR KERJA</a:t>
            </a:r>
          </a:p>
          <a:p>
            <a:pPr marL="393700" indent="0">
              <a:lnSpc>
                <a:spcPts val="2040"/>
              </a:lnSpc>
            </a:pPr>
            <a:r>
              <a:rPr lang="en-US" sz="1100" b="1">
                <a:latin typeface="Arial"/>
              </a:rPr>
              <a:t>KEGIATAN PEMBELAJARAN DENGAN MENERAPKAN PENDEKATAN</a:t>
            </a:r>
          </a:p>
          <a:p>
            <a:pPr marL="2514600" indent="0">
              <a:lnSpc>
                <a:spcPts val="2040"/>
              </a:lnSpc>
              <a:spcAft>
                <a:spcPts val="840"/>
              </a:spcAft>
            </a:pPr>
            <a:r>
              <a:rPr lang="en-US" sz="1100" b="1">
                <a:latin typeface="Arial"/>
              </a:rPr>
              <a:t>SAINTIFIK</a:t>
            </a:r>
          </a:p>
          <a:p>
            <a:pPr marL="50800" indent="0">
              <a:lnSpc>
                <a:spcPts val="1608"/>
              </a:lnSpc>
            </a:pPr>
            <a:r>
              <a:rPr lang="en-US" sz="900" b="1">
                <a:latin typeface="Arial"/>
              </a:rPr>
              <a:t>A.</a:t>
            </a:r>
            <a:r>
              <a:rPr lang="en-US" sz="900">
                <a:latin typeface="Arial"/>
              </a:rPr>
              <a:t> Kompetensi : Mampu merancang kegiatan pembelajaran yang menerapkan</a:t>
            </a:r>
          </a:p>
          <a:p>
            <a:pPr marL="1524000" indent="0">
              <a:lnSpc>
                <a:spcPts val="1608"/>
              </a:lnSpc>
            </a:pPr>
            <a:r>
              <a:rPr lang="en-US" sz="900">
                <a:latin typeface="Arial"/>
              </a:rPr>
              <a:t>pendekatan saintifik.</a:t>
            </a:r>
          </a:p>
          <a:p>
            <a:pPr marL="50800" indent="0">
              <a:lnSpc>
                <a:spcPts val="1608"/>
              </a:lnSpc>
            </a:pPr>
            <a:r>
              <a:rPr lang="en-US" sz="900" b="1">
                <a:latin typeface="Arial"/>
              </a:rPr>
              <a:t>B.</a:t>
            </a:r>
            <a:r>
              <a:rPr lang="en-US" sz="900">
                <a:latin typeface="Arial"/>
              </a:rPr>
              <a:t> Tujuan Kegiatan : Melalui diskusi kelompok peserta mampu merancang kegiatan contoh</a:t>
            </a:r>
          </a:p>
          <a:p>
            <a:pPr marL="1524000" indent="0">
              <a:lnSpc>
                <a:spcPts val="1608"/>
              </a:lnSpc>
            </a:pPr>
            <a:r>
              <a:rPr lang="en-US" sz="900">
                <a:latin typeface="Arial"/>
              </a:rPr>
              <a:t>penerapan pendekatan saintifik dalam pembelajaran bahasa Jerman.</a:t>
            </a:r>
          </a:p>
          <a:p>
            <a:pPr marL="50800" indent="0">
              <a:lnSpc>
                <a:spcPts val="1608"/>
              </a:lnSpc>
            </a:pPr>
            <a:r>
              <a:rPr lang="en-US" sz="900" b="1">
                <a:latin typeface="Arial"/>
              </a:rPr>
              <a:t>C.</a:t>
            </a:r>
            <a:r>
              <a:rPr lang="en-US" sz="900">
                <a:latin typeface="Arial"/>
              </a:rPr>
              <a:t> Langkah Kegiatan</a:t>
            </a:r>
            <a:r>
              <a:rPr lang="en-US" sz="900" b="1">
                <a:latin typeface="Arial"/>
              </a:rPr>
              <a:t> :</a:t>
            </a:r>
          </a:p>
          <a:p>
            <a:pPr marL="393700" marR="127000" indent="0">
              <a:lnSpc>
                <a:spcPts val="1608"/>
              </a:lnSpc>
            </a:pPr>
            <a:r>
              <a:rPr lang="en-US" sz="900">
                <a:latin typeface="Arial"/>
              </a:rPr>
              <a:t>1. Pelajari</a:t>
            </a:r>
            <a:r>
              <a:rPr lang="en-US" sz="900" i="1">
                <a:latin typeface="Arial"/>
              </a:rPr>
              <a:t> hand out</a:t>
            </a:r>
            <a:r>
              <a:rPr lang="en-US" sz="900">
                <a:latin typeface="Arial"/>
              </a:rPr>
              <a:t> dan contoh penerapan pendekatan saintifik pada pembelajaran bahasa Jerman.</a:t>
            </a:r>
          </a:p>
          <a:p>
            <a:pPr marL="393700" indent="0">
              <a:lnSpc>
                <a:spcPts val="1608"/>
              </a:lnSpc>
            </a:pPr>
            <a:r>
              <a:rPr lang="en-US" sz="900">
                <a:latin typeface="Arial"/>
              </a:rPr>
              <a:t>2. Isilah Lembar Kerja perancangan pembelajaran yang tersedia.</a:t>
            </a:r>
          </a:p>
          <a:p>
            <a:pPr marL="393700" indent="0">
              <a:lnSpc>
                <a:spcPts val="1608"/>
              </a:lnSpc>
            </a:pPr>
            <a:r>
              <a:rPr lang="en-US" sz="900">
                <a:latin typeface="Arial"/>
              </a:rPr>
              <a:t>3. Setelah selesai, presentasikan hasil diskusi kelompok Anda.</a:t>
            </a:r>
          </a:p>
          <a:p>
            <a:pPr marL="393700" indent="0">
              <a:lnSpc>
                <a:spcPts val="1608"/>
              </a:lnSpc>
              <a:spcAft>
                <a:spcPts val="1470"/>
              </a:spcAft>
            </a:pPr>
            <a:r>
              <a:rPr lang="en-US" sz="900">
                <a:latin typeface="Arial"/>
              </a:rPr>
              <a:t>4. Perbaiki hasil kerja kelompok Anda, jika ada masukan dari kelompok lain.</a:t>
            </a:r>
          </a:p>
        </p:txBody>
      </p:sp>
      <p:graphicFrame>
        <p:nvGraphicFramePr>
          <p:cNvPr id="3" name="Table 2"/>
          <p:cNvGraphicFramePr>
            <a:graphicFrameLocks noGrp="1"/>
          </p:cNvGraphicFramePr>
          <p:nvPr/>
        </p:nvGraphicFramePr>
        <p:xfrm>
          <a:off x="1005840" y="4334256"/>
          <a:ext cx="5748528" cy="1472184"/>
        </p:xfrm>
        <a:graphic>
          <a:graphicData uri="http://schemas.openxmlformats.org/drawingml/2006/table">
            <a:tbl>
              <a:tblPr/>
              <a:tblGrid>
                <a:gridCol w="1511808"/>
                <a:gridCol w="4236720"/>
              </a:tblGrid>
              <a:tr h="420624">
                <a:tc gridSpan="2">
                  <a:txBody>
                    <a:bodyPr/>
                    <a:lstStyle/>
                    <a:p>
                      <a:pPr marL="76200" indent="0"/>
                      <a:r>
                        <a:rPr lang="en-US" sz="900">
                          <a:latin typeface="Arial"/>
                        </a:rPr>
                        <a:t>Kompetensi Dasar :</a:t>
                      </a:r>
                    </a:p>
                  </a:txBody>
                  <a:tcPr marL="0" marR="0" marT="0" marB="0"/>
                </a:tc>
                <a:tc hMerge="1">
                  <a:txBody>
                    <a:bodyPr/>
                    <a:lstStyle/>
                    <a:p>
                      <a:endParaRPr sz="2000"/>
                    </a:p>
                  </a:txBody>
                  <a:tcPr marL="0" marR="0" marT="0" marB="0"/>
                </a:tc>
              </a:tr>
              <a:tr h="210312">
                <a:tc>
                  <a:txBody>
                    <a:bodyPr/>
                    <a:lstStyle/>
                    <a:p>
                      <a:pPr marL="76200" indent="0"/>
                      <a:r>
                        <a:rPr lang="en-US" sz="900">
                          <a:latin typeface="Arial"/>
                        </a:rPr>
                        <a:t>Topik /Tema</a:t>
                      </a:r>
                    </a:p>
                  </a:txBody>
                  <a:tcPr marL="0" marR="0" marT="0" marB="0"/>
                </a:tc>
                <a:tc>
                  <a:txBody>
                    <a:bodyPr/>
                    <a:lstStyle/>
                    <a:p>
                      <a:endParaRPr sz="1000"/>
                    </a:p>
                  </a:txBody>
                  <a:tcPr marL="0" marR="0" marT="0" marB="0"/>
                </a:tc>
              </a:tr>
              <a:tr h="210312">
                <a:tc>
                  <a:txBody>
                    <a:bodyPr/>
                    <a:lstStyle/>
                    <a:p>
                      <a:pPr marL="76200" indent="0"/>
                      <a:r>
                        <a:rPr lang="en-US" sz="900">
                          <a:latin typeface="Arial"/>
                        </a:rPr>
                        <a:t>Sub Topik/Tema</a:t>
                      </a:r>
                    </a:p>
                  </a:txBody>
                  <a:tcPr marL="0" marR="0" marT="0" marB="0"/>
                </a:tc>
                <a:tc>
                  <a:txBody>
                    <a:bodyPr/>
                    <a:lstStyle/>
                    <a:p>
                      <a:endParaRPr sz="1000"/>
                    </a:p>
                  </a:txBody>
                  <a:tcPr marL="0" marR="0" marT="0" marB="0"/>
                </a:tc>
              </a:tr>
              <a:tr h="414528">
                <a:tc>
                  <a:txBody>
                    <a:bodyPr/>
                    <a:lstStyle/>
                    <a:p>
                      <a:pPr marL="76200" indent="0"/>
                      <a:r>
                        <a:rPr lang="en-US" sz="900">
                          <a:latin typeface="Arial"/>
                        </a:rPr>
                        <a:t>Tujuan Pembelajaran</a:t>
                      </a:r>
                    </a:p>
                  </a:txBody>
                  <a:tcPr marL="0" marR="0" marT="0" marB="0"/>
                </a:tc>
                <a:tc>
                  <a:txBody>
                    <a:bodyPr/>
                    <a:lstStyle/>
                    <a:p>
                      <a:endParaRPr sz="2000"/>
                    </a:p>
                  </a:txBody>
                  <a:tcPr marL="0" marR="0" marT="0" marB="0"/>
                </a:tc>
              </a:tr>
              <a:tr h="216408">
                <a:tc gridSpan="2">
                  <a:txBody>
                    <a:bodyPr/>
                    <a:lstStyle/>
                    <a:p>
                      <a:pPr marL="76200" indent="0"/>
                      <a:r>
                        <a:rPr lang="en-US" sz="900">
                          <a:latin typeface="Arial"/>
                        </a:rPr>
                        <a:t>Alokasi Waktu :</a:t>
                      </a:r>
                    </a:p>
                  </a:txBody>
                  <a:tcPr marL="0" marR="0" marT="0" marB="0"/>
                </a:tc>
                <a:tc hMerge="1">
                  <a:txBody>
                    <a:bodyPr/>
                    <a:lstStyle/>
                    <a:p>
                      <a:endParaRPr sz="1100"/>
                    </a:p>
                  </a:txBody>
                  <a:tcPr marL="0" marR="0" marT="0" marB="0"/>
                </a:tc>
              </a:tr>
            </a:tbl>
          </a:graphicData>
        </a:graphic>
      </p:graphicFrame>
      <p:graphicFrame>
        <p:nvGraphicFramePr>
          <p:cNvPr id="4" name="Table 3"/>
          <p:cNvGraphicFramePr>
            <a:graphicFrameLocks noGrp="1"/>
          </p:cNvGraphicFramePr>
          <p:nvPr/>
        </p:nvGraphicFramePr>
        <p:xfrm>
          <a:off x="1005840" y="6010656"/>
          <a:ext cx="5748528" cy="3639312"/>
        </p:xfrm>
        <a:graphic>
          <a:graphicData uri="http://schemas.openxmlformats.org/drawingml/2006/table">
            <a:tbl>
              <a:tblPr/>
              <a:tblGrid>
                <a:gridCol w="1993392"/>
                <a:gridCol w="3755136"/>
              </a:tblGrid>
              <a:tr h="240792">
                <a:tc>
                  <a:txBody>
                    <a:bodyPr/>
                    <a:lstStyle/>
                    <a:p>
                      <a:pPr marL="330200" indent="0"/>
                      <a:r>
                        <a:rPr lang="en-US" sz="900" b="1">
                          <a:latin typeface="Arial"/>
                        </a:rPr>
                        <a:t>Tahapan Pembelajaran</a:t>
                      </a:r>
                    </a:p>
                  </a:txBody>
                  <a:tcPr marL="0" marR="0" marT="0" marB="0"/>
                </a:tc>
                <a:tc>
                  <a:txBody>
                    <a:bodyPr/>
                    <a:lstStyle/>
                    <a:p>
                      <a:pPr marL="1625600" indent="0"/>
                      <a:r>
                        <a:rPr lang="en-US" sz="900" b="1">
                          <a:latin typeface="Arial"/>
                        </a:rPr>
                        <a:t>Kegiatan</a:t>
                      </a:r>
                    </a:p>
                  </a:txBody>
                  <a:tcPr marL="0" marR="0" marT="0" marB="0"/>
                </a:tc>
              </a:tr>
              <a:tr h="710184">
                <a:tc>
                  <a:txBody>
                    <a:bodyPr/>
                    <a:lstStyle/>
                    <a:p>
                      <a:pPr marL="88900" indent="0"/>
                      <a:r>
                        <a:rPr lang="en-US" sz="900">
                          <a:latin typeface="Arial"/>
                        </a:rPr>
                        <a:t>Mengamati</a:t>
                      </a:r>
                    </a:p>
                  </a:txBody>
                  <a:tcPr marL="0" marR="0" marT="0" marB="0"/>
                </a:tc>
                <a:tc>
                  <a:txBody>
                    <a:bodyPr/>
                    <a:lstStyle/>
                    <a:p>
                      <a:endParaRPr sz="3400"/>
                    </a:p>
                  </a:txBody>
                  <a:tcPr marL="0" marR="0" marT="0" marB="0"/>
                </a:tc>
              </a:tr>
              <a:tr h="719328">
                <a:tc>
                  <a:txBody>
                    <a:bodyPr/>
                    <a:lstStyle/>
                    <a:p>
                      <a:pPr marL="88900" indent="0"/>
                      <a:r>
                        <a:rPr lang="en-US" sz="900">
                          <a:latin typeface="Arial"/>
                        </a:rPr>
                        <a:t>Menanya</a:t>
                      </a:r>
                    </a:p>
                  </a:txBody>
                  <a:tcPr marL="0" marR="0" marT="0" marB="0"/>
                </a:tc>
                <a:tc>
                  <a:txBody>
                    <a:bodyPr/>
                    <a:lstStyle/>
                    <a:p>
                      <a:endParaRPr sz="3400"/>
                    </a:p>
                  </a:txBody>
                  <a:tcPr marL="0" marR="0" marT="0" marB="0"/>
                </a:tc>
              </a:tr>
              <a:tr h="758952">
                <a:tc>
                  <a:txBody>
                    <a:bodyPr/>
                    <a:lstStyle/>
                    <a:p>
                      <a:pPr marL="88900" indent="0"/>
                      <a:r>
                        <a:rPr lang="en-US" sz="900">
                          <a:latin typeface="Arial"/>
                        </a:rPr>
                        <a:t>Mengumpulkan informasi</a:t>
                      </a:r>
                    </a:p>
                  </a:txBody>
                  <a:tcPr marL="0" marR="0" marT="0" marB="0"/>
                </a:tc>
                <a:tc>
                  <a:txBody>
                    <a:bodyPr/>
                    <a:lstStyle/>
                    <a:p>
                      <a:endParaRPr sz="3600"/>
                    </a:p>
                  </a:txBody>
                  <a:tcPr marL="0" marR="0" marT="0" marB="0"/>
                </a:tc>
              </a:tr>
              <a:tr h="630936">
                <a:tc>
                  <a:txBody>
                    <a:bodyPr/>
                    <a:lstStyle/>
                    <a:p>
                      <a:pPr marL="88900" indent="0"/>
                      <a:r>
                        <a:rPr lang="en-US" sz="900">
                          <a:latin typeface="Arial"/>
                        </a:rPr>
                        <a:t>Mengasosiasikan</a:t>
                      </a:r>
                    </a:p>
                  </a:txBody>
                  <a:tcPr marL="0" marR="0" marT="0" marB="0"/>
                </a:tc>
                <a:tc>
                  <a:txBody>
                    <a:bodyPr/>
                    <a:lstStyle/>
                    <a:p>
                      <a:endParaRPr sz="3000"/>
                    </a:p>
                  </a:txBody>
                  <a:tcPr marL="0" marR="0" marT="0" marB="0"/>
                </a:tc>
              </a:tr>
              <a:tr h="579120">
                <a:tc>
                  <a:txBody>
                    <a:bodyPr/>
                    <a:lstStyle/>
                    <a:p>
                      <a:pPr marL="88900" indent="0"/>
                      <a:r>
                        <a:rPr lang="en-US" sz="900">
                          <a:latin typeface="Arial"/>
                        </a:rPr>
                        <a:t>Mengkomunikasikan</a:t>
                      </a:r>
                    </a:p>
                  </a:txBody>
                  <a:tcPr marL="0" marR="0" marT="0" marB="0"/>
                </a:tc>
                <a:tc>
                  <a:txBody>
                    <a:bodyPr/>
                    <a:lstStyle/>
                    <a:p>
                      <a:endParaRPr sz="2800"/>
                    </a:p>
                  </a:txBody>
                  <a:tcPr marL="0" marR="0" marT="0" marB="0"/>
                </a:tc>
              </a:tr>
            </a:tbl>
          </a:graphicData>
        </a:graphic>
      </p:graphicFrame>
      <p:sp>
        <p:nvSpPr>
          <p:cNvPr id="5" name="Rectangle 4"/>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69</a:t>
            </a:r>
          </a:p>
        </p:txBody>
      </p:sp>
    </p:spTree>
  </p:cSld>
  <p:clrMapOvr>
    <a:overrideClrMapping bg1="lt1" tx1="dk1" bg2="lt2" tx2="dk2" accent1="accent1" accent2="accent2" accent3="accent3" accent4="accent4" accent5="accent5" accent6="accent6" hlink="hlink" folHlink="folHlink"/>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643128"/>
            <a:ext cx="5590032" cy="143256"/>
          </a:xfrm>
          <a:prstGeom prst="rect">
            <a:avLst/>
          </a:prstGeom>
        </p:spPr>
        <p:txBody>
          <a:bodyPr lIns="0" tIns="0" rIns="0" bIns="0">
            <a:noAutofit/>
          </a:bodyPr>
          <a:lstStyle/>
          <a:p>
            <a:pPr marL="4953000" indent="0">
              <a:spcAft>
                <a:spcPts val="1890"/>
              </a:spcAft>
            </a:pPr>
            <a:r>
              <a:rPr lang="en-US" sz="900" b="1">
                <a:latin typeface="Arial"/>
              </a:rPr>
              <a:t>LK - 3.1b</a:t>
            </a:r>
          </a:p>
        </p:txBody>
      </p:sp>
      <p:sp>
        <p:nvSpPr>
          <p:cNvPr id="3" name="Rectangle 2"/>
          <p:cNvSpPr/>
          <p:nvPr/>
        </p:nvSpPr>
        <p:spPr>
          <a:xfrm>
            <a:off x="1078992" y="1118616"/>
            <a:ext cx="5590032" cy="4191000"/>
          </a:xfrm>
          <a:prstGeom prst="rect">
            <a:avLst/>
          </a:prstGeom>
        </p:spPr>
        <p:txBody>
          <a:bodyPr lIns="0" tIns="0" rIns="0" bIns="0">
            <a:noAutofit/>
          </a:bodyPr>
          <a:lstStyle/>
          <a:p>
            <a:pPr marR="38100" indent="0" algn="ctr">
              <a:lnSpc>
                <a:spcPts val="2040"/>
              </a:lnSpc>
              <a:spcBef>
                <a:spcPts val="1890"/>
              </a:spcBef>
              <a:spcAft>
                <a:spcPts val="840"/>
              </a:spcAft>
            </a:pPr>
            <a:r>
              <a:rPr lang="en-US" sz="1100" b="1" u="sng">
                <a:latin typeface="Arial"/>
              </a:rPr>
              <a:t>LEMBAR KERJA </a:t>
            </a:r>
            <a:r>
              <a:rPr lang="en-US" sz="1100" b="1">
                <a:latin typeface="Arial"/>
              </a:rPr>
              <a:t>PERANCANGAN PENERAPAN MODEL-MODEL PADA PEMBELAJARAN BAHASA JERMAN</a:t>
            </a:r>
          </a:p>
          <a:p>
            <a:pPr indent="0" algn="just">
              <a:spcAft>
                <a:spcPts val="420"/>
              </a:spcAft>
            </a:pPr>
            <a:r>
              <a:rPr lang="en-US" sz="900" b="1">
                <a:latin typeface="Arial"/>
              </a:rPr>
              <a:t>A. Kompetensi</a:t>
            </a:r>
            <a:r>
              <a:rPr lang="en-US" sz="900">
                <a:latin typeface="Arial"/>
              </a:rPr>
              <a:t> : Mampu merancang penerapan model-model pembelajaran</a:t>
            </a:r>
          </a:p>
          <a:p>
            <a:pPr indent="0" algn="just">
              <a:spcAft>
                <a:spcPts val="420"/>
              </a:spcAft>
            </a:pPr>
            <a:r>
              <a:rPr lang="en-US" sz="900" b="1">
                <a:latin typeface="Arial"/>
              </a:rPr>
              <a:t>B. Tujuan Kegiatan</a:t>
            </a:r>
            <a:r>
              <a:rPr lang="en-US" sz="900">
                <a:latin typeface="Arial"/>
              </a:rPr>
              <a:t> : Pada kegiatan ini diharapkan peserta mampu merancang kegiatan</a:t>
            </a:r>
          </a:p>
          <a:p>
            <a:pPr marL="1358900" indent="0">
              <a:lnSpc>
                <a:spcPts val="1608"/>
              </a:lnSpc>
            </a:pPr>
            <a:r>
              <a:rPr lang="en-US" sz="900">
                <a:latin typeface="Arial"/>
              </a:rPr>
              <a:t>pembelajaran dengan menerapkan model</a:t>
            </a:r>
            <a:r>
              <a:rPr lang="en-US" sz="900" i="1">
                <a:latin typeface="Arial"/>
              </a:rPr>
              <a:t> Project Based Learning,</a:t>
            </a:r>
          </a:p>
          <a:p>
            <a:pPr marL="368300" indent="-177800">
              <a:lnSpc>
                <a:spcPts val="1608"/>
              </a:lnSpc>
            </a:pPr>
            <a:r>
              <a:rPr lang="en-US" sz="900" i="1">
                <a:latin typeface="Arial"/>
              </a:rPr>
              <a:t>Discovery</a:t>
            </a:r>
          </a:p>
          <a:p>
            <a:pPr marL="1358900" indent="0">
              <a:lnSpc>
                <a:spcPts val="1608"/>
              </a:lnSpc>
            </a:pPr>
            <a:r>
              <a:rPr lang="en-US" sz="900" i="1">
                <a:latin typeface="Arial"/>
              </a:rPr>
              <a:t>Learning dan Problem Based Learning</a:t>
            </a:r>
            <a:r>
              <a:rPr lang="en-US" sz="900">
                <a:latin typeface="Arial"/>
              </a:rPr>
              <a:t> pada pembelajaran Bahasa Jerman.</a:t>
            </a:r>
          </a:p>
          <a:p>
            <a:pPr indent="0" algn="just">
              <a:lnSpc>
                <a:spcPts val="1608"/>
              </a:lnSpc>
            </a:pPr>
            <a:r>
              <a:rPr lang="en-US" sz="900" b="1">
                <a:latin typeface="Arial"/>
              </a:rPr>
              <a:t>C. Langkah Kegiatan :</a:t>
            </a:r>
          </a:p>
          <a:p>
            <a:pPr marL="368300" indent="-177800">
              <a:lnSpc>
                <a:spcPts val="1608"/>
              </a:lnSpc>
            </a:pPr>
            <a:r>
              <a:rPr lang="en-US" sz="900">
                <a:latin typeface="Arial"/>
              </a:rPr>
              <a:t>1. Mencermati lembar kerja perancangan model pembelajaran.</a:t>
            </a:r>
          </a:p>
          <a:p>
            <a:pPr marL="368300" marR="38100" indent="-177800">
              <a:lnSpc>
                <a:spcPts val="1608"/>
              </a:lnSpc>
            </a:pPr>
            <a:r>
              <a:rPr lang="en-US" sz="900">
                <a:latin typeface="Arial"/>
              </a:rPr>
              <a:t>2. Memilih salah satu subtopik/submateri/subtema untuk satu kali tatap muka yang sesuai dengan salah satu model.</a:t>
            </a:r>
          </a:p>
          <a:p>
            <a:pPr marL="368300" indent="-177800">
              <a:lnSpc>
                <a:spcPts val="1608"/>
              </a:lnSpc>
            </a:pPr>
            <a:r>
              <a:rPr lang="en-US" sz="900">
                <a:latin typeface="Arial"/>
              </a:rPr>
              <a:t>3. Mengisi Lembar Kerja perancangan model pembelajaran sesuai dengan model yang dipilih.</a:t>
            </a:r>
          </a:p>
          <a:p>
            <a:pPr marL="368300" indent="-177800">
              <a:lnSpc>
                <a:spcPts val="1608"/>
              </a:lnSpc>
            </a:pPr>
            <a:r>
              <a:rPr lang="en-US" sz="900">
                <a:latin typeface="Arial"/>
              </a:rPr>
              <a:t>4. Mempresentasikan hasil rancangan model pembelajaran yang telah dipilih.</a:t>
            </a:r>
          </a:p>
          <a:p>
            <a:pPr marL="368300" indent="-177800">
              <a:lnSpc>
                <a:spcPts val="1608"/>
              </a:lnSpc>
              <a:spcAft>
                <a:spcPts val="840"/>
              </a:spcAft>
            </a:pPr>
            <a:r>
              <a:rPr lang="en-US" sz="900">
                <a:latin typeface="Arial"/>
              </a:rPr>
              <a:t>5. Memperbaiki rancangan jika ada saran atau usulan perubahan.</a:t>
            </a:r>
          </a:p>
          <a:p>
            <a:pPr marR="38100" indent="0" algn="just">
              <a:lnSpc>
                <a:spcPts val="1608"/>
              </a:lnSpc>
            </a:pPr>
            <a:r>
              <a:rPr lang="en-US" sz="900" i="1">
                <a:latin typeface="Arial"/>
              </a:rPr>
              <a:t>Catatan: Pada lembar kerja ini disediakan dua format model pembelajaran (Problem Based Learning dan Discovery Learning). Jika Anda merancang model lainnya, silakan sesuaikan sintak model yang Anda pilih.</a:t>
            </a:r>
          </a:p>
        </p:txBody>
      </p:sp>
      <p:sp>
        <p:nvSpPr>
          <p:cNvPr id="4" name="Rectangle 3"/>
          <p:cNvSpPr/>
          <p:nvPr/>
        </p:nvSpPr>
        <p:spPr>
          <a:xfrm>
            <a:off x="3404616" y="9918192"/>
            <a:ext cx="3273552" cy="155448"/>
          </a:xfrm>
          <a:prstGeom prst="rect">
            <a:avLst/>
          </a:prstGeom>
        </p:spPr>
        <p:txBody>
          <a:bodyPr lIns="0" tIns="0" rIns="0" bIns="0">
            <a:noAutofit/>
          </a:bodyPr>
          <a:lstStyle/>
          <a:p>
            <a:pPr indent="0" algn="just"/>
            <a:r>
              <a:rPr lang="en-US" sz="900">
                <a:latin typeface="Arial"/>
              </a:rPr>
              <a:t>Materi 3 - Perancangan Pembelajaran dan Pelatihan | 70</a:t>
            </a:r>
          </a:p>
        </p:txBody>
      </p:sp>
    </p:spTree>
  </p:cSld>
  <p:clrMapOvr>
    <a:overrideClrMapping bg1="lt1" tx1="dk1" bg2="lt2" tx2="dk2" accent1="accent1" accent2="accent2" accent3="accent3" accent4="accent4" accent5="accent5" accent6="accent6" hlink="hlink" folHlink="folHlink"/>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66800" y="1115568"/>
            <a:ext cx="5971032" cy="155448"/>
          </a:xfrm>
          <a:prstGeom prst="rect">
            <a:avLst/>
          </a:prstGeom>
        </p:spPr>
        <p:txBody>
          <a:bodyPr lIns="0" tIns="0" rIns="0" bIns="0">
            <a:noAutofit/>
          </a:bodyPr>
          <a:lstStyle/>
          <a:p>
            <a:pPr marL="977900" indent="0">
              <a:spcAft>
                <a:spcPts val="1680"/>
              </a:spcAft>
            </a:pPr>
            <a:r>
              <a:rPr lang="en-US" sz="1100" b="1">
                <a:latin typeface="Arial"/>
              </a:rPr>
              <a:t>FORMAT PERANCANGAN MODEL PEMBELAJARAN</a:t>
            </a:r>
          </a:p>
        </p:txBody>
      </p:sp>
      <p:sp>
        <p:nvSpPr>
          <p:cNvPr id="3" name="Rectangle 2"/>
          <p:cNvSpPr/>
          <p:nvPr/>
        </p:nvSpPr>
        <p:spPr>
          <a:xfrm>
            <a:off x="1066800" y="1584960"/>
            <a:ext cx="5971032" cy="167640"/>
          </a:xfrm>
          <a:prstGeom prst="rect">
            <a:avLst/>
          </a:prstGeom>
        </p:spPr>
        <p:txBody>
          <a:bodyPr lIns="0" tIns="0" rIns="0" bIns="0">
            <a:noAutofit/>
          </a:bodyPr>
          <a:lstStyle/>
          <a:p>
            <a:pPr marL="12700" indent="0">
              <a:spcBef>
                <a:spcPts val="1680"/>
              </a:spcBef>
              <a:spcAft>
                <a:spcPts val="210"/>
              </a:spcAft>
            </a:pPr>
            <a:r>
              <a:rPr lang="en-US" sz="900" b="1">
                <a:latin typeface="Arial"/>
              </a:rPr>
              <a:t>Model</a:t>
            </a:r>
            <a:r>
              <a:rPr lang="en-US" sz="900" b="1" i="1">
                <a:latin typeface="Arial"/>
              </a:rPr>
              <a:t> Discovery Learning</a:t>
            </a:r>
          </a:p>
        </p:txBody>
      </p:sp>
      <p:graphicFrame>
        <p:nvGraphicFramePr>
          <p:cNvPr id="4" name="Table 3"/>
          <p:cNvGraphicFramePr>
            <a:graphicFrameLocks noGrp="1"/>
          </p:cNvGraphicFramePr>
          <p:nvPr/>
        </p:nvGraphicFramePr>
        <p:xfrm>
          <a:off x="1075944" y="1764792"/>
          <a:ext cx="5894832" cy="1295400"/>
        </p:xfrm>
        <a:graphic>
          <a:graphicData uri="http://schemas.openxmlformats.org/drawingml/2006/table">
            <a:tbl>
              <a:tblPr/>
              <a:tblGrid>
                <a:gridCol w="2029968"/>
                <a:gridCol w="3864864"/>
              </a:tblGrid>
              <a:tr h="414528">
                <a:tc gridSpan="2">
                  <a:txBody>
                    <a:bodyPr/>
                    <a:lstStyle/>
                    <a:p>
                      <a:pPr marL="76200" indent="0">
                        <a:spcAft>
                          <a:spcPts val="210"/>
                        </a:spcAft>
                      </a:pPr>
                      <a:r>
                        <a:rPr lang="en-US" sz="900">
                          <a:latin typeface="Arial"/>
                        </a:rPr>
                        <a:t>Kompetensi Dasar : 3..........................</a:t>
                      </a:r>
                    </a:p>
                    <a:p>
                      <a:pPr marR="2705100" indent="0" algn="r"/>
                      <a:r>
                        <a:rPr lang="en-US" sz="900">
                          <a:latin typeface="Arial"/>
                        </a:rPr>
                        <a:t>4..........................</a:t>
                      </a:r>
                    </a:p>
                  </a:txBody>
                  <a:tcPr marL="0" marR="0" marT="0" marB="0"/>
                </a:tc>
                <a:tc hMerge="1">
                  <a:txBody>
                    <a:bodyPr/>
                    <a:lstStyle/>
                    <a:p>
                      <a:endParaRPr sz="2000"/>
                    </a:p>
                  </a:txBody>
                  <a:tcPr marL="0" marR="0" marT="0" marB="0"/>
                </a:tc>
              </a:tr>
              <a:tr h="167640">
                <a:tc>
                  <a:txBody>
                    <a:bodyPr/>
                    <a:lstStyle/>
                    <a:p>
                      <a:pPr marL="76200" indent="0"/>
                      <a:r>
                        <a:rPr lang="en-US" sz="900">
                          <a:latin typeface="Arial"/>
                        </a:rPr>
                        <a:t>Topik</a:t>
                      </a:r>
                    </a:p>
                  </a:txBody>
                  <a:tcPr marL="0" marR="0" marT="0" marB="0"/>
                </a:tc>
                <a:tc>
                  <a:txBody>
                    <a:bodyPr/>
                    <a:lstStyle/>
                    <a:p>
                      <a:endParaRPr sz="800"/>
                    </a:p>
                  </a:txBody>
                  <a:tcPr marL="0" marR="0" marT="0" marB="0"/>
                </a:tc>
              </a:tr>
              <a:tr h="176784">
                <a:tc>
                  <a:txBody>
                    <a:bodyPr/>
                    <a:lstStyle/>
                    <a:p>
                      <a:pPr marL="76200" indent="0"/>
                      <a:r>
                        <a:rPr lang="en-US" sz="900">
                          <a:latin typeface="Arial"/>
                        </a:rPr>
                        <a:t>Sub Topik</a:t>
                      </a:r>
                    </a:p>
                  </a:txBody>
                  <a:tcPr marL="0" marR="0" marT="0" marB="0"/>
                </a:tc>
                <a:tc>
                  <a:txBody>
                    <a:bodyPr/>
                    <a:lstStyle/>
                    <a:p>
                      <a:endParaRPr sz="900"/>
                    </a:p>
                  </a:txBody>
                  <a:tcPr marL="0" marR="0" marT="0" marB="0"/>
                </a:tc>
              </a:tr>
              <a:tr h="356616">
                <a:tc>
                  <a:txBody>
                    <a:bodyPr/>
                    <a:lstStyle/>
                    <a:p>
                      <a:pPr marL="76200" indent="0"/>
                      <a:r>
                        <a:rPr lang="en-US" sz="900">
                          <a:latin typeface="Arial"/>
                        </a:rPr>
                        <a:t>Tujuan</a:t>
                      </a:r>
                    </a:p>
                  </a:txBody>
                  <a:tcPr marL="0" marR="0" marT="0" marB="0"/>
                </a:tc>
                <a:tc>
                  <a:txBody>
                    <a:bodyPr/>
                    <a:lstStyle/>
                    <a:p>
                      <a:endParaRPr sz="1700"/>
                    </a:p>
                  </a:txBody>
                  <a:tcPr marL="0" marR="0" marT="0" marB="0"/>
                </a:tc>
              </a:tr>
              <a:tr h="179832">
                <a:tc gridSpan="2">
                  <a:txBody>
                    <a:bodyPr/>
                    <a:lstStyle/>
                    <a:p>
                      <a:pPr marL="76200" indent="0"/>
                      <a:r>
                        <a:rPr lang="en-US" sz="900">
                          <a:latin typeface="Arial"/>
                        </a:rPr>
                        <a:t>Alokasi Waktu : 1x TM</a:t>
                      </a:r>
                    </a:p>
                  </a:txBody>
                  <a:tcPr marL="0" marR="0" marT="0" marB="0"/>
                </a:tc>
                <a:tc hMerge="1">
                  <a:txBody>
                    <a:bodyPr/>
                    <a:lstStyle/>
                    <a:p>
                      <a:endParaRPr sz="900"/>
                    </a:p>
                  </a:txBody>
                  <a:tcPr marL="0" marR="0" marT="0" marB="0"/>
                </a:tc>
              </a:tr>
            </a:tbl>
          </a:graphicData>
        </a:graphic>
      </p:graphicFrame>
      <p:graphicFrame>
        <p:nvGraphicFramePr>
          <p:cNvPr id="5" name="Table 4"/>
          <p:cNvGraphicFramePr>
            <a:graphicFrameLocks noGrp="1"/>
          </p:cNvGraphicFramePr>
          <p:nvPr/>
        </p:nvGraphicFramePr>
        <p:xfrm>
          <a:off x="1075944" y="3249168"/>
          <a:ext cx="5894832" cy="2337816"/>
        </p:xfrm>
        <a:graphic>
          <a:graphicData uri="http://schemas.openxmlformats.org/drawingml/2006/table">
            <a:tbl>
              <a:tblPr/>
              <a:tblGrid>
                <a:gridCol w="2182368"/>
                <a:gridCol w="3712464"/>
              </a:tblGrid>
              <a:tr h="225552">
                <a:tc>
                  <a:txBody>
                    <a:bodyPr/>
                    <a:lstStyle/>
                    <a:p>
                      <a:pPr marL="406400" indent="0"/>
                      <a:r>
                        <a:rPr lang="en-US" sz="900" b="1">
                          <a:latin typeface="Arial"/>
                        </a:rPr>
                        <a:t>TAHAP PEMBELAJARAN</a:t>
                      </a:r>
                    </a:p>
                  </a:txBody>
                  <a:tcPr marL="0" marR="0" marT="0" marB="0"/>
                </a:tc>
                <a:tc>
                  <a:txBody>
                    <a:bodyPr/>
                    <a:lstStyle/>
                    <a:p>
                      <a:pPr marL="1079500" indent="0"/>
                      <a:r>
                        <a:rPr lang="en-US" sz="900" b="1">
                          <a:latin typeface="Arial"/>
                        </a:rPr>
                        <a:t>KEGIATAN PEMBELAJARAN</a:t>
                      </a:r>
                    </a:p>
                  </a:txBody>
                  <a:tcPr marL="0" marR="0" marT="0" marB="0"/>
                </a:tc>
              </a:tr>
              <a:tr h="347472">
                <a:tc>
                  <a:txBody>
                    <a:bodyPr/>
                    <a:lstStyle/>
                    <a:p>
                      <a:pPr marL="152400" marR="215900" indent="0">
                        <a:lnSpc>
                          <a:spcPts val="1344"/>
                        </a:lnSpc>
                      </a:pPr>
                      <a:r>
                        <a:rPr lang="en-US" sz="900">
                          <a:latin typeface="Arial"/>
                        </a:rPr>
                        <a:t>1.</a:t>
                      </a:r>
                      <a:r>
                        <a:rPr lang="en-US" sz="900" i="1">
                          <a:latin typeface="Arial"/>
                        </a:rPr>
                        <a:t> Stimulation</a:t>
                      </a:r>
                      <a:r>
                        <a:rPr lang="en-US" sz="900">
                          <a:latin typeface="Arial"/>
                        </a:rPr>
                        <a:t> (simulasi/Pemberian rangsangan)</a:t>
                      </a:r>
                    </a:p>
                  </a:txBody>
                  <a:tcPr marL="0" marR="0" marT="0" marB="0"/>
                </a:tc>
                <a:tc>
                  <a:txBody>
                    <a:bodyPr/>
                    <a:lstStyle/>
                    <a:p>
                      <a:endParaRPr sz="1700"/>
                    </a:p>
                  </a:txBody>
                  <a:tcPr marL="0" marR="0" marT="0" marB="0"/>
                </a:tc>
              </a:tr>
              <a:tr h="347472">
                <a:tc>
                  <a:txBody>
                    <a:bodyPr/>
                    <a:lstStyle/>
                    <a:p>
                      <a:pPr marL="152400" marR="215900" indent="0">
                        <a:lnSpc>
                          <a:spcPts val="1344"/>
                        </a:lnSpc>
                      </a:pPr>
                      <a:r>
                        <a:rPr lang="en-US" sz="900">
                          <a:latin typeface="Arial"/>
                        </a:rPr>
                        <a:t>2.</a:t>
                      </a:r>
                      <a:r>
                        <a:rPr lang="en-US" sz="900" i="1">
                          <a:latin typeface="Arial"/>
                        </a:rPr>
                        <a:t> Problem statemen</a:t>
                      </a:r>
                      <a:r>
                        <a:rPr lang="en-US" sz="900">
                          <a:latin typeface="Arial"/>
                        </a:rPr>
                        <a:t> (pertanyaan/ identifikasi masalah)</a:t>
                      </a:r>
                    </a:p>
                  </a:txBody>
                  <a:tcPr marL="0" marR="0" marT="0" marB="0"/>
                </a:tc>
                <a:tc>
                  <a:txBody>
                    <a:bodyPr/>
                    <a:lstStyle/>
                    <a:p>
                      <a:endParaRPr sz="1700"/>
                    </a:p>
                  </a:txBody>
                  <a:tcPr marL="0" marR="0" marT="0" marB="0"/>
                </a:tc>
              </a:tr>
              <a:tr h="347472">
                <a:tc>
                  <a:txBody>
                    <a:bodyPr/>
                    <a:lstStyle/>
                    <a:p>
                      <a:pPr marL="152400" marR="215900" indent="0">
                        <a:lnSpc>
                          <a:spcPts val="1344"/>
                        </a:lnSpc>
                      </a:pPr>
                      <a:r>
                        <a:rPr lang="en-US" sz="900">
                          <a:latin typeface="Arial"/>
                        </a:rPr>
                        <a:t>3.</a:t>
                      </a:r>
                      <a:r>
                        <a:rPr lang="en-US" sz="900" i="1">
                          <a:latin typeface="Arial"/>
                        </a:rPr>
                        <a:t> Data collection</a:t>
                      </a:r>
                      <a:r>
                        <a:rPr lang="en-US" sz="900">
                          <a:latin typeface="Arial"/>
                        </a:rPr>
                        <a:t> (pengumpulan data)</a:t>
                      </a:r>
                    </a:p>
                  </a:txBody>
                  <a:tcPr marL="0" marR="0" marT="0" marB="0"/>
                </a:tc>
                <a:tc>
                  <a:txBody>
                    <a:bodyPr/>
                    <a:lstStyle/>
                    <a:p>
                      <a:endParaRPr sz="1700"/>
                    </a:p>
                  </a:txBody>
                  <a:tcPr marL="0" marR="0" marT="0" marB="0"/>
                </a:tc>
              </a:tr>
              <a:tr h="347472">
                <a:tc>
                  <a:txBody>
                    <a:bodyPr/>
                    <a:lstStyle/>
                    <a:p>
                      <a:pPr marL="152400" marR="215900" indent="0">
                        <a:lnSpc>
                          <a:spcPts val="1344"/>
                        </a:lnSpc>
                      </a:pPr>
                      <a:r>
                        <a:rPr lang="en-US" sz="900">
                          <a:latin typeface="Arial"/>
                        </a:rPr>
                        <a:t>4. Data processing (pengolahan Data)</a:t>
                      </a:r>
                    </a:p>
                  </a:txBody>
                  <a:tcPr marL="0" marR="0" marT="0" marB="0"/>
                </a:tc>
                <a:tc>
                  <a:txBody>
                    <a:bodyPr/>
                    <a:lstStyle/>
                    <a:p>
                      <a:endParaRPr sz="1700"/>
                    </a:p>
                  </a:txBody>
                  <a:tcPr marL="0" marR="0" marT="0" marB="0"/>
                </a:tc>
              </a:tr>
              <a:tr h="347472">
                <a:tc>
                  <a:txBody>
                    <a:bodyPr/>
                    <a:lstStyle/>
                    <a:p>
                      <a:pPr marL="152400" indent="0"/>
                      <a:r>
                        <a:rPr lang="en-US" sz="900">
                          <a:latin typeface="Arial"/>
                        </a:rPr>
                        <a:t>5.</a:t>
                      </a:r>
                      <a:r>
                        <a:rPr lang="en-US" sz="900" i="1">
                          <a:latin typeface="Arial"/>
                        </a:rPr>
                        <a:t> Verification</a:t>
                      </a:r>
                      <a:r>
                        <a:rPr lang="en-US" sz="900">
                          <a:latin typeface="Arial"/>
                        </a:rPr>
                        <a:t> (pembuktian)</a:t>
                      </a:r>
                    </a:p>
                  </a:txBody>
                  <a:tcPr marL="0" marR="0" marT="0" marB="0"/>
                </a:tc>
                <a:tc>
                  <a:txBody>
                    <a:bodyPr/>
                    <a:lstStyle/>
                    <a:p>
                      <a:endParaRPr sz="1700"/>
                    </a:p>
                  </a:txBody>
                  <a:tcPr marL="0" marR="0" marT="0" marB="0"/>
                </a:tc>
              </a:tr>
              <a:tr h="374904">
                <a:tc>
                  <a:txBody>
                    <a:bodyPr/>
                    <a:lstStyle/>
                    <a:p>
                      <a:pPr marL="152400" marR="215900" indent="0">
                        <a:lnSpc>
                          <a:spcPts val="1344"/>
                        </a:lnSpc>
                      </a:pPr>
                      <a:r>
                        <a:rPr lang="en-US" sz="900">
                          <a:latin typeface="Arial"/>
                        </a:rPr>
                        <a:t>6.</a:t>
                      </a:r>
                      <a:r>
                        <a:rPr lang="en-US" sz="900" i="1">
                          <a:latin typeface="Arial"/>
                        </a:rPr>
                        <a:t> Generalization</a:t>
                      </a:r>
                      <a:r>
                        <a:rPr lang="en-US" sz="900">
                          <a:latin typeface="Arial"/>
                        </a:rPr>
                        <a:t> (menarik kesimpulan/generalisasi)</a:t>
                      </a:r>
                    </a:p>
                  </a:txBody>
                  <a:tcPr marL="0" marR="0" marT="0" marB="0"/>
                </a:tc>
                <a:tc>
                  <a:txBody>
                    <a:bodyPr/>
                    <a:lstStyle/>
                    <a:p>
                      <a:endParaRPr sz="1800"/>
                    </a:p>
                  </a:txBody>
                  <a:tcPr marL="0" marR="0" marT="0" marB="0"/>
                </a:tc>
              </a:tr>
            </a:tbl>
          </a:graphicData>
        </a:graphic>
      </p:graphicFrame>
      <p:sp>
        <p:nvSpPr>
          <p:cNvPr id="6" name="Rectangle 5"/>
          <p:cNvSpPr/>
          <p:nvPr/>
        </p:nvSpPr>
        <p:spPr>
          <a:xfrm>
            <a:off x="1066800" y="5797296"/>
            <a:ext cx="5971032" cy="167640"/>
          </a:xfrm>
          <a:prstGeom prst="rect">
            <a:avLst/>
          </a:prstGeom>
        </p:spPr>
        <p:txBody>
          <a:bodyPr lIns="0" tIns="0" rIns="0" bIns="0">
            <a:noAutofit/>
          </a:bodyPr>
          <a:lstStyle/>
          <a:p>
            <a:pPr marL="12700" indent="0">
              <a:spcBef>
                <a:spcPts val="840"/>
              </a:spcBef>
              <a:spcAft>
                <a:spcPts val="210"/>
              </a:spcAft>
            </a:pPr>
            <a:r>
              <a:rPr lang="en-US" sz="900" b="1">
                <a:latin typeface="Arial"/>
              </a:rPr>
              <a:t>Model Pembelajaran</a:t>
            </a:r>
            <a:r>
              <a:rPr lang="en-US" sz="900" b="1" i="1">
                <a:latin typeface="Arial"/>
              </a:rPr>
              <a:t> Problem Based Learning</a:t>
            </a:r>
          </a:p>
        </p:txBody>
      </p:sp>
      <p:graphicFrame>
        <p:nvGraphicFramePr>
          <p:cNvPr id="7" name="Table 6"/>
          <p:cNvGraphicFramePr>
            <a:graphicFrameLocks noGrp="1"/>
          </p:cNvGraphicFramePr>
          <p:nvPr/>
        </p:nvGraphicFramePr>
        <p:xfrm>
          <a:off x="1069848" y="5971032"/>
          <a:ext cx="5964936" cy="1078992"/>
        </p:xfrm>
        <a:graphic>
          <a:graphicData uri="http://schemas.openxmlformats.org/drawingml/2006/table">
            <a:tbl>
              <a:tblPr/>
              <a:tblGrid>
                <a:gridCol w="1810512"/>
                <a:gridCol w="4154424"/>
              </a:tblGrid>
              <a:tr h="356616">
                <a:tc gridSpan="2">
                  <a:txBody>
                    <a:bodyPr/>
                    <a:lstStyle/>
                    <a:p>
                      <a:pPr marR="3848100" indent="0" algn="r">
                        <a:spcAft>
                          <a:spcPts val="210"/>
                        </a:spcAft>
                      </a:pPr>
                      <a:r>
                        <a:rPr lang="en-US" sz="900">
                          <a:latin typeface="Arial"/>
                        </a:rPr>
                        <a:t>Kompetensi Dasar : 3..</a:t>
                      </a:r>
                    </a:p>
                    <a:p>
                      <a:pPr marR="3848100" indent="0" algn="r"/>
                      <a:r>
                        <a:rPr lang="en-US" sz="900">
                          <a:latin typeface="Arial"/>
                        </a:rPr>
                        <a:t>4..</a:t>
                      </a:r>
                    </a:p>
                  </a:txBody>
                  <a:tcPr marL="0" marR="0" marT="0" marB="0"/>
                </a:tc>
                <a:tc hMerge="1">
                  <a:txBody>
                    <a:bodyPr/>
                    <a:lstStyle/>
                    <a:p>
                      <a:endParaRPr sz="1700"/>
                    </a:p>
                  </a:txBody>
                  <a:tcPr marL="0" marR="0" marT="0" marB="0"/>
                </a:tc>
              </a:tr>
              <a:tr h="176784">
                <a:tc>
                  <a:txBody>
                    <a:bodyPr/>
                    <a:lstStyle/>
                    <a:p>
                      <a:pPr marL="76200" indent="0"/>
                      <a:r>
                        <a:rPr lang="en-US" sz="900">
                          <a:latin typeface="Arial"/>
                        </a:rPr>
                        <a:t>Topik</a:t>
                      </a:r>
                    </a:p>
                  </a:txBody>
                  <a:tcPr marL="0" marR="0" marT="0" marB="0"/>
                </a:tc>
                <a:tc>
                  <a:txBody>
                    <a:bodyPr/>
                    <a:lstStyle/>
                    <a:p>
                      <a:endParaRPr sz="900"/>
                    </a:p>
                  </a:txBody>
                  <a:tcPr marL="0" marR="0" marT="0" marB="0"/>
                </a:tc>
              </a:tr>
              <a:tr h="176784">
                <a:tc>
                  <a:txBody>
                    <a:bodyPr/>
                    <a:lstStyle/>
                    <a:p>
                      <a:pPr marL="76200" indent="0"/>
                      <a:r>
                        <a:rPr lang="en-US" sz="900">
                          <a:latin typeface="Arial"/>
                        </a:rPr>
                        <a:t>Sub Topik</a:t>
                      </a:r>
                    </a:p>
                  </a:txBody>
                  <a:tcPr marL="0" marR="0" marT="0" marB="0"/>
                </a:tc>
                <a:tc>
                  <a:txBody>
                    <a:bodyPr/>
                    <a:lstStyle/>
                    <a:p>
                      <a:endParaRPr sz="900"/>
                    </a:p>
                  </a:txBody>
                  <a:tcPr marL="0" marR="0" marT="0" marB="0"/>
                </a:tc>
              </a:tr>
              <a:tr h="176784">
                <a:tc>
                  <a:txBody>
                    <a:bodyPr/>
                    <a:lstStyle/>
                    <a:p>
                      <a:pPr marL="76200" indent="0"/>
                      <a:r>
                        <a:rPr lang="en-US" sz="900">
                          <a:latin typeface="Arial"/>
                        </a:rPr>
                        <a:t>Tujuan</a:t>
                      </a:r>
                    </a:p>
                  </a:txBody>
                  <a:tcPr marL="0" marR="0" marT="0" marB="0"/>
                </a:tc>
                <a:tc>
                  <a:txBody>
                    <a:bodyPr/>
                    <a:lstStyle/>
                    <a:p>
                      <a:endParaRPr sz="900"/>
                    </a:p>
                  </a:txBody>
                  <a:tcPr marL="0" marR="0" marT="0" marB="0"/>
                </a:tc>
              </a:tr>
              <a:tr h="192024">
                <a:tc>
                  <a:txBody>
                    <a:bodyPr/>
                    <a:lstStyle/>
                    <a:p>
                      <a:pPr marL="76200" indent="0"/>
                      <a:r>
                        <a:rPr lang="en-US" sz="900">
                          <a:latin typeface="Arial"/>
                        </a:rPr>
                        <a:t>Alokasi Waktu</a:t>
                      </a:r>
                    </a:p>
                  </a:txBody>
                  <a:tcPr marL="0" marR="0" marT="0" marB="0"/>
                </a:tc>
                <a:tc>
                  <a:txBody>
                    <a:bodyPr/>
                    <a:lstStyle/>
                    <a:p>
                      <a:pPr marL="215900" indent="0"/>
                      <a:r>
                        <a:rPr lang="en-US" sz="900">
                          <a:latin typeface="Arial"/>
                        </a:rPr>
                        <a:t>1x TM</a:t>
                      </a:r>
                    </a:p>
                  </a:txBody>
                  <a:tcPr marL="0" marR="0" marT="0" marB="0"/>
                </a:tc>
              </a:tr>
            </a:tbl>
          </a:graphicData>
        </a:graphic>
      </p:graphicFrame>
      <p:graphicFrame>
        <p:nvGraphicFramePr>
          <p:cNvPr id="8" name="Table 7"/>
          <p:cNvGraphicFramePr>
            <a:graphicFrameLocks noGrp="1"/>
          </p:cNvGraphicFramePr>
          <p:nvPr/>
        </p:nvGraphicFramePr>
        <p:xfrm>
          <a:off x="1069848" y="7226808"/>
          <a:ext cx="5961888" cy="2846832"/>
        </p:xfrm>
        <a:graphic>
          <a:graphicData uri="http://schemas.openxmlformats.org/drawingml/2006/table">
            <a:tbl>
              <a:tblPr/>
              <a:tblGrid>
                <a:gridCol w="2752344"/>
                <a:gridCol w="3209544"/>
              </a:tblGrid>
              <a:tr h="179832">
                <a:tc>
                  <a:txBody>
                    <a:bodyPr/>
                    <a:lstStyle/>
                    <a:p>
                      <a:pPr marL="1079500" indent="0"/>
                      <a:r>
                        <a:rPr lang="en-US" sz="900" b="1">
                          <a:latin typeface="Arial"/>
                        </a:rPr>
                        <a:t>FASE-FASE</a:t>
                      </a:r>
                    </a:p>
                  </a:txBody>
                  <a:tcPr marL="0" marR="0" marT="0" marB="0"/>
                </a:tc>
                <a:tc>
                  <a:txBody>
                    <a:bodyPr/>
                    <a:lstStyle/>
                    <a:p>
                      <a:pPr marL="825500" indent="0"/>
                      <a:r>
                        <a:rPr lang="en-US" sz="900" b="1">
                          <a:latin typeface="Arial"/>
                        </a:rPr>
                        <a:t>KEGIATAN PEMBELAJARAN</a:t>
                      </a:r>
                    </a:p>
                  </a:txBody>
                  <a:tcPr marL="0" marR="0" marT="0" marB="0"/>
                </a:tc>
              </a:tr>
              <a:tr h="347472">
                <a:tc>
                  <a:txBody>
                    <a:bodyPr/>
                    <a:lstStyle/>
                    <a:p>
                      <a:pPr marL="88900" indent="0">
                        <a:spcAft>
                          <a:spcPts val="210"/>
                        </a:spcAft>
                      </a:pPr>
                      <a:r>
                        <a:rPr lang="en-US" sz="900" b="1">
                          <a:latin typeface="Arial"/>
                        </a:rPr>
                        <a:t>Fase 1</a:t>
                      </a:r>
                    </a:p>
                    <a:p>
                      <a:pPr marL="88900" indent="0"/>
                      <a:r>
                        <a:rPr lang="en-US" sz="900">
                          <a:latin typeface="Arial"/>
                        </a:rPr>
                        <a:t>Orientasi peserta didik kepada masalah</a:t>
                      </a:r>
                    </a:p>
                  </a:txBody>
                  <a:tcPr marL="0" marR="0" marT="0" marB="0"/>
                </a:tc>
                <a:tc>
                  <a:txBody>
                    <a:bodyPr/>
                    <a:lstStyle/>
                    <a:p>
                      <a:endParaRPr sz="1700"/>
                    </a:p>
                  </a:txBody>
                  <a:tcPr marL="0" marR="0" marT="0" marB="0"/>
                </a:tc>
              </a:tr>
              <a:tr h="347472">
                <a:tc>
                  <a:txBody>
                    <a:bodyPr/>
                    <a:lstStyle/>
                    <a:p>
                      <a:pPr marL="88900" indent="0">
                        <a:spcAft>
                          <a:spcPts val="210"/>
                        </a:spcAft>
                      </a:pPr>
                      <a:r>
                        <a:rPr lang="en-US" sz="900" b="1">
                          <a:latin typeface="Arial"/>
                        </a:rPr>
                        <a:t>Fase 2</a:t>
                      </a:r>
                    </a:p>
                    <a:p>
                      <a:pPr marL="88900" indent="0"/>
                      <a:r>
                        <a:rPr lang="en-US" sz="900">
                          <a:latin typeface="Arial"/>
                        </a:rPr>
                        <a:t>Mengorganisasikan peserta didik</a:t>
                      </a:r>
                    </a:p>
                  </a:txBody>
                  <a:tcPr marL="0" marR="0" marT="0" marB="0"/>
                </a:tc>
                <a:tc>
                  <a:txBody>
                    <a:bodyPr/>
                    <a:lstStyle/>
                    <a:p>
                      <a:endParaRPr sz="1700"/>
                    </a:p>
                  </a:txBody>
                  <a:tcPr marL="0" marR="0" marT="0" marB="0"/>
                </a:tc>
              </a:tr>
              <a:tr h="518160">
                <a:tc>
                  <a:txBody>
                    <a:bodyPr/>
                    <a:lstStyle/>
                    <a:p>
                      <a:pPr marL="88900" indent="0">
                        <a:lnSpc>
                          <a:spcPts val="1320"/>
                        </a:lnSpc>
                      </a:pPr>
                      <a:r>
                        <a:rPr lang="en-US" sz="900" b="1">
                          <a:latin typeface="Arial"/>
                        </a:rPr>
                        <a:t>Fase 3</a:t>
                      </a:r>
                    </a:p>
                    <a:p>
                      <a:pPr marL="88900" marR="127000" indent="0">
                        <a:lnSpc>
                          <a:spcPts val="1320"/>
                        </a:lnSpc>
                      </a:pPr>
                      <a:r>
                        <a:rPr lang="en-US" sz="900">
                          <a:latin typeface="Arial"/>
                        </a:rPr>
                        <a:t>Membimbing penyelidikan individu dan kelompok</a:t>
                      </a:r>
                    </a:p>
                  </a:txBody>
                  <a:tcPr marL="0" marR="0" marT="0" marB="0"/>
                </a:tc>
                <a:tc>
                  <a:txBody>
                    <a:bodyPr/>
                    <a:lstStyle/>
                    <a:p>
                      <a:endParaRPr sz="2500"/>
                    </a:p>
                  </a:txBody>
                  <a:tcPr marL="0" marR="0" marT="0" marB="0"/>
                </a:tc>
              </a:tr>
              <a:tr h="347472">
                <a:tc>
                  <a:txBody>
                    <a:bodyPr/>
                    <a:lstStyle/>
                    <a:p>
                      <a:pPr marL="88900" indent="0">
                        <a:spcAft>
                          <a:spcPts val="210"/>
                        </a:spcAft>
                      </a:pPr>
                      <a:r>
                        <a:rPr lang="en-US" sz="900" b="1">
                          <a:latin typeface="Arial"/>
                        </a:rPr>
                        <a:t>Fase 4</a:t>
                      </a:r>
                    </a:p>
                    <a:p>
                      <a:pPr marL="88900" indent="0"/>
                      <a:r>
                        <a:rPr lang="en-US" sz="900">
                          <a:latin typeface="Arial"/>
                        </a:rPr>
                        <a:t>Mengembangkan dan menyajikan hasil karya</a:t>
                      </a:r>
                    </a:p>
                  </a:txBody>
                  <a:tcPr marL="0" marR="0" marT="0" marB="0"/>
                </a:tc>
                <a:tc>
                  <a:txBody>
                    <a:bodyPr/>
                    <a:lstStyle/>
                    <a:p>
                      <a:endParaRPr sz="1700"/>
                    </a:p>
                  </a:txBody>
                  <a:tcPr marL="0" marR="0" marT="0" marB="0"/>
                </a:tc>
              </a:tr>
              <a:tr h="521208">
                <a:tc>
                  <a:txBody>
                    <a:bodyPr/>
                    <a:lstStyle/>
                    <a:p>
                      <a:pPr marL="88900" indent="0">
                        <a:lnSpc>
                          <a:spcPts val="1320"/>
                        </a:lnSpc>
                      </a:pPr>
                      <a:r>
                        <a:rPr lang="en-US" sz="900" b="1">
                          <a:latin typeface="Arial"/>
                        </a:rPr>
                        <a:t>Fase 5</a:t>
                      </a:r>
                    </a:p>
                    <a:p>
                      <a:pPr marL="88900" marR="127000" indent="0">
                        <a:lnSpc>
                          <a:spcPts val="1320"/>
                        </a:lnSpc>
                      </a:pPr>
                      <a:r>
                        <a:rPr lang="en-US" sz="900">
                          <a:latin typeface="Arial"/>
                        </a:rPr>
                        <a:t>Menganalisa dan mengevaluasi proses pemecahan masalah</a:t>
                      </a:r>
                    </a:p>
                  </a:txBody>
                  <a:tcPr marL="0" marR="0" marT="0" marB="0"/>
                </a:tc>
                <a:tc>
                  <a:txBody>
                    <a:bodyPr/>
                    <a:lstStyle/>
                    <a:p>
                      <a:endParaRPr sz="2500"/>
                    </a:p>
                  </a:txBody>
                  <a:tcPr marL="0" marR="0" marT="0" marB="0"/>
                </a:tc>
              </a:tr>
              <a:tr h="585216">
                <a:tc gridSpan="2">
                  <a:txBody>
                    <a:bodyPr/>
                    <a:lstStyle/>
                    <a:p>
                      <a:pPr marL="2349500" indent="0"/>
                      <a:r>
                        <a:rPr lang="en-US" sz="900">
                          <a:latin typeface="Arial"/>
                        </a:rPr>
                        <a:t>Materi 3 - Perancangan Pembelajaran dan Pelatihan | 71</a:t>
                      </a:r>
                    </a:p>
                  </a:txBody>
                  <a:tcPr marL="0" marR="0" marT="0" marB="0"/>
                </a:tc>
                <a:tc hMerge="1">
                  <a:txBody>
                    <a:bodyPr/>
                    <a:lstStyle/>
                    <a:p>
                      <a:endParaRPr sz="28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2896" y="813816"/>
            <a:ext cx="5833872" cy="2654808"/>
          </a:xfrm>
          <a:prstGeom prst="rect">
            <a:avLst/>
          </a:prstGeom>
        </p:spPr>
        <p:txBody>
          <a:bodyPr lIns="0" tIns="0" rIns="0" bIns="0">
            <a:noAutofit/>
          </a:bodyPr>
          <a:lstStyle/>
          <a:p>
            <a:pPr marL="5143500" indent="0">
              <a:spcAft>
                <a:spcPts val="840"/>
              </a:spcAft>
            </a:pPr>
            <a:r>
              <a:rPr lang="en-US" sz="900" b="1">
                <a:latin typeface="Arial"/>
              </a:rPr>
              <a:t>R-3.1a-b</a:t>
            </a:r>
          </a:p>
          <a:p>
            <a:pPr marL="215900" indent="0" algn="ctr">
              <a:lnSpc>
                <a:spcPts val="2040"/>
              </a:lnSpc>
            </a:pPr>
            <a:r>
              <a:rPr lang="en-US" sz="1100" b="1">
                <a:latin typeface="Arial"/>
              </a:rPr>
              <a:t>RUBRIK</a:t>
            </a:r>
          </a:p>
          <a:p>
            <a:pPr marL="215900" indent="0" algn="ctr">
              <a:lnSpc>
                <a:spcPts val="2040"/>
              </a:lnSpc>
              <a:spcAft>
                <a:spcPts val="840"/>
              </a:spcAft>
            </a:pPr>
            <a:r>
              <a:rPr lang="en-US" sz="1100" b="1">
                <a:latin typeface="Arial"/>
              </a:rPr>
              <a:t>PERANCANGAN PENERAPAN PENDEKATAN SAINTIFIK DAN MODEL PEMBELAJARAN</a:t>
            </a:r>
          </a:p>
          <a:p>
            <a:pPr marL="12700" marR="203200" indent="0" algn="just">
              <a:lnSpc>
                <a:spcPts val="1608"/>
              </a:lnSpc>
              <a:spcAft>
                <a:spcPts val="840"/>
              </a:spcAft>
            </a:pPr>
            <a:r>
              <a:rPr lang="en-US" sz="900">
                <a:latin typeface="Arial"/>
              </a:rPr>
              <a:t>Rubrik perancangan penerapan saintifik dan perancangan model pembelajaran digunakan fasilitator untuk menilai hasil rancangan peserta dalam merancang contoh penerapan pendekatan saintifik dan contoh rancangan model pembelajaran bahasa Jerman.</a:t>
            </a:r>
          </a:p>
          <a:p>
            <a:pPr marL="12700" indent="0" algn="just">
              <a:lnSpc>
                <a:spcPts val="1608"/>
              </a:lnSpc>
            </a:pPr>
            <a:r>
              <a:rPr lang="en-US" sz="900">
                <a:latin typeface="Arial"/>
              </a:rPr>
              <a:t>Langkah-langkah penilaian hasil analisis</a:t>
            </a:r>
          </a:p>
          <a:p>
            <a:pPr marL="12700" indent="0" algn="just">
              <a:lnSpc>
                <a:spcPts val="1608"/>
              </a:lnSpc>
            </a:pPr>
            <a:r>
              <a:rPr lang="en-US" sz="900">
                <a:latin typeface="Arial"/>
              </a:rPr>
              <a:t>1. Cermati tugas yang diberikan kepada peserta pelatihan pada LK -3.1a dan LK- 3.1b.</a:t>
            </a:r>
          </a:p>
          <a:p>
            <a:pPr marL="12700" indent="0" algn="just">
              <a:lnSpc>
                <a:spcPts val="1608"/>
              </a:lnSpc>
              <a:spcAft>
                <a:spcPts val="840"/>
              </a:spcAft>
            </a:pPr>
            <a:r>
              <a:rPr lang="en-US" sz="900">
                <a:latin typeface="Arial"/>
              </a:rPr>
              <a:t>2. Berikan nilai pada rancangan sesuai dengan penilaian Anda terhadap hasil rancangan.</a:t>
            </a:r>
          </a:p>
        </p:txBody>
      </p:sp>
      <p:sp>
        <p:nvSpPr>
          <p:cNvPr id="3" name="Rectangle 2"/>
          <p:cNvSpPr/>
          <p:nvPr/>
        </p:nvSpPr>
        <p:spPr>
          <a:xfrm>
            <a:off x="1072896" y="3724656"/>
            <a:ext cx="5833872" cy="134112"/>
          </a:xfrm>
          <a:prstGeom prst="rect">
            <a:avLst/>
          </a:prstGeom>
        </p:spPr>
        <p:txBody>
          <a:bodyPr lIns="0" tIns="0" rIns="0" bIns="0">
            <a:noAutofit/>
          </a:bodyPr>
          <a:lstStyle/>
          <a:p>
            <a:pPr marL="12700" indent="0" algn="just">
              <a:spcBef>
                <a:spcPts val="840"/>
              </a:spcBef>
              <a:spcAft>
                <a:spcPts val="1260"/>
              </a:spcAft>
            </a:pPr>
            <a:r>
              <a:rPr lang="en-US" sz="900" b="1">
                <a:latin typeface="Arial"/>
              </a:rPr>
              <a:t>Penilaian LK- 3.1a</a:t>
            </a:r>
          </a:p>
        </p:txBody>
      </p:sp>
      <p:graphicFrame>
        <p:nvGraphicFramePr>
          <p:cNvPr id="4" name="Table 3"/>
          <p:cNvGraphicFramePr>
            <a:graphicFrameLocks noGrp="1"/>
          </p:cNvGraphicFramePr>
          <p:nvPr/>
        </p:nvGraphicFramePr>
        <p:xfrm>
          <a:off x="1075944" y="4111752"/>
          <a:ext cx="5721096" cy="5489448"/>
        </p:xfrm>
        <a:graphic>
          <a:graphicData uri="http://schemas.openxmlformats.org/drawingml/2006/table">
            <a:tbl>
              <a:tblPr/>
              <a:tblGrid>
                <a:gridCol w="801624"/>
                <a:gridCol w="1057656"/>
                <a:gridCol w="3861816"/>
              </a:tblGrid>
              <a:tr h="262128">
                <a:tc>
                  <a:txBody>
                    <a:bodyPr/>
                    <a:lstStyle/>
                    <a:p>
                      <a:pPr marL="88900" indent="0"/>
                      <a:r>
                        <a:rPr lang="en-US" sz="900">
                          <a:latin typeface="Arial"/>
                        </a:rPr>
                        <a:t>PERINGKAT</a:t>
                      </a:r>
                    </a:p>
                  </a:txBody>
                  <a:tcPr marL="0" marR="0" marT="0" marB="0"/>
                </a:tc>
                <a:tc>
                  <a:txBody>
                    <a:bodyPr/>
                    <a:lstStyle/>
                    <a:p>
                      <a:pPr marL="393700" indent="0"/>
                      <a:r>
                        <a:rPr lang="en-US" sz="900">
                          <a:latin typeface="Arial"/>
                        </a:rPr>
                        <a:t>NILAI</a:t>
                      </a:r>
                    </a:p>
                  </a:txBody>
                  <a:tcPr marL="0" marR="0" marT="0" marB="0"/>
                </a:tc>
                <a:tc>
                  <a:txBody>
                    <a:bodyPr/>
                    <a:lstStyle/>
                    <a:p>
                      <a:pPr marL="1676400" indent="0"/>
                      <a:r>
                        <a:rPr lang="en-US" sz="900" b="1">
                          <a:latin typeface="Arial"/>
                        </a:rPr>
                        <a:t>KRITERIA</a:t>
                      </a:r>
                    </a:p>
                  </a:txBody>
                  <a:tcPr marL="0" marR="0" marT="0" marB="0"/>
                </a:tc>
              </a:tr>
              <a:tr h="1642872">
                <a:tc>
                  <a:txBody>
                    <a:bodyPr/>
                    <a:lstStyle/>
                    <a:p>
                      <a:pPr marL="88900" marR="165100" indent="0">
                        <a:lnSpc>
                          <a:spcPts val="1608"/>
                        </a:lnSpc>
                      </a:pPr>
                      <a:r>
                        <a:rPr lang="en-US" sz="900">
                          <a:latin typeface="Arial"/>
                        </a:rPr>
                        <a:t>Amat Baik (AB)</a:t>
                      </a:r>
                    </a:p>
                  </a:txBody>
                  <a:tcPr marL="0" marR="0" marT="0" marB="0"/>
                </a:tc>
                <a:tc>
                  <a:txBody>
                    <a:bodyPr/>
                    <a:lstStyle/>
                    <a:p>
                      <a:pPr marL="88900" indent="0"/>
                      <a:r>
                        <a:rPr lang="en-US" sz="900">
                          <a:latin typeface="Arial"/>
                        </a:rPr>
                        <a:t>90 &lt; AB &lt; 100</a:t>
                      </a:r>
                    </a:p>
                  </a:txBody>
                  <a:tcPr marL="0" marR="0" marT="0" marB="0"/>
                </a:tc>
                <a:tc>
                  <a:txBody>
                    <a:bodyPr/>
                    <a:lstStyle/>
                    <a:p>
                      <a:pPr marL="203200" marR="342900" indent="-152400" algn="just">
                        <a:lnSpc>
                          <a:spcPts val="1608"/>
                        </a:lnSpc>
                      </a:pPr>
                      <a:r>
                        <a:rPr lang="en-US" sz="900">
                          <a:latin typeface="Arial"/>
                        </a:rPr>
                        <a:t>1. Identitas: topik, sub topik, KD, dan tujuan pembelajaran dan alokasi waktu lengkap dan benar.</a:t>
                      </a:r>
                    </a:p>
                    <a:p>
                      <a:pPr marL="203200" marR="342900" indent="-152400" algn="just">
                        <a:lnSpc>
                          <a:spcPts val="1608"/>
                        </a:lnSpc>
                      </a:pPr>
                      <a:r>
                        <a:rPr lang="en-US" sz="900">
                          <a:latin typeface="Arial"/>
                        </a:rPr>
                        <a:t>2. Kegiatan mengamati, menanya, mengumpulkan informasi, mengasosiasikan, dan mengkomunikasikan sesuai dengan topik/sub topik, KD, tujuan dan alokasi waktu.</a:t>
                      </a:r>
                    </a:p>
                    <a:p>
                      <a:pPr marL="203200" marR="127000" indent="-152400">
                        <a:lnSpc>
                          <a:spcPts val="1608"/>
                        </a:lnSpc>
                      </a:pPr>
                      <a:r>
                        <a:rPr lang="en-US" sz="900">
                          <a:latin typeface="Arial"/>
                        </a:rPr>
                        <a:t>3. Kegiatan mengamati, menanya, mengumpulkan informasi, mengasosiasikan, dan mengkomunikasikan lengkap, sistematis dan logis atau benar.</a:t>
                      </a:r>
                    </a:p>
                  </a:txBody>
                  <a:tcPr marL="0" marR="0" marT="0" marB="0"/>
                </a:tc>
              </a:tr>
              <a:tr h="210312">
                <a:tc>
                  <a:txBody>
                    <a:bodyPr/>
                    <a:lstStyle/>
                    <a:p>
                      <a:pPr marL="88900" indent="0"/>
                      <a:r>
                        <a:rPr lang="en-US" sz="900">
                          <a:latin typeface="Arial"/>
                        </a:rPr>
                        <a:t>Baik (B)</a:t>
                      </a:r>
                    </a:p>
                  </a:txBody>
                  <a:tcPr marL="0" marR="0" marT="0" marB="0"/>
                </a:tc>
                <a:tc>
                  <a:txBody>
                    <a:bodyPr/>
                    <a:lstStyle/>
                    <a:p>
                      <a:pPr marL="88900" indent="0"/>
                      <a:r>
                        <a:rPr lang="en-US" sz="900">
                          <a:latin typeface="Arial"/>
                        </a:rPr>
                        <a:t>80 &lt; B &lt; 90</a:t>
                      </a:r>
                    </a:p>
                  </a:txBody>
                  <a:tcPr marL="0" marR="0" marT="0" marB="0"/>
                </a:tc>
                <a:tc>
                  <a:txBody>
                    <a:bodyPr/>
                    <a:lstStyle/>
                    <a:p>
                      <a:pPr marL="203200" indent="-152400" algn="just"/>
                      <a:r>
                        <a:rPr lang="en-US" sz="900">
                          <a:latin typeface="Arial"/>
                        </a:rPr>
                        <a:t>Ada 2 aspek sesuai dengan kriteria, 1 aspek kurang sesuai.</a:t>
                      </a:r>
                    </a:p>
                  </a:txBody>
                  <a:tcPr marL="0" marR="0" marT="0" marB="0"/>
                </a:tc>
              </a:tr>
              <a:tr h="210312">
                <a:tc>
                  <a:txBody>
                    <a:bodyPr/>
                    <a:lstStyle/>
                    <a:p>
                      <a:pPr marL="88900" indent="0"/>
                      <a:r>
                        <a:rPr lang="en-US" sz="900">
                          <a:latin typeface="Arial"/>
                        </a:rPr>
                        <a:t>Cukup(C)</a:t>
                      </a:r>
                    </a:p>
                  </a:txBody>
                  <a:tcPr marL="0" marR="0" marT="0" marB="0"/>
                </a:tc>
                <a:tc>
                  <a:txBody>
                    <a:bodyPr/>
                    <a:lstStyle/>
                    <a:p>
                      <a:pPr marL="88900" indent="0"/>
                      <a:r>
                        <a:rPr lang="en-US" sz="900">
                          <a:latin typeface="Arial"/>
                        </a:rPr>
                        <a:t>70 &lt; C &lt; 80</a:t>
                      </a:r>
                    </a:p>
                  </a:txBody>
                  <a:tcPr marL="0" marR="0" marT="0" marB="0"/>
                </a:tc>
                <a:tc>
                  <a:txBody>
                    <a:bodyPr/>
                    <a:lstStyle/>
                    <a:p>
                      <a:pPr marL="203200" indent="-152400" algn="just"/>
                      <a:r>
                        <a:rPr lang="en-US" sz="900">
                          <a:latin typeface="Arial"/>
                        </a:rPr>
                        <a:t>Ada 1 aspek sesuai dengan kriteria, 2 aspek kurang sesuai.</a:t>
                      </a:r>
                    </a:p>
                  </a:txBody>
                  <a:tcPr marL="0" marR="0" marT="0" marB="0"/>
                </a:tc>
              </a:tr>
              <a:tr h="213360">
                <a:tc>
                  <a:txBody>
                    <a:bodyPr/>
                    <a:lstStyle/>
                    <a:p>
                      <a:pPr marL="88900" indent="0"/>
                      <a:r>
                        <a:rPr lang="en-US" sz="900">
                          <a:latin typeface="Arial"/>
                        </a:rPr>
                        <a:t>Kurang(K)</a:t>
                      </a:r>
                    </a:p>
                  </a:txBody>
                  <a:tcPr marL="0" marR="0" marT="0" marB="0"/>
                </a:tc>
                <a:tc>
                  <a:txBody>
                    <a:bodyPr/>
                    <a:lstStyle/>
                    <a:p>
                      <a:pPr marL="88900" indent="0"/>
                      <a:r>
                        <a:rPr lang="en-US" sz="900">
                          <a:latin typeface="Arial"/>
                        </a:rPr>
                        <a:t>&lt; 70</a:t>
                      </a:r>
                    </a:p>
                  </a:txBody>
                  <a:tcPr marL="0" marR="0" marT="0" marB="0"/>
                </a:tc>
                <a:tc>
                  <a:txBody>
                    <a:bodyPr/>
                    <a:lstStyle/>
                    <a:p>
                      <a:pPr marL="203200" indent="0"/>
                      <a:r>
                        <a:rPr lang="en-US" sz="900">
                          <a:latin typeface="Arial"/>
                        </a:rPr>
                        <a:t>Ketiga aspek kurang sesuai.</a:t>
                      </a:r>
                    </a:p>
                  </a:txBody>
                  <a:tcPr marL="0" marR="0" marT="0" marB="0"/>
                </a:tc>
              </a:tr>
              <a:tr h="618744">
                <a:tc gridSpan="3">
                  <a:txBody>
                    <a:bodyPr/>
                    <a:lstStyle/>
                    <a:p>
                      <a:pPr marL="12700" indent="0"/>
                      <a:r>
                        <a:rPr lang="en-US" sz="900" b="1">
                          <a:latin typeface="Arial"/>
                        </a:rPr>
                        <a:t>Penilaian LK- 3.1b</a:t>
                      </a:r>
                    </a:p>
                  </a:txBody>
                  <a:tcPr marL="0" marR="0" marT="0" marB="0"/>
                </a:tc>
                <a:tc hMerge="1">
                  <a:txBody>
                    <a:bodyPr/>
                    <a:lstStyle/>
                    <a:p>
                      <a:endParaRPr sz="3000"/>
                    </a:p>
                  </a:txBody>
                  <a:tcPr marL="0" marR="0" marT="0" marB="0"/>
                </a:tc>
                <a:tc hMerge="1">
                  <a:txBody>
                    <a:bodyPr/>
                    <a:lstStyle/>
                    <a:p>
                      <a:endParaRPr sz="3000"/>
                    </a:p>
                  </a:txBody>
                  <a:tcPr marL="0" marR="0" marT="0" marB="0"/>
                </a:tc>
              </a:tr>
              <a:tr h="256032">
                <a:tc>
                  <a:txBody>
                    <a:bodyPr/>
                    <a:lstStyle/>
                    <a:p>
                      <a:pPr marL="88900" indent="0"/>
                      <a:r>
                        <a:rPr lang="en-US" sz="900">
                          <a:latin typeface="Arial"/>
                        </a:rPr>
                        <a:t>PERINGKAT</a:t>
                      </a:r>
                    </a:p>
                  </a:txBody>
                  <a:tcPr marL="0" marR="0" marT="0" marB="0"/>
                </a:tc>
                <a:tc>
                  <a:txBody>
                    <a:bodyPr/>
                    <a:lstStyle/>
                    <a:p>
                      <a:pPr marL="393700" indent="0"/>
                      <a:r>
                        <a:rPr lang="en-US" sz="900">
                          <a:latin typeface="Arial"/>
                        </a:rPr>
                        <a:t>NILAI</a:t>
                      </a:r>
                    </a:p>
                  </a:txBody>
                  <a:tcPr marL="0" marR="0" marT="0" marB="0"/>
                </a:tc>
                <a:tc>
                  <a:txBody>
                    <a:bodyPr/>
                    <a:lstStyle/>
                    <a:p>
                      <a:pPr marL="1676400" indent="0"/>
                      <a:r>
                        <a:rPr lang="en-US" sz="900" b="1">
                          <a:latin typeface="Arial"/>
                        </a:rPr>
                        <a:t>KRITERIA</a:t>
                      </a:r>
                    </a:p>
                  </a:txBody>
                  <a:tcPr marL="0" marR="0" marT="0" marB="0"/>
                </a:tc>
              </a:tr>
              <a:tr h="1438656">
                <a:tc>
                  <a:txBody>
                    <a:bodyPr/>
                    <a:lstStyle/>
                    <a:p>
                      <a:pPr marL="88900" marR="165100" indent="0">
                        <a:lnSpc>
                          <a:spcPts val="1608"/>
                        </a:lnSpc>
                      </a:pPr>
                      <a:r>
                        <a:rPr lang="en-US" sz="900">
                          <a:latin typeface="Arial"/>
                        </a:rPr>
                        <a:t>Amat Baik (AB)</a:t>
                      </a:r>
                    </a:p>
                  </a:txBody>
                  <a:tcPr marL="0" marR="0" marT="0" marB="0"/>
                </a:tc>
                <a:tc>
                  <a:txBody>
                    <a:bodyPr/>
                    <a:lstStyle/>
                    <a:p>
                      <a:pPr marL="88900" indent="0"/>
                      <a:r>
                        <a:rPr lang="en-US" sz="900">
                          <a:latin typeface="Arial"/>
                        </a:rPr>
                        <a:t>90 &lt; AB &lt; 100</a:t>
                      </a:r>
                    </a:p>
                  </a:txBody>
                  <a:tcPr marL="0" marR="0" marT="0" marB="0"/>
                </a:tc>
                <a:tc>
                  <a:txBody>
                    <a:bodyPr/>
                    <a:lstStyle/>
                    <a:p>
                      <a:pPr marL="203200" marR="127000" indent="0">
                        <a:lnSpc>
                          <a:spcPts val="1608"/>
                        </a:lnSpc>
                      </a:pPr>
                      <a:r>
                        <a:rPr lang="en-US" sz="900">
                          <a:latin typeface="Arial"/>
                        </a:rPr>
                        <a:t>1. Identitas: topik, sub topik, KD, dan tujuan pembelajaran dan alokasi waktu lengkap dan benar.</a:t>
                      </a:r>
                    </a:p>
                    <a:p>
                      <a:pPr marL="203200" marR="127000" indent="0">
                        <a:lnSpc>
                          <a:spcPts val="1608"/>
                        </a:lnSpc>
                      </a:pPr>
                      <a:r>
                        <a:rPr lang="en-US" sz="900">
                          <a:latin typeface="Arial"/>
                        </a:rPr>
                        <a:t>2. Kegiatan pada tahapan model pembelajaran sesuai dengan topik/sub topik, KD, tujuan, dan alokasi waktu.</a:t>
                      </a:r>
                    </a:p>
                    <a:p>
                      <a:pPr marL="203200" marR="127000" indent="0">
                        <a:lnSpc>
                          <a:spcPts val="1608"/>
                        </a:lnSpc>
                      </a:pPr>
                      <a:r>
                        <a:rPr lang="en-US" sz="900">
                          <a:latin typeface="Arial"/>
                        </a:rPr>
                        <a:t>3. Kegiatan pada tahapan model pembelajaran lengkap, sistematis, dan logis (sesuai dengan sintak atau tahapan pembelajaran).</a:t>
                      </a:r>
                    </a:p>
                  </a:txBody>
                  <a:tcPr marL="0" marR="0" marT="0" marB="0"/>
                </a:tc>
              </a:tr>
              <a:tr h="210312">
                <a:tc>
                  <a:txBody>
                    <a:bodyPr/>
                    <a:lstStyle/>
                    <a:p>
                      <a:pPr marL="88900" indent="0"/>
                      <a:r>
                        <a:rPr lang="en-US" sz="900">
                          <a:latin typeface="Arial"/>
                        </a:rPr>
                        <a:t>Baik (B)</a:t>
                      </a:r>
                    </a:p>
                  </a:txBody>
                  <a:tcPr marL="0" marR="0" marT="0" marB="0"/>
                </a:tc>
                <a:tc>
                  <a:txBody>
                    <a:bodyPr/>
                    <a:lstStyle/>
                    <a:p>
                      <a:pPr marL="88900" indent="0"/>
                      <a:r>
                        <a:rPr lang="en-US" sz="900">
                          <a:latin typeface="Arial"/>
                        </a:rPr>
                        <a:t>80 &lt; B &lt; 90</a:t>
                      </a:r>
                    </a:p>
                  </a:txBody>
                  <a:tcPr marL="0" marR="0" marT="0" marB="0"/>
                </a:tc>
                <a:tc>
                  <a:txBody>
                    <a:bodyPr/>
                    <a:lstStyle/>
                    <a:p>
                      <a:pPr marL="203200" indent="0"/>
                      <a:r>
                        <a:rPr lang="en-US" sz="900">
                          <a:latin typeface="Arial"/>
                        </a:rPr>
                        <a:t>Ada 2 aspek sesuai dengan kriteria, 1 aspek kurang sesuai.</a:t>
                      </a:r>
                    </a:p>
                  </a:txBody>
                  <a:tcPr marL="0" marR="0" marT="0" marB="0"/>
                </a:tc>
              </a:tr>
              <a:tr h="213360">
                <a:tc>
                  <a:txBody>
                    <a:bodyPr/>
                    <a:lstStyle/>
                    <a:p>
                      <a:pPr marL="88900" indent="0"/>
                      <a:r>
                        <a:rPr lang="en-US" sz="900">
                          <a:latin typeface="Arial"/>
                        </a:rPr>
                        <a:t>Cukup(C)</a:t>
                      </a:r>
                    </a:p>
                  </a:txBody>
                  <a:tcPr marL="0" marR="0" marT="0" marB="0"/>
                </a:tc>
                <a:tc>
                  <a:txBody>
                    <a:bodyPr/>
                    <a:lstStyle/>
                    <a:p>
                      <a:pPr marL="88900" indent="0"/>
                      <a:r>
                        <a:rPr lang="en-US" sz="900">
                          <a:latin typeface="Arial"/>
                        </a:rPr>
                        <a:t>70 &lt; C &lt; 80</a:t>
                      </a:r>
                    </a:p>
                  </a:txBody>
                  <a:tcPr marL="0" marR="0" marT="0" marB="0"/>
                </a:tc>
                <a:tc>
                  <a:txBody>
                    <a:bodyPr/>
                    <a:lstStyle/>
                    <a:p>
                      <a:pPr marL="203200" indent="0"/>
                      <a:r>
                        <a:rPr lang="en-US" sz="900">
                          <a:latin typeface="Arial"/>
                        </a:rPr>
                        <a:t>Ada 1 aspek sesuai dengan kriteria, 2 aspek kurang sesuai.</a:t>
                      </a:r>
                    </a:p>
                  </a:txBody>
                  <a:tcPr marL="0" marR="0" marT="0" marB="0"/>
                </a:tc>
              </a:tr>
              <a:tr h="213360">
                <a:tc>
                  <a:txBody>
                    <a:bodyPr/>
                    <a:lstStyle/>
                    <a:p>
                      <a:pPr marL="88900" indent="0"/>
                      <a:r>
                        <a:rPr lang="en-US" sz="900">
                          <a:latin typeface="Arial"/>
                        </a:rPr>
                        <a:t>Kurang(K)</a:t>
                      </a:r>
                    </a:p>
                  </a:txBody>
                  <a:tcPr marL="0" marR="0" marT="0" marB="0"/>
                </a:tc>
                <a:tc>
                  <a:txBody>
                    <a:bodyPr/>
                    <a:lstStyle/>
                    <a:p>
                      <a:pPr marL="88900" indent="0"/>
                      <a:r>
                        <a:rPr lang="en-US" sz="900">
                          <a:latin typeface="Arial"/>
                        </a:rPr>
                        <a:t>&lt; 70</a:t>
                      </a:r>
                    </a:p>
                  </a:txBody>
                  <a:tcPr marL="0" marR="0" marT="0" marB="0"/>
                </a:tc>
                <a:tc>
                  <a:txBody>
                    <a:bodyPr/>
                    <a:lstStyle/>
                    <a:p>
                      <a:pPr marL="203200" indent="0"/>
                      <a:r>
                        <a:rPr lang="en-US" sz="900">
                          <a:latin typeface="Arial"/>
                        </a:rPr>
                        <a:t>Ketiga aspek kurang sesuai.</a:t>
                      </a:r>
                    </a:p>
                  </a:txBody>
                  <a:tcPr marL="0" marR="0" marT="0" marB="0"/>
                </a:tc>
              </a:tr>
            </a:tbl>
          </a:graphicData>
        </a:graphic>
      </p:graphicFrame>
      <p:sp>
        <p:nvSpPr>
          <p:cNvPr id="5" name="Rectangle 4"/>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72</a:t>
            </a:r>
          </a:p>
        </p:txBody>
      </p:sp>
    </p:spTree>
  </p:cSld>
  <p:clrMapOvr>
    <a:overrideClrMapping bg1="lt1" tx1="dk1" bg2="lt2" tx2="dk2" accent1="accent1" accent2="accent2" accent3="accent3" accent4="accent4" accent5="accent5" accent6="accent6" hlink="hlink" folHlink="folHlink"/>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55904"/>
            <a:ext cx="5583936" cy="7214616"/>
          </a:xfrm>
          <a:prstGeom prst="rect">
            <a:avLst/>
          </a:prstGeom>
        </p:spPr>
        <p:txBody>
          <a:bodyPr lIns="0" tIns="0" rIns="0" bIns="0">
            <a:noAutofit/>
          </a:bodyPr>
          <a:lstStyle/>
          <a:p>
            <a:pPr marL="4978400" indent="0">
              <a:spcAft>
                <a:spcPts val="1260"/>
              </a:spcAft>
            </a:pPr>
            <a:r>
              <a:rPr lang="en-US" sz="900" b="1" u="sng">
                <a:latin typeface="Arial"/>
              </a:rPr>
              <a:t>HO-3.1a</a:t>
            </a:r>
          </a:p>
          <a:p>
            <a:pPr indent="0" algn="ctr">
              <a:lnSpc>
                <a:spcPts val="2040"/>
              </a:lnSpc>
            </a:pPr>
            <a:r>
              <a:rPr lang="en-US" sz="1100" b="1">
                <a:latin typeface="Arial"/>
              </a:rPr>
              <a:t>MATERI PELATIHAN 3.1a:</a:t>
            </a:r>
          </a:p>
          <a:p>
            <a:pPr indent="0" algn="ctr">
              <a:lnSpc>
                <a:spcPts val="2040"/>
              </a:lnSpc>
              <a:spcAft>
                <a:spcPts val="840"/>
              </a:spcAft>
            </a:pPr>
            <a:r>
              <a:rPr lang="en-US" sz="1100" b="1">
                <a:latin typeface="Arial"/>
              </a:rPr>
              <a:t>PENERAPAN PENDEKATAN SAINTIFIK DALAM PEMBELAJARAN BAHASA JERMAN</a:t>
            </a:r>
          </a:p>
          <a:p>
            <a:pPr marL="12700" marR="12700" indent="0" algn="just">
              <a:lnSpc>
                <a:spcPts val="1608"/>
              </a:lnSpc>
              <a:spcAft>
                <a:spcPts val="840"/>
              </a:spcAft>
            </a:pPr>
            <a:r>
              <a:rPr lang="en-US" sz="900">
                <a:latin typeface="Arial"/>
              </a:rPr>
              <a:t>Kurikulum 2013 menekankan penerapan pendekatan ilmiah pada proses pembelajaran yang bernafaskan konstruktivisme. Sasaran pembelajaran dengan pendekatan ilmiah mencakup pengembangan ranah sikap, pengetahuan, dan keterampilan yang dielaborasi untuk setiap satuan pendidikan. Ketiga ranah kompetensi tersebut memiliki lintasan perolehan (proses) psikologis yang berbeda. Sikap diperoleh melalui aktivitas menerima, menjalankan, menghargai, menghayati, dan mengamalkan. Pengetahuan diperoleh melalui aktivitas mengingat, memahami, menerapkan, menganalisis, mengevaluasi, dan mencipta. Sementara itu, keterampilan diperoleh melalui aktivitas mengamati, menanya, menalar, menyaji, dan mencipta (Permendikbud No. 65 tahun 2013).</a:t>
            </a:r>
          </a:p>
          <a:p>
            <a:pPr marL="12700" marR="12700" indent="0" algn="just">
              <a:lnSpc>
                <a:spcPts val="1608"/>
              </a:lnSpc>
              <a:spcAft>
                <a:spcPts val="840"/>
              </a:spcAft>
            </a:pPr>
            <a:r>
              <a:rPr lang="en-US" sz="900">
                <a:latin typeface="Arial"/>
              </a:rPr>
              <a:t>Berikut ini contoh penerapan pendekatan saintifik dalam pembelajaran Bahasa Jerman dengan pengalaman-pengalaman belajar seperti yang dituntut oleh Kurikulum 2013.</a:t>
            </a:r>
          </a:p>
          <a:p>
            <a:pPr marL="12700" indent="0" algn="just">
              <a:spcAft>
                <a:spcPts val="420"/>
              </a:spcAft>
            </a:pPr>
            <a:r>
              <a:rPr lang="en-US" sz="900" b="1">
                <a:latin typeface="Arial"/>
              </a:rPr>
              <a:t>A. Mengamati (Pengamatan)</a:t>
            </a:r>
          </a:p>
          <a:p>
            <a:pPr marL="190500" marR="12700" indent="0" algn="just">
              <a:lnSpc>
                <a:spcPts val="1608"/>
              </a:lnSpc>
              <a:spcAft>
                <a:spcPts val="840"/>
              </a:spcAft>
            </a:pPr>
            <a:r>
              <a:rPr lang="en-US" sz="900">
                <a:latin typeface="Arial"/>
              </a:rPr>
              <a:t>Dalam kegiatan</a:t>
            </a:r>
            <a:r>
              <a:rPr lang="en-US" sz="900" b="1">
                <a:latin typeface="Arial"/>
              </a:rPr>
              <a:t> mengamati</a:t>
            </a:r>
            <a:r>
              <a:rPr lang="en-US" sz="900">
                <a:latin typeface="Arial"/>
              </a:rPr>
              <a:t> peserta didik diajak untuk melihat, menyimak, mendengar, dan membaca hal-hal yang penting dari benda atau objek yang disajikan melalui media audio, visual, audio-visual, atau realia. Perhatian, konsentrasi, dan rasa ingin tahu peserta didik coba dipusatkan pada hal-hal yang berkaitan dengan tema, sehingga mereka siap untuk melangkah ke tahap-tahap pembelajaran berikutnya. Selain itu, pengetahuan awal atau skemata peserta didik tentang tema yang akan dibahas juga digali pada tahap ini.</a:t>
            </a:r>
          </a:p>
          <a:p>
            <a:pPr marL="190500" marR="12700" indent="0" algn="just">
              <a:lnSpc>
                <a:spcPts val="1608"/>
              </a:lnSpc>
            </a:pPr>
            <a:r>
              <a:rPr lang="en-US" sz="900">
                <a:latin typeface="Arial"/>
              </a:rPr>
              <a:t>Kemampuan peserta didik yang dikembangkan dalam kegiatan belajar ini di antaranya adalah melatih kesungguhan, ketelitian, konsentrasi, dan strategi untuk mencari informasi. Contoh: pada pertemuan awal peserta didik diminta mengamati lingkungan sekitarnya dan menyebutkan hal-hal yang berkaitan dengan Jerman. Salah satu teknik yang dapat digunakan pada tahap ini adalah teknik</a:t>
            </a:r>
            <a:r>
              <a:rPr lang="en-US" sz="900" i="1">
                <a:latin typeface="Arial"/>
              </a:rPr>
              <a:t> Assoziogramm.</a:t>
            </a:r>
            <a:r>
              <a:rPr lang="en-US" sz="900">
                <a:latin typeface="Arial"/>
              </a:rPr>
              <a:t> Pada proses mengamati ini, siswa diarahkan agar menyebutkan segala sesuatu yang berkaitan dengan Jerman hingga muncul salah satu tokoh terkenal dari sana, misalnya Miroslav Klose. Kemudian guru menampilkan gambar tokoh tersebut dan siswa diminta untuk melengkapi data diri tokoh.</a:t>
            </a:r>
          </a:p>
        </p:txBody>
      </p:sp>
      <p:sp>
        <p:nvSpPr>
          <p:cNvPr id="3" name="Rectangle 2"/>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73</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5944" y="615696"/>
            <a:ext cx="6172200" cy="134112"/>
          </a:xfrm>
          <a:prstGeom prst="rect">
            <a:avLst/>
          </a:prstGeom>
        </p:spPr>
        <p:txBody>
          <a:bodyPr lIns="0" tIns="0" rIns="0" bIns="0">
            <a:noAutofit/>
          </a:bodyPr>
          <a:lstStyle/>
          <a:p>
            <a:pPr marL="4965700" indent="0">
              <a:spcAft>
                <a:spcPts val="2100"/>
              </a:spcAft>
            </a:pPr>
            <a:r>
              <a:rPr lang="en-US" sz="900" b="1">
                <a:latin typeface="Arial"/>
              </a:rPr>
              <a:t>LK-1.1</a:t>
            </a:r>
          </a:p>
        </p:txBody>
      </p:sp>
      <p:sp>
        <p:nvSpPr>
          <p:cNvPr id="3" name="Rectangle 2"/>
          <p:cNvSpPr/>
          <p:nvPr/>
        </p:nvSpPr>
        <p:spPr>
          <a:xfrm>
            <a:off x="1075944" y="1118616"/>
            <a:ext cx="6172200" cy="3316224"/>
          </a:xfrm>
          <a:prstGeom prst="rect">
            <a:avLst/>
          </a:prstGeom>
        </p:spPr>
        <p:txBody>
          <a:bodyPr lIns="0" tIns="0" rIns="0" bIns="0">
            <a:noAutofit/>
          </a:bodyPr>
          <a:lstStyle/>
          <a:p>
            <a:pPr marL="25400" indent="0" algn="ctr">
              <a:lnSpc>
                <a:spcPts val="2064"/>
              </a:lnSpc>
              <a:spcBef>
                <a:spcPts val="2100"/>
              </a:spcBef>
              <a:spcAft>
                <a:spcPts val="840"/>
              </a:spcAft>
            </a:pPr>
            <a:r>
              <a:rPr lang="en-US" sz="1100" b="1" u="sng">
                <a:latin typeface="Arial"/>
              </a:rPr>
              <a:t>LEMBAR KERJA </a:t>
            </a:r>
            <a:r>
              <a:rPr lang="en-US" sz="1100" b="1">
                <a:latin typeface="Arial"/>
              </a:rPr>
              <a:t>ANALISIS KURIKULUM 2013</a:t>
            </a:r>
          </a:p>
          <a:p>
            <a:pPr marL="190500" indent="-165100" algn="just">
              <a:lnSpc>
                <a:spcPts val="1584"/>
              </a:lnSpc>
            </a:pPr>
            <a:r>
              <a:rPr lang="en-US" sz="900" b="1" u="sng">
                <a:latin typeface="Arial"/>
              </a:rPr>
              <a:t>Tujuan:</a:t>
            </a:r>
          </a:p>
          <a:p>
            <a:pPr marL="25400" indent="0" algn="ctr">
              <a:lnSpc>
                <a:spcPts val="1584"/>
              </a:lnSpc>
            </a:pPr>
            <a:r>
              <a:rPr lang="en-US" sz="900">
                <a:latin typeface="Arial"/>
              </a:rPr>
              <a:t>Mendiskusikan rasional dan elemen perubahan kurikulum, SKL, KI dan KD, strategi implementasi</a:t>
            </a:r>
          </a:p>
          <a:p>
            <a:pPr marL="190500" indent="-165100" algn="just">
              <a:lnSpc>
                <a:spcPts val="1584"/>
              </a:lnSpc>
              <a:spcAft>
                <a:spcPts val="840"/>
              </a:spcAft>
            </a:pPr>
            <a:r>
              <a:rPr lang="en-US" sz="900">
                <a:latin typeface="Arial"/>
              </a:rPr>
              <a:t>Kurikulum 2013 serta pendekatan, model pembelajaran dan penilaian pada Kurikulum 2013.</a:t>
            </a:r>
          </a:p>
          <a:p>
            <a:pPr marL="190500" indent="-165100" algn="just">
              <a:lnSpc>
                <a:spcPts val="1608"/>
              </a:lnSpc>
            </a:pPr>
            <a:r>
              <a:rPr lang="en-US" sz="900" b="1" u="sng">
                <a:latin typeface="Arial"/>
              </a:rPr>
              <a:t>Langkah Kerja:</a:t>
            </a:r>
          </a:p>
          <a:p>
            <a:pPr marL="190500" marR="596900" indent="-165100" algn="just">
              <a:lnSpc>
                <a:spcPts val="1608"/>
              </a:lnSpc>
            </a:pPr>
            <a:r>
              <a:rPr lang="en-US" sz="900">
                <a:latin typeface="Arial"/>
              </a:rPr>
              <a:t>1. Cermati</a:t>
            </a:r>
            <a:r>
              <a:rPr lang="en-US" sz="900" i="1">
                <a:latin typeface="Arial"/>
              </a:rPr>
              <a:t> hand-out</a:t>
            </a:r>
            <a:r>
              <a:rPr lang="en-US" sz="900">
                <a:latin typeface="Arial"/>
              </a:rPr>
              <a:t> konsep Kurikulum 2013 serta Permendikbud tahun 2013 yang terkait dengan Standar Kompetensi Lulusan (Permendikbud No. 54), Standar Isi (Permendikbud No. 64), Standar Proses (Permendikbud No. 65), dan Standar Penilaian (Permendikbud No. 66).</a:t>
            </a:r>
          </a:p>
          <a:p>
            <a:pPr marL="190500" marR="596900" indent="-165100" algn="just">
              <a:lnSpc>
                <a:spcPts val="1608"/>
              </a:lnSpc>
            </a:pPr>
            <a:r>
              <a:rPr lang="en-US" sz="900">
                <a:latin typeface="Arial"/>
              </a:rPr>
              <a:t>2. Diskusikan dalam kelompok dan jawablah pertanyaan-pertanyaan berikut, tuliskan jawaban hasil diskusi pada kolom yang tersedia.</a:t>
            </a:r>
          </a:p>
          <a:p>
            <a:pPr marL="190500" marR="596900" indent="-165100" algn="just">
              <a:lnSpc>
                <a:spcPts val="1608"/>
              </a:lnSpc>
            </a:pPr>
            <a:r>
              <a:rPr lang="en-US" sz="900">
                <a:latin typeface="Arial"/>
              </a:rPr>
              <a:t>3. Presentasikan hasil diskusi. Setiap kelompok menyajikan salah satu jawaban pertanyaan hasil diskusi.</a:t>
            </a:r>
          </a:p>
          <a:p>
            <a:pPr marL="190500" indent="-165100" algn="just">
              <a:lnSpc>
                <a:spcPts val="1608"/>
              </a:lnSpc>
              <a:spcAft>
                <a:spcPts val="1260"/>
              </a:spcAft>
            </a:pPr>
            <a:r>
              <a:rPr lang="en-US" sz="900">
                <a:latin typeface="Arial"/>
              </a:rPr>
              <a:t>4. Berikan komentar terhadap hasil presentasi kelompok lain.</a:t>
            </a:r>
          </a:p>
        </p:txBody>
      </p:sp>
      <p:graphicFrame>
        <p:nvGraphicFramePr>
          <p:cNvPr id="4" name="Table 3"/>
          <p:cNvGraphicFramePr>
            <a:graphicFrameLocks noGrp="1"/>
          </p:cNvGraphicFramePr>
          <p:nvPr/>
        </p:nvGraphicFramePr>
        <p:xfrm>
          <a:off x="1188720" y="4651248"/>
          <a:ext cx="6056376" cy="4553712"/>
        </p:xfrm>
        <a:graphic>
          <a:graphicData uri="http://schemas.openxmlformats.org/drawingml/2006/table">
            <a:tbl>
              <a:tblPr/>
              <a:tblGrid>
                <a:gridCol w="347472"/>
                <a:gridCol w="2618232"/>
                <a:gridCol w="3090672"/>
              </a:tblGrid>
              <a:tr h="213360">
                <a:tc>
                  <a:txBody>
                    <a:bodyPr/>
                    <a:lstStyle/>
                    <a:p>
                      <a:pPr marL="76200" indent="0"/>
                      <a:r>
                        <a:rPr lang="en-US" sz="900" b="1">
                          <a:latin typeface="Arial"/>
                        </a:rPr>
                        <a:t>No</a:t>
                      </a:r>
                    </a:p>
                  </a:txBody>
                  <a:tcPr marL="0" marR="0" marT="0" marB="0"/>
                </a:tc>
                <a:tc>
                  <a:txBody>
                    <a:bodyPr/>
                    <a:lstStyle/>
                    <a:p>
                      <a:pPr marL="990600" indent="0"/>
                      <a:r>
                        <a:rPr lang="en-US" sz="900" b="1">
                          <a:latin typeface="Arial"/>
                        </a:rPr>
                        <a:t>Pertanyaan</a:t>
                      </a:r>
                    </a:p>
                  </a:txBody>
                  <a:tcPr marL="0" marR="0" marT="0" marB="0"/>
                </a:tc>
                <a:tc>
                  <a:txBody>
                    <a:bodyPr/>
                    <a:lstStyle/>
                    <a:p>
                      <a:pPr marL="1295400" indent="0"/>
                      <a:r>
                        <a:rPr lang="en-US" sz="900" b="1">
                          <a:latin typeface="Arial"/>
                        </a:rPr>
                        <a:t>Jawaban</a:t>
                      </a:r>
                    </a:p>
                  </a:txBody>
                  <a:tcPr marL="0" marR="0" marT="0" marB="0"/>
                </a:tc>
              </a:tr>
              <a:tr h="621792">
                <a:tc>
                  <a:txBody>
                    <a:bodyPr/>
                    <a:lstStyle/>
                    <a:p>
                      <a:pPr marL="76200" indent="0"/>
                      <a:r>
                        <a:rPr lang="en-US" sz="900">
                          <a:latin typeface="Arial"/>
                        </a:rPr>
                        <a:t>1</a:t>
                      </a:r>
                    </a:p>
                  </a:txBody>
                  <a:tcPr marL="0" marR="0" marT="0" marB="0"/>
                </a:tc>
                <a:tc>
                  <a:txBody>
                    <a:bodyPr/>
                    <a:lstStyle/>
                    <a:p>
                      <a:pPr marL="76200" marR="254000" indent="0">
                        <a:lnSpc>
                          <a:spcPts val="1632"/>
                        </a:lnSpc>
                      </a:pPr>
                      <a:r>
                        <a:rPr lang="en-US" sz="900">
                          <a:latin typeface="Arial"/>
                        </a:rPr>
                        <a:t>Mengapa perlu adanya pengembangan Kurikulum?</a:t>
                      </a:r>
                    </a:p>
                  </a:txBody>
                  <a:tcPr marL="0" marR="0" marT="0" marB="0"/>
                </a:tc>
                <a:tc>
                  <a:txBody>
                    <a:bodyPr/>
                    <a:lstStyle/>
                    <a:p>
                      <a:endParaRPr sz="3000"/>
                    </a:p>
                  </a:txBody>
                  <a:tcPr marL="0" marR="0" marT="0" marB="0"/>
                </a:tc>
              </a:tr>
              <a:tr h="618744">
                <a:tc>
                  <a:txBody>
                    <a:bodyPr/>
                    <a:lstStyle/>
                    <a:p>
                      <a:pPr marL="76200" indent="0"/>
                      <a:r>
                        <a:rPr lang="en-US" sz="900">
                          <a:latin typeface="Arial"/>
                        </a:rPr>
                        <a:t>2</a:t>
                      </a:r>
                    </a:p>
                  </a:txBody>
                  <a:tcPr marL="0" marR="0" marT="0" marB="0"/>
                </a:tc>
                <a:tc>
                  <a:txBody>
                    <a:bodyPr/>
                    <a:lstStyle/>
                    <a:p>
                      <a:pPr marL="76200" marR="596900" indent="0">
                        <a:lnSpc>
                          <a:spcPts val="1632"/>
                        </a:lnSpc>
                      </a:pPr>
                      <a:r>
                        <a:rPr lang="en-US" sz="900">
                          <a:latin typeface="Arial"/>
                        </a:rPr>
                        <a:t>Apa saja elemen perubahan dalam Kurikulum 2013</a:t>
                      </a:r>
                    </a:p>
                  </a:txBody>
                  <a:tcPr marL="0" marR="0" marT="0" marB="0"/>
                </a:tc>
                <a:tc>
                  <a:txBody>
                    <a:bodyPr/>
                    <a:lstStyle/>
                    <a:p>
                      <a:endParaRPr sz="3000"/>
                    </a:p>
                  </a:txBody>
                  <a:tcPr marL="0" marR="0" marT="0" marB="0"/>
                </a:tc>
              </a:tr>
              <a:tr h="621792">
                <a:tc>
                  <a:txBody>
                    <a:bodyPr/>
                    <a:lstStyle/>
                    <a:p>
                      <a:pPr marL="76200" indent="0"/>
                      <a:r>
                        <a:rPr lang="en-US" sz="900">
                          <a:latin typeface="Arial"/>
                        </a:rPr>
                        <a:t>3</a:t>
                      </a:r>
                    </a:p>
                  </a:txBody>
                  <a:tcPr marL="0" marR="0" marT="0" marB="0"/>
                </a:tc>
                <a:tc>
                  <a:txBody>
                    <a:bodyPr/>
                    <a:lstStyle/>
                    <a:p>
                      <a:pPr marL="76200" marR="254000" indent="0">
                        <a:lnSpc>
                          <a:spcPts val="1608"/>
                        </a:lnSpc>
                      </a:pPr>
                      <a:r>
                        <a:rPr lang="en-US" sz="900">
                          <a:latin typeface="Arial"/>
                        </a:rPr>
                        <a:t>Bagaimana strategi implementasi Kurikulum 2013 dalam proses pembelajaran ?</a:t>
                      </a:r>
                    </a:p>
                  </a:txBody>
                  <a:tcPr marL="0" marR="0" marT="0" marB="0"/>
                </a:tc>
                <a:tc>
                  <a:txBody>
                    <a:bodyPr/>
                    <a:lstStyle/>
                    <a:p>
                      <a:endParaRPr sz="3000"/>
                    </a:p>
                  </a:txBody>
                  <a:tcPr marL="0" marR="0" marT="0" marB="0"/>
                </a:tc>
              </a:tr>
              <a:tr h="822960">
                <a:tc>
                  <a:txBody>
                    <a:bodyPr/>
                    <a:lstStyle/>
                    <a:p>
                      <a:pPr marL="76200" indent="0"/>
                      <a:r>
                        <a:rPr lang="en-US" sz="900">
                          <a:latin typeface="Arial"/>
                        </a:rPr>
                        <a:t>3</a:t>
                      </a:r>
                    </a:p>
                  </a:txBody>
                  <a:tcPr marL="0" marR="0" marT="0" marB="0"/>
                </a:tc>
                <a:tc>
                  <a:txBody>
                    <a:bodyPr/>
                    <a:lstStyle/>
                    <a:p>
                      <a:pPr marL="76200" marR="254000" indent="0">
                        <a:lnSpc>
                          <a:spcPts val="1632"/>
                        </a:lnSpc>
                      </a:pPr>
                      <a:r>
                        <a:rPr lang="en-US" sz="900">
                          <a:latin typeface="Arial"/>
                        </a:rPr>
                        <a:t>Apa perbedaan kompetensi peserta didik pada Kurkulum 2006 dan Kurikulum 2013</a:t>
                      </a:r>
                    </a:p>
                  </a:txBody>
                  <a:tcPr marL="0" marR="0" marT="0" marB="0"/>
                </a:tc>
                <a:tc>
                  <a:txBody>
                    <a:bodyPr/>
                    <a:lstStyle/>
                    <a:p>
                      <a:endParaRPr sz="3900"/>
                    </a:p>
                  </a:txBody>
                  <a:tcPr marL="0" marR="0" marT="0" marB="0"/>
                </a:tc>
              </a:tr>
              <a:tr h="822960">
                <a:tc>
                  <a:txBody>
                    <a:bodyPr/>
                    <a:lstStyle/>
                    <a:p>
                      <a:pPr marL="76200" indent="0"/>
                      <a:r>
                        <a:rPr lang="en-US" sz="900">
                          <a:latin typeface="Arial"/>
                        </a:rPr>
                        <a:t>4</a:t>
                      </a:r>
                    </a:p>
                  </a:txBody>
                  <a:tcPr marL="0" marR="0" marT="0" marB="0"/>
                </a:tc>
                <a:tc>
                  <a:txBody>
                    <a:bodyPr/>
                    <a:lstStyle/>
                    <a:p>
                      <a:pPr marL="76200" marR="254000" indent="0">
                        <a:lnSpc>
                          <a:spcPts val="1608"/>
                        </a:lnSpc>
                      </a:pPr>
                      <a:r>
                        <a:rPr lang="en-US" sz="900">
                          <a:latin typeface="Arial"/>
                        </a:rPr>
                        <a:t>Bagaimana pendekatan dan model-model pembelajaran dalam Kurikulum 2013</a:t>
                      </a:r>
                    </a:p>
                  </a:txBody>
                  <a:tcPr marL="0" marR="0" marT="0" marB="0"/>
                </a:tc>
                <a:tc>
                  <a:txBody>
                    <a:bodyPr/>
                    <a:lstStyle/>
                    <a:p>
                      <a:endParaRPr sz="3900"/>
                    </a:p>
                  </a:txBody>
                  <a:tcPr marL="0" marR="0" marT="0" marB="0"/>
                </a:tc>
              </a:tr>
              <a:tr h="832104">
                <a:tc>
                  <a:txBody>
                    <a:bodyPr/>
                    <a:lstStyle/>
                    <a:p>
                      <a:pPr marL="76200" indent="0"/>
                      <a:r>
                        <a:rPr lang="en-US" sz="900">
                          <a:latin typeface="Arial"/>
                        </a:rPr>
                        <a:t>5</a:t>
                      </a:r>
                    </a:p>
                  </a:txBody>
                  <a:tcPr marL="0" marR="0" marT="0" marB="0"/>
                </a:tc>
                <a:tc>
                  <a:txBody>
                    <a:bodyPr/>
                    <a:lstStyle/>
                    <a:p>
                      <a:pPr marL="76200" marR="254000" indent="0">
                        <a:lnSpc>
                          <a:spcPts val="1608"/>
                        </a:lnSpc>
                      </a:pPr>
                      <a:r>
                        <a:rPr lang="en-US" sz="900">
                          <a:latin typeface="Arial"/>
                        </a:rPr>
                        <a:t>Bagaimana penilaian pembelajaran dalam Kurikulum 2013?</a:t>
                      </a:r>
                    </a:p>
                  </a:txBody>
                  <a:tcPr marL="0" marR="0" marT="0" marB="0"/>
                </a:tc>
                <a:tc>
                  <a:txBody>
                    <a:bodyPr/>
                    <a:lstStyle/>
                    <a:p>
                      <a:endParaRPr sz="4000"/>
                    </a:p>
                  </a:txBody>
                  <a:tcPr marL="0" marR="0" marT="0" marB="0"/>
                </a:tc>
              </a:tr>
            </a:tbl>
          </a:graphicData>
        </a:graphic>
      </p:graphicFrame>
      <p:sp>
        <p:nvSpPr>
          <p:cNvPr id="5" name="Rectangle 4"/>
          <p:cNvSpPr/>
          <p:nvPr/>
        </p:nvSpPr>
        <p:spPr>
          <a:xfrm>
            <a:off x="4809744" y="9918192"/>
            <a:ext cx="1862328" cy="155448"/>
          </a:xfrm>
          <a:prstGeom prst="rect">
            <a:avLst/>
          </a:prstGeom>
        </p:spPr>
        <p:txBody>
          <a:bodyPr lIns="0" tIns="0" rIns="0" bIns="0">
            <a:noAutofit/>
          </a:bodyPr>
          <a:lstStyle/>
          <a:p>
            <a:pPr indent="0" algn="just"/>
            <a:r>
              <a:rPr lang="en-US" sz="900">
                <a:latin typeface="Arial"/>
              </a:rPr>
              <a:t>Materi 1 - Konsep Kurikulum | 3</a:t>
            </a:r>
          </a:p>
        </p:txBody>
      </p:sp>
    </p:spTree>
  </p:cSld>
  <p:clrMapOvr>
    <a:overrideClrMapping bg1="lt1" tx1="dk1" bg2="lt2" tx2="dk2" accent1="accent1" accent2="accent2" accent3="accent3" accent4="accent4" accent5="accent5" accent6="accent6" hlink="hlink" folHlink="folHlink"/>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14144" y="1438656"/>
            <a:ext cx="4511040" cy="1402080"/>
          </a:xfrm>
          <a:prstGeom prst="rect">
            <a:avLst/>
          </a:prstGeom>
        </p:spPr>
      </p:pic>
      <p:sp>
        <p:nvSpPr>
          <p:cNvPr id="3" name="Rectangle 2"/>
          <p:cNvSpPr/>
          <p:nvPr/>
        </p:nvSpPr>
        <p:spPr>
          <a:xfrm>
            <a:off x="3368040" y="1036320"/>
            <a:ext cx="356616" cy="118872"/>
          </a:xfrm>
          <a:prstGeom prst="rect">
            <a:avLst/>
          </a:prstGeom>
        </p:spPr>
        <p:txBody>
          <a:bodyPr lIns="0" tIns="0" rIns="0" bIns="0">
            <a:noAutofit/>
          </a:bodyPr>
          <a:lstStyle/>
          <a:p>
            <a:pPr indent="0" algn="just"/>
            <a:r>
              <a:rPr lang="en-US" sz="900">
                <a:latin typeface="Arial"/>
              </a:rPr>
              <a:t>Name:</a:t>
            </a:r>
          </a:p>
        </p:txBody>
      </p:sp>
      <p:sp>
        <p:nvSpPr>
          <p:cNvPr id="4" name="Rectangle 3"/>
          <p:cNvSpPr/>
          <p:nvPr/>
        </p:nvSpPr>
        <p:spPr>
          <a:xfrm>
            <a:off x="3544824" y="2840736"/>
            <a:ext cx="1255776" cy="121920"/>
          </a:xfrm>
          <a:prstGeom prst="rect">
            <a:avLst/>
          </a:prstGeom>
        </p:spPr>
        <p:txBody>
          <a:bodyPr lIns="0" tIns="0" rIns="0" bIns="0">
            <a:noAutofit/>
          </a:bodyPr>
          <a:lstStyle/>
          <a:p>
            <a:pPr indent="0"/>
            <a:r>
              <a:rPr lang="en-US" sz="600">
                <a:latin typeface="Arial"/>
                <a:hlinkClick r:id="rId3"/>
              </a:rPr>
              <a:t>http://i1.top.de/474/152474,h</a:t>
            </a:r>
          </a:p>
        </p:txBody>
      </p:sp>
      <p:sp>
        <p:nvSpPr>
          <p:cNvPr id="5" name="Rectangle 4"/>
          <p:cNvSpPr/>
          <p:nvPr/>
        </p:nvSpPr>
        <p:spPr>
          <a:xfrm>
            <a:off x="3590544" y="2974848"/>
            <a:ext cx="582168" cy="103632"/>
          </a:xfrm>
          <a:prstGeom prst="rect">
            <a:avLst/>
          </a:prstGeom>
        </p:spPr>
        <p:txBody>
          <a:bodyPr lIns="0" tIns="0" rIns="0" bIns="0">
            <a:noAutofit/>
          </a:bodyPr>
          <a:lstStyle/>
          <a:p>
            <a:pPr indent="0"/>
            <a:r>
              <a:rPr lang="en-US" sz="600">
                <a:latin typeface="Arial"/>
              </a:rPr>
              <a:t>402,pd 1,w 4</a:t>
            </a:r>
          </a:p>
        </p:txBody>
      </p:sp>
      <p:sp>
        <p:nvSpPr>
          <p:cNvPr id="6" name="Rectangle 5"/>
          <p:cNvSpPr/>
          <p:nvPr/>
        </p:nvSpPr>
        <p:spPr>
          <a:xfrm>
            <a:off x="4200144" y="2968752"/>
            <a:ext cx="493776" cy="109728"/>
          </a:xfrm>
          <a:prstGeom prst="rect">
            <a:avLst/>
          </a:prstGeom>
        </p:spPr>
        <p:txBody>
          <a:bodyPr lIns="0" tIns="0" rIns="0" bIns="0">
            <a:noAutofit/>
          </a:bodyPr>
          <a:lstStyle/>
          <a:p>
            <a:pPr indent="0"/>
            <a:r>
              <a:rPr lang="en-US" sz="600">
                <a:latin typeface="Arial"/>
              </a:rPr>
              <a:t>02/miroslav-</a:t>
            </a:r>
          </a:p>
        </p:txBody>
      </p:sp>
      <p:sp>
        <p:nvSpPr>
          <p:cNvPr id="7" name="Rectangle 6"/>
          <p:cNvSpPr/>
          <p:nvPr/>
        </p:nvSpPr>
        <p:spPr>
          <a:xfrm>
            <a:off x="1085088" y="3316224"/>
            <a:ext cx="5574792" cy="124968"/>
          </a:xfrm>
          <a:prstGeom prst="rect">
            <a:avLst/>
          </a:prstGeom>
        </p:spPr>
        <p:txBody>
          <a:bodyPr lIns="0" tIns="0" rIns="0" bIns="0">
            <a:noAutofit/>
          </a:bodyPr>
          <a:lstStyle/>
          <a:p>
            <a:pPr marL="2286000" indent="0">
              <a:spcBef>
                <a:spcPts val="1260"/>
              </a:spcBef>
              <a:spcAft>
                <a:spcPts val="1890"/>
              </a:spcAft>
            </a:pPr>
            <a:r>
              <a:rPr lang="en-US" sz="900">
                <a:latin typeface="Arial"/>
              </a:rPr>
              <a:t>Wohnort:</a:t>
            </a:r>
          </a:p>
        </p:txBody>
      </p:sp>
      <p:sp>
        <p:nvSpPr>
          <p:cNvPr id="8" name="Rectangle 7"/>
          <p:cNvSpPr/>
          <p:nvPr/>
        </p:nvSpPr>
        <p:spPr>
          <a:xfrm>
            <a:off x="1085088" y="3767328"/>
            <a:ext cx="5574792" cy="1581912"/>
          </a:xfrm>
          <a:prstGeom prst="rect">
            <a:avLst/>
          </a:prstGeom>
        </p:spPr>
        <p:txBody>
          <a:bodyPr lIns="0" tIns="0" rIns="0" bIns="0">
            <a:noAutofit/>
          </a:bodyPr>
          <a:lstStyle/>
          <a:p>
            <a:pPr indent="0">
              <a:lnSpc>
                <a:spcPts val="1608"/>
              </a:lnSpc>
              <a:spcBef>
                <a:spcPts val="1890"/>
              </a:spcBef>
            </a:pPr>
            <a:r>
              <a:rPr lang="en-US" sz="900" b="1">
                <a:latin typeface="Arial"/>
              </a:rPr>
              <a:t>B. Menanya</a:t>
            </a:r>
          </a:p>
          <a:p>
            <a:pPr marL="177800" indent="0" algn="just">
              <a:lnSpc>
                <a:spcPts val="1608"/>
              </a:lnSpc>
              <a:spcAft>
                <a:spcPts val="840"/>
              </a:spcAft>
            </a:pPr>
            <a:r>
              <a:rPr lang="en-US" sz="900">
                <a:latin typeface="Arial"/>
              </a:rPr>
              <a:t>Pada tahap ini peserta didik diberi kesempatan untuk mengajukan pertanyaan tentang gambar, benda, atau objek yang sudah diamati. Contoh:</a:t>
            </a:r>
            <a:r>
              <a:rPr lang="en-US" sz="900" i="1">
                <a:latin typeface="Arial"/>
              </a:rPr>
              <a:t> Setelah memperhatikan tayangan gambar di atas, seorang peserta didik bertanya, "Frau Indah, </a:t>
            </a:r>
            <a:r>
              <a:rPr lang="en-US" sz="900" i="1" u="sng">
                <a:latin typeface="Arial"/>
              </a:rPr>
              <a:t>tinggal di mana</a:t>
            </a:r>
            <a:r>
              <a:rPr lang="en-US" sz="900" i="1">
                <a:latin typeface="Arial"/>
              </a:rPr>
              <a:t> bahasa Jermannya apa?", kemudian peserta didik lainnya ada yang bertanya "Frau Indah, </a:t>
            </a:r>
            <a:r>
              <a:rPr lang="en-US" sz="900" i="1" u="sng">
                <a:latin typeface="Arial"/>
              </a:rPr>
              <a:t>ganteng </a:t>
            </a:r>
            <a:r>
              <a:rPr lang="en-US" sz="900" i="1">
                <a:latin typeface="Arial"/>
              </a:rPr>
              <a:t>bahasa Jermannya apa?".</a:t>
            </a:r>
            <a:r>
              <a:rPr lang="en-US" sz="900">
                <a:latin typeface="Arial"/>
              </a:rPr>
              <a:t> Di sini tampak jelas pentingnya pengalaman belajar mengamati karena menjadi pengantar bagi peserta didik untuk mengajukan pertanyaan-pertanyaan berkaitan dengan tema.</a:t>
            </a:r>
          </a:p>
        </p:txBody>
      </p:sp>
      <p:sp>
        <p:nvSpPr>
          <p:cNvPr id="9" name="Rectangle 8"/>
          <p:cNvSpPr/>
          <p:nvPr/>
        </p:nvSpPr>
        <p:spPr>
          <a:xfrm>
            <a:off x="1085088" y="5602224"/>
            <a:ext cx="5574792" cy="2401824"/>
          </a:xfrm>
          <a:prstGeom prst="rect">
            <a:avLst/>
          </a:prstGeom>
        </p:spPr>
        <p:txBody>
          <a:bodyPr lIns="0" tIns="0" rIns="0" bIns="0">
            <a:noAutofit/>
          </a:bodyPr>
          <a:lstStyle/>
          <a:p>
            <a:pPr marL="177800" indent="0" algn="just">
              <a:lnSpc>
                <a:spcPts val="1608"/>
              </a:lnSpc>
              <a:spcBef>
                <a:spcPts val="840"/>
              </a:spcBef>
            </a:pPr>
            <a:r>
              <a:rPr lang="en-US" sz="900">
                <a:latin typeface="Arial"/>
              </a:rPr>
              <a:t>Pada pengalaman belajar ini, peserta didik dilatih untuk mengajukan pertanyaan secara bertahap, mulai dari mengulangi pertanyaan guru, pertanyaan dengan bantuan guru, sampai ke tingkat mereka mampu mengajukan pertanyaan sendiri. Pengalaman belajar 'menanya' sangat diperlukan oleh peserta didik agar mampu berpikir dan bertindak secara cerdas untuk mengatasi masalah-masalah yang dihadapinya. Contoh:</a:t>
            </a:r>
          </a:p>
          <a:p>
            <a:pPr marL="177800" indent="0" algn="just">
              <a:lnSpc>
                <a:spcPts val="1608"/>
              </a:lnSpc>
            </a:pPr>
            <a:r>
              <a:rPr lang="en-US" sz="900" i="1">
                <a:latin typeface="Arial"/>
              </a:rPr>
              <a:t>Lehrerin : Ich heifie Indah. Wie heifit du?</a:t>
            </a:r>
          </a:p>
          <a:p>
            <a:pPr marL="177800" indent="0" algn="just">
              <a:lnSpc>
                <a:spcPts val="1608"/>
              </a:lnSpc>
            </a:pPr>
            <a:r>
              <a:rPr lang="en-US" sz="900" i="1">
                <a:latin typeface="Arial"/>
              </a:rPr>
              <a:t>Schuler 1 : Roni.</a:t>
            </a:r>
          </a:p>
          <a:p>
            <a:pPr marL="177800" indent="0" algn="just">
              <a:lnSpc>
                <a:spcPts val="1608"/>
              </a:lnSpc>
            </a:pPr>
            <a:r>
              <a:rPr lang="en-US" sz="900" i="1">
                <a:latin typeface="Arial"/>
              </a:rPr>
              <a:t>Lehrer : Sekarang coba tanya nama temanmu. Wie... ?</a:t>
            </a:r>
          </a:p>
          <a:p>
            <a:pPr marL="177800" indent="0" algn="just">
              <a:lnSpc>
                <a:spcPts val="1608"/>
              </a:lnSpc>
            </a:pPr>
            <a:r>
              <a:rPr lang="en-US" sz="900" i="1">
                <a:latin typeface="Arial"/>
              </a:rPr>
              <a:t>Schuler 1 : Wie heifit du?</a:t>
            </a:r>
          </a:p>
          <a:p>
            <a:pPr marL="177800" indent="0" algn="just">
              <a:lnSpc>
                <a:spcPts val="1608"/>
              </a:lnSpc>
            </a:pPr>
            <a:r>
              <a:rPr lang="en-US" sz="900" i="1">
                <a:latin typeface="Arial"/>
              </a:rPr>
              <a:t>Schulerin 1 : Lena.</a:t>
            </a:r>
          </a:p>
          <a:p>
            <a:pPr marL="177800" indent="0" algn="just">
              <a:lnSpc>
                <a:spcPts val="1608"/>
              </a:lnSpc>
            </a:pPr>
            <a:r>
              <a:rPr lang="en-US" sz="900" i="1">
                <a:latin typeface="Arial"/>
              </a:rPr>
              <a:t>Lehrerin : Sehr gut. Ayo, teruskan.</a:t>
            </a:r>
          </a:p>
          <a:p>
            <a:pPr marL="177800" indent="0" algn="just">
              <a:lnSpc>
                <a:spcPts val="1608"/>
              </a:lnSpc>
              <a:spcAft>
                <a:spcPts val="840"/>
              </a:spcAft>
            </a:pPr>
            <a:r>
              <a:rPr lang="en-US" sz="900" i="1">
                <a:latin typeface="Arial"/>
              </a:rPr>
              <a:t>Schulerin 1 : Wie heifit du?</a:t>
            </a:r>
          </a:p>
        </p:txBody>
      </p:sp>
      <p:sp>
        <p:nvSpPr>
          <p:cNvPr id="10" name="Rectangle 9"/>
          <p:cNvSpPr/>
          <p:nvPr/>
        </p:nvSpPr>
        <p:spPr>
          <a:xfrm>
            <a:off x="1085088" y="8260080"/>
            <a:ext cx="5574792" cy="972312"/>
          </a:xfrm>
          <a:prstGeom prst="rect">
            <a:avLst/>
          </a:prstGeom>
        </p:spPr>
        <p:txBody>
          <a:bodyPr lIns="0" tIns="0" rIns="0" bIns="0">
            <a:noAutofit/>
          </a:bodyPr>
          <a:lstStyle/>
          <a:p>
            <a:pPr marL="177800" indent="0" algn="just">
              <a:lnSpc>
                <a:spcPts val="1608"/>
              </a:lnSpc>
              <a:spcBef>
                <a:spcPts val="840"/>
              </a:spcBef>
            </a:pPr>
            <a:r>
              <a:rPr lang="en-US" sz="900">
                <a:latin typeface="Arial"/>
              </a:rPr>
              <a:t>Setelah beberapa peserta didik mencoba bertanya menggunakan ujaran tersebut, peserta didik selanjutnya dapat melanjutkan tanpa bantuan dari guru. Apabila semua peserta didik sudah dapat menggunakan ujaran itu, guru melanjutkan pelajaran ke ujaran-ujaran berikutnya yang berkaitan dengan tema "Identitas Diri", seperti ujaran untuk menanyakan tempat tinggal, asal, usia, dan hobi.</a:t>
            </a:r>
          </a:p>
        </p:txBody>
      </p:sp>
      <p:sp>
        <p:nvSpPr>
          <p:cNvPr id="11" name="Rectangle 10"/>
          <p:cNvSpPr/>
          <p:nvPr/>
        </p:nvSpPr>
        <p:spPr>
          <a:xfrm>
            <a:off x="3404616" y="9918192"/>
            <a:ext cx="3273552" cy="155448"/>
          </a:xfrm>
          <a:prstGeom prst="rect">
            <a:avLst/>
          </a:prstGeom>
        </p:spPr>
        <p:txBody>
          <a:bodyPr lIns="0" tIns="0" rIns="0" bIns="0">
            <a:noAutofit/>
          </a:bodyPr>
          <a:lstStyle/>
          <a:p>
            <a:pPr indent="0" algn="just"/>
            <a:r>
              <a:rPr lang="en-US" sz="900">
                <a:latin typeface="Arial"/>
              </a:rPr>
              <a:t>Materi 3 - Perancangan Pembelajaran dan Pelatihan | 74</a:t>
            </a:r>
          </a:p>
        </p:txBody>
      </p:sp>
    </p:spTree>
  </p:cSld>
  <p:clrMapOvr>
    <a:overrideClrMapping bg1="lt1" tx1="dk1" bg2="lt2" tx2="dk2" accent1="accent1" accent2="accent2" accent3="accent3" accent4="accent4" accent5="accent5" accent6="accent6" hlink="hlink" folHlink="folHlink"/>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094232"/>
            <a:ext cx="5580888" cy="8531352"/>
          </a:xfrm>
          <a:prstGeom prst="rect">
            <a:avLst/>
          </a:prstGeom>
        </p:spPr>
        <p:txBody>
          <a:bodyPr lIns="0" tIns="0" rIns="0" bIns="0">
            <a:noAutofit/>
          </a:bodyPr>
          <a:lstStyle/>
          <a:p>
            <a:pPr indent="0">
              <a:lnSpc>
                <a:spcPts val="1608"/>
              </a:lnSpc>
            </a:pPr>
            <a:r>
              <a:rPr lang="en-US" sz="900" b="1">
                <a:latin typeface="Arial"/>
              </a:rPr>
              <a:t>C. Mengumpulkan informasi/eksperimen</a:t>
            </a:r>
          </a:p>
          <a:p>
            <a:pPr marL="190500" marR="12700" indent="0" algn="just">
              <a:lnSpc>
                <a:spcPts val="1608"/>
              </a:lnSpc>
              <a:spcAft>
                <a:spcPts val="1050"/>
              </a:spcAft>
            </a:pPr>
            <a:r>
              <a:rPr lang="en-US" sz="900">
                <a:latin typeface="Arial"/>
              </a:rPr>
              <a:t>Pengalaman belajar ini bertujuan untuk menggali dan mengumpulkan informasi sebanyak mungkin tentang tema yang sedang dibahas. Kegiatan yang dapat dilakukan, misalnya membaca lebih banyak buku, mengamati fenomena/objek/kejadian dengan lebih teliti, melakukan eksperimen, atau mewawancarai narasumber. Informasi yang dikumpulkan selanjutnya menjadi dasar pengalaman belajar memroses informasi untuk menemukan keterkaitan antara satu informasi dengan informasi lainnya, menemukan pola dari keterkaitan itu, dan mengambil kesimpulan dari pola yang ditemukan itu. Kompetensi yang dikembangkan melalui pengalaman belajar ini diantaranya sikap jujur, sopan, menghargai pendapat orang lain, berkomunikasi secara santun, mengumpulkan informasi melalui cara-cara yang ilmiah, mengembangkan kebiasaan belajar, dan belajar sepanjang hayat.</a:t>
            </a:r>
          </a:p>
          <a:p>
            <a:pPr marL="190500" marR="12700" indent="0" algn="just">
              <a:lnSpc>
                <a:spcPts val="1608"/>
              </a:lnSpc>
              <a:spcAft>
                <a:spcPts val="1050"/>
              </a:spcAft>
            </a:pPr>
            <a:r>
              <a:rPr lang="en-US" sz="900">
                <a:latin typeface="Arial"/>
              </a:rPr>
              <a:t>Dalam pembelajaran bahasa Jerman, aktivitas yang dapat dilakukan peserta didik pada tahap ini, misalnya: mengamati atau menyimak gambar atau media lain (video) yang mendukung pemahaman tentang tema, membuka kamus atau bertanya kepada teman untuk mencari makna kata-kata baru, mewawancarai teman/guru/warga sekolah tentang tema yang sedang dibahas, atau berlatih berdialog menggunakan ujaran-ujaran yang telah dipelajari. Contoh: sambil menyimak tayangan video yang menayangkan perkenalan antara dua orang, peserta didik mencatat kata-kata baru, ujaran-ujaran, dan informasi-informasi yang berkaitan dengan tema (nama, alamat, asal, usia, dan hobi). Untuk menarik perhatian peserta didik, guru dapat membagikan kartu-kartu kecil</a:t>
            </a:r>
            <a:r>
              <a:rPr lang="en-US" sz="900" i="1">
                <a:latin typeface="Arial"/>
              </a:rPr>
              <a:t> (Kartchen)</a:t>
            </a:r>
            <a:r>
              <a:rPr lang="en-US" sz="900">
                <a:latin typeface="Arial"/>
              </a:rPr>
              <a:t> kepada setiap peserta didik untuk menulis hal-hal yng berkaitan tema yang ada dalam kaset/video.</a:t>
            </a:r>
          </a:p>
          <a:p>
            <a:pPr indent="0">
              <a:spcAft>
                <a:spcPts val="420"/>
              </a:spcAft>
            </a:pPr>
            <a:r>
              <a:rPr lang="en-US" sz="900" b="1">
                <a:latin typeface="Arial"/>
              </a:rPr>
              <a:t>D. Mengasosiasikan/mengolah informasi</a:t>
            </a:r>
          </a:p>
          <a:p>
            <a:pPr marL="190500" marR="12700" indent="0" algn="just">
              <a:lnSpc>
                <a:spcPts val="1608"/>
              </a:lnSpc>
              <a:spcAft>
                <a:spcPts val="1050"/>
              </a:spcAft>
            </a:pPr>
            <a:r>
              <a:rPr lang="en-US" sz="900">
                <a:latin typeface="Arial"/>
              </a:rPr>
              <a:t>Pengalaman belajar selanjutnya adalah mengasosiasi atau mengolah informasi yang telah dikumpulkan. Peserta didik mencoba menghubung-hubungkan informasi yang ada untuk mencapai pemahaman yang komprehensif mengenai tema/subtema yang dibahas. Pengolahan informasi dapat bersifat menambah keluasan dan kedalaman, mencari solusi dari berbagai sumber yang memiliki pendapat memiliki yang berbeda atau bertentangan.</a:t>
            </a:r>
          </a:p>
          <a:p>
            <a:pPr marL="190500" marR="12700" indent="0" algn="just">
              <a:lnSpc>
                <a:spcPts val="1608"/>
              </a:lnSpc>
              <a:spcAft>
                <a:spcPts val="1050"/>
              </a:spcAft>
            </a:pPr>
            <a:r>
              <a:rPr lang="en-US" sz="900">
                <a:latin typeface="Arial"/>
              </a:rPr>
              <a:t>Contoh pengolalahan informasi dalam pembelajaran bahasa Jerman: tema Identitas Diri, subtema Memperkenalkan Orang Lain. Peserta didik secara berkelompok mengumpulkan informasi mengenai orang lain melalui wawancara langsung. Kemudian mereka mendiskusikan hasil wawancara di dalam kelompok. Setiap anggota kelompok berkontribusi untuk melengkapi informasi yang akan dipresentasikan di depan kelas atau melalui media lain (misalkan: poster). Apabila mereka menemui kesulitan dalam membuat bahan presentasi (misalnya tidak tahu bahasa Jermannya untuk suatu kata), mereka dapat mencari tahu bahasa Jermannya dalam kamus atau menanyakannya kepada guru bahasa Jerman.</a:t>
            </a:r>
          </a:p>
          <a:p>
            <a:pPr marL="190500" marR="12700" indent="0" algn="just">
              <a:lnSpc>
                <a:spcPts val="1608"/>
              </a:lnSpc>
            </a:pPr>
            <a:r>
              <a:rPr lang="en-US" sz="900">
                <a:latin typeface="Arial"/>
              </a:rPr>
              <a:t>Kemampuan peserta didik yang dikembangkan adalah sikap jujur, teliti, disiplin, taat aturan, kerja keras, menerapkan prosedur, serta kemampuan berpikir induktif dan deduktif untuk mencari kesimpulan.</a:t>
            </a:r>
          </a:p>
        </p:txBody>
      </p:sp>
      <p:sp>
        <p:nvSpPr>
          <p:cNvPr id="3" name="Rectangle 2"/>
          <p:cNvSpPr/>
          <p:nvPr/>
        </p:nvSpPr>
        <p:spPr>
          <a:xfrm>
            <a:off x="1066800" y="9933432"/>
            <a:ext cx="5611368" cy="140208"/>
          </a:xfrm>
          <a:prstGeom prst="rect">
            <a:avLst/>
          </a:prstGeom>
        </p:spPr>
        <p:txBody>
          <a:bodyPr lIns="0" tIns="0" rIns="0" bIns="0">
            <a:noAutofit/>
          </a:bodyPr>
          <a:lstStyle/>
          <a:p>
            <a:pPr indent="0" algn="r"/>
            <a:r>
              <a:rPr lang="en-US" sz="900">
                <a:latin typeface="Arial"/>
              </a:rPr>
              <a:t>Materi 3 - Perancangan Pembelajaran dan Pelatihan | 75</a:t>
            </a:r>
          </a:p>
        </p:txBody>
      </p:sp>
    </p:spTree>
  </p:cSld>
  <p:clrMapOvr>
    <a:overrideClrMapping bg1="lt1" tx1="dk1" bg2="lt2" tx2="dk2" accent1="accent1" accent2="accent2" accent3="accent3" accent4="accent4" accent5="accent5" accent6="accent6" hlink="hlink" folHlink="folHlink"/>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8136" y="1100328"/>
            <a:ext cx="5571744" cy="2612136"/>
          </a:xfrm>
          <a:prstGeom prst="rect">
            <a:avLst/>
          </a:prstGeom>
        </p:spPr>
        <p:txBody>
          <a:bodyPr lIns="0" tIns="0" rIns="0" bIns="0">
            <a:noAutofit/>
          </a:bodyPr>
          <a:lstStyle/>
          <a:p>
            <a:pPr indent="0">
              <a:spcAft>
                <a:spcPts val="420"/>
              </a:spcAft>
            </a:pPr>
            <a:r>
              <a:rPr lang="en-US" sz="900" b="1">
                <a:latin typeface="Arial"/>
              </a:rPr>
              <a:t>E. Mengkomunikasikan</a:t>
            </a:r>
          </a:p>
          <a:p>
            <a:pPr marL="177800" marR="12700" indent="0" algn="just">
              <a:lnSpc>
                <a:spcPts val="1608"/>
              </a:lnSpc>
              <a:spcAft>
                <a:spcPts val="1050"/>
              </a:spcAft>
            </a:pPr>
            <a:r>
              <a:rPr lang="en-US" sz="900">
                <a:latin typeface="Arial"/>
              </a:rPr>
              <a:t>Pengalaman belajar</a:t>
            </a:r>
            <a:r>
              <a:rPr lang="en-US" sz="900" b="1">
                <a:latin typeface="Arial"/>
              </a:rPr>
              <a:t> mengkomunikasikan</a:t>
            </a:r>
            <a:r>
              <a:rPr lang="en-US" sz="900">
                <a:latin typeface="Arial"/>
              </a:rPr>
              <a:t> dalam pembelajaran bahasa Jerman dapat berupa komunikasi lisan atau tertulis, seperti laporan, poster, paparan/tayangan dan mempresesentasikannya di depan kelas. Peserta didik dituntut untuk memublikasikan temuan/kajiannya dalam beragam media, misalnya melalui presentasi dalam forum diskusi, dipajang di majalah dinding kelas/sekolah, dimuat dalam majalah sekolah atau media massa, baik cetak maupun</a:t>
            </a:r>
            <a:r>
              <a:rPr lang="en-US" sz="900" i="1">
                <a:latin typeface="Arial"/>
              </a:rPr>
              <a:t> online.</a:t>
            </a:r>
            <a:r>
              <a:rPr lang="en-US" sz="900">
                <a:latin typeface="Arial"/>
              </a:rPr>
              <a:t> Contoh mengkomunikasikan tugas: memilih salah satu informasi dari dalam tabel dan mempresentasikannya di depan kelas. Cara lain untuk mempresentasikan tugas ini adalah melalui</a:t>
            </a:r>
            <a:r>
              <a:rPr lang="en-US" sz="900" i="1">
                <a:latin typeface="Arial"/>
              </a:rPr>
              <a:t> Ratenspiel: Wer ist das? (mundlich) atau Steckbrief (schriftlich).</a:t>
            </a:r>
          </a:p>
          <a:p>
            <a:pPr marL="177800" marR="12700" indent="0" algn="just">
              <a:lnSpc>
                <a:spcPts val="1608"/>
              </a:lnSpc>
            </a:pPr>
            <a:r>
              <a:rPr lang="en-US" sz="900">
                <a:latin typeface="Arial"/>
              </a:rPr>
              <a:t>Kemampuan peserta didik yang dikembangkan dalam pengalaman belajar ini adalah sikap jujur, teliti, toleransi, menghargai pendapat orang lain, berpikir sistematis, mengungkapkan pendapat dengan singkat dan jelas, serta kemampuan berbahasa yang baik dan benar.</a:t>
            </a:r>
          </a:p>
        </p:txBody>
      </p:sp>
      <p:sp>
        <p:nvSpPr>
          <p:cNvPr id="3" name="Rectangle 2"/>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76</a:t>
            </a:r>
          </a:p>
        </p:txBody>
      </p:sp>
    </p:spTree>
  </p:cSld>
  <p:clrMapOvr>
    <a:overrideClrMapping bg1="lt1" tx1="dk1" bg2="lt2" tx2="dk2" accent1="accent1" accent2="accent2" accent3="accent3" accent4="accent4" accent5="accent5" accent6="accent6" hlink="hlink" folHlink="folHlink"/>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731520"/>
            <a:ext cx="5745480" cy="8875776"/>
          </a:xfrm>
          <a:prstGeom prst="rect">
            <a:avLst/>
          </a:prstGeom>
        </p:spPr>
        <p:txBody>
          <a:bodyPr lIns="0" tIns="0" rIns="0" bIns="0">
            <a:noAutofit/>
          </a:bodyPr>
          <a:lstStyle/>
          <a:p>
            <a:pPr marL="5130800" indent="0">
              <a:spcAft>
                <a:spcPts val="1260"/>
              </a:spcAft>
            </a:pPr>
            <a:r>
              <a:rPr lang="en-US" sz="900" b="1" u="sng">
                <a:latin typeface="Arial"/>
              </a:rPr>
              <a:t>HO-3.1b</a:t>
            </a:r>
          </a:p>
          <a:p>
            <a:pPr marL="38100" indent="0" algn="ctr">
              <a:lnSpc>
                <a:spcPts val="2040"/>
              </a:lnSpc>
            </a:pPr>
            <a:r>
              <a:rPr lang="en-US" sz="1100" b="1">
                <a:latin typeface="Arial"/>
              </a:rPr>
              <a:t>MATERI PELATIHAN 3.1b:</a:t>
            </a:r>
          </a:p>
          <a:p>
            <a:pPr marL="38100" indent="0" algn="ctr">
              <a:lnSpc>
                <a:spcPts val="2040"/>
              </a:lnSpc>
              <a:spcAft>
                <a:spcPts val="840"/>
              </a:spcAft>
            </a:pPr>
            <a:r>
              <a:rPr lang="en-US" sz="1100" b="1">
                <a:latin typeface="Arial"/>
              </a:rPr>
              <a:t>MODEL-MODEL PEMBELAJARAN DALAM PEMBELAJARAN BAHASA JERMAN</a:t>
            </a:r>
          </a:p>
          <a:p>
            <a:pPr indent="0">
              <a:lnSpc>
                <a:spcPts val="1608"/>
              </a:lnSpc>
            </a:pPr>
            <a:r>
              <a:rPr lang="en-US" sz="900" b="1">
                <a:latin typeface="Arial"/>
              </a:rPr>
              <a:t>A. Model Pembelajaran Berbasis Projek</a:t>
            </a:r>
            <a:r>
              <a:rPr lang="en-US" sz="900" b="1" i="1">
                <a:latin typeface="Arial"/>
              </a:rPr>
              <a:t> (Project Based Learning/PjBL)</a:t>
            </a:r>
          </a:p>
          <a:p>
            <a:pPr marL="38100" indent="0" algn="ctr">
              <a:lnSpc>
                <a:spcPts val="1608"/>
              </a:lnSpc>
            </a:pPr>
            <a:r>
              <a:rPr lang="en-US" sz="900">
                <a:latin typeface="Arial"/>
              </a:rPr>
              <a:t>Berdasarkan langkah-langkah pembelajaran dalam PjBL yang sudah dijelaskan pada materi</a:t>
            </a:r>
          </a:p>
          <a:p>
            <a:pPr marL="38100" indent="0" algn="ctr">
              <a:lnSpc>
                <a:spcPts val="1608"/>
              </a:lnSpc>
            </a:pPr>
            <a:r>
              <a:rPr lang="en-US" sz="900">
                <a:latin typeface="Arial"/>
              </a:rPr>
              <a:t>pelatihan 1.3b, berikut ini contoh aktivitas-aktivitas yang dapat dilakukan peserta didik pada</a:t>
            </a:r>
          </a:p>
          <a:p>
            <a:pPr marL="190500" indent="0">
              <a:lnSpc>
                <a:spcPts val="1608"/>
              </a:lnSpc>
            </a:pPr>
            <a:r>
              <a:rPr lang="en-US" sz="900">
                <a:latin typeface="Arial"/>
              </a:rPr>
              <a:t>setiap langkah.</a:t>
            </a:r>
          </a:p>
          <a:p>
            <a:pPr marL="190500" indent="0">
              <a:lnSpc>
                <a:spcPts val="1608"/>
              </a:lnSpc>
            </a:pPr>
            <a:r>
              <a:rPr lang="en-US" sz="900">
                <a:latin typeface="Arial"/>
              </a:rPr>
              <a:t>7. Menentukan masalah</a:t>
            </a:r>
          </a:p>
          <a:p>
            <a:pPr marL="368300" marR="393700" indent="0" algn="just">
              <a:lnSpc>
                <a:spcPts val="1608"/>
              </a:lnSpc>
            </a:pPr>
            <a:r>
              <a:rPr lang="en-US" sz="900">
                <a:latin typeface="Arial"/>
              </a:rPr>
              <a:t>Guru memandu peserta didik untuk menentukan masalah yang akan dicari solusinya melalui projek yang akan dikerjakan. Masalah yang dipilih harus sesuai dengan tema-tema dalam KI dan KD serta berasal dari kehidupan sehari-hari yang dekat dengan peserta didik. Panduan dari guru ini masih sangat diperlukan karena pembelajar bahasa Jerman di SMA/MA di Indonesia termasuk pembelajar pemula dengan catatan bahwa peserta didik tetap diberi kesempatan untuk memilih/menentukan proyek yang akan dikerjakannya, baik secara kelompok maupun mandiri, asalkan tidak menyimpang dari tugas yang diberikan guru. Contoh: tema</a:t>
            </a:r>
            <a:r>
              <a:rPr lang="en-US" sz="900" i="1">
                <a:latin typeface="Arial"/>
              </a:rPr>
              <a:t> kehidupan sekolah (Schulleben),</a:t>
            </a:r>
            <a:r>
              <a:rPr lang="en-US" sz="900">
                <a:latin typeface="Arial"/>
              </a:rPr>
              <a:t> projek </a:t>
            </a:r>
            <a:r>
              <a:rPr lang="en-US" sz="900" i="1">
                <a:latin typeface="Arial"/>
              </a:rPr>
              <a:t>perbedaan sekolah di Indonesia dan Jerman.</a:t>
            </a:r>
          </a:p>
          <a:p>
            <a:pPr marL="190500" indent="0">
              <a:lnSpc>
                <a:spcPts val="1608"/>
              </a:lnSpc>
            </a:pPr>
            <a:r>
              <a:rPr lang="en-US" sz="900">
                <a:latin typeface="Arial"/>
              </a:rPr>
              <a:t>8. Mendesain Rancangan Proyek</a:t>
            </a:r>
            <a:r>
              <a:rPr lang="en-US" sz="900" i="1">
                <a:latin typeface="Arial"/>
              </a:rPr>
              <a:t> (Design a Plan for the Project)</a:t>
            </a:r>
          </a:p>
          <a:p>
            <a:pPr marL="368300" marR="393700" indent="0" algn="just">
              <a:lnSpc>
                <a:spcPts val="1608"/>
              </a:lnSpc>
            </a:pPr>
            <a:r>
              <a:rPr lang="en-US" sz="900">
                <a:latin typeface="Arial"/>
              </a:rPr>
              <a:t>Perancangan projek dilakukan bersama antara guru dan peserta didik. Perencanaan berisi tentang aturan main, pemilihan aktivitas yang dapat mendukung dalam menjawab pertanyaan esensial, dengan cara mengintegrasikan berbagai subjek yang mungkin, serta mengetahui alat dan bahan yang dapat diakses untuk membantu penyelesaian projek. Contoh: projek akan dilaksanakan selama 2 minggu, peserta didik bekerja dalam kelompok yang terdiri dari 4 orang, produk projek dapat berbentuk bahan tayang/laporan singkat/ majalah dinding/lainnya.</a:t>
            </a:r>
          </a:p>
          <a:p>
            <a:pPr marL="190500" indent="0">
              <a:lnSpc>
                <a:spcPts val="1608"/>
              </a:lnSpc>
            </a:pPr>
            <a:r>
              <a:rPr lang="en-US" sz="900">
                <a:latin typeface="Arial"/>
              </a:rPr>
              <a:t>9. Menyusun Jadwal</a:t>
            </a:r>
            <a:r>
              <a:rPr lang="en-US" sz="900" i="1">
                <a:latin typeface="Arial"/>
              </a:rPr>
              <a:t> (Create a Schedule)</a:t>
            </a:r>
          </a:p>
          <a:p>
            <a:pPr marL="368300" marR="393700" indent="0" algn="just">
              <a:lnSpc>
                <a:spcPts val="1608"/>
              </a:lnSpc>
            </a:pPr>
            <a:r>
              <a:rPr lang="en-US" sz="900">
                <a:latin typeface="Arial"/>
              </a:rPr>
              <a:t>Peserta didik secara kolaboratif menyusun jadwal aktivitas dalam menyelesaikan projek. Aktivitas pada tahap ini antara lain: (1) membuat timeline untuk menyelesaikan projek, (2) membuat</a:t>
            </a:r>
            <a:r>
              <a:rPr lang="en-US" sz="900" i="1">
                <a:latin typeface="Arial"/>
              </a:rPr>
              <a:t> deadline</a:t>
            </a:r>
            <a:r>
              <a:rPr lang="en-US" sz="900">
                <a:latin typeface="Arial"/>
              </a:rPr>
              <a:t> penyelesaian projek, (3) membawa peserta didik agar merencanakan cara yang baru, (4) membimbing peserta didik ketika mereka membuat cara yang tidak berhubungan dengan projek, dan (5) meminta peserta didik untuk membuat penjelasan (alasan) tentang pemilihan suatu cara.</a:t>
            </a:r>
          </a:p>
          <a:p>
            <a:pPr marL="190500" indent="0">
              <a:lnSpc>
                <a:spcPts val="1608"/>
              </a:lnSpc>
            </a:pPr>
            <a:r>
              <a:rPr lang="en-US" sz="900">
                <a:latin typeface="Arial"/>
              </a:rPr>
              <a:t>10.Pelaksanaan projek</a:t>
            </a:r>
          </a:p>
          <a:p>
            <a:pPr marL="368300" marR="393700" indent="0" algn="just">
              <a:lnSpc>
                <a:spcPts val="1608"/>
              </a:lnSpc>
            </a:pPr>
            <a:r>
              <a:rPr lang="en-US" sz="900">
                <a:latin typeface="Arial"/>
              </a:rPr>
              <a:t>Melaksanakan rancangan yang sudah dibuat. Guru berperan sebagai mentor/moderator dan sebagai salah sumber belajar, serta bertanggung jawab memonitor aktivitas peserta didik selama menyelesaikan projek. Monitoring dilakukan dengan cara menfasilitasi peserta didik pada setiap langkah. Untuk mempermudah proses monitoring, dibuat sebuah rubrik yang dapat merekam keseluruhan aktivitas yang penting.</a:t>
            </a:r>
          </a:p>
          <a:p>
            <a:pPr marL="190500" indent="0">
              <a:lnSpc>
                <a:spcPts val="1608"/>
              </a:lnSpc>
            </a:pPr>
            <a:r>
              <a:rPr lang="en-US" sz="900">
                <a:latin typeface="Arial"/>
              </a:rPr>
              <a:t>11.Penyusunan laporan dan presentasi hasil proyek</a:t>
            </a:r>
          </a:p>
        </p:txBody>
      </p:sp>
      <p:sp>
        <p:nvSpPr>
          <p:cNvPr id="3" name="Rectangle 2"/>
          <p:cNvSpPr/>
          <p:nvPr/>
        </p:nvSpPr>
        <p:spPr>
          <a:xfrm>
            <a:off x="1063752" y="9933432"/>
            <a:ext cx="5672328" cy="140208"/>
          </a:xfrm>
          <a:prstGeom prst="rect">
            <a:avLst/>
          </a:prstGeom>
        </p:spPr>
        <p:txBody>
          <a:bodyPr lIns="0" tIns="0" rIns="0" bIns="0">
            <a:noAutofit/>
          </a:bodyPr>
          <a:lstStyle/>
          <a:p>
            <a:pPr indent="0" algn="r"/>
            <a:r>
              <a:rPr lang="en-US" sz="900">
                <a:latin typeface="Arial"/>
              </a:rPr>
              <a:t>Materi 3 - Perancangan Pembelajaran dan Pelatihan | 77</a:t>
            </a:r>
          </a:p>
        </p:txBody>
      </p:sp>
    </p:spTree>
  </p:cSld>
  <p:clrMapOvr>
    <a:overrideClrMapping bg1="lt1" tx1="dk1" bg2="lt2" tx2="dk2" accent1="accent1" accent2="accent2" accent3="accent3" accent4="accent4" accent5="accent5" accent6="accent6" hlink="hlink" folHlink="folHlink"/>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2896" y="1100328"/>
            <a:ext cx="5599176" cy="1996440"/>
          </a:xfrm>
          <a:prstGeom prst="rect">
            <a:avLst/>
          </a:prstGeom>
        </p:spPr>
        <p:txBody>
          <a:bodyPr lIns="0" tIns="0" rIns="0" bIns="0">
            <a:noAutofit/>
          </a:bodyPr>
          <a:lstStyle/>
          <a:p>
            <a:pPr marL="381000" marR="203200" indent="0" algn="r">
              <a:lnSpc>
                <a:spcPts val="1608"/>
              </a:lnSpc>
            </a:pPr>
            <a:r>
              <a:rPr lang="en-US" sz="900">
                <a:latin typeface="Arial"/>
              </a:rPr>
              <a:t>Peserta didik bersama kelompoknya menyusun produk projek yang dapat dipresentasikan/ dipublikasikan di depan publik.</a:t>
            </a:r>
          </a:p>
          <a:p>
            <a:pPr marL="190500" indent="0" algn="just">
              <a:lnSpc>
                <a:spcPts val="1608"/>
              </a:lnSpc>
            </a:pPr>
            <a:r>
              <a:rPr lang="en-US" sz="900">
                <a:latin typeface="Arial"/>
              </a:rPr>
              <a:t>12.Evaluasi Pengalaman</a:t>
            </a:r>
            <a:r>
              <a:rPr lang="en-US" sz="900" i="1">
                <a:latin typeface="Arial"/>
              </a:rPr>
              <a:t> (Evaluate the Experience)</a:t>
            </a:r>
          </a:p>
          <a:p>
            <a:pPr marL="381000" marR="12700" indent="0" algn="just">
              <a:lnSpc>
                <a:spcPts val="1608"/>
              </a:lnSpc>
              <a:spcAft>
                <a:spcPts val="1260"/>
              </a:spcAft>
            </a:pPr>
            <a:r>
              <a:rPr lang="en-US" sz="900">
                <a:latin typeface="Arial"/>
              </a:rPr>
              <a:t>Pada akhir proses pembelajaran, guru dan peserta didik melakukan refleksi terhadap aktivitas dan hasil proyek yang sudah dijalankan. Proses refleksi dilakukan baik secara individu maupun kelompok. Pada tahap ini peserta didik diminta untuk mengungkapkan perasaan dan pengalamannya selama menyelesaikan proyek. Guru dan peserta didik mengembangkan diskusi dalam rangka memperbaiki kinerja selama proses pembelajaran, sehingga pada akhirnya ditemukan suatu temuan baru (new</a:t>
            </a:r>
            <a:r>
              <a:rPr lang="en-US" sz="900" i="1">
                <a:latin typeface="Arial"/>
              </a:rPr>
              <a:t> inquiry)</a:t>
            </a:r>
            <a:r>
              <a:rPr lang="en-US" sz="900">
                <a:latin typeface="Arial"/>
              </a:rPr>
              <a:t> untuk menjawab permasalahan yang diajukan pada tahap pertama pembelajaran.</a:t>
            </a:r>
          </a:p>
        </p:txBody>
      </p:sp>
      <p:graphicFrame>
        <p:nvGraphicFramePr>
          <p:cNvPr id="3" name="Table 2"/>
          <p:cNvGraphicFramePr>
            <a:graphicFrameLocks noGrp="1"/>
          </p:cNvGraphicFramePr>
          <p:nvPr/>
        </p:nvGraphicFramePr>
        <p:xfrm>
          <a:off x="1075944" y="3325368"/>
          <a:ext cx="5593080" cy="387096"/>
        </p:xfrm>
        <a:graphic>
          <a:graphicData uri="http://schemas.openxmlformats.org/drawingml/2006/table">
            <a:tbl>
              <a:tblPr/>
              <a:tblGrid>
                <a:gridCol w="1987296"/>
                <a:gridCol w="3605784"/>
              </a:tblGrid>
              <a:tr h="185928">
                <a:tc gridSpan="2">
                  <a:txBody>
                    <a:bodyPr/>
                    <a:lstStyle/>
                    <a:p>
                      <a:pPr marL="12700" indent="0"/>
                      <a:r>
                        <a:rPr lang="en-US" sz="900" b="1">
                          <a:latin typeface="Arial"/>
                        </a:rPr>
                        <a:t>Catatan: Contoh RPP dengan model pembelajaran berbasis projek (PjBL) dapat dilihat pada</a:t>
                      </a:r>
                    </a:p>
                  </a:txBody>
                  <a:tcPr marL="0" marR="0" marT="0" marB="0"/>
                </a:tc>
                <a:tc hMerge="1">
                  <a:txBody>
                    <a:bodyPr/>
                    <a:lstStyle/>
                    <a:p>
                      <a:endParaRPr sz="900"/>
                    </a:p>
                  </a:txBody>
                  <a:tcPr marL="0" marR="0" marT="0" marB="0"/>
                </a:tc>
              </a:tr>
              <a:tr h="201168">
                <a:tc>
                  <a:txBody>
                    <a:bodyPr/>
                    <a:lstStyle/>
                    <a:p>
                      <a:pPr marL="12700" indent="0"/>
                      <a:r>
                        <a:rPr lang="en-US" sz="900" b="1">
                          <a:latin typeface="Arial"/>
                        </a:rPr>
                        <a:t>materi 4 tentang Penyusunan RPP.</a:t>
                      </a:r>
                    </a:p>
                  </a:txBody>
                  <a:tcPr marL="0" marR="0" marT="0" marB="0"/>
                </a:tc>
                <a:tc>
                  <a:txBody>
                    <a:bodyPr/>
                    <a:lstStyle/>
                    <a:p>
                      <a:endParaRPr sz="1000"/>
                    </a:p>
                  </a:txBody>
                  <a:tcPr marL="0" marR="0" marT="0" marB="0"/>
                </a:tc>
              </a:tr>
            </a:tbl>
          </a:graphicData>
        </a:graphic>
      </p:graphicFrame>
      <p:sp>
        <p:nvSpPr>
          <p:cNvPr id="4" name="Rectangle 3"/>
          <p:cNvSpPr/>
          <p:nvPr/>
        </p:nvSpPr>
        <p:spPr>
          <a:xfrm>
            <a:off x="1072896" y="4166616"/>
            <a:ext cx="5599176" cy="5428488"/>
          </a:xfrm>
          <a:prstGeom prst="rect">
            <a:avLst/>
          </a:prstGeom>
        </p:spPr>
        <p:txBody>
          <a:bodyPr lIns="0" tIns="0" rIns="0" bIns="0">
            <a:noAutofit/>
          </a:bodyPr>
          <a:lstStyle/>
          <a:p>
            <a:pPr marL="12700" indent="0">
              <a:lnSpc>
                <a:spcPts val="1512"/>
              </a:lnSpc>
              <a:spcBef>
                <a:spcPts val="2520"/>
              </a:spcBef>
            </a:pPr>
            <a:r>
              <a:rPr lang="en-US" sz="900" b="1">
                <a:latin typeface="Arial"/>
              </a:rPr>
              <a:t>B. Model Pembelajaran Berbasis Masalah</a:t>
            </a:r>
            <a:r>
              <a:rPr lang="en-US" sz="900" b="1" i="1">
                <a:latin typeface="Arial"/>
              </a:rPr>
              <a:t> (Problem Based Learning/PBL)</a:t>
            </a:r>
          </a:p>
          <a:p>
            <a:pPr marL="190500" marR="12700" indent="0" algn="just">
              <a:lnSpc>
                <a:spcPts val="1512"/>
              </a:lnSpc>
              <a:spcAft>
                <a:spcPts val="840"/>
              </a:spcAft>
            </a:pPr>
            <a:r>
              <a:rPr lang="en-US" sz="900">
                <a:latin typeface="Arial"/>
              </a:rPr>
              <a:t>Sebelum memulai proses belajar-mengajar di dalam kelas, peserta didik terlebih dahulu mengamati tayangan/gambar/foto/teks yang disajikan. Kemudian mereka mencatat masalah-masalah yang muncul. Selanjutnya guru berusaha untuk merangsang peserta didik agar berpikir kritis dalam memecahkan masalah yang ada dan mengarahkan peserta didik untuk bertanya, membuktikan asumsi, dan mendengarkan pendapat yang berbeda.</a:t>
            </a:r>
          </a:p>
          <a:p>
            <a:pPr marL="190500" marR="12700" indent="0" algn="just">
              <a:lnSpc>
                <a:spcPts val="1464"/>
              </a:lnSpc>
              <a:spcAft>
                <a:spcPts val="840"/>
              </a:spcAft>
            </a:pPr>
            <a:r>
              <a:rPr lang="en-US" sz="900">
                <a:latin typeface="Arial"/>
              </a:rPr>
              <a:t>Guru kemudian memberi peserta didik tugas yang dapat dilakukan di berbagai konteks lingkungan, antara lain di sekolah, keluarga, dan masyarakat. Penugasan yang diberikan ini memberikan kesempatan kepada peserta didik untuk belajar secara mandiri di luar kelas/sekolah. Peserta didik diharapkan dapat memperoleh pengalaman langsung tentang apa yang sedang dipelajari. Pengalaman belajar merupakan aktivitas belajar yang harus dilakukan peserta didik dalam rangka mencapai penguasaan kompetensi inti, kemampuan dasar, dan materi pembelajaran.</a:t>
            </a:r>
          </a:p>
          <a:p>
            <a:pPr marL="381000" marR="12700" indent="-177800">
              <a:lnSpc>
                <a:spcPts val="1464"/>
              </a:lnSpc>
              <a:spcAft>
                <a:spcPts val="840"/>
              </a:spcAft>
            </a:pPr>
            <a:r>
              <a:rPr lang="en-US" sz="900" b="1">
                <a:latin typeface="Arial"/>
              </a:rPr>
              <a:t>1. Tahap-Tahap Model Pembelajaran PBL Bahasa Jerman Kelas X Semester dua (Tema Kehidupan Sekolah/Schulleben)</a:t>
            </a:r>
          </a:p>
          <a:p>
            <a:pPr marL="381000" indent="0" algn="just">
              <a:lnSpc>
                <a:spcPts val="1464"/>
              </a:lnSpc>
            </a:pPr>
            <a:r>
              <a:rPr lang="en-US" sz="900">
                <a:latin typeface="Arial"/>
              </a:rPr>
              <a:t>KD 1 : Mensyukuri kesempatan dapat mempelajari bahasa Jerman sebagai bahasa</a:t>
            </a:r>
          </a:p>
          <a:p>
            <a:pPr marL="381000" marR="203200" indent="0" algn="r">
              <a:lnSpc>
                <a:spcPts val="1464"/>
              </a:lnSpc>
            </a:pPr>
            <a:r>
              <a:rPr lang="en-US" sz="900">
                <a:latin typeface="Arial"/>
              </a:rPr>
              <a:t>pengantar komunikasi internasional yang diwujudkan dalam: semangat belajar KD 2.4 : Menunjukkan perilaku santun, antusias, kreatif, ekspresif, interaktif, kerja sama,</a:t>
            </a:r>
          </a:p>
          <a:p>
            <a:pPr marL="914400" indent="0">
              <a:lnSpc>
                <a:spcPts val="1464"/>
              </a:lnSpc>
            </a:pPr>
            <a:r>
              <a:rPr lang="en-US" sz="900">
                <a:latin typeface="Arial"/>
              </a:rPr>
              <a:t>dan imajinatif dalam menghargai budaya dan karya sastra.</a:t>
            </a:r>
          </a:p>
          <a:p>
            <a:pPr marL="381000" marR="12700" indent="0" algn="just">
              <a:lnSpc>
                <a:spcPts val="1464"/>
              </a:lnSpc>
            </a:pPr>
            <a:r>
              <a:rPr lang="en-US" sz="900">
                <a:latin typeface="Arial"/>
              </a:rPr>
              <a:t>KD 3.1 : Memahami cara menyapa, berpamitan, mengucapkan terimakasih, meminta maaf,</a:t>
            </a:r>
          </a:p>
          <a:p>
            <a:pPr marL="381000" marR="12700" indent="546100">
              <a:lnSpc>
                <a:spcPts val="1464"/>
              </a:lnSpc>
            </a:pPr>
            <a:r>
              <a:rPr lang="en-US" sz="900">
                <a:latin typeface="Arial"/>
              </a:rPr>
              <a:t>meminta izin, memberi instruksi dan memperkenalkan diri serta cara meresponnya</a:t>
            </a:r>
          </a:p>
          <a:p>
            <a:pPr marL="914400" marR="12700" indent="0">
              <a:lnSpc>
                <a:spcPts val="1464"/>
              </a:lnSpc>
            </a:pPr>
            <a:r>
              <a:rPr lang="en-US" sz="900">
                <a:latin typeface="Arial"/>
              </a:rPr>
              <a:t>terkait topik</a:t>
            </a:r>
            <a:r>
              <a:rPr lang="en-US" sz="900" i="1">
                <a:latin typeface="Arial"/>
              </a:rPr>
              <a:t> identitas diri (Kennenlernen)</a:t>
            </a:r>
            <a:r>
              <a:rPr lang="en-US" sz="900">
                <a:latin typeface="Arial"/>
              </a:rPr>
              <a:t> dan</a:t>
            </a:r>
            <a:r>
              <a:rPr lang="en-US" sz="900" b="1" i="1">
                <a:latin typeface="Arial"/>
              </a:rPr>
              <a:t> kehidupan sekolah (Schule)</a:t>
            </a:r>
            <a:r>
              <a:rPr lang="en-US" sz="900">
                <a:latin typeface="Arial"/>
              </a:rPr>
              <a:t> dengan memperhatikan unsur kebahasaan, struktur teks, dan unsur budaya yang sesuai konteks penggunaannya.</a:t>
            </a:r>
          </a:p>
        </p:txBody>
      </p:sp>
      <p:sp>
        <p:nvSpPr>
          <p:cNvPr id="5" name="Rectangle 4"/>
          <p:cNvSpPr/>
          <p:nvPr/>
        </p:nvSpPr>
        <p:spPr>
          <a:xfrm>
            <a:off x="1069848" y="9933432"/>
            <a:ext cx="5608320" cy="140208"/>
          </a:xfrm>
          <a:prstGeom prst="rect">
            <a:avLst/>
          </a:prstGeom>
        </p:spPr>
        <p:txBody>
          <a:bodyPr lIns="0" tIns="0" rIns="0" bIns="0">
            <a:noAutofit/>
          </a:bodyPr>
          <a:lstStyle/>
          <a:p>
            <a:pPr indent="0" algn="r"/>
            <a:r>
              <a:rPr lang="en-US" sz="900">
                <a:latin typeface="Arial"/>
              </a:rPr>
              <a:t>Materi 3 - Perancangan Pembelajaran dan Pelatihan | 78</a:t>
            </a:r>
          </a:p>
        </p:txBody>
      </p:sp>
    </p:spTree>
  </p:cSld>
  <p:clrMapOvr>
    <a:overrideClrMapping bg1="lt1" tx1="dk1" bg2="lt2" tx2="dk2" accent1="accent1" accent2="accent2" accent3="accent3" accent4="accent4" accent5="accent5" accent6="accent6" hlink="hlink" folHlink="folHlink"/>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52728" y="1100328"/>
            <a:ext cx="5864352" cy="880872"/>
          </a:xfrm>
          <a:prstGeom prst="rect">
            <a:avLst/>
          </a:prstGeom>
        </p:spPr>
        <p:txBody>
          <a:bodyPr lIns="0" tIns="0" rIns="0" bIns="0">
            <a:noAutofit/>
          </a:bodyPr>
          <a:lstStyle/>
          <a:p>
            <a:pPr marL="736600" marR="482600" indent="-533400">
              <a:lnSpc>
                <a:spcPts val="1464"/>
              </a:lnSpc>
              <a:spcAft>
                <a:spcPts val="1260"/>
              </a:spcAft>
            </a:pPr>
            <a:r>
              <a:rPr lang="en-US" sz="900">
                <a:latin typeface="Arial"/>
              </a:rPr>
              <a:t>KD 4.1 : Menyusun teks lisan dan tulis sederhana untuk merespon perkenalan diri, sapaan, pamitan, ucapan terimakasih, permintaan maaf, meminta izin instruksi dan terkait topik</a:t>
            </a:r>
            <a:r>
              <a:rPr lang="en-US" sz="900" i="1">
                <a:latin typeface="Arial"/>
              </a:rPr>
              <a:t> identitas diri (Kennenlernen)</a:t>
            </a:r>
            <a:r>
              <a:rPr lang="en-US" sz="900">
                <a:latin typeface="Arial"/>
              </a:rPr>
              <a:t> dan</a:t>
            </a:r>
            <a:r>
              <a:rPr lang="en-US" sz="900" b="1" i="1">
                <a:latin typeface="Arial"/>
              </a:rPr>
              <a:t> kehidupan sekolah (Schule)</a:t>
            </a:r>
            <a:r>
              <a:rPr lang="en-US" sz="900">
                <a:latin typeface="Arial"/>
              </a:rPr>
              <a:t> dengan memperhatikan unsur kebahasaan, struktur teks dan budaya secara unsur benar dan sesuai konteks.</a:t>
            </a:r>
          </a:p>
        </p:txBody>
      </p:sp>
      <p:sp>
        <p:nvSpPr>
          <p:cNvPr id="3" name="Rectangle 2"/>
          <p:cNvSpPr/>
          <p:nvPr/>
        </p:nvSpPr>
        <p:spPr>
          <a:xfrm>
            <a:off x="1447800" y="2218944"/>
            <a:ext cx="4754880" cy="161544"/>
          </a:xfrm>
          <a:prstGeom prst="rect">
            <a:avLst/>
          </a:prstGeom>
        </p:spPr>
        <p:txBody>
          <a:bodyPr lIns="0" tIns="0" rIns="0" bIns="0">
            <a:noAutofit/>
          </a:bodyPr>
          <a:lstStyle/>
          <a:p>
            <a:pPr indent="0"/>
            <a:r>
              <a:rPr lang="en-US" sz="900" b="1">
                <a:latin typeface="Arial"/>
              </a:rPr>
              <a:t>a. Tahap 1: Konsep Dasar</a:t>
            </a:r>
            <a:r>
              <a:rPr lang="en-US" sz="900" b="1" i="1">
                <a:latin typeface="Arial"/>
              </a:rPr>
              <a:t> (Basic</a:t>
            </a:r>
            <a:r>
              <a:rPr lang="en-US" sz="900" b="1">
                <a:latin typeface="Arial"/>
              </a:rPr>
              <a:t> Concept)/Orientasi peserta didik kepada masalah</a:t>
            </a:r>
          </a:p>
        </p:txBody>
      </p:sp>
      <p:graphicFrame>
        <p:nvGraphicFramePr>
          <p:cNvPr id="4" name="Table 3"/>
          <p:cNvGraphicFramePr>
            <a:graphicFrameLocks noGrp="1"/>
          </p:cNvGraphicFramePr>
          <p:nvPr/>
        </p:nvGraphicFramePr>
        <p:xfrm>
          <a:off x="1255776" y="2392680"/>
          <a:ext cx="5858256" cy="7245096"/>
        </p:xfrm>
        <a:graphic>
          <a:graphicData uri="http://schemas.openxmlformats.org/drawingml/2006/table">
            <a:tbl>
              <a:tblPr/>
              <a:tblGrid>
                <a:gridCol w="3334512"/>
                <a:gridCol w="2523744"/>
              </a:tblGrid>
              <a:tr h="198120">
                <a:tc>
                  <a:txBody>
                    <a:bodyPr/>
                    <a:lstStyle/>
                    <a:p>
                      <a:pPr marL="1181100" indent="0"/>
                      <a:r>
                        <a:rPr lang="en-US" sz="900" b="1">
                          <a:latin typeface="Arial"/>
                        </a:rPr>
                        <a:t>KEGIATAN GURU</a:t>
                      </a:r>
                    </a:p>
                  </a:txBody>
                  <a:tcPr marL="0" marR="0" marT="0" marB="0"/>
                </a:tc>
                <a:tc>
                  <a:txBody>
                    <a:bodyPr/>
                    <a:lstStyle/>
                    <a:p>
                      <a:pPr marL="457200" indent="0"/>
                      <a:r>
                        <a:rPr lang="en-US" sz="900" b="1">
                          <a:latin typeface="Arial"/>
                        </a:rPr>
                        <a:t>KEGIATAN PESERTA DIDIK</a:t>
                      </a:r>
                    </a:p>
                  </a:txBody>
                  <a:tcPr marL="0" marR="0" marT="0" marB="0"/>
                </a:tc>
              </a:tr>
              <a:tr h="195072">
                <a:tc>
                  <a:txBody>
                    <a:bodyPr/>
                    <a:lstStyle/>
                    <a:p>
                      <a:pPr marL="76200" indent="0"/>
                      <a:r>
                        <a:rPr lang="en-US" sz="900" b="1">
                          <a:latin typeface="Arial"/>
                        </a:rPr>
                        <a:t>Kegiatan oendahuluan:</a:t>
                      </a:r>
                    </a:p>
                  </a:txBody>
                  <a:tcPr marL="0" marR="0" marT="0" marB="0"/>
                </a:tc>
                <a:tc>
                  <a:txBody>
                    <a:bodyPr/>
                    <a:lstStyle/>
                    <a:p>
                      <a:endParaRPr sz="1000"/>
                    </a:p>
                  </a:txBody>
                  <a:tcPr marL="0" marR="0" marT="0" marB="0"/>
                </a:tc>
              </a:tr>
              <a:tr h="185928">
                <a:tc>
                  <a:txBody>
                    <a:bodyPr/>
                    <a:lstStyle/>
                    <a:p>
                      <a:pPr marR="1041400" indent="0" algn="r"/>
                      <a:r>
                        <a:rPr lang="en-US" sz="900">
                          <a:latin typeface="Arial"/>
                        </a:rPr>
                        <a:t>a. Mengucapkan salam dan menyapa:</a:t>
                      </a:r>
                    </a:p>
                  </a:txBody>
                  <a:tcPr marL="0" marR="0" marT="0" marB="0"/>
                </a:tc>
                <a:tc>
                  <a:txBody>
                    <a:bodyPr/>
                    <a:lstStyle/>
                    <a:p>
                      <a:pPr marL="76200" indent="0"/>
                      <a:r>
                        <a:rPr lang="en-US" sz="900">
                          <a:latin typeface="Arial"/>
                        </a:rPr>
                        <a:t>a. Merespon salam dan sapaan dari</a:t>
                      </a:r>
                    </a:p>
                  </a:txBody>
                  <a:tcPr marL="0" marR="0" marT="0" marB="0"/>
                </a:tc>
              </a:tr>
              <a:tr h="188976">
                <a:tc>
                  <a:txBody>
                    <a:bodyPr/>
                    <a:lstStyle/>
                    <a:p>
                      <a:pPr marL="292100" indent="0"/>
                      <a:r>
                        <a:rPr lang="en-US" sz="900" i="1">
                          <a:latin typeface="Arial"/>
                        </a:rPr>
                        <a:t>- Guten Morgen! Wie geht es euch ?</a:t>
                      </a:r>
                    </a:p>
                  </a:txBody>
                  <a:tcPr marL="0" marR="0" marT="0" marB="0"/>
                </a:tc>
                <a:tc>
                  <a:txBody>
                    <a:bodyPr/>
                    <a:lstStyle/>
                    <a:p>
                      <a:pPr marL="279400" indent="0"/>
                      <a:r>
                        <a:rPr lang="en-US" sz="900">
                          <a:latin typeface="Arial"/>
                        </a:rPr>
                        <a:t>guru:</a:t>
                      </a:r>
                    </a:p>
                  </a:txBody>
                  <a:tcPr marL="0" marR="0" marT="0" marB="0"/>
                </a:tc>
              </a:tr>
              <a:tr h="188976">
                <a:tc>
                  <a:txBody>
                    <a:bodyPr/>
                    <a:lstStyle/>
                    <a:p>
                      <a:endParaRPr sz="900"/>
                    </a:p>
                  </a:txBody>
                  <a:tcPr marL="0" marR="0" marT="0" marB="0"/>
                </a:tc>
                <a:tc>
                  <a:txBody>
                    <a:bodyPr/>
                    <a:lstStyle/>
                    <a:p>
                      <a:pPr marL="279400" indent="0"/>
                      <a:r>
                        <a:rPr lang="en-US" sz="900" i="1">
                          <a:latin typeface="Arial"/>
                        </a:rPr>
                        <a:t>• Guten Morgen! Sehr gut.</a:t>
                      </a:r>
                    </a:p>
                  </a:txBody>
                  <a:tcPr marL="0" marR="0" marT="0" marB="0"/>
                </a:tc>
              </a:tr>
              <a:tr h="185928">
                <a:tc>
                  <a:txBody>
                    <a:bodyPr/>
                    <a:lstStyle/>
                    <a:p>
                      <a:pPr marL="292100" indent="0"/>
                      <a:r>
                        <a:rPr lang="en-US" sz="900" i="1">
                          <a:latin typeface="Arial"/>
                        </a:rPr>
                        <a:t>- Wer kommt heute nicht?</a:t>
                      </a:r>
                    </a:p>
                  </a:txBody>
                  <a:tcPr marL="0" marR="0" marT="0" marB="0"/>
                </a:tc>
                <a:tc>
                  <a:txBody>
                    <a:bodyPr/>
                    <a:lstStyle/>
                    <a:p>
                      <a:pPr marL="457200" indent="0"/>
                      <a:r>
                        <a:rPr lang="en-US" sz="900" i="1">
                          <a:latin typeface="Arial"/>
                        </a:rPr>
                        <a:t>Danke./Gut, danke./Es geht,</a:t>
                      </a:r>
                    </a:p>
                  </a:txBody>
                  <a:tcPr marL="0" marR="0" marT="0" marB="0"/>
                </a:tc>
              </a:tr>
              <a:tr h="185928">
                <a:tc>
                  <a:txBody>
                    <a:bodyPr/>
                    <a:lstStyle/>
                    <a:p>
                      <a:endParaRPr sz="900"/>
                    </a:p>
                  </a:txBody>
                  <a:tcPr marL="0" marR="0" marT="0" marB="0"/>
                </a:tc>
                <a:tc>
                  <a:txBody>
                    <a:bodyPr/>
                    <a:lstStyle/>
                    <a:p>
                      <a:pPr marL="457200" indent="0"/>
                      <a:r>
                        <a:rPr lang="en-US" sz="900" i="1">
                          <a:latin typeface="Arial"/>
                        </a:rPr>
                        <a:t>danke. Und Ihnen?</a:t>
                      </a:r>
                    </a:p>
                  </a:txBody>
                  <a:tcPr marL="0" marR="0" marT="0" marB="0"/>
                </a:tc>
              </a:tr>
              <a:tr h="192024">
                <a:tc>
                  <a:txBody>
                    <a:bodyPr/>
                    <a:lstStyle/>
                    <a:p>
                      <a:endParaRPr sz="1000"/>
                    </a:p>
                  </a:txBody>
                  <a:tcPr marL="0" marR="0" marT="0" marB="0"/>
                </a:tc>
                <a:tc>
                  <a:txBody>
                    <a:bodyPr/>
                    <a:lstStyle/>
                    <a:p>
                      <a:pPr marL="279400" indent="0"/>
                      <a:r>
                        <a:rPr lang="en-US" sz="900" i="1">
                          <a:latin typeface="Arial"/>
                        </a:rPr>
                        <a:t>• Santi ist krank.</a:t>
                      </a:r>
                    </a:p>
                  </a:txBody>
                  <a:tcPr marL="0" marR="0" marT="0" marB="0"/>
                </a:tc>
              </a:tr>
              <a:tr h="195072">
                <a:tc>
                  <a:txBody>
                    <a:bodyPr/>
                    <a:lstStyle/>
                    <a:p>
                      <a:pPr marL="76200" indent="0"/>
                      <a:r>
                        <a:rPr lang="en-US" sz="900">
                          <a:latin typeface="Arial"/>
                        </a:rPr>
                        <a:t>b. Mereview materi/kegiatan pembelajaran yang lalu:</a:t>
                      </a:r>
                    </a:p>
                  </a:txBody>
                  <a:tcPr marL="0" marR="0" marT="0" marB="0"/>
                </a:tc>
                <a:tc>
                  <a:txBody>
                    <a:bodyPr/>
                    <a:lstStyle/>
                    <a:p>
                      <a:pPr marL="76200" indent="0"/>
                      <a:r>
                        <a:rPr lang="en-US" sz="900">
                          <a:latin typeface="Arial"/>
                        </a:rPr>
                        <a:t>b. Secara berpasangan peserta didik</a:t>
                      </a:r>
                    </a:p>
                  </a:txBody>
                  <a:tcPr marL="0" marR="0" marT="0" marB="0"/>
                </a:tc>
              </a:tr>
              <a:tr h="182880">
                <a:tc>
                  <a:txBody>
                    <a:bodyPr/>
                    <a:lstStyle/>
                    <a:p>
                      <a:pPr marL="292100" indent="0"/>
                      <a:r>
                        <a:rPr lang="en-US" sz="900" i="1">
                          <a:latin typeface="Arial"/>
                        </a:rPr>
                        <a:t>Warm habt ihr letzte Woche in Deutsch gelernt?</a:t>
                      </a:r>
                    </a:p>
                  </a:txBody>
                  <a:tcPr marL="0" marR="0" marT="0" marB="0"/>
                </a:tc>
                <a:tc>
                  <a:txBody>
                    <a:bodyPr/>
                    <a:lstStyle/>
                    <a:p>
                      <a:pPr marL="279400" indent="0"/>
                      <a:r>
                        <a:rPr lang="en-US" sz="900">
                          <a:latin typeface="Arial"/>
                        </a:rPr>
                        <a:t>mereview materi sebelumnya dengan</a:t>
                      </a:r>
                    </a:p>
                  </a:txBody>
                  <a:tcPr marL="0" marR="0" marT="0" marB="0"/>
                </a:tc>
              </a:tr>
              <a:tr h="188976">
                <a:tc>
                  <a:txBody>
                    <a:bodyPr/>
                    <a:lstStyle/>
                    <a:p>
                      <a:pPr marL="292100" indent="0"/>
                      <a:r>
                        <a:rPr lang="en-US" sz="900" i="1">
                          <a:latin typeface="Arial"/>
                        </a:rPr>
                        <a:t>Erzahlt eure Partnerin/euren Partner!</a:t>
                      </a:r>
                    </a:p>
                  </a:txBody>
                  <a:tcPr marL="0" marR="0" marT="0" marB="0"/>
                </a:tc>
                <a:tc>
                  <a:txBody>
                    <a:bodyPr/>
                    <a:lstStyle/>
                    <a:p>
                      <a:pPr marL="279400" indent="0"/>
                      <a:r>
                        <a:rPr lang="en-US" sz="900">
                          <a:latin typeface="Arial"/>
                        </a:rPr>
                        <a:t>cara menceritakan pelajaran bahasa</a:t>
                      </a:r>
                    </a:p>
                  </a:txBody>
                  <a:tcPr marL="0" marR="0" marT="0" marB="0"/>
                </a:tc>
              </a:tr>
              <a:tr h="195072">
                <a:tc>
                  <a:txBody>
                    <a:bodyPr/>
                    <a:lstStyle/>
                    <a:p>
                      <a:pPr marL="292100" indent="0"/>
                      <a:r>
                        <a:rPr lang="en-US" sz="900">
                          <a:latin typeface="Arial"/>
                        </a:rPr>
                        <a:t>(Apabila siswa tidak paham, guru dapat</a:t>
                      </a:r>
                    </a:p>
                  </a:txBody>
                  <a:tcPr marL="0" marR="0" marT="0" marB="0"/>
                </a:tc>
                <a:tc>
                  <a:txBody>
                    <a:bodyPr/>
                    <a:lstStyle/>
                    <a:p>
                      <a:pPr marL="279400" indent="0"/>
                      <a:r>
                        <a:rPr lang="en-US" sz="900">
                          <a:latin typeface="Arial"/>
                        </a:rPr>
                        <a:t>Jerman minggu lalu.</a:t>
                      </a:r>
                    </a:p>
                  </a:txBody>
                  <a:tcPr marL="0" marR="0" marT="0" marB="0"/>
                </a:tc>
              </a:tr>
              <a:tr h="182880">
                <a:tc>
                  <a:txBody>
                    <a:bodyPr/>
                    <a:lstStyle/>
                    <a:p>
                      <a:pPr marL="292100" indent="0"/>
                      <a:r>
                        <a:rPr lang="en-US" sz="900">
                          <a:latin typeface="Arial"/>
                        </a:rPr>
                        <a:t>menggunakan bahasa Indonesia untuk</a:t>
                      </a:r>
                    </a:p>
                  </a:txBody>
                  <a:tcPr marL="0" marR="0" marT="0" marB="0"/>
                </a:tc>
                <a:tc>
                  <a:txBody>
                    <a:bodyPr/>
                    <a:lstStyle/>
                    <a:p>
                      <a:endParaRPr sz="900"/>
                    </a:p>
                  </a:txBody>
                  <a:tcPr marL="0" marR="0" marT="0" marB="0"/>
                </a:tc>
              </a:tr>
              <a:tr h="188976">
                <a:tc>
                  <a:txBody>
                    <a:bodyPr/>
                    <a:lstStyle/>
                    <a:p>
                      <a:pPr marL="292100" indent="0"/>
                      <a:r>
                        <a:rPr lang="en-US" sz="900">
                          <a:latin typeface="Arial"/>
                        </a:rPr>
                        <a:t>memudahkan peserta didik memahami instruksi).</a:t>
                      </a:r>
                    </a:p>
                  </a:txBody>
                  <a:tcPr marL="0" marR="0" marT="0" marB="0"/>
                </a:tc>
                <a:tc>
                  <a:txBody>
                    <a:bodyPr/>
                    <a:lstStyle/>
                    <a:p>
                      <a:endParaRPr sz="900"/>
                    </a:p>
                  </a:txBody>
                  <a:tcPr marL="0" marR="0" marT="0" marB="0"/>
                </a:tc>
              </a:tr>
              <a:tr h="192024">
                <a:tc>
                  <a:txBody>
                    <a:bodyPr/>
                    <a:lstStyle/>
                    <a:p>
                      <a:pPr marL="76200" indent="0"/>
                      <a:r>
                        <a:rPr lang="en-US" sz="900">
                          <a:latin typeface="Arial"/>
                        </a:rPr>
                        <a:t>c. Membimbing peserta didik dan mengaitkan materi</a:t>
                      </a:r>
                    </a:p>
                  </a:txBody>
                  <a:tcPr marL="0" marR="0" marT="0" marB="0"/>
                </a:tc>
                <a:tc>
                  <a:txBody>
                    <a:bodyPr/>
                    <a:lstStyle/>
                    <a:p>
                      <a:pPr marL="76200" indent="0"/>
                      <a:r>
                        <a:rPr lang="en-US" sz="900">
                          <a:latin typeface="Arial"/>
                        </a:rPr>
                        <a:t>c. Peserta didik merespon pertanyaan</a:t>
                      </a:r>
                    </a:p>
                  </a:txBody>
                  <a:tcPr marL="0" marR="0" marT="0" marB="0"/>
                </a:tc>
              </a:tr>
              <a:tr h="192024">
                <a:tc>
                  <a:txBody>
                    <a:bodyPr/>
                    <a:lstStyle/>
                    <a:p>
                      <a:pPr marL="292100" indent="0"/>
                      <a:r>
                        <a:rPr lang="en-US" sz="900">
                          <a:latin typeface="Arial"/>
                        </a:rPr>
                        <a:t>sebelumnya dengan materi yang akan dipelajari hari</a:t>
                      </a:r>
                    </a:p>
                  </a:txBody>
                  <a:tcPr marL="0" marR="0" marT="0" marB="0"/>
                </a:tc>
                <a:tc>
                  <a:txBody>
                    <a:bodyPr/>
                    <a:lstStyle/>
                    <a:p>
                      <a:pPr marL="279400" indent="0"/>
                      <a:r>
                        <a:rPr lang="en-US" sz="900">
                          <a:latin typeface="Arial"/>
                        </a:rPr>
                        <a:t>guru</a:t>
                      </a:r>
                    </a:p>
                  </a:txBody>
                  <a:tcPr marL="0" marR="0" marT="0" marB="0"/>
                </a:tc>
              </a:tr>
              <a:tr h="185928">
                <a:tc>
                  <a:txBody>
                    <a:bodyPr/>
                    <a:lstStyle/>
                    <a:p>
                      <a:pPr marL="292100" indent="0"/>
                      <a:r>
                        <a:rPr lang="en-US" sz="900">
                          <a:latin typeface="Arial"/>
                        </a:rPr>
                        <a:t>ini.</a:t>
                      </a:r>
                    </a:p>
                  </a:txBody>
                  <a:tcPr marL="0" marR="0" marT="0" marB="0"/>
                </a:tc>
                <a:tc>
                  <a:txBody>
                    <a:bodyPr/>
                    <a:lstStyle/>
                    <a:p>
                      <a:pPr marL="457200" indent="0"/>
                      <a:r>
                        <a:rPr lang="en-US" sz="900" i="1">
                          <a:latin typeface="Arial"/>
                        </a:rPr>
                        <a:t>• Am Donnerstag.</a:t>
                      </a:r>
                    </a:p>
                  </a:txBody>
                  <a:tcPr marL="0" marR="0" marT="0" marB="0"/>
                </a:tc>
              </a:tr>
              <a:tr h="179832">
                <a:tc>
                  <a:txBody>
                    <a:bodyPr/>
                    <a:lstStyle/>
                    <a:p>
                      <a:pPr marL="469900" indent="0"/>
                      <a:r>
                        <a:rPr lang="en-US" sz="900" i="1">
                          <a:latin typeface="Arial"/>
                        </a:rPr>
                        <a:t>Wann habt ihr Englisch ?</a:t>
                      </a:r>
                    </a:p>
                  </a:txBody>
                  <a:tcPr marL="0" marR="0" marT="0" marB="0"/>
                </a:tc>
                <a:tc>
                  <a:txBody>
                    <a:bodyPr/>
                    <a:lstStyle/>
                    <a:p>
                      <a:pPr marL="457200" indent="0"/>
                      <a:r>
                        <a:rPr lang="en-US" sz="900" i="1">
                          <a:latin typeface="Arial"/>
                        </a:rPr>
                        <a:t>• Von 07.00 Uhr bis 08.30. Uhr.</a:t>
                      </a:r>
                    </a:p>
                  </a:txBody>
                  <a:tcPr marL="0" marR="0" marT="0" marB="0"/>
                </a:tc>
              </a:tr>
              <a:tr h="192024">
                <a:tc>
                  <a:txBody>
                    <a:bodyPr/>
                    <a:lstStyle/>
                    <a:p>
                      <a:pPr marL="469900" indent="0"/>
                      <a:r>
                        <a:rPr lang="en-US" sz="900" i="1">
                          <a:latin typeface="Arial"/>
                        </a:rPr>
                        <a:t>Wie lange habt ihr Englisch ?</a:t>
                      </a:r>
                    </a:p>
                  </a:txBody>
                  <a:tcPr marL="0" marR="0" marT="0" marB="0"/>
                </a:tc>
                <a:tc>
                  <a:txBody>
                    <a:bodyPr/>
                    <a:lstStyle/>
                    <a:p>
                      <a:pPr marL="457200" indent="0"/>
                      <a:r>
                        <a:rPr lang="en-US" sz="900" i="1">
                          <a:latin typeface="Arial"/>
                        </a:rPr>
                        <a:t>• Am Mittwoch.</a:t>
                      </a:r>
                    </a:p>
                  </a:txBody>
                  <a:tcPr marL="0" marR="0" marT="0" marB="0"/>
                </a:tc>
              </a:tr>
              <a:tr h="188976">
                <a:tc>
                  <a:txBody>
                    <a:bodyPr/>
                    <a:lstStyle/>
                    <a:p>
                      <a:pPr marL="469900" indent="0"/>
                      <a:r>
                        <a:rPr lang="en-US" sz="900" i="1">
                          <a:latin typeface="Arial"/>
                        </a:rPr>
                        <a:t>Wann habt ihr Deutsch?</a:t>
                      </a:r>
                    </a:p>
                  </a:txBody>
                  <a:tcPr marL="0" marR="0" marT="0" marB="0"/>
                </a:tc>
                <a:tc>
                  <a:txBody>
                    <a:bodyPr/>
                    <a:lstStyle/>
                    <a:p>
                      <a:pPr marL="457200" indent="0"/>
                      <a:r>
                        <a:rPr lang="en-US" sz="900" i="1">
                          <a:latin typeface="Arial"/>
                        </a:rPr>
                        <a:t>• Zwei Stunden, von 10.15 Uhr bis</a:t>
                      </a:r>
                    </a:p>
                  </a:txBody>
                  <a:tcPr marL="0" marR="0" marT="0" marB="0"/>
                </a:tc>
              </a:tr>
              <a:tr h="182880">
                <a:tc>
                  <a:txBody>
                    <a:bodyPr/>
                    <a:lstStyle/>
                    <a:p>
                      <a:pPr marL="469900" indent="0"/>
                      <a:r>
                        <a:rPr lang="en-US" sz="900" i="1">
                          <a:latin typeface="Arial"/>
                        </a:rPr>
                        <a:t>Wie lange habt ihr Deutsch?</a:t>
                      </a:r>
                    </a:p>
                  </a:txBody>
                  <a:tcPr marL="0" marR="0" marT="0" marB="0"/>
                </a:tc>
                <a:tc>
                  <a:txBody>
                    <a:bodyPr/>
                    <a:lstStyle/>
                    <a:p>
                      <a:pPr marL="635000" indent="0"/>
                      <a:r>
                        <a:rPr lang="en-US" sz="900" i="1">
                          <a:latin typeface="Arial"/>
                        </a:rPr>
                        <a:t>11.45. Uhr.</a:t>
                      </a:r>
                    </a:p>
                  </a:txBody>
                  <a:tcPr marL="0" marR="0" marT="0" marB="0"/>
                </a:tc>
              </a:tr>
              <a:tr h="188976">
                <a:tc>
                  <a:txBody>
                    <a:bodyPr/>
                    <a:lstStyle/>
                    <a:p>
                      <a:pPr marR="1041400" indent="0" algn="r"/>
                      <a:r>
                        <a:rPr lang="en-US" sz="900" i="1">
                          <a:latin typeface="Arial"/>
                        </a:rPr>
                        <a:t>Wer unterrichtet/gibt Deutsch ?</a:t>
                      </a:r>
                    </a:p>
                  </a:txBody>
                  <a:tcPr marL="0" marR="0" marT="0" marB="0"/>
                </a:tc>
                <a:tc>
                  <a:txBody>
                    <a:bodyPr/>
                    <a:lstStyle/>
                    <a:p>
                      <a:pPr marL="457200" indent="0"/>
                      <a:r>
                        <a:rPr lang="en-US" sz="900" i="1">
                          <a:latin typeface="Arial"/>
                        </a:rPr>
                        <a:t>• Frau Anni.</a:t>
                      </a:r>
                    </a:p>
                  </a:txBody>
                  <a:tcPr marL="0" marR="0" marT="0" marB="0"/>
                </a:tc>
              </a:tr>
              <a:tr h="198120">
                <a:tc>
                  <a:txBody>
                    <a:bodyPr/>
                    <a:lstStyle/>
                    <a:p>
                      <a:pPr marL="292100" indent="0"/>
                      <a:r>
                        <a:rPr lang="en-US" sz="900">
                          <a:latin typeface="Arial"/>
                        </a:rPr>
                        <a:t>Pada sesi ini guru dapat memanfaatkan media</a:t>
                      </a:r>
                    </a:p>
                  </a:txBody>
                  <a:tcPr marL="0" marR="0" marT="0" marB="0"/>
                </a:tc>
                <a:tc>
                  <a:txBody>
                    <a:bodyPr/>
                    <a:lstStyle/>
                    <a:p>
                      <a:pPr marL="279400" indent="0"/>
                      <a:r>
                        <a:rPr lang="en-US" sz="900">
                          <a:latin typeface="Arial"/>
                        </a:rPr>
                        <a:t>Jika ada peserta didik dalam bahasa</a:t>
                      </a:r>
                    </a:p>
                  </a:txBody>
                  <a:tcPr marL="0" marR="0" marT="0" marB="0"/>
                </a:tc>
              </a:tr>
              <a:tr h="198120">
                <a:tc>
                  <a:txBody>
                    <a:bodyPr/>
                    <a:lstStyle/>
                    <a:p>
                      <a:pPr marL="292100" indent="0"/>
                      <a:r>
                        <a:rPr lang="en-US" sz="900">
                          <a:latin typeface="Arial"/>
                        </a:rPr>
                        <a:t>pembelajaran yang ada di kelas, misalnya</a:t>
                      </a:r>
                    </a:p>
                  </a:txBody>
                  <a:tcPr marL="0" marR="0" marT="0" marB="0"/>
                </a:tc>
                <a:tc>
                  <a:txBody>
                    <a:bodyPr/>
                    <a:lstStyle/>
                    <a:p>
                      <a:pPr marL="279400" indent="0"/>
                      <a:r>
                        <a:rPr lang="en-US" sz="900">
                          <a:latin typeface="Arial"/>
                        </a:rPr>
                        <a:t>Indonesia, guru membimbing untuk</a:t>
                      </a:r>
                    </a:p>
                  </a:txBody>
                  <a:tcPr marL="0" marR="0" marT="0" marB="0"/>
                </a:tc>
              </a:tr>
              <a:tr h="198120">
                <a:tc>
                  <a:txBody>
                    <a:bodyPr/>
                    <a:lstStyle/>
                    <a:p>
                      <a:pPr marL="292100" indent="0"/>
                      <a:r>
                        <a:rPr lang="en-US" sz="900" i="1">
                          <a:latin typeface="Arial"/>
                        </a:rPr>
                        <a:t>Stundenplan.</a:t>
                      </a:r>
                    </a:p>
                  </a:txBody>
                  <a:tcPr marL="0" marR="0" marT="0" marB="0"/>
                </a:tc>
                <a:tc>
                  <a:txBody>
                    <a:bodyPr/>
                    <a:lstStyle/>
                    <a:p>
                      <a:pPr marL="279400" indent="0"/>
                      <a:r>
                        <a:rPr lang="en-US" sz="900">
                          <a:latin typeface="Arial"/>
                        </a:rPr>
                        <a:t>mengucapkan dalam bahasa Jerman.</a:t>
                      </a:r>
                    </a:p>
                  </a:txBody>
                  <a:tcPr marL="0" marR="0" marT="0" marB="0"/>
                </a:tc>
              </a:tr>
              <a:tr h="192024">
                <a:tc>
                  <a:txBody>
                    <a:bodyPr/>
                    <a:lstStyle/>
                    <a:p>
                      <a:pPr marL="76200" indent="0"/>
                      <a:r>
                        <a:rPr lang="en-US" sz="900">
                          <a:latin typeface="Arial"/>
                        </a:rPr>
                        <a:t>d. Menyampaikan garis besar cakupan materi dan</a:t>
                      </a:r>
                    </a:p>
                  </a:txBody>
                  <a:tcPr marL="0" marR="0" marT="0" marB="0"/>
                </a:tc>
                <a:tc>
                  <a:txBody>
                    <a:bodyPr/>
                    <a:lstStyle/>
                    <a:p>
                      <a:pPr marL="76200" indent="0"/>
                      <a:r>
                        <a:rPr lang="en-US" sz="900">
                          <a:latin typeface="Arial"/>
                        </a:rPr>
                        <a:t>d. Siswa diarahkan untuk menyimpulkan</a:t>
                      </a:r>
                    </a:p>
                  </a:txBody>
                  <a:tcPr marL="0" marR="0" marT="0" marB="0"/>
                </a:tc>
              </a:tr>
              <a:tr h="188976">
                <a:tc>
                  <a:txBody>
                    <a:bodyPr/>
                    <a:lstStyle/>
                    <a:p>
                      <a:pPr marL="292100" indent="0"/>
                      <a:r>
                        <a:rPr lang="en-US" sz="900">
                          <a:latin typeface="Arial"/>
                        </a:rPr>
                        <a:t>penjelasan tentang kegiatan yang akan dilakukan</a:t>
                      </a:r>
                    </a:p>
                  </a:txBody>
                  <a:tcPr marL="0" marR="0" marT="0" marB="0"/>
                </a:tc>
                <a:tc>
                  <a:txBody>
                    <a:bodyPr/>
                    <a:lstStyle/>
                    <a:p>
                      <a:pPr marL="279400" indent="0"/>
                      <a:r>
                        <a:rPr lang="en-US" sz="900">
                          <a:latin typeface="Arial"/>
                        </a:rPr>
                        <a:t>tema yang akan dipelajarinya.</a:t>
                      </a:r>
                    </a:p>
                  </a:txBody>
                  <a:tcPr marL="0" marR="0" marT="0" marB="0"/>
                </a:tc>
              </a:tr>
              <a:tr h="192024">
                <a:tc>
                  <a:txBody>
                    <a:bodyPr/>
                    <a:lstStyle/>
                    <a:p>
                      <a:pPr marL="292100" indent="0"/>
                      <a:r>
                        <a:rPr lang="en-US" sz="900">
                          <a:latin typeface="Arial"/>
                        </a:rPr>
                        <a:t>peserta didik untuk menyelesaikan permasalahan</a:t>
                      </a:r>
                    </a:p>
                  </a:txBody>
                  <a:tcPr marL="0" marR="0" marT="0" marB="0"/>
                </a:tc>
                <a:tc>
                  <a:txBody>
                    <a:bodyPr/>
                    <a:lstStyle/>
                    <a:p>
                      <a:endParaRPr sz="1000"/>
                    </a:p>
                  </a:txBody>
                  <a:tcPr marL="0" marR="0" marT="0" marB="0"/>
                </a:tc>
              </a:tr>
              <a:tr h="179832">
                <a:tc>
                  <a:txBody>
                    <a:bodyPr/>
                    <a:lstStyle/>
                    <a:p>
                      <a:pPr marL="292100" indent="0"/>
                      <a:r>
                        <a:rPr lang="en-US" sz="900">
                          <a:latin typeface="Arial"/>
                        </a:rPr>
                        <a:t>atau tugas.</a:t>
                      </a:r>
                    </a:p>
                  </a:txBody>
                  <a:tcPr marL="0" marR="0" marT="0" marB="0"/>
                </a:tc>
                <a:tc>
                  <a:txBody>
                    <a:bodyPr/>
                    <a:lstStyle/>
                    <a:p>
                      <a:endParaRPr sz="900"/>
                    </a:p>
                  </a:txBody>
                  <a:tcPr marL="0" marR="0" marT="0" marB="0"/>
                </a:tc>
              </a:tr>
              <a:tr h="188976">
                <a:tc>
                  <a:txBody>
                    <a:bodyPr/>
                    <a:lstStyle/>
                    <a:p>
                      <a:pPr marL="469900" indent="0"/>
                      <a:r>
                        <a:rPr lang="en-US" sz="900" i="1">
                          <a:latin typeface="Arial"/>
                        </a:rPr>
                        <a:t>Nun, woruber sprechen wir?</a:t>
                      </a:r>
                    </a:p>
                  </a:txBody>
                  <a:tcPr marL="0" marR="0" marT="0" marB="0"/>
                </a:tc>
                <a:tc>
                  <a:txBody>
                    <a:bodyPr/>
                    <a:lstStyle/>
                    <a:p>
                      <a:pPr marL="279400" indent="0"/>
                      <a:r>
                        <a:rPr lang="en-US" sz="900" i="1">
                          <a:latin typeface="Arial"/>
                        </a:rPr>
                        <a:t>Stundenplan/Facher/iadwal/</a:t>
                      </a:r>
                    </a:p>
                  </a:txBody>
                  <a:tcPr marL="0" marR="0" marT="0" marB="0"/>
                </a:tc>
              </a:tr>
              <a:tr h="188976">
                <a:tc>
                  <a:txBody>
                    <a:bodyPr/>
                    <a:lstStyle/>
                    <a:p>
                      <a:pPr marL="469900" indent="0"/>
                      <a:r>
                        <a:rPr lang="en-US" sz="900">
                          <a:latin typeface="Arial"/>
                        </a:rPr>
                        <a:t>Kita akan belajar apa ya kira-kira?</a:t>
                      </a:r>
                    </a:p>
                  </a:txBody>
                  <a:tcPr marL="0" marR="0" marT="0" marB="0"/>
                </a:tc>
                <a:tc>
                  <a:txBody>
                    <a:bodyPr/>
                    <a:lstStyle/>
                    <a:p>
                      <a:pPr marL="279400" indent="0"/>
                      <a:r>
                        <a:rPr lang="en-US" sz="900">
                          <a:latin typeface="Arial"/>
                        </a:rPr>
                        <a:t>pelajaran</a:t>
                      </a:r>
                    </a:p>
                  </a:txBody>
                  <a:tcPr marL="0" marR="0" marT="0" marB="0"/>
                </a:tc>
              </a:tr>
              <a:tr h="185928">
                <a:tc>
                  <a:txBody>
                    <a:bodyPr/>
                    <a:lstStyle/>
                    <a:p>
                      <a:pPr marL="469900" indent="0"/>
                      <a:r>
                        <a:rPr lang="en-US" sz="900" i="1">
                          <a:latin typeface="Arial"/>
                        </a:rPr>
                        <a:t>Wir diskutieren und lernen uber Stundenplan.</a:t>
                      </a:r>
                    </a:p>
                  </a:txBody>
                  <a:tcPr marL="0" marR="0" marT="0" marB="0"/>
                </a:tc>
                <a:tc>
                  <a:txBody>
                    <a:bodyPr/>
                    <a:lstStyle/>
                    <a:p>
                      <a:endParaRPr sz="900"/>
                    </a:p>
                  </a:txBody>
                  <a:tcPr marL="0" marR="0" marT="0" marB="0"/>
                </a:tc>
              </a:tr>
              <a:tr h="213360">
                <a:tc gridSpan="2">
                  <a:txBody>
                    <a:bodyPr/>
                    <a:lstStyle/>
                    <a:p>
                      <a:pPr marL="76200" indent="0"/>
                      <a:r>
                        <a:rPr lang="en-US" sz="900" b="1">
                          <a:latin typeface="Arial"/>
                        </a:rPr>
                        <a:t>Kegiatan Inti</a:t>
                      </a:r>
                    </a:p>
                  </a:txBody>
                  <a:tcPr marL="0" marR="0" marT="0" marB="0"/>
                </a:tc>
                <a:tc hMerge="1">
                  <a:txBody>
                    <a:bodyPr/>
                    <a:lstStyle/>
                    <a:p>
                      <a:endParaRPr sz="1100"/>
                    </a:p>
                  </a:txBody>
                  <a:tcPr marL="0" marR="0" marT="0" marB="0"/>
                </a:tc>
              </a:tr>
              <a:tr h="192024">
                <a:tc>
                  <a:txBody>
                    <a:bodyPr/>
                    <a:lstStyle/>
                    <a:p>
                      <a:pPr marL="76200" indent="0"/>
                      <a:r>
                        <a:rPr lang="en-US" sz="900">
                          <a:latin typeface="Arial"/>
                        </a:rPr>
                        <a:t>Selanjutnya guru melakukan beberapa alternatif</a:t>
                      </a:r>
                    </a:p>
                  </a:txBody>
                  <a:tcPr marL="0" marR="0" marT="0" marB="0"/>
                </a:tc>
                <a:tc>
                  <a:txBody>
                    <a:bodyPr/>
                    <a:lstStyle/>
                    <a:p>
                      <a:endParaRPr sz="1000"/>
                    </a:p>
                  </a:txBody>
                  <a:tcPr marL="0" marR="0" marT="0" marB="0"/>
                </a:tc>
              </a:tr>
              <a:tr h="182880">
                <a:tc>
                  <a:txBody>
                    <a:bodyPr/>
                    <a:lstStyle/>
                    <a:p>
                      <a:pPr marL="76200" indent="0"/>
                      <a:r>
                        <a:rPr lang="en-US" sz="900">
                          <a:latin typeface="Arial"/>
                        </a:rPr>
                        <a:t>berikut.</a:t>
                      </a:r>
                    </a:p>
                  </a:txBody>
                  <a:tcPr marL="0" marR="0" marT="0" marB="0"/>
                </a:tc>
                <a:tc>
                  <a:txBody>
                    <a:bodyPr/>
                    <a:lstStyle/>
                    <a:p>
                      <a:endParaRPr sz="900"/>
                    </a:p>
                  </a:txBody>
                  <a:tcPr marL="0" marR="0" marT="0" marB="0"/>
                </a:tc>
              </a:tr>
              <a:tr h="195072">
                <a:tc>
                  <a:txBody>
                    <a:bodyPr/>
                    <a:lstStyle/>
                    <a:p>
                      <a:pPr marL="76200" indent="0"/>
                      <a:r>
                        <a:rPr lang="en-US" sz="900">
                          <a:latin typeface="Arial"/>
                        </a:rPr>
                        <a:t>a. Menanyangkan</a:t>
                      </a:r>
                      <a:r>
                        <a:rPr lang="en-US" sz="900" i="1">
                          <a:latin typeface="Arial"/>
                        </a:rPr>
                        <a:t> Stundenplan von Andrea</a:t>
                      </a:r>
                      <a:r>
                        <a:rPr lang="en-US" sz="900">
                          <a:latin typeface="Arial"/>
                        </a:rPr>
                        <a:t> (dari</a:t>
                      </a:r>
                    </a:p>
                  </a:txBody>
                  <a:tcPr marL="0" marR="0" marT="0" marB="0"/>
                </a:tc>
                <a:tc>
                  <a:txBody>
                    <a:bodyPr/>
                    <a:lstStyle/>
                    <a:p>
                      <a:pPr marL="76200" indent="0"/>
                      <a:r>
                        <a:rPr lang="en-US" sz="900">
                          <a:latin typeface="Arial"/>
                        </a:rPr>
                        <a:t>a.</a:t>
                      </a:r>
                      <a:r>
                        <a:rPr lang="en-US" sz="900" b="1">
                          <a:latin typeface="Arial"/>
                        </a:rPr>
                        <a:t> mengamati</a:t>
                      </a:r>
                      <a:r>
                        <a:rPr lang="en-US" sz="900">
                          <a:latin typeface="Arial"/>
                        </a:rPr>
                        <a:t> tayangan</a:t>
                      </a:r>
                    </a:p>
                  </a:txBody>
                  <a:tcPr marL="0" marR="0" marT="0" marB="0"/>
                </a:tc>
              </a:tr>
              <a:tr h="185928">
                <a:tc>
                  <a:txBody>
                    <a:bodyPr/>
                    <a:lstStyle/>
                    <a:p>
                      <a:pPr marR="1041400" indent="0" algn="r"/>
                      <a:r>
                        <a:rPr lang="en-US" sz="900">
                          <a:latin typeface="Arial"/>
                        </a:rPr>
                        <a:t>sumber lain) melalui tayangan OHP.</a:t>
                      </a:r>
                    </a:p>
                  </a:txBody>
                  <a:tcPr marL="0" marR="0" marT="0" marB="0"/>
                </a:tc>
                <a:tc>
                  <a:txBody>
                    <a:bodyPr/>
                    <a:lstStyle/>
                    <a:p>
                      <a:endParaRPr sz="900"/>
                    </a:p>
                  </a:txBody>
                  <a:tcPr marL="0" marR="0" marT="0" marB="0"/>
                </a:tc>
              </a:tr>
              <a:tr h="207264">
                <a:tc>
                  <a:txBody>
                    <a:bodyPr/>
                    <a:lstStyle/>
                    <a:p>
                      <a:pPr marL="76200" indent="0"/>
                      <a:r>
                        <a:rPr lang="en-US" sz="900">
                          <a:latin typeface="Arial"/>
                        </a:rPr>
                        <a:t>b. Menanyangkan</a:t>
                      </a:r>
                      <a:r>
                        <a:rPr lang="en-US" sz="900" i="1">
                          <a:latin typeface="Arial"/>
                        </a:rPr>
                        <a:t> Stundenplan von Klasse X</a:t>
                      </a:r>
                      <a:r>
                        <a:rPr lang="en-US" sz="900">
                          <a:latin typeface="Arial"/>
                        </a:rPr>
                        <a:t> (dari Buku</a:t>
                      </a:r>
                    </a:p>
                  </a:txBody>
                  <a:tcPr marL="0" marR="0" marT="0" marB="0"/>
                </a:tc>
                <a:tc>
                  <a:txBody>
                    <a:bodyPr/>
                    <a:lstStyle/>
                    <a:p>
                      <a:pPr marL="76200" indent="0"/>
                      <a:r>
                        <a:rPr lang="en-US" sz="900">
                          <a:latin typeface="Arial"/>
                        </a:rPr>
                        <a:t>b. menjawab: Jadwal, Bu/</a:t>
                      </a:r>
                    </a:p>
                  </a:txBody>
                  <a:tcPr marL="0" marR="0" marT="0" marB="0"/>
                </a:tc>
              </a:tr>
            </a:tbl>
          </a:graphicData>
        </a:graphic>
      </p:graphicFrame>
      <p:sp>
        <p:nvSpPr>
          <p:cNvPr id="5" name="Rectangle 4"/>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79</a:t>
            </a:r>
          </a:p>
        </p:txBody>
      </p:sp>
    </p:spTree>
  </p:cSld>
  <p:clrMapOvr>
    <a:overrideClrMapping bg1="lt1" tx1="dk1" bg2="lt2" tx2="dk2" accent1="accent1" accent2="accent2" accent3="accent3" accent4="accent4" accent5="accent5" accent6="accent6" hlink="hlink" folHlink="folHlink"/>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49680" y="1078992"/>
          <a:ext cx="5870448" cy="8702040"/>
        </p:xfrm>
        <a:graphic>
          <a:graphicData uri="http://schemas.openxmlformats.org/drawingml/2006/table">
            <a:tbl>
              <a:tblPr/>
              <a:tblGrid>
                <a:gridCol w="222504"/>
                <a:gridCol w="3118104"/>
                <a:gridCol w="2529840"/>
              </a:tblGrid>
              <a:tr h="198120">
                <a:tc gridSpan="2">
                  <a:txBody>
                    <a:bodyPr/>
                    <a:lstStyle/>
                    <a:p>
                      <a:pPr marL="1193800" indent="0"/>
                      <a:r>
                        <a:rPr lang="en-US" sz="900" b="1">
                          <a:latin typeface="Arial"/>
                        </a:rPr>
                        <a:t>KEGIATAN GURU</a:t>
                      </a:r>
                    </a:p>
                  </a:txBody>
                  <a:tcPr marL="0" marR="0" marT="0" marB="0"/>
                </a:tc>
                <a:tc hMerge="1">
                  <a:txBody>
                    <a:bodyPr/>
                    <a:lstStyle/>
                    <a:p>
                      <a:endParaRPr sz="1000"/>
                    </a:p>
                  </a:txBody>
                  <a:tcPr marL="0" marR="0" marT="0" marB="0"/>
                </a:tc>
                <a:tc>
                  <a:txBody>
                    <a:bodyPr/>
                    <a:lstStyle/>
                    <a:p>
                      <a:pPr marL="457200" indent="0"/>
                      <a:r>
                        <a:rPr lang="en-US" sz="900" b="1">
                          <a:latin typeface="Arial"/>
                        </a:rPr>
                        <a:t>KEGIATAN PESERTA DIDIK</a:t>
                      </a:r>
                    </a:p>
                  </a:txBody>
                  <a:tcPr marL="0" marR="0" marT="0" marB="0"/>
                </a:tc>
              </a:tr>
              <a:tr h="192024">
                <a:tc>
                  <a:txBody>
                    <a:bodyPr/>
                    <a:lstStyle/>
                    <a:p>
                      <a:endParaRPr sz="1000"/>
                    </a:p>
                  </a:txBody>
                  <a:tcPr marL="0" marR="0" marT="0" marB="0"/>
                </a:tc>
                <a:tc>
                  <a:txBody>
                    <a:bodyPr/>
                    <a:lstStyle/>
                    <a:p>
                      <a:pPr marL="63500" indent="0"/>
                      <a:r>
                        <a:rPr lang="en-US" sz="900">
                          <a:latin typeface="Arial"/>
                        </a:rPr>
                        <a:t>Siswa) yang digunakan dan bertanya:</a:t>
                      </a:r>
                      <a:r>
                        <a:rPr lang="en-US" sz="900" i="1">
                          <a:latin typeface="Arial"/>
                        </a:rPr>
                        <a:t> Was seht ihr?</a:t>
                      </a:r>
                    </a:p>
                  </a:txBody>
                  <a:tcPr marL="0" marR="0" marT="0" marB="0"/>
                </a:tc>
                <a:tc>
                  <a:txBody>
                    <a:bodyPr/>
                    <a:lstStyle/>
                    <a:p>
                      <a:pPr marL="279400" indent="0"/>
                      <a:r>
                        <a:rPr lang="en-US" sz="900" i="1">
                          <a:latin typeface="Arial"/>
                        </a:rPr>
                        <a:t>Stundenplan/Stundenplan von</a:t>
                      </a:r>
                    </a:p>
                  </a:txBody>
                  <a:tcPr marL="0" marR="0" marT="0" marB="0"/>
                </a:tc>
              </a:tr>
              <a:tr h="179832">
                <a:tc>
                  <a:txBody>
                    <a:bodyPr/>
                    <a:lstStyle/>
                    <a:p>
                      <a:endParaRPr sz="900"/>
                    </a:p>
                  </a:txBody>
                  <a:tcPr marL="0" marR="0" marT="0" marB="0"/>
                </a:tc>
                <a:tc>
                  <a:txBody>
                    <a:bodyPr/>
                    <a:lstStyle/>
                    <a:p>
                      <a:endParaRPr sz="900"/>
                    </a:p>
                  </a:txBody>
                  <a:tcPr marL="0" marR="0" marT="0" marB="0"/>
                </a:tc>
                <a:tc>
                  <a:txBody>
                    <a:bodyPr/>
                    <a:lstStyle/>
                    <a:p>
                      <a:pPr marL="279400" indent="0"/>
                      <a:r>
                        <a:rPr lang="en-US" sz="900" i="1">
                          <a:latin typeface="Arial"/>
                        </a:rPr>
                        <a:t>Andrea.</a:t>
                      </a:r>
                    </a:p>
                  </a:txBody>
                  <a:tcPr marL="0" marR="0" marT="0" marB="0"/>
                </a:tc>
              </a:tr>
              <a:tr h="195072">
                <a:tc>
                  <a:txBody>
                    <a:bodyPr/>
                    <a:lstStyle/>
                    <a:p>
                      <a:pPr marL="88900" indent="0"/>
                      <a:r>
                        <a:rPr lang="en-US" sz="900">
                          <a:latin typeface="Arial"/>
                        </a:rPr>
                        <a:t>c.</a:t>
                      </a:r>
                    </a:p>
                  </a:txBody>
                  <a:tcPr marL="0" marR="0" marT="0" marB="0"/>
                </a:tc>
                <a:tc>
                  <a:txBody>
                    <a:bodyPr/>
                    <a:lstStyle/>
                    <a:p>
                      <a:pPr marL="63500" indent="0"/>
                      <a:r>
                        <a:rPr lang="en-US" sz="900">
                          <a:latin typeface="Arial"/>
                        </a:rPr>
                        <a:t>Memandu peserta didik mengajukan pertanyaan</a:t>
                      </a:r>
                    </a:p>
                  </a:txBody>
                  <a:tcPr marL="0" marR="0" marT="0" marB="0"/>
                </a:tc>
                <a:tc>
                  <a:txBody>
                    <a:bodyPr/>
                    <a:lstStyle/>
                    <a:p>
                      <a:pPr marL="63500" indent="0"/>
                      <a:r>
                        <a:rPr lang="en-US" sz="900">
                          <a:latin typeface="Arial"/>
                        </a:rPr>
                        <a:t>c. Bertanya:</a:t>
                      </a:r>
                      <a:r>
                        <a:rPr lang="en-US" sz="900" i="1">
                          <a:latin typeface="Arial"/>
                        </a:rPr>
                        <a:t> „Welche Facher hat</a:t>
                      </a:r>
                    </a:p>
                  </a:txBody>
                  <a:tcPr marL="0" marR="0" marT="0" marB="0"/>
                </a:tc>
              </a:tr>
              <a:tr h="185928">
                <a:tc>
                  <a:txBody>
                    <a:bodyPr/>
                    <a:lstStyle/>
                    <a:p>
                      <a:endParaRPr sz="900"/>
                    </a:p>
                  </a:txBody>
                  <a:tcPr marL="0" marR="0" marT="0" marB="0"/>
                </a:tc>
                <a:tc>
                  <a:txBody>
                    <a:bodyPr/>
                    <a:lstStyle/>
                    <a:p>
                      <a:pPr marL="63500" indent="0"/>
                      <a:r>
                        <a:rPr lang="en-US" sz="900">
                          <a:latin typeface="Arial"/>
                        </a:rPr>
                        <a:t>yang dimaksud.</a:t>
                      </a:r>
                    </a:p>
                  </a:txBody>
                  <a:tcPr marL="0" marR="0" marT="0" marB="0"/>
                </a:tc>
                <a:tc>
                  <a:txBody>
                    <a:bodyPr/>
                    <a:lstStyle/>
                    <a:p>
                      <a:pPr marL="279400" indent="0"/>
                      <a:r>
                        <a:rPr lang="en-US" sz="900" i="1">
                          <a:latin typeface="Arial"/>
                        </a:rPr>
                        <a:t>Andrea/Klasse X am Montag?"</a:t>
                      </a:r>
                    </a:p>
                  </a:txBody>
                  <a:tcPr marL="0" marR="0" marT="0" marB="0"/>
                </a:tc>
              </a:tr>
              <a:tr h="188976">
                <a:tc>
                  <a:txBody>
                    <a:bodyPr/>
                    <a:lstStyle/>
                    <a:p>
                      <a:endParaRPr sz="900"/>
                    </a:p>
                  </a:txBody>
                  <a:tcPr marL="0" marR="0" marT="0" marB="0"/>
                </a:tc>
                <a:tc>
                  <a:txBody>
                    <a:bodyPr/>
                    <a:lstStyle/>
                    <a:p>
                      <a:pPr marL="63500" indent="0"/>
                      <a:r>
                        <a:rPr lang="en-US" sz="900" i="1">
                          <a:latin typeface="Arial"/>
                        </a:rPr>
                        <a:t>Welche Facher hat Andrea /Klasse X am M on tag?</a:t>
                      </a:r>
                    </a:p>
                  </a:txBody>
                  <a:tcPr marL="0" marR="0" marT="0" marB="0"/>
                </a:tc>
                <a:tc>
                  <a:txBody>
                    <a:bodyPr/>
                    <a:lstStyle/>
                    <a:p>
                      <a:endParaRPr sz="900"/>
                    </a:p>
                  </a:txBody>
                  <a:tcPr marL="0" marR="0" marT="0" marB="0"/>
                </a:tc>
              </a:tr>
              <a:tr h="188976">
                <a:tc>
                  <a:txBody>
                    <a:bodyPr/>
                    <a:lstStyle/>
                    <a:p>
                      <a:endParaRPr sz="900"/>
                    </a:p>
                  </a:txBody>
                  <a:tcPr marL="0" marR="0" marT="0" marB="0"/>
                </a:tc>
                <a:tc>
                  <a:txBody>
                    <a:bodyPr/>
                    <a:lstStyle/>
                    <a:p>
                      <a:pPr marL="63500" indent="0"/>
                      <a:r>
                        <a:rPr lang="en-US" sz="900">
                          <a:latin typeface="Arial"/>
                        </a:rPr>
                        <a:t>(Pelajaran apa saja yang ada di jadwal</a:t>
                      </a:r>
                    </a:p>
                  </a:txBody>
                  <a:tcPr marL="0" marR="0" marT="0" marB="0"/>
                </a:tc>
                <a:tc>
                  <a:txBody>
                    <a:bodyPr/>
                    <a:lstStyle/>
                    <a:p>
                      <a:endParaRPr sz="900"/>
                    </a:p>
                  </a:txBody>
                  <a:tcPr marL="0" marR="0" marT="0" marB="0"/>
                </a:tc>
              </a:tr>
              <a:tr h="185928">
                <a:tc>
                  <a:txBody>
                    <a:bodyPr/>
                    <a:lstStyle/>
                    <a:p>
                      <a:endParaRPr sz="900"/>
                    </a:p>
                  </a:txBody>
                  <a:tcPr marL="0" marR="0" marT="0" marB="0"/>
                </a:tc>
                <a:tc>
                  <a:txBody>
                    <a:bodyPr/>
                    <a:lstStyle/>
                    <a:p>
                      <a:pPr marL="63500" indent="0"/>
                      <a:r>
                        <a:rPr lang="en-US" sz="900">
                          <a:latin typeface="Arial"/>
                        </a:rPr>
                        <a:t>Andrea/Klasse X?)</a:t>
                      </a:r>
                    </a:p>
                  </a:txBody>
                  <a:tcPr marL="0" marR="0" marT="0" marB="0"/>
                </a:tc>
                <a:tc>
                  <a:txBody>
                    <a:bodyPr/>
                    <a:lstStyle/>
                    <a:p>
                      <a:endParaRPr sz="900"/>
                    </a:p>
                  </a:txBody>
                  <a:tcPr marL="0" marR="0" marT="0" marB="0"/>
                </a:tc>
              </a:tr>
              <a:tr h="188976">
                <a:tc>
                  <a:txBody>
                    <a:bodyPr/>
                    <a:lstStyle/>
                    <a:p>
                      <a:pPr marL="88900" indent="0"/>
                      <a:r>
                        <a:rPr lang="en-US" sz="900">
                          <a:latin typeface="Arial"/>
                        </a:rPr>
                        <a:t>d.</a:t>
                      </a:r>
                    </a:p>
                  </a:txBody>
                  <a:tcPr marL="0" marR="0" marT="0" marB="0"/>
                </a:tc>
                <a:tc>
                  <a:txBody>
                    <a:bodyPr/>
                    <a:lstStyle/>
                    <a:p>
                      <a:pPr marL="63500" indent="0"/>
                      <a:r>
                        <a:rPr lang="en-US" sz="900">
                          <a:latin typeface="Arial"/>
                        </a:rPr>
                        <a:t>Memandu peserta didik melakukan tanya-jawab</a:t>
                      </a:r>
                    </a:p>
                  </a:txBody>
                  <a:tcPr marL="0" marR="0" marT="0" marB="0"/>
                </a:tc>
                <a:tc>
                  <a:txBody>
                    <a:bodyPr/>
                    <a:lstStyle/>
                    <a:p>
                      <a:pPr marL="63500" indent="0"/>
                      <a:r>
                        <a:rPr lang="en-US" sz="900">
                          <a:latin typeface="Arial"/>
                        </a:rPr>
                        <a:t>d. Melakukan aktifitas seperti yang</a:t>
                      </a:r>
                    </a:p>
                  </a:txBody>
                  <a:tcPr marL="0" marR="0" marT="0" marB="0"/>
                </a:tc>
              </a:tr>
              <a:tr h="192024">
                <a:tc>
                  <a:txBody>
                    <a:bodyPr/>
                    <a:lstStyle/>
                    <a:p>
                      <a:endParaRPr sz="1000"/>
                    </a:p>
                  </a:txBody>
                  <a:tcPr marL="0" marR="0" marT="0" marB="0"/>
                </a:tc>
                <a:tc>
                  <a:txBody>
                    <a:bodyPr/>
                    <a:lstStyle/>
                    <a:p>
                      <a:pPr marL="63500" indent="0"/>
                      <a:r>
                        <a:rPr lang="en-US" sz="900">
                          <a:latin typeface="Arial"/>
                        </a:rPr>
                        <a:t>sesuai topik:</a:t>
                      </a:r>
                    </a:p>
                  </a:txBody>
                  <a:tcPr marL="0" marR="0" marT="0" marB="0"/>
                </a:tc>
                <a:tc>
                  <a:txBody>
                    <a:bodyPr/>
                    <a:lstStyle/>
                    <a:p>
                      <a:pPr marL="279400" indent="0"/>
                      <a:r>
                        <a:rPr lang="en-US" sz="900">
                          <a:latin typeface="Arial"/>
                        </a:rPr>
                        <a:t>diperintahkan oleh guru.</a:t>
                      </a:r>
                    </a:p>
                  </a:txBody>
                  <a:tcPr marL="0" marR="0" marT="0" marB="0"/>
                </a:tc>
              </a:tr>
              <a:tr h="188976">
                <a:tc>
                  <a:txBody>
                    <a:bodyPr/>
                    <a:lstStyle/>
                    <a:p>
                      <a:endParaRPr sz="900"/>
                    </a:p>
                  </a:txBody>
                  <a:tcPr marL="0" marR="0" marT="0" marB="0"/>
                </a:tc>
                <a:tc>
                  <a:txBody>
                    <a:bodyPr/>
                    <a:lstStyle/>
                    <a:p>
                      <a:pPr marL="63500" indent="0"/>
                      <a:r>
                        <a:rPr lang="en-US" sz="900" i="1">
                          <a:latin typeface="Arial"/>
                        </a:rPr>
                        <a:t>• Jetzt, steht bitte vor der Klasse auf. Vergesst nicht</a:t>
                      </a:r>
                    </a:p>
                  </a:txBody>
                  <a:tcPr marL="0" marR="0" marT="0" marB="0"/>
                </a:tc>
                <a:tc>
                  <a:txBody>
                    <a:bodyPr/>
                    <a:lstStyle/>
                    <a:p>
                      <a:pPr marL="279400" indent="0"/>
                      <a:r>
                        <a:rPr lang="en-US" sz="900">
                          <a:latin typeface="Arial"/>
                        </a:rPr>
                        <a:t>• Berdiri berhadap-hadapan di</a:t>
                      </a:r>
                    </a:p>
                  </a:txBody>
                  <a:tcPr marL="0" marR="0" marT="0" marB="0"/>
                </a:tc>
              </a:tr>
              <a:tr h="179832">
                <a:tc>
                  <a:txBody>
                    <a:bodyPr/>
                    <a:lstStyle/>
                    <a:p>
                      <a:endParaRPr sz="900"/>
                    </a:p>
                  </a:txBody>
                  <a:tcPr marL="0" marR="0" marT="0" marB="0"/>
                </a:tc>
                <a:tc>
                  <a:txBody>
                    <a:bodyPr/>
                    <a:lstStyle/>
                    <a:p>
                      <a:pPr marL="241300" indent="0"/>
                      <a:r>
                        <a:rPr lang="en-US" sz="900" i="1">
                          <a:latin typeface="Arial"/>
                        </a:rPr>
                        <a:t>den Text! Steht bitte gegenseitig in zwei Reihen!</a:t>
                      </a:r>
                    </a:p>
                  </a:txBody>
                  <a:tcPr marL="0" marR="0" marT="0" marB="0"/>
                </a:tc>
                <a:tc>
                  <a:txBody>
                    <a:bodyPr/>
                    <a:lstStyle/>
                    <a:p>
                      <a:pPr marL="457200" indent="0"/>
                      <a:r>
                        <a:rPr lang="en-US" sz="900">
                          <a:latin typeface="Arial"/>
                        </a:rPr>
                        <a:t>depan kelas sambil membawa</a:t>
                      </a:r>
                    </a:p>
                  </a:txBody>
                  <a:tcPr marL="0" marR="0" marT="0" marB="0"/>
                </a:tc>
              </a:tr>
              <a:tr h="195072">
                <a:tc>
                  <a:txBody>
                    <a:bodyPr/>
                    <a:lstStyle/>
                    <a:p>
                      <a:endParaRPr sz="1000"/>
                    </a:p>
                  </a:txBody>
                  <a:tcPr marL="0" marR="0" marT="0" marB="0"/>
                </a:tc>
                <a:tc>
                  <a:txBody>
                    <a:bodyPr/>
                    <a:lstStyle/>
                    <a:p>
                      <a:pPr marL="241300" indent="0"/>
                      <a:r>
                        <a:rPr lang="en-US" sz="900">
                          <a:latin typeface="Arial"/>
                        </a:rPr>
                        <a:t>(Sekarang kalian maju ke depan kelas dan berdiri</a:t>
                      </a:r>
                    </a:p>
                  </a:txBody>
                  <a:tcPr marL="0" marR="0" marT="0" marB="0"/>
                </a:tc>
                <a:tc>
                  <a:txBody>
                    <a:bodyPr/>
                    <a:lstStyle/>
                    <a:p>
                      <a:pPr marL="457200" indent="0"/>
                      <a:r>
                        <a:rPr lang="en-US" sz="900">
                          <a:latin typeface="Arial"/>
                        </a:rPr>
                        <a:t>buku/teks.</a:t>
                      </a:r>
                    </a:p>
                  </a:txBody>
                  <a:tcPr marL="0" marR="0" marT="0" marB="0"/>
                </a:tc>
              </a:tr>
              <a:tr h="195072">
                <a:tc>
                  <a:txBody>
                    <a:bodyPr/>
                    <a:lstStyle/>
                    <a:p>
                      <a:endParaRPr sz="1000"/>
                    </a:p>
                  </a:txBody>
                  <a:tcPr marL="0" marR="0" marT="0" marB="0"/>
                </a:tc>
                <a:tc>
                  <a:txBody>
                    <a:bodyPr/>
                    <a:lstStyle/>
                    <a:p>
                      <a:pPr marL="241300" indent="0"/>
                      <a:r>
                        <a:rPr lang="en-US" sz="900">
                          <a:latin typeface="Arial"/>
                        </a:rPr>
                        <a:t>berhadap-hadapan. Jangan lupa bawa teksnya).</a:t>
                      </a:r>
                    </a:p>
                  </a:txBody>
                  <a:tcPr marL="0" marR="0" marT="0" marB="0"/>
                </a:tc>
                <a:tc>
                  <a:txBody>
                    <a:bodyPr/>
                    <a:lstStyle/>
                    <a:p>
                      <a:pPr marL="279400" indent="0"/>
                      <a:r>
                        <a:rPr lang="en-US" sz="900">
                          <a:latin typeface="Arial"/>
                        </a:rPr>
                        <a:t>• Bertanya-jawab:</a:t>
                      </a:r>
                    </a:p>
                  </a:txBody>
                  <a:tcPr marL="0" marR="0" marT="0" marB="0"/>
                </a:tc>
              </a:tr>
              <a:tr h="179832">
                <a:tc>
                  <a:txBody>
                    <a:bodyPr/>
                    <a:lstStyle/>
                    <a:p>
                      <a:endParaRPr sz="900"/>
                    </a:p>
                  </a:txBody>
                  <a:tcPr marL="0" marR="0" marT="0" marB="0"/>
                </a:tc>
                <a:tc>
                  <a:txBody>
                    <a:bodyPr/>
                    <a:lstStyle/>
                    <a:p>
                      <a:pPr marL="63500" indent="0"/>
                      <a:r>
                        <a:rPr lang="en-US" sz="900" i="1">
                          <a:latin typeface="Arial"/>
                        </a:rPr>
                        <a:t>• Gut, alle haben Partnerin/Partner. Stellt bitte</a:t>
                      </a:r>
                    </a:p>
                  </a:txBody>
                  <a:tcPr marL="0" marR="0" marT="0" marB="0"/>
                </a:tc>
                <a:tc>
                  <a:txBody>
                    <a:bodyPr/>
                    <a:lstStyle/>
                    <a:p>
                      <a:pPr marL="457200" indent="0"/>
                      <a:r>
                        <a:rPr lang="en-US" sz="900">
                          <a:latin typeface="Arial"/>
                        </a:rPr>
                        <a:t>A:</a:t>
                      </a:r>
                      <a:r>
                        <a:rPr lang="en-US" sz="900" i="1">
                          <a:latin typeface="Arial"/>
                        </a:rPr>
                        <a:t> Welche Facher hat Andrea am</a:t>
                      </a:r>
                    </a:p>
                  </a:txBody>
                  <a:tcPr marL="0" marR="0" marT="0" marB="0"/>
                </a:tc>
              </a:tr>
              <a:tr h="195072">
                <a:tc>
                  <a:txBody>
                    <a:bodyPr/>
                    <a:lstStyle/>
                    <a:p>
                      <a:endParaRPr sz="1000"/>
                    </a:p>
                  </a:txBody>
                  <a:tcPr marL="0" marR="0" marT="0" marB="0"/>
                </a:tc>
                <a:tc>
                  <a:txBody>
                    <a:bodyPr/>
                    <a:lstStyle/>
                    <a:p>
                      <a:pPr marL="241300" indent="0"/>
                      <a:r>
                        <a:rPr lang="en-US" sz="900" i="1">
                          <a:latin typeface="Arial"/>
                        </a:rPr>
                        <a:t>Fragen anhand des Textes! Und wie ist</a:t>
                      </a:r>
                      <a:r>
                        <a:rPr lang="en-US" sz="900">
                          <a:latin typeface="Arial"/>
                        </a:rPr>
                        <a:t> es</a:t>
                      </a:r>
                      <a:r>
                        <a:rPr lang="en-US" sz="900" i="1">
                          <a:latin typeface="Arial"/>
                        </a:rPr>
                        <a:t> in</a:t>
                      </a:r>
                    </a:p>
                  </a:txBody>
                  <a:tcPr marL="0" marR="0" marT="0" marB="0"/>
                </a:tc>
                <a:tc>
                  <a:txBody>
                    <a:bodyPr/>
                    <a:lstStyle/>
                    <a:p>
                      <a:pPr marL="635000" indent="0"/>
                      <a:r>
                        <a:rPr lang="en-US" sz="900" i="1">
                          <a:latin typeface="Arial"/>
                        </a:rPr>
                        <a:t>Montag/Dienstag/Freitag?</a:t>
                      </a:r>
                    </a:p>
                  </a:txBody>
                  <a:tcPr marL="0" marR="0" marT="0" marB="0"/>
                </a:tc>
              </a:tr>
              <a:tr h="188976">
                <a:tc>
                  <a:txBody>
                    <a:bodyPr/>
                    <a:lstStyle/>
                    <a:p>
                      <a:endParaRPr sz="900"/>
                    </a:p>
                  </a:txBody>
                  <a:tcPr marL="0" marR="0" marT="0" marB="0"/>
                </a:tc>
                <a:tc>
                  <a:txBody>
                    <a:bodyPr/>
                    <a:lstStyle/>
                    <a:p>
                      <a:pPr marL="241300" indent="0"/>
                      <a:r>
                        <a:rPr lang="en-US" sz="900" i="1">
                          <a:latin typeface="Arial"/>
                        </a:rPr>
                        <a:t>Indonesien?</a:t>
                      </a:r>
                      <a:r>
                        <a:rPr lang="en-US" sz="900">
                          <a:latin typeface="Arial"/>
                        </a:rPr>
                        <a:t> (Bagus. Masing-masing sudah punya</a:t>
                      </a:r>
                    </a:p>
                  </a:txBody>
                  <a:tcPr marL="0" marR="0" marT="0" marB="0"/>
                </a:tc>
                <a:tc>
                  <a:txBody>
                    <a:bodyPr/>
                    <a:lstStyle/>
                    <a:p>
                      <a:pPr marL="457200" indent="0"/>
                      <a:r>
                        <a:rPr lang="en-US" sz="900">
                          <a:latin typeface="Arial"/>
                        </a:rPr>
                        <a:t>B:</a:t>
                      </a:r>
                      <a:r>
                        <a:rPr lang="en-US" sz="900" i="1">
                          <a:latin typeface="Arial"/>
                        </a:rPr>
                        <a:t> Wissenschaft, Sport, Religion,</a:t>
                      </a:r>
                    </a:p>
                  </a:txBody>
                  <a:tcPr marL="0" marR="0" marT="0" marB="0"/>
                </a:tc>
              </a:tr>
              <a:tr h="188976">
                <a:tc>
                  <a:txBody>
                    <a:bodyPr/>
                    <a:lstStyle/>
                    <a:p>
                      <a:endParaRPr sz="900"/>
                    </a:p>
                  </a:txBody>
                  <a:tcPr marL="0" marR="0" marT="0" marB="0"/>
                </a:tc>
                <a:tc>
                  <a:txBody>
                    <a:bodyPr/>
                    <a:lstStyle/>
                    <a:p>
                      <a:pPr marL="241300" indent="0"/>
                      <a:r>
                        <a:rPr lang="en-US" sz="900">
                          <a:latin typeface="Arial"/>
                        </a:rPr>
                        <a:t>pasangan. Bertanya-jawablah berdasarkan teks</a:t>
                      </a:r>
                    </a:p>
                  </a:txBody>
                  <a:tcPr marL="0" marR="0" marT="0" marB="0"/>
                </a:tc>
                <a:tc>
                  <a:txBody>
                    <a:bodyPr/>
                    <a:lstStyle/>
                    <a:p>
                      <a:pPr marL="635000" indent="0"/>
                      <a:r>
                        <a:rPr lang="en-US" sz="900" i="1">
                          <a:latin typeface="Arial"/>
                        </a:rPr>
                        <a:t>usw.</a:t>
                      </a:r>
                    </a:p>
                  </a:txBody>
                  <a:tcPr marL="0" marR="0" marT="0" marB="0"/>
                </a:tc>
              </a:tr>
              <a:tr h="182880">
                <a:tc>
                  <a:txBody>
                    <a:bodyPr/>
                    <a:lstStyle/>
                    <a:p>
                      <a:endParaRPr sz="900"/>
                    </a:p>
                  </a:txBody>
                  <a:tcPr marL="0" marR="0" marT="0" marB="0"/>
                </a:tc>
                <a:tc>
                  <a:txBody>
                    <a:bodyPr/>
                    <a:lstStyle/>
                    <a:p>
                      <a:pPr marL="241300" indent="0"/>
                      <a:r>
                        <a:rPr lang="en-US" sz="900">
                          <a:latin typeface="Arial"/>
                        </a:rPr>
                        <a:t>yang kalian miliki. Kemudian bandingkan dengan</a:t>
                      </a:r>
                    </a:p>
                  </a:txBody>
                  <a:tcPr marL="0" marR="0" marT="0" marB="0"/>
                </a:tc>
                <a:tc>
                  <a:txBody>
                    <a:bodyPr/>
                    <a:lstStyle/>
                    <a:p>
                      <a:pPr marL="635000" indent="0"/>
                      <a:r>
                        <a:rPr lang="en-US" sz="900" i="1">
                          <a:latin typeface="Arial"/>
                        </a:rPr>
                        <a:t>Welche Facher hat unsere</a:t>
                      </a:r>
                    </a:p>
                  </a:txBody>
                  <a:tcPr marL="0" marR="0" marT="0" marB="0"/>
                </a:tc>
              </a:tr>
              <a:tr h="192024">
                <a:tc>
                  <a:txBody>
                    <a:bodyPr/>
                    <a:lstStyle/>
                    <a:p>
                      <a:endParaRPr sz="1000"/>
                    </a:p>
                  </a:txBody>
                  <a:tcPr marL="0" marR="0" marT="0" marB="0"/>
                </a:tc>
                <a:tc>
                  <a:txBody>
                    <a:bodyPr/>
                    <a:lstStyle/>
                    <a:p>
                      <a:pPr marL="241300" indent="0"/>
                      <a:r>
                        <a:rPr lang="en-US" sz="900" i="1">
                          <a:latin typeface="Arial"/>
                        </a:rPr>
                        <a:t>Stundeplan</a:t>
                      </a:r>
                      <a:r>
                        <a:rPr lang="en-US" sz="900">
                          <a:latin typeface="Arial"/>
                        </a:rPr>
                        <a:t> di Indonesia).</a:t>
                      </a:r>
                    </a:p>
                  </a:txBody>
                  <a:tcPr marL="0" marR="0" marT="0" marB="0"/>
                </a:tc>
                <a:tc>
                  <a:txBody>
                    <a:bodyPr/>
                    <a:lstStyle/>
                    <a:p>
                      <a:pPr marL="635000" indent="0"/>
                      <a:r>
                        <a:rPr lang="en-US" sz="900" i="1">
                          <a:latin typeface="Arial"/>
                        </a:rPr>
                        <a:t>Klasse am Mittwoch ?</a:t>
                      </a:r>
                    </a:p>
                  </a:txBody>
                  <a:tcPr marL="0" marR="0" marT="0" marB="0"/>
                </a:tc>
              </a:tr>
              <a:tr h="188976">
                <a:tc>
                  <a:txBody>
                    <a:bodyPr/>
                    <a:lstStyle/>
                    <a:p>
                      <a:endParaRPr sz="900"/>
                    </a:p>
                  </a:txBody>
                  <a:tcPr marL="0" marR="0" marT="0" marB="0"/>
                </a:tc>
                <a:tc>
                  <a:txBody>
                    <a:bodyPr/>
                    <a:lstStyle/>
                    <a:p>
                      <a:pPr marL="63500" indent="0"/>
                      <a:r>
                        <a:rPr lang="en-US" sz="900">
                          <a:latin typeface="Arial"/>
                        </a:rPr>
                        <a:t>(Selama kegiatan berlangsung, guru berkeliling</a:t>
                      </a:r>
                    </a:p>
                  </a:txBody>
                  <a:tcPr marL="0" marR="0" marT="0" marB="0"/>
                </a:tc>
                <a:tc>
                  <a:txBody>
                    <a:bodyPr/>
                    <a:lstStyle/>
                    <a:p>
                      <a:pPr marL="457200" indent="0"/>
                      <a:r>
                        <a:rPr lang="en-US" sz="900">
                          <a:latin typeface="Arial"/>
                        </a:rPr>
                        <a:t>A:</a:t>
                      </a:r>
                      <a:r>
                        <a:rPr lang="en-US" sz="900" i="1">
                          <a:latin typeface="Arial"/>
                        </a:rPr>
                        <a:t> Sport, Geschichte, Deutsch, usw.</a:t>
                      </a:r>
                    </a:p>
                  </a:txBody>
                  <a:tcPr marL="0" marR="0" marT="0" marB="0"/>
                </a:tc>
              </a:tr>
              <a:tr h="182880">
                <a:tc>
                  <a:txBody>
                    <a:bodyPr/>
                    <a:lstStyle/>
                    <a:p>
                      <a:endParaRPr sz="900"/>
                    </a:p>
                  </a:txBody>
                  <a:tcPr marL="0" marR="0" marT="0" marB="0"/>
                </a:tc>
                <a:tc>
                  <a:txBody>
                    <a:bodyPr/>
                    <a:lstStyle/>
                    <a:p>
                      <a:pPr marL="63500" indent="0"/>
                      <a:r>
                        <a:rPr lang="en-US" sz="900">
                          <a:latin typeface="Arial"/>
                        </a:rPr>
                        <a:t>memonitor kegiatan dan membantu apabila ada</a:t>
                      </a:r>
                    </a:p>
                  </a:txBody>
                  <a:tcPr marL="0" marR="0" marT="0" marB="0"/>
                </a:tc>
                <a:tc>
                  <a:txBody>
                    <a:bodyPr/>
                    <a:lstStyle/>
                    <a:p>
                      <a:endParaRPr sz="900"/>
                    </a:p>
                  </a:txBody>
                  <a:tcPr marL="0" marR="0" marT="0" marB="0"/>
                </a:tc>
              </a:tr>
              <a:tr h="182880">
                <a:tc>
                  <a:txBody>
                    <a:bodyPr/>
                    <a:lstStyle/>
                    <a:p>
                      <a:endParaRPr sz="900"/>
                    </a:p>
                  </a:txBody>
                  <a:tcPr marL="0" marR="0" marT="0" marB="0"/>
                </a:tc>
                <a:tc>
                  <a:txBody>
                    <a:bodyPr/>
                    <a:lstStyle/>
                    <a:p>
                      <a:pPr marL="63500" indent="0"/>
                      <a:r>
                        <a:rPr lang="en-US" sz="900">
                          <a:latin typeface="Arial"/>
                        </a:rPr>
                        <a:t>kesulitan, misalnya kata dalam bahasa Jerman, atau</a:t>
                      </a:r>
                    </a:p>
                  </a:txBody>
                  <a:tcPr marL="0" marR="0" marT="0" marB="0"/>
                </a:tc>
                <a:tc>
                  <a:txBody>
                    <a:bodyPr/>
                    <a:lstStyle/>
                    <a:p>
                      <a:endParaRPr sz="900"/>
                    </a:p>
                  </a:txBody>
                  <a:tcPr marL="0" marR="0" marT="0" marB="0"/>
                </a:tc>
              </a:tr>
              <a:tr h="283464">
                <a:tc>
                  <a:txBody>
                    <a:bodyPr/>
                    <a:lstStyle/>
                    <a:p>
                      <a:endParaRPr sz="1400"/>
                    </a:p>
                  </a:txBody>
                  <a:tcPr marL="0" marR="0" marT="0" marB="0"/>
                </a:tc>
                <a:tc>
                  <a:txBody>
                    <a:bodyPr/>
                    <a:lstStyle/>
                    <a:p>
                      <a:pPr marL="63500" indent="0"/>
                      <a:r>
                        <a:rPr lang="en-US" sz="900">
                          <a:latin typeface="Arial"/>
                        </a:rPr>
                        <a:t>susunan kalimat tanya)</a:t>
                      </a:r>
                    </a:p>
                  </a:txBody>
                  <a:tcPr marL="0" marR="0" marT="0" marB="0"/>
                </a:tc>
                <a:tc>
                  <a:txBody>
                    <a:bodyPr/>
                    <a:lstStyle/>
                    <a:p>
                      <a:endParaRPr sz="1400"/>
                    </a:p>
                  </a:txBody>
                  <a:tcPr marL="0" marR="0" marT="0" marB="0"/>
                </a:tc>
              </a:tr>
              <a:tr h="286512">
                <a:tc>
                  <a:txBody>
                    <a:bodyPr/>
                    <a:lstStyle/>
                    <a:p>
                      <a:pPr marL="88900" indent="0"/>
                      <a:r>
                        <a:rPr lang="en-US" sz="900">
                          <a:latin typeface="Arial"/>
                        </a:rPr>
                        <a:t>e.</a:t>
                      </a:r>
                    </a:p>
                  </a:txBody>
                  <a:tcPr marL="0" marR="0" marT="0" marB="0"/>
                </a:tc>
                <a:tc>
                  <a:txBody>
                    <a:bodyPr/>
                    <a:lstStyle/>
                    <a:p>
                      <a:pPr marL="63500" indent="0"/>
                      <a:r>
                        <a:rPr lang="en-US" sz="900">
                          <a:latin typeface="Arial"/>
                        </a:rPr>
                        <a:t>Memandu peserta didik mengidentifikasi</a:t>
                      </a:r>
                    </a:p>
                  </a:txBody>
                  <a:tcPr marL="0" marR="0" marT="0" marB="0"/>
                </a:tc>
                <a:tc>
                  <a:txBody>
                    <a:bodyPr/>
                    <a:lstStyle/>
                    <a:p>
                      <a:pPr marL="63500" indent="0"/>
                      <a:r>
                        <a:rPr lang="en-US" sz="900">
                          <a:latin typeface="Arial"/>
                        </a:rPr>
                        <a:t>e. Menyimak instruksi.</a:t>
                      </a:r>
                    </a:p>
                  </a:txBody>
                  <a:tcPr marL="0" marR="0" marT="0" marB="0"/>
                </a:tc>
              </a:tr>
              <a:tr h="188976">
                <a:tc>
                  <a:txBody>
                    <a:bodyPr/>
                    <a:lstStyle/>
                    <a:p>
                      <a:endParaRPr sz="900"/>
                    </a:p>
                  </a:txBody>
                  <a:tcPr marL="0" marR="0" marT="0" marB="0"/>
                </a:tc>
                <a:tc>
                  <a:txBody>
                    <a:bodyPr/>
                    <a:lstStyle/>
                    <a:p>
                      <a:pPr marL="63500" indent="0"/>
                      <a:r>
                        <a:rPr lang="en-US" sz="900">
                          <a:latin typeface="Arial"/>
                        </a:rPr>
                        <a:t>permasalahan (perbedaan mata pelajaran antara</a:t>
                      </a:r>
                    </a:p>
                  </a:txBody>
                  <a:tcPr marL="0" marR="0" marT="0" marB="0"/>
                </a:tc>
                <a:tc>
                  <a:txBody>
                    <a:bodyPr/>
                    <a:lstStyle/>
                    <a:p>
                      <a:endParaRPr sz="900"/>
                    </a:p>
                  </a:txBody>
                  <a:tcPr marL="0" marR="0" marT="0" marB="0"/>
                </a:tc>
              </a:tr>
              <a:tr h="185928">
                <a:tc>
                  <a:txBody>
                    <a:bodyPr/>
                    <a:lstStyle/>
                    <a:p>
                      <a:endParaRPr sz="900"/>
                    </a:p>
                  </a:txBody>
                  <a:tcPr marL="0" marR="0" marT="0" marB="0"/>
                </a:tc>
                <a:tc>
                  <a:txBody>
                    <a:bodyPr/>
                    <a:lstStyle/>
                    <a:p>
                      <a:pPr marL="63500" indent="0"/>
                      <a:r>
                        <a:rPr lang="en-US" sz="900">
                          <a:latin typeface="Arial"/>
                        </a:rPr>
                        <a:t>sekolah di Jerman dan di Indonesia).</a:t>
                      </a:r>
                    </a:p>
                  </a:txBody>
                  <a:tcPr marL="0" marR="0" marT="0" marB="0"/>
                </a:tc>
                <a:tc>
                  <a:txBody>
                    <a:bodyPr/>
                    <a:lstStyle/>
                    <a:p>
                      <a:endParaRPr sz="900"/>
                    </a:p>
                  </a:txBody>
                  <a:tcPr marL="0" marR="0" marT="0" marB="0"/>
                </a:tc>
              </a:tr>
              <a:tr h="195072">
                <a:tc>
                  <a:txBody>
                    <a:bodyPr/>
                    <a:lstStyle/>
                    <a:p>
                      <a:endParaRPr sz="1000"/>
                    </a:p>
                  </a:txBody>
                  <a:tcPr marL="0" marR="0" marT="0" marB="0"/>
                </a:tc>
                <a:tc>
                  <a:txBody>
                    <a:bodyPr/>
                    <a:lstStyle/>
                    <a:p>
                      <a:pPr marL="63500" indent="0"/>
                      <a:r>
                        <a:rPr lang="en-US" sz="900">
                          <a:latin typeface="Arial"/>
                        </a:rPr>
                        <a:t>• Menayangkan teks lagu berjudul</a:t>
                      </a:r>
                      <a:r>
                        <a:rPr lang="en-US" sz="900" i="1">
                          <a:latin typeface="Arial"/>
                        </a:rPr>
                        <a:t> Laurentia</a:t>
                      </a:r>
                    </a:p>
                  </a:txBody>
                  <a:tcPr marL="0" marR="0" marT="0" marB="0"/>
                </a:tc>
                <a:tc>
                  <a:txBody>
                    <a:bodyPr/>
                    <a:lstStyle/>
                    <a:p>
                      <a:pPr marL="279400" indent="0"/>
                      <a:r>
                        <a:rPr lang="en-US" sz="900">
                          <a:latin typeface="Arial"/>
                        </a:rPr>
                        <a:t>• Mengamati teks dan</a:t>
                      </a:r>
                    </a:p>
                  </a:txBody>
                  <a:tcPr marL="0" marR="0" marT="0" marB="0"/>
                </a:tc>
              </a:tr>
              <a:tr h="188976">
                <a:tc>
                  <a:txBody>
                    <a:bodyPr/>
                    <a:lstStyle/>
                    <a:p>
                      <a:endParaRPr sz="900"/>
                    </a:p>
                  </a:txBody>
                  <a:tcPr marL="0" marR="0" marT="0" marB="0"/>
                </a:tc>
                <a:tc>
                  <a:txBody>
                    <a:bodyPr/>
                    <a:lstStyle/>
                    <a:p>
                      <a:pPr marL="241300" indent="0"/>
                      <a:r>
                        <a:rPr lang="en-US" sz="900">
                          <a:latin typeface="Arial"/>
                        </a:rPr>
                        <a:t>(Willkommen, hlmn. 92) dan memutarkan</a:t>
                      </a:r>
                    </a:p>
                  </a:txBody>
                  <a:tcPr marL="0" marR="0" marT="0" marB="0"/>
                </a:tc>
                <a:tc>
                  <a:txBody>
                    <a:bodyPr/>
                    <a:lstStyle/>
                    <a:p>
                      <a:pPr marL="457200" indent="0"/>
                      <a:r>
                        <a:rPr lang="en-US" sz="900">
                          <a:latin typeface="Arial"/>
                        </a:rPr>
                        <a:t>mendengarkan musiknya.</a:t>
                      </a:r>
                    </a:p>
                  </a:txBody>
                  <a:tcPr marL="0" marR="0" marT="0" marB="0"/>
                </a:tc>
              </a:tr>
              <a:tr h="192024">
                <a:tc>
                  <a:txBody>
                    <a:bodyPr/>
                    <a:lstStyle/>
                    <a:p>
                      <a:endParaRPr sz="1000"/>
                    </a:p>
                  </a:txBody>
                  <a:tcPr marL="0" marR="0" marT="0" marB="0"/>
                </a:tc>
                <a:tc>
                  <a:txBody>
                    <a:bodyPr/>
                    <a:lstStyle/>
                    <a:p>
                      <a:pPr marL="241300" indent="0"/>
                      <a:r>
                        <a:rPr lang="en-US" sz="900">
                          <a:latin typeface="Arial"/>
                        </a:rPr>
                        <a:t>lagunya.</a:t>
                      </a:r>
                    </a:p>
                  </a:txBody>
                  <a:tcPr marL="0" marR="0" marT="0" marB="0"/>
                </a:tc>
                <a:tc>
                  <a:txBody>
                    <a:bodyPr/>
                    <a:lstStyle/>
                    <a:p>
                      <a:pPr marL="279400" indent="0"/>
                      <a:r>
                        <a:rPr lang="en-US" sz="900">
                          <a:latin typeface="Arial"/>
                        </a:rPr>
                        <a:t>• Ikut bernyanyi</a:t>
                      </a:r>
                    </a:p>
                  </a:txBody>
                  <a:tcPr marL="0" marR="0" marT="0" marB="0"/>
                </a:tc>
              </a:tr>
              <a:tr h="192024">
                <a:tc>
                  <a:txBody>
                    <a:bodyPr/>
                    <a:lstStyle/>
                    <a:p>
                      <a:endParaRPr sz="1000"/>
                    </a:p>
                  </a:txBody>
                  <a:tcPr marL="0" marR="0" marT="0" marB="0"/>
                </a:tc>
                <a:tc>
                  <a:txBody>
                    <a:bodyPr/>
                    <a:lstStyle/>
                    <a:p>
                      <a:pPr marL="63500" indent="0"/>
                      <a:r>
                        <a:rPr lang="en-US" sz="900">
                          <a:latin typeface="Arial"/>
                        </a:rPr>
                        <a:t>• Mengajak peserta didik ikut bernyanyi.</a:t>
                      </a:r>
                    </a:p>
                  </a:txBody>
                  <a:tcPr marL="0" marR="0" marT="0" marB="0"/>
                </a:tc>
                <a:tc>
                  <a:txBody>
                    <a:bodyPr/>
                    <a:lstStyle/>
                    <a:p>
                      <a:endParaRPr sz="1000"/>
                    </a:p>
                  </a:txBody>
                  <a:tcPr marL="0" marR="0" marT="0" marB="0"/>
                </a:tc>
              </a:tr>
              <a:tr h="192024">
                <a:tc>
                  <a:txBody>
                    <a:bodyPr/>
                    <a:lstStyle/>
                    <a:p>
                      <a:endParaRPr sz="1000"/>
                    </a:p>
                  </a:txBody>
                  <a:tcPr marL="0" marR="0" marT="0" marB="0"/>
                </a:tc>
                <a:tc>
                  <a:txBody>
                    <a:bodyPr/>
                    <a:lstStyle/>
                    <a:p>
                      <a:pPr marL="63500" indent="0"/>
                      <a:r>
                        <a:rPr lang="en-US" sz="900">
                          <a:latin typeface="Arial"/>
                        </a:rPr>
                        <a:t>• Membagi peserta didik ke dalam kelompok-</a:t>
                      </a:r>
                    </a:p>
                  </a:txBody>
                  <a:tcPr marL="0" marR="0" marT="0" marB="0"/>
                </a:tc>
                <a:tc>
                  <a:txBody>
                    <a:bodyPr/>
                    <a:lstStyle/>
                    <a:p>
                      <a:pPr marL="279400" indent="0"/>
                      <a:r>
                        <a:rPr lang="en-US" sz="900">
                          <a:latin typeface="Arial"/>
                        </a:rPr>
                        <a:t>• Menyimak lagu dan membentuk</a:t>
                      </a:r>
                    </a:p>
                  </a:txBody>
                  <a:tcPr marL="0" marR="0" marT="0" marB="0"/>
                </a:tc>
              </a:tr>
              <a:tr h="188976">
                <a:tc>
                  <a:txBody>
                    <a:bodyPr/>
                    <a:lstStyle/>
                    <a:p>
                      <a:endParaRPr sz="900"/>
                    </a:p>
                  </a:txBody>
                  <a:tcPr marL="0" marR="0" marT="0" marB="0"/>
                </a:tc>
                <a:tc>
                  <a:txBody>
                    <a:bodyPr/>
                    <a:lstStyle/>
                    <a:p>
                      <a:pPr marL="241300" indent="0"/>
                      <a:r>
                        <a:rPr lang="en-US" sz="900">
                          <a:latin typeface="Arial"/>
                        </a:rPr>
                        <a:t>kelompok yang terdiri atas tiga orang (Jika</a:t>
                      </a:r>
                    </a:p>
                  </a:txBody>
                  <a:tcPr marL="0" marR="0" marT="0" marB="0"/>
                </a:tc>
                <a:tc>
                  <a:txBody>
                    <a:bodyPr/>
                    <a:lstStyle/>
                    <a:p>
                      <a:pPr marL="457200" indent="0"/>
                      <a:r>
                        <a:rPr lang="en-US" sz="900">
                          <a:latin typeface="Arial"/>
                        </a:rPr>
                        <a:t>kelompok tiga orang jika</a:t>
                      </a:r>
                    </a:p>
                  </a:txBody>
                  <a:tcPr marL="0" marR="0" marT="0" marB="0"/>
                </a:tc>
              </a:tr>
              <a:tr h="185928">
                <a:tc>
                  <a:txBody>
                    <a:bodyPr/>
                    <a:lstStyle/>
                    <a:p>
                      <a:endParaRPr sz="900"/>
                    </a:p>
                  </a:txBody>
                  <a:tcPr marL="0" marR="0" marT="0" marB="0"/>
                </a:tc>
                <a:tc>
                  <a:txBody>
                    <a:bodyPr/>
                    <a:lstStyle/>
                    <a:p>
                      <a:pPr marL="241300" indent="0"/>
                      <a:r>
                        <a:rPr lang="en-US" sz="900">
                          <a:latin typeface="Arial"/>
                        </a:rPr>
                        <a:t>peserta didik mendengar kata</a:t>
                      </a:r>
                      <a:r>
                        <a:rPr lang="en-US" sz="900" i="1">
                          <a:latin typeface="Arial"/>
                        </a:rPr>
                        <a:t> drei,</a:t>
                      </a:r>
                      <a:r>
                        <a:rPr lang="en-US" sz="900">
                          <a:latin typeface="Arial"/>
                        </a:rPr>
                        <a:t> mereka harus</a:t>
                      </a:r>
                    </a:p>
                  </a:txBody>
                  <a:tcPr marL="0" marR="0" marT="0" marB="0"/>
                </a:tc>
                <a:tc>
                  <a:txBody>
                    <a:bodyPr/>
                    <a:lstStyle/>
                    <a:p>
                      <a:pPr marL="457200" indent="0"/>
                      <a:r>
                        <a:rPr lang="en-US" sz="900">
                          <a:latin typeface="Arial"/>
                        </a:rPr>
                        <a:t>mendengar kata</a:t>
                      </a:r>
                      <a:r>
                        <a:rPr lang="en-US" sz="900" i="1">
                          <a:latin typeface="Arial"/>
                        </a:rPr>
                        <a:t> drei.</a:t>
                      </a:r>
                    </a:p>
                  </a:txBody>
                  <a:tcPr marL="0" marR="0" marT="0" marB="0"/>
                </a:tc>
              </a:tr>
              <a:tr h="179832">
                <a:tc>
                  <a:txBody>
                    <a:bodyPr/>
                    <a:lstStyle/>
                    <a:p>
                      <a:endParaRPr sz="900"/>
                    </a:p>
                  </a:txBody>
                  <a:tcPr marL="0" marR="0" marT="0" marB="0"/>
                </a:tc>
                <a:tc>
                  <a:txBody>
                    <a:bodyPr/>
                    <a:lstStyle/>
                    <a:p>
                      <a:pPr marL="241300" indent="0"/>
                      <a:r>
                        <a:rPr lang="en-US" sz="900">
                          <a:latin typeface="Arial"/>
                        </a:rPr>
                        <a:t>mencari 2 orang teman untuk membentuk</a:t>
                      </a:r>
                    </a:p>
                  </a:txBody>
                  <a:tcPr marL="0" marR="0" marT="0" marB="0"/>
                </a:tc>
                <a:tc>
                  <a:txBody>
                    <a:bodyPr/>
                    <a:lstStyle/>
                    <a:p>
                      <a:endParaRPr sz="900"/>
                    </a:p>
                  </a:txBody>
                  <a:tcPr marL="0" marR="0" marT="0" marB="0"/>
                </a:tc>
              </a:tr>
              <a:tr h="204216">
                <a:tc>
                  <a:txBody>
                    <a:bodyPr/>
                    <a:lstStyle/>
                    <a:p>
                      <a:endParaRPr sz="1000"/>
                    </a:p>
                  </a:txBody>
                  <a:tcPr marL="0" marR="0" marT="0" marB="0"/>
                </a:tc>
                <a:tc>
                  <a:txBody>
                    <a:bodyPr/>
                    <a:lstStyle/>
                    <a:p>
                      <a:pPr marL="241300" indent="0"/>
                      <a:r>
                        <a:rPr lang="en-US" sz="900">
                          <a:latin typeface="Arial"/>
                        </a:rPr>
                        <a:t>kelompok)</a:t>
                      </a:r>
                    </a:p>
                  </a:txBody>
                  <a:tcPr marL="0" marR="0" marT="0" marB="0"/>
                </a:tc>
                <a:tc>
                  <a:txBody>
                    <a:bodyPr/>
                    <a:lstStyle/>
                    <a:p>
                      <a:endParaRPr sz="1000"/>
                    </a:p>
                  </a:txBody>
                  <a:tcPr marL="0" marR="0" marT="0" marB="0"/>
                </a:tc>
              </a:tr>
              <a:tr h="185928">
                <a:tc>
                  <a:txBody>
                    <a:bodyPr/>
                    <a:lstStyle/>
                    <a:p>
                      <a:endParaRPr sz="900"/>
                    </a:p>
                  </a:txBody>
                  <a:tcPr marL="0" marR="0" marT="0" marB="0"/>
                </a:tc>
                <a:tc>
                  <a:txBody>
                    <a:bodyPr/>
                    <a:lstStyle/>
                    <a:p>
                      <a:pPr marL="63500" indent="0"/>
                      <a:r>
                        <a:rPr lang="en-US" sz="900">
                          <a:latin typeface="Arial"/>
                        </a:rPr>
                        <a:t>• Mengajukan pertanyaan-pertanyaan yang</a:t>
                      </a:r>
                    </a:p>
                  </a:txBody>
                  <a:tcPr marL="0" marR="0" marT="0" marB="0"/>
                </a:tc>
                <a:tc>
                  <a:txBody>
                    <a:bodyPr/>
                    <a:lstStyle/>
                    <a:p>
                      <a:pPr marL="279400" indent="0"/>
                      <a:r>
                        <a:rPr lang="en-US" sz="900">
                          <a:latin typeface="Arial"/>
                        </a:rPr>
                        <a:t>• Menjawab pertanyaan:</a:t>
                      </a:r>
                    </a:p>
                  </a:txBody>
                  <a:tcPr marL="0" marR="0" marT="0" marB="0"/>
                </a:tc>
              </a:tr>
              <a:tr h="188976">
                <a:tc>
                  <a:txBody>
                    <a:bodyPr/>
                    <a:lstStyle/>
                    <a:p>
                      <a:endParaRPr sz="900"/>
                    </a:p>
                  </a:txBody>
                  <a:tcPr marL="0" marR="0" marT="0" marB="0"/>
                </a:tc>
                <a:tc>
                  <a:txBody>
                    <a:bodyPr/>
                    <a:lstStyle/>
                    <a:p>
                      <a:pPr marL="241300" indent="0"/>
                      <a:r>
                        <a:rPr lang="en-US" sz="900">
                          <a:latin typeface="Arial"/>
                        </a:rPr>
                        <a:t>bertujuan untuk menggali daya kritis peserta</a:t>
                      </a:r>
                    </a:p>
                  </a:txBody>
                  <a:tcPr marL="0" marR="0" marT="0" marB="0"/>
                </a:tc>
                <a:tc>
                  <a:txBody>
                    <a:bodyPr/>
                    <a:lstStyle/>
                    <a:p>
                      <a:pPr marL="457200" indent="0"/>
                      <a:r>
                        <a:rPr lang="en-US" sz="900">
                          <a:latin typeface="Arial"/>
                        </a:rPr>
                        <a:t>sekolah/jadwal pelajaran di Jeman;</a:t>
                      </a:r>
                    </a:p>
                  </a:txBody>
                  <a:tcPr marL="0" marR="0" marT="0" marB="0"/>
                </a:tc>
              </a:tr>
              <a:tr h="185928">
                <a:tc>
                  <a:txBody>
                    <a:bodyPr/>
                    <a:lstStyle/>
                    <a:p>
                      <a:endParaRPr sz="900"/>
                    </a:p>
                  </a:txBody>
                  <a:tcPr marL="0" marR="0" marT="0" marB="0"/>
                </a:tc>
                <a:tc>
                  <a:txBody>
                    <a:bodyPr/>
                    <a:lstStyle/>
                    <a:p>
                      <a:pPr marL="241300" indent="0"/>
                      <a:r>
                        <a:rPr lang="en-US" sz="900">
                          <a:latin typeface="Arial"/>
                        </a:rPr>
                        <a:t>didik tentang permasalahan yang berkaitan</a:t>
                      </a:r>
                    </a:p>
                  </a:txBody>
                  <a:tcPr marL="0" marR="0" marT="0" marB="0"/>
                </a:tc>
                <a:tc>
                  <a:txBody>
                    <a:bodyPr/>
                    <a:lstStyle/>
                    <a:p>
                      <a:pPr marL="457200" indent="0"/>
                      <a:r>
                        <a:rPr lang="en-US" sz="900">
                          <a:latin typeface="Arial"/>
                        </a:rPr>
                        <a:t>belum pernah membaca; mata</a:t>
                      </a:r>
                    </a:p>
                  </a:txBody>
                  <a:tcPr marL="0" marR="0" marT="0" marB="0"/>
                </a:tc>
              </a:tr>
              <a:tr h="188976">
                <a:tc>
                  <a:txBody>
                    <a:bodyPr/>
                    <a:lstStyle/>
                    <a:p>
                      <a:endParaRPr sz="900"/>
                    </a:p>
                  </a:txBody>
                  <a:tcPr marL="0" marR="0" marT="0" marB="0"/>
                </a:tc>
                <a:tc>
                  <a:txBody>
                    <a:bodyPr/>
                    <a:lstStyle/>
                    <a:p>
                      <a:pPr marL="241300" indent="0"/>
                      <a:r>
                        <a:rPr lang="en-US" sz="900">
                          <a:latin typeface="Arial"/>
                        </a:rPr>
                        <a:t>dengan topik</a:t>
                      </a:r>
                      <a:r>
                        <a:rPr lang="en-US" sz="900" i="1">
                          <a:latin typeface="Arial"/>
                        </a:rPr>
                        <a:t> (Unsur budaya apa yang ada dalam</a:t>
                      </a:r>
                    </a:p>
                  </a:txBody>
                  <a:tcPr marL="0" marR="0" marT="0" marB="0"/>
                </a:tc>
                <a:tc>
                  <a:txBody>
                    <a:bodyPr/>
                    <a:lstStyle/>
                    <a:p>
                      <a:pPr marL="457200" indent="0"/>
                      <a:r>
                        <a:rPr lang="en-US" sz="900">
                          <a:latin typeface="Arial"/>
                        </a:rPr>
                        <a:t>pelajaran yang ada di Indonesia</a:t>
                      </a:r>
                    </a:p>
                  </a:txBody>
                  <a:tcPr marL="0" marR="0" marT="0" marB="0"/>
                </a:tc>
              </a:tr>
              <a:tr h="185928">
                <a:tc>
                  <a:txBody>
                    <a:bodyPr/>
                    <a:lstStyle/>
                    <a:p>
                      <a:endParaRPr sz="900"/>
                    </a:p>
                  </a:txBody>
                  <a:tcPr marL="0" marR="0" marT="0" marB="0"/>
                </a:tc>
                <a:tc>
                  <a:txBody>
                    <a:bodyPr/>
                    <a:lstStyle/>
                    <a:p>
                      <a:pPr marL="241300" indent="0"/>
                      <a:r>
                        <a:rPr lang="en-US" sz="900" i="1">
                          <a:latin typeface="Arial"/>
                        </a:rPr>
                        <a:t>lagu tersebut? Apakah kalian sudah pernah</a:t>
                      </a:r>
                    </a:p>
                  </a:txBody>
                  <a:tcPr marL="0" marR="0" marT="0" marB="0"/>
                </a:tc>
                <a:tc>
                  <a:txBody>
                    <a:bodyPr/>
                    <a:lstStyle/>
                    <a:p>
                      <a:pPr marL="457200" indent="0"/>
                      <a:r>
                        <a:rPr lang="en-US" sz="900">
                          <a:latin typeface="Arial"/>
                        </a:rPr>
                        <a:t>tetapi tidak ada di Jerman adalah</a:t>
                      </a:r>
                    </a:p>
                  </a:txBody>
                  <a:tcPr marL="0" marR="0" marT="0" marB="0"/>
                </a:tc>
              </a:tr>
              <a:tr h="188976">
                <a:tc>
                  <a:txBody>
                    <a:bodyPr/>
                    <a:lstStyle/>
                    <a:p>
                      <a:endParaRPr sz="900"/>
                    </a:p>
                  </a:txBody>
                  <a:tcPr marL="0" marR="0" marT="0" marB="0"/>
                </a:tc>
                <a:tc>
                  <a:txBody>
                    <a:bodyPr/>
                    <a:lstStyle/>
                    <a:p>
                      <a:pPr marL="241300" indent="0"/>
                      <a:r>
                        <a:rPr lang="en-US" sz="900" i="1">
                          <a:latin typeface="Arial"/>
                        </a:rPr>
                        <a:t>membaca jadwal pelajaran di sekolah-sekolah di</a:t>
                      </a:r>
                    </a:p>
                  </a:txBody>
                  <a:tcPr marL="0" marR="0" marT="0" marB="0"/>
                </a:tc>
                <a:tc>
                  <a:txBody>
                    <a:bodyPr/>
                    <a:lstStyle/>
                    <a:p>
                      <a:pPr marL="457200" indent="0"/>
                      <a:r>
                        <a:rPr lang="en-US" sz="900">
                          <a:latin typeface="Arial"/>
                        </a:rPr>
                        <a:t>PKN, sedangkan yang ada di</a:t>
                      </a:r>
                    </a:p>
                  </a:txBody>
                  <a:tcPr marL="0" marR="0" marT="0" marB="0"/>
                </a:tc>
              </a:tr>
              <a:tr h="185928">
                <a:tc>
                  <a:txBody>
                    <a:bodyPr/>
                    <a:lstStyle/>
                    <a:p>
                      <a:endParaRPr sz="900"/>
                    </a:p>
                  </a:txBody>
                  <a:tcPr marL="0" marR="0" marT="0" marB="0"/>
                </a:tc>
                <a:tc>
                  <a:txBody>
                    <a:bodyPr/>
                    <a:lstStyle/>
                    <a:p>
                      <a:pPr marL="241300" indent="0"/>
                      <a:r>
                        <a:rPr lang="en-US" sz="900" i="1">
                          <a:latin typeface="Arial"/>
                        </a:rPr>
                        <a:t>Jerman? Pelajaran apa saja yang tidak ada di</a:t>
                      </a:r>
                    </a:p>
                  </a:txBody>
                  <a:tcPr marL="0" marR="0" marT="0" marB="0"/>
                </a:tc>
                <a:tc>
                  <a:txBody>
                    <a:bodyPr/>
                    <a:lstStyle/>
                    <a:p>
                      <a:pPr marL="457200" indent="0"/>
                      <a:r>
                        <a:rPr lang="en-US" sz="900">
                          <a:latin typeface="Arial"/>
                        </a:rPr>
                        <a:t>Jerman tetapi tidak ada di</a:t>
                      </a:r>
                    </a:p>
                  </a:txBody>
                  <a:tcPr marL="0" marR="0" marT="0" marB="0"/>
                </a:tc>
              </a:tr>
              <a:tr h="179832">
                <a:tc>
                  <a:txBody>
                    <a:bodyPr/>
                    <a:lstStyle/>
                    <a:p>
                      <a:endParaRPr sz="900"/>
                    </a:p>
                  </a:txBody>
                  <a:tcPr marL="0" marR="0" marT="0" marB="0"/>
                </a:tc>
                <a:tc>
                  <a:txBody>
                    <a:bodyPr/>
                    <a:lstStyle/>
                    <a:p>
                      <a:pPr marL="241300" indent="0"/>
                      <a:r>
                        <a:rPr lang="en-US" sz="900" i="1">
                          <a:latin typeface="Arial"/>
                        </a:rPr>
                        <a:t>Jerman tetapi ada di Indonesia dan juga</a:t>
                      </a:r>
                    </a:p>
                  </a:txBody>
                  <a:tcPr marL="0" marR="0" marT="0" marB="0"/>
                </a:tc>
                <a:tc>
                  <a:txBody>
                    <a:bodyPr/>
                    <a:lstStyle/>
                    <a:p>
                      <a:pPr marL="457200" indent="0"/>
                      <a:r>
                        <a:rPr lang="en-US" sz="900">
                          <a:latin typeface="Arial"/>
                        </a:rPr>
                        <a:t>Indonesia adalah bahasa Latin;</a:t>
                      </a:r>
                    </a:p>
                  </a:txBody>
                  <a:tcPr marL="0" marR="0" marT="0" marB="0"/>
                </a:tc>
              </a:tr>
              <a:tr h="210312">
                <a:tc>
                  <a:txBody>
                    <a:bodyPr/>
                    <a:lstStyle/>
                    <a:p>
                      <a:endParaRPr sz="1000"/>
                    </a:p>
                  </a:txBody>
                  <a:tcPr marL="0" marR="0" marT="0" marB="0"/>
                </a:tc>
                <a:tc>
                  <a:txBody>
                    <a:bodyPr/>
                    <a:lstStyle/>
                    <a:p>
                      <a:pPr marL="241300" indent="0"/>
                      <a:r>
                        <a:rPr lang="en-US" sz="900" i="1">
                          <a:latin typeface="Arial"/>
                        </a:rPr>
                        <a:t>sebaliknya? Berapa lama mereka belajar di</a:t>
                      </a:r>
                    </a:p>
                  </a:txBody>
                  <a:tcPr marL="0" marR="0" marT="0" marB="0"/>
                </a:tc>
                <a:tc>
                  <a:txBody>
                    <a:bodyPr/>
                    <a:lstStyle/>
                    <a:p>
                      <a:pPr marL="457200" indent="0"/>
                      <a:r>
                        <a:rPr lang="en-US" sz="900">
                          <a:latin typeface="Arial"/>
                        </a:rPr>
                        <a:t>mereka belajar di sekolah 8</a:t>
                      </a:r>
                    </a:p>
                  </a:txBody>
                  <a:tcPr marL="0" marR="0" marT="0" marB="0"/>
                </a:tc>
              </a:tr>
            </a:tbl>
          </a:graphicData>
        </a:graphic>
      </p:graphicFrame>
      <p:sp>
        <p:nvSpPr>
          <p:cNvPr id="3" name="Rectangle 2"/>
          <p:cNvSpPr/>
          <p:nvPr/>
        </p:nvSpPr>
        <p:spPr>
          <a:xfrm>
            <a:off x="3404616" y="9918192"/>
            <a:ext cx="3273552" cy="155448"/>
          </a:xfrm>
          <a:prstGeom prst="rect">
            <a:avLst/>
          </a:prstGeom>
        </p:spPr>
        <p:txBody>
          <a:bodyPr lIns="0" tIns="0" rIns="0" bIns="0">
            <a:noAutofit/>
          </a:bodyPr>
          <a:lstStyle/>
          <a:p>
            <a:pPr indent="0" algn="just"/>
            <a:r>
              <a:rPr lang="en-US" sz="900">
                <a:latin typeface="Arial"/>
              </a:rPr>
              <a:t>Materi 3 - Perancangan Pembelajaran dan Pelatihan | 80</a:t>
            </a:r>
          </a:p>
        </p:txBody>
      </p:sp>
    </p:spTree>
  </p:cSld>
  <p:clrMapOvr>
    <a:overrideClrMapping bg1="lt1" tx1="dk1" bg2="lt2" tx2="dk2" accent1="accent1" accent2="accent2" accent3="accent3" accent4="accent4" accent5="accent5" accent6="accent6" hlink="hlink" folHlink="folHlink"/>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55776" y="1078992"/>
          <a:ext cx="5858256" cy="1722120"/>
        </p:xfrm>
        <a:graphic>
          <a:graphicData uri="http://schemas.openxmlformats.org/drawingml/2006/table">
            <a:tbl>
              <a:tblPr/>
              <a:tblGrid>
                <a:gridCol w="3337560"/>
                <a:gridCol w="2520696"/>
              </a:tblGrid>
              <a:tr h="198120">
                <a:tc>
                  <a:txBody>
                    <a:bodyPr/>
                    <a:lstStyle/>
                    <a:p>
                      <a:pPr marL="1181100" indent="0"/>
                      <a:r>
                        <a:rPr lang="en-US" sz="900" b="1">
                          <a:latin typeface="Arial"/>
                        </a:rPr>
                        <a:t>KEGIATAN GURU</a:t>
                      </a:r>
                    </a:p>
                  </a:txBody>
                  <a:tcPr marL="0" marR="0" marT="0" marB="0"/>
                </a:tc>
                <a:tc>
                  <a:txBody>
                    <a:bodyPr/>
                    <a:lstStyle/>
                    <a:p>
                      <a:pPr marR="431800" indent="0" algn="r"/>
                      <a:r>
                        <a:rPr lang="en-US" sz="900" b="1">
                          <a:latin typeface="Arial"/>
                        </a:rPr>
                        <a:t>KEGIATAN PESERTA DIDIK</a:t>
                      </a:r>
                    </a:p>
                  </a:txBody>
                  <a:tcPr marL="0" marR="0" marT="0" marB="0"/>
                </a:tc>
              </a:tr>
              <a:tr h="381000">
                <a:tc>
                  <a:txBody>
                    <a:bodyPr/>
                    <a:lstStyle/>
                    <a:p>
                      <a:pPr marL="457200" indent="0"/>
                      <a:r>
                        <a:rPr lang="en-US" sz="900" i="1">
                          <a:latin typeface="Arial"/>
                        </a:rPr>
                        <a:t>sekolah setiap harinya?</a:t>
                      </a:r>
                    </a:p>
                  </a:txBody>
                  <a:tcPr marL="0" marR="0" marT="0" marB="0"/>
                </a:tc>
                <a:tc>
                  <a:txBody>
                    <a:bodyPr/>
                    <a:lstStyle/>
                    <a:p>
                      <a:pPr marL="393700" indent="0"/>
                      <a:r>
                        <a:rPr lang="en-US" sz="900">
                          <a:latin typeface="Arial"/>
                        </a:rPr>
                        <a:t>jam/hari.</a:t>
                      </a:r>
                    </a:p>
                  </a:txBody>
                  <a:tcPr marL="0" marR="0" marT="0" marB="0"/>
                </a:tc>
              </a:tr>
              <a:tr h="1143000">
                <a:tc>
                  <a:txBody>
                    <a:bodyPr/>
                    <a:lstStyle/>
                    <a:p>
                      <a:pPr marL="279400" marR="114300" indent="-203200">
                        <a:lnSpc>
                          <a:spcPts val="1464"/>
                        </a:lnSpc>
                      </a:pPr>
                      <a:r>
                        <a:rPr lang="en-US" sz="900">
                          <a:latin typeface="Arial"/>
                        </a:rPr>
                        <a:t>f. Mengarahkan siswa ke topik yang akan dipelajari dan memberikan bimbingan untuk menentukan masalah, misalnya dengan bertanya „Bagaimanakah sistem pendidikan di Jerman?", "Apa saja persamaan dan perbedaan system pendidikan di Jerman dan Indonesia?"</a:t>
                      </a:r>
                    </a:p>
                  </a:txBody>
                  <a:tcPr marL="0" marR="0" marT="0" marB="0"/>
                </a:tc>
                <a:tc>
                  <a:txBody>
                    <a:bodyPr/>
                    <a:lstStyle/>
                    <a:p>
                      <a:pPr marL="63500" indent="0">
                        <a:lnSpc>
                          <a:spcPts val="1464"/>
                        </a:lnSpc>
                      </a:pPr>
                      <a:r>
                        <a:rPr lang="en-US" sz="900">
                          <a:latin typeface="Arial"/>
                        </a:rPr>
                        <a:t>f. Bersama-sama dengan guru</a:t>
                      </a:r>
                    </a:p>
                    <a:p>
                      <a:pPr marL="393700" marR="431800" indent="0" algn="r">
                        <a:lnSpc>
                          <a:spcPts val="1464"/>
                        </a:lnSpc>
                      </a:pPr>
                      <a:r>
                        <a:rPr lang="en-US" sz="900">
                          <a:latin typeface="Arial"/>
                        </a:rPr>
                        <a:t>menentukan masalah, yakni topik „Sistem Pendidikan di Jerman".</a:t>
                      </a:r>
                    </a:p>
                  </a:txBody>
                  <a:tcPr marL="0" marR="0" marT="0" marB="0"/>
                </a:tc>
              </a:tr>
            </a:tbl>
          </a:graphicData>
        </a:graphic>
      </p:graphicFrame>
      <p:sp>
        <p:nvSpPr>
          <p:cNvPr id="3" name="Rectangle 2"/>
          <p:cNvSpPr/>
          <p:nvPr/>
        </p:nvSpPr>
        <p:spPr>
          <a:xfrm>
            <a:off x="1450848" y="2807208"/>
            <a:ext cx="5013960" cy="350520"/>
          </a:xfrm>
          <a:prstGeom prst="rect">
            <a:avLst/>
          </a:prstGeom>
        </p:spPr>
        <p:txBody>
          <a:bodyPr lIns="0" tIns="0" rIns="0" bIns="0">
            <a:noAutofit/>
          </a:bodyPr>
          <a:lstStyle/>
          <a:p>
            <a:pPr marL="177800" indent="-177800">
              <a:lnSpc>
                <a:spcPts val="1512"/>
              </a:lnSpc>
            </a:pPr>
            <a:r>
              <a:rPr lang="en-US" sz="900" b="1">
                <a:latin typeface="Arial"/>
              </a:rPr>
              <a:t>b. Tahap 2: Pendefinisian Masalah</a:t>
            </a:r>
            <a:r>
              <a:rPr lang="en-US" sz="900" b="1" i="1">
                <a:latin typeface="Arial"/>
              </a:rPr>
              <a:t> (Defining</a:t>
            </a:r>
            <a:r>
              <a:rPr lang="en-US" sz="900" b="1">
                <a:latin typeface="Arial"/>
              </a:rPr>
              <a:t> t/)eProb/em)/Mengorganisasikan peserta didik untuk belajar</a:t>
            </a:r>
          </a:p>
        </p:txBody>
      </p:sp>
      <p:graphicFrame>
        <p:nvGraphicFramePr>
          <p:cNvPr id="4" name="Table 3"/>
          <p:cNvGraphicFramePr>
            <a:graphicFrameLocks noGrp="1"/>
          </p:cNvGraphicFramePr>
          <p:nvPr/>
        </p:nvGraphicFramePr>
        <p:xfrm>
          <a:off x="1347216" y="3355848"/>
          <a:ext cx="5766816" cy="4986528"/>
        </p:xfrm>
        <a:graphic>
          <a:graphicData uri="http://schemas.openxmlformats.org/drawingml/2006/table">
            <a:tbl>
              <a:tblPr/>
              <a:tblGrid>
                <a:gridCol w="3331464"/>
                <a:gridCol w="2435352"/>
              </a:tblGrid>
              <a:tr h="179832">
                <a:tc>
                  <a:txBody>
                    <a:bodyPr/>
                    <a:lstStyle/>
                    <a:p>
                      <a:pPr marL="1181100" indent="0"/>
                      <a:r>
                        <a:rPr lang="en-US" sz="900" b="1">
                          <a:latin typeface="Arial"/>
                        </a:rPr>
                        <a:t>KEGIATAN GURU</a:t>
                      </a:r>
                    </a:p>
                  </a:txBody>
                  <a:tcPr marL="0" marR="0" marT="0" marB="0"/>
                </a:tc>
                <a:tc>
                  <a:txBody>
                    <a:bodyPr/>
                    <a:lstStyle/>
                    <a:p>
                      <a:pPr marL="457200" indent="0"/>
                      <a:r>
                        <a:rPr lang="en-US" sz="900" b="1">
                          <a:latin typeface="Arial"/>
                        </a:rPr>
                        <a:t>KEGIATAN PESERTA DIDIK</a:t>
                      </a:r>
                    </a:p>
                  </a:txBody>
                  <a:tcPr marL="0" marR="0" marT="0" marB="0"/>
                </a:tc>
              </a:tr>
              <a:tr h="182880">
                <a:tc>
                  <a:txBody>
                    <a:bodyPr/>
                    <a:lstStyle/>
                    <a:p>
                      <a:pPr marL="50800" indent="0"/>
                      <a:r>
                        <a:rPr lang="en-US" sz="900">
                          <a:latin typeface="Arial"/>
                        </a:rPr>
                        <a:t>a. Setelah masalah ditentukan, memotivasi siswa</a:t>
                      </a:r>
                    </a:p>
                  </a:txBody>
                  <a:tcPr marL="0" marR="0" marT="0" marB="0"/>
                </a:tc>
                <a:tc>
                  <a:txBody>
                    <a:bodyPr/>
                    <a:lstStyle/>
                    <a:p>
                      <a:pPr marL="101600" indent="0"/>
                      <a:r>
                        <a:rPr lang="en-US" sz="900" b="1">
                          <a:latin typeface="Arial"/>
                        </a:rPr>
                        <a:t>a.</a:t>
                      </a:r>
                      <a:r>
                        <a:rPr lang="en-US" sz="900">
                          <a:latin typeface="Arial"/>
                        </a:rPr>
                        <a:t> Menjawab pertanyaan guru:</a:t>
                      </a:r>
                    </a:p>
                  </a:txBody>
                  <a:tcPr marL="0" marR="0" marT="0" marB="0"/>
                </a:tc>
              </a:tr>
              <a:tr h="173736">
                <a:tc>
                  <a:txBody>
                    <a:bodyPr/>
                    <a:lstStyle/>
                    <a:p>
                      <a:pPr marL="279400" indent="0"/>
                      <a:r>
                        <a:rPr lang="en-US" sz="900">
                          <a:latin typeface="Arial"/>
                        </a:rPr>
                        <a:t>dengan mengajukan pertanyaan:</a:t>
                      </a:r>
                    </a:p>
                  </a:txBody>
                  <a:tcPr marL="0" marR="0" marT="0" marB="0"/>
                </a:tc>
                <a:tc>
                  <a:txBody>
                    <a:bodyPr/>
                    <a:lstStyle/>
                    <a:p>
                      <a:pPr marL="304800" indent="0"/>
                      <a:r>
                        <a:rPr lang="en-US" sz="900" i="1">
                          <a:latin typeface="Arial"/>
                        </a:rPr>
                        <a:t>• dari internet/baca buku/dari</a:t>
                      </a:r>
                    </a:p>
                  </a:txBody>
                  <a:tcPr marL="0" marR="0" marT="0" marB="0"/>
                </a:tc>
              </a:tr>
              <a:tr h="170688">
                <a:tc>
                  <a:txBody>
                    <a:bodyPr/>
                    <a:lstStyle/>
                    <a:p>
                      <a:pPr marL="279400" indent="0"/>
                      <a:r>
                        <a:rPr lang="en-US" sz="900" i="1">
                          <a:latin typeface="Arial"/>
                        </a:rPr>
                        <a:t>• "Menurut kalian, dari ma na kita dapat</a:t>
                      </a:r>
                    </a:p>
                  </a:txBody>
                  <a:tcPr marL="0" marR="0" marT="0" marB="0"/>
                </a:tc>
                <a:tc>
                  <a:txBody>
                    <a:bodyPr/>
                    <a:lstStyle/>
                    <a:p>
                      <a:pPr marL="457200" indent="0"/>
                      <a:r>
                        <a:rPr lang="en-US" sz="900" i="1">
                          <a:latin typeface="Arial"/>
                        </a:rPr>
                        <a:t>televisi/ dari radio/dari</a:t>
                      </a:r>
                    </a:p>
                  </a:txBody>
                  <a:tcPr marL="0" marR="0" marT="0" marB="0"/>
                </a:tc>
              </a:tr>
              <a:tr h="176784">
                <a:tc>
                  <a:txBody>
                    <a:bodyPr/>
                    <a:lstStyle/>
                    <a:p>
                      <a:pPr marL="469900" indent="0"/>
                      <a:r>
                        <a:rPr lang="en-US" sz="900" i="1">
                          <a:latin typeface="Arial"/>
                        </a:rPr>
                        <a:t>memperoleh informasi terkait masalah</a:t>
                      </a:r>
                    </a:p>
                  </a:txBody>
                  <a:tcPr marL="0" marR="0" marT="0" marB="0"/>
                </a:tc>
                <a:tc>
                  <a:txBody>
                    <a:bodyPr/>
                    <a:lstStyle/>
                    <a:p>
                      <a:pPr marL="457200" indent="0"/>
                      <a:r>
                        <a:rPr lang="en-US" sz="900" i="1">
                          <a:latin typeface="Arial"/>
                        </a:rPr>
                        <a:t>teman/dari koresponden/dari</a:t>
                      </a:r>
                    </a:p>
                  </a:txBody>
                  <a:tcPr marL="0" marR="0" marT="0" marB="0"/>
                </a:tc>
              </a:tr>
              <a:tr h="170688">
                <a:tc>
                  <a:txBody>
                    <a:bodyPr/>
                    <a:lstStyle/>
                    <a:p>
                      <a:pPr marL="469900" indent="0"/>
                      <a:r>
                        <a:rPr lang="en-US" sz="900" i="1">
                          <a:latin typeface="Arial"/>
                        </a:rPr>
                        <a:t>tersebut?</a:t>
                      </a:r>
                    </a:p>
                  </a:txBody>
                  <a:tcPr marL="0" marR="0" marT="0" marB="0"/>
                </a:tc>
                <a:tc>
                  <a:txBody>
                    <a:bodyPr/>
                    <a:lstStyle/>
                    <a:p>
                      <a:pPr marL="457200" indent="0"/>
                      <a:r>
                        <a:rPr lang="en-US" sz="900" i="1">
                          <a:latin typeface="Arial"/>
                        </a:rPr>
                        <a:t>facebook</a:t>
                      </a:r>
                    </a:p>
                  </a:txBody>
                  <a:tcPr marL="0" marR="0" marT="0" marB="0"/>
                </a:tc>
              </a:tr>
              <a:tr h="173736">
                <a:tc>
                  <a:txBody>
                    <a:bodyPr/>
                    <a:lstStyle/>
                    <a:p>
                      <a:pPr marL="279400" indent="0"/>
                      <a:r>
                        <a:rPr lang="en-US" sz="900" i="1">
                          <a:latin typeface="Arial"/>
                        </a:rPr>
                        <a:t>• "Kalau informasi tersebut diperoleh dari orang,</a:t>
                      </a:r>
                    </a:p>
                  </a:txBody>
                  <a:tcPr marL="0" marR="0" marT="0" marB="0"/>
                </a:tc>
                <a:tc>
                  <a:txBody>
                    <a:bodyPr/>
                    <a:lstStyle/>
                    <a:p>
                      <a:endParaRPr sz="900"/>
                    </a:p>
                  </a:txBody>
                  <a:tcPr marL="0" marR="0" marT="0" marB="0"/>
                </a:tc>
              </a:tr>
              <a:tr h="179832">
                <a:tc>
                  <a:txBody>
                    <a:bodyPr/>
                    <a:lstStyle/>
                    <a:p>
                      <a:pPr marL="469900" indent="0"/>
                      <a:r>
                        <a:rPr lang="en-US" sz="900" i="1">
                          <a:latin typeface="Arial"/>
                        </a:rPr>
                        <a:t>bagaimana kita mendapatkannya?"</a:t>
                      </a:r>
                    </a:p>
                  </a:txBody>
                  <a:tcPr marL="0" marR="0" marT="0" marB="0"/>
                </a:tc>
                <a:tc>
                  <a:txBody>
                    <a:bodyPr/>
                    <a:lstStyle/>
                    <a:p>
                      <a:pPr marL="304800" indent="0"/>
                      <a:r>
                        <a:rPr lang="en-US" sz="900" i="1">
                          <a:latin typeface="Arial"/>
                        </a:rPr>
                        <a:t>• bertanya/wawancara/</a:t>
                      </a:r>
                    </a:p>
                  </a:txBody>
                  <a:tcPr marL="0" marR="0" marT="0" marB="0"/>
                </a:tc>
              </a:tr>
              <a:tr h="173736">
                <a:tc>
                  <a:txBody>
                    <a:bodyPr/>
                    <a:lstStyle/>
                    <a:p>
                      <a:pPr marL="279400" indent="0"/>
                      <a:r>
                        <a:rPr lang="en-US" sz="900" i="1">
                          <a:latin typeface="Arial"/>
                        </a:rPr>
                        <a:t>• "Bagaimana kalau kelompok sekarang ini</a:t>
                      </a:r>
                    </a:p>
                  </a:txBody>
                  <a:tcPr marL="0" marR="0" marT="0" marB="0"/>
                </a:tc>
                <a:tc>
                  <a:txBody>
                    <a:bodyPr/>
                    <a:lstStyle/>
                    <a:p>
                      <a:pPr marL="457200" indent="0"/>
                      <a:r>
                        <a:rPr lang="en-US" sz="900" i="1">
                          <a:latin typeface="Arial"/>
                        </a:rPr>
                        <a:t>interview"</a:t>
                      </a:r>
                    </a:p>
                  </a:txBody>
                  <a:tcPr marL="0" marR="0" marT="0" marB="0"/>
                </a:tc>
              </a:tr>
              <a:tr h="167640">
                <a:tc>
                  <a:txBody>
                    <a:bodyPr/>
                    <a:lstStyle/>
                    <a:p>
                      <a:pPr marL="469900" indent="0"/>
                      <a:r>
                        <a:rPr lang="en-US" sz="900" i="1">
                          <a:latin typeface="Arial"/>
                        </a:rPr>
                        <a:t>merupakan kelompok kerja untuk menjawab</a:t>
                      </a:r>
                    </a:p>
                  </a:txBody>
                  <a:tcPr marL="0" marR="0" marT="0" marB="0"/>
                </a:tc>
                <a:tc>
                  <a:txBody>
                    <a:bodyPr/>
                    <a:lstStyle/>
                    <a:p>
                      <a:pPr marL="304800" indent="0"/>
                      <a:r>
                        <a:rPr lang="en-US" sz="900" i="1">
                          <a:latin typeface="Arial"/>
                        </a:rPr>
                        <a:t>• „Ya, Bu/Pak."</a:t>
                      </a:r>
                    </a:p>
                  </a:txBody>
                  <a:tcPr marL="0" marR="0" marT="0" marB="0"/>
                </a:tc>
              </a:tr>
              <a:tr h="161544">
                <a:tc>
                  <a:txBody>
                    <a:bodyPr/>
                    <a:lstStyle/>
                    <a:p>
                      <a:pPr marL="469900" indent="0"/>
                      <a:r>
                        <a:rPr lang="en-US" sz="900" i="1">
                          <a:latin typeface="Arial"/>
                        </a:rPr>
                        <a:t>masalah tersebut?</a:t>
                      </a:r>
                    </a:p>
                  </a:txBody>
                  <a:tcPr marL="0" marR="0" marT="0" marB="0"/>
                </a:tc>
                <a:tc>
                  <a:txBody>
                    <a:bodyPr/>
                    <a:lstStyle/>
                    <a:p>
                      <a:endParaRPr sz="800"/>
                    </a:p>
                  </a:txBody>
                  <a:tcPr marL="0" marR="0" marT="0" marB="0"/>
                </a:tc>
              </a:tr>
              <a:tr h="179832">
                <a:tc>
                  <a:txBody>
                    <a:bodyPr/>
                    <a:lstStyle/>
                    <a:p>
                      <a:pPr marL="50800" indent="0"/>
                      <a:r>
                        <a:rPr lang="en-US" sz="900">
                          <a:latin typeface="Arial"/>
                        </a:rPr>
                        <a:t>b. Membagi tugas yang ada di dalam amplop ke setiap</a:t>
                      </a:r>
                    </a:p>
                  </a:txBody>
                  <a:tcPr marL="0" marR="0" marT="0" marB="0"/>
                </a:tc>
                <a:tc>
                  <a:txBody>
                    <a:bodyPr/>
                    <a:lstStyle/>
                    <a:p>
                      <a:pPr marL="101600" indent="0"/>
                      <a:r>
                        <a:rPr lang="en-US" sz="900">
                          <a:latin typeface="Arial"/>
                        </a:rPr>
                        <a:t>b. Setiap kelompok mengambil satu</a:t>
                      </a:r>
                    </a:p>
                  </a:txBody>
                  <a:tcPr marL="0" marR="0" marT="0" marB="0"/>
                </a:tc>
              </a:tr>
              <a:tr h="164592">
                <a:tc>
                  <a:txBody>
                    <a:bodyPr/>
                    <a:lstStyle/>
                    <a:p>
                      <a:pPr marL="279400" indent="0"/>
                      <a:r>
                        <a:rPr lang="en-US" sz="900">
                          <a:latin typeface="Arial"/>
                        </a:rPr>
                        <a:t>kelompok dan memastikan semua anggota</a:t>
                      </a:r>
                    </a:p>
                  </a:txBody>
                  <a:tcPr marL="0" marR="0" marT="0" marB="0"/>
                </a:tc>
                <a:tc>
                  <a:txBody>
                    <a:bodyPr/>
                    <a:lstStyle/>
                    <a:p>
                      <a:pPr marL="304800" indent="0"/>
                      <a:r>
                        <a:rPr lang="en-US" sz="900">
                          <a:latin typeface="Arial"/>
                        </a:rPr>
                        <a:t>karton dan berdiskusi untuk</a:t>
                      </a:r>
                    </a:p>
                  </a:txBody>
                  <a:tcPr marL="0" marR="0" marT="0" marB="0"/>
                </a:tc>
              </a:tr>
              <a:tr h="170688">
                <a:tc>
                  <a:txBody>
                    <a:bodyPr/>
                    <a:lstStyle/>
                    <a:p>
                      <a:pPr marL="279400" indent="0"/>
                      <a:r>
                        <a:rPr lang="en-US" sz="900">
                          <a:latin typeface="Arial"/>
                        </a:rPr>
                        <a:t>kelompok aktif terlibat. Di dalam karton berisi kartu</a:t>
                      </a:r>
                    </a:p>
                  </a:txBody>
                  <a:tcPr marL="0" marR="0" marT="0" marB="0"/>
                </a:tc>
                <a:tc>
                  <a:txBody>
                    <a:bodyPr/>
                    <a:lstStyle/>
                    <a:p>
                      <a:pPr marL="304800" indent="0"/>
                      <a:r>
                        <a:rPr lang="en-US" sz="900">
                          <a:latin typeface="Arial"/>
                        </a:rPr>
                        <a:t>menentukan ketua, sekretaris serta</a:t>
                      </a:r>
                    </a:p>
                  </a:txBody>
                  <a:tcPr marL="0" marR="0" marT="0" marB="0"/>
                </a:tc>
              </a:tr>
              <a:tr h="176784">
                <a:tc>
                  <a:txBody>
                    <a:bodyPr/>
                    <a:lstStyle/>
                    <a:p>
                      <a:pPr marL="279400" indent="0"/>
                      <a:r>
                        <a:rPr lang="en-US" sz="900">
                          <a:latin typeface="Arial"/>
                        </a:rPr>
                        <a:t>kecil bertuliskan:</a:t>
                      </a:r>
                    </a:p>
                  </a:txBody>
                  <a:tcPr marL="0" marR="0" marT="0" marB="0"/>
                </a:tc>
                <a:tc>
                  <a:txBody>
                    <a:bodyPr/>
                    <a:lstStyle/>
                    <a:p>
                      <a:pPr marL="304800" indent="0"/>
                      <a:r>
                        <a:rPr lang="en-US" sz="900">
                          <a:latin typeface="Arial"/>
                        </a:rPr>
                        <a:t>uraian tugas masing-masing</a:t>
                      </a:r>
                    </a:p>
                  </a:txBody>
                  <a:tcPr marL="0" marR="0" marT="0" marB="0"/>
                </a:tc>
              </a:tr>
              <a:tr h="167640">
                <a:tc>
                  <a:txBody>
                    <a:bodyPr/>
                    <a:lstStyle/>
                    <a:p>
                      <a:pPr marL="279400" indent="0"/>
                      <a:r>
                        <a:rPr lang="en-US" sz="900" b="1">
                          <a:latin typeface="Arial"/>
                        </a:rPr>
                        <a:t>1. Internet</a:t>
                      </a:r>
                    </a:p>
                  </a:txBody>
                  <a:tcPr marL="0" marR="0" marT="0" marB="0"/>
                </a:tc>
                <a:tc>
                  <a:txBody>
                    <a:bodyPr/>
                    <a:lstStyle/>
                    <a:p>
                      <a:pPr marL="304800" indent="0"/>
                      <a:r>
                        <a:rPr lang="en-US" sz="900">
                          <a:latin typeface="Arial"/>
                        </a:rPr>
                        <a:t>anggota kelompok.</a:t>
                      </a:r>
                    </a:p>
                  </a:txBody>
                  <a:tcPr marL="0" marR="0" marT="0" marB="0"/>
                </a:tc>
              </a:tr>
              <a:tr h="176784">
                <a:tc>
                  <a:txBody>
                    <a:bodyPr/>
                    <a:lstStyle/>
                    <a:p>
                      <a:pPr marL="279400" indent="0"/>
                      <a:r>
                        <a:rPr lang="en-US" sz="900" b="1">
                          <a:latin typeface="Arial"/>
                        </a:rPr>
                        <a:t>2. Bucher/Magazine</a:t>
                      </a:r>
                    </a:p>
                  </a:txBody>
                  <a:tcPr marL="0" marR="0" marT="0" marB="0"/>
                </a:tc>
                <a:tc>
                  <a:txBody>
                    <a:bodyPr/>
                    <a:lstStyle/>
                    <a:p>
                      <a:endParaRPr sz="900"/>
                    </a:p>
                  </a:txBody>
                  <a:tcPr marL="0" marR="0" marT="0" marB="0"/>
                </a:tc>
              </a:tr>
              <a:tr h="155448">
                <a:tc>
                  <a:txBody>
                    <a:bodyPr/>
                    <a:lstStyle/>
                    <a:p>
                      <a:pPr marL="279400" indent="0"/>
                      <a:r>
                        <a:rPr lang="en-US" sz="900" b="1">
                          <a:latin typeface="Arial"/>
                        </a:rPr>
                        <a:t>3. Interview</a:t>
                      </a:r>
                    </a:p>
                  </a:txBody>
                  <a:tcPr marL="0" marR="0" marT="0" marB="0"/>
                </a:tc>
                <a:tc>
                  <a:txBody>
                    <a:bodyPr/>
                    <a:lstStyle/>
                    <a:p>
                      <a:endParaRPr sz="800"/>
                    </a:p>
                  </a:txBody>
                  <a:tcPr marL="0" marR="0" marT="0" marB="0"/>
                </a:tc>
              </a:tr>
              <a:tr h="179832">
                <a:tc>
                  <a:txBody>
                    <a:bodyPr/>
                    <a:lstStyle/>
                    <a:p>
                      <a:pPr marL="279400" indent="0"/>
                      <a:r>
                        <a:rPr lang="en-US" sz="900" b="1">
                          <a:latin typeface="Arial"/>
                        </a:rPr>
                        <a:t>4. Email/Facebook/andere Quelle</a:t>
                      </a:r>
                    </a:p>
                  </a:txBody>
                  <a:tcPr marL="0" marR="0" marT="0" marB="0"/>
                </a:tc>
                <a:tc>
                  <a:txBody>
                    <a:bodyPr/>
                    <a:lstStyle/>
                    <a:p>
                      <a:endParaRPr sz="900"/>
                    </a:p>
                  </a:txBody>
                  <a:tcPr marL="0" marR="0" marT="0" marB="0"/>
                </a:tc>
              </a:tr>
              <a:tr h="173736">
                <a:tc>
                  <a:txBody>
                    <a:bodyPr/>
                    <a:lstStyle/>
                    <a:p>
                      <a:pPr marL="469900" indent="0"/>
                      <a:r>
                        <a:rPr lang="en-US" sz="900" b="1">
                          <a:latin typeface="Arial"/>
                        </a:rPr>
                        <a:t>(Lehrer/Dozent, usw)</a:t>
                      </a:r>
                    </a:p>
                  </a:txBody>
                  <a:tcPr marL="0" marR="0" marT="0" marB="0"/>
                </a:tc>
                <a:tc>
                  <a:txBody>
                    <a:bodyPr/>
                    <a:lstStyle/>
                    <a:p>
                      <a:endParaRPr sz="900"/>
                    </a:p>
                  </a:txBody>
                  <a:tcPr marL="0" marR="0" marT="0" marB="0"/>
                </a:tc>
              </a:tr>
              <a:tr h="246888">
                <a:tc>
                  <a:txBody>
                    <a:bodyPr/>
                    <a:lstStyle/>
                    <a:p>
                      <a:pPr marL="279400" indent="0"/>
                      <a:r>
                        <a:rPr lang="en-US" sz="900" i="1">
                          <a:latin typeface="Arial"/>
                        </a:rPr>
                        <a:t>„Hier habe ich Kartchen"Nehmt bitte einsl</a:t>
                      </a:r>
                    </a:p>
                  </a:txBody>
                  <a:tcPr marL="0" marR="0" marT="0" marB="0"/>
                </a:tc>
                <a:tc>
                  <a:txBody>
                    <a:bodyPr/>
                    <a:lstStyle/>
                    <a:p>
                      <a:endParaRPr sz="1200"/>
                    </a:p>
                  </a:txBody>
                  <a:tcPr marL="0" marR="0" marT="0" marB="0"/>
                </a:tc>
              </a:tr>
              <a:tr h="265176">
                <a:tc>
                  <a:txBody>
                    <a:bodyPr/>
                    <a:lstStyle/>
                    <a:p>
                      <a:pPr marL="50800" indent="0"/>
                      <a:r>
                        <a:rPr lang="en-US" sz="900">
                          <a:latin typeface="Arial"/>
                        </a:rPr>
                        <a:t>c. Menjelaskan sarana yang akan digunakan, misalnya</a:t>
                      </a:r>
                    </a:p>
                  </a:txBody>
                  <a:tcPr marL="0" marR="0" marT="0" marB="0"/>
                </a:tc>
                <a:tc>
                  <a:txBody>
                    <a:bodyPr/>
                    <a:lstStyle/>
                    <a:p>
                      <a:pPr marL="101600" indent="0"/>
                      <a:r>
                        <a:rPr lang="en-US" sz="900">
                          <a:latin typeface="Arial"/>
                        </a:rPr>
                        <a:t>c. Menyimak keterangan guru</a:t>
                      </a:r>
                    </a:p>
                  </a:txBody>
                  <a:tcPr marL="0" marR="0" marT="0" marB="0"/>
                </a:tc>
              </a:tr>
              <a:tr h="161544">
                <a:tc>
                  <a:txBody>
                    <a:bodyPr/>
                    <a:lstStyle/>
                    <a:p>
                      <a:pPr marL="279400" indent="0"/>
                      <a:r>
                        <a:rPr lang="en-US" sz="900">
                          <a:latin typeface="Arial"/>
                        </a:rPr>
                        <a:t>koneksi internet, komputer, buku, HP, kertas manila,</a:t>
                      </a:r>
                    </a:p>
                  </a:txBody>
                  <a:tcPr marL="0" marR="0" marT="0" marB="0"/>
                </a:tc>
                <a:tc>
                  <a:txBody>
                    <a:bodyPr/>
                    <a:lstStyle/>
                    <a:p>
                      <a:endParaRPr sz="800"/>
                    </a:p>
                  </a:txBody>
                  <a:tcPr marL="0" marR="0" marT="0" marB="0"/>
                </a:tc>
              </a:tr>
              <a:tr h="176784">
                <a:tc>
                  <a:txBody>
                    <a:bodyPr/>
                    <a:lstStyle/>
                    <a:p>
                      <a:pPr marL="279400" indent="0"/>
                      <a:r>
                        <a:rPr lang="en-US" sz="900">
                          <a:latin typeface="Arial"/>
                        </a:rPr>
                        <a:t>spidol, dll.</a:t>
                      </a:r>
                    </a:p>
                  </a:txBody>
                  <a:tcPr marL="0" marR="0" marT="0" marB="0"/>
                </a:tc>
                <a:tc>
                  <a:txBody>
                    <a:bodyPr/>
                    <a:lstStyle/>
                    <a:p>
                      <a:endParaRPr sz="900"/>
                    </a:p>
                  </a:txBody>
                  <a:tcPr marL="0" marR="0" marT="0" marB="0"/>
                </a:tc>
              </a:tr>
              <a:tr h="170688">
                <a:tc>
                  <a:txBody>
                    <a:bodyPr/>
                    <a:lstStyle/>
                    <a:p>
                      <a:pPr marL="50800" indent="0"/>
                      <a:r>
                        <a:rPr lang="en-US" sz="900">
                          <a:latin typeface="Arial"/>
                        </a:rPr>
                        <a:t>d. Menentukan batas waktu kerja kelompok dan</a:t>
                      </a:r>
                    </a:p>
                  </a:txBody>
                  <a:tcPr marL="0" marR="0" marT="0" marB="0"/>
                </a:tc>
                <a:tc>
                  <a:txBody>
                    <a:bodyPr/>
                    <a:lstStyle/>
                    <a:p>
                      <a:pPr marL="101600" indent="0"/>
                      <a:r>
                        <a:rPr lang="en-US" sz="900">
                          <a:latin typeface="Arial"/>
                        </a:rPr>
                        <a:t>d. Menyimak keterangan guru</a:t>
                      </a:r>
                    </a:p>
                  </a:txBody>
                  <a:tcPr marL="0" marR="0" marT="0" marB="0"/>
                </a:tc>
              </a:tr>
              <a:tr h="173736">
                <a:tc>
                  <a:txBody>
                    <a:bodyPr/>
                    <a:lstStyle/>
                    <a:p>
                      <a:pPr marL="279400" indent="0"/>
                      <a:r>
                        <a:rPr lang="en-US" sz="900">
                          <a:latin typeface="Arial"/>
                        </a:rPr>
                        <a:t>jadwal presentasi hasil.</a:t>
                      </a:r>
                    </a:p>
                  </a:txBody>
                  <a:tcPr marL="0" marR="0" marT="0" marB="0"/>
                </a:tc>
                <a:tc>
                  <a:txBody>
                    <a:bodyPr/>
                    <a:lstStyle/>
                    <a:p>
                      <a:endParaRPr sz="900"/>
                    </a:p>
                  </a:txBody>
                  <a:tcPr marL="0" marR="0" marT="0" marB="0"/>
                </a:tc>
              </a:tr>
              <a:tr h="170688">
                <a:tc>
                  <a:txBody>
                    <a:bodyPr/>
                    <a:lstStyle/>
                    <a:p>
                      <a:pPr marL="50800" indent="0"/>
                      <a:r>
                        <a:rPr lang="en-US" sz="900">
                          <a:latin typeface="Arial"/>
                        </a:rPr>
                        <a:t>e. Menjelaskan teknis pelaksanaan kerja kelompok dan</a:t>
                      </a:r>
                    </a:p>
                  </a:txBody>
                  <a:tcPr marL="0" marR="0" marT="0" marB="0"/>
                </a:tc>
                <a:tc>
                  <a:txBody>
                    <a:bodyPr/>
                    <a:lstStyle/>
                    <a:p>
                      <a:pPr marL="101600" indent="0"/>
                      <a:r>
                        <a:rPr lang="en-US" sz="900">
                          <a:latin typeface="Arial"/>
                        </a:rPr>
                        <a:t>e. Mencatat keterangan guru</a:t>
                      </a:r>
                    </a:p>
                  </a:txBody>
                  <a:tcPr marL="0" marR="0" marT="0" marB="0"/>
                </a:tc>
              </a:tr>
              <a:tr h="164592">
                <a:tc>
                  <a:txBody>
                    <a:bodyPr/>
                    <a:lstStyle/>
                    <a:p>
                      <a:pPr marL="279400" indent="0"/>
                      <a:r>
                        <a:rPr lang="en-US" sz="900">
                          <a:latin typeface="Arial"/>
                        </a:rPr>
                        <a:t>teknis presentasi.</a:t>
                      </a:r>
                    </a:p>
                  </a:txBody>
                  <a:tcPr marL="0" marR="0" marT="0" marB="0"/>
                </a:tc>
                <a:tc>
                  <a:txBody>
                    <a:bodyPr/>
                    <a:lstStyle/>
                    <a:p>
                      <a:endParaRPr sz="800"/>
                    </a:p>
                  </a:txBody>
                  <a:tcPr marL="0" marR="0" marT="0" marB="0"/>
                </a:tc>
              </a:tr>
            </a:tbl>
          </a:graphicData>
        </a:graphic>
      </p:graphicFrame>
      <p:sp>
        <p:nvSpPr>
          <p:cNvPr id="5" name="Rectangle 4"/>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81</a:t>
            </a:r>
          </a:p>
        </p:txBody>
      </p:sp>
    </p:spTree>
  </p:cSld>
  <p:clrMapOvr>
    <a:overrideClrMapping bg1="lt1" tx1="dk1" bg2="lt2" tx2="dk2" accent1="accent1" accent2="accent2" accent3="accent3" accent4="accent4" accent5="accent5" accent6="accent6" hlink="hlink" folHlink="folHlink"/>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252728" y="1094232"/>
            <a:ext cx="5989320" cy="350520"/>
          </a:xfrm>
          <a:prstGeom prst="rect">
            <a:avLst/>
          </a:prstGeom>
        </p:spPr>
        <p:txBody>
          <a:bodyPr lIns="0" tIns="0" rIns="0" bIns="0">
            <a:noAutofit/>
          </a:bodyPr>
          <a:lstStyle/>
          <a:p>
            <a:pPr marL="469900" marR="609600" indent="-203200">
              <a:lnSpc>
                <a:spcPts val="1488"/>
              </a:lnSpc>
              <a:spcAft>
                <a:spcPts val="1050"/>
              </a:spcAft>
            </a:pPr>
            <a:r>
              <a:rPr lang="en-US" sz="900" b="1">
                <a:latin typeface="Arial"/>
              </a:rPr>
              <a:t>c. Tahap 3: Pembelajaran Mandiri</a:t>
            </a:r>
            <a:r>
              <a:rPr lang="en-US" sz="900" b="1" i="1">
                <a:latin typeface="Arial"/>
              </a:rPr>
              <a:t> (Self Learning)/Membantu</a:t>
            </a:r>
            <a:r>
              <a:rPr lang="en-US" sz="900" b="1">
                <a:latin typeface="Arial"/>
              </a:rPr>
              <a:t> penyelidikan mandiri dan kelompok</a:t>
            </a:r>
          </a:p>
        </p:txBody>
      </p:sp>
      <p:graphicFrame>
        <p:nvGraphicFramePr>
          <p:cNvPr id="3" name="Table 2"/>
          <p:cNvGraphicFramePr>
            <a:graphicFrameLocks noGrp="1"/>
          </p:cNvGraphicFramePr>
          <p:nvPr/>
        </p:nvGraphicFramePr>
        <p:xfrm>
          <a:off x="1255776" y="1642872"/>
          <a:ext cx="5858256" cy="2709672"/>
        </p:xfrm>
        <a:graphic>
          <a:graphicData uri="http://schemas.openxmlformats.org/drawingml/2006/table">
            <a:tbl>
              <a:tblPr/>
              <a:tblGrid>
                <a:gridCol w="3179064"/>
                <a:gridCol w="2679192"/>
              </a:tblGrid>
              <a:tr h="280416">
                <a:tc>
                  <a:txBody>
                    <a:bodyPr/>
                    <a:lstStyle/>
                    <a:p>
                      <a:pPr marL="1104900" indent="0"/>
                      <a:r>
                        <a:rPr lang="en-US" sz="900" b="1">
                          <a:latin typeface="Arial"/>
                        </a:rPr>
                        <a:t>KEGIATAN GURU</a:t>
                      </a:r>
                    </a:p>
                  </a:txBody>
                  <a:tcPr marL="0" marR="0" marT="0" marB="0"/>
                </a:tc>
                <a:tc>
                  <a:txBody>
                    <a:bodyPr/>
                    <a:lstStyle/>
                    <a:p>
                      <a:pPr marL="596900" indent="0"/>
                      <a:r>
                        <a:rPr lang="en-US" sz="900" b="1">
                          <a:latin typeface="Arial"/>
                        </a:rPr>
                        <a:t>KEGIATAN PESERTA DIDIK</a:t>
                      </a:r>
                    </a:p>
                  </a:txBody>
                  <a:tcPr marL="0" marR="0" marT="0" marB="0"/>
                </a:tc>
              </a:tr>
              <a:tr h="2429256">
                <a:tc>
                  <a:txBody>
                    <a:bodyPr/>
                    <a:lstStyle/>
                    <a:p>
                      <a:pPr marL="228600" marR="127000" indent="-165100">
                        <a:lnSpc>
                          <a:spcPts val="1464"/>
                        </a:lnSpc>
                      </a:pPr>
                      <a:r>
                        <a:rPr lang="en-US" sz="900">
                          <a:latin typeface="Arial"/>
                        </a:rPr>
                        <a:t>a. Guru memberikan referensi yang akan dibutuhkan peserta didik untuk memecahkan masalah.</a:t>
                      </a:r>
                    </a:p>
                    <a:p>
                      <a:pPr marL="228600" indent="0">
                        <a:lnSpc>
                          <a:spcPts val="1344"/>
                        </a:lnSpc>
                      </a:pPr>
                      <a:r>
                        <a:rPr lang="en-US" sz="900">
                          <a:latin typeface="Arial"/>
                        </a:rPr>
                        <a:t>• Internet:</a:t>
                      </a:r>
                    </a:p>
                    <a:p>
                      <a:pPr marL="228600" marR="127000" indent="0">
                        <a:lnSpc>
                          <a:spcPts val="1344"/>
                        </a:lnSpc>
                      </a:pPr>
                      <a:r>
                        <a:rPr lang="en-US" sz="900">
                          <a:solidFill>
                            <a:srgbClr val="0000FD"/>
                          </a:solidFill>
                          <a:latin typeface="Arial"/>
                        </a:rPr>
                        <a:t>httD://</a:t>
                      </a:r>
                      <a:r>
                        <a:rPr lang="en-US" sz="900">
                          <a:solidFill>
                            <a:srgbClr val="0000FD"/>
                          </a:solidFill>
                          <a:latin typeface="Arial"/>
                          <a:hlinkClick r:id="rId2"/>
                        </a:rPr>
                        <a:t>www.goethe.de/lrn/Dri/wnd/idl/sua/svs/d</a:t>
                      </a:r>
                      <a:r>
                        <a:rPr lang="en-US" sz="900">
                          <a:solidFill>
                            <a:srgbClr val="0000FD"/>
                          </a:solidFill>
                          <a:latin typeface="Arial"/>
                        </a:rPr>
                        <a:t> eindex.htm</a:t>
                      </a:r>
                    </a:p>
                    <a:p>
                      <a:pPr marL="228600" indent="0">
                        <a:lnSpc>
                          <a:spcPts val="1344"/>
                        </a:lnSpc>
                      </a:pPr>
                      <a:r>
                        <a:rPr lang="en-US" sz="900">
                          <a:latin typeface="Arial"/>
                        </a:rPr>
                        <a:t>• Buku: Buku Siswa bahasa Jerman Kelas X</a:t>
                      </a:r>
                    </a:p>
                    <a:p>
                      <a:pPr marL="228600" marR="127000" indent="0">
                        <a:lnSpc>
                          <a:spcPts val="1344"/>
                        </a:lnSpc>
                      </a:pPr>
                      <a:r>
                        <a:rPr lang="en-US" sz="900">
                          <a:latin typeface="Arial"/>
                        </a:rPr>
                        <a:t>• Wawancara dengan narasumber/</a:t>
                      </a:r>
                      <a:r>
                        <a:rPr lang="en-US" sz="900" i="1">
                          <a:latin typeface="Arial"/>
                        </a:rPr>
                        <a:t> native speaker </a:t>
                      </a:r>
                      <a:r>
                        <a:rPr lang="en-US" sz="900">
                          <a:latin typeface="Arial"/>
                        </a:rPr>
                        <a:t>di pusat kebudayaan/ universitas/lembaga-lembaga lain yang berkaitan dengan dunia pendidikan di Jerman</a:t>
                      </a:r>
                    </a:p>
                    <a:p>
                      <a:pPr marL="228600" marR="127000" indent="-165100">
                        <a:lnSpc>
                          <a:spcPts val="1464"/>
                        </a:lnSpc>
                      </a:pPr>
                      <a:r>
                        <a:rPr lang="en-US" sz="900">
                          <a:latin typeface="Arial"/>
                        </a:rPr>
                        <a:t>b. Guru membimbing siswa dalam pengolahan informasi (jika diperlukan) dan memastikan semua anggota kelompok terlibat aktif.</a:t>
                      </a:r>
                    </a:p>
                  </a:txBody>
                  <a:tcPr marL="0" marR="0" marT="0" marB="0"/>
                </a:tc>
                <a:tc>
                  <a:txBody>
                    <a:bodyPr/>
                    <a:lstStyle/>
                    <a:p>
                      <a:pPr marL="254000" marR="165100" indent="-177800">
                        <a:lnSpc>
                          <a:spcPts val="1464"/>
                        </a:lnSpc>
                        <a:spcAft>
                          <a:spcPts val="4410"/>
                        </a:spcAft>
                      </a:pPr>
                      <a:r>
                        <a:rPr lang="en-US" sz="900">
                          <a:latin typeface="Arial"/>
                        </a:rPr>
                        <a:t>a. </a:t>
                      </a:r>
                      <a:r>
                        <a:rPr lang="en-US" sz="900" b="1">
                          <a:latin typeface="Arial"/>
                        </a:rPr>
                        <a:t>Mengumpulkan informasi</a:t>
                      </a:r>
                      <a:r>
                        <a:rPr lang="en-US" sz="900">
                          <a:latin typeface="Arial"/>
                        </a:rPr>
                        <a:t> dari sumber-sumberyang sudah ditentukan</a:t>
                      </a:r>
                      <a:r>
                        <a:rPr lang="en-US" sz="900" i="1">
                          <a:latin typeface="Arial"/>
                        </a:rPr>
                        <a:t> (Internet, Bucher/Magazine, Interview, Email/ Facebook)</a:t>
                      </a:r>
                      <a:r>
                        <a:rPr lang="en-US" sz="900">
                          <a:latin typeface="Arial"/>
                        </a:rPr>
                        <a:t> dan mendiskusikannya dalam kelompok.</a:t>
                      </a:r>
                    </a:p>
                    <a:p>
                      <a:pPr marL="254000" marR="165100" indent="-177800">
                        <a:lnSpc>
                          <a:spcPts val="1464"/>
                        </a:lnSpc>
                      </a:pPr>
                      <a:r>
                        <a:rPr lang="en-US" sz="900">
                          <a:latin typeface="Arial"/>
                        </a:rPr>
                        <a:t>b. Mengolah informasi sambil memperhatikan dan berdiskusi tentang informasi yang didapatnya</a:t>
                      </a:r>
                    </a:p>
                  </a:txBody>
                  <a:tcPr marL="0" marR="0" marT="0" marB="0"/>
                </a:tc>
              </a:tr>
            </a:tbl>
          </a:graphicData>
        </a:graphic>
      </p:graphicFrame>
      <p:sp>
        <p:nvSpPr>
          <p:cNvPr id="4" name="Rectangle 3"/>
          <p:cNvSpPr/>
          <p:nvPr/>
        </p:nvSpPr>
        <p:spPr>
          <a:xfrm>
            <a:off x="1252728" y="4556760"/>
            <a:ext cx="5989320" cy="347472"/>
          </a:xfrm>
          <a:prstGeom prst="rect">
            <a:avLst/>
          </a:prstGeom>
        </p:spPr>
        <p:txBody>
          <a:bodyPr lIns="0" tIns="0" rIns="0" bIns="0">
            <a:noAutofit/>
          </a:bodyPr>
          <a:lstStyle/>
          <a:p>
            <a:pPr marL="469900" marR="609600" indent="-203200">
              <a:lnSpc>
                <a:spcPts val="1464"/>
              </a:lnSpc>
              <a:spcBef>
                <a:spcPts val="1050"/>
              </a:spcBef>
              <a:spcAft>
                <a:spcPts val="1050"/>
              </a:spcAft>
            </a:pPr>
            <a:r>
              <a:rPr lang="en-US" sz="900" b="1">
                <a:latin typeface="Arial"/>
              </a:rPr>
              <a:t>d. Tahap 4: Pertukaran Pengetahuan</a:t>
            </a:r>
            <a:r>
              <a:rPr lang="en-US" sz="900" b="1" i="1">
                <a:latin typeface="Arial"/>
              </a:rPr>
              <a:t> (Exchange</a:t>
            </a:r>
            <a:r>
              <a:rPr lang="en-US" sz="900" b="1">
                <a:latin typeface="Arial"/>
              </a:rPr>
              <a:t> /rnoiv/ec/ge)/Mengembangkan dan menyajikan produk (hasil karya) dan memamerkannya</a:t>
            </a:r>
          </a:p>
        </p:txBody>
      </p:sp>
      <p:graphicFrame>
        <p:nvGraphicFramePr>
          <p:cNvPr id="5" name="Table 4"/>
          <p:cNvGraphicFramePr>
            <a:graphicFrameLocks noGrp="1"/>
          </p:cNvGraphicFramePr>
          <p:nvPr/>
        </p:nvGraphicFramePr>
        <p:xfrm>
          <a:off x="1435608" y="5102352"/>
          <a:ext cx="5599176" cy="3398520"/>
        </p:xfrm>
        <a:graphic>
          <a:graphicData uri="http://schemas.openxmlformats.org/drawingml/2006/table">
            <a:tbl>
              <a:tblPr/>
              <a:tblGrid>
                <a:gridCol w="2703576"/>
                <a:gridCol w="2895600"/>
              </a:tblGrid>
              <a:tr h="320040">
                <a:tc>
                  <a:txBody>
                    <a:bodyPr/>
                    <a:lstStyle/>
                    <a:p>
                      <a:pPr marL="876300" indent="0"/>
                      <a:r>
                        <a:rPr lang="en-US" sz="900" b="1">
                          <a:latin typeface="Arial"/>
                        </a:rPr>
                        <a:t>KEGIATAN GURU</a:t>
                      </a:r>
                    </a:p>
                  </a:txBody>
                  <a:tcPr marL="0" marR="0" marT="0" marB="0"/>
                </a:tc>
                <a:tc>
                  <a:txBody>
                    <a:bodyPr/>
                    <a:lstStyle/>
                    <a:p>
                      <a:pPr marL="698500" indent="0"/>
                      <a:r>
                        <a:rPr lang="en-US" sz="900" b="1">
                          <a:latin typeface="Arial"/>
                        </a:rPr>
                        <a:t>KEGIATAN PESERTA DIDIK</a:t>
                      </a:r>
                    </a:p>
                  </a:txBody>
                  <a:tcPr marL="0" marR="0" marT="0" marB="0"/>
                </a:tc>
              </a:tr>
              <a:tr h="3078480">
                <a:tc>
                  <a:txBody>
                    <a:bodyPr/>
                    <a:lstStyle/>
                    <a:p>
                      <a:pPr marL="279400" marR="76200" indent="-203200" algn="just">
                        <a:lnSpc>
                          <a:spcPts val="1320"/>
                        </a:lnSpc>
                      </a:pPr>
                      <a:r>
                        <a:rPr lang="en-US" sz="900">
                          <a:latin typeface="Arial"/>
                        </a:rPr>
                        <a:t>a. Menjelaskan teknik dan pelaksanaan presentasi: waktu, poin-poin yang harus dilaporkan, ujaran yang digunakan, tanggapan dari kelompok lain, notulen, dan Iain-Iain.</a:t>
                      </a:r>
                    </a:p>
                    <a:p>
                      <a:pPr marL="279400" marR="76200" indent="-203200" algn="just">
                        <a:lnSpc>
                          <a:spcPts val="1320"/>
                        </a:lnSpc>
                      </a:pPr>
                      <a:r>
                        <a:rPr lang="en-US" sz="900">
                          <a:latin typeface="Arial"/>
                        </a:rPr>
                        <a:t>b. Menjelaskan instrumen penilaian sikap untuk menilai kelompok yang sedang presentasi.</a:t>
                      </a:r>
                    </a:p>
                    <a:p>
                      <a:pPr marL="279400" marR="76200" indent="-203200" algn="just">
                        <a:lnSpc>
                          <a:spcPts val="1320"/>
                        </a:lnSpc>
                      </a:pPr>
                      <a:r>
                        <a:rPr lang="en-US" sz="900">
                          <a:latin typeface="Arial"/>
                        </a:rPr>
                        <a:t>c. Memfasilitasi peserta didik untuk presentasi (menyajikan hasil karya dan memamerkannya). Bentuk presentasi dapat berupa: presentasi di depan kelas secara lisan: dapat memanfaatkan ICT (power point) atau memajang hasil karya pada kertas manila dan dihias sesuai kreativitas peserta didik</a:t>
                      </a:r>
                    </a:p>
                    <a:p>
                      <a:pPr marL="279400" indent="-203200" algn="just">
                        <a:lnSpc>
                          <a:spcPts val="1320"/>
                        </a:lnSpc>
                      </a:pPr>
                      <a:r>
                        <a:rPr lang="en-US" sz="900">
                          <a:latin typeface="Arial"/>
                        </a:rPr>
                        <a:t>d. Melakukan penilaian keterampilan</a:t>
                      </a:r>
                    </a:p>
                  </a:txBody>
                  <a:tcPr marL="0" marR="0" marT="0" marB="0"/>
                </a:tc>
                <a:tc>
                  <a:txBody>
                    <a:bodyPr/>
                    <a:lstStyle/>
                    <a:p>
                      <a:pPr marL="266700" marR="88900" indent="-228600">
                        <a:lnSpc>
                          <a:spcPts val="1344"/>
                        </a:lnSpc>
                        <a:spcAft>
                          <a:spcPts val="2730"/>
                        </a:spcAft>
                      </a:pPr>
                      <a:r>
                        <a:rPr lang="en-US" sz="900">
                          <a:latin typeface="Arial"/>
                        </a:rPr>
                        <a:t>a. Menyimak penjelasan guru dan mencatat hal-hal penting.</a:t>
                      </a:r>
                    </a:p>
                    <a:p>
                      <a:pPr marL="266700" marR="88900" indent="-228600">
                        <a:lnSpc>
                          <a:spcPts val="2016"/>
                        </a:lnSpc>
                        <a:spcAft>
                          <a:spcPts val="210"/>
                        </a:spcAft>
                      </a:pPr>
                      <a:r>
                        <a:rPr lang="en-US" sz="900">
                          <a:latin typeface="Arial"/>
                        </a:rPr>
                        <a:t>b. Menyimak penjelasan guru tentang instrumen penilaian sikap</a:t>
                      </a:r>
                    </a:p>
                    <a:p>
                      <a:pPr marL="266700" indent="-228600">
                        <a:lnSpc>
                          <a:spcPts val="2016"/>
                        </a:lnSpc>
                        <a:spcAft>
                          <a:spcPts val="210"/>
                        </a:spcAft>
                      </a:pPr>
                      <a:r>
                        <a:rPr lang="en-US" sz="900">
                          <a:latin typeface="Arial"/>
                        </a:rPr>
                        <a:t>c. Menyiapkan presentasi</a:t>
                      </a:r>
                    </a:p>
                    <a:p>
                      <a:pPr marL="266700" marR="88900" indent="-228600">
                        <a:lnSpc>
                          <a:spcPts val="1344"/>
                        </a:lnSpc>
                      </a:pPr>
                      <a:r>
                        <a:rPr lang="en-US" sz="900">
                          <a:latin typeface="Arial"/>
                        </a:rPr>
                        <a:t>d. </a:t>
                      </a:r>
                      <a:r>
                        <a:rPr lang="en-US" sz="900" b="1">
                          <a:latin typeface="Arial"/>
                        </a:rPr>
                        <a:t>Mengkomunikasikan</a:t>
                      </a:r>
                      <a:r>
                        <a:rPr lang="en-US" sz="900">
                          <a:latin typeface="Arial"/>
                        </a:rPr>
                        <a:t> hasil karya kelompok dengan cara presentasi melalui tayangan (powerpoint), memajang di dinding kelas, atau mengunggah hasil karya di media sosial. Kelompok yang tidak presentasi menilai sikap kelompok yang sedang presentasi berdasarkan borang penilaian sikap yang disediakan.</a:t>
                      </a:r>
                    </a:p>
                  </a:txBody>
                  <a:tcPr marL="0" marR="0" marT="0" marB="0"/>
                </a:tc>
              </a:tr>
            </a:tbl>
          </a:graphicData>
        </a:graphic>
      </p:graphicFrame>
      <p:sp>
        <p:nvSpPr>
          <p:cNvPr id="6" name="Rectangle 5"/>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82</a:t>
            </a:r>
          </a:p>
        </p:txBody>
      </p:sp>
    </p:spTree>
  </p:cSld>
  <p:clrMapOvr>
    <a:overrideClrMapping bg1="lt1" tx1="dk1" bg2="lt2" tx2="dk2" accent1="accent1" accent2="accent2" accent3="accent3" accent4="accent4" accent5="accent5" accent6="accent6" hlink="hlink" folHlink="folHlink"/>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41704" y="1094232"/>
            <a:ext cx="5074920" cy="161544"/>
          </a:xfrm>
          <a:prstGeom prst="rect">
            <a:avLst/>
          </a:prstGeom>
        </p:spPr>
        <p:txBody>
          <a:bodyPr lIns="0" tIns="0" rIns="0" bIns="0">
            <a:noAutofit/>
          </a:bodyPr>
          <a:lstStyle/>
          <a:p>
            <a:pPr indent="0">
              <a:spcAft>
                <a:spcPts val="1470"/>
              </a:spcAft>
            </a:pPr>
            <a:r>
              <a:rPr lang="en-US" sz="900" b="1">
                <a:latin typeface="Arial"/>
              </a:rPr>
              <a:t>e. Fase 5: Analisis dan evaluasi proses pemecahan masalah/Penilaian</a:t>
            </a:r>
            <a:r>
              <a:rPr lang="en-US" sz="900" b="1" i="1">
                <a:latin typeface="Arial"/>
              </a:rPr>
              <a:t> (Assessment)</a:t>
            </a:r>
          </a:p>
        </p:txBody>
      </p:sp>
      <p:sp>
        <p:nvSpPr>
          <p:cNvPr id="3" name="Rectangle 2"/>
          <p:cNvSpPr/>
          <p:nvPr/>
        </p:nvSpPr>
        <p:spPr>
          <a:xfrm>
            <a:off x="2261616" y="1487424"/>
            <a:ext cx="1060704" cy="121920"/>
          </a:xfrm>
          <a:prstGeom prst="rect">
            <a:avLst/>
          </a:prstGeom>
          <a:solidFill>
            <a:srgbClr val="C6DEEA"/>
          </a:solidFill>
        </p:spPr>
        <p:txBody>
          <a:bodyPr lIns="0" tIns="0" rIns="0" bIns="0">
            <a:noAutofit/>
          </a:bodyPr>
          <a:lstStyle/>
          <a:p>
            <a:pPr marL="63500" indent="0"/>
            <a:r>
              <a:rPr lang="en-US" sz="900" b="1">
                <a:latin typeface="Arial"/>
              </a:rPr>
              <a:t>KEGIATAN GURU</a:t>
            </a:r>
          </a:p>
        </p:txBody>
      </p:sp>
      <p:sp>
        <p:nvSpPr>
          <p:cNvPr id="4" name="Rectangle 3"/>
          <p:cNvSpPr/>
          <p:nvPr/>
        </p:nvSpPr>
        <p:spPr>
          <a:xfrm>
            <a:off x="1441704" y="1487424"/>
            <a:ext cx="5074920" cy="121920"/>
          </a:xfrm>
          <a:prstGeom prst="rect">
            <a:avLst/>
          </a:prstGeom>
          <a:solidFill>
            <a:srgbClr val="C6DEEA"/>
          </a:solidFill>
        </p:spPr>
        <p:txBody>
          <a:bodyPr lIns="0" tIns="0" rIns="0" bIns="0">
            <a:noAutofit/>
          </a:bodyPr>
          <a:lstStyle/>
          <a:p>
            <a:pPr marL="1498600" indent="0">
              <a:spcBef>
                <a:spcPts val="1470"/>
              </a:spcBef>
            </a:pPr>
            <a:r>
              <a:rPr lang="en-US" sz="900" b="1">
                <a:latin typeface="Arial"/>
              </a:rPr>
              <a:t>KEGIATAN PESERTA DIDIK</a:t>
            </a:r>
          </a:p>
        </p:txBody>
      </p:sp>
      <p:sp>
        <p:nvSpPr>
          <p:cNvPr id="5" name="Rectangle 4"/>
          <p:cNvSpPr/>
          <p:nvPr/>
        </p:nvSpPr>
        <p:spPr>
          <a:xfrm>
            <a:off x="1511808" y="1804416"/>
            <a:ext cx="2508504" cy="1530096"/>
          </a:xfrm>
          <a:prstGeom prst="rect">
            <a:avLst/>
          </a:prstGeom>
        </p:spPr>
        <p:txBody>
          <a:bodyPr lIns="0" tIns="0" rIns="0" bIns="0">
            <a:noAutofit/>
          </a:bodyPr>
          <a:lstStyle/>
          <a:p>
            <a:pPr marL="203200" marR="38100" indent="-203200">
              <a:lnSpc>
                <a:spcPts val="1320"/>
              </a:lnSpc>
            </a:pPr>
            <a:r>
              <a:rPr lang="en-US" sz="900">
                <a:latin typeface="Arial"/>
              </a:rPr>
              <a:t>a. Menanyakan manfaat dari kegiatan yang telah dilakukan.</a:t>
            </a:r>
          </a:p>
          <a:p>
            <a:pPr marL="203200" marR="38100" indent="-203200">
              <a:lnSpc>
                <a:spcPts val="1344"/>
              </a:lnSpc>
              <a:spcAft>
                <a:spcPts val="840"/>
              </a:spcAft>
            </a:pPr>
            <a:r>
              <a:rPr lang="en-US" sz="900">
                <a:latin typeface="Arial"/>
              </a:rPr>
              <a:t>b. Menanyakan pendapat mereka tentang kegiatan yang sudah dilakukan.</a:t>
            </a:r>
          </a:p>
          <a:p>
            <a:pPr marL="203200" marR="38100" indent="-203200">
              <a:lnSpc>
                <a:spcPts val="1344"/>
              </a:lnSpc>
            </a:pPr>
            <a:r>
              <a:rPr lang="en-US" sz="900">
                <a:latin typeface="Arial"/>
              </a:rPr>
              <a:t>c. Memberikan umpan balik atau memberikan penguatan.</a:t>
            </a:r>
          </a:p>
          <a:p>
            <a:pPr marL="203200" indent="-203200">
              <a:spcAft>
                <a:spcPts val="210"/>
              </a:spcAft>
            </a:pPr>
            <a:r>
              <a:rPr lang="en-US" sz="900">
                <a:latin typeface="Arial"/>
              </a:rPr>
              <a:t>d. Merangkum pendapat peserta didik.</a:t>
            </a:r>
          </a:p>
          <a:p>
            <a:pPr marL="203200" indent="-203200"/>
            <a:r>
              <a:rPr lang="en-US" sz="900">
                <a:latin typeface="Arial"/>
              </a:rPr>
              <a:t>e. Memberikan evaluasi/penilaian kognitif</a:t>
            </a:r>
          </a:p>
        </p:txBody>
      </p:sp>
      <p:sp>
        <p:nvSpPr>
          <p:cNvPr id="6" name="Rectangle 5"/>
          <p:cNvSpPr/>
          <p:nvPr/>
        </p:nvSpPr>
        <p:spPr>
          <a:xfrm>
            <a:off x="4233672" y="1804416"/>
            <a:ext cx="2654808" cy="1682496"/>
          </a:xfrm>
          <a:prstGeom prst="rect">
            <a:avLst/>
          </a:prstGeom>
        </p:spPr>
        <p:txBody>
          <a:bodyPr lIns="0" tIns="0" rIns="0" bIns="0">
            <a:noAutofit/>
          </a:bodyPr>
          <a:lstStyle/>
          <a:p>
            <a:pPr marL="177800" marR="76200" indent="-177800">
              <a:lnSpc>
                <a:spcPts val="1320"/>
              </a:lnSpc>
            </a:pPr>
            <a:r>
              <a:rPr lang="en-US" sz="900">
                <a:latin typeface="Arial"/>
              </a:rPr>
              <a:t>a. Menyebutkan manfaat kegiatan yang telah dilakukan.</a:t>
            </a:r>
          </a:p>
          <a:p>
            <a:pPr marL="177800" marR="76200" indent="-177800">
              <a:lnSpc>
                <a:spcPts val="1320"/>
              </a:lnSpc>
            </a:pPr>
            <a:r>
              <a:rPr lang="en-US" sz="900">
                <a:latin typeface="Arial"/>
              </a:rPr>
              <a:t>b. Mengemukakan pendapat tentang kegiatan yang sudah dilakukan (belajar dengan menerapkan langkah-langkah dalam PBL).</a:t>
            </a:r>
          </a:p>
          <a:p>
            <a:pPr marL="177800" marR="76200" indent="-177800">
              <a:lnSpc>
                <a:spcPts val="1320"/>
              </a:lnSpc>
            </a:pPr>
            <a:r>
              <a:rPr lang="en-US" sz="900">
                <a:latin typeface="Arial"/>
              </a:rPr>
              <a:t>c. Menyimak umpan balik/penguatan oleh guru</a:t>
            </a:r>
          </a:p>
          <a:p>
            <a:pPr marL="177800" marR="76200" indent="-177800">
              <a:lnSpc>
                <a:spcPts val="1320"/>
              </a:lnSpc>
            </a:pPr>
            <a:r>
              <a:rPr lang="en-US" sz="900">
                <a:latin typeface="Arial"/>
              </a:rPr>
              <a:t>d. Menyimak rangkuman yang disampaikan oleh guru.</a:t>
            </a:r>
          </a:p>
          <a:p>
            <a:pPr marL="177800" indent="-177800">
              <a:lnSpc>
                <a:spcPts val="1320"/>
              </a:lnSpc>
            </a:pPr>
            <a:r>
              <a:rPr lang="en-US" sz="900">
                <a:latin typeface="Arial"/>
              </a:rPr>
              <a:t>e. Mengerjakan soal.</a:t>
            </a:r>
          </a:p>
        </p:txBody>
      </p:sp>
      <p:sp>
        <p:nvSpPr>
          <p:cNvPr id="7" name="Rectangle 6"/>
          <p:cNvSpPr/>
          <p:nvPr/>
        </p:nvSpPr>
        <p:spPr>
          <a:xfrm>
            <a:off x="1264920" y="3694176"/>
            <a:ext cx="3611880" cy="341376"/>
          </a:xfrm>
          <a:prstGeom prst="rect">
            <a:avLst/>
          </a:prstGeom>
        </p:spPr>
        <p:txBody>
          <a:bodyPr lIns="0" tIns="0" rIns="0" bIns="0">
            <a:noAutofit/>
          </a:bodyPr>
          <a:lstStyle/>
          <a:p>
            <a:pPr marL="177800" indent="-177800">
              <a:lnSpc>
                <a:spcPts val="1464"/>
              </a:lnSpc>
            </a:pPr>
            <a:r>
              <a:rPr lang="en-US" sz="900" b="1">
                <a:latin typeface="Arial"/>
              </a:rPr>
              <a:t>2. Contoh Penilaian PBL dalam Mata Pelajaran Bahasa Jerman a. Penilaian kognitif</a:t>
            </a:r>
          </a:p>
        </p:txBody>
      </p:sp>
      <p:graphicFrame>
        <p:nvGraphicFramePr>
          <p:cNvPr id="8" name="Table 7"/>
          <p:cNvGraphicFramePr>
            <a:graphicFrameLocks noGrp="1"/>
          </p:cNvGraphicFramePr>
          <p:nvPr/>
        </p:nvGraphicFramePr>
        <p:xfrm>
          <a:off x="1615440" y="4053840"/>
          <a:ext cx="5126736" cy="2484120"/>
        </p:xfrm>
        <a:graphic>
          <a:graphicData uri="http://schemas.openxmlformats.org/drawingml/2006/table">
            <a:tbl>
              <a:tblPr/>
              <a:tblGrid>
                <a:gridCol w="3822192"/>
                <a:gridCol w="1304544"/>
              </a:tblGrid>
              <a:tr h="213360">
                <a:tc gridSpan="2">
                  <a:txBody>
                    <a:bodyPr/>
                    <a:lstStyle/>
                    <a:p>
                      <a:pPr marL="76200" indent="0"/>
                      <a:r>
                        <a:rPr lang="en-US" sz="900" b="1">
                          <a:latin typeface="Arial"/>
                        </a:rPr>
                        <a:t>Erganze den Text! Ulla telefoniert mit Jan</a:t>
                      </a:r>
                    </a:p>
                  </a:txBody>
                  <a:tcPr marL="0" marR="0" marT="0" marB="0"/>
                </a:tc>
                <a:tc hMerge="1">
                  <a:txBody>
                    <a:bodyPr/>
                    <a:lstStyle/>
                    <a:p>
                      <a:endParaRPr sz="1100"/>
                    </a:p>
                  </a:txBody>
                  <a:tcPr marL="0" marR="0" marT="0" marB="0"/>
                </a:tc>
              </a:tr>
              <a:tr h="198120">
                <a:tc>
                  <a:txBody>
                    <a:bodyPr/>
                    <a:lstStyle/>
                    <a:p>
                      <a:pPr marL="76200" indent="0"/>
                      <a:r>
                        <a:rPr lang="en-US" sz="900">
                          <a:latin typeface="Arial"/>
                        </a:rPr>
                        <a:t>Ulla: Frau Stelzig ist nicht da. ...(0) unterrichtet dann morgen</a:t>
                      </a:r>
                    </a:p>
                  </a:txBody>
                  <a:tcPr marL="0" marR="0" marT="0" marB="0"/>
                </a:tc>
                <a:tc>
                  <a:txBody>
                    <a:bodyPr/>
                    <a:lstStyle/>
                    <a:p>
                      <a:pPr marL="38100" indent="0"/>
                      <a:r>
                        <a:rPr lang="en-US" sz="900">
                          <a:latin typeface="Arial"/>
                        </a:rPr>
                        <a:t>(0) Wer</a:t>
                      </a:r>
                    </a:p>
                  </a:txBody>
                  <a:tcPr marL="0" marR="0" marT="0" marB="0"/>
                </a:tc>
              </a:tr>
              <a:tr h="201168">
                <a:tc>
                  <a:txBody>
                    <a:bodyPr/>
                    <a:lstStyle/>
                    <a:p>
                      <a:pPr marL="381000" indent="0"/>
                      <a:r>
                        <a:rPr lang="en-US" sz="900">
                          <a:latin typeface="Arial"/>
                        </a:rPr>
                        <a:t>Franzosisch?</a:t>
                      </a:r>
                    </a:p>
                  </a:txBody>
                  <a:tcPr marL="0" marR="0" marT="0" marB="0"/>
                </a:tc>
                <a:tc>
                  <a:txBody>
                    <a:bodyPr/>
                    <a:lstStyle/>
                    <a:p>
                      <a:endParaRPr sz="1000"/>
                    </a:p>
                  </a:txBody>
                  <a:tcPr marL="0" marR="0" marT="0" marB="0"/>
                </a:tc>
              </a:tr>
              <a:tr h="213360">
                <a:tc>
                  <a:txBody>
                    <a:bodyPr/>
                    <a:lstStyle/>
                    <a:p>
                      <a:pPr marL="76200" indent="0"/>
                      <a:r>
                        <a:rPr lang="en-US" sz="900">
                          <a:latin typeface="Arial"/>
                        </a:rPr>
                        <a:t>Jan: Ich glaube, .(1) Ohler.</a:t>
                      </a:r>
                    </a:p>
                  </a:txBody>
                  <a:tcPr marL="0" marR="0" marT="0" marB="0"/>
                </a:tc>
                <a:tc>
                  <a:txBody>
                    <a:bodyPr/>
                    <a:lstStyle/>
                    <a:p>
                      <a:pPr marL="38100" indent="0"/>
                      <a:r>
                        <a:rPr lang="en-US" sz="900">
                          <a:latin typeface="Arial"/>
                        </a:rPr>
                        <a:t>a. was</a:t>
                      </a:r>
                    </a:p>
                  </a:txBody>
                  <a:tcPr marL="0" marR="0" marT="0" marB="0"/>
                </a:tc>
              </a:tr>
              <a:tr h="195072">
                <a:tc>
                  <a:txBody>
                    <a:bodyPr/>
                    <a:lstStyle/>
                    <a:p>
                      <a:pPr marL="76200" indent="0"/>
                      <a:r>
                        <a:rPr lang="en-US" sz="900">
                          <a:latin typeface="Arial"/>
                        </a:rPr>
                        <a:t>Ulla: Prima. Ich finde Herrn Ohler sehr sympathisch.</a:t>
                      </a:r>
                    </a:p>
                  </a:txBody>
                  <a:tcPr marL="0" marR="0" marT="0" marB="0"/>
                </a:tc>
                <a:tc>
                  <a:txBody>
                    <a:bodyPr/>
                    <a:lstStyle/>
                    <a:p>
                      <a:pPr marL="38100" indent="0"/>
                      <a:r>
                        <a:rPr lang="en-US" sz="900">
                          <a:latin typeface="Arial"/>
                        </a:rPr>
                        <a:t>b. wie findest du</a:t>
                      </a:r>
                    </a:p>
                  </a:txBody>
                  <a:tcPr marL="0" marR="0" marT="0" marB="0"/>
                </a:tc>
              </a:tr>
              <a:tr h="210312">
                <a:tc>
                  <a:txBody>
                    <a:bodyPr/>
                    <a:lstStyle/>
                    <a:p>
                      <a:pPr marL="76200" indent="0"/>
                      <a:r>
                        <a:rPr lang="en-US" sz="900">
                          <a:latin typeface="Arial"/>
                        </a:rPr>
                        <a:t>Jan: .(3) magst du lieber?</a:t>
                      </a:r>
                    </a:p>
                  </a:txBody>
                  <a:tcPr marL="0" marR="0" marT="0" marB="0"/>
                </a:tc>
                <a:tc>
                  <a:txBody>
                    <a:bodyPr/>
                    <a:lstStyle/>
                    <a:p>
                      <a:pPr marL="38100" indent="0"/>
                      <a:r>
                        <a:rPr lang="en-US" sz="900">
                          <a:latin typeface="Arial"/>
                        </a:rPr>
                        <a:t>c. mag lieber</a:t>
                      </a:r>
                    </a:p>
                  </a:txBody>
                  <a:tcPr marL="0" marR="0" marT="0" marB="0"/>
                </a:tc>
              </a:tr>
              <a:tr h="201168">
                <a:tc>
                  <a:txBody>
                    <a:bodyPr/>
                    <a:lstStyle/>
                    <a:p>
                      <a:pPr marL="76200" indent="0"/>
                      <a:r>
                        <a:rPr lang="en-US" sz="900">
                          <a:latin typeface="Arial"/>
                        </a:rPr>
                        <a:t>Ulla: Ach, ich mag alle zwei.</a:t>
                      </a:r>
                    </a:p>
                  </a:txBody>
                  <a:tcPr marL="0" marR="0" marT="0" marB="0"/>
                </a:tc>
                <a:tc>
                  <a:txBody>
                    <a:bodyPr/>
                    <a:lstStyle/>
                    <a:p>
                      <a:pPr marL="38100" indent="0"/>
                      <a:r>
                        <a:rPr lang="en-US" sz="900">
                          <a:latin typeface="Arial"/>
                        </a:rPr>
                        <a:t>d—wer</a:t>
                      </a:r>
                    </a:p>
                  </a:txBody>
                  <a:tcPr marL="0" marR="0" marT="0" marB="0"/>
                </a:tc>
              </a:tr>
              <a:tr h="210312">
                <a:tc>
                  <a:txBody>
                    <a:bodyPr/>
                    <a:lstStyle/>
                    <a:p>
                      <a:pPr marL="76200" indent="0"/>
                      <a:r>
                        <a:rPr lang="en-US" sz="900">
                          <a:latin typeface="Arial"/>
                        </a:rPr>
                        <a:t>Jan: .(4) lernst du gerade?</a:t>
                      </a:r>
                    </a:p>
                  </a:txBody>
                  <a:tcPr marL="0" marR="0" marT="0" marB="0"/>
                </a:tc>
                <a:tc>
                  <a:txBody>
                    <a:bodyPr/>
                    <a:lstStyle/>
                    <a:p>
                      <a:pPr marL="38100" indent="0"/>
                      <a:r>
                        <a:rPr lang="en-US" sz="900">
                          <a:latin typeface="Arial"/>
                        </a:rPr>
                        <a:t>e. wen</a:t>
                      </a:r>
                    </a:p>
                  </a:txBody>
                  <a:tcPr marL="0" marR="0" marT="0" marB="0"/>
                </a:tc>
              </a:tr>
              <a:tr h="195072">
                <a:tc>
                  <a:txBody>
                    <a:bodyPr/>
                    <a:lstStyle/>
                    <a:p>
                      <a:pPr marL="76200" indent="0"/>
                      <a:r>
                        <a:rPr lang="en-US" sz="900">
                          <a:latin typeface="Arial"/>
                        </a:rPr>
                        <a:t>Ulla: Mathe.</a:t>
                      </a:r>
                    </a:p>
                  </a:txBody>
                  <a:tcPr marL="0" marR="0" marT="0" marB="0"/>
                </a:tc>
                <a:tc>
                  <a:txBody>
                    <a:bodyPr/>
                    <a:lstStyle/>
                    <a:p>
                      <a:pPr marL="38100" indent="0"/>
                      <a:r>
                        <a:rPr lang="en-US" sz="900">
                          <a:latin typeface="Arial"/>
                        </a:rPr>
                        <a:t>f. Herr</a:t>
                      </a:r>
                    </a:p>
                  </a:txBody>
                  <a:tcPr marL="0" marR="0" marT="0" marB="0"/>
                </a:tc>
              </a:tr>
              <a:tr h="210312">
                <a:tc>
                  <a:txBody>
                    <a:bodyPr/>
                    <a:lstStyle/>
                    <a:p>
                      <a:pPr marL="76200" indent="0"/>
                      <a:r>
                        <a:rPr lang="en-US" sz="900">
                          <a:latin typeface="Arial"/>
                        </a:rPr>
                        <a:t>Jan: Sag mal, .(5) Mathe?</a:t>
                      </a:r>
                    </a:p>
                  </a:txBody>
                  <a:tcPr marL="0" marR="0" marT="0" marB="0"/>
                </a:tc>
                <a:tc>
                  <a:txBody>
                    <a:bodyPr/>
                    <a:lstStyle/>
                    <a:p>
                      <a:endParaRPr sz="1000"/>
                    </a:p>
                  </a:txBody>
                  <a:tcPr marL="0" marR="0" marT="0" marB="0"/>
                </a:tc>
              </a:tr>
              <a:tr h="201168">
                <a:tc>
                  <a:txBody>
                    <a:bodyPr/>
                    <a:lstStyle/>
                    <a:p>
                      <a:pPr marL="76200" indent="0"/>
                      <a:r>
                        <a:rPr lang="en-US" sz="900">
                          <a:latin typeface="Arial"/>
                        </a:rPr>
                        <a:t>Ulla: Oh, Mathe macht SpaR.</a:t>
                      </a:r>
                    </a:p>
                  </a:txBody>
                  <a:tcPr marL="0" marR="0" marT="0" marB="0"/>
                </a:tc>
                <a:tc>
                  <a:txBody>
                    <a:bodyPr/>
                    <a:lstStyle/>
                    <a:p>
                      <a:endParaRPr sz="1000"/>
                    </a:p>
                  </a:txBody>
                  <a:tcPr marL="0" marR="0" marT="0" marB="0"/>
                </a:tc>
              </a:tr>
              <a:tr h="234696">
                <a:tc>
                  <a:txBody>
                    <a:bodyPr/>
                    <a:lstStyle/>
                    <a:p>
                      <a:pPr marL="76200" indent="0"/>
                      <a:r>
                        <a:rPr lang="en-US" sz="900">
                          <a:latin typeface="Arial"/>
                        </a:rPr>
                        <a:t>Jan: Ich ... (6) Physik. Mathe finde ich langweilig.</a:t>
                      </a:r>
                    </a:p>
                  </a:txBody>
                  <a:tcPr marL="0" marR="0" marT="0" marB="0"/>
                </a:tc>
                <a:tc>
                  <a:txBody>
                    <a:bodyPr/>
                    <a:lstStyle/>
                    <a:p>
                      <a:endParaRPr sz="1200"/>
                    </a:p>
                  </a:txBody>
                  <a:tcPr marL="0" marR="0" marT="0" marB="0"/>
                </a:tc>
              </a:tr>
            </a:tbl>
          </a:graphicData>
        </a:graphic>
      </p:graphicFrame>
      <p:sp>
        <p:nvSpPr>
          <p:cNvPr id="9" name="Rectangle 8"/>
          <p:cNvSpPr/>
          <p:nvPr/>
        </p:nvSpPr>
        <p:spPr>
          <a:xfrm>
            <a:off x="1252728" y="6742176"/>
            <a:ext cx="5611368" cy="502920"/>
          </a:xfrm>
          <a:prstGeom prst="rect">
            <a:avLst/>
          </a:prstGeom>
        </p:spPr>
        <p:txBody>
          <a:bodyPr lIns="0" tIns="0" rIns="0" bIns="0">
            <a:noAutofit/>
          </a:bodyPr>
          <a:lstStyle/>
          <a:p>
            <a:pPr marL="431800" indent="0">
              <a:lnSpc>
                <a:spcPts val="1488"/>
              </a:lnSpc>
              <a:spcBef>
                <a:spcPts val="840"/>
              </a:spcBef>
            </a:pPr>
            <a:r>
              <a:rPr lang="en-US" sz="900">
                <a:latin typeface="Arial"/>
              </a:rPr>
              <a:t>Keterangan:</a:t>
            </a:r>
          </a:p>
          <a:p>
            <a:pPr marL="431800" indent="0">
              <a:lnSpc>
                <a:spcPts val="1488"/>
              </a:lnSpc>
            </a:pPr>
            <a:r>
              <a:rPr lang="en-US" sz="900">
                <a:latin typeface="Arial"/>
              </a:rPr>
              <a:t>- Tiap nomor memiliki bobot nilai 2.</a:t>
            </a:r>
          </a:p>
          <a:p>
            <a:pPr marL="431800" indent="0">
              <a:lnSpc>
                <a:spcPts val="1488"/>
              </a:lnSpc>
              <a:spcAft>
                <a:spcPts val="840"/>
              </a:spcAft>
            </a:pPr>
            <a:r>
              <a:rPr lang="en-US" sz="900">
                <a:latin typeface="Arial"/>
              </a:rPr>
              <a:t>- Nilai maksimal: 10.</a:t>
            </a:r>
          </a:p>
        </p:txBody>
      </p:sp>
      <p:sp>
        <p:nvSpPr>
          <p:cNvPr id="10" name="Rectangle 9"/>
          <p:cNvSpPr/>
          <p:nvPr/>
        </p:nvSpPr>
        <p:spPr>
          <a:xfrm>
            <a:off x="1252728" y="7485888"/>
            <a:ext cx="5611368" cy="533400"/>
          </a:xfrm>
          <a:prstGeom prst="rect">
            <a:avLst/>
          </a:prstGeom>
        </p:spPr>
        <p:txBody>
          <a:bodyPr lIns="0" tIns="0" rIns="0" bIns="0">
            <a:noAutofit/>
          </a:bodyPr>
          <a:lstStyle/>
          <a:p>
            <a:pPr marL="190500" indent="0">
              <a:lnSpc>
                <a:spcPts val="1464"/>
              </a:lnSpc>
              <a:spcBef>
                <a:spcPts val="840"/>
              </a:spcBef>
            </a:pPr>
            <a:r>
              <a:rPr lang="en-US" sz="900" b="1">
                <a:latin typeface="Arial"/>
              </a:rPr>
              <a:t>b. Penilaian sikap</a:t>
            </a:r>
          </a:p>
          <a:p>
            <a:pPr marL="431800" marR="190500" indent="0">
              <a:lnSpc>
                <a:spcPts val="1464"/>
              </a:lnSpc>
              <a:spcAft>
                <a:spcPts val="1260"/>
              </a:spcAft>
            </a:pPr>
            <a:r>
              <a:rPr lang="en-US" sz="900">
                <a:latin typeface="Arial"/>
              </a:rPr>
              <a:t>Sikap yang akan dinilai dalam contoh di sini adalah santun dan kerja sama. Penilaian dilakukan oleh guru.</a:t>
            </a:r>
          </a:p>
        </p:txBody>
      </p:sp>
      <p:sp>
        <p:nvSpPr>
          <p:cNvPr id="11" name="Rectangle 10"/>
          <p:cNvSpPr/>
          <p:nvPr/>
        </p:nvSpPr>
        <p:spPr>
          <a:xfrm>
            <a:off x="1624584" y="8235696"/>
            <a:ext cx="960120" cy="155448"/>
          </a:xfrm>
          <a:prstGeom prst="rect">
            <a:avLst/>
          </a:prstGeom>
        </p:spPr>
        <p:txBody>
          <a:bodyPr lIns="0" tIns="0" rIns="0" bIns="0">
            <a:noAutofit/>
          </a:bodyPr>
          <a:lstStyle/>
          <a:p>
            <a:pPr indent="0"/>
            <a:r>
              <a:rPr lang="en-US" sz="900" b="1">
                <a:latin typeface="Arial"/>
              </a:rPr>
              <a:t>Aspek: 1. Santun</a:t>
            </a:r>
          </a:p>
        </p:txBody>
      </p:sp>
      <p:graphicFrame>
        <p:nvGraphicFramePr>
          <p:cNvPr id="12" name="Table 11"/>
          <p:cNvGraphicFramePr>
            <a:graphicFrameLocks noGrp="1"/>
          </p:cNvGraphicFramePr>
          <p:nvPr/>
        </p:nvGraphicFramePr>
        <p:xfrm>
          <a:off x="1255776" y="8403336"/>
          <a:ext cx="5382768" cy="1280160"/>
        </p:xfrm>
        <a:graphic>
          <a:graphicData uri="http://schemas.openxmlformats.org/drawingml/2006/table">
            <a:tbl>
              <a:tblPr/>
              <a:tblGrid>
                <a:gridCol w="341376"/>
                <a:gridCol w="2011680"/>
                <a:gridCol w="2103120"/>
                <a:gridCol w="926592"/>
              </a:tblGrid>
              <a:tr h="164592">
                <a:tc>
                  <a:txBody>
                    <a:bodyPr/>
                    <a:lstStyle/>
                    <a:p>
                      <a:pPr marL="127000" indent="0"/>
                      <a:r>
                        <a:rPr lang="en-US" sz="800" b="1">
                          <a:latin typeface="Arial"/>
                        </a:rPr>
                        <a:t>No.</a:t>
                      </a:r>
                    </a:p>
                  </a:txBody>
                  <a:tcPr marL="0" marR="0" marT="0" marB="0"/>
                </a:tc>
                <a:tc>
                  <a:txBody>
                    <a:bodyPr/>
                    <a:lstStyle/>
                    <a:p>
                      <a:pPr marL="571500" indent="0"/>
                      <a:r>
                        <a:rPr lang="en-US" sz="800" b="1">
                          <a:latin typeface="Arial"/>
                        </a:rPr>
                        <a:t>Indikator Santun</a:t>
                      </a:r>
                    </a:p>
                  </a:txBody>
                  <a:tcPr marL="0" marR="0" marT="0" marB="0"/>
                </a:tc>
                <a:tc>
                  <a:txBody>
                    <a:bodyPr/>
                    <a:lstStyle/>
                    <a:p>
                      <a:pPr marL="622300" indent="0"/>
                      <a:r>
                        <a:rPr lang="en-US" sz="800" b="1">
                          <a:latin typeface="Arial"/>
                        </a:rPr>
                        <a:t>Penilaian Santun</a:t>
                      </a:r>
                    </a:p>
                  </a:txBody>
                  <a:tcPr marL="0" marR="0" marT="0" marB="0"/>
                </a:tc>
                <a:tc>
                  <a:txBody>
                    <a:bodyPr/>
                    <a:lstStyle/>
                    <a:p>
                      <a:pPr marR="317500" indent="0" algn="r"/>
                      <a:r>
                        <a:rPr lang="en-US" sz="800" b="1">
                          <a:latin typeface="Arial"/>
                        </a:rPr>
                        <a:t>Kriteria</a:t>
                      </a:r>
                    </a:p>
                  </a:txBody>
                  <a:tcPr marL="0" marR="0" marT="0" marB="0"/>
                </a:tc>
              </a:tr>
              <a:tr h="316992">
                <a:tc>
                  <a:txBody>
                    <a:bodyPr/>
                    <a:lstStyle/>
                    <a:p>
                      <a:pPr marL="127000" indent="0"/>
                      <a:r>
                        <a:rPr lang="en-US" sz="900">
                          <a:latin typeface="Arial"/>
                        </a:rPr>
                        <a:t>1.</a:t>
                      </a:r>
                    </a:p>
                  </a:txBody>
                  <a:tcPr marL="0" marR="0" marT="0" marB="0"/>
                </a:tc>
                <a:tc>
                  <a:txBody>
                    <a:bodyPr/>
                    <a:lstStyle/>
                    <a:p>
                      <a:pPr marL="76200" marR="139700" indent="0">
                        <a:lnSpc>
                          <a:spcPts val="1224"/>
                        </a:lnSpc>
                      </a:pPr>
                      <a:r>
                        <a:rPr lang="en-US" sz="900">
                          <a:latin typeface="Arial"/>
                        </a:rPr>
                        <a:t>Baik budi bahasanya (sopan ucapannya)</a:t>
                      </a:r>
                    </a:p>
                  </a:txBody>
                  <a:tcPr marL="0" marR="0" marT="0" marB="0"/>
                </a:tc>
                <a:tc>
                  <a:txBody>
                    <a:bodyPr/>
                    <a:lstStyle/>
                    <a:p>
                      <a:pPr marL="76200" indent="0"/>
                      <a:r>
                        <a:rPr lang="en-US" sz="900">
                          <a:latin typeface="Arial"/>
                        </a:rPr>
                        <a:t>Skor 1: jika terpenuhi satu indikator</a:t>
                      </a:r>
                    </a:p>
                  </a:txBody>
                  <a:tcPr marL="0" marR="0" marT="0" marB="0"/>
                </a:tc>
                <a:tc>
                  <a:txBody>
                    <a:bodyPr/>
                    <a:lstStyle/>
                    <a:p>
                      <a:pPr marL="76200" indent="0"/>
                      <a:r>
                        <a:rPr lang="en-US" sz="900">
                          <a:latin typeface="Arial"/>
                        </a:rPr>
                        <a:t>Kurang (K)</a:t>
                      </a:r>
                    </a:p>
                  </a:txBody>
                  <a:tcPr marL="0" marR="0" marT="0" marB="0"/>
                </a:tc>
              </a:tr>
              <a:tr h="161544">
                <a:tc>
                  <a:txBody>
                    <a:bodyPr/>
                    <a:lstStyle/>
                    <a:p>
                      <a:pPr marL="127000" indent="0"/>
                      <a:r>
                        <a:rPr lang="en-US" sz="900">
                          <a:latin typeface="Arial"/>
                        </a:rPr>
                        <a:t>2.</a:t>
                      </a:r>
                    </a:p>
                  </a:txBody>
                  <a:tcPr marL="0" marR="0" marT="0" marB="0"/>
                </a:tc>
                <a:tc>
                  <a:txBody>
                    <a:bodyPr/>
                    <a:lstStyle/>
                    <a:p>
                      <a:pPr marL="76200" indent="0"/>
                      <a:r>
                        <a:rPr lang="en-US" sz="900">
                          <a:latin typeface="Arial"/>
                        </a:rPr>
                        <a:t>Menggunakan ungkapan yang tepat</a:t>
                      </a:r>
                    </a:p>
                  </a:txBody>
                  <a:tcPr marL="0" marR="0" marT="0" marB="0"/>
                </a:tc>
                <a:tc>
                  <a:txBody>
                    <a:bodyPr/>
                    <a:lstStyle/>
                    <a:p>
                      <a:pPr marL="76200" indent="0"/>
                      <a:r>
                        <a:rPr lang="en-US" sz="900">
                          <a:latin typeface="Arial"/>
                        </a:rPr>
                        <a:t>Skor 2: jika terpenuhi dua indikator</a:t>
                      </a:r>
                    </a:p>
                  </a:txBody>
                  <a:tcPr marL="0" marR="0" marT="0" marB="0"/>
                </a:tc>
                <a:tc>
                  <a:txBody>
                    <a:bodyPr/>
                    <a:lstStyle/>
                    <a:p>
                      <a:pPr marR="317500" indent="0" algn="r"/>
                      <a:r>
                        <a:rPr lang="en-US" sz="900">
                          <a:latin typeface="Arial"/>
                        </a:rPr>
                        <a:t>Cukup (C)</a:t>
                      </a:r>
                    </a:p>
                  </a:txBody>
                  <a:tcPr marL="0" marR="0" marT="0" marB="0"/>
                </a:tc>
              </a:tr>
              <a:tr h="313944">
                <a:tc>
                  <a:txBody>
                    <a:bodyPr/>
                    <a:lstStyle/>
                    <a:p>
                      <a:pPr marL="127000" indent="0"/>
                      <a:r>
                        <a:rPr lang="en-US" sz="900">
                          <a:latin typeface="Arial"/>
                        </a:rPr>
                        <a:t>3.</a:t>
                      </a:r>
                    </a:p>
                  </a:txBody>
                  <a:tcPr marL="0" marR="0" marT="0" marB="0"/>
                </a:tc>
                <a:tc>
                  <a:txBody>
                    <a:bodyPr/>
                    <a:lstStyle/>
                    <a:p>
                      <a:pPr marL="76200" marR="139700" indent="0">
                        <a:lnSpc>
                          <a:spcPts val="1200"/>
                        </a:lnSpc>
                      </a:pPr>
                      <a:r>
                        <a:rPr lang="en-US" sz="900">
                          <a:latin typeface="Arial"/>
                        </a:rPr>
                        <a:t>Menunjukkan ekspresi wajah yang cerah</a:t>
                      </a:r>
                    </a:p>
                  </a:txBody>
                  <a:tcPr marL="0" marR="0" marT="0" marB="0"/>
                </a:tc>
                <a:tc>
                  <a:txBody>
                    <a:bodyPr/>
                    <a:lstStyle/>
                    <a:p>
                      <a:pPr marL="76200" indent="0"/>
                      <a:r>
                        <a:rPr lang="en-US" sz="900">
                          <a:latin typeface="Arial"/>
                        </a:rPr>
                        <a:t>Skor 3: jika terpenuhi tiga indikator</a:t>
                      </a:r>
                    </a:p>
                  </a:txBody>
                  <a:tcPr marL="0" marR="0" marT="0" marB="0"/>
                </a:tc>
                <a:tc>
                  <a:txBody>
                    <a:bodyPr/>
                    <a:lstStyle/>
                    <a:p>
                      <a:pPr marL="76200" indent="0"/>
                      <a:r>
                        <a:rPr lang="en-US" sz="900">
                          <a:latin typeface="Arial"/>
                        </a:rPr>
                        <a:t>Baik (B)</a:t>
                      </a:r>
                    </a:p>
                  </a:txBody>
                  <a:tcPr marL="0" marR="0" marT="0" marB="0"/>
                </a:tc>
              </a:tr>
              <a:tr h="323088">
                <a:tc>
                  <a:txBody>
                    <a:bodyPr/>
                    <a:lstStyle/>
                    <a:p>
                      <a:pPr marL="127000" indent="0"/>
                      <a:r>
                        <a:rPr lang="en-US" sz="900">
                          <a:latin typeface="Arial"/>
                        </a:rPr>
                        <a:t>4.</a:t>
                      </a:r>
                    </a:p>
                  </a:txBody>
                  <a:tcPr marL="0" marR="0" marT="0" marB="0"/>
                </a:tc>
                <a:tc>
                  <a:txBody>
                    <a:bodyPr/>
                    <a:lstStyle/>
                    <a:p>
                      <a:pPr marL="76200" indent="0"/>
                      <a:r>
                        <a:rPr lang="en-US" sz="900">
                          <a:latin typeface="Arial"/>
                        </a:rPr>
                        <a:t>Berperilaku sopan</a:t>
                      </a:r>
                    </a:p>
                  </a:txBody>
                  <a:tcPr marL="0" marR="0" marT="0" marB="0"/>
                </a:tc>
                <a:tc>
                  <a:txBody>
                    <a:bodyPr/>
                    <a:lstStyle/>
                    <a:p>
                      <a:pPr marL="76200" indent="0"/>
                      <a:r>
                        <a:rPr lang="en-US" sz="900">
                          <a:latin typeface="Arial"/>
                        </a:rPr>
                        <a:t>Skor 4: jika terpenuhi semua indikator</a:t>
                      </a:r>
                    </a:p>
                  </a:txBody>
                  <a:tcPr marL="0" marR="0" marT="0" marB="0"/>
                </a:tc>
                <a:tc>
                  <a:txBody>
                    <a:bodyPr/>
                    <a:lstStyle/>
                    <a:p>
                      <a:pPr marL="76200" marR="317500" indent="0">
                        <a:lnSpc>
                          <a:spcPts val="1224"/>
                        </a:lnSpc>
                      </a:pPr>
                      <a:r>
                        <a:rPr lang="en-US" sz="900">
                          <a:latin typeface="Arial"/>
                        </a:rPr>
                        <a:t>Sangat Baik (SB)</a:t>
                      </a:r>
                    </a:p>
                  </a:txBody>
                  <a:tcPr marL="0" marR="0" marT="0" marB="0"/>
                </a:tc>
              </a:tr>
            </a:tbl>
          </a:graphicData>
        </a:graphic>
      </p:graphicFrame>
      <p:sp>
        <p:nvSpPr>
          <p:cNvPr id="13" name="Rectangle 12"/>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83</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8992" y="576072"/>
            <a:ext cx="5586984" cy="167640"/>
          </a:xfrm>
          <a:prstGeom prst="rect">
            <a:avLst/>
          </a:prstGeom>
        </p:spPr>
        <p:txBody>
          <a:bodyPr lIns="0" tIns="0" rIns="0" bIns="0">
            <a:noAutofit/>
          </a:bodyPr>
          <a:lstStyle/>
          <a:p>
            <a:pPr marL="4635500" indent="0">
              <a:spcAft>
                <a:spcPts val="2100"/>
              </a:spcAft>
            </a:pPr>
            <a:r>
              <a:rPr lang="en-US" sz="900" b="1">
                <a:latin typeface="Arial"/>
              </a:rPr>
              <a:t>HO-1.1/1.2</a:t>
            </a:r>
          </a:p>
        </p:txBody>
      </p:sp>
      <p:sp>
        <p:nvSpPr>
          <p:cNvPr id="3" name="Rectangle 2"/>
          <p:cNvSpPr/>
          <p:nvPr/>
        </p:nvSpPr>
        <p:spPr>
          <a:xfrm>
            <a:off x="1078992" y="1109472"/>
            <a:ext cx="5586984" cy="8647176"/>
          </a:xfrm>
          <a:prstGeom prst="rect">
            <a:avLst/>
          </a:prstGeom>
        </p:spPr>
        <p:txBody>
          <a:bodyPr lIns="0" tIns="0" rIns="0" bIns="0">
            <a:noAutofit/>
          </a:bodyPr>
          <a:lstStyle/>
          <a:p>
            <a:pPr marL="1892300" indent="0">
              <a:spcBef>
                <a:spcPts val="2100"/>
              </a:spcBef>
              <a:spcAft>
                <a:spcPts val="420"/>
              </a:spcAft>
            </a:pPr>
            <a:r>
              <a:rPr lang="en-US" sz="1100" b="1">
                <a:latin typeface="Arial"/>
              </a:rPr>
              <a:t>Submateri Pelatihan 1.1:</a:t>
            </a:r>
          </a:p>
          <a:p>
            <a:pPr marL="368300" indent="0" algn="just">
              <a:spcAft>
                <a:spcPts val="1680"/>
              </a:spcAft>
            </a:pPr>
            <a:r>
              <a:rPr lang="en-US" sz="1100" b="1">
                <a:latin typeface="Arial"/>
              </a:rPr>
              <a:t>Rasional Pengembangan dan Elemen Perubahan Kurikulum 2013</a:t>
            </a:r>
          </a:p>
          <a:p>
            <a:pPr indent="0">
              <a:lnSpc>
                <a:spcPts val="1608"/>
              </a:lnSpc>
            </a:pPr>
            <a:r>
              <a:rPr lang="en-US" sz="900" b="1">
                <a:latin typeface="Arial"/>
              </a:rPr>
              <a:t>A. Rasional Pengembangan Kurikulum 2013</a:t>
            </a:r>
          </a:p>
          <a:p>
            <a:pPr marL="190500" indent="0">
              <a:lnSpc>
                <a:spcPts val="1608"/>
              </a:lnSpc>
            </a:pPr>
            <a:r>
              <a:rPr lang="en-US" sz="900" b="1">
                <a:latin typeface="Arial"/>
              </a:rPr>
              <a:t>1. Latar Belakang</a:t>
            </a:r>
          </a:p>
          <a:p>
            <a:pPr marL="368300" marR="12700" indent="0" algn="just">
              <a:lnSpc>
                <a:spcPts val="1608"/>
              </a:lnSpc>
              <a:spcAft>
                <a:spcPts val="1050"/>
              </a:spcAft>
            </a:pPr>
            <a:r>
              <a:rPr lang="en-US" sz="900">
                <a:latin typeface="Arial"/>
              </a:rPr>
              <a:t>Kurikulum merupakan salah satu dari sekian banyak unsur sumber daya pendidikan yang memberikan kontribusi signifikan untuk mewujudkan proses berkembangnya kualitas potensi peserta didik. Oleh karena itu, tidak dapat disangkal lagi bahwa kurikulum yang dikembangkan dengan berbasis kompetensi sangat diperlukan sebagai instrumen untuk mengarahkan peserta didik menjadi manusia berkualitas yang mampu dan proaktif menjawab tantangan zaman yang selalu berubah, manusia terdidik yang beriman dan bertakwa kepada Tuhan Yang Maha Esa, berakhlak mulia, sehat, berilmu, cakap, kreatif, mandiri, serta warga negara yang demokratis dan bertanggung jawab. Pengembangan Kurikulum 2013 merupakan langkah lanjutan Pengembangan Kurikulum Berbasis Kompetensi yang telah dirintis pada tahun 2004 dan KTSP 2006 yang mencakup kompetensi sikap, pengetahuan, dan keterampilan secara terpadu.</a:t>
            </a:r>
          </a:p>
          <a:p>
            <a:pPr marL="190500" indent="0">
              <a:lnSpc>
                <a:spcPts val="1608"/>
              </a:lnSpc>
            </a:pPr>
            <a:r>
              <a:rPr lang="en-US" sz="900" b="1">
                <a:latin typeface="Arial"/>
              </a:rPr>
              <a:t>2. Rasional Pengembangan Kurikulum 2013</a:t>
            </a:r>
          </a:p>
          <a:p>
            <a:pPr marL="368300" marR="12700" indent="0" algn="just">
              <a:lnSpc>
                <a:spcPts val="1608"/>
              </a:lnSpc>
            </a:pPr>
            <a:r>
              <a:rPr lang="en-US" sz="900">
                <a:latin typeface="Arial"/>
              </a:rPr>
              <a:t>Pengembangan kurikulum perlu dilakukan karena adanya berbagai tantangan yang dihadapi, baik internal maupun eksternal.</a:t>
            </a:r>
          </a:p>
          <a:p>
            <a:pPr marL="368300" indent="0" algn="just">
              <a:lnSpc>
                <a:spcPts val="1608"/>
              </a:lnSpc>
            </a:pPr>
            <a:r>
              <a:rPr lang="en-US" sz="900">
                <a:latin typeface="Arial"/>
              </a:rPr>
              <a:t>a. Tantangan Internal</a:t>
            </a:r>
          </a:p>
          <a:p>
            <a:pPr marL="546100" marR="12700" indent="0" algn="just">
              <a:lnSpc>
                <a:spcPts val="1608"/>
              </a:lnSpc>
              <a:spcAft>
                <a:spcPts val="1050"/>
              </a:spcAft>
            </a:pPr>
            <a:r>
              <a:rPr lang="en-US" sz="900">
                <a:latin typeface="Arial"/>
              </a:rPr>
              <a:t>Tantangan internal antara lain terkait dengan kondisi pendidikan dikaitkan dengan tuntutan pendidikan yang mengacu pada 8 (delapan) Standar Nasional Pendidikan yang meliputi standar pengelolaan, standar biaya, standar sarana prasarana, standar pendidik dan tenaga kependidikan, standar isi, standar proses, standar penilaian, dan standar kompetensi lulusan. Tantangan internal lainnya adalah perkembangan penduduk Indonesia dilihat dari pertumbuhan penduduk usia produktif. SDM usia produktif yang melimpah apabila memiliki kompetensi dan keterampilan akan menjadi modal pembangunan yang luar biasa besarna. Akan tetapi, apabila tidak memiliki kompetensi dan keterampilan tentunya akan menjadi beban pembangunan.</a:t>
            </a:r>
          </a:p>
          <a:p>
            <a:pPr marL="368300" indent="0" algn="just">
              <a:spcAft>
                <a:spcPts val="420"/>
              </a:spcAft>
            </a:pPr>
            <a:r>
              <a:rPr lang="en-US" sz="900">
                <a:latin typeface="Arial"/>
              </a:rPr>
              <a:t>b. Tantangan Eksternal</a:t>
            </a:r>
          </a:p>
          <a:p>
            <a:pPr marL="546100" marR="12700" indent="0" algn="just">
              <a:lnSpc>
                <a:spcPts val="1608"/>
              </a:lnSpc>
              <a:spcAft>
                <a:spcPts val="1050"/>
              </a:spcAft>
            </a:pPr>
            <a:r>
              <a:rPr lang="en-US" sz="900">
                <a:latin typeface="Arial"/>
              </a:rPr>
              <a:t>Tantangan eksternal yang dihadapi dunia pendidikan antara lain berkaitan dengan tantangan masa depan, kompetensi yang diperlukan di masa depan, persepsi masyarakat, perkembangan pengetahuan dan pedagogi, serta berbagai fenomena negatif yang mengemuka.</a:t>
            </a:r>
          </a:p>
          <a:p>
            <a:pPr marL="546100" marR="12700" indent="0" algn="just">
              <a:lnSpc>
                <a:spcPts val="1608"/>
              </a:lnSpc>
            </a:pPr>
            <a:r>
              <a:rPr lang="en-US" sz="900">
                <a:latin typeface="Arial"/>
              </a:rPr>
              <a:t>Tantangan masa depan antara lain globalisasi dan kemajuan teknologi informasi. Kompetensi masa depan antara lain kemampuan berkomunikasi, berpikir jernih dan kritis, menjadi warga negara yang bertanggungjawab, kemampuan mencoba untuk mengerti dan toleran terhadap pandangan yang berbeda, dan memiliki kesiapan untuk bekerja. Persepsi masyarakat antara lain terlalu menitikberatkan pada aspek kognitif,</a:t>
            </a:r>
          </a:p>
        </p:txBody>
      </p:sp>
      <p:sp>
        <p:nvSpPr>
          <p:cNvPr id="4" name="Rectangle 3"/>
          <p:cNvSpPr/>
          <p:nvPr/>
        </p:nvSpPr>
        <p:spPr>
          <a:xfrm>
            <a:off x="1063752" y="9933432"/>
            <a:ext cx="5617464" cy="140208"/>
          </a:xfrm>
          <a:prstGeom prst="rect">
            <a:avLst/>
          </a:prstGeom>
        </p:spPr>
        <p:txBody>
          <a:bodyPr lIns="0" tIns="0" rIns="0" bIns="0">
            <a:noAutofit/>
          </a:bodyPr>
          <a:lstStyle/>
          <a:p>
            <a:pPr indent="0" algn="r"/>
            <a:r>
              <a:rPr lang="en-US" sz="900">
                <a:latin typeface="Arial"/>
              </a:rPr>
              <a:t>Materi 1 - Konsep Kurikulum | 4</a:t>
            </a:r>
          </a:p>
        </p:txBody>
      </p:sp>
    </p:spTree>
  </p:cSld>
  <p:clrMapOvr>
    <a:overrideClrMapping bg1="lt1" tx1="dk1" bg2="lt2" tx2="dk2" accent1="accent1" accent2="accent2" accent3="accent3" accent4="accent4" accent5="accent5" accent6="accent6" hlink="hlink" folHlink="folHlink"/>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712976" y="1100328"/>
            <a:ext cx="1203960" cy="155448"/>
          </a:xfrm>
          <a:prstGeom prst="rect">
            <a:avLst/>
          </a:prstGeom>
        </p:spPr>
        <p:txBody>
          <a:bodyPr lIns="0" tIns="0" rIns="0" bIns="0">
            <a:noAutofit/>
          </a:bodyPr>
          <a:lstStyle/>
          <a:p>
            <a:pPr indent="0"/>
            <a:r>
              <a:rPr lang="en-US" sz="900" b="1">
                <a:latin typeface="Arial"/>
              </a:rPr>
              <a:t>Aspek: 2. Kerja Sama</a:t>
            </a:r>
          </a:p>
        </p:txBody>
      </p:sp>
      <p:graphicFrame>
        <p:nvGraphicFramePr>
          <p:cNvPr id="3" name="Table 2"/>
          <p:cNvGraphicFramePr>
            <a:graphicFrameLocks noGrp="1"/>
          </p:cNvGraphicFramePr>
          <p:nvPr/>
        </p:nvGraphicFramePr>
        <p:xfrm>
          <a:off x="1255776" y="1267968"/>
          <a:ext cx="5593080" cy="1914144"/>
        </p:xfrm>
        <a:graphic>
          <a:graphicData uri="http://schemas.openxmlformats.org/drawingml/2006/table">
            <a:tbl>
              <a:tblPr/>
              <a:tblGrid>
                <a:gridCol w="350520"/>
                <a:gridCol w="2097024"/>
                <a:gridCol w="2182368"/>
                <a:gridCol w="963168"/>
              </a:tblGrid>
              <a:tr h="179832">
                <a:tc>
                  <a:txBody>
                    <a:bodyPr/>
                    <a:lstStyle/>
                    <a:p>
                      <a:pPr marL="76200" indent="0"/>
                      <a:r>
                        <a:rPr lang="en-US" sz="900" b="1">
                          <a:latin typeface="Arial"/>
                        </a:rPr>
                        <a:t>No.</a:t>
                      </a:r>
                    </a:p>
                  </a:txBody>
                  <a:tcPr marL="0" marR="0" marT="0" marB="0"/>
                </a:tc>
                <a:tc>
                  <a:txBody>
                    <a:bodyPr/>
                    <a:lstStyle/>
                    <a:p>
                      <a:pPr marL="469900" indent="0"/>
                      <a:r>
                        <a:rPr lang="en-US" sz="900" b="1">
                          <a:latin typeface="Arial"/>
                        </a:rPr>
                        <a:t>Indikator Kerjasama</a:t>
                      </a:r>
                    </a:p>
                  </a:txBody>
                  <a:tcPr marL="0" marR="0" marT="0" marB="0"/>
                </a:tc>
                <a:tc>
                  <a:txBody>
                    <a:bodyPr/>
                    <a:lstStyle/>
                    <a:p>
                      <a:pPr marL="508000" indent="0"/>
                      <a:r>
                        <a:rPr lang="en-US" sz="900" b="1">
                          <a:latin typeface="Arial"/>
                        </a:rPr>
                        <a:t>Penilaian Kerjasama</a:t>
                      </a:r>
                    </a:p>
                  </a:txBody>
                  <a:tcPr marL="0" marR="0" marT="0" marB="0"/>
                </a:tc>
                <a:tc>
                  <a:txBody>
                    <a:bodyPr/>
                    <a:lstStyle/>
                    <a:p>
                      <a:pPr marR="292100" indent="0" algn="r"/>
                      <a:r>
                        <a:rPr lang="en-US" sz="900" b="1">
                          <a:latin typeface="Arial"/>
                        </a:rPr>
                        <a:t>Kriteria</a:t>
                      </a:r>
                    </a:p>
                  </a:txBody>
                  <a:tcPr marL="0" marR="0" marT="0" marB="0"/>
                </a:tc>
              </a:tr>
              <a:tr h="518160">
                <a:tc>
                  <a:txBody>
                    <a:bodyPr/>
                    <a:lstStyle/>
                    <a:p>
                      <a:pPr marL="76200" indent="0"/>
                      <a:r>
                        <a:rPr lang="en-US" sz="900">
                          <a:latin typeface="Arial"/>
                        </a:rPr>
                        <a:t>1.</a:t>
                      </a:r>
                    </a:p>
                  </a:txBody>
                  <a:tcPr marL="0" marR="0" marT="0" marB="0"/>
                </a:tc>
                <a:tc>
                  <a:txBody>
                    <a:bodyPr/>
                    <a:lstStyle/>
                    <a:p>
                      <a:pPr marL="76200" marR="469900" indent="0">
                        <a:lnSpc>
                          <a:spcPts val="1344"/>
                        </a:lnSpc>
                      </a:pPr>
                      <a:r>
                        <a:rPr lang="en-US" sz="900">
                          <a:latin typeface="Arial"/>
                        </a:rPr>
                        <a:t>Terlibat aktif dalam bekerja kelompok</a:t>
                      </a:r>
                    </a:p>
                  </a:txBody>
                  <a:tcPr marL="0" marR="0" marT="0" marB="0"/>
                </a:tc>
                <a:tc>
                  <a:txBody>
                    <a:bodyPr/>
                    <a:lstStyle/>
                    <a:p>
                      <a:pPr marL="76200" marR="609600" indent="0" algn="just">
                        <a:lnSpc>
                          <a:spcPts val="1344"/>
                        </a:lnSpc>
                      </a:pPr>
                      <a:r>
                        <a:rPr lang="en-US" sz="900">
                          <a:latin typeface="Arial"/>
                        </a:rPr>
                        <a:t>Skor 1: jika 1 atau tidak ada indikator yang konsisten ditunjukkan peserta didik</a:t>
                      </a:r>
                    </a:p>
                  </a:txBody>
                  <a:tcPr marL="0" marR="0" marT="0" marB="0"/>
                </a:tc>
                <a:tc>
                  <a:txBody>
                    <a:bodyPr/>
                    <a:lstStyle/>
                    <a:p>
                      <a:pPr marL="76200" indent="0"/>
                      <a:r>
                        <a:rPr lang="en-US" sz="900">
                          <a:latin typeface="Arial"/>
                        </a:rPr>
                        <a:t>Kurang(K)</a:t>
                      </a:r>
                    </a:p>
                  </a:txBody>
                  <a:tcPr marL="0" marR="0" marT="0" marB="0"/>
                </a:tc>
              </a:tr>
              <a:tr h="347472">
                <a:tc>
                  <a:txBody>
                    <a:bodyPr/>
                    <a:lstStyle/>
                    <a:p>
                      <a:pPr marL="76200" indent="0"/>
                      <a:r>
                        <a:rPr lang="en-US" sz="900">
                          <a:latin typeface="Arial"/>
                        </a:rPr>
                        <a:t>2.</a:t>
                      </a:r>
                    </a:p>
                  </a:txBody>
                  <a:tcPr marL="0" marR="0" marT="0" marB="0"/>
                </a:tc>
                <a:tc>
                  <a:txBody>
                    <a:bodyPr/>
                    <a:lstStyle/>
                    <a:p>
                      <a:pPr marL="76200" marR="152400" indent="0" algn="just">
                        <a:lnSpc>
                          <a:spcPts val="1344"/>
                        </a:lnSpc>
                      </a:pPr>
                      <a:r>
                        <a:rPr lang="en-US" sz="900">
                          <a:latin typeface="Arial"/>
                        </a:rPr>
                        <a:t>Kesediaan melakukan tugas sesuai kesepakatan</a:t>
                      </a:r>
                    </a:p>
                  </a:txBody>
                  <a:tcPr marL="0" marR="0" marT="0" marB="0"/>
                </a:tc>
                <a:tc>
                  <a:txBody>
                    <a:bodyPr/>
                    <a:lstStyle/>
                    <a:p>
                      <a:pPr marL="76200" marR="304800" indent="0">
                        <a:lnSpc>
                          <a:spcPts val="1344"/>
                        </a:lnSpc>
                      </a:pPr>
                      <a:r>
                        <a:rPr lang="en-US" sz="900">
                          <a:latin typeface="Arial"/>
                        </a:rPr>
                        <a:t>Skor 2: jika 2 indikator kosisten ditunjukkan peserta didik</a:t>
                      </a:r>
                    </a:p>
                  </a:txBody>
                  <a:tcPr marL="0" marR="0" marT="0" marB="0"/>
                </a:tc>
                <a:tc>
                  <a:txBody>
                    <a:bodyPr/>
                    <a:lstStyle/>
                    <a:p>
                      <a:pPr marR="292100" indent="0" algn="r"/>
                      <a:r>
                        <a:rPr lang="en-US" sz="900">
                          <a:latin typeface="Arial"/>
                        </a:rPr>
                        <a:t>Cukup (C)</a:t>
                      </a:r>
                    </a:p>
                  </a:txBody>
                  <a:tcPr marL="0" marR="0" marT="0" marB="0"/>
                </a:tc>
              </a:tr>
              <a:tr h="518160">
                <a:tc>
                  <a:txBody>
                    <a:bodyPr/>
                    <a:lstStyle/>
                    <a:p>
                      <a:pPr marL="76200" indent="0"/>
                      <a:r>
                        <a:rPr lang="en-US" sz="900">
                          <a:latin typeface="Arial"/>
                        </a:rPr>
                        <a:t>3.</a:t>
                      </a:r>
                    </a:p>
                  </a:txBody>
                  <a:tcPr marL="0" marR="0" marT="0" marB="0"/>
                </a:tc>
                <a:tc>
                  <a:txBody>
                    <a:bodyPr/>
                    <a:lstStyle/>
                    <a:p>
                      <a:pPr marL="76200" marR="152400" indent="0" algn="just">
                        <a:lnSpc>
                          <a:spcPts val="1344"/>
                        </a:lnSpc>
                      </a:pPr>
                      <a:r>
                        <a:rPr lang="en-US" sz="900">
                          <a:latin typeface="Arial"/>
                        </a:rPr>
                        <a:t>Bersedia membantu teman dalam satu kelompok yang mengalami kesulitan</a:t>
                      </a:r>
                    </a:p>
                  </a:txBody>
                  <a:tcPr marL="0" marR="0" marT="0" marB="0"/>
                </a:tc>
                <a:tc>
                  <a:txBody>
                    <a:bodyPr/>
                    <a:lstStyle/>
                    <a:p>
                      <a:pPr marL="76200" marR="304800" indent="0">
                        <a:lnSpc>
                          <a:spcPts val="1344"/>
                        </a:lnSpc>
                      </a:pPr>
                      <a:r>
                        <a:rPr lang="en-US" sz="900">
                          <a:latin typeface="Arial"/>
                        </a:rPr>
                        <a:t>Skor 3: jika 3 indikator konsisten ditunjukkan peserta didik</a:t>
                      </a:r>
                    </a:p>
                  </a:txBody>
                  <a:tcPr marL="0" marR="0" marT="0" marB="0"/>
                </a:tc>
                <a:tc>
                  <a:txBody>
                    <a:bodyPr/>
                    <a:lstStyle/>
                    <a:p>
                      <a:pPr marL="76200" indent="0"/>
                      <a:r>
                        <a:rPr lang="en-US" sz="900">
                          <a:latin typeface="Arial"/>
                        </a:rPr>
                        <a:t>Baik (B)</a:t>
                      </a:r>
                    </a:p>
                  </a:txBody>
                  <a:tcPr marL="0" marR="0" marT="0" marB="0"/>
                </a:tc>
              </a:tr>
              <a:tr h="350520">
                <a:tc>
                  <a:txBody>
                    <a:bodyPr/>
                    <a:lstStyle/>
                    <a:p>
                      <a:pPr marL="76200" indent="0"/>
                      <a:r>
                        <a:rPr lang="en-US" sz="900">
                          <a:latin typeface="Arial"/>
                        </a:rPr>
                        <a:t>4.</a:t>
                      </a:r>
                    </a:p>
                  </a:txBody>
                  <a:tcPr marL="0" marR="0" marT="0" marB="0"/>
                </a:tc>
                <a:tc>
                  <a:txBody>
                    <a:bodyPr/>
                    <a:lstStyle/>
                    <a:p>
                      <a:pPr marL="76200" indent="0" algn="just"/>
                      <a:r>
                        <a:rPr lang="en-US" sz="900">
                          <a:latin typeface="Arial"/>
                        </a:rPr>
                        <a:t>Rela berkorban untuk teman lain</a:t>
                      </a:r>
                    </a:p>
                  </a:txBody>
                  <a:tcPr marL="0" marR="0" marT="0" marB="0"/>
                </a:tc>
                <a:tc>
                  <a:txBody>
                    <a:bodyPr/>
                    <a:lstStyle/>
                    <a:p>
                      <a:pPr marL="76200" marR="304800" indent="0">
                        <a:lnSpc>
                          <a:spcPts val="1344"/>
                        </a:lnSpc>
                      </a:pPr>
                      <a:r>
                        <a:rPr lang="en-US" sz="900">
                          <a:latin typeface="Arial"/>
                        </a:rPr>
                        <a:t>Skor 4: jika 4 indikator konsisten ditunjukkan peserta didik</a:t>
                      </a:r>
                    </a:p>
                  </a:txBody>
                  <a:tcPr marL="0" marR="0" marT="0" marB="0"/>
                </a:tc>
                <a:tc>
                  <a:txBody>
                    <a:bodyPr/>
                    <a:lstStyle/>
                    <a:p>
                      <a:pPr marL="76200" marR="292100" indent="0">
                        <a:lnSpc>
                          <a:spcPts val="1344"/>
                        </a:lnSpc>
                      </a:pPr>
                      <a:r>
                        <a:rPr lang="en-US" sz="900">
                          <a:latin typeface="Arial"/>
                        </a:rPr>
                        <a:t>Sangat Baik (SB)</a:t>
                      </a:r>
                    </a:p>
                  </a:txBody>
                  <a:tcPr marL="0" marR="0" marT="0" marB="0"/>
                </a:tc>
              </a:tr>
            </a:tbl>
          </a:graphicData>
        </a:graphic>
      </p:graphicFrame>
      <p:sp>
        <p:nvSpPr>
          <p:cNvPr id="4" name="Rectangle 3"/>
          <p:cNvSpPr/>
          <p:nvPr/>
        </p:nvSpPr>
        <p:spPr>
          <a:xfrm>
            <a:off x="1252728" y="3389376"/>
            <a:ext cx="5891784" cy="530352"/>
          </a:xfrm>
          <a:prstGeom prst="rect">
            <a:avLst/>
          </a:prstGeom>
        </p:spPr>
        <p:txBody>
          <a:bodyPr lIns="0" tIns="0" rIns="0" bIns="0">
            <a:noAutofit/>
          </a:bodyPr>
          <a:lstStyle/>
          <a:p>
            <a:pPr marL="381000" marR="495300" indent="0" algn="just">
              <a:lnSpc>
                <a:spcPts val="1464"/>
              </a:lnSpc>
              <a:spcBef>
                <a:spcPts val="1260"/>
              </a:spcBef>
              <a:spcAft>
                <a:spcPts val="1260"/>
              </a:spcAft>
            </a:pPr>
            <a:r>
              <a:rPr lang="en-US" sz="900">
                <a:latin typeface="Arial"/>
              </a:rPr>
              <a:t>Selanjutnya guru membuat rekapitulasi hasil penilaian sikap peserta didik dalam format seperti contoh berikut. Guru membubuhkan tanda V pada kolom-kolom sesuai hasil pengamatan.</a:t>
            </a:r>
          </a:p>
        </p:txBody>
      </p:sp>
      <p:graphicFrame>
        <p:nvGraphicFramePr>
          <p:cNvPr id="5" name="Table 4"/>
          <p:cNvGraphicFramePr>
            <a:graphicFrameLocks noGrp="1"/>
          </p:cNvGraphicFramePr>
          <p:nvPr/>
        </p:nvGraphicFramePr>
        <p:xfrm>
          <a:off x="1255776" y="4117848"/>
          <a:ext cx="5852160" cy="1542288"/>
        </p:xfrm>
        <a:graphic>
          <a:graphicData uri="http://schemas.openxmlformats.org/drawingml/2006/table">
            <a:tbl>
              <a:tblPr/>
              <a:tblGrid>
                <a:gridCol w="362712"/>
                <a:gridCol w="1258824"/>
                <a:gridCol w="271272"/>
                <a:gridCol w="271272"/>
                <a:gridCol w="268224"/>
                <a:gridCol w="271272"/>
                <a:gridCol w="208280"/>
                <a:gridCol w="208280"/>
                <a:gridCol w="208280"/>
                <a:gridCol w="271272"/>
                <a:gridCol w="899160"/>
                <a:gridCol w="630936"/>
                <a:gridCol w="722376"/>
              </a:tblGrid>
              <a:tr h="179832">
                <a:tc rowSpan="2">
                  <a:txBody>
                    <a:bodyPr/>
                    <a:lstStyle/>
                    <a:p>
                      <a:pPr marL="88900" indent="0"/>
                      <a:r>
                        <a:rPr lang="en-US" sz="900" b="1">
                          <a:latin typeface="Arial"/>
                        </a:rPr>
                        <a:t>No</a:t>
                      </a:r>
                    </a:p>
                  </a:txBody>
                  <a:tcPr marL="0" marR="0" marT="0" marB="0"/>
                </a:tc>
                <a:tc rowSpan="2">
                  <a:txBody>
                    <a:bodyPr/>
                    <a:lstStyle/>
                    <a:p>
                      <a:pPr marL="469900" indent="0"/>
                      <a:r>
                        <a:rPr lang="en-US" sz="900" b="1">
                          <a:latin typeface="Arial"/>
                        </a:rPr>
                        <a:t>Nama</a:t>
                      </a:r>
                    </a:p>
                  </a:txBody>
                  <a:tcPr marL="0" marR="0" marT="0" marB="0"/>
                </a:tc>
                <a:tc gridSpan="4">
                  <a:txBody>
                    <a:bodyPr/>
                    <a:lstStyle/>
                    <a:p>
                      <a:pPr marL="342900" indent="0"/>
                      <a:r>
                        <a:rPr lang="en-US" sz="900" b="1">
                          <a:latin typeface="Arial"/>
                        </a:rPr>
                        <a:t>Santun</a:t>
                      </a:r>
                    </a:p>
                  </a:txBody>
                  <a:tcPr marL="0" marR="0" marT="0" marB="0"/>
                </a:tc>
                <a:tc hMerge="1">
                  <a:txBody>
                    <a:bodyPr/>
                    <a:lstStyle/>
                    <a:p>
                      <a:endParaRPr sz="900"/>
                    </a:p>
                  </a:txBody>
                  <a:tcPr marL="0" marR="0" marT="0" marB="0"/>
                </a:tc>
                <a:tc hMerge="1">
                  <a:txBody>
                    <a:bodyPr/>
                    <a:lstStyle/>
                    <a:p>
                      <a:endParaRPr sz="900"/>
                    </a:p>
                  </a:txBody>
                  <a:tcPr marL="0" marR="0" marT="0" marB="0"/>
                </a:tc>
                <a:tc hMerge="1">
                  <a:txBody>
                    <a:bodyPr/>
                    <a:lstStyle/>
                    <a:p>
                      <a:endParaRPr sz="900"/>
                    </a:p>
                  </a:txBody>
                  <a:tcPr marL="0" marR="0" marT="0" marB="0"/>
                </a:tc>
                <a:tc gridSpan="4">
                  <a:txBody>
                    <a:bodyPr/>
                    <a:lstStyle/>
                    <a:p>
                      <a:pPr marL="114300" indent="0"/>
                      <a:r>
                        <a:rPr lang="en-US" sz="900" b="1">
                          <a:latin typeface="Arial"/>
                        </a:rPr>
                        <a:t>Kerjasama</a:t>
                      </a:r>
                    </a:p>
                  </a:txBody>
                  <a:tcPr marL="0" marR="0" marT="0" marB="0"/>
                </a:tc>
                <a:tc hMerge="1">
                  <a:txBody>
                    <a:bodyPr/>
                    <a:lstStyle/>
                    <a:p>
                      <a:endParaRPr sz="900"/>
                    </a:p>
                  </a:txBody>
                  <a:tcPr marL="0" marR="0" marT="0" marB="0"/>
                </a:tc>
                <a:tc hMerge="1">
                  <a:txBody>
                    <a:bodyPr/>
                    <a:lstStyle/>
                    <a:p>
                      <a:endParaRPr sz="900"/>
                    </a:p>
                  </a:txBody>
                  <a:tcPr marL="0" marR="0" marT="0" marB="0"/>
                </a:tc>
                <a:tc hMerge="1">
                  <a:txBody>
                    <a:bodyPr/>
                    <a:lstStyle/>
                    <a:p>
                      <a:endParaRPr sz="900"/>
                    </a:p>
                  </a:txBody>
                  <a:tcPr marL="0" marR="0" marT="0" marB="0"/>
                </a:tc>
                <a:tc rowSpan="2">
                  <a:txBody>
                    <a:bodyPr/>
                    <a:lstStyle/>
                    <a:p>
                      <a:pPr marL="228600" marR="228600" indent="0" algn="r">
                        <a:lnSpc>
                          <a:spcPts val="1368"/>
                        </a:lnSpc>
                      </a:pPr>
                      <a:r>
                        <a:rPr lang="en-US" sz="900" b="1">
                          <a:latin typeface="Arial"/>
                        </a:rPr>
                        <a:t>Jmlh Skor Sikap</a:t>
                      </a:r>
                    </a:p>
                  </a:txBody>
                  <a:tcPr marL="0" marR="0" marT="0" marB="0"/>
                </a:tc>
                <a:tc rowSpan="2">
                  <a:txBody>
                    <a:bodyPr/>
                    <a:lstStyle/>
                    <a:p>
                      <a:pPr marL="190500" marR="177800" indent="0" algn="r">
                        <a:lnSpc>
                          <a:spcPts val="1344"/>
                        </a:lnSpc>
                      </a:pPr>
                      <a:r>
                        <a:rPr lang="en-US" sz="900" b="1">
                          <a:latin typeface="Arial"/>
                        </a:rPr>
                        <a:t>Rata-Rata</a:t>
                      </a:r>
                    </a:p>
                  </a:txBody>
                  <a:tcPr marL="0" marR="0" marT="0" marB="0"/>
                </a:tc>
                <a:tc rowSpan="2">
                  <a:txBody>
                    <a:bodyPr/>
                    <a:lstStyle/>
                    <a:p>
                      <a:pPr marL="254000" marR="254000" indent="0" algn="r">
                        <a:lnSpc>
                          <a:spcPts val="1320"/>
                        </a:lnSpc>
                      </a:pPr>
                      <a:r>
                        <a:rPr lang="en-US" sz="900" b="1">
                          <a:latin typeface="Arial"/>
                        </a:rPr>
                        <a:t>Kode Nilai</a:t>
                      </a:r>
                    </a:p>
                  </a:txBody>
                  <a:tcPr marL="0" marR="0" marT="0" marB="0"/>
                </a:tc>
              </a:tr>
              <a:tr h="195072">
                <a:tc vMerge="1">
                  <a:txBody>
                    <a:bodyPr/>
                    <a:lstStyle/>
                    <a:p>
                      <a:endParaRPr sz="1000"/>
                    </a:p>
                  </a:txBody>
                  <a:tcPr marL="0" marR="0" marT="0" marB="0"/>
                </a:tc>
                <a:tc vMerge="1">
                  <a:txBody>
                    <a:bodyPr/>
                    <a:lstStyle/>
                    <a:p>
                      <a:endParaRPr sz="1000"/>
                    </a:p>
                  </a:txBody>
                  <a:tcPr marL="0" marR="0" marT="0" marB="0"/>
                </a:tc>
                <a:tc>
                  <a:txBody>
                    <a:bodyPr/>
                    <a:lstStyle/>
                    <a:p>
                      <a:pPr marL="114300" indent="0"/>
                      <a:r>
                        <a:rPr lang="en-US" sz="900">
                          <a:latin typeface="Arial"/>
                        </a:rPr>
                        <a:t>1</a:t>
                      </a:r>
                    </a:p>
                  </a:txBody>
                  <a:tcPr marL="0" marR="0" marT="0" marB="0"/>
                </a:tc>
                <a:tc>
                  <a:txBody>
                    <a:bodyPr/>
                    <a:lstStyle/>
                    <a:p>
                      <a:pPr marL="114300" indent="0"/>
                      <a:r>
                        <a:rPr lang="en-US" sz="900">
                          <a:latin typeface="Arial"/>
                        </a:rPr>
                        <a:t>2</a:t>
                      </a:r>
                    </a:p>
                  </a:txBody>
                  <a:tcPr marL="0" marR="0" marT="0" marB="0"/>
                </a:tc>
                <a:tc>
                  <a:txBody>
                    <a:bodyPr/>
                    <a:lstStyle/>
                    <a:p>
                      <a:pPr marL="101600" indent="0"/>
                      <a:r>
                        <a:rPr lang="en-US" sz="900">
                          <a:latin typeface="Arial"/>
                        </a:rPr>
                        <a:t>3</a:t>
                      </a:r>
                    </a:p>
                  </a:txBody>
                  <a:tcPr marL="0" marR="0" marT="0" marB="0"/>
                </a:tc>
                <a:tc>
                  <a:txBody>
                    <a:bodyPr/>
                    <a:lstStyle/>
                    <a:p>
                      <a:pPr marL="101600" indent="0"/>
                      <a:r>
                        <a:rPr lang="en-US" sz="900">
                          <a:latin typeface="Arial"/>
                        </a:rPr>
                        <a:t>4</a:t>
                      </a:r>
                    </a:p>
                  </a:txBody>
                  <a:tcPr marL="0" marR="0" marT="0" marB="0"/>
                </a:tc>
                <a:tc>
                  <a:txBody>
                    <a:bodyPr/>
                    <a:lstStyle/>
                    <a:p>
                      <a:pPr marL="76200" indent="0"/>
                      <a:r>
                        <a:rPr lang="en-US" sz="900">
                          <a:latin typeface="Arial"/>
                        </a:rPr>
                        <a:t>1</a:t>
                      </a:r>
                    </a:p>
                  </a:txBody>
                  <a:tcPr marL="0" marR="0" marT="0" marB="0"/>
                </a:tc>
                <a:tc>
                  <a:txBody>
                    <a:bodyPr/>
                    <a:lstStyle/>
                    <a:p>
                      <a:pPr marL="76200" indent="0"/>
                      <a:r>
                        <a:rPr lang="en-US" sz="900">
                          <a:latin typeface="Arial"/>
                        </a:rPr>
                        <a:t>2</a:t>
                      </a:r>
                    </a:p>
                  </a:txBody>
                  <a:tcPr marL="0" marR="0" marT="0" marB="0"/>
                </a:tc>
                <a:tc>
                  <a:txBody>
                    <a:bodyPr/>
                    <a:lstStyle/>
                    <a:p>
                      <a:pPr marL="76200" indent="0"/>
                      <a:r>
                        <a:rPr lang="en-US" sz="900">
                          <a:latin typeface="Arial"/>
                        </a:rPr>
                        <a:t>3</a:t>
                      </a:r>
                    </a:p>
                  </a:txBody>
                  <a:tcPr marL="0" marR="0" marT="0" marB="0"/>
                </a:tc>
                <a:tc>
                  <a:txBody>
                    <a:bodyPr/>
                    <a:lstStyle/>
                    <a:p>
                      <a:pPr marL="101600" indent="0"/>
                      <a:r>
                        <a:rPr lang="en-US" sz="900">
                          <a:latin typeface="Arial"/>
                        </a:rPr>
                        <a:t>4</a:t>
                      </a:r>
                    </a:p>
                  </a:txBody>
                  <a:tcPr marL="0" marR="0" marT="0" marB="0"/>
                </a:tc>
                <a:tc vMerge="1">
                  <a:txBody>
                    <a:bodyPr/>
                    <a:lstStyle/>
                    <a:p>
                      <a:endParaRPr sz="1000"/>
                    </a:p>
                  </a:txBody>
                  <a:tcPr marL="0" marR="0" marT="0" marB="0"/>
                </a:tc>
                <a:tc vMerge="1">
                  <a:txBody>
                    <a:bodyPr/>
                    <a:lstStyle/>
                    <a:p>
                      <a:endParaRPr sz="1000"/>
                    </a:p>
                  </a:txBody>
                  <a:tcPr marL="0" marR="0" marT="0" marB="0"/>
                </a:tc>
                <a:tc vMerge="1">
                  <a:txBody>
                    <a:bodyPr/>
                    <a:lstStyle/>
                    <a:p>
                      <a:endParaRPr sz="1000"/>
                    </a:p>
                  </a:txBody>
                  <a:tcPr marL="0" marR="0" marT="0" marB="0"/>
                </a:tc>
              </a:tr>
              <a:tr h="195072">
                <a:tc>
                  <a:txBody>
                    <a:bodyPr/>
                    <a:lstStyle/>
                    <a:p>
                      <a:pPr marL="88900" indent="0"/>
                      <a:r>
                        <a:rPr lang="en-US" sz="900">
                          <a:latin typeface="Arial"/>
                        </a:rPr>
                        <a:t>1</a:t>
                      </a:r>
                    </a:p>
                  </a:txBody>
                  <a:tcPr marL="0" marR="0" marT="0" marB="0"/>
                </a:tc>
                <a:tc>
                  <a:txBody>
                    <a:bodyPr/>
                    <a:lstStyle/>
                    <a:p>
                      <a:pPr marL="76200" indent="0"/>
                      <a:r>
                        <a:rPr lang="en-US" sz="900">
                          <a:latin typeface="Arial"/>
                        </a:rPr>
                        <a:t>Andi</a:t>
                      </a:r>
                    </a:p>
                  </a:txBody>
                  <a:tcPr marL="0" marR="0" marT="0" marB="0"/>
                </a:tc>
                <a:tc>
                  <a:txBody>
                    <a:bodyPr/>
                    <a:lstStyle/>
                    <a:p>
                      <a:endParaRPr sz="1000"/>
                    </a:p>
                  </a:txBody>
                  <a:tcPr marL="0" marR="0" marT="0" marB="0"/>
                </a:tc>
                <a:tc>
                  <a:txBody>
                    <a:bodyPr/>
                    <a:lstStyle/>
                    <a:p>
                      <a:endParaRPr sz="1000"/>
                    </a:p>
                  </a:txBody>
                  <a:tcPr marL="0" marR="0" marT="0" marB="0"/>
                </a:tc>
                <a:tc>
                  <a:txBody>
                    <a:bodyPr/>
                    <a:lstStyle/>
                    <a:p>
                      <a:pPr marL="101600" indent="0"/>
                      <a:r>
                        <a:rPr lang="en-US" sz="900">
                          <a:latin typeface="Arial"/>
                        </a:rPr>
                        <a:t>v</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pPr marL="101600" indent="0"/>
                      <a:r>
                        <a:rPr lang="en-US" sz="900">
                          <a:latin typeface="Arial"/>
                        </a:rPr>
                        <a:t>v</a:t>
                      </a:r>
                    </a:p>
                  </a:txBody>
                  <a:tcPr marL="0" marR="0" marT="0" marB="0"/>
                </a:tc>
                <a:tc>
                  <a:txBody>
                    <a:bodyPr/>
                    <a:lstStyle/>
                    <a:p>
                      <a:pPr marL="419100" indent="0"/>
                      <a:r>
                        <a:rPr lang="en-US" sz="900">
                          <a:latin typeface="Arial"/>
                        </a:rPr>
                        <a:t>7</a:t>
                      </a:r>
                    </a:p>
                  </a:txBody>
                  <a:tcPr marL="0" marR="0" marT="0" marB="0"/>
                </a:tc>
                <a:tc>
                  <a:txBody>
                    <a:bodyPr/>
                    <a:lstStyle/>
                    <a:p>
                      <a:pPr marR="177800" indent="0" algn="r"/>
                      <a:r>
                        <a:rPr lang="en-US" sz="900">
                          <a:latin typeface="Arial"/>
                        </a:rPr>
                        <a:t>3,50</a:t>
                      </a:r>
                    </a:p>
                  </a:txBody>
                  <a:tcPr marL="0" marR="0" marT="0" marB="0"/>
                </a:tc>
                <a:tc>
                  <a:txBody>
                    <a:bodyPr/>
                    <a:lstStyle/>
                    <a:p>
                      <a:pPr marR="254000" indent="0" algn="r"/>
                      <a:r>
                        <a:rPr lang="en-US" sz="900">
                          <a:latin typeface="Arial"/>
                        </a:rPr>
                        <a:t>SB</a:t>
                      </a:r>
                    </a:p>
                  </a:txBody>
                  <a:tcPr marL="0" marR="0" marT="0" marB="0"/>
                </a:tc>
              </a:tr>
              <a:tr h="192024">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2024">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8120">
                <a:tc>
                  <a:txBody>
                    <a:bodyPr/>
                    <a:lstStyle/>
                    <a:p>
                      <a:pPr marL="88900" indent="0"/>
                      <a:r>
                        <a:rPr lang="en-US" sz="900">
                          <a:latin typeface="Arial"/>
                        </a:rPr>
                        <a:t>dst</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bl>
          </a:graphicData>
        </a:graphic>
      </p:graphicFrame>
      <p:sp>
        <p:nvSpPr>
          <p:cNvPr id="6" name="Rectangle 5"/>
          <p:cNvSpPr/>
          <p:nvPr/>
        </p:nvSpPr>
        <p:spPr>
          <a:xfrm>
            <a:off x="1630680" y="5684520"/>
            <a:ext cx="4584192" cy="527304"/>
          </a:xfrm>
          <a:prstGeom prst="rect">
            <a:avLst/>
          </a:prstGeom>
        </p:spPr>
        <p:txBody>
          <a:bodyPr lIns="0" tIns="0" rIns="0" bIns="0">
            <a:noAutofit/>
          </a:bodyPr>
          <a:lstStyle/>
          <a:p>
            <a:pPr indent="0">
              <a:lnSpc>
                <a:spcPts val="1488"/>
              </a:lnSpc>
            </a:pPr>
            <a:r>
              <a:rPr lang="en-US" sz="900">
                <a:latin typeface="Arial"/>
              </a:rPr>
              <a:t>Keterangan:</a:t>
            </a:r>
          </a:p>
          <a:p>
            <a:pPr indent="0">
              <a:lnSpc>
                <a:spcPts val="1488"/>
              </a:lnSpc>
            </a:pPr>
            <a:r>
              <a:rPr lang="en-US" sz="900">
                <a:latin typeface="Arial"/>
              </a:rPr>
              <a:t>1. Skor maksimal = Jumlah sikap yang dinilai x jumlah kriteria = 2 x 4 = 8</a:t>
            </a:r>
          </a:p>
          <a:p>
            <a:pPr indent="0">
              <a:lnSpc>
                <a:spcPts val="1488"/>
              </a:lnSpc>
            </a:pPr>
            <a:r>
              <a:rPr lang="en-US" sz="900">
                <a:latin typeface="Arial"/>
              </a:rPr>
              <a:t>2. Skor sikap = Jumlah skor : jumlah sikap yang dinilai = 7 : 2 = 3,50.</a:t>
            </a:r>
          </a:p>
        </p:txBody>
      </p:sp>
      <p:sp>
        <p:nvSpPr>
          <p:cNvPr id="7" name="Rectangle 6"/>
          <p:cNvSpPr/>
          <p:nvPr/>
        </p:nvSpPr>
        <p:spPr>
          <a:xfrm>
            <a:off x="1252728" y="6242304"/>
            <a:ext cx="5891784" cy="3325368"/>
          </a:xfrm>
          <a:prstGeom prst="rect">
            <a:avLst/>
          </a:prstGeom>
        </p:spPr>
        <p:txBody>
          <a:bodyPr lIns="0" tIns="0" rIns="0" bIns="0">
            <a:noAutofit/>
          </a:bodyPr>
          <a:lstStyle/>
          <a:p>
            <a:pPr marL="558800" indent="0">
              <a:spcBef>
                <a:spcPts val="210"/>
              </a:spcBef>
              <a:spcAft>
                <a:spcPts val="210"/>
              </a:spcAft>
            </a:pPr>
            <a:r>
              <a:rPr lang="en-US" sz="900">
                <a:latin typeface="Arial"/>
              </a:rPr>
              <a:t>Skor sikap ditulis dengan bilangan dua desimal.</a:t>
            </a:r>
          </a:p>
          <a:p>
            <a:pPr marL="558800" indent="0">
              <a:spcAft>
                <a:spcPts val="1260"/>
              </a:spcAft>
            </a:pPr>
            <a:r>
              <a:rPr lang="en-US" sz="900">
                <a:latin typeface="Arial"/>
              </a:rPr>
              <a:t>Rentang skor sikap: 1.00 - 4.00</a:t>
            </a:r>
          </a:p>
          <a:p>
            <a:pPr marL="381000" indent="0" algn="just">
              <a:lnSpc>
                <a:spcPts val="1464"/>
              </a:lnSpc>
            </a:pPr>
            <a:r>
              <a:rPr lang="en-US" sz="900">
                <a:latin typeface="Arial"/>
              </a:rPr>
              <a:t>3. Kode nilai/Predikat:</a:t>
            </a:r>
          </a:p>
          <a:p>
            <a:pPr marL="558800" indent="0">
              <a:lnSpc>
                <a:spcPts val="1464"/>
              </a:lnSpc>
            </a:pPr>
            <a:r>
              <a:rPr lang="en-US" sz="900">
                <a:latin typeface="Arial"/>
              </a:rPr>
              <a:t>3,25 - 4.00 = SB (Sangat Baik)</a:t>
            </a:r>
          </a:p>
          <a:p>
            <a:pPr marL="558800" indent="0">
              <a:lnSpc>
                <a:spcPts val="1464"/>
              </a:lnSpc>
            </a:pPr>
            <a:r>
              <a:rPr lang="en-US" sz="900">
                <a:latin typeface="Arial"/>
              </a:rPr>
              <a:t>2,50-3,24 = B (Baik)</a:t>
            </a:r>
          </a:p>
          <a:p>
            <a:pPr marL="558800" indent="0">
              <a:lnSpc>
                <a:spcPts val="1464"/>
              </a:lnSpc>
            </a:pPr>
            <a:r>
              <a:rPr lang="en-US" sz="900">
                <a:latin typeface="Arial"/>
              </a:rPr>
              <a:t>1,75-2,49 = C (Cukup)</a:t>
            </a:r>
          </a:p>
          <a:p>
            <a:pPr marL="558800" indent="0">
              <a:lnSpc>
                <a:spcPts val="1464"/>
              </a:lnSpc>
              <a:spcAft>
                <a:spcPts val="840"/>
              </a:spcAft>
            </a:pPr>
            <a:r>
              <a:rPr lang="en-US" sz="900">
                <a:latin typeface="Arial"/>
              </a:rPr>
              <a:t>1,00-1,74 = K (Kurang)</a:t>
            </a:r>
          </a:p>
          <a:p>
            <a:pPr marL="190500" indent="0">
              <a:spcAft>
                <a:spcPts val="210"/>
              </a:spcAft>
            </a:pPr>
            <a:r>
              <a:rPr lang="en-US" sz="900" b="1">
                <a:latin typeface="Arial"/>
              </a:rPr>
              <a:t>c. Penilaian Keterampilan</a:t>
            </a:r>
          </a:p>
          <a:p>
            <a:pPr marL="381000" indent="0" algn="just">
              <a:spcAft>
                <a:spcPts val="1260"/>
              </a:spcAft>
            </a:pPr>
            <a:r>
              <a:rPr lang="en-US" sz="900">
                <a:latin typeface="Arial"/>
              </a:rPr>
              <a:t>Berikut contoh tes praktik presentasi/keterampilan berbicara.</a:t>
            </a:r>
          </a:p>
          <a:p>
            <a:pPr marL="381000" indent="0" algn="just">
              <a:lnSpc>
                <a:spcPts val="1488"/>
              </a:lnSpc>
            </a:pPr>
            <a:r>
              <a:rPr lang="en-US" sz="900">
                <a:latin typeface="Arial"/>
              </a:rPr>
              <a:t>Mata Pelajaran : Bahasa Jerman</a:t>
            </a:r>
          </a:p>
          <a:p>
            <a:pPr marL="381000" indent="0" algn="just">
              <a:lnSpc>
                <a:spcPts val="1488"/>
              </a:lnSpc>
              <a:spcAft>
                <a:spcPts val="840"/>
              </a:spcAft>
            </a:pPr>
            <a:r>
              <a:rPr lang="en-US" sz="900">
                <a:latin typeface="Arial"/>
              </a:rPr>
              <a:t>Kelas/Semester : X/2</a:t>
            </a:r>
          </a:p>
          <a:p>
            <a:pPr marL="914400" marR="685800" indent="-533400">
              <a:lnSpc>
                <a:spcPts val="1464"/>
              </a:lnSpc>
            </a:pPr>
            <a:r>
              <a:rPr lang="en-US" sz="900">
                <a:latin typeface="Arial"/>
              </a:rPr>
              <a:t>KI : 4. Mengolah, menalar, menyaji dalam ranah konkret dan ranah abstrak terkait dengan pengembangan dari yang dipelajarinya di sekolah secara mandiri dan mampu menggunakan metoda sesuai kaidah keilmuan.</a:t>
            </a:r>
          </a:p>
        </p:txBody>
      </p:sp>
      <p:sp>
        <p:nvSpPr>
          <p:cNvPr id="8" name="Rectangle 7"/>
          <p:cNvSpPr/>
          <p:nvPr/>
        </p:nvSpPr>
        <p:spPr>
          <a:xfrm>
            <a:off x="1426464" y="9933432"/>
            <a:ext cx="5251704" cy="140208"/>
          </a:xfrm>
          <a:prstGeom prst="rect">
            <a:avLst/>
          </a:prstGeom>
        </p:spPr>
        <p:txBody>
          <a:bodyPr lIns="0" tIns="0" rIns="0" bIns="0">
            <a:noAutofit/>
          </a:bodyPr>
          <a:lstStyle/>
          <a:p>
            <a:pPr indent="0" algn="r"/>
            <a:r>
              <a:rPr lang="en-US" sz="900">
                <a:latin typeface="Arial"/>
              </a:rPr>
              <a:t>Materi 3 - Perancangan Pembelajaran dan Pelatihan | 84</a:t>
            </a:r>
          </a:p>
        </p:txBody>
      </p:sp>
    </p:spTree>
  </p:cSld>
  <p:clrMapOvr>
    <a:overrideClrMapping bg1="lt1" tx1="dk1" bg2="lt2" tx2="dk2" accent1="accent1" accent2="accent2" accent3="accent3" accent4="accent4" accent5="accent5" accent6="accent6" hlink="hlink" folHlink="folHlink"/>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3035808" y="1100328"/>
            <a:ext cx="5513832" cy="2039112"/>
          </a:xfrm>
          <a:prstGeom prst="rect">
            <a:avLst/>
          </a:prstGeom>
        </p:spPr>
        <p:txBody>
          <a:bodyPr lIns="0" tIns="0" rIns="0" bIns="0">
            <a:noAutofit/>
          </a:bodyPr>
          <a:lstStyle/>
          <a:p>
            <a:pPr marR="1917700" indent="-558800" algn="just">
              <a:lnSpc>
                <a:spcPts val="1464"/>
              </a:lnSpc>
              <a:spcAft>
                <a:spcPts val="1050"/>
              </a:spcAft>
            </a:pPr>
            <a:r>
              <a:rPr lang="en-US" sz="900">
                <a:latin typeface="Arial"/>
              </a:rPr>
              <a:t>KD 4.1: Menyusun teks lisan dan tulis sederhana untuk merespon perkenalan diri, sapaan, pamitan, ucapan terimakasih, permintaan maaf, meminta izin instruksi dan terkait topik</a:t>
            </a:r>
            <a:r>
              <a:rPr lang="en-US" sz="900" i="1">
                <a:latin typeface="Arial"/>
              </a:rPr>
              <a:t> identitas diri (Kennenlernen)</a:t>
            </a:r>
            <a:r>
              <a:rPr lang="en-US" sz="900">
                <a:latin typeface="Arial"/>
              </a:rPr>
              <a:t> dan</a:t>
            </a:r>
            <a:r>
              <a:rPr lang="en-US" sz="900" b="1" i="1">
                <a:latin typeface="Arial"/>
              </a:rPr>
              <a:t> kehidupan sekolah (Schule) </a:t>
            </a:r>
            <a:r>
              <a:rPr lang="en-US" sz="900">
                <a:latin typeface="Arial"/>
              </a:rPr>
              <a:t>dengan memperhatikan unsur kebahasaan, struktur teks, dan budaya secara unsur benar dan sesuai konteks.</a:t>
            </a:r>
          </a:p>
          <a:p>
            <a:pPr marR="2311400" indent="-622300">
              <a:lnSpc>
                <a:spcPts val="1488"/>
              </a:lnSpc>
              <a:spcAft>
                <a:spcPts val="1050"/>
              </a:spcAft>
            </a:pPr>
            <a:r>
              <a:rPr lang="en-US" sz="900">
                <a:latin typeface="Arial"/>
              </a:rPr>
              <a:t>Indikator: Menjelaskan perbedaan sistem pendidikan di Jerman dan di Indonesia khususnya SMA secara benar.</a:t>
            </a:r>
          </a:p>
          <a:p>
            <a:pPr marR="1917700" indent="-558800" algn="just">
              <a:lnSpc>
                <a:spcPts val="1632"/>
              </a:lnSpc>
              <a:spcAft>
                <a:spcPts val="2310"/>
              </a:spcAft>
            </a:pPr>
            <a:r>
              <a:rPr lang="en-US" sz="900">
                <a:latin typeface="Arial"/>
              </a:rPr>
              <a:t>Tugas :</a:t>
            </a:r>
            <a:r>
              <a:rPr lang="en-US" sz="900" b="1" i="1">
                <a:latin typeface="Arial"/>
              </a:rPr>
              <a:t> Erzahlt bitte, wie das Schulsystem in Deutschland ist. Was ist anders?</a:t>
            </a:r>
          </a:p>
        </p:txBody>
      </p:sp>
      <p:sp>
        <p:nvSpPr>
          <p:cNvPr id="3" name="Rectangle 2"/>
          <p:cNvSpPr/>
          <p:nvPr/>
        </p:nvSpPr>
        <p:spPr>
          <a:xfrm>
            <a:off x="1633728" y="3572256"/>
            <a:ext cx="1155192" cy="155448"/>
          </a:xfrm>
          <a:prstGeom prst="rect">
            <a:avLst/>
          </a:prstGeom>
        </p:spPr>
        <p:txBody>
          <a:bodyPr lIns="0" tIns="0" rIns="0" bIns="0">
            <a:noAutofit/>
          </a:bodyPr>
          <a:lstStyle/>
          <a:p>
            <a:pPr indent="0"/>
            <a:r>
              <a:rPr lang="en-US" sz="900">
                <a:latin typeface="Arial"/>
              </a:rPr>
              <a:t>Lembar pengamatan</a:t>
            </a:r>
          </a:p>
        </p:txBody>
      </p:sp>
      <p:graphicFrame>
        <p:nvGraphicFramePr>
          <p:cNvPr id="4" name="Table 3"/>
          <p:cNvGraphicFramePr>
            <a:graphicFrameLocks noGrp="1"/>
          </p:cNvGraphicFramePr>
          <p:nvPr/>
        </p:nvGraphicFramePr>
        <p:xfrm>
          <a:off x="1615440" y="3925824"/>
          <a:ext cx="5507736" cy="1615440"/>
        </p:xfrm>
        <a:graphic>
          <a:graphicData uri="http://schemas.openxmlformats.org/drawingml/2006/table">
            <a:tbl>
              <a:tblPr/>
              <a:tblGrid>
                <a:gridCol w="454152"/>
                <a:gridCol w="1530096"/>
                <a:gridCol w="448056"/>
                <a:gridCol w="451104"/>
                <a:gridCol w="451104"/>
                <a:gridCol w="448056"/>
                <a:gridCol w="451104"/>
                <a:gridCol w="451104"/>
                <a:gridCol w="822960"/>
              </a:tblGrid>
              <a:tr h="164592">
                <a:tc>
                  <a:txBody>
                    <a:bodyPr/>
                    <a:lstStyle/>
                    <a:p>
                      <a:pPr marL="165100" indent="0"/>
                      <a:r>
                        <a:rPr lang="en-US" sz="800" b="1">
                          <a:latin typeface="Arial"/>
                        </a:rPr>
                        <a:t>No</a:t>
                      </a:r>
                    </a:p>
                  </a:txBody>
                  <a:tcPr marL="0" marR="0" marT="0" marB="0"/>
                </a:tc>
                <a:tc>
                  <a:txBody>
                    <a:bodyPr/>
                    <a:lstStyle/>
                    <a:p>
                      <a:pPr marL="622300" indent="0"/>
                      <a:r>
                        <a:rPr lang="en-US" sz="800" b="1">
                          <a:latin typeface="Arial"/>
                        </a:rPr>
                        <a:t>Nama</a:t>
                      </a:r>
                    </a:p>
                  </a:txBody>
                  <a:tcPr marL="0" marR="0" marT="0" marB="0"/>
                </a:tc>
                <a:tc gridSpan="6">
                  <a:txBody>
                    <a:bodyPr/>
                    <a:lstStyle/>
                    <a:p>
                      <a:pPr marL="1155700" indent="0"/>
                      <a:r>
                        <a:rPr lang="en-US" sz="800" b="1">
                          <a:latin typeface="Arial"/>
                        </a:rPr>
                        <a:t>Kriteria</a:t>
                      </a:r>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a:txBody>
                    <a:bodyPr/>
                    <a:lstStyle/>
                    <a:p>
                      <a:pPr marL="177800" indent="0"/>
                      <a:r>
                        <a:rPr lang="en-US" sz="800" b="1">
                          <a:latin typeface="Arial"/>
                        </a:rPr>
                        <a:t>Total Skor</a:t>
                      </a:r>
                    </a:p>
                  </a:txBody>
                  <a:tcPr marL="0" marR="0" marT="0" marB="0"/>
                </a:tc>
              </a:tr>
              <a:tr h="170688">
                <a:tc>
                  <a:txBody>
                    <a:bodyPr/>
                    <a:lstStyle/>
                    <a:p>
                      <a:endParaRPr sz="900"/>
                    </a:p>
                  </a:txBody>
                  <a:tcPr marL="0" marR="0" marT="0" marB="0"/>
                </a:tc>
                <a:tc>
                  <a:txBody>
                    <a:bodyPr/>
                    <a:lstStyle/>
                    <a:p>
                      <a:endParaRPr sz="900"/>
                    </a:p>
                  </a:txBody>
                  <a:tcPr marL="0" marR="0" marT="0" marB="0"/>
                </a:tc>
                <a:tc gridSpan="3">
                  <a:txBody>
                    <a:bodyPr/>
                    <a:lstStyle/>
                    <a:p>
                      <a:pPr marL="355600" indent="0"/>
                      <a:r>
                        <a:rPr lang="en-US" sz="900" i="1">
                          <a:latin typeface="Arial"/>
                        </a:rPr>
                        <a:t>Erfullung der</a:t>
                      </a:r>
                    </a:p>
                  </a:txBody>
                  <a:tcPr marL="0" marR="0" marT="0" marB="0"/>
                </a:tc>
                <a:tc hMerge="1">
                  <a:txBody>
                    <a:bodyPr/>
                    <a:lstStyle/>
                    <a:p>
                      <a:endParaRPr sz="900"/>
                    </a:p>
                  </a:txBody>
                  <a:tcPr marL="0" marR="0" marT="0" marB="0"/>
                </a:tc>
                <a:tc hMerge="1">
                  <a:txBody>
                    <a:bodyPr/>
                    <a:lstStyle/>
                    <a:p>
                      <a:endParaRPr sz="900"/>
                    </a:p>
                  </a:txBody>
                  <a:tcPr marL="0" marR="0" marT="0" marB="0"/>
                </a:tc>
                <a:tc gridSpan="3">
                  <a:txBody>
                    <a:bodyPr/>
                    <a:lstStyle/>
                    <a:p>
                      <a:pPr marL="165100" indent="0"/>
                      <a:r>
                        <a:rPr lang="en-US" sz="900" i="1">
                          <a:latin typeface="Arial"/>
                        </a:rPr>
                        <a:t>Formale Richtigkeit,</a:t>
                      </a:r>
                    </a:p>
                  </a:txBody>
                  <a:tcPr marL="0" marR="0" marT="0" marB="0"/>
                </a:tc>
                <a:tc hMerge="1">
                  <a:txBody>
                    <a:bodyPr/>
                    <a:lstStyle/>
                    <a:p>
                      <a:endParaRPr sz="900"/>
                    </a:p>
                  </a:txBody>
                  <a:tcPr marL="0" marR="0" marT="0" marB="0"/>
                </a:tc>
                <a:tc hMerge="1">
                  <a:txBody>
                    <a:bodyPr/>
                    <a:lstStyle/>
                    <a:p>
                      <a:endParaRPr sz="900"/>
                    </a:p>
                  </a:txBody>
                  <a:tcPr marL="0" marR="0" marT="0" marB="0"/>
                </a:tc>
                <a:tc>
                  <a:txBody>
                    <a:bodyPr/>
                    <a:lstStyle/>
                    <a:p>
                      <a:pPr marL="177800" indent="0"/>
                      <a:r>
                        <a:rPr lang="en-US" sz="900">
                          <a:latin typeface="Arial"/>
                        </a:rPr>
                        <a:t>(A) + (B)</a:t>
                      </a:r>
                    </a:p>
                  </a:txBody>
                  <a:tcPr marL="0" marR="0" marT="0" marB="0"/>
                </a:tc>
              </a:tr>
              <a:tr h="146304">
                <a:tc>
                  <a:txBody>
                    <a:bodyPr/>
                    <a:lstStyle/>
                    <a:p>
                      <a:endParaRPr sz="700"/>
                    </a:p>
                  </a:txBody>
                  <a:tcPr marL="0" marR="0" marT="0" marB="0"/>
                </a:tc>
                <a:tc>
                  <a:txBody>
                    <a:bodyPr/>
                    <a:lstStyle/>
                    <a:p>
                      <a:endParaRPr sz="700"/>
                    </a:p>
                  </a:txBody>
                  <a:tcPr marL="0" marR="0" marT="0" marB="0"/>
                </a:tc>
                <a:tc gridSpan="3">
                  <a:txBody>
                    <a:bodyPr/>
                    <a:lstStyle/>
                    <a:p>
                      <a:pPr marL="127000" indent="0"/>
                      <a:r>
                        <a:rPr lang="en-US" sz="900" i="1">
                          <a:latin typeface="Arial"/>
                        </a:rPr>
                        <a:t>Aufgabenstellung</a:t>
                      </a:r>
                      <a:r>
                        <a:rPr lang="en-US" sz="900">
                          <a:latin typeface="Arial"/>
                        </a:rPr>
                        <a:t> (A)</a:t>
                      </a:r>
                    </a:p>
                  </a:txBody>
                  <a:tcPr marL="0" marR="0" marT="0" marB="0"/>
                </a:tc>
                <a:tc hMerge="1">
                  <a:txBody>
                    <a:bodyPr/>
                    <a:lstStyle/>
                    <a:p>
                      <a:endParaRPr sz="700"/>
                    </a:p>
                  </a:txBody>
                  <a:tcPr marL="0" marR="0" marT="0" marB="0"/>
                </a:tc>
                <a:tc hMerge="1">
                  <a:txBody>
                    <a:bodyPr/>
                    <a:lstStyle/>
                    <a:p>
                      <a:endParaRPr sz="700"/>
                    </a:p>
                  </a:txBody>
                  <a:tcPr marL="0" marR="0" marT="0" marB="0"/>
                </a:tc>
                <a:tc gridSpan="3">
                  <a:txBody>
                    <a:bodyPr/>
                    <a:lstStyle/>
                    <a:p>
                      <a:pPr marL="292100" indent="0"/>
                      <a:r>
                        <a:rPr lang="en-US" sz="900" i="1">
                          <a:latin typeface="Arial"/>
                        </a:rPr>
                        <a:t>Aussprache (B)</a:t>
                      </a:r>
                    </a:p>
                  </a:txBody>
                  <a:tcPr marL="0" marR="0" marT="0" marB="0"/>
                </a:tc>
                <a:tc hMerge="1">
                  <a:txBody>
                    <a:bodyPr/>
                    <a:lstStyle/>
                    <a:p>
                      <a:endParaRPr sz="700"/>
                    </a:p>
                  </a:txBody>
                  <a:tcPr marL="0" marR="0" marT="0" marB="0"/>
                </a:tc>
                <a:tc hMerge="1">
                  <a:txBody>
                    <a:bodyPr/>
                    <a:lstStyle/>
                    <a:p>
                      <a:endParaRPr sz="700"/>
                    </a:p>
                  </a:txBody>
                  <a:tcPr marL="0" marR="0" marT="0" marB="0"/>
                </a:tc>
                <a:tc>
                  <a:txBody>
                    <a:bodyPr/>
                    <a:lstStyle/>
                    <a:p>
                      <a:endParaRPr sz="700"/>
                    </a:p>
                  </a:txBody>
                  <a:tcPr marL="0" marR="0" marT="0" marB="0"/>
                </a:tc>
              </a:tr>
              <a:tr h="161544">
                <a:tc>
                  <a:txBody>
                    <a:bodyPr/>
                    <a:lstStyle/>
                    <a:p>
                      <a:endParaRPr sz="800"/>
                    </a:p>
                  </a:txBody>
                  <a:tcPr marL="0" marR="0" marT="0" marB="0"/>
                </a:tc>
                <a:tc>
                  <a:txBody>
                    <a:bodyPr/>
                    <a:lstStyle/>
                    <a:p>
                      <a:endParaRPr sz="800"/>
                    </a:p>
                  </a:txBody>
                  <a:tcPr marL="0" marR="0" marT="0" marB="0"/>
                </a:tc>
                <a:tc>
                  <a:txBody>
                    <a:bodyPr/>
                    <a:lstStyle/>
                    <a:p>
                      <a:pPr marL="165100" indent="0"/>
                      <a:r>
                        <a:rPr lang="en-US" sz="900">
                          <a:latin typeface="Arial"/>
                        </a:rPr>
                        <a:t>(0)</a:t>
                      </a:r>
                    </a:p>
                  </a:txBody>
                  <a:tcPr marL="0" marR="0" marT="0" marB="0"/>
                </a:tc>
                <a:tc>
                  <a:txBody>
                    <a:bodyPr/>
                    <a:lstStyle/>
                    <a:p>
                      <a:pPr marL="114300" indent="0"/>
                      <a:r>
                        <a:rPr lang="en-US" sz="900">
                          <a:latin typeface="Arial"/>
                        </a:rPr>
                        <a:t>(2.5)</a:t>
                      </a:r>
                    </a:p>
                  </a:txBody>
                  <a:tcPr marL="0" marR="0" marT="0" marB="0"/>
                </a:tc>
                <a:tc>
                  <a:txBody>
                    <a:bodyPr/>
                    <a:lstStyle/>
                    <a:p>
                      <a:pPr marL="165100" indent="0"/>
                      <a:r>
                        <a:rPr lang="en-US" sz="900">
                          <a:latin typeface="Arial"/>
                        </a:rPr>
                        <a:t>(5)</a:t>
                      </a:r>
                    </a:p>
                  </a:txBody>
                  <a:tcPr marL="0" marR="0" marT="0" marB="0"/>
                </a:tc>
                <a:tc>
                  <a:txBody>
                    <a:bodyPr/>
                    <a:lstStyle/>
                    <a:p>
                      <a:pPr marL="165100" indent="0"/>
                      <a:r>
                        <a:rPr lang="en-US" sz="900">
                          <a:latin typeface="Arial"/>
                        </a:rPr>
                        <a:t>(0)</a:t>
                      </a:r>
                    </a:p>
                  </a:txBody>
                  <a:tcPr marL="0" marR="0" marT="0" marB="0"/>
                </a:tc>
                <a:tc>
                  <a:txBody>
                    <a:bodyPr/>
                    <a:lstStyle/>
                    <a:p>
                      <a:pPr marL="114300" indent="0"/>
                      <a:r>
                        <a:rPr lang="en-US" sz="900">
                          <a:latin typeface="Arial"/>
                        </a:rPr>
                        <a:t>(2.5)</a:t>
                      </a:r>
                    </a:p>
                  </a:txBody>
                  <a:tcPr marL="0" marR="0" marT="0" marB="0"/>
                </a:tc>
                <a:tc>
                  <a:txBody>
                    <a:bodyPr/>
                    <a:lstStyle/>
                    <a:p>
                      <a:pPr marL="165100" indent="0"/>
                      <a:r>
                        <a:rPr lang="en-US" sz="900">
                          <a:latin typeface="Arial"/>
                        </a:rPr>
                        <a:t>(5)</a:t>
                      </a:r>
                    </a:p>
                  </a:txBody>
                  <a:tcPr marL="0" marR="0" marT="0" marB="0"/>
                </a:tc>
                <a:tc>
                  <a:txBody>
                    <a:bodyPr/>
                    <a:lstStyle/>
                    <a:p>
                      <a:endParaRPr sz="800"/>
                    </a:p>
                  </a:txBody>
                  <a:tcPr marL="0" marR="0" marT="0" marB="0"/>
                </a:tc>
              </a:tr>
              <a:tr h="161544">
                <a:tc>
                  <a:txBody>
                    <a:bodyPr/>
                    <a:lstStyle/>
                    <a:p>
                      <a:pPr marL="76200" indent="0"/>
                      <a:r>
                        <a:rPr lang="en-US" sz="900">
                          <a:latin typeface="Arial"/>
                        </a:rPr>
                        <a:t>1.</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61544">
                <a:tc>
                  <a:txBody>
                    <a:bodyPr/>
                    <a:lstStyle/>
                    <a:p>
                      <a:pPr marL="76200" indent="0"/>
                      <a:r>
                        <a:rPr lang="en-US" sz="900">
                          <a:latin typeface="Arial"/>
                        </a:rPr>
                        <a:t>2.</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61544">
                <a:tc>
                  <a:txBody>
                    <a:bodyPr/>
                    <a:lstStyle/>
                    <a:p>
                      <a:pPr marL="76200" indent="0"/>
                      <a:r>
                        <a:rPr lang="en-US" sz="900">
                          <a:latin typeface="Arial"/>
                        </a:rPr>
                        <a:t>3.</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61544">
                <a:tc>
                  <a:txBody>
                    <a:bodyPr/>
                    <a:lstStyle/>
                    <a:p>
                      <a:pPr marL="76200" indent="0"/>
                      <a:r>
                        <a:rPr lang="en-US" sz="900">
                          <a:latin typeface="Arial"/>
                        </a:rPr>
                        <a:t>4.</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61544">
                <a:tc>
                  <a:txBody>
                    <a:bodyPr/>
                    <a:lstStyle/>
                    <a:p>
                      <a:pPr marL="76200" indent="0"/>
                      <a:r>
                        <a:rPr lang="en-US" sz="900">
                          <a:latin typeface="Arial"/>
                        </a:rPr>
                        <a:t>5.</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164592">
                <a:tc>
                  <a:txBody>
                    <a:bodyPr/>
                    <a:lstStyle/>
                    <a:p>
                      <a:pPr marL="76200" indent="0"/>
                      <a:r>
                        <a:rPr lang="en-US" sz="900">
                          <a:latin typeface="Arial"/>
                        </a:rPr>
                        <a:t>Dst.</a:t>
                      </a:r>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bl>
          </a:graphicData>
        </a:graphic>
      </p:graphicFrame>
      <p:sp>
        <p:nvSpPr>
          <p:cNvPr id="5" name="Rectangle 4"/>
          <p:cNvSpPr/>
          <p:nvPr/>
        </p:nvSpPr>
        <p:spPr>
          <a:xfrm>
            <a:off x="3035808" y="5748528"/>
            <a:ext cx="5513832" cy="2859024"/>
          </a:xfrm>
          <a:prstGeom prst="rect">
            <a:avLst/>
          </a:prstGeom>
        </p:spPr>
        <p:txBody>
          <a:bodyPr lIns="0" tIns="0" rIns="0" bIns="0">
            <a:noAutofit/>
          </a:bodyPr>
          <a:lstStyle/>
          <a:p>
            <a:pPr indent="-558800" algn="just">
              <a:lnSpc>
                <a:spcPts val="1344"/>
              </a:lnSpc>
              <a:spcBef>
                <a:spcPts val="1050"/>
              </a:spcBef>
            </a:pPr>
            <a:r>
              <a:rPr lang="en-US" sz="900">
                <a:latin typeface="Arial"/>
              </a:rPr>
              <a:t>Kriteria:</a:t>
            </a:r>
          </a:p>
          <a:p>
            <a:pPr indent="-558800" algn="just">
              <a:lnSpc>
                <a:spcPts val="1344"/>
              </a:lnSpc>
            </a:pPr>
            <a:r>
              <a:rPr lang="en-US" sz="900">
                <a:latin typeface="Arial"/>
              </a:rPr>
              <a:t>1) </a:t>
            </a:r>
            <a:r>
              <a:rPr lang="en-US" sz="900" i="1">
                <a:latin typeface="Arial"/>
              </a:rPr>
              <a:t>Erfullung der Aufgabenstellung</a:t>
            </a:r>
            <a:r>
              <a:rPr lang="en-US" sz="900">
                <a:latin typeface="Arial"/>
              </a:rPr>
              <a:t> (Penyelesaian tugas):</a:t>
            </a:r>
          </a:p>
          <a:p>
            <a:pPr marR="1917700" indent="-546100">
              <a:lnSpc>
                <a:spcPts val="1344"/>
              </a:lnSpc>
            </a:pPr>
            <a:r>
              <a:rPr lang="en-US" sz="900" spc="-50">
                <a:latin typeface="Arial"/>
              </a:rPr>
              <a:t>o</a:t>
            </a:r>
            <a:r>
              <a:rPr lang="en-US" sz="900">
                <a:latin typeface="Arial"/>
              </a:rPr>
              <a:t> 5 : Poin-poin tugas yang diberikan, dikerjakan tuntas dan hasilnya sangat bagus/bagus</a:t>
            </a:r>
          </a:p>
          <a:p>
            <a:pPr indent="-546100">
              <a:lnSpc>
                <a:spcPts val="1344"/>
              </a:lnSpc>
            </a:pPr>
            <a:r>
              <a:rPr lang="en-US" sz="900" spc="-50">
                <a:latin typeface="Arial"/>
              </a:rPr>
              <a:t>o</a:t>
            </a:r>
            <a:r>
              <a:rPr lang="en-US" sz="900">
                <a:latin typeface="Arial"/>
              </a:rPr>
              <a:t> 2,5 : Poin-poin tugas yang diberikan, dikerjakan tuntas, tetapi terdapat</a:t>
            </a:r>
          </a:p>
          <a:p>
            <a:pPr indent="0">
              <a:lnSpc>
                <a:spcPts val="1344"/>
              </a:lnSpc>
            </a:pPr>
            <a:r>
              <a:rPr lang="en-US" sz="900">
                <a:latin typeface="Arial"/>
              </a:rPr>
              <a:t>kesalahan-kesalahan kecil dalam pemilihan kosakata.</a:t>
            </a:r>
          </a:p>
          <a:p>
            <a:pPr marR="1917700" indent="-546100">
              <a:lnSpc>
                <a:spcPts val="1344"/>
              </a:lnSpc>
            </a:pPr>
            <a:r>
              <a:rPr lang="en-US" sz="900" spc="-50">
                <a:latin typeface="Arial"/>
              </a:rPr>
              <a:t>o</a:t>
            </a:r>
            <a:r>
              <a:rPr lang="en-US" sz="900">
                <a:latin typeface="Arial"/>
              </a:rPr>
              <a:t> 0 : Poin-poin tugas yang diberikan tidak dikerjakan tuntas, terdapat kesalahan-kesalahan dalam pemilihan kosakata dan struktur.</a:t>
            </a:r>
          </a:p>
          <a:p>
            <a:pPr indent="-558800" algn="just">
              <a:lnSpc>
                <a:spcPts val="1344"/>
              </a:lnSpc>
            </a:pPr>
            <a:r>
              <a:rPr lang="en-US" sz="900">
                <a:latin typeface="Arial"/>
              </a:rPr>
              <a:t>2) </a:t>
            </a:r>
            <a:r>
              <a:rPr lang="en-US" sz="900" i="1">
                <a:latin typeface="Arial"/>
              </a:rPr>
              <a:t>Formale Richtigkeit und Aussprache</a:t>
            </a:r>
          </a:p>
          <a:p>
            <a:pPr indent="-546100">
              <a:lnSpc>
                <a:spcPts val="1344"/>
              </a:lnSpc>
            </a:pPr>
            <a:r>
              <a:rPr lang="en-US" sz="900">
                <a:latin typeface="Arial"/>
              </a:rPr>
              <a:t>- 5 : tidak terdapat/hanya sedikit kesalahan struktur dan pelafalan sangat bagus/</a:t>
            </a:r>
          </a:p>
          <a:p>
            <a:pPr indent="0">
              <a:lnSpc>
                <a:spcPts val="1344"/>
              </a:lnSpc>
            </a:pPr>
            <a:r>
              <a:rPr lang="en-US" sz="900">
                <a:latin typeface="Arial"/>
              </a:rPr>
              <a:t>bagus</a:t>
            </a:r>
          </a:p>
          <a:p>
            <a:pPr indent="-546100">
              <a:lnSpc>
                <a:spcPts val="1344"/>
              </a:lnSpc>
            </a:pPr>
            <a:r>
              <a:rPr lang="en-US" sz="900">
                <a:latin typeface="Arial"/>
              </a:rPr>
              <a:t>- 2,5 : banyak kesalahan struktur dan pelafalan, tetapi isi presentasi masih dapat</a:t>
            </a:r>
          </a:p>
          <a:p>
            <a:pPr indent="0">
              <a:lnSpc>
                <a:spcPts val="1344"/>
              </a:lnSpc>
            </a:pPr>
            <a:r>
              <a:rPr lang="en-US" sz="900">
                <a:latin typeface="Arial"/>
              </a:rPr>
              <a:t>dimengerti.</a:t>
            </a:r>
          </a:p>
          <a:p>
            <a:pPr indent="-546100">
              <a:lnSpc>
                <a:spcPts val="1344"/>
              </a:lnSpc>
            </a:pPr>
            <a:r>
              <a:rPr lang="en-US" sz="900">
                <a:latin typeface="Arial"/>
              </a:rPr>
              <a:t>- 0 : banyak kesalahan struktur dan pelafalan, sehingga isi presentasi tidak dapat</a:t>
            </a:r>
          </a:p>
          <a:p>
            <a:pPr indent="0">
              <a:lnSpc>
                <a:spcPts val="1344"/>
              </a:lnSpc>
            </a:pPr>
            <a:r>
              <a:rPr lang="en-US" sz="900">
                <a:latin typeface="Arial"/>
              </a:rPr>
              <a:t>dipahami.</a:t>
            </a:r>
          </a:p>
          <a:p>
            <a:pPr indent="-558800" algn="just">
              <a:lnSpc>
                <a:spcPts val="1344"/>
              </a:lnSpc>
            </a:pPr>
            <a:r>
              <a:rPr lang="en-US" sz="900">
                <a:latin typeface="Arial"/>
              </a:rPr>
              <a:t>Pedoman penilaian keterampilan:</a:t>
            </a:r>
          </a:p>
          <a:p>
            <a:pPr indent="-558800" algn="just">
              <a:lnSpc>
                <a:spcPts val="1344"/>
              </a:lnSpc>
            </a:pPr>
            <a:r>
              <a:rPr lang="en-US" sz="900">
                <a:latin typeface="Arial"/>
              </a:rPr>
              <a:t>Skor maksimal = kriteria 1 + kriteria 2 = 10</a:t>
            </a:r>
          </a:p>
        </p:txBody>
      </p:sp>
      <p:sp>
        <p:nvSpPr>
          <p:cNvPr id="6" name="Rectangle 5"/>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85</a:t>
            </a:r>
          </a:p>
        </p:txBody>
      </p:sp>
    </p:spTree>
  </p:cSld>
  <p:clrMapOvr>
    <a:overrideClrMapping bg1="lt1" tx1="dk1" bg2="lt2" tx2="dk2" accent1="accent1" accent2="accent2" accent3="accent3" accent4="accent4" accent5="accent5" accent6="accent6" hlink="hlink" folHlink="folHlink"/>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008632" y="1100328"/>
            <a:ext cx="5580888" cy="8446008"/>
          </a:xfrm>
          <a:prstGeom prst="rect">
            <a:avLst/>
          </a:prstGeom>
        </p:spPr>
        <p:txBody>
          <a:bodyPr lIns="0" tIns="0" rIns="0" bIns="0">
            <a:noAutofit/>
          </a:bodyPr>
          <a:lstStyle/>
          <a:p>
            <a:pPr indent="0">
              <a:lnSpc>
                <a:spcPts val="1608"/>
              </a:lnSpc>
            </a:pPr>
            <a:r>
              <a:rPr lang="en-US" sz="900" b="1">
                <a:latin typeface="Arial"/>
              </a:rPr>
              <a:t>C. Model Pembelajaran Berbasis Penemuan (</a:t>
            </a:r>
            <a:r>
              <a:rPr lang="en-US" sz="900" b="1" i="1">
                <a:latin typeface="Arial"/>
              </a:rPr>
              <a:t>Discovery Learning)</a:t>
            </a:r>
          </a:p>
          <a:p>
            <a:pPr indent="0">
              <a:lnSpc>
                <a:spcPts val="1608"/>
              </a:lnSpc>
            </a:pPr>
            <a:r>
              <a:rPr lang="en-US" sz="900">
                <a:latin typeface="Arial"/>
              </a:rPr>
              <a:t>1. Persiapan</a:t>
            </a:r>
          </a:p>
          <a:p>
            <a:pPr indent="0">
              <a:lnSpc>
                <a:spcPts val="1608"/>
              </a:lnSpc>
            </a:pPr>
            <a:r>
              <a:rPr lang="en-US" sz="900">
                <a:latin typeface="Arial"/>
              </a:rPr>
              <a:t>a. Menentukan KD, indikator, dan tujuan pembelajaran.</a:t>
            </a:r>
          </a:p>
          <a:p>
            <a:pPr indent="0">
              <a:lnSpc>
                <a:spcPts val="1608"/>
              </a:lnSpc>
            </a:pPr>
            <a:r>
              <a:rPr lang="en-US" sz="900" b="1">
                <a:latin typeface="Arial"/>
              </a:rPr>
              <a:t>Kompetensi Dasar</a:t>
            </a:r>
          </a:p>
          <a:p>
            <a:pPr indent="0">
              <a:lnSpc>
                <a:spcPts val="1608"/>
              </a:lnSpc>
            </a:pPr>
            <a:r>
              <a:rPr lang="en-US" sz="900">
                <a:latin typeface="Arial"/>
              </a:rPr>
              <a:t>3.3 Membuat analisis sederhana tentang unsur kebahasaan, struktur teks, dan unsur</a:t>
            </a:r>
          </a:p>
          <a:p>
            <a:pPr indent="0" algn="just">
              <a:lnSpc>
                <a:spcPts val="1608"/>
              </a:lnSpc>
            </a:pPr>
            <a:r>
              <a:rPr lang="en-US" sz="900">
                <a:latin typeface="Arial"/>
              </a:rPr>
              <a:t>budaya terkait topik</a:t>
            </a:r>
            <a:r>
              <a:rPr lang="en-US" sz="900" i="1">
                <a:latin typeface="Arial"/>
              </a:rPr>
              <a:t> wisata (Reise)</a:t>
            </a:r>
            <a:r>
              <a:rPr lang="en-US" sz="900">
                <a:latin typeface="Arial"/>
              </a:rPr>
              <a:t> sesuai konteks penggunaannya.</a:t>
            </a:r>
          </a:p>
          <a:p>
            <a:pPr indent="0">
              <a:lnSpc>
                <a:spcPts val="1608"/>
              </a:lnSpc>
            </a:pPr>
            <a:r>
              <a:rPr lang="en-US" sz="900" b="1">
                <a:latin typeface="Arial"/>
              </a:rPr>
              <a:t>Indikator</a:t>
            </a:r>
          </a:p>
          <a:p>
            <a:pPr indent="0">
              <a:lnSpc>
                <a:spcPts val="1608"/>
              </a:lnSpc>
            </a:pPr>
            <a:r>
              <a:rPr lang="en-US" sz="900">
                <a:latin typeface="Arial"/>
              </a:rPr>
              <a:t>3.3.1 Mengidentifikasi unsur bahasa</a:t>
            </a:r>
          </a:p>
          <a:p>
            <a:pPr indent="0">
              <a:lnSpc>
                <a:spcPts val="1608"/>
              </a:lnSpc>
            </a:pPr>
            <a:r>
              <a:rPr lang="en-US" sz="900">
                <a:latin typeface="Arial"/>
              </a:rPr>
              <a:t>3.3.2 Mengumpulkan unsur bahasa</a:t>
            </a:r>
          </a:p>
          <a:p>
            <a:pPr indent="0">
              <a:lnSpc>
                <a:spcPts val="1608"/>
              </a:lnSpc>
            </a:pPr>
            <a:r>
              <a:rPr lang="en-US" sz="900">
                <a:latin typeface="Arial"/>
              </a:rPr>
              <a:t>3.3.3 Mengklasifikasi unsur bahasa</a:t>
            </a:r>
          </a:p>
          <a:p>
            <a:pPr marR="977900" indent="0">
              <a:lnSpc>
                <a:spcPts val="1608"/>
              </a:lnSpc>
            </a:pPr>
            <a:r>
              <a:rPr lang="en-US" sz="900">
                <a:latin typeface="Arial"/>
              </a:rPr>
              <a:t>3.3.4 Menganalisis unsur bahasa </a:t>
            </a:r>
            <a:r>
              <a:rPr lang="en-US" sz="900" b="1">
                <a:latin typeface="Arial"/>
              </a:rPr>
              <a:t>Tujuan Pembelajaran</a:t>
            </a:r>
          </a:p>
          <a:p>
            <a:pPr indent="0">
              <a:lnSpc>
                <a:spcPts val="1608"/>
              </a:lnSpc>
            </a:pPr>
            <a:r>
              <a:rPr lang="en-US" sz="900">
                <a:latin typeface="Arial"/>
              </a:rPr>
              <a:t>• Siswa dapat mengidentifikasi bentuk Partizip II dengan benar.</a:t>
            </a:r>
          </a:p>
          <a:p>
            <a:pPr marR="977900" indent="-203200">
              <a:lnSpc>
                <a:spcPts val="1608"/>
              </a:lnSpc>
            </a:pPr>
            <a:r>
              <a:rPr lang="en-US" sz="900">
                <a:latin typeface="Arial"/>
              </a:rPr>
              <a:t>• Siswa dapat menyebutkan schwache Verben dalam bentuk Partizip II dengan benar.</a:t>
            </a:r>
          </a:p>
          <a:p>
            <a:pPr indent="0">
              <a:lnSpc>
                <a:spcPts val="1608"/>
              </a:lnSpc>
            </a:pPr>
            <a:r>
              <a:rPr lang="en-US" sz="900">
                <a:latin typeface="Arial"/>
              </a:rPr>
              <a:t>• Siswa dapat menyebutkan starke Verben dalam bentuk Partizip II dengan benar.</a:t>
            </a:r>
          </a:p>
          <a:p>
            <a:pPr marR="977900" indent="-203200">
              <a:lnSpc>
                <a:spcPts val="1608"/>
              </a:lnSpc>
            </a:pPr>
            <a:r>
              <a:rPr lang="en-US" sz="900">
                <a:latin typeface="Arial"/>
              </a:rPr>
              <a:t>• Siswa dapat menentukan penggunaan kata kerja bantu sein atau haben dengan benar.</a:t>
            </a:r>
          </a:p>
          <a:p>
            <a:pPr marR="977900" indent="-203200">
              <a:lnSpc>
                <a:spcPts val="1608"/>
              </a:lnSpc>
              <a:spcAft>
                <a:spcPts val="1050"/>
              </a:spcAft>
            </a:pPr>
            <a:r>
              <a:rPr lang="en-US" sz="900">
                <a:latin typeface="Arial"/>
              </a:rPr>
              <a:t>• Siswa dapat menentukan perubahan dari kata kerja dalam bentuk Infinitv ke Partizip II dengan benar.</a:t>
            </a:r>
          </a:p>
          <a:p>
            <a:pPr indent="0">
              <a:lnSpc>
                <a:spcPts val="1608"/>
              </a:lnSpc>
            </a:pPr>
            <a:r>
              <a:rPr lang="en-US" sz="900">
                <a:latin typeface="Arial"/>
              </a:rPr>
              <a:t>b. Memilih materi pelajaran.</a:t>
            </a:r>
          </a:p>
          <a:p>
            <a:pPr indent="0">
              <a:lnSpc>
                <a:spcPts val="1608"/>
              </a:lnSpc>
            </a:pPr>
            <a:r>
              <a:rPr lang="en-US" sz="900">
                <a:latin typeface="Arial"/>
              </a:rPr>
              <a:t>Tema : Wisata</a:t>
            </a:r>
          </a:p>
          <a:p>
            <a:pPr indent="0">
              <a:lnSpc>
                <a:spcPts val="1608"/>
              </a:lnSpc>
              <a:spcAft>
                <a:spcPts val="1050"/>
              </a:spcAft>
            </a:pPr>
            <a:r>
              <a:rPr lang="en-US" sz="900">
                <a:latin typeface="Arial"/>
              </a:rPr>
              <a:t>Materi pokok: Struktur:</a:t>
            </a:r>
            <a:r>
              <a:rPr lang="en-US" sz="900" i="1">
                <a:latin typeface="Arial"/>
              </a:rPr>
              <a:t> Perfekt von sein und haben;</a:t>
            </a:r>
          </a:p>
          <a:p>
            <a:pPr indent="0">
              <a:spcAft>
                <a:spcPts val="420"/>
              </a:spcAft>
            </a:pPr>
            <a:r>
              <a:rPr lang="en-US" sz="900">
                <a:latin typeface="Arial"/>
              </a:rPr>
              <a:t>c. Menentukan topik yang akan dipelajari siswa.</a:t>
            </a:r>
          </a:p>
          <a:p>
            <a:pPr indent="0">
              <a:spcAft>
                <a:spcPts val="1470"/>
              </a:spcAft>
            </a:pPr>
            <a:r>
              <a:rPr lang="en-US" sz="900" i="1">
                <a:latin typeface="Arial"/>
              </a:rPr>
              <a:t>Partizip II (schwache und stroke Verben); Perfekt mit haben und sein;</a:t>
            </a:r>
          </a:p>
          <a:p>
            <a:pPr indent="0">
              <a:lnSpc>
                <a:spcPts val="1608"/>
              </a:lnSpc>
            </a:pPr>
            <a:r>
              <a:rPr lang="en-US" sz="900">
                <a:latin typeface="Arial"/>
              </a:rPr>
              <a:t>d. Mengembangkan bahan belajar berupa contoh, ilustrasi, tugas, dan sebagainya.</a:t>
            </a:r>
          </a:p>
          <a:p>
            <a:pPr marR="977900" indent="0">
              <a:lnSpc>
                <a:spcPts val="1608"/>
              </a:lnSpc>
            </a:pPr>
            <a:r>
              <a:rPr lang="en-US" sz="900">
                <a:latin typeface="Arial"/>
              </a:rPr>
              <a:t>Bahan ajar berupa teks</a:t>
            </a:r>
            <a:r>
              <a:rPr lang="en-US" sz="900" i="1">
                <a:latin typeface="Arial"/>
              </a:rPr>
              <a:t> (Aus dem Urlaubstagebuch von Anja Mertens)</a:t>
            </a:r>
            <a:r>
              <a:rPr lang="en-US" sz="900">
                <a:latin typeface="Arial"/>
              </a:rPr>
              <a:t> yang memuat unsur kebahasaan bentuk Perfekt; Funk: him 152).</a:t>
            </a:r>
          </a:p>
          <a:p>
            <a:pPr indent="0">
              <a:lnSpc>
                <a:spcPts val="1608"/>
              </a:lnSpc>
            </a:pPr>
            <a:r>
              <a:rPr lang="en-US" sz="900">
                <a:latin typeface="Arial"/>
              </a:rPr>
              <a:t>(Studio d Al:</a:t>
            </a:r>
            <a:r>
              <a:rPr lang="en-US" sz="900" i="1">
                <a:latin typeface="Arial"/>
              </a:rPr>
              <a:t> Deutsch als Fremdsprache;</a:t>
            </a:r>
            <a:r>
              <a:rPr lang="en-US" sz="900">
                <a:latin typeface="Arial"/>
              </a:rPr>
              <a:t> Katalis, 2009, Jakarta)</a:t>
            </a:r>
          </a:p>
          <a:p>
            <a:pPr indent="0">
              <a:lnSpc>
                <a:spcPts val="1608"/>
              </a:lnSpc>
              <a:spcAft>
                <a:spcPts val="420"/>
              </a:spcAft>
            </a:pPr>
            <a:r>
              <a:rPr lang="en-US" sz="900" b="1">
                <a:latin typeface="Arial"/>
              </a:rPr>
              <a:t>Teks</a:t>
            </a:r>
          </a:p>
          <a:p>
            <a:pPr indent="0" algn="just">
              <a:spcAft>
                <a:spcPts val="420"/>
              </a:spcAft>
            </a:pPr>
            <a:r>
              <a:rPr lang="en-US" sz="900" i="1">
                <a:latin typeface="Arial"/>
              </a:rPr>
              <a:t>6.Tag: 4Juli</a:t>
            </a:r>
          </a:p>
          <a:p>
            <a:pPr marR="1854200" indent="0" algn="just">
              <a:lnSpc>
                <a:spcPts val="1320"/>
              </a:lnSpc>
            </a:pPr>
            <a:r>
              <a:rPr lang="en-US" sz="900" i="1">
                <a:latin typeface="Arial"/>
              </a:rPr>
              <a:t>Was fur ein Tag! Heute bin ich vom Rad gefallen. Kurz vor Wien haben Kinder auf der StraBe Ball gespielt. Plotzlich ist der Ball in mein Rad geflogen. Der Schreck war gro6. Abe</a:t>
            </a:r>
            <a:r>
              <a:rPr lang="en-US" sz="900">
                <a:latin typeface="Arial"/>
              </a:rPr>
              <a:t> es</a:t>
            </a:r>
            <a:r>
              <a:rPr lang="en-US" sz="900" i="1">
                <a:latin typeface="Arial"/>
              </a:rPr>
              <a:t> ist nicht viel passiert und ich bin gleich wieder aufgetanden. Thomas hat die Polizei angerufen. Sie ist schnell gekommen, wir haben also nicht viel Zeit verloren. Sie haben ein Protokoll geschrieben und uns geholfen. Dann haben wir erst mal eine</a:t>
            </a:r>
          </a:p>
          <a:p>
            <a:pPr marR="1346200" indent="203200"/>
            <a:r>
              <a:rPr lang="en-US" sz="900" i="1">
                <a:latin typeface="Arial"/>
              </a:rPr>
              <a:t>Pause gemacht. Nach einer Stunde sind wir weitergefahren. </a:t>
            </a:r>
            <a:r>
              <a:rPr lang="en-US" sz="1000">
                <a:latin typeface="Arial"/>
              </a:rPr>
              <a:t>_</a:t>
            </a:r>
            <a:r>
              <a:rPr lang="en-US" sz="900" i="1">
                <a:latin typeface="Arial"/>
              </a:rPr>
              <a:t>^</a:t>
            </a:r>
          </a:p>
        </p:txBody>
      </p:sp>
      <p:sp>
        <p:nvSpPr>
          <p:cNvPr id="3" name="Rectangle 2"/>
          <p:cNvSpPr/>
          <p:nvPr/>
        </p:nvSpPr>
        <p:spPr>
          <a:xfrm>
            <a:off x="1066800" y="9933432"/>
            <a:ext cx="5611368" cy="140208"/>
          </a:xfrm>
          <a:prstGeom prst="rect">
            <a:avLst/>
          </a:prstGeom>
        </p:spPr>
        <p:txBody>
          <a:bodyPr lIns="0" tIns="0" rIns="0" bIns="0">
            <a:noAutofit/>
          </a:bodyPr>
          <a:lstStyle/>
          <a:p>
            <a:pPr indent="0" algn="r"/>
            <a:r>
              <a:rPr lang="en-US" sz="900">
                <a:latin typeface="Arial"/>
              </a:rPr>
              <a:t>Materi 3 - Perancangan Pembelajaran dan Pelatihan | 86</a:t>
            </a:r>
          </a:p>
        </p:txBody>
      </p:sp>
    </p:spTree>
  </p:cSld>
  <p:clrMapOvr>
    <a:overrideClrMapping bg1="lt1" tx1="dk1" bg2="lt2" tx2="dk2" accent1="accent1" accent2="accent2" accent3="accent3" accent4="accent4" accent5="accent5" accent6="accent6" hlink="hlink" folHlink="folHlink"/>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19784" y="1100328"/>
            <a:ext cx="5416296" cy="4657344"/>
          </a:xfrm>
          <a:prstGeom prst="rect">
            <a:avLst/>
          </a:prstGeom>
        </p:spPr>
        <p:txBody>
          <a:bodyPr lIns="0" tIns="0" rIns="0" bIns="0">
            <a:noAutofit/>
          </a:bodyPr>
          <a:lstStyle/>
          <a:p>
            <a:pPr indent="0">
              <a:lnSpc>
                <a:spcPts val="1608"/>
              </a:lnSpc>
            </a:pPr>
            <a:r>
              <a:rPr lang="en-US" sz="900">
                <a:latin typeface="Arial"/>
              </a:rPr>
              <a:t>2. Pelaksanaan</a:t>
            </a:r>
          </a:p>
          <a:p>
            <a:pPr marL="228600" indent="0">
              <a:lnSpc>
                <a:spcPts val="1608"/>
              </a:lnSpc>
            </a:pPr>
            <a:r>
              <a:rPr lang="en-US" sz="900">
                <a:latin typeface="Arial"/>
              </a:rPr>
              <a:t>a. Stimulasi/Pemberian rangsangan</a:t>
            </a:r>
            <a:r>
              <a:rPr lang="en-US" sz="900" i="1">
                <a:latin typeface="Arial"/>
              </a:rPr>
              <a:t> (Stimulation)</a:t>
            </a:r>
          </a:p>
          <a:p>
            <a:pPr marL="444500" marR="76200" indent="0" algn="just">
              <a:lnSpc>
                <a:spcPts val="1608"/>
              </a:lnSpc>
            </a:pPr>
            <a:r>
              <a:rPr lang="en-US" sz="900">
                <a:latin typeface="Arial"/>
              </a:rPr>
              <a:t>Guru dapat memulai kegiatan dengan mengajukan pertanyaan, membaca bahan ajar, atau aktivitas belajar lainnya yang mengarah pada persiapan pemecahan masalah. Misalnya, dengan mengajukan pertanyaan-pertanyaan: "Bagaimana cara membentuk kalimat dalam bentuk Perfekt? Tentukan proses pembentukan Partizip II dari Infinitiv, atau Bagaimana penggunaan kata kerja haben atau sein dalam kalimat Perfekt?".</a:t>
            </a:r>
          </a:p>
          <a:p>
            <a:pPr marL="228600" indent="0">
              <a:lnSpc>
                <a:spcPts val="1608"/>
              </a:lnSpc>
            </a:pPr>
            <a:r>
              <a:rPr lang="en-US" sz="900">
                <a:latin typeface="Arial"/>
              </a:rPr>
              <a:t>b. Pernyataan/Identifikasi masalah</a:t>
            </a:r>
            <a:r>
              <a:rPr lang="en-US" sz="900" i="1">
                <a:latin typeface="Arial"/>
              </a:rPr>
              <a:t> (Problem statement)</a:t>
            </a:r>
          </a:p>
          <a:p>
            <a:pPr marL="444500" marR="76200" indent="0" algn="just">
              <a:lnSpc>
                <a:spcPts val="1608"/>
              </a:lnSpc>
            </a:pPr>
            <a:r>
              <a:rPr lang="en-US" sz="900">
                <a:latin typeface="Arial"/>
              </a:rPr>
              <a:t>Peserta didik diberi kesempatan untuk mengidentifikasi sebanyak mungkin agenda masalah yang relevan dengan bahan pelajaran. Salah satu masalah yang dipilih kemudian dirumuskan dalam bentuk hipotesis (jawaban sementara atas pertanyaan masalah).</a:t>
            </a:r>
          </a:p>
          <a:p>
            <a:pPr marL="228600" indent="0">
              <a:lnSpc>
                <a:spcPts val="1608"/>
              </a:lnSpc>
            </a:pPr>
            <a:r>
              <a:rPr lang="en-US" sz="900">
                <a:latin typeface="Arial"/>
              </a:rPr>
              <a:t>c. Pengumpulan data</a:t>
            </a:r>
            <a:r>
              <a:rPr lang="en-US" sz="900" i="1">
                <a:latin typeface="Arial"/>
              </a:rPr>
              <a:t> (Data Collection)</a:t>
            </a:r>
          </a:p>
          <a:p>
            <a:pPr marL="444500" marR="76200" indent="0" algn="just">
              <a:lnSpc>
                <a:spcPts val="1608"/>
              </a:lnSpc>
            </a:pPr>
            <a:r>
              <a:rPr lang="en-US" sz="900">
                <a:latin typeface="Arial"/>
              </a:rPr>
              <a:t>Peserta didik mengumpulkan informasi sebanyak-banyaknya untuk membuktikan benar atau tidaknya hipotesis. Mereka kemudian mengidentifikasi kata kerja bantu haben, sein, dan bentuk Partizip II dengan cara menggarisbawahi kata-kata tersebut dari teks yang disediakan.</a:t>
            </a:r>
          </a:p>
          <a:p>
            <a:pPr marL="228600" indent="0">
              <a:lnSpc>
                <a:spcPts val="1608"/>
              </a:lnSpc>
            </a:pPr>
            <a:r>
              <a:rPr lang="en-US" sz="900">
                <a:latin typeface="Arial"/>
              </a:rPr>
              <a:t>d. Pengolahan data</a:t>
            </a:r>
            <a:r>
              <a:rPr lang="en-US" sz="900" i="1">
                <a:latin typeface="Arial"/>
              </a:rPr>
              <a:t> (Data Processing)</a:t>
            </a:r>
          </a:p>
          <a:p>
            <a:pPr marL="444500" marR="76200" indent="0" algn="just">
              <a:lnSpc>
                <a:spcPts val="1608"/>
              </a:lnSpc>
              <a:spcAft>
                <a:spcPts val="1260"/>
              </a:spcAft>
            </a:pPr>
            <a:r>
              <a:rPr lang="en-US" sz="900">
                <a:latin typeface="Arial"/>
              </a:rPr>
              <a:t>Data yang telah diperoleh kemudian diolah, diklasifikasi, dan ditabulasi untuk ditafsirkan pada tingkat kepercayaan tertentu. Misalnya, peserta didik melengkapi tabel untuk mengklasifikasi</a:t>
            </a:r>
            <a:r>
              <a:rPr lang="en-US" sz="900" i="1">
                <a:latin typeface="Arial"/>
              </a:rPr>
              <a:t> schwache</a:t>
            </a:r>
            <a:r>
              <a:rPr lang="en-US" sz="900">
                <a:latin typeface="Arial"/>
              </a:rPr>
              <a:t> dan</a:t>
            </a:r>
            <a:r>
              <a:rPr lang="en-US" sz="900" i="1">
                <a:latin typeface="Arial"/>
              </a:rPr>
              <a:t> starke Verben</a:t>
            </a:r>
            <a:r>
              <a:rPr lang="en-US" sz="900">
                <a:latin typeface="Arial"/>
              </a:rPr>
              <a:t> dalam</a:t>
            </a:r>
            <a:r>
              <a:rPr lang="en-US" sz="900" i="1">
                <a:latin typeface="Arial"/>
              </a:rPr>
              <a:t> Partizip II.</a:t>
            </a:r>
            <a:r>
              <a:rPr lang="en-US" sz="900">
                <a:latin typeface="Arial"/>
              </a:rPr>
              <a:t> Setelah melakukan aktivitas itu, peserta didik diharapkan dapat menemukan aturan penggunaan kata kerja bantu</a:t>
            </a:r>
            <a:r>
              <a:rPr lang="en-US" sz="900" i="1">
                <a:latin typeface="Arial"/>
              </a:rPr>
              <a:t> haben</a:t>
            </a:r>
            <a:r>
              <a:rPr lang="en-US" sz="900">
                <a:latin typeface="Arial"/>
              </a:rPr>
              <a:t> dan</a:t>
            </a:r>
            <a:r>
              <a:rPr lang="en-US" sz="900" i="1">
                <a:latin typeface="Arial"/>
              </a:rPr>
              <a:t> sein.</a:t>
            </a:r>
          </a:p>
        </p:txBody>
      </p:sp>
      <p:graphicFrame>
        <p:nvGraphicFramePr>
          <p:cNvPr id="3" name="Table 2"/>
          <p:cNvGraphicFramePr>
            <a:graphicFrameLocks noGrp="1"/>
          </p:cNvGraphicFramePr>
          <p:nvPr/>
        </p:nvGraphicFramePr>
        <p:xfrm>
          <a:off x="1691640" y="5989320"/>
          <a:ext cx="5041392" cy="1359408"/>
        </p:xfrm>
        <a:graphic>
          <a:graphicData uri="http://schemas.openxmlformats.org/drawingml/2006/table">
            <a:tbl>
              <a:tblPr/>
              <a:tblGrid>
                <a:gridCol w="874776"/>
                <a:gridCol w="1228344"/>
                <a:gridCol w="1850136"/>
                <a:gridCol w="1088136"/>
              </a:tblGrid>
              <a:tr h="387096">
                <a:tc>
                  <a:txBody>
                    <a:bodyPr/>
                    <a:lstStyle/>
                    <a:p>
                      <a:endParaRPr sz="1900"/>
                    </a:p>
                  </a:txBody>
                  <a:tcPr marL="0" marR="0" marT="0" marB="0"/>
                </a:tc>
                <a:tc>
                  <a:txBody>
                    <a:bodyPr/>
                    <a:lstStyle/>
                    <a:p>
                      <a:pPr marL="317500" marR="266700" indent="0" algn="r">
                        <a:lnSpc>
                          <a:spcPts val="1488"/>
                        </a:lnSpc>
                      </a:pPr>
                      <a:r>
                        <a:rPr lang="en-US" sz="900" b="1">
                          <a:latin typeface="Arial"/>
                        </a:rPr>
                        <a:t>II. Position (haben/ sein)</a:t>
                      </a:r>
                    </a:p>
                  </a:txBody>
                  <a:tcPr marL="0" marR="0" marT="0" marB="0"/>
                </a:tc>
                <a:tc>
                  <a:txBody>
                    <a:bodyPr/>
                    <a:lstStyle/>
                    <a:p>
                      <a:endParaRPr sz="1900"/>
                    </a:p>
                  </a:txBody>
                  <a:tcPr marL="0" marR="0" marT="0" marB="0"/>
                </a:tc>
                <a:tc>
                  <a:txBody>
                    <a:bodyPr/>
                    <a:lstStyle/>
                    <a:p>
                      <a:pPr marL="279400" indent="0"/>
                      <a:r>
                        <a:rPr lang="en-US" sz="900" b="1">
                          <a:latin typeface="Arial"/>
                        </a:rPr>
                        <a:t>Partizip II</a:t>
                      </a:r>
                    </a:p>
                  </a:txBody>
                  <a:tcPr marL="0" marR="0" marT="0" marB="0"/>
                </a:tc>
              </a:tr>
              <a:tr h="192024">
                <a:tc>
                  <a:txBody>
                    <a:bodyPr/>
                    <a:lstStyle/>
                    <a:p>
                      <a:pPr marL="88900" indent="0"/>
                      <a:r>
                        <a:rPr lang="en-US" sz="900">
                          <a:latin typeface="Arial"/>
                        </a:rPr>
                        <a:t>Heute</a:t>
                      </a:r>
                    </a:p>
                  </a:txBody>
                  <a:tcPr marL="0" marR="0" marT="0" marB="0"/>
                </a:tc>
                <a:tc>
                  <a:txBody>
                    <a:bodyPr/>
                    <a:lstStyle/>
                    <a:p>
                      <a:pPr marL="127000" indent="0"/>
                      <a:r>
                        <a:rPr lang="en-US" sz="900">
                          <a:latin typeface="Arial"/>
                        </a:rPr>
                        <a:t>bin</a:t>
                      </a:r>
                    </a:p>
                  </a:txBody>
                  <a:tcPr marL="0" marR="0" marT="0" marB="0"/>
                </a:tc>
                <a:tc>
                  <a:txBody>
                    <a:bodyPr/>
                    <a:lstStyle/>
                    <a:p>
                      <a:pPr marL="76200" indent="0"/>
                      <a:r>
                        <a:rPr lang="en-US" sz="900">
                          <a:latin typeface="Arial"/>
                        </a:rPr>
                        <a:t>ich vom Rad</a:t>
                      </a:r>
                    </a:p>
                  </a:txBody>
                  <a:tcPr marL="0" marR="0" marT="0" marB="0"/>
                </a:tc>
                <a:tc>
                  <a:txBody>
                    <a:bodyPr/>
                    <a:lstStyle/>
                    <a:p>
                      <a:pPr marL="76200" indent="0"/>
                      <a:r>
                        <a:rPr lang="en-US" sz="900">
                          <a:latin typeface="Arial"/>
                        </a:rPr>
                        <a:t>gefallen.</a:t>
                      </a:r>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507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2024">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198120">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bl>
          </a:graphicData>
        </a:graphic>
      </p:graphicFrame>
      <p:graphicFrame>
        <p:nvGraphicFramePr>
          <p:cNvPr id="4" name="Table 3"/>
          <p:cNvGraphicFramePr>
            <a:graphicFrameLocks noGrp="1"/>
          </p:cNvGraphicFramePr>
          <p:nvPr/>
        </p:nvGraphicFramePr>
        <p:xfrm>
          <a:off x="1691640" y="7549896"/>
          <a:ext cx="5041392" cy="1487424"/>
        </p:xfrm>
        <a:graphic>
          <a:graphicData uri="http://schemas.openxmlformats.org/drawingml/2006/table">
            <a:tbl>
              <a:tblPr/>
              <a:tblGrid>
                <a:gridCol w="1149096"/>
                <a:gridCol w="1380744"/>
                <a:gridCol w="1252728"/>
                <a:gridCol w="1258824"/>
              </a:tblGrid>
              <a:tr h="216408">
                <a:tc gridSpan="2">
                  <a:txBody>
                    <a:bodyPr/>
                    <a:lstStyle/>
                    <a:p>
                      <a:pPr marL="152400" marR="12700" indent="0" algn="just">
                        <a:lnSpc>
                          <a:spcPts val="576"/>
                        </a:lnSpc>
                        <a:spcAft>
                          <a:spcPts val="630"/>
                        </a:spcAft>
                      </a:pPr>
                      <a:r>
                        <a:rPr lang="en-US" sz="900" b="1">
                          <a:latin typeface="Arial"/>
                        </a:rPr>
                        <a:t>n e</a:t>
                      </a:r>
                    </a:p>
                    <a:p>
                      <a:pPr marL="152400" marR="12700" indent="0" algn="just"/>
                      <a:r>
                        <a:rPr lang="en-US" sz="900" b="1">
                          <a:latin typeface="Arial"/>
                        </a:rPr>
                        <a:t>e g</a:t>
                      </a:r>
                    </a:p>
                  </a:txBody>
                  <a:tcPr marL="0" marR="0" marT="0" marB="0"/>
                </a:tc>
                <a:tc hMerge="1">
                  <a:txBody>
                    <a:bodyPr/>
                    <a:lstStyle/>
                    <a:p>
                      <a:endParaRPr sz="1100"/>
                    </a:p>
                  </a:txBody>
                  <a:tcPr marL="0" marR="0" marT="0" marB="0"/>
                </a:tc>
                <a:tc gridSpan="2">
                  <a:txBody>
                    <a:bodyPr/>
                    <a:lstStyle/>
                    <a:p>
                      <a:pPr marL="736600" indent="0"/>
                      <a:r>
                        <a:rPr lang="en-US" sz="900" b="1">
                          <a:latin typeface="Arial"/>
                        </a:rPr>
                        <a:t>ge +stamm + t/ et</a:t>
                      </a:r>
                    </a:p>
                  </a:txBody>
                  <a:tcPr marL="0" marR="0" marT="0" marB="0"/>
                </a:tc>
                <a:tc hMerge="1">
                  <a:txBody>
                    <a:bodyPr/>
                    <a:lstStyle/>
                    <a:p>
                      <a:endParaRPr sz="1100"/>
                    </a:p>
                  </a:txBody>
                  <a:tcPr marL="0" marR="0" marT="0" marB="0"/>
                </a:tc>
              </a:tr>
              <a:tr h="210312">
                <a:tc>
                  <a:txBody>
                    <a:bodyPr/>
                    <a:lstStyle/>
                    <a:p>
                      <a:pPr marL="88900" indent="0"/>
                      <a:r>
                        <a:rPr lang="en-US" sz="900">
                          <a:latin typeface="Arial"/>
                        </a:rPr>
                        <a:t>Infinitiv</a:t>
                      </a:r>
                    </a:p>
                  </a:txBody>
                  <a:tcPr marL="0" marR="0" marT="0" marB="0"/>
                </a:tc>
                <a:tc>
                  <a:txBody>
                    <a:bodyPr/>
                    <a:lstStyle/>
                    <a:p>
                      <a:pPr marL="76200" indent="0"/>
                      <a:r>
                        <a:rPr lang="en-US" sz="900">
                          <a:latin typeface="Arial"/>
                        </a:rPr>
                        <a:t>Partizip II</a:t>
                      </a:r>
                    </a:p>
                  </a:txBody>
                  <a:tcPr marL="0" marR="0" marT="0" marB="0"/>
                </a:tc>
                <a:tc>
                  <a:txBody>
                    <a:bodyPr/>
                    <a:lstStyle/>
                    <a:p>
                      <a:pPr marL="76200" indent="0"/>
                      <a:r>
                        <a:rPr lang="en-US" sz="900">
                          <a:latin typeface="Arial"/>
                        </a:rPr>
                        <a:t>Infinitiv</a:t>
                      </a:r>
                    </a:p>
                  </a:txBody>
                  <a:tcPr marL="0" marR="0" marT="0" marB="0"/>
                </a:tc>
                <a:tc>
                  <a:txBody>
                    <a:bodyPr/>
                    <a:lstStyle/>
                    <a:p>
                      <a:pPr marL="76200" indent="0"/>
                      <a:r>
                        <a:rPr lang="en-US" sz="900">
                          <a:latin typeface="Arial"/>
                        </a:rPr>
                        <a:t>Partizip II</a:t>
                      </a:r>
                    </a:p>
                  </a:txBody>
                  <a:tcPr marL="0" marR="0" marT="0" marB="0"/>
                </a:tc>
              </a:tr>
              <a:tr h="210312">
                <a:tc>
                  <a:txBody>
                    <a:bodyPr/>
                    <a:lstStyle/>
                    <a:p>
                      <a:endParaRPr sz="1000"/>
                    </a:p>
                  </a:txBody>
                  <a:tcPr marL="0" marR="0" marT="0" marB="0"/>
                </a:tc>
                <a:tc>
                  <a:txBody>
                    <a:bodyPr/>
                    <a:lstStyle/>
                    <a:p>
                      <a:pPr marL="76200" indent="0"/>
                      <a:r>
                        <a:rPr lang="en-US" sz="900">
                          <a:latin typeface="Arial"/>
                        </a:rPr>
                        <a:t>gefallen</a:t>
                      </a:r>
                    </a:p>
                  </a:txBody>
                  <a:tcPr marL="0" marR="0" marT="0" marB="0"/>
                </a:tc>
                <a:tc>
                  <a:txBody>
                    <a:bodyPr/>
                    <a:lstStyle/>
                    <a:p>
                      <a:endParaRPr sz="1000"/>
                    </a:p>
                  </a:txBody>
                  <a:tcPr marL="0" marR="0" marT="0" marB="0"/>
                </a:tc>
                <a:tc>
                  <a:txBody>
                    <a:bodyPr/>
                    <a:lstStyle/>
                    <a:p>
                      <a:pPr marL="76200" indent="0"/>
                      <a:r>
                        <a:rPr lang="en-US" sz="900">
                          <a:latin typeface="Arial"/>
                        </a:rPr>
                        <a:t>gespielt</a:t>
                      </a:r>
                    </a:p>
                  </a:txBody>
                  <a:tcPr marL="0" marR="0" marT="0" marB="0"/>
                </a:tc>
              </a:tr>
              <a:tr h="21031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3360">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10312">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6408">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bl>
          </a:graphicData>
        </a:graphic>
      </p:graphicFrame>
      <p:sp>
        <p:nvSpPr>
          <p:cNvPr id="5" name="Rectangle 4"/>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87</a:t>
            </a:r>
          </a:p>
        </p:txBody>
      </p:sp>
    </p:spTree>
  </p:cSld>
  <p:clrMapOvr>
    <a:overrideClrMapping bg1="lt1" tx1="dk1" bg2="lt2" tx2="dk2" accent1="accent1" accent2="accent2" accent3="accent3" accent4="accent4" accent5="accent5" accent6="accent6" hlink="hlink" folHlink="folHlink"/>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310640" y="1097280"/>
            <a:ext cx="5352288" cy="2615184"/>
          </a:xfrm>
          <a:prstGeom prst="rect">
            <a:avLst/>
          </a:prstGeom>
        </p:spPr>
        <p:txBody>
          <a:bodyPr lIns="0" tIns="0" rIns="0" bIns="0">
            <a:noAutofit/>
          </a:bodyPr>
          <a:lstStyle/>
          <a:p>
            <a:pPr marL="228600" indent="0" algn="just">
              <a:lnSpc>
                <a:spcPts val="1608"/>
              </a:lnSpc>
            </a:pPr>
            <a:r>
              <a:rPr lang="en-US" sz="900">
                <a:latin typeface="Arial"/>
              </a:rPr>
              <a:t>e. Pembuktian</a:t>
            </a:r>
            <a:r>
              <a:rPr lang="en-US" sz="900" i="1">
                <a:latin typeface="Arial"/>
              </a:rPr>
              <a:t> (Verification)</a:t>
            </a:r>
          </a:p>
          <a:p>
            <a:pPr marL="469900" marR="12700" indent="0" algn="just">
              <a:lnSpc>
                <a:spcPts val="1608"/>
              </a:lnSpc>
            </a:pPr>
            <a:r>
              <a:rPr lang="en-US" sz="900">
                <a:latin typeface="Arial"/>
              </a:rPr>
              <a:t>Pada tahap ini peserta didik melakukan pemeriksaan secara cermat untuk membuktikan benar atau tidaknya hipotesis berdasarkan hasil data. Untuk membuat kesimpulan/ generalisasi siswa mengecek ulang data yang telah teridentifikasi.</a:t>
            </a:r>
          </a:p>
          <a:p>
            <a:pPr marL="228600" indent="0" algn="just">
              <a:lnSpc>
                <a:spcPts val="1608"/>
              </a:lnSpc>
            </a:pPr>
            <a:r>
              <a:rPr lang="en-US" sz="900">
                <a:latin typeface="Arial"/>
              </a:rPr>
              <a:t>f. Generalisasi/Menarik kesimpulan</a:t>
            </a:r>
            <a:r>
              <a:rPr lang="en-US" sz="900" i="1">
                <a:latin typeface="Arial"/>
              </a:rPr>
              <a:t> (Generalization)</a:t>
            </a:r>
          </a:p>
          <a:p>
            <a:pPr marL="469900" marR="12700" indent="0" algn="just">
              <a:lnSpc>
                <a:spcPts val="1608"/>
              </a:lnSpc>
              <a:spcAft>
                <a:spcPts val="1050"/>
              </a:spcAft>
            </a:pPr>
            <a:r>
              <a:rPr lang="en-US" sz="900">
                <a:latin typeface="Arial"/>
              </a:rPr>
              <a:t>Pada tahap ini peserta didik menarik sebuah kesimpulan yang dapat dijadikan prinsip umum (generalisasi). Prinsip-prinsip yang mendasari generalisasi adalah hasil verifikasi data. Peserta didik membuat kesimpulan berdasarkan data yang ada.</a:t>
            </a:r>
          </a:p>
          <a:p>
            <a:pPr indent="0">
              <a:lnSpc>
                <a:spcPts val="1608"/>
              </a:lnSpc>
            </a:pPr>
            <a:r>
              <a:rPr lang="en-US" sz="900">
                <a:latin typeface="Arial"/>
              </a:rPr>
              <a:t>3. Penilaian proses dan hasil belajar siswa</a:t>
            </a:r>
          </a:p>
          <a:p>
            <a:pPr marL="228600" marR="12700" indent="0" algn="just">
              <a:lnSpc>
                <a:spcPts val="1608"/>
              </a:lnSpc>
            </a:pPr>
            <a:r>
              <a:rPr lang="en-US" sz="900">
                <a:latin typeface="Arial"/>
              </a:rPr>
              <a:t>Penilaian dapat berupa penilaian kognitif, proses, sikap, atau hasil kerja siswa. Penilaian kognitif dilakukan secara tertulis. Penilaian proses, sikap, atau hasil kerja dilakukan dengan pengamatan.</a:t>
            </a:r>
          </a:p>
        </p:txBody>
      </p:sp>
      <p:sp>
        <p:nvSpPr>
          <p:cNvPr id="3" name="Rectangle 2"/>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88</a:t>
            </a:r>
          </a:p>
        </p:txBody>
      </p:sp>
    </p:spTree>
  </p:cSld>
  <p:clrMapOvr>
    <a:overrideClrMapping bg1="lt1" tx1="dk1" bg2="lt2" tx2="dk2" accent1="accent1" accent2="accent2" accent3="accent3" accent4="accent4" accent5="accent5" accent6="accent6" hlink="hlink" folHlink="folHlink"/>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2896" y="716280"/>
            <a:ext cx="6001512" cy="4200144"/>
          </a:xfrm>
          <a:prstGeom prst="rect">
            <a:avLst/>
          </a:prstGeom>
        </p:spPr>
        <p:txBody>
          <a:bodyPr lIns="0" tIns="0" rIns="0" bIns="0">
            <a:noAutofit/>
          </a:bodyPr>
          <a:lstStyle/>
          <a:p>
            <a:pPr marL="5295900" indent="0">
              <a:spcAft>
                <a:spcPts val="1260"/>
              </a:spcAft>
            </a:pPr>
            <a:r>
              <a:rPr lang="en-US" sz="900" b="1">
                <a:latin typeface="Arial"/>
              </a:rPr>
              <a:t>LK-3.2</a:t>
            </a:r>
          </a:p>
          <a:p>
            <a:pPr marL="342900" indent="0" algn="ctr">
              <a:lnSpc>
                <a:spcPts val="2304"/>
              </a:lnSpc>
            </a:pPr>
            <a:r>
              <a:rPr lang="en-US" sz="1100" b="1" u="sng">
                <a:latin typeface="Arial"/>
              </a:rPr>
              <a:t>LEMBAR KERJA </a:t>
            </a:r>
            <a:r>
              <a:rPr lang="en-US" sz="1100" b="1">
                <a:latin typeface="Arial"/>
              </a:rPr>
              <a:t>PERANCANGAN PENILAIAN DALAM PEMBELAJARAN</a:t>
            </a:r>
          </a:p>
          <a:p>
            <a:pPr marL="1219200" marR="406400" indent="-1193800" algn="just">
              <a:lnSpc>
                <a:spcPts val="1608"/>
              </a:lnSpc>
            </a:pPr>
            <a:r>
              <a:rPr lang="en-US" sz="900" b="1">
                <a:latin typeface="Arial"/>
              </a:rPr>
              <a:t>Tujuan Kegiatan:</a:t>
            </a:r>
            <a:r>
              <a:rPr lang="en-US" sz="900">
                <a:latin typeface="Arial"/>
              </a:rPr>
              <a:t> Pada kegiatan ini diharapkan peserta mampu merancang instrumen penilaian sikap, pengetahuan, dan keterampilan dalam pembelajajaran bahasa Indonesia.</a:t>
            </a:r>
          </a:p>
          <a:p>
            <a:pPr marL="190500" indent="-177800" algn="just">
              <a:lnSpc>
                <a:spcPts val="1608"/>
              </a:lnSpc>
            </a:pPr>
            <a:r>
              <a:rPr lang="en-US" sz="900" b="1">
                <a:latin typeface="Arial"/>
              </a:rPr>
              <a:t>Langkah Kegiatan:</a:t>
            </a:r>
          </a:p>
          <a:p>
            <a:pPr marL="190500" marR="406400" indent="-177800" algn="just">
              <a:lnSpc>
                <a:spcPts val="1608"/>
              </a:lnSpc>
            </a:pPr>
            <a:r>
              <a:rPr lang="en-US" sz="900">
                <a:latin typeface="Arial"/>
              </a:rPr>
              <a:t>1. Kerjakan dalam kelompok, cermati contoh-contoh pengembangan instrumen penilaian sikap, pengetahuan dan keterampilan serta lembar kerja perancangan instrumen penilaian.</a:t>
            </a:r>
          </a:p>
          <a:p>
            <a:pPr marL="190500" marR="406400" indent="-177800" algn="just">
              <a:lnSpc>
                <a:spcPts val="1608"/>
              </a:lnSpc>
            </a:pPr>
            <a:r>
              <a:rPr lang="en-US" sz="900">
                <a:latin typeface="Arial"/>
              </a:rPr>
              <a:t>2. Pilihlah satu subtopik/submateri/subtema untuk dari satu KD, sebaiknya topik/materi yang dipilih sesuai dengan model-model pembelajaran yang telah dikembangkan oleh kelompok Anda.</a:t>
            </a:r>
          </a:p>
          <a:p>
            <a:pPr marL="190500" marR="406400" indent="-177800" algn="just">
              <a:lnSpc>
                <a:spcPts val="1608"/>
              </a:lnSpc>
            </a:pPr>
            <a:r>
              <a:rPr lang="en-US" sz="900">
                <a:latin typeface="Arial"/>
              </a:rPr>
              <a:t>3. Isilah Lembar Kerja perancangan penilaian sikap, pengetahuan dan keterampilan dengan contoh instrumen untuk masing-masing bentuk penilaian.</a:t>
            </a:r>
          </a:p>
          <a:p>
            <a:pPr marL="190500" indent="-177800" algn="just">
              <a:lnSpc>
                <a:spcPts val="1608"/>
              </a:lnSpc>
            </a:pPr>
            <a:r>
              <a:rPr lang="en-US" sz="900">
                <a:latin typeface="Arial"/>
              </a:rPr>
              <a:t>4. Presentasikan hasil kerja kelompok Anda.</a:t>
            </a:r>
          </a:p>
          <a:p>
            <a:pPr marL="190500" indent="-177800" algn="just">
              <a:lnSpc>
                <a:spcPts val="1608"/>
              </a:lnSpc>
              <a:spcAft>
                <a:spcPts val="1050"/>
              </a:spcAft>
            </a:pPr>
            <a:r>
              <a:rPr lang="en-US" sz="900">
                <a:latin typeface="Arial"/>
              </a:rPr>
              <a:t>5. Perbaiki rancangan instrumen penilaian jika ada saran atau usulan perbaikan.</a:t>
            </a:r>
          </a:p>
          <a:p>
            <a:pPr marL="190500" indent="-177800" algn="just">
              <a:spcAft>
                <a:spcPts val="420"/>
              </a:spcAft>
            </a:pPr>
            <a:r>
              <a:rPr lang="en-US" sz="900" b="1">
                <a:latin typeface="Arial"/>
              </a:rPr>
              <a:t>Format:</a:t>
            </a:r>
          </a:p>
          <a:p>
            <a:pPr marL="190500" indent="-177800" algn="just">
              <a:spcAft>
                <a:spcPts val="1260"/>
              </a:spcAft>
            </a:pPr>
            <a:r>
              <a:rPr lang="en-US" sz="900" b="1">
                <a:latin typeface="Arial"/>
              </a:rPr>
              <a:t>Identitas Materi</a:t>
            </a:r>
          </a:p>
        </p:txBody>
      </p:sp>
      <p:graphicFrame>
        <p:nvGraphicFramePr>
          <p:cNvPr id="3" name="Table 2"/>
          <p:cNvGraphicFramePr>
            <a:graphicFrameLocks noGrp="1"/>
          </p:cNvGraphicFramePr>
          <p:nvPr/>
        </p:nvGraphicFramePr>
        <p:xfrm>
          <a:off x="1075944" y="5172456"/>
          <a:ext cx="5894832" cy="1048512"/>
        </p:xfrm>
        <a:graphic>
          <a:graphicData uri="http://schemas.openxmlformats.org/drawingml/2006/table">
            <a:tbl>
              <a:tblPr/>
              <a:tblGrid>
                <a:gridCol w="1770888"/>
                <a:gridCol w="4123944"/>
              </a:tblGrid>
              <a:tr h="131064">
                <a:tc rowSpan="2">
                  <a:txBody>
                    <a:bodyPr/>
                    <a:lstStyle/>
                    <a:p>
                      <a:pPr marL="76200" indent="0"/>
                      <a:r>
                        <a:rPr lang="en-US" sz="900">
                          <a:latin typeface="Arial"/>
                        </a:rPr>
                        <a:t>Kompetensi Dasar</a:t>
                      </a:r>
                    </a:p>
                  </a:txBody>
                  <a:tcPr marL="0" marR="0" marT="0" marB="0"/>
                </a:tc>
                <a:tc>
                  <a:txBody>
                    <a:bodyPr/>
                    <a:lstStyle/>
                    <a:p>
                      <a:pPr marR="482600" indent="0" algn="r"/>
                      <a:r>
                        <a:rPr lang="en-US" sz="900">
                          <a:latin typeface="Arial"/>
                        </a:rPr>
                        <a:t>: 3.........................................................................................</a:t>
                      </a:r>
                    </a:p>
                  </a:txBody>
                  <a:tcPr marL="0" marR="0" marT="0" marB="0"/>
                </a:tc>
              </a:tr>
              <a:tr h="204216">
                <a:tc vMerge="1">
                  <a:txBody>
                    <a:bodyPr/>
                    <a:lstStyle/>
                    <a:p>
                      <a:endParaRPr sz="1000"/>
                    </a:p>
                  </a:txBody>
                  <a:tcPr marL="0" marR="0" marT="0" marB="0"/>
                </a:tc>
                <a:tc>
                  <a:txBody>
                    <a:bodyPr/>
                    <a:lstStyle/>
                    <a:p>
                      <a:pPr marL="482600" indent="0"/>
                      <a:r>
                        <a:rPr lang="en-US" sz="900">
                          <a:latin typeface="Arial"/>
                        </a:rPr>
                        <a:t>4.........................................................................................</a:t>
                      </a:r>
                    </a:p>
                  </a:txBody>
                  <a:tcPr marL="0" marR="0" marT="0" marB="0"/>
                </a:tc>
              </a:tr>
              <a:tr h="204216">
                <a:tc>
                  <a:txBody>
                    <a:bodyPr/>
                    <a:lstStyle/>
                    <a:p>
                      <a:endParaRPr sz="1000"/>
                    </a:p>
                  </a:txBody>
                  <a:tcPr marL="0" marR="0" marT="0" marB="0"/>
                </a:tc>
                <a:tc>
                  <a:txBody>
                    <a:bodyPr/>
                    <a:lstStyle/>
                    <a:p>
                      <a:pPr marR="482600" indent="0" algn="r"/>
                      <a:r>
                        <a:rPr lang="en-US" sz="900">
                          <a:latin typeface="Arial"/>
                        </a:rPr>
                        <a:t>2.........................................................................................</a:t>
                      </a:r>
                    </a:p>
                  </a:txBody>
                  <a:tcPr marL="0" marR="0" marT="0" marB="0"/>
                </a:tc>
              </a:tr>
              <a:tr h="82296">
                <a:tc>
                  <a:txBody>
                    <a:bodyPr/>
                    <a:lstStyle/>
                    <a:p>
                      <a:endParaRPr sz="400"/>
                    </a:p>
                  </a:txBody>
                  <a:tcPr marL="0" marR="0" marT="0" marB="0"/>
                </a:tc>
                <a:tc>
                  <a:txBody>
                    <a:bodyPr/>
                    <a:lstStyle/>
                    <a:p>
                      <a:endParaRPr sz="400"/>
                    </a:p>
                  </a:txBody>
                  <a:tcPr marL="0" marR="0" marT="0" marB="0"/>
                </a:tc>
              </a:tr>
              <a:tr h="128016">
                <a:tc rowSpan="2">
                  <a:txBody>
                    <a:bodyPr/>
                    <a:lstStyle/>
                    <a:p>
                      <a:pPr marL="76200" indent="0"/>
                      <a:r>
                        <a:rPr lang="en-US" sz="900">
                          <a:latin typeface="Arial"/>
                        </a:rPr>
                        <a:t>Topik/Materi</a:t>
                      </a:r>
                    </a:p>
                  </a:txBody>
                  <a:tcPr marL="0" marR="0" marT="0" marB="0"/>
                </a:tc>
                <a:tc>
                  <a:txBody>
                    <a:bodyPr/>
                    <a:lstStyle/>
                    <a:p>
                      <a:endParaRPr sz="700"/>
                    </a:p>
                  </a:txBody>
                  <a:tcPr marL="0" marR="0" marT="0" marB="0"/>
                </a:tc>
              </a:tr>
              <a:tr h="82296">
                <a:tc vMerge="1">
                  <a:txBody>
                    <a:bodyPr/>
                    <a:lstStyle/>
                    <a:p>
                      <a:endParaRPr sz="400"/>
                    </a:p>
                  </a:txBody>
                  <a:tcPr marL="0" marR="0" marT="0" marB="0"/>
                </a:tc>
                <a:tc>
                  <a:txBody>
                    <a:bodyPr/>
                    <a:lstStyle/>
                    <a:p>
                      <a:endParaRPr sz="400"/>
                    </a:p>
                  </a:txBody>
                  <a:tcPr marL="0" marR="0" marT="0" marB="0"/>
                </a:tc>
              </a:tr>
              <a:tr h="128016">
                <a:tc rowSpan="2">
                  <a:txBody>
                    <a:bodyPr/>
                    <a:lstStyle/>
                    <a:p>
                      <a:pPr marL="76200" indent="0"/>
                      <a:r>
                        <a:rPr lang="en-US" sz="900">
                          <a:latin typeface="Arial"/>
                        </a:rPr>
                        <a:t>Sub Topik/Sub Materi</a:t>
                      </a:r>
                    </a:p>
                  </a:txBody>
                  <a:tcPr marL="0" marR="0" marT="0" marB="0"/>
                </a:tc>
                <a:tc>
                  <a:txBody>
                    <a:bodyPr/>
                    <a:lstStyle/>
                    <a:p>
                      <a:endParaRPr sz="700"/>
                    </a:p>
                  </a:txBody>
                  <a:tcPr marL="0" marR="0" marT="0" marB="0"/>
                </a:tc>
              </a:tr>
              <a:tr h="88392">
                <a:tc vMerge="1">
                  <a:txBody>
                    <a:bodyPr/>
                    <a:lstStyle/>
                    <a:p>
                      <a:endParaRPr sz="500"/>
                    </a:p>
                  </a:txBody>
                  <a:tcPr marL="0" marR="0" marT="0" marB="0"/>
                </a:tc>
                <a:tc>
                  <a:txBody>
                    <a:bodyPr/>
                    <a:lstStyle/>
                    <a:p>
                      <a:endParaRPr sz="500"/>
                    </a:p>
                  </a:txBody>
                  <a:tcPr marL="0" marR="0" marT="0" marB="0"/>
                </a:tc>
              </a:tr>
            </a:tbl>
          </a:graphicData>
        </a:graphic>
      </p:graphicFrame>
      <p:sp>
        <p:nvSpPr>
          <p:cNvPr id="4" name="Rectangle 3"/>
          <p:cNvSpPr/>
          <p:nvPr/>
        </p:nvSpPr>
        <p:spPr>
          <a:xfrm>
            <a:off x="1072896" y="6446520"/>
            <a:ext cx="6001512" cy="335280"/>
          </a:xfrm>
          <a:prstGeom prst="rect">
            <a:avLst/>
          </a:prstGeom>
        </p:spPr>
        <p:txBody>
          <a:bodyPr lIns="0" tIns="0" rIns="0" bIns="0">
            <a:noAutofit/>
          </a:bodyPr>
          <a:lstStyle/>
          <a:p>
            <a:pPr marL="190500" indent="-177800" algn="just">
              <a:spcBef>
                <a:spcPts val="1260"/>
              </a:spcBef>
              <a:spcAft>
                <a:spcPts val="420"/>
              </a:spcAft>
            </a:pPr>
            <a:r>
              <a:rPr lang="en-US" sz="900" b="1">
                <a:latin typeface="Arial"/>
              </a:rPr>
              <a:t>1. Instrumen Penilaian Sikap</a:t>
            </a:r>
          </a:p>
          <a:p>
            <a:pPr marL="190500" indent="0">
              <a:spcAft>
                <a:spcPts val="2730"/>
              </a:spcAft>
            </a:pPr>
            <a:r>
              <a:rPr lang="en-US" sz="900">
                <a:latin typeface="Arial"/>
              </a:rPr>
              <a:t>Indikator: .........................</a:t>
            </a:r>
          </a:p>
        </p:txBody>
      </p:sp>
      <p:sp>
        <p:nvSpPr>
          <p:cNvPr id="5" name="Rectangle 4"/>
          <p:cNvSpPr/>
          <p:nvPr/>
        </p:nvSpPr>
        <p:spPr>
          <a:xfrm>
            <a:off x="1072896" y="7269480"/>
            <a:ext cx="6001512" cy="1359408"/>
          </a:xfrm>
          <a:prstGeom prst="rect">
            <a:avLst/>
          </a:prstGeom>
        </p:spPr>
        <p:txBody>
          <a:bodyPr lIns="0" tIns="0" rIns="0" bIns="0">
            <a:noAutofit/>
          </a:bodyPr>
          <a:lstStyle/>
          <a:p>
            <a:pPr marL="190500" indent="-177800" algn="just">
              <a:lnSpc>
                <a:spcPts val="3216"/>
              </a:lnSpc>
              <a:spcBef>
                <a:spcPts val="2730"/>
              </a:spcBef>
            </a:pPr>
            <a:r>
              <a:rPr lang="en-US" sz="900">
                <a:latin typeface="Arial"/>
              </a:rPr>
              <a:t>a. </a:t>
            </a:r>
            <a:r>
              <a:rPr lang="en-US" sz="900" u="sng">
                <a:latin typeface="Arial"/>
              </a:rPr>
              <a:t>Observasi:</a:t>
            </a:r>
          </a:p>
          <a:p>
            <a:pPr marL="190500" indent="-177800" algn="just">
              <a:lnSpc>
                <a:spcPts val="3216"/>
              </a:lnSpc>
            </a:pPr>
            <a:r>
              <a:rPr lang="en-US" sz="900">
                <a:latin typeface="Arial"/>
              </a:rPr>
              <a:t>b. </a:t>
            </a:r>
            <a:r>
              <a:rPr lang="en-US" sz="900" u="sng">
                <a:latin typeface="Arial"/>
              </a:rPr>
              <a:t>Penilaian Diri:</a:t>
            </a:r>
          </a:p>
          <a:p>
            <a:pPr marL="190500" indent="-177800" algn="just">
              <a:lnSpc>
                <a:spcPts val="3216"/>
              </a:lnSpc>
            </a:pPr>
            <a:r>
              <a:rPr lang="en-US" sz="900">
                <a:latin typeface="Arial"/>
              </a:rPr>
              <a:t>c. </a:t>
            </a:r>
            <a:r>
              <a:rPr lang="en-US" sz="900" u="sng">
                <a:latin typeface="Arial"/>
              </a:rPr>
              <a:t>Antarpeserta Didik:</a:t>
            </a:r>
          </a:p>
          <a:p>
            <a:pPr marL="190500" indent="-177800" algn="just">
              <a:lnSpc>
                <a:spcPts val="3216"/>
              </a:lnSpc>
              <a:spcAft>
                <a:spcPts val="1050"/>
              </a:spcAft>
            </a:pPr>
            <a:r>
              <a:rPr lang="en-US" sz="900">
                <a:latin typeface="Arial"/>
              </a:rPr>
              <a:t>d. Jurna</a:t>
            </a:r>
            <a:r>
              <a:rPr lang="en-US" sz="900" b="1">
                <a:latin typeface="Arial"/>
              </a:rPr>
              <a:t>l :</a:t>
            </a:r>
          </a:p>
        </p:txBody>
      </p:sp>
      <p:sp>
        <p:nvSpPr>
          <p:cNvPr id="6" name="Rectangle 5"/>
          <p:cNvSpPr/>
          <p:nvPr/>
        </p:nvSpPr>
        <p:spPr>
          <a:xfrm>
            <a:off x="1072896" y="9116568"/>
            <a:ext cx="6001512" cy="335280"/>
          </a:xfrm>
          <a:prstGeom prst="rect">
            <a:avLst/>
          </a:prstGeom>
        </p:spPr>
        <p:txBody>
          <a:bodyPr lIns="0" tIns="0" rIns="0" bIns="0">
            <a:noAutofit/>
          </a:bodyPr>
          <a:lstStyle/>
          <a:p>
            <a:pPr marL="190500" indent="-177800" algn="just">
              <a:spcBef>
                <a:spcPts val="1050"/>
              </a:spcBef>
              <a:spcAft>
                <a:spcPts val="420"/>
              </a:spcAft>
            </a:pPr>
            <a:r>
              <a:rPr lang="en-US" sz="900" b="1">
                <a:latin typeface="Arial"/>
              </a:rPr>
              <a:t>2. Instrumen Penilaian Pengetahuan</a:t>
            </a:r>
          </a:p>
          <a:p>
            <a:pPr marL="190500" indent="0"/>
            <a:r>
              <a:rPr lang="en-US" sz="900">
                <a:latin typeface="Arial"/>
              </a:rPr>
              <a:t>Indikator : ......................................</a:t>
            </a:r>
          </a:p>
        </p:txBody>
      </p:sp>
      <p:sp>
        <p:nvSpPr>
          <p:cNvPr id="7" name="Rectangle 6"/>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89</a:t>
            </a:r>
          </a:p>
        </p:txBody>
      </p:sp>
    </p:spTree>
  </p:cSld>
  <p:clrMapOvr>
    <a:overrideClrMapping bg1="lt1" tx1="dk1" bg2="lt2" tx2="dk2" accent1="accent1" accent2="accent2" accent3="accent3" accent4="accent4" accent5="accent5" accent6="accent6" hlink="hlink" folHlink="folHlink"/>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9472"/>
            <a:ext cx="2282952" cy="1158240"/>
          </a:xfrm>
          <a:prstGeom prst="rect">
            <a:avLst/>
          </a:prstGeom>
        </p:spPr>
        <p:txBody>
          <a:bodyPr lIns="0" tIns="0" rIns="0" bIns="0">
            <a:noAutofit/>
          </a:bodyPr>
          <a:lstStyle/>
          <a:p>
            <a:pPr marL="63500" indent="0">
              <a:lnSpc>
                <a:spcPts val="1608"/>
              </a:lnSpc>
            </a:pPr>
            <a:r>
              <a:rPr lang="en-US" sz="900">
                <a:latin typeface="Arial"/>
              </a:rPr>
              <a:t>a. </a:t>
            </a:r>
            <a:r>
              <a:rPr lang="en-US" sz="900" u="sng">
                <a:latin typeface="Arial"/>
              </a:rPr>
              <a:t>Tes Tertulis</a:t>
            </a:r>
          </a:p>
          <a:p>
            <a:pPr marL="279400" indent="0">
              <a:lnSpc>
                <a:spcPts val="1608"/>
              </a:lnSpc>
            </a:pPr>
            <a:r>
              <a:rPr lang="en-US" sz="900">
                <a:latin typeface="Arial"/>
              </a:rPr>
              <a:t>- Pilihan Ganda</a:t>
            </a:r>
          </a:p>
          <a:p>
            <a:pPr marL="279400" indent="0">
              <a:lnSpc>
                <a:spcPts val="1608"/>
              </a:lnSpc>
            </a:pPr>
            <a:r>
              <a:rPr lang="en-US" sz="900">
                <a:latin typeface="Arial"/>
              </a:rPr>
              <a:t>- Uraian</a:t>
            </a:r>
          </a:p>
          <a:p>
            <a:pPr marL="63500" indent="0">
              <a:lnSpc>
                <a:spcPts val="1608"/>
              </a:lnSpc>
              <a:spcAft>
                <a:spcPts val="1050"/>
              </a:spcAft>
            </a:pPr>
            <a:r>
              <a:rPr lang="en-US" sz="900">
                <a:latin typeface="Arial"/>
              </a:rPr>
              <a:t>b. </a:t>
            </a:r>
            <a:r>
              <a:rPr lang="en-US" sz="900" u="sng">
                <a:latin typeface="Arial"/>
              </a:rPr>
              <a:t>Tes Lisan</a:t>
            </a:r>
          </a:p>
          <a:p>
            <a:pPr marL="63500" indent="0">
              <a:spcAft>
                <a:spcPts val="2730"/>
              </a:spcAft>
            </a:pPr>
            <a:r>
              <a:rPr lang="en-US" sz="900">
                <a:latin typeface="Arial"/>
              </a:rPr>
              <a:t>c. </a:t>
            </a:r>
            <a:r>
              <a:rPr lang="en-US" sz="900" u="sng">
                <a:latin typeface="Arial"/>
              </a:rPr>
              <a:t>Tes Penugasan</a:t>
            </a:r>
          </a:p>
        </p:txBody>
      </p:sp>
      <p:sp>
        <p:nvSpPr>
          <p:cNvPr id="3" name="Rectangle 2"/>
          <p:cNvSpPr/>
          <p:nvPr/>
        </p:nvSpPr>
        <p:spPr>
          <a:xfrm>
            <a:off x="1082040" y="2749296"/>
            <a:ext cx="2282952" cy="338328"/>
          </a:xfrm>
          <a:prstGeom prst="rect">
            <a:avLst/>
          </a:prstGeom>
        </p:spPr>
        <p:txBody>
          <a:bodyPr lIns="0" tIns="0" rIns="0" bIns="0">
            <a:noAutofit/>
          </a:bodyPr>
          <a:lstStyle/>
          <a:p>
            <a:pPr marL="63500" indent="0">
              <a:spcBef>
                <a:spcPts val="2730"/>
              </a:spcBef>
              <a:spcAft>
                <a:spcPts val="420"/>
              </a:spcAft>
            </a:pPr>
            <a:r>
              <a:rPr lang="en-US" sz="900" b="1">
                <a:latin typeface="Arial"/>
              </a:rPr>
              <a:t>3. Instrumen Penilaian Keterampilan</a:t>
            </a:r>
          </a:p>
          <a:p>
            <a:pPr marL="190500" indent="0">
              <a:spcAft>
                <a:spcPts val="2730"/>
              </a:spcAft>
            </a:pPr>
            <a:r>
              <a:rPr lang="en-US" sz="900">
                <a:latin typeface="Arial"/>
              </a:rPr>
              <a:t>Indikator: .......................................</a:t>
            </a:r>
          </a:p>
        </p:txBody>
      </p:sp>
      <p:sp>
        <p:nvSpPr>
          <p:cNvPr id="4" name="Rectangle 3"/>
          <p:cNvSpPr/>
          <p:nvPr/>
        </p:nvSpPr>
        <p:spPr>
          <a:xfrm>
            <a:off x="1082040" y="3575304"/>
            <a:ext cx="2282952" cy="131064"/>
          </a:xfrm>
          <a:prstGeom prst="rect">
            <a:avLst/>
          </a:prstGeom>
        </p:spPr>
        <p:txBody>
          <a:bodyPr lIns="0" tIns="0" rIns="0" bIns="0">
            <a:noAutofit/>
          </a:bodyPr>
          <a:lstStyle/>
          <a:p>
            <a:pPr marL="63500" indent="0">
              <a:spcBef>
                <a:spcPts val="2730"/>
              </a:spcBef>
              <a:spcAft>
                <a:spcPts val="3780"/>
              </a:spcAft>
            </a:pPr>
            <a:r>
              <a:rPr lang="en-US" sz="900">
                <a:latin typeface="Arial"/>
              </a:rPr>
              <a:t>a. Tes Praktik</a:t>
            </a:r>
          </a:p>
        </p:txBody>
      </p:sp>
      <p:sp>
        <p:nvSpPr>
          <p:cNvPr id="5" name="Rectangle 4"/>
          <p:cNvSpPr/>
          <p:nvPr/>
        </p:nvSpPr>
        <p:spPr>
          <a:xfrm>
            <a:off x="1082040" y="4395216"/>
            <a:ext cx="2282952" cy="539496"/>
          </a:xfrm>
          <a:prstGeom prst="rect">
            <a:avLst/>
          </a:prstGeom>
        </p:spPr>
        <p:txBody>
          <a:bodyPr lIns="0" tIns="0" rIns="0" bIns="0">
            <a:noAutofit/>
          </a:bodyPr>
          <a:lstStyle/>
          <a:p>
            <a:pPr marL="63500" indent="0">
              <a:lnSpc>
                <a:spcPts val="1584"/>
              </a:lnSpc>
              <a:spcBef>
                <a:spcPts val="3780"/>
              </a:spcBef>
            </a:pPr>
            <a:r>
              <a:rPr lang="en-US" sz="900">
                <a:latin typeface="Arial"/>
              </a:rPr>
              <a:t>b. </a:t>
            </a:r>
            <a:r>
              <a:rPr lang="en-US" sz="900" u="sng">
                <a:latin typeface="Arial"/>
              </a:rPr>
              <a:t>Tes Proyek</a:t>
            </a:r>
          </a:p>
          <a:p>
            <a:pPr marL="279400" indent="0">
              <a:lnSpc>
                <a:spcPts val="1584"/>
              </a:lnSpc>
            </a:pPr>
            <a:r>
              <a:rPr lang="en-US" sz="900">
                <a:latin typeface="Arial"/>
              </a:rPr>
              <a:t>- Proyek</a:t>
            </a:r>
          </a:p>
          <a:p>
            <a:pPr marL="279400" indent="0">
              <a:lnSpc>
                <a:spcPts val="1584"/>
              </a:lnSpc>
              <a:spcAft>
                <a:spcPts val="3150"/>
              </a:spcAft>
            </a:pPr>
            <a:r>
              <a:rPr lang="en-US" sz="900">
                <a:latin typeface="Arial"/>
              </a:rPr>
              <a:t>- Produk</a:t>
            </a:r>
          </a:p>
        </p:txBody>
      </p:sp>
      <p:sp>
        <p:nvSpPr>
          <p:cNvPr id="6" name="Rectangle 5"/>
          <p:cNvSpPr/>
          <p:nvPr/>
        </p:nvSpPr>
        <p:spPr>
          <a:xfrm>
            <a:off x="1082040" y="5620512"/>
            <a:ext cx="2282952" cy="131064"/>
          </a:xfrm>
          <a:prstGeom prst="rect">
            <a:avLst/>
          </a:prstGeom>
        </p:spPr>
        <p:txBody>
          <a:bodyPr lIns="0" tIns="0" rIns="0" bIns="0">
            <a:noAutofit/>
          </a:bodyPr>
          <a:lstStyle/>
          <a:p>
            <a:pPr marL="63500" indent="0">
              <a:spcBef>
                <a:spcPts val="3150"/>
              </a:spcBef>
            </a:pPr>
            <a:r>
              <a:rPr lang="en-US" sz="900">
                <a:latin typeface="Arial"/>
              </a:rPr>
              <a:t>c. Portofolio</a:t>
            </a:r>
          </a:p>
        </p:txBody>
      </p:sp>
      <p:sp>
        <p:nvSpPr>
          <p:cNvPr id="7" name="Rectangle 6"/>
          <p:cNvSpPr/>
          <p:nvPr/>
        </p:nvSpPr>
        <p:spPr>
          <a:xfrm>
            <a:off x="3404616" y="9918192"/>
            <a:ext cx="3273552" cy="155448"/>
          </a:xfrm>
          <a:prstGeom prst="rect">
            <a:avLst/>
          </a:prstGeom>
        </p:spPr>
        <p:txBody>
          <a:bodyPr lIns="0" tIns="0" rIns="0" bIns="0">
            <a:noAutofit/>
          </a:bodyPr>
          <a:lstStyle/>
          <a:p>
            <a:pPr indent="0" algn="just"/>
            <a:r>
              <a:rPr lang="en-US" sz="900">
                <a:latin typeface="Arial"/>
              </a:rPr>
              <a:t>Materi 3 - Perancangan Pembelajaran dan Pelatihan | 90</a:t>
            </a:r>
          </a:p>
        </p:txBody>
      </p:sp>
    </p:spTree>
  </p:cSld>
  <p:clrMapOvr>
    <a:overrideClrMapping bg1="lt1" tx1="dk1" bg2="lt2" tx2="dk2" accent1="accent1" accent2="accent2" accent3="accent3" accent4="accent4" accent5="accent5" accent6="accent6" hlink="hlink" folHlink="folHlink"/>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2896" y="664464"/>
            <a:ext cx="5900928" cy="137160"/>
          </a:xfrm>
          <a:prstGeom prst="rect">
            <a:avLst/>
          </a:prstGeom>
        </p:spPr>
        <p:txBody>
          <a:bodyPr lIns="0" tIns="0" rIns="0" bIns="0">
            <a:noAutofit/>
          </a:bodyPr>
          <a:lstStyle/>
          <a:p>
            <a:pPr marL="5257800" indent="0">
              <a:spcAft>
                <a:spcPts val="1680"/>
              </a:spcAft>
            </a:pPr>
            <a:r>
              <a:rPr lang="en-US" sz="900" b="1">
                <a:latin typeface="Arial"/>
              </a:rPr>
              <a:t>R- 3.2</a:t>
            </a:r>
          </a:p>
        </p:txBody>
      </p:sp>
      <p:sp>
        <p:nvSpPr>
          <p:cNvPr id="3" name="Rectangle 2"/>
          <p:cNvSpPr/>
          <p:nvPr/>
        </p:nvSpPr>
        <p:spPr>
          <a:xfrm>
            <a:off x="1072896" y="1115568"/>
            <a:ext cx="5900928" cy="2843784"/>
          </a:xfrm>
          <a:prstGeom prst="rect">
            <a:avLst/>
          </a:prstGeom>
        </p:spPr>
        <p:txBody>
          <a:bodyPr lIns="0" tIns="0" rIns="0" bIns="0">
            <a:noAutofit/>
          </a:bodyPr>
          <a:lstStyle/>
          <a:p>
            <a:pPr marL="266700" indent="0" algn="ctr">
              <a:lnSpc>
                <a:spcPts val="2064"/>
              </a:lnSpc>
              <a:spcBef>
                <a:spcPts val="1680"/>
              </a:spcBef>
              <a:spcAft>
                <a:spcPts val="840"/>
              </a:spcAft>
            </a:pPr>
            <a:r>
              <a:rPr lang="en-US" sz="1100" b="1">
                <a:latin typeface="Arial"/>
              </a:rPr>
              <a:t>RUBRIK PENILAIAN PERANCANGAN PENILAIAN DALAM PEMBELAJARAN BAHASA</a:t>
            </a:r>
          </a:p>
          <a:p>
            <a:pPr marL="12700" marR="317500" indent="0" algn="just">
              <a:lnSpc>
                <a:spcPts val="1608"/>
              </a:lnSpc>
              <a:spcAft>
                <a:spcPts val="840"/>
              </a:spcAft>
            </a:pPr>
            <a:r>
              <a:rPr lang="en-US" sz="900">
                <a:latin typeface="Arial"/>
              </a:rPr>
              <a:t>Rubrik penilaian ini digunakan fasilitator untuk menilai hasil rancangan peserta pelatihan yang meliputi rancangan instrumen penilaian sikap, pengetahuan dan keterampilan. Pada penilaian sikap peserta ditugaskan dalam kelompoknya membuat instrumen observasi, penilaian diri, penilaian antarteman dan jurnal. Pada penilaian pengetahuan peserta ditugaskan membuat intrumen tes tertulis (Pilihan Ganda dan Uraian), tes lisan, tugas, sedangkan pada penilaian keterampilan peserta ditugaskan membuat instrumen tes praktik, tes proyek dan tugas portofolio.</a:t>
            </a:r>
          </a:p>
          <a:p>
            <a:pPr marL="12700" indent="0" algn="just">
              <a:spcAft>
                <a:spcPts val="420"/>
              </a:spcAft>
            </a:pPr>
            <a:r>
              <a:rPr lang="en-US" sz="900">
                <a:latin typeface="Arial"/>
              </a:rPr>
              <a:t>Langkah-langkah penilaian:</a:t>
            </a:r>
          </a:p>
          <a:p>
            <a:pPr marL="12700" indent="0" algn="just">
              <a:lnSpc>
                <a:spcPts val="1320"/>
              </a:lnSpc>
            </a:pPr>
            <a:r>
              <a:rPr lang="en-US" sz="900">
                <a:latin typeface="Arial"/>
              </a:rPr>
              <a:t>1. Cermati kriteria penilaian produk peserta.</a:t>
            </a:r>
          </a:p>
          <a:p>
            <a:pPr marL="190500" marR="317500" indent="-177800">
              <a:lnSpc>
                <a:spcPts val="1320"/>
              </a:lnSpc>
              <a:spcAft>
                <a:spcPts val="840"/>
              </a:spcAft>
            </a:pPr>
            <a:r>
              <a:rPr lang="en-US" sz="900">
                <a:latin typeface="Arial"/>
              </a:rPr>
              <a:t>2. Berikan nilai pada setiap produk intrumen sesuai dengan penilaian Anda terhadap produk tersebut menggunakan kriteria penilaian nilai sebagai berikut.</a:t>
            </a:r>
          </a:p>
        </p:txBody>
      </p:sp>
      <p:sp>
        <p:nvSpPr>
          <p:cNvPr id="4" name="Rectangle 3"/>
          <p:cNvSpPr/>
          <p:nvPr/>
        </p:nvSpPr>
        <p:spPr>
          <a:xfrm>
            <a:off x="1072896" y="4181856"/>
            <a:ext cx="5900928" cy="167640"/>
          </a:xfrm>
          <a:prstGeom prst="rect">
            <a:avLst/>
          </a:prstGeom>
        </p:spPr>
        <p:txBody>
          <a:bodyPr lIns="0" tIns="0" rIns="0" bIns="0">
            <a:noAutofit/>
          </a:bodyPr>
          <a:lstStyle/>
          <a:p>
            <a:pPr marL="12700" indent="0" algn="just">
              <a:spcBef>
                <a:spcPts val="840"/>
              </a:spcBef>
              <a:spcAft>
                <a:spcPts val="420"/>
              </a:spcAft>
            </a:pPr>
            <a:r>
              <a:rPr lang="en-US" sz="900" b="1">
                <a:latin typeface="Arial"/>
              </a:rPr>
              <a:t>Penilaian Sikap</a:t>
            </a:r>
          </a:p>
        </p:txBody>
      </p:sp>
      <p:graphicFrame>
        <p:nvGraphicFramePr>
          <p:cNvPr id="5" name="Table 4"/>
          <p:cNvGraphicFramePr>
            <a:graphicFrameLocks noGrp="1"/>
          </p:cNvGraphicFramePr>
          <p:nvPr/>
        </p:nvGraphicFramePr>
        <p:xfrm>
          <a:off x="1075944" y="4379976"/>
          <a:ext cx="5894832" cy="4980432"/>
        </p:xfrm>
        <a:graphic>
          <a:graphicData uri="http://schemas.openxmlformats.org/drawingml/2006/table">
            <a:tbl>
              <a:tblPr/>
              <a:tblGrid>
                <a:gridCol w="804672"/>
                <a:gridCol w="914400"/>
                <a:gridCol w="4175760"/>
              </a:tblGrid>
              <a:tr h="262128">
                <a:tc>
                  <a:txBody>
                    <a:bodyPr/>
                    <a:lstStyle/>
                    <a:p>
                      <a:pPr marL="88900" indent="0"/>
                      <a:r>
                        <a:rPr lang="en-US" sz="800" b="1">
                          <a:latin typeface="Arial"/>
                        </a:rPr>
                        <a:t>PERINGKAT</a:t>
                      </a:r>
                    </a:p>
                  </a:txBody>
                  <a:tcPr marL="0" marR="0" marT="0" marB="0"/>
                </a:tc>
                <a:tc>
                  <a:txBody>
                    <a:bodyPr/>
                    <a:lstStyle/>
                    <a:p>
                      <a:pPr marR="292100" indent="0" algn="r"/>
                      <a:r>
                        <a:rPr lang="en-US" sz="800" b="1">
                          <a:latin typeface="Arial"/>
                        </a:rPr>
                        <a:t>NILAI</a:t>
                      </a:r>
                    </a:p>
                  </a:txBody>
                  <a:tcPr marL="0" marR="0" marT="0" marB="0"/>
                </a:tc>
                <a:tc>
                  <a:txBody>
                    <a:bodyPr/>
                    <a:lstStyle/>
                    <a:p>
                      <a:pPr marL="1854200" indent="0"/>
                      <a:r>
                        <a:rPr lang="en-US" sz="800" b="1">
                          <a:latin typeface="Arial"/>
                        </a:rPr>
                        <a:t>KRITERIA</a:t>
                      </a:r>
                    </a:p>
                  </a:txBody>
                  <a:tcPr marL="0" marR="0" marT="0" marB="0"/>
                </a:tc>
              </a:tr>
              <a:tr h="627888">
                <a:tc>
                  <a:txBody>
                    <a:bodyPr/>
                    <a:lstStyle/>
                    <a:p>
                      <a:pPr marL="88900" marR="215900" indent="0">
                        <a:lnSpc>
                          <a:spcPts val="1224"/>
                        </a:lnSpc>
                      </a:pPr>
                      <a:r>
                        <a:rPr lang="en-US" sz="900">
                          <a:latin typeface="Arial"/>
                        </a:rPr>
                        <a:t>Amat Baik ( AB)</a:t>
                      </a:r>
                    </a:p>
                  </a:txBody>
                  <a:tcPr marL="0" marR="0" marT="0" marB="0"/>
                </a:tc>
                <a:tc>
                  <a:txBody>
                    <a:bodyPr/>
                    <a:lstStyle/>
                    <a:p>
                      <a:pPr marL="88900" indent="0"/>
                      <a:r>
                        <a:rPr lang="en-US" sz="900">
                          <a:latin typeface="Arial"/>
                        </a:rPr>
                        <a:t>90 &lt; AB &lt; 100</a:t>
                      </a:r>
                    </a:p>
                  </a:txBody>
                  <a:tcPr marL="0" marR="0" marT="0" marB="0"/>
                </a:tc>
                <a:tc>
                  <a:txBody>
                    <a:bodyPr/>
                    <a:lstStyle/>
                    <a:p>
                      <a:pPr marL="76200" indent="0">
                        <a:lnSpc>
                          <a:spcPts val="1200"/>
                        </a:lnSpc>
                      </a:pPr>
                      <a:r>
                        <a:rPr lang="en-US" sz="900">
                          <a:latin typeface="Arial"/>
                        </a:rPr>
                        <a:t>1. Terdapat identitas instrumen: KD, topik, subtopik dengan lengkap</a:t>
                      </a:r>
                    </a:p>
                    <a:p>
                      <a:pPr marL="76200" indent="0">
                        <a:lnSpc>
                          <a:spcPts val="1200"/>
                        </a:lnSpc>
                      </a:pPr>
                      <a:r>
                        <a:rPr lang="en-US" sz="900">
                          <a:latin typeface="Arial"/>
                        </a:rPr>
                        <a:t>2. Terdapat indikator yang dirumuskan dengan benar</a:t>
                      </a:r>
                    </a:p>
                    <a:p>
                      <a:pPr marL="76200" indent="0">
                        <a:lnSpc>
                          <a:spcPts val="1200"/>
                        </a:lnSpc>
                      </a:pPr>
                      <a:r>
                        <a:rPr lang="en-US" sz="900">
                          <a:latin typeface="Arial"/>
                        </a:rPr>
                        <a:t>3. Terdapat empat bentuk instrumen penilaian sikap</a:t>
                      </a:r>
                    </a:p>
                    <a:p>
                      <a:pPr marL="76200" indent="0">
                        <a:lnSpc>
                          <a:spcPts val="1200"/>
                        </a:lnSpc>
                      </a:pPr>
                      <a:r>
                        <a:rPr lang="en-US" sz="900">
                          <a:latin typeface="Arial"/>
                        </a:rPr>
                        <a:t>4. Seluruh instrumen penilaian dibuat sesuai kriteria pengembangannya</a:t>
                      </a:r>
                    </a:p>
                  </a:txBody>
                  <a:tcPr marL="0" marR="0" marT="0" marB="0"/>
                </a:tc>
              </a:tr>
              <a:tr h="161544">
                <a:tc>
                  <a:txBody>
                    <a:bodyPr/>
                    <a:lstStyle/>
                    <a:p>
                      <a:pPr marL="88900" indent="0"/>
                      <a:r>
                        <a:rPr lang="en-US" sz="900">
                          <a:latin typeface="Arial"/>
                        </a:rPr>
                        <a:t>Baik (B)</a:t>
                      </a:r>
                    </a:p>
                  </a:txBody>
                  <a:tcPr marL="0" marR="0" marT="0" marB="0"/>
                </a:tc>
                <a:tc>
                  <a:txBody>
                    <a:bodyPr/>
                    <a:lstStyle/>
                    <a:p>
                      <a:pPr marR="292100" indent="0" algn="r"/>
                      <a:r>
                        <a:rPr lang="en-US" sz="900">
                          <a:latin typeface="Arial"/>
                        </a:rPr>
                        <a:t>80 &lt; B &lt; 90</a:t>
                      </a:r>
                    </a:p>
                  </a:txBody>
                  <a:tcPr marL="0" marR="0" marT="0" marB="0"/>
                </a:tc>
                <a:tc>
                  <a:txBody>
                    <a:bodyPr/>
                    <a:lstStyle/>
                    <a:p>
                      <a:pPr marL="76200" indent="0"/>
                      <a:r>
                        <a:rPr lang="en-US" sz="900">
                          <a:latin typeface="Arial"/>
                        </a:rPr>
                        <a:t>Ada 3 aspek sesuai dengan kriteria, 1 aspek kurang sesuai</a:t>
                      </a:r>
                    </a:p>
                  </a:txBody>
                  <a:tcPr marL="0" marR="0" marT="0" marB="0"/>
                </a:tc>
              </a:tr>
              <a:tr h="161544">
                <a:tc>
                  <a:txBody>
                    <a:bodyPr/>
                    <a:lstStyle/>
                    <a:p>
                      <a:pPr marL="88900" indent="0"/>
                      <a:r>
                        <a:rPr lang="en-US" sz="900">
                          <a:latin typeface="Arial"/>
                        </a:rPr>
                        <a:t>Cukup (C)</a:t>
                      </a:r>
                    </a:p>
                  </a:txBody>
                  <a:tcPr marL="0" marR="0" marT="0" marB="0"/>
                </a:tc>
                <a:tc>
                  <a:txBody>
                    <a:bodyPr/>
                    <a:lstStyle/>
                    <a:p>
                      <a:pPr marR="292100" indent="0" algn="r"/>
                      <a:r>
                        <a:rPr lang="en-US" sz="900">
                          <a:latin typeface="Arial"/>
                        </a:rPr>
                        <a:t>70 &lt; C &lt; 80</a:t>
                      </a:r>
                    </a:p>
                  </a:txBody>
                  <a:tcPr marL="0" marR="0" marT="0" marB="0"/>
                </a:tc>
                <a:tc>
                  <a:txBody>
                    <a:bodyPr/>
                    <a:lstStyle/>
                    <a:p>
                      <a:pPr marL="76200" indent="0"/>
                      <a:r>
                        <a:rPr lang="en-US" sz="900">
                          <a:latin typeface="Arial"/>
                        </a:rPr>
                        <a:t>Ada 2 aspek sesuai dengan kriteria, 2 aspek kurang sesuai</a:t>
                      </a:r>
                    </a:p>
                  </a:txBody>
                  <a:tcPr marL="0" marR="0" marT="0" marB="0"/>
                </a:tc>
              </a:tr>
              <a:tr h="161544">
                <a:tc>
                  <a:txBody>
                    <a:bodyPr/>
                    <a:lstStyle/>
                    <a:p>
                      <a:pPr marL="88900" indent="0"/>
                      <a:r>
                        <a:rPr lang="en-US" sz="900">
                          <a:latin typeface="Arial"/>
                        </a:rPr>
                        <a:t>Kurang (K)</a:t>
                      </a:r>
                    </a:p>
                  </a:txBody>
                  <a:tcPr marL="0" marR="0" marT="0" marB="0"/>
                </a:tc>
                <a:tc>
                  <a:txBody>
                    <a:bodyPr/>
                    <a:lstStyle/>
                    <a:p>
                      <a:pPr marL="88900" indent="0"/>
                      <a:r>
                        <a:rPr lang="en-US" sz="900">
                          <a:latin typeface="Arial"/>
                        </a:rPr>
                        <a:t>&lt; 70</a:t>
                      </a:r>
                    </a:p>
                  </a:txBody>
                  <a:tcPr marL="0" marR="0" marT="0" marB="0"/>
                </a:tc>
                <a:tc>
                  <a:txBody>
                    <a:bodyPr/>
                    <a:lstStyle/>
                    <a:p>
                      <a:pPr marL="76200" indent="0"/>
                      <a:r>
                        <a:rPr lang="en-US" sz="900">
                          <a:latin typeface="Arial"/>
                        </a:rPr>
                        <a:t>Ada 1 aspek sesuai dengan kriteria, 3 aspek kurang sesuai</a:t>
                      </a:r>
                    </a:p>
                  </a:txBody>
                  <a:tcPr marL="0" marR="0" marT="0" marB="0"/>
                </a:tc>
              </a:tr>
              <a:tr h="432816">
                <a:tc gridSpan="3">
                  <a:txBody>
                    <a:bodyPr/>
                    <a:lstStyle/>
                    <a:p>
                      <a:pPr marL="12700" indent="0"/>
                      <a:r>
                        <a:rPr lang="en-US" sz="900" b="1">
                          <a:latin typeface="Arial"/>
                        </a:rPr>
                        <a:t>Penilaian Pengetahuan</a:t>
                      </a:r>
                    </a:p>
                  </a:txBody>
                  <a:tcPr marL="0" marR="0" marT="0" marB="0"/>
                </a:tc>
                <a:tc hMerge="1">
                  <a:txBody>
                    <a:bodyPr/>
                    <a:lstStyle/>
                    <a:p>
                      <a:endParaRPr sz="2100"/>
                    </a:p>
                  </a:txBody>
                  <a:tcPr marL="0" marR="0" marT="0" marB="0"/>
                </a:tc>
                <a:tc hMerge="1">
                  <a:txBody>
                    <a:bodyPr/>
                    <a:lstStyle/>
                    <a:p>
                      <a:endParaRPr sz="2100"/>
                    </a:p>
                  </a:txBody>
                  <a:tcPr marL="0" marR="0" marT="0" marB="0"/>
                </a:tc>
              </a:tr>
              <a:tr h="259080">
                <a:tc>
                  <a:txBody>
                    <a:bodyPr/>
                    <a:lstStyle/>
                    <a:p>
                      <a:pPr marL="88900" indent="0"/>
                      <a:r>
                        <a:rPr lang="en-US" sz="800" b="1">
                          <a:latin typeface="Arial"/>
                        </a:rPr>
                        <a:t>PERINGKAT</a:t>
                      </a:r>
                    </a:p>
                  </a:txBody>
                  <a:tcPr marL="0" marR="0" marT="0" marB="0"/>
                </a:tc>
                <a:tc>
                  <a:txBody>
                    <a:bodyPr/>
                    <a:lstStyle/>
                    <a:p>
                      <a:pPr marR="292100" indent="0" algn="r"/>
                      <a:r>
                        <a:rPr lang="en-US" sz="800" b="1">
                          <a:latin typeface="Arial"/>
                        </a:rPr>
                        <a:t>NILAI</a:t>
                      </a:r>
                    </a:p>
                  </a:txBody>
                  <a:tcPr marL="0" marR="0" marT="0" marB="0"/>
                </a:tc>
                <a:tc>
                  <a:txBody>
                    <a:bodyPr/>
                    <a:lstStyle/>
                    <a:p>
                      <a:pPr marL="1854200" indent="0"/>
                      <a:r>
                        <a:rPr lang="en-US" sz="800" b="1">
                          <a:latin typeface="Arial"/>
                        </a:rPr>
                        <a:t>KRITERIA</a:t>
                      </a:r>
                    </a:p>
                  </a:txBody>
                  <a:tcPr marL="0" marR="0" marT="0" marB="0"/>
                </a:tc>
              </a:tr>
              <a:tr h="624840">
                <a:tc>
                  <a:txBody>
                    <a:bodyPr/>
                    <a:lstStyle/>
                    <a:p>
                      <a:pPr marL="88900" marR="215900" indent="0">
                        <a:lnSpc>
                          <a:spcPts val="1200"/>
                        </a:lnSpc>
                      </a:pPr>
                      <a:r>
                        <a:rPr lang="en-US" sz="900">
                          <a:latin typeface="Arial"/>
                        </a:rPr>
                        <a:t>Amat Baik ( AB)</a:t>
                      </a:r>
                    </a:p>
                  </a:txBody>
                  <a:tcPr marL="0" marR="0" marT="0" marB="0"/>
                </a:tc>
                <a:tc>
                  <a:txBody>
                    <a:bodyPr/>
                    <a:lstStyle/>
                    <a:p>
                      <a:pPr marL="88900" indent="0"/>
                      <a:r>
                        <a:rPr lang="en-US" sz="900">
                          <a:latin typeface="Arial"/>
                        </a:rPr>
                        <a:t>90 &lt; AB &lt; 100</a:t>
                      </a:r>
                    </a:p>
                  </a:txBody>
                  <a:tcPr marL="0" marR="0" marT="0" marB="0"/>
                </a:tc>
                <a:tc>
                  <a:txBody>
                    <a:bodyPr/>
                    <a:lstStyle/>
                    <a:p>
                      <a:pPr marL="76200" indent="0">
                        <a:lnSpc>
                          <a:spcPts val="1200"/>
                        </a:lnSpc>
                      </a:pPr>
                      <a:r>
                        <a:rPr lang="en-US" sz="900">
                          <a:latin typeface="Arial"/>
                        </a:rPr>
                        <a:t>1. Terdapat identitas instrumen: KD, topik, subtopik dengan lengkap</a:t>
                      </a:r>
                    </a:p>
                    <a:p>
                      <a:pPr marL="76200" indent="0">
                        <a:lnSpc>
                          <a:spcPts val="1200"/>
                        </a:lnSpc>
                      </a:pPr>
                      <a:r>
                        <a:rPr lang="en-US" sz="900">
                          <a:latin typeface="Arial"/>
                        </a:rPr>
                        <a:t>2. Terdapat indikator yang dirumuskan dengan benar</a:t>
                      </a:r>
                    </a:p>
                    <a:p>
                      <a:pPr marL="76200" indent="0">
                        <a:lnSpc>
                          <a:spcPts val="1200"/>
                        </a:lnSpc>
                      </a:pPr>
                      <a:r>
                        <a:rPr lang="en-US" sz="900">
                          <a:latin typeface="Arial"/>
                        </a:rPr>
                        <a:t>3. Terdapat empat bentuk instrumen penilaian sikap</a:t>
                      </a:r>
                    </a:p>
                    <a:p>
                      <a:pPr marL="76200" indent="0">
                        <a:lnSpc>
                          <a:spcPts val="1200"/>
                        </a:lnSpc>
                      </a:pPr>
                      <a:r>
                        <a:rPr lang="en-US" sz="900">
                          <a:latin typeface="Arial"/>
                        </a:rPr>
                        <a:t>4. Seluruh instrumen penilaian dibuat sesuai kriteria pengembangannya</a:t>
                      </a:r>
                    </a:p>
                  </a:txBody>
                  <a:tcPr marL="0" marR="0" marT="0" marB="0"/>
                </a:tc>
              </a:tr>
              <a:tr h="161544">
                <a:tc>
                  <a:txBody>
                    <a:bodyPr/>
                    <a:lstStyle/>
                    <a:p>
                      <a:pPr marL="88900" indent="0"/>
                      <a:r>
                        <a:rPr lang="en-US" sz="900">
                          <a:latin typeface="Arial"/>
                        </a:rPr>
                        <a:t>Baik (B)</a:t>
                      </a:r>
                    </a:p>
                  </a:txBody>
                  <a:tcPr marL="0" marR="0" marT="0" marB="0"/>
                </a:tc>
                <a:tc>
                  <a:txBody>
                    <a:bodyPr/>
                    <a:lstStyle/>
                    <a:p>
                      <a:pPr marR="292100" indent="0" algn="r"/>
                      <a:r>
                        <a:rPr lang="en-US" sz="900">
                          <a:latin typeface="Arial"/>
                        </a:rPr>
                        <a:t>80 &lt; B &lt; 90</a:t>
                      </a:r>
                    </a:p>
                  </a:txBody>
                  <a:tcPr marL="0" marR="0" marT="0" marB="0"/>
                </a:tc>
                <a:tc>
                  <a:txBody>
                    <a:bodyPr/>
                    <a:lstStyle/>
                    <a:p>
                      <a:pPr marL="76200" indent="0"/>
                      <a:r>
                        <a:rPr lang="en-US" sz="900">
                          <a:latin typeface="Arial"/>
                        </a:rPr>
                        <a:t>Ada 3 aspek sesuai dengan kriteria, 1 aspek kurang sesuai</a:t>
                      </a:r>
                    </a:p>
                  </a:txBody>
                  <a:tcPr marL="0" marR="0" marT="0" marB="0"/>
                </a:tc>
              </a:tr>
              <a:tr h="158496">
                <a:tc>
                  <a:txBody>
                    <a:bodyPr/>
                    <a:lstStyle/>
                    <a:p>
                      <a:pPr marL="88900" indent="0"/>
                      <a:r>
                        <a:rPr lang="en-US" sz="900">
                          <a:latin typeface="Arial"/>
                        </a:rPr>
                        <a:t>Cukup (C)</a:t>
                      </a:r>
                    </a:p>
                  </a:txBody>
                  <a:tcPr marL="0" marR="0" marT="0" marB="0"/>
                </a:tc>
                <a:tc>
                  <a:txBody>
                    <a:bodyPr/>
                    <a:lstStyle/>
                    <a:p>
                      <a:pPr marR="292100" indent="0" algn="r"/>
                      <a:r>
                        <a:rPr lang="en-US" sz="900">
                          <a:latin typeface="Arial"/>
                        </a:rPr>
                        <a:t>70 &lt; C &lt; 80</a:t>
                      </a:r>
                    </a:p>
                  </a:txBody>
                  <a:tcPr marL="0" marR="0" marT="0" marB="0"/>
                </a:tc>
                <a:tc>
                  <a:txBody>
                    <a:bodyPr/>
                    <a:lstStyle/>
                    <a:p>
                      <a:pPr marL="76200" indent="0"/>
                      <a:r>
                        <a:rPr lang="en-US" sz="900">
                          <a:latin typeface="Arial"/>
                        </a:rPr>
                        <a:t>Ada 2 aspek sesuai dengan kriteria, 2 aspek kurang sesuai</a:t>
                      </a:r>
                    </a:p>
                  </a:txBody>
                  <a:tcPr marL="0" marR="0" marT="0" marB="0"/>
                </a:tc>
              </a:tr>
              <a:tr h="161544">
                <a:tc>
                  <a:txBody>
                    <a:bodyPr/>
                    <a:lstStyle/>
                    <a:p>
                      <a:pPr marL="88900" indent="0"/>
                      <a:r>
                        <a:rPr lang="en-US" sz="900">
                          <a:latin typeface="Arial"/>
                        </a:rPr>
                        <a:t>Kurang (K)</a:t>
                      </a:r>
                    </a:p>
                  </a:txBody>
                  <a:tcPr marL="0" marR="0" marT="0" marB="0"/>
                </a:tc>
                <a:tc>
                  <a:txBody>
                    <a:bodyPr/>
                    <a:lstStyle/>
                    <a:p>
                      <a:pPr marL="88900" indent="0"/>
                      <a:r>
                        <a:rPr lang="en-US" sz="900">
                          <a:latin typeface="Arial"/>
                        </a:rPr>
                        <a:t>&lt; 70</a:t>
                      </a:r>
                    </a:p>
                  </a:txBody>
                  <a:tcPr marL="0" marR="0" marT="0" marB="0"/>
                </a:tc>
                <a:tc>
                  <a:txBody>
                    <a:bodyPr/>
                    <a:lstStyle/>
                    <a:p>
                      <a:pPr marL="76200" indent="0"/>
                      <a:r>
                        <a:rPr lang="en-US" sz="900">
                          <a:latin typeface="Arial"/>
                        </a:rPr>
                        <a:t>Ada 1 aspek sesuai dengan kriteria, 3 aspek kurang sesuai</a:t>
                      </a:r>
                    </a:p>
                  </a:txBody>
                  <a:tcPr marL="0" marR="0" marT="0" marB="0"/>
                </a:tc>
              </a:tr>
              <a:tr h="435864">
                <a:tc gridSpan="3">
                  <a:txBody>
                    <a:bodyPr/>
                    <a:lstStyle/>
                    <a:p>
                      <a:pPr marL="12700" indent="0"/>
                      <a:r>
                        <a:rPr lang="en-US" sz="900" b="1">
                          <a:latin typeface="Arial"/>
                        </a:rPr>
                        <a:t>Penilaian Keterampilan</a:t>
                      </a:r>
                    </a:p>
                  </a:txBody>
                  <a:tcPr marL="0" marR="0" marT="0" marB="0"/>
                </a:tc>
                <a:tc hMerge="1">
                  <a:txBody>
                    <a:bodyPr/>
                    <a:lstStyle/>
                    <a:p>
                      <a:endParaRPr sz="2100"/>
                    </a:p>
                  </a:txBody>
                  <a:tcPr marL="0" marR="0" marT="0" marB="0"/>
                </a:tc>
                <a:tc hMerge="1">
                  <a:txBody>
                    <a:bodyPr/>
                    <a:lstStyle/>
                    <a:p>
                      <a:endParaRPr sz="2100"/>
                    </a:p>
                  </a:txBody>
                  <a:tcPr marL="0" marR="0" marT="0" marB="0"/>
                </a:tc>
              </a:tr>
              <a:tr h="256032">
                <a:tc>
                  <a:txBody>
                    <a:bodyPr/>
                    <a:lstStyle/>
                    <a:p>
                      <a:pPr marL="88900" indent="0"/>
                      <a:r>
                        <a:rPr lang="en-US" sz="800" b="1">
                          <a:latin typeface="Arial"/>
                        </a:rPr>
                        <a:t>PERINGKAT</a:t>
                      </a:r>
                    </a:p>
                  </a:txBody>
                  <a:tcPr marL="0" marR="0" marT="0" marB="0"/>
                </a:tc>
                <a:tc>
                  <a:txBody>
                    <a:bodyPr/>
                    <a:lstStyle/>
                    <a:p>
                      <a:pPr marR="292100" indent="0" algn="r"/>
                      <a:r>
                        <a:rPr lang="en-US" sz="800" b="1">
                          <a:latin typeface="Arial"/>
                        </a:rPr>
                        <a:t>NILAI</a:t>
                      </a:r>
                    </a:p>
                  </a:txBody>
                  <a:tcPr marL="0" marR="0" marT="0" marB="0"/>
                </a:tc>
                <a:tc>
                  <a:txBody>
                    <a:bodyPr/>
                    <a:lstStyle/>
                    <a:p>
                      <a:pPr marL="1854200" indent="0"/>
                      <a:r>
                        <a:rPr lang="en-US" sz="800" b="1">
                          <a:latin typeface="Arial"/>
                        </a:rPr>
                        <a:t>KRITERIA</a:t>
                      </a:r>
                    </a:p>
                  </a:txBody>
                  <a:tcPr marL="0" marR="0" marT="0" marB="0"/>
                </a:tc>
              </a:tr>
              <a:tr h="627888">
                <a:tc>
                  <a:txBody>
                    <a:bodyPr/>
                    <a:lstStyle/>
                    <a:p>
                      <a:pPr marL="88900" marR="215900" indent="0">
                        <a:lnSpc>
                          <a:spcPts val="1176"/>
                        </a:lnSpc>
                      </a:pPr>
                      <a:r>
                        <a:rPr lang="en-US" sz="900">
                          <a:latin typeface="Arial"/>
                        </a:rPr>
                        <a:t>Amat Baik ( AB)</a:t>
                      </a:r>
                    </a:p>
                  </a:txBody>
                  <a:tcPr marL="0" marR="0" marT="0" marB="0"/>
                </a:tc>
                <a:tc>
                  <a:txBody>
                    <a:bodyPr/>
                    <a:lstStyle/>
                    <a:p>
                      <a:pPr marL="88900" indent="0"/>
                      <a:r>
                        <a:rPr lang="en-US" sz="900">
                          <a:latin typeface="Arial"/>
                        </a:rPr>
                        <a:t>90 &lt; AB &lt; 100</a:t>
                      </a:r>
                    </a:p>
                  </a:txBody>
                  <a:tcPr marL="0" marR="0" marT="0" marB="0"/>
                </a:tc>
                <a:tc>
                  <a:txBody>
                    <a:bodyPr/>
                    <a:lstStyle/>
                    <a:p>
                      <a:pPr marL="76200" indent="0">
                        <a:lnSpc>
                          <a:spcPts val="1200"/>
                        </a:lnSpc>
                      </a:pPr>
                      <a:r>
                        <a:rPr lang="en-US" sz="900">
                          <a:latin typeface="Arial"/>
                        </a:rPr>
                        <a:t>1. Terdapat identitas instrumen : KD, topik, sub topik dengan lengkap</a:t>
                      </a:r>
                    </a:p>
                    <a:p>
                      <a:pPr marL="76200" indent="0">
                        <a:lnSpc>
                          <a:spcPts val="1200"/>
                        </a:lnSpc>
                      </a:pPr>
                      <a:r>
                        <a:rPr lang="en-US" sz="900">
                          <a:latin typeface="Arial"/>
                        </a:rPr>
                        <a:t>2. Terdapat indikator yang dirumuskan dengan benar</a:t>
                      </a:r>
                    </a:p>
                    <a:p>
                      <a:pPr marL="76200" indent="0">
                        <a:lnSpc>
                          <a:spcPts val="1200"/>
                        </a:lnSpc>
                      </a:pPr>
                      <a:r>
                        <a:rPr lang="en-US" sz="900">
                          <a:latin typeface="Arial"/>
                        </a:rPr>
                        <a:t>3. Terdapat empat bentuk instrumen penilaian sikap</a:t>
                      </a:r>
                    </a:p>
                    <a:p>
                      <a:pPr marL="76200" indent="0">
                        <a:lnSpc>
                          <a:spcPts val="1200"/>
                        </a:lnSpc>
                      </a:pPr>
                      <a:r>
                        <a:rPr lang="en-US" sz="900">
                          <a:latin typeface="Arial"/>
                        </a:rPr>
                        <a:t>4. Seluruh instrumen penilaian dibuat sesuai kriteria pengembangannya</a:t>
                      </a:r>
                    </a:p>
                  </a:txBody>
                  <a:tcPr marL="0" marR="0" marT="0" marB="0"/>
                </a:tc>
              </a:tr>
              <a:tr h="161544">
                <a:tc>
                  <a:txBody>
                    <a:bodyPr/>
                    <a:lstStyle/>
                    <a:p>
                      <a:pPr marL="88900" indent="0"/>
                      <a:r>
                        <a:rPr lang="en-US" sz="900">
                          <a:latin typeface="Arial"/>
                        </a:rPr>
                        <a:t>Baik (B)</a:t>
                      </a:r>
                    </a:p>
                  </a:txBody>
                  <a:tcPr marL="0" marR="0" marT="0" marB="0"/>
                </a:tc>
                <a:tc>
                  <a:txBody>
                    <a:bodyPr/>
                    <a:lstStyle/>
                    <a:p>
                      <a:pPr marR="292100" indent="0" algn="r"/>
                      <a:r>
                        <a:rPr lang="en-US" sz="900">
                          <a:latin typeface="Arial"/>
                        </a:rPr>
                        <a:t>80 &lt; B &lt; 90</a:t>
                      </a:r>
                    </a:p>
                  </a:txBody>
                  <a:tcPr marL="0" marR="0" marT="0" marB="0"/>
                </a:tc>
                <a:tc>
                  <a:txBody>
                    <a:bodyPr/>
                    <a:lstStyle/>
                    <a:p>
                      <a:pPr marL="76200" indent="0"/>
                      <a:r>
                        <a:rPr lang="en-US" sz="900">
                          <a:latin typeface="Arial"/>
                        </a:rPr>
                        <a:t>Ada 3 aspek sesuai dengan kriteria, 1 aspek kurang sesuai</a:t>
                      </a:r>
                    </a:p>
                  </a:txBody>
                  <a:tcPr marL="0" marR="0" marT="0" marB="0"/>
                </a:tc>
              </a:tr>
              <a:tr h="161544">
                <a:tc>
                  <a:txBody>
                    <a:bodyPr/>
                    <a:lstStyle/>
                    <a:p>
                      <a:pPr marL="88900" indent="0"/>
                      <a:r>
                        <a:rPr lang="en-US" sz="900">
                          <a:latin typeface="Arial"/>
                        </a:rPr>
                        <a:t>Cukup (C)</a:t>
                      </a:r>
                    </a:p>
                  </a:txBody>
                  <a:tcPr marL="0" marR="0" marT="0" marB="0"/>
                </a:tc>
                <a:tc>
                  <a:txBody>
                    <a:bodyPr/>
                    <a:lstStyle/>
                    <a:p>
                      <a:pPr marR="292100" indent="0" algn="r"/>
                      <a:r>
                        <a:rPr lang="en-US" sz="900">
                          <a:latin typeface="Arial"/>
                        </a:rPr>
                        <a:t>70 &lt; C &lt; 80</a:t>
                      </a:r>
                    </a:p>
                  </a:txBody>
                  <a:tcPr marL="0" marR="0" marT="0" marB="0"/>
                </a:tc>
                <a:tc>
                  <a:txBody>
                    <a:bodyPr/>
                    <a:lstStyle/>
                    <a:p>
                      <a:pPr marL="76200" indent="0"/>
                      <a:r>
                        <a:rPr lang="en-US" sz="900">
                          <a:latin typeface="Arial"/>
                        </a:rPr>
                        <a:t>Ada 2 aspek sesuai dengan kriteria, 2 aspek kurang sesuai</a:t>
                      </a:r>
                    </a:p>
                  </a:txBody>
                  <a:tcPr marL="0" marR="0" marT="0" marB="0"/>
                </a:tc>
              </a:tr>
              <a:tr h="164592">
                <a:tc>
                  <a:txBody>
                    <a:bodyPr/>
                    <a:lstStyle/>
                    <a:p>
                      <a:pPr marL="88900" indent="0"/>
                      <a:r>
                        <a:rPr lang="en-US" sz="900">
                          <a:latin typeface="Arial"/>
                        </a:rPr>
                        <a:t>Kurang (K)</a:t>
                      </a:r>
                    </a:p>
                  </a:txBody>
                  <a:tcPr marL="0" marR="0" marT="0" marB="0"/>
                </a:tc>
                <a:tc>
                  <a:txBody>
                    <a:bodyPr/>
                    <a:lstStyle/>
                    <a:p>
                      <a:pPr marL="88900" indent="0"/>
                      <a:r>
                        <a:rPr lang="en-US" sz="900">
                          <a:latin typeface="Arial"/>
                        </a:rPr>
                        <a:t>&lt; 70</a:t>
                      </a:r>
                    </a:p>
                  </a:txBody>
                  <a:tcPr marL="0" marR="0" marT="0" marB="0"/>
                </a:tc>
                <a:tc>
                  <a:txBody>
                    <a:bodyPr/>
                    <a:lstStyle/>
                    <a:p>
                      <a:pPr marL="76200" indent="0"/>
                      <a:r>
                        <a:rPr lang="en-US" sz="900">
                          <a:latin typeface="Arial"/>
                        </a:rPr>
                        <a:t>Ada 1 aspek sesuai dengan kriteria, 3 aspek kurang sesuai</a:t>
                      </a:r>
                    </a:p>
                  </a:txBody>
                  <a:tcPr marL="0" marR="0" marT="0" marB="0"/>
                </a:tc>
              </a:tr>
            </a:tbl>
          </a:graphicData>
        </a:graphic>
      </p:graphicFrame>
      <p:sp>
        <p:nvSpPr>
          <p:cNvPr id="6" name="Rectangle 5"/>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91</a:t>
            </a:r>
          </a:p>
        </p:txBody>
      </p:sp>
    </p:spTree>
  </p:cSld>
  <p:clrMapOvr>
    <a:overrideClrMapping bg1="lt1" tx1="dk1" bg2="lt2" tx2="dk2" accent1="accent1" accent2="accent2" accent3="accent3" accent4="accent4" accent5="accent5" accent6="accent6" hlink="hlink" folHlink="folHlink"/>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72896" y="728472"/>
            <a:ext cx="5785104" cy="8357616"/>
          </a:xfrm>
          <a:prstGeom prst="rect">
            <a:avLst/>
          </a:prstGeom>
        </p:spPr>
        <p:txBody>
          <a:bodyPr lIns="0" tIns="0" rIns="0" bIns="0">
            <a:noAutofit/>
          </a:bodyPr>
          <a:lstStyle/>
          <a:p>
            <a:pPr marL="5257800" indent="0">
              <a:spcAft>
                <a:spcPts val="1470"/>
              </a:spcAft>
            </a:pPr>
            <a:r>
              <a:rPr lang="en-US" sz="900" b="1">
                <a:latin typeface="Arial"/>
              </a:rPr>
              <a:t>HO-3.2</a:t>
            </a:r>
          </a:p>
          <a:p>
            <a:pPr marL="88900" indent="0" algn="ctr">
              <a:lnSpc>
                <a:spcPts val="2064"/>
              </a:lnSpc>
              <a:spcAft>
                <a:spcPts val="840"/>
              </a:spcAft>
            </a:pPr>
            <a:r>
              <a:rPr lang="en-US" sz="1100" b="1">
                <a:latin typeface="Arial"/>
              </a:rPr>
              <a:t>MATERI 3.2: PERANCANGAN PENILAIAN DALAM PEMBELAJARAN PENILAIAN DALAM PEMBELAJARAN BAHASA JERMAN</a:t>
            </a:r>
          </a:p>
          <a:p>
            <a:pPr marL="12700" marR="190500" indent="0" algn="just">
              <a:lnSpc>
                <a:spcPts val="1608"/>
              </a:lnSpc>
              <a:spcAft>
                <a:spcPts val="1050"/>
              </a:spcAft>
            </a:pPr>
            <a:r>
              <a:rPr lang="en-US" sz="900">
                <a:latin typeface="Arial"/>
              </a:rPr>
              <a:t>Pada Kurikulum 2013, penilaian hasil belajar peserta didik mencakup kompetensi sikap, pengetahuan, dan keterampilan yang dilakukan secara berimbang sehingga dapat digunakan untuk menentukan posisi relatif setiap peserta didik terhadap standar yang telah ditetapkan. Untuk melengkapi perangkat pembelajaran bahasa Indonesia dengan suatu model, diperlukan jenis-jenis penilaian yang sesuai. Pada uraian berikut disajikan beberapa contoh penilaian sikap, pengetahuan dan keterampilan pada pembelajaran bahasa Indonesia. Anda dapat mengembangkan lagi sesuai dengan topik dan kompetensi dasar yang harus dicapai peserta didik.</a:t>
            </a:r>
          </a:p>
          <a:p>
            <a:pPr marL="12700" indent="0" algn="just">
              <a:lnSpc>
                <a:spcPts val="1608"/>
              </a:lnSpc>
            </a:pPr>
            <a:r>
              <a:rPr lang="en-US" sz="900" b="1">
                <a:latin typeface="Arial"/>
              </a:rPr>
              <a:t>A. Penilaian Sikap</a:t>
            </a:r>
          </a:p>
          <a:p>
            <a:pPr marL="190500" marR="190500" indent="0" algn="just">
              <a:lnSpc>
                <a:spcPts val="1608"/>
              </a:lnSpc>
              <a:spcAft>
                <a:spcPts val="1050"/>
              </a:spcAft>
            </a:pPr>
            <a:r>
              <a:rPr lang="en-US" sz="900">
                <a:latin typeface="Arial"/>
              </a:rPr>
              <a:t>Sikap bermula dari perasaan (suka atau tidak suka) yang terkait dengan kecenderungan seseorang dalam merespon sesuatu/objek. Sikap juga merupakan ekspresi dari nilai-nilai atau pandangan hidup yang dimiliki oleh seseorang. Perilaku seseorang pada umumnya menunjukkan kecenderungan seseorang dalam sesuatu hal. Penilaian sikap dapat dilakukan oleh guru cara observasi perilaku peserta didik. Kompetensi sikap pada pembelajaran bahasa Jerman yang harus dicapai peserta didik sudah dirinci pada KD dari KI 1 dan KI 2 (Permendikbud No. 69 tentang Struktur Kurikulum SMA/MA).</a:t>
            </a:r>
          </a:p>
          <a:p>
            <a:pPr marL="190500" marR="190500" indent="0" algn="just">
              <a:lnSpc>
                <a:spcPts val="1608"/>
              </a:lnSpc>
              <a:spcAft>
                <a:spcPts val="1050"/>
              </a:spcAft>
            </a:pPr>
            <a:r>
              <a:rPr lang="en-US" sz="900">
                <a:latin typeface="Arial"/>
              </a:rPr>
              <a:t>Berdasarkan Permendikbud No. 66 Tahun 2013 tentang Standar Penilaian, pendidik melakukan penilaian kompetensi sikap melalui observasi, penilaian diri (self assessment), penilaian "teman sejawat" (peer assessment) oleh peserta didik, dan jurnal. Instrumen yang digunakan untuk observasi, penilaian diri, dan penilaian antarpeserta didik adalah daftar cek atau skala penilaian </a:t>
            </a:r>
            <a:r>
              <a:rPr lang="en-US" sz="900" i="1">
                <a:latin typeface="Arial"/>
              </a:rPr>
              <a:t>{rating scale)</a:t>
            </a:r>
            <a:r>
              <a:rPr lang="en-US" sz="900">
                <a:latin typeface="Arial"/>
              </a:rPr>
              <a:t> yang disertai rubrik, sedangkan pada jurnal berupa catatan pendidik.</a:t>
            </a:r>
          </a:p>
          <a:p>
            <a:pPr marL="381000" marR="190500" indent="-177800">
              <a:lnSpc>
                <a:spcPts val="1608"/>
              </a:lnSpc>
            </a:pPr>
            <a:r>
              <a:rPr lang="en-US" sz="900" b="1">
                <a:latin typeface="Arial"/>
              </a:rPr>
              <a:t>1. Penilaian kompetensi sikap melalui observasi: contoh dalam pembelajaran bahasa Jerman</a:t>
            </a:r>
          </a:p>
          <a:p>
            <a:pPr marL="381000" marR="571500" indent="0">
              <a:lnSpc>
                <a:spcPts val="1608"/>
              </a:lnSpc>
            </a:pPr>
            <a:r>
              <a:rPr lang="en-US" sz="900">
                <a:latin typeface="Arial"/>
              </a:rPr>
              <a:t>Mata Pelajaran : Bahasa Jerman Kelas/Semester : X/l</a:t>
            </a:r>
          </a:p>
          <a:p>
            <a:pPr marL="381000" indent="0">
              <a:lnSpc>
                <a:spcPts val="1608"/>
              </a:lnSpc>
            </a:pPr>
            <a:r>
              <a:rPr lang="en-US" sz="900">
                <a:latin typeface="Arial"/>
              </a:rPr>
              <a:t>Topik/Subtopik : Memperkenalkan orang lain</a:t>
            </a:r>
          </a:p>
          <a:p>
            <a:pPr marL="381000" indent="0">
              <a:lnSpc>
                <a:spcPts val="1608"/>
              </a:lnSpc>
            </a:pPr>
            <a:r>
              <a:rPr lang="en-US" sz="900">
                <a:latin typeface="Arial"/>
              </a:rPr>
              <a:t>KD 2.2 : Menunjukkan perilaku jujur, disiplin, percaya diri, dan bertanggung</a:t>
            </a:r>
          </a:p>
          <a:p>
            <a:pPr marL="1447800" marR="190500" indent="0">
              <a:lnSpc>
                <a:spcPts val="1608"/>
              </a:lnSpc>
            </a:pPr>
            <a:r>
              <a:rPr lang="en-US" sz="900">
                <a:latin typeface="Arial"/>
              </a:rPr>
              <a:t>jawab dalam melaksanakan komunikasi transaksional dengan guru dan teman.</a:t>
            </a:r>
          </a:p>
          <a:p>
            <a:pPr marL="381000" indent="0">
              <a:lnSpc>
                <a:spcPts val="1608"/>
              </a:lnSpc>
            </a:pPr>
            <a:r>
              <a:rPr lang="en-US" sz="900">
                <a:latin typeface="Arial"/>
              </a:rPr>
              <a:t>Indikator :</a:t>
            </a:r>
          </a:p>
          <a:p>
            <a:pPr marL="381000" indent="0">
              <a:lnSpc>
                <a:spcPts val="1608"/>
              </a:lnSpc>
            </a:pPr>
            <a:r>
              <a:rPr lang="en-US" sz="900">
                <a:latin typeface="Arial"/>
              </a:rPr>
              <a:t>• Menunjukkan perilaku jujur ketika berkomunikasi dengan teman.</a:t>
            </a:r>
          </a:p>
          <a:p>
            <a:pPr marL="381000" indent="0">
              <a:lnSpc>
                <a:spcPts val="1392"/>
              </a:lnSpc>
            </a:pPr>
            <a:r>
              <a:rPr lang="en-US" sz="900">
                <a:latin typeface="Arial"/>
              </a:rPr>
              <a:t>• Menunjukkan disiplin ketika mengerjakan tugas.</a:t>
            </a:r>
          </a:p>
          <a:p>
            <a:pPr marL="381000" indent="0">
              <a:lnSpc>
                <a:spcPts val="1392"/>
              </a:lnSpc>
            </a:pPr>
            <a:r>
              <a:rPr lang="en-US" sz="900">
                <a:latin typeface="Arial"/>
              </a:rPr>
              <a:t>• Menunjukkan rasa percaya diri ketika memperkenalkan temannya.</a:t>
            </a:r>
          </a:p>
          <a:p>
            <a:pPr marL="381000" indent="0">
              <a:lnSpc>
                <a:spcPts val="1392"/>
              </a:lnSpc>
            </a:pPr>
            <a:r>
              <a:rPr lang="en-US" sz="900">
                <a:latin typeface="Arial"/>
              </a:rPr>
              <a:t>• Menunjukkan tanggung jawab ketika mengerjakan tugas.</a:t>
            </a:r>
          </a:p>
        </p:txBody>
      </p:sp>
      <p:sp>
        <p:nvSpPr>
          <p:cNvPr id="3" name="Rectangle 2"/>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92</a:t>
            </a:r>
          </a:p>
        </p:txBody>
      </p:sp>
    </p:spTree>
  </p:cSld>
  <p:clrMapOvr>
    <a:overrideClrMapping bg1="lt1" tx1="dk1" bg2="lt2" tx2="dk2" accent1="accent1" accent2="accent2" accent3="accent3" accent4="accent4" accent5="accent5" accent6="accent6" hlink="hlink" folHlink="folHlink"/>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082040" y="1100328"/>
            <a:ext cx="5721096" cy="975360"/>
          </a:xfrm>
          <a:prstGeom prst="rect">
            <a:avLst/>
          </a:prstGeom>
        </p:spPr>
        <p:txBody>
          <a:bodyPr lIns="0" tIns="0" rIns="0" bIns="0">
            <a:noAutofit/>
          </a:bodyPr>
          <a:lstStyle/>
          <a:p>
            <a:pPr marL="368300" indent="0">
              <a:lnSpc>
                <a:spcPts val="1608"/>
              </a:lnSpc>
            </a:pPr>
            <a:r>
              <a:rPr lang="en-US" sz="900">
                <a:latin typeface="Arial"/>
              </a:rPr>
              <a:t>Skor untuk setiap aspek yang diamati:</a:t>
            </a:r>
          </a:p>
          <a:p>
            <a:pPr marL="368300" indent="0">
              <a:lnSpc>
                <a:spcPts val="1608"/>
              </a:lnSpc>
            </a:pPr>
            <a:r>
              <a:rPr lang="en-US" sz="900">
                <a:latin typeface="Arial"/>
              </a:rPr>
              <a:t>1. jika tidak pernah berperilaku dalam kegiatan</a:t>
            </a:r>
          </a:p>
          <a:p>
            <a:pPr marL="368300" indent="0">
              <a:lnSpc>
                <a:spcPts val="1608"/>
              </a:lnSpc>
            </a:pPr>
            <a:r>
              <a:rPr lang="en-US" sz="900">
                <a:latin typeface="Arial"/>
              </a:rPr>
              <a:t>2. jika kadang-kadang berperilaku dalam kegiatan,</a:t>
            </a:r>
          </a:p>
          <a:p>
            <a:pPr marL="368300" indent="0">
              <a:lnSpc>
                <a:spcPts val="1608"/>
              </a:lnSpc>
            </a:pPr>
            <a:r>
              <a:rPr lang="en-US" sz="900">
                <a:latin typeface="Arial"/>
              </a:rPr>
              <a:t>3. jika sering berperilaku dalam kegiatan</a:t>
            </a:r>
          </a:p>
          <a:p>
            <a:pPr marL="368300" indent="0">
              <a:lnSpc>
                <a:spcPts val="1608"/>
              </a:lnSpc>
              <a:spcAft>
                <a:spcPts val="1470"/>
              </a:spcAft>
            </a:pPr>
            <a:r>
              <a:rPr lang="en-US" sz="900">
                <a:latin typeface="Arial"/>
              </a:rPr>
              <a:t>4. jika selalu berperilaku dalam kegiatan</a:t>
            </a:r>
          </a:p>
        </p:txBody>
      </p:sp>
      <p:graphicFrame>
        <p:nvGraphicFramePr>
          <p:cNvPr id="3" name="Table 2"/>
          <p:cNvGraphicFramePr>
            <a:graphicFrameLocks noGrp="1"/>
          </p:cNvGraphicFramePr>
          <p:nvPr/>
        </p:nvGraphicFramePr>
        <p:xfrm>
          <a:off x="1389888" y="2307336"/>
          <a:ext cx="4959096" cy="1898904"/>
        </p:xfrm>
        <a:graphic>
          <a:graphicData uri="http://schemas.openxmlformats.org/drawingml/2006/table">
            <a:tbl>
              <a:tblPr/>
              <a:tblGrid>
                <a:gridCol w="362712"/>
                <a:gridCol w="640080"/>
                <a:gridCol w="243840"/>
                <a:gridCol w="243840"/>
                <a:gridCol w="246888"/>
                <a:gridCol w="243840"/>
                <a:gridCol w="246888"/>
                <a:gridCol w="246888"/>
                <a:gridCol w="243840"/>
                <a:gridCol w="243840"/>
                <a:gridCol w="249936"/>
                <a:gridCol w="249936"/>
                <a:gridCol w="249936"/>
                <a:gridCol w="249936"/>
                <a:gridCol w="996696"/>
              </a:tblGrid>
              <a:tr h="417576">
                <a:tc rowSpan="2">
                  <a:txBody>
                    <a:bodyPr/>
                    <a:lstStyle/>
                    <a:p>
                      <a:pPr marL="127000" indent="0"/>
                      <a:r>
                        <a:rPr lang="en-US" sz="900">
                          <a:latin typeface="Arial"/>
                        </a:rPr>
                        <a:t>No.</a:t>
                      </a:r>
                    </a:p>
                  </a:txBody>
                  <a:tcPr marL="0" marR="0" marT="0" marB="0"/>
                </a:tc>
                <a:tc rowSpan="2">
                  <a:txBody>
                    <a:bodyPr/>
                    <a:lstStyle/>
                    <a:p>
                      <a:pPr marL="165100" marR="152400" indent="0" algn="just">
                        <a:lnSpc>
                          <a:spcPts val="1608"/>
                        </a:lnSpc>
                      </a:pPr>
                      <a:r>
                        <a:rPr lang="en-US" sz="900">
                          <a:latin typeface="Arial"/>
                        </a:rPr>
                        <a:t>Nama Peserta didik</a:t>
                      </a:r>
                    </a:p>
                  </a:txBody>
                  <a:tcPr marL="0" marR="0" marT="0" marB="0"/>
                </a:tc>
                <a:tc gridSpan="4">
                  <a:txBody>
                    <a:bodyPr/>
                    <a:lstStyle/>
                    <a:p>
                      <a:pPr marL="355600" indent="0"/>
                      <a:r>
                        <a:rPr lang="en-US" sz="900">
                          <a:latin typeface="Arial"/>
                        </a:rPr>
                        <a:t>Jujur</a:t>
                      </a:r>
                    </a:p>
                  </a:txBody>
                  <a:tcPr marL="0" marR="0" marT="0" marB="0"/>
                </a:tc>
                <a:tc hMerge="1">
                  <a:txBody>
                    <a:bodyPr/>
                    <a:lstStyle/>
                    <a:p>
                      <a:endParaRPr sz="2000"/>
                    </a:p>
                  </a:txBody>
                  <a:tcPr marL="0" marR="0" marT="0" marB="0"/>
                </a:tc>
                <a:tc hMerge="1">
                  <a:txBody>
                    <a:bodyPr/>
                    <a:lstStyle/>
                    <a:p>
                      <a:endParaRPr sz="2000"/>
                    </a:p>
                  </a:txBody>
                  <a:tcPr marL="0" marR="0" marT="0" marB="0"/>
                </a:tc>
                <a:tc hMerge="1">
                  <a:txBody>
                    <a:bodyPr/>
                    <a:lstStyle/>
                    <a:p>
                      <a:endParaRPr sz="2000"/>
                    </a:p>
                  </a:txBody>
                  <a:tcPr marL="0" marR="0" marT="0" marB="0"/>
                </a:tc>
                <a:tc gridSpan="4">
                  <a:txBody>
                    <a:bodyPr/>
                    <a:lstStyle/>
                    <a:p>
                      <a:pPr marL="266700" marR="266700" indent="0" algn="r">
                        <a:lnSpc>
                          <a:spcPts val="1608"/>
                        </a:lnSpc>
                      </a:pPr>
                      <a:r>
                        <a:rPr lang="en-US" sz="900">
                          <a:latin typeface="Arial"/>
                        </a:rPr>
                        <a:t>Tanggung jawab</a:t>
                      </a:r>
                    </a:p>
                  </a:txBody>
                  <a:tcPr marL="0" marR="0" marT="0" marB="0"/>
                </a:tc>
                <a:tc hMerge="1">
                  <a:txBody>
                    <a:bodyPr/>
                    <a:lstStyle/>
                    <a:p>
                      <a:endParaRPr sz="2000"/>
                    </a:p>
                  </a:txBody>
                  <a:tcPr marL="0" marR="0" marT="0" marB="0"/>
                </a:tc>
                <a:tc hMerge="1">
                  <a:txBody>
                    <a:bodyPr/>
                    <a:lstStyle/>
                    <a:p>
                      <a:endParaRPr sz="2000"/>
                    </a:p>
                  </a:txBody>
                  <a:tcPr marL="0" marR="0" marT="0" marB="0"/>
                </a:tc>
                <a:tc hMerge="1">
                  <a:txBody>
                    <a:bodyPr/>
                    <a:lstStyle/>
                    <a:p>
                      <a:endParaRPr sz="2000"/>
                    </a:p>
                  </a:txBody>
                  <a:tcPr marL="0" marR="0" marT="0" marB="0"/>
                </a:tc>
                <a:tc gridSpan="4">
                  <a:txBody>
                    <a:bodyPr/>
                    <a:lstStyle/>
                    <a:p>
                      <a:pPr marL="304800" indent="0"/>
                      <a:r>
                        <a:rPr lang="en-US" sz="900">
                          <a:latin typeface="Arial"/>
                        </a:rPr>
                        <a:t>Santun</a:t>
                      </a:r>
                    </a:p>
                  </a:txBody>
                  <a:tcPr marL="0" marR="0" marT="0" marB="0"/>
                </a:tc>
                <a:tc hMerge="1">
                  <a:txBody>
                    <a:bodyPr/>
                    <a:lstStyle/>
                    <a:p>
                      <a:endParaRPr sz="2000"/>
                    </a:p>
                  </a:txBody>
                  <a:tcPr marL="0" marR="0" marT="0" marB="0"/>
                </a:tc>
                <a:tc hMerge="1">
                  <a:txBody>
                    <a:bodyPr/>
                    <a:lstStyle/>
                    <a:p>
                      <a:endParaRPr sz="2000"/>
                    </a:p>
                  </a:txBody>
                  <a:tcPr marL="0" marR="0" marT="0" marB="0"/>
                </a:tc>
                <a:tc hMerge="1">
                  <a:txBody>
                    <a:bodyPr/>
                    <a:lstStyle/>
                    <a:p>
                      <a:endParaRPr sz="2000"/>
                    </a:p>
                  </a:txBody>
                  <a:tcPr marL="0" marR="0" marT="0" marB="0"/>
                </a:tc>
                <a:tc>
                  <a:txBody>
                    <a:bodyPr/>
                    <a:lstStyle/>
                    <a:p>
                      <a:pPr marL="152400" indent="0"/>
                      <a:r>
                        <a:rPr lang="en-US" sz="900">
                          <a:latin typeface="Arial"/>
                        </a:rPr>
                        <a:t>Jumlah Skor</a:t>
                      </a:r>
                    </a:p>
                  </a:txBody>
                  <a:tcPr marL="0" marR="0" marT="0" marB="0"/>
                </a:tc>
              </a:tr>
              <a:tr h="213360">
                <a:tc vMerge="1">
                  <a:txBody>
                    <a:bodyPr/>
                    <a:lstStyle/>
                    <a:p>
                      <a:endParaRPr sz="1100"/>
                    </a:p>
                  </a:txBody>
                  <a:tcPr marL="0" marR="0" marT="0" marB="0"/>
                </a:tc>
                <a:tc vMerge="1">
                  <a:txBody>
                    <a:bodyPr/>
                    <a:lstStyle/>
                    <a:p>
                      <a:endParaRPr sz="1100"/>
                    </a:p>
                  </a:txBody>
                  <a:tcPr marL="0" marR="0" marT="0" marB="0"/>
                </a:tc>
                <a:tc>
                  <a:txBody>
                    <a:bodyPr/>
                    <a:lstStyle/>
                    <a:p>
                      <a:pPr marL="101600" indent="0"/>
                      <a:r>
                        <a:rPr lang="en-US" sz="900">
                          <a:latin typeface="Arial"/>
                        </a:rPr>
                        <a:t>1</a:t>
                      </a:r>
                    </a:p>
                  </a:txBody>
                  <a:tcPr marL="0" marR="0" marT="0" marB="0"/>
                </a:tc>
                <a:tc>
                  <a:txBody>
                    <a:bodyPr/>
                    <a:lstStyle/>
                    <a:p>
                      <a:pPr marL="101600" indent="0"/>
                      <a:r>
                        <a:rPr lang="en-US" sz="900">
                          <a:latin typeface="Arial"/>
                        </a:rPr>
                        <a:t>2</a:t>
                      </a:r>
                    </a:p>
                  </a:txBody>
                  <a:tcPr marL="0" marR="0" marT="0" marB="0"/>
                </a:tc>
                <a:tc>
                  <a:txBody>
                    <a:bodyPr/>
                    <a:lstStyle/>
                    <a:p>
                      <a:pPr marL="88900" indent="0"/>
                      <a:r>
                        <a:rPr lang="en-US" sz="900">
                          <a:latin typeface="Arial"/>
                        </a:rPr>
                        <a:t>3</a:t>
                      </a:r>
                    </a:p>
                  </a:txBody>
                  <a:tcPr marL="0" marR="0" marT="0" marB="0"/>
                </a:tc>
                <a:tc>
                  <a:txBody>
                    <a:bodyPr/>
                    <a:lstStyle/>
                    <a:p>
                      <a:pPr marL="88900" indent="0"/>
                      <a:r>
                        <a:rPr lang="en-US" sz="900">
                          <a:latin typeface="Arial"/>
                        </a:rPr>
                        <a:t>4</a:t>
                      </a:r>
                    </a:p>
                  </a:txBody>
                  <a:tcPr marL="0" marR="0" marT="0" marB="0"/>
                </a:tc>
                <a:tc>
                  <a:txBody>
                    <a:bodyPr/>
                    <a:lstStyle/>
                    <a:p>
                      <a:pPr marL="101600" indent="0"/>
                      <a:r>
                        <a:rPr lang="en-US" sz="900">
                          <a:latin typeface="Arial"/>
                        </a:rPr>
                        <a:t>1</a:t>
                      </a:r>
                    </a:p>
                  </a:txBody>
                  <a:tcPr marL="0" marR="0" marT="0" marB="0"/>
                </a:tc>
                <a:tc>
                  <a:txBody>
                    <a:bodyPr/>
                    <a:lstStyle/>
                    <a:p>
                      <a:pPr marL="101600" indent="0"/>
                      <a:r>
                        <a:rPr lang="en-US" sz="900">
                          <a:latin typeface="Arial"/>
                        </a:rPr>
                        <a:t>2</a:t>
                      </a:r>
                    </a:p>
                  </a:txBody>
                  <a:tcPr marL="0" marR="0" marT="0" marB="0"/>
                </a:tc>
                <a:tc>
                  <a:txBody>
                    <a:bodyPr/>
                    <a:lstStyle/>
                    <a:p>
                      <a:pPr marL="88900" indent="0"/>
                      <a:r>
                        <a:rPr lang="en-US" sz="900">
                          <a:latin typeface="Arial"/>
                        </a:rPr>
                        <a:t>3</a:t>
                      </a:r>
                    </a:p>
                  </a:txBody>
                  <a:tcPr marL="0" marR="0" marT="0" marB="0"/>
                </a:tc>
                <a:tc>
                  <a:txBody>
                    <a:bodyPr/>
                    <a:lstStyle/>
                    <a:p>
                      <a:pPr marL="88900" indent="0"/>
                      <a:r>
                        <a:rPr lang="en-US" sz="900">
                          <a:latin typeface="Arial"/>
                        </a:rPr>
                        <a:t>4</a:t>
                      </a:r>
                    </a:p>
                  </a:txBody>
                  <a:tcPr marL="0" marR="0" marT="0" marB="0"/>
                </a:tc>
                <a:tc>
                  <a:txBody>
                    <a:bodyPr/>
                    <a:lstStyle/>
                    <a:p>
                      <a:pPr marL="101600" indent="0"/>
                      <a:r>
                        <a:rPr lang="en-US" sz="900">
                          <a:latin typeface="Arial"/>
                        </a:rPr>
                        <a:t>1</a:t>
                      </a:r>
                    </a:p>
                  </a:txBody>
                  <a:tcPr marL="0" marR="0" marT="0" marB="0"/>
                </a:tc>
                <a:tc>
                  <a:txBody>
                    <a:bodyPr/>
                    <a:lstStyle/>
                    <a:p>
                      <a:pPr marL="101600" indent="0"/>
                      <a:r>
                        <a:rPr lang="en-US" sz="900">
                          <a:latin typeface="Arial"/>
                        </a:rPr>
                        <a:t>2</a:t>
                      </a:r>
                    </a:p>
                  </a:txBody>
                  <a:tcPr marL="0" marR="0" marT="0" marB="0"/>
                </a:tc>
                <a:tc>
                  <a:txBody>
                    <a:bodyPr/>
                    <a:lstStyle/>
                    <a:p>
                      <a:pPr marL="101600" indent="0"/>
                      <a:r>
                        <a:rPr lang="en-US" sz="900">
                          <a:latin typeface="Arial"/>
                        </a:rPr>
                        <a:t>3</a:t>
                      </a:r>
                    </a:p>
                  </a:txBody>
                  <a:tcPr marL="0" marR="0" marT="0" marB="0"/>
                </a:tc>
                <a:tc>
                  <a:txBody>
                    <a:bodyPr/>
                    <a:lstStyle/>
                    <a:p>
                      <a:pPr marL="88900" indent="0"/>
                      <a:r>
                        <a:rPr lang="en-US" sz="900">
                          <a:latin typeface="Arial"/>
                        </a:rPr>
                        <a:t>4</a:t>
                      </a:r>
                    </a:p>
                  </a:txBody>
                  <a:tcPr marL="0" marR="0" marT="0" marB="0"/>
                </a:tc>
                <a:tc>
                  <a:txBody>
                    <a:bodyPr/>
                    <a:lstStyle/>
                    <a:p>
                      <a:endParaRPr sz="1100"/>
                    </a:p>
                  </a:txBody>
                  <a:tcPr marL="0" marR="0" marT="0" marB="0"/>
                </a:tc>
              </a:tr>
              <a:tr h="210312">
                <a:tc>
                  <a:txBody>
                    <a:bodyPr/>
                    <a:lstStyle/>
                    <a:p>
                      <a:pPr marL="127000" indent="0"/>
                      <a:r>
                        <a:rPr lang="en-US" sz="900">
                          <a:latin typeface="Arial"/>
                        </a:rPr>
                        <a:t>1.</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127000" indent="0"/>
                      <a:r>
                        <a:rPr lang="en-US" sz="900">
                          <a:latin typeface="Arial"/>
                        </a:rPr>
                        <a:t>2.</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127000" indent="0"/>
                      <a:r>
                        <a:rPr lang="en-US" sz="900">
                          <a:latin typeface="Arial"/>
                        </a:rPr>
                        <a:t>3.</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0312">
                <a:tc>
                  <a:txBody>
                    <a:bodyPr/>
                    <a:lstStyle/>
                    <a:p>
                      <a:pPr marL="127000" indent="0"/>
                      <a:r>
                        <a:rPr lang="en-US" sz="900">
                          <a:latin typeface="Arial"/>
                        </a:rPr>
                        <a:t>4.</a:t>
                      </a:r>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r>
              <a:tr h="213360">
                <a:tc>
                  <a:txBody>
                    <a:bodyPr/>
                    <a:lstStyle/>
                    <a:p>
                      <a:pPr marL="127000" indent="0"/>
                      <a:r>
                        <a:rPr lang="en-US" sz="900">
                          <a:latin typeface="Arial"/>
                        </a:rPr>
                        <a:t>5.</a:t>
                      </a:r>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r h="213360">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c>
                  <a:txBody>
                    <a:bodyPr/>
                    <a:lstStyle/>
                    <a:p>
                      <a:endParaRPr sz="1100"/>
                    </a:p>
                  </a:txBody>
                  <a:tcPr marL="0" marR="0" marT="0" marB="0"/>
                </a:tc>
              </a:tr>
            </a:tbl>
          </a:graphicData>
        </a:graphic>
      </p:graphicFrame>
      <p:sp>
        <p:nvSpPr>
          <p:cNvPr id="4" name="Rectangle 3"/>
          <p:cNvSpPr/>
          <p:nvPr/>
        </p:nvSpPr>
        <p:spPr>
          <a:xfrm>
            <a:off x="1091184" y="4431792"/>
            <a:ext cx="4386072" cy="152400"/>
          </a:xfrm>
          <a:prstGeom prst="rect">
            <a:avLst/>
          </a:prstGeom>
        </p:spPr>
        <p:txBody>
          <a:bodyPr lIns="0" tIns="0" rIns="0" bIns="0">
            <a:noAutofit/>
          </a:bodyPr>
          <a:lstStyle/>
          <a:p>
            <a:pPr indent="0"/>
            <a:r>
              <a:rPr lang="en-US" sz="900">
                <a:latin typeface="Arial"/>
              </a:rPr>
              <a:t>Penilaian sikap untuk setiap peserta didik dapat menggunakan rumus berikut:</a:t>
            </a:r>
          </a:p>
        </p:txBody>
      </p:sp>
      <p:sp>
        <p:nvSpPr>
          <p:cNvPr id="5" name="Rectangle 4"/>
          <p:cNvSpPr/>
          <p:nvPr/>
        </p:nvSpPr>
        <p:spPr>
          <a:xfrm>
            <a:off x="1082040" y="4712208"/>
            <a:ext cx="5721096" cy="249936"/>
          </a:xfrm>
          <a:prstGeom prst="rect">
            <a:avLst/>
          </a:prstGeom>
        </p:spPr>
        <p:txBody>
          <a:bodyPr lIns="0" tIns="0" rIns="0" bIns="0">
            <a:noAutofit/>
          </a:bodyPr>
          <a:lstStyle/>
          <a:p>
            <a:pPr marL="12700" indent="0">
              <a:spcBef>
                <a:spcPts val="630"/>
              </a:spcBef>
            </a:pPr>
            <a:r>
              <a:rPr lang="en-US" sz="900">
                <a:solidFill>
                  <a:srgbClr val="24191F"/>
                </a:solidFill>
                <a:latin typeface="Arial"/>
              </a:rPr>
              <a:t>Jum lahiknr</a:t>
            </a:r>
          </a:p>
          <a:p>
            <a:pPr marL="12700" indent="0">
              <a:spcAft>
                <a:spcPts val="1470"/>
              </a:spcAft>
            </a:pPr>
            <a:r>
              <a:rPr lang="en-US" sz="1000" b="1" i="1" spc="100">
                <a:solidFill>
                  <a:srgbClr val="24191F"/>
                </a:solidFill>
                <a:latin typeface="Arial"/>
              </a:rPr>
              <a:t>Nilai =</a:t>
            </a:r>
            <a:r>
              <a:rPr lang="en-US" sz="1000" b="1" i="1" spc="100">
                <a:latin typeface="Arial"/>
              </a:rPr>
              <a:t> -</a:t>
            </a:r>
            <a:r>
              <a:rPr lang="en-US" sz="900">
                <a:latin typeface="Arial"/>
              </a:rPr>
              <a:t>-—-</a:t>
            </a:r>
            <a:r>
              <a:rPr lang="en-US" sz="900">
                <a:solidFill>
                  <a:srgbClr val="24191F"/>
                </a:solidFill>
                <a:latin typeface="Arial"/>
              </a:rPr>
              <a:t>xlQ</a:t>
            </a:r>
          </a:p>
        </p:txBody>
      </p:sp>
      <p:sp>
        <p:nvSpPr>
          <p:cNvPr id="6" name="Rectangle 5"/>
          <p:cNvSpPr/>
          <p:nvPr/>
        </p:nvSpPr>
        <p:spPr>
          <a:xfrm>
            <a:off x="4828032" y="4657344"/>
            <a:ext cx="140208" cy="445008"/>
          </a:xfrm>
          <a:prstGeom prst="rect">
            <a:avLst/>
          </a:prstGeom>
        </p:spPr>
        <p:txBody>
          <a:bodyPr lIns="0" tIns="0" rIns="0" bIns="0">
            <a:noAutofit/>
          </a:bodyPr>
          <a:lstStyle/>
          <a:p>
            <a:pPr indent="0"/>
            <a:r>
              <a:rPr lang="en-US" sz="2000" b="1" i="1">
                <a:solidFill>
                  <a:srgbClr val="24191F"/>
                </a:solidFill>
                <a:latin typeface="Arial"/>
              </a:rPr>
              <a:t>1</a:t>
            </a:r>
          </a:p>
        </p:txBody>
      </p:sp>
      <p:sp>
        <p:nvSpPr>
          <p:cNvPr id="7" name="Rectangle 6"/>
          <p:cNvSpPr/>
          <p:nvPr/>
        </p:nvSpPr>
        <p:spPr>
          <a:xfrm>
            <a:off x="1082040" y="5248656"/>
            <a:ext cx="5721096" cy="152400"/>
          </a:xfrm>
          <a:prstGeom prst="rect">
            <a:avLst/>
          </a:prstGeom>
        </p:spPr>
        <p:txBody>
          <a:bodyPr lIns="0" tIns="0" rIns="0" bIns="0">
            <a:noAutofit/>
          </a:bodyPr>
          <a:lstStyle/>
          <a:p>
            <a:pPr marL="177800" indent="0" algn="just">
              <a:spcBef>
                <a:spcPts val="1470"/>
              </a:spcBef>
              <a:spcAft>
                <a:spcPts val="210"/>
              </a:spcAft>
            </a:pPr>
            <a:r>
              <a:rPr lang="en-US" sz="900">
                <a:latin typeface="Arial"/>
              </a:rPr>
              <a:t>dengan predikat:</a:t>
            </a:r>
          </a:p>
        </p:txBody>
      </p:sp>
      <p:graphicFrame>
        <p:nvGraphicFramePr>
          <p:cNvPr id="8" name="Table 7"/>
          <p:cNvGraphicFramePr>
            <a:graphicFrameLocks noGrp="1"/>
          </p:cNvGraphicFramePr>
          <p:nvPr/>
        </p:nvGraphicFramePr>
        <p:xfrm>
          <a:off x="2703576" y="5434584"/>
          <a:ext cx="2350008" cy="1069848"/>
        </p:xfrm>
        <a:graphic>
          <a:graphicData uri="http://schemas.openxmlformats.org/drawingml/2006/table">
            <a:tbl>
              <a:tblPr/>
              <a:tblGrid>
                <a:gridCol w="1203960"/>
                <a:gridCol w="1146048"/>
              </a:tblGrid>
              <a:tr h="213360">
                <a:tc>
                  <a:txBody>
                    <a:bodyPr/>
                    <a:lstStyle/>
                    <a:p>
                      <a:pPr marL="317500" indent="0"/>
                      <a:r>
                        <a:rPr lang="en-US" sz="900" b="1">
                          <a:latin typeface="Arial"/>
                        </a:rPr>
                        <a:t>PREDIKAT</a:t>
                      </a:r>
                    </a:p>
                  </a:txBody>
                  <a:tcPr marL="0" marR="0" marT="0" marB="0"/>
                </a:tc>
                <a:tc>
                  <a:txBody>
                    <a:bodyPr/>
                    <a:lstStyle/>
                    <a:p>
                      <a:pPr marR="431800" indent="0" algn="r"/>
                      <a:r>
                        <a:rPr lang="en-US" sz="900" b="1">
                          <a:latin typeface="Arial"/>
                        </a:rPr>
                        <a:t>NILAI</a:t>
                      </a:r>
                    </a:p>
                  </a:txBody>
                  <a:tcPr marL="0" marR="0" marT="0" marB="0"/>
                </a:tc>
              </a:tr>
              <a:tr h="210312">
                <a:tc>
                  <a:txBody>
                    <a:bodyPr/>
                    <a:lstStyle/>
                    <a:p>
                      <a:pPr marL="76200" indent="0"/>
                      <a:r>
                        <a:rPr lang="en-US" sz="900">
                          <a:latin typeface="Arial"/>
                        </a:rPr>
                        <a:t>Sangat Baik ( SB)</a:t>
                      </a:r>
                    </a:p>
                  </a:txBody>
                  <a:tcPr marL="0" marR="0" marT="0" marB="0"/>
                </a:tc>
                <a:tc>
                  <a:txBody>
                    <a:bodyPr/>
                    <a:lstStyle/>
                    <a:p>
                      <a:pPr marL="88900" indent="0"/>
                      <a:r>
                        <a:rPr lang="en-US" sz="900">
                          <a:latin typeface="Arial"/>
                        </a:rPr>
                        <a:t>80 &lt; AB &lt; 100</a:t>
                      </a:r>
                    </a:p>
                  </a:txBody>
                  <a:tcPr marL="0" marR="0" marT="0" marB="0"/>
                </a:tc>
              </a:tr>
              <a:tr h="210312">
                <a:tc>
                  <a:txBody>
                    <a:bodyPr/>
                    <a:lstStyle/>
                    <a:p>
                      <a:pPr marL="76200" indent="0"/>
                      <a:r>
                        <a:rPr lang="en-US" sz="900">
                          <a:latin typeface="Arial"/>
                        </a:rPr>
                        <a:t>Baik (B)</a:t>
                      </a:r>
                    </a:p>
                  </a:txBody>
                  <a:tcPr marL="0" marR="0" marT="0" marB="0"/>
                </a:tc>
                <a:tc>
                  <a:txBody>
                    <a:bodyPr/>
                    <a:lstStyle/>
                    <a:p>
                      <a:pPr marR="431800" indent="0" algn="r"/>
                      <a:r>
                        <a:rPr lang="en-US" sz="900">
                          <a:latin typeface="Arial"/>
                        </a:rPr>
                        <a:t>70 &lt; B &lt; 79</a:t>
                      </a:r>
                    </a:p>
                  </a:txBody>
                  <a:tcPr marL="0" marR="0" marT="0" marB="0"/>
                </a:tc>
              </a:tr>
              <a:tr h="213360">
                <a:tc>
                  <a:txBody>
                    <a:bodyPr/>
                    <a:lstStyle/>
                    <a:p>
                      <a:pPr marL="76200" indent="0"/>
                      <a:r>
                        <a:rPr lang="en-US" sz="900">
                          <a:latin typeface="Arial"/>
                        </a:rPr>
                        <a:t>Cukup(C)</a:t>
                      </a:r>
                    </a:p>
                  </a:txBody>
                  <a:tcPr marL="0" marR="0" marT="0" marB="0"/>
                </a:tc>
                <a:tc>
                  <a:txBody>
                    <a:bodyPr/>
                    <a:lstStyle/>
                    <a:p>
                      <a:pPr marR="431800" indent="0" algn="r"/>
                      <a:r>
                        <a:rPr lang="en-US" sz="900">
                          <a:latin typeface="Arial"/>
                        </a:rPr>
                        <a:t>60 &lt; C &lt; 69</a:t>
                      </a:r>
                    </a:p>
                  </a:txBody>
                  <a:tcPr marL="0" marR="0" marT="0" marB="0"/>
                </a:tc>
              </a:tr>
              <a:tr h="222504">
                <a:tc>
                  <a:txBody>
                    <a:bodyPr/>
                    <a:lstStyle/>
                    <a:p>
                      <a:pPr marL="76200" indent="0"/>
                      <a:r>
                        <a:rPr lang="en-US" sz="900">
                          <a:latin typeface="Arial"/>
                        </a:rPr>
                        <a:t>Kurang(K)</a:t>
                      </a:r>
                    </a:p>
                  </a:txBody>
                  <a:tcPr marL="0" marR="0" marT="0" marB="0"/>
                </a:tc>
                <a:tc>
                  <a:txBody>
                    <a:bodyPr/>
                    <a:lstStyle/>
                    <a:p>
                      <a:pPr marL="88900" indent="0"/>
                      <a:r>
                        <a:rPr lang="en-US" sz="900">
                          <a:latin typeface="Arial"/>
                        </a:rPr>
                        <a:t>&lt;60</a:t>
                      </a:r>
                    </a:p>
                  </a:txBody>
                  <a:tcPr marL="0" marR="0" marT="0" marB="0"/>
                </a:tc>
              </a:tr>
            </a:tbl>
          </a:graphicData>
        </a:graphic>
      </p:graphicFrame>
      <p:sp>
        <p:nvSpPr>
          <p:cNvPr id="9" name="Rectangle 8"/>
          <p:cNvSpPr/>
          <p:nvPr/>
        </p:nvSpPr>
        <p:spPr>
          <a:xfrm>
            <a:off x="1082040" y="6720840"/>
            <a:ext cx="5721096" cy="972312"/>
          </a:xfrm>
          <a:prstGeom prst="rect">
            <a:avLst/>
          </a:prstGeom>
        </p:spPr>
        <p:txBody>
          <a:bodyPr lIns="0" tIns="0" rIns="0" bIns="0">
            <a:noAutofit/>
          </a:bodyPr>
          <a:lstStyle/>
          <a:p>
            <a:pPr marL="12700" indent="0">
              <a:lnSpc>
                <a:spcPts val="1608"/>
              </a:lnSpc>
              <a:spcBef>
                <a:spcPts val="1050"/>
              </a:spcBef>
            </a:pPr>
            <a:r>
              <a:rPr lang="en-US" sz="900" b="1">
                <a:latin typeface="Arial"/>
              </a:rPr>
              <a:t>2. Penilaian Sikap melalui Penilaian Diri</a:t>
            </a:r>
          </a:p>
          <a:p>
            <a:pPr marL="177800" marR="152400" indent="0" algn="just">
              <a:lnSpc>
                <a:spcPts val="1608"/>
              </a:lnSpc>
              <a:spcAft>
                <a:spcPts val="1050"/>
              </a:spcAft>
            </a:pPr>
            <a:r>
              <a:rPr lang="en-US" sz="900">
                <a:latin typeface="Arial"/>
              </a:rPr>
              <a:t>Penilaian diri merupakan teknik penilaian dengan cara meminta peserta didik untuk mengemukakan kelebihan dan kekurangan dirinya dalam konteks pencapaian kompetensi. Instrumen yang digunakan berupa lembar penilaian diri. Penilaian diri dilakukan oleh peserta didik untuk tiap kali sebelum ulangan harian.</a:t>
            </a:r>
          </a:p>
        </p:txBody>
      </p:sp>
      <p:sp>
        <p:nvSpPr>
          <p:cNvPr id="10" name="Rectangle 9"/>
          <p:cNvSpPr/>
          <p:nvPr/>
        </p:nvSpPr>
        <p:spPr>
          <a:xfrm>
            <a:off x="1082040" y="7946136"/>
            <a:ext cx="5721096" cy="566928"/>
          </a:xfrm>
          <a:prstGeom prst="rect">
            <a:avLst/>
          </a:prstGeom>
        </p:spPr>
        <p:txBody>
          <a:bodyPr lIns="0" tIns="0" rIns="0" bIns="0">
            <a:noAutofit/>
          </a:bodyPr>
          <a:lstStyle/>
          <a:p>
            <a:pPr marL="177800" indent="0" algn="just">
              <a:lnSpc>
                <a:spcPts val="1608"/>
              </a:lnSpc>
              <a:spcBef>
                <a:spcPts val="1050"/>
              </a:spcBef>
            </a:pPr>
            <a:r>
              <a:rPr lang="en-US" sz="900">
                <a:latin typeface="Arial"/>
              </a:rPr>
              <a:t>Contoh Format Penilaian Diri untuk Tugas Proyek:</a:t>
            </a:r>
          </a:p>
          <a:p>
            <a:pPr marL="177800" marR="152400" indent="0" algn="just">
              <a:lnSpc>
                <a:spcPts val="1608"/>
              </a:lnSpc>
              <a:spcAft>
                <a:spcPts val="1470"/>
              </a:spcAft>
            </a:pPr>
            <a:r>
              <a:rPr lang="en-US" sz="900">
                <a:latin typeface="Arial"/>
              </a:rPr>
              <a:t>Bacalah baik-baik setiap pernyataan dan berilah tanda V pada kolom yang sesuai dengan keadaan dirimu yang sebenarnya.</a:t>
            </a:r>
          </a:p>
        </p:txBody>
      </p:sp>
      <p:graphicFrame>
        <p:nvGraphicFramePr>
          <p:cNvPr id="11" name="Table 10"/>
          <p:cNvGraphicFramePr>
            <a:graphicFrameLocks noGrp="1"/>
          </p:cNvGraphicFramePr>
          <p:nvPr/>
        </p:nvGraphicFramePr>
        <p:xfrm>
          <a:off x="1197864" y="8744712"/>
          <a:ext cx="5343144" cy="844296"/>
        </p:xfrm>
        <a:graphic>
          <a:graphicData uri="http://schemas.openxmlformats.org/drawingml/2006/table">
            <a:tbl>
              <a:tblPr/>
              <a:tblGrid>
                <a:gridCol w="304800"/>
                <a:gridCol w="3947160"/>
                <a:gridCol w="539496"/>
                <a:gridCol w="551688"/>
              </a:tblGrid>
              <a:tr h="213360">
                <a:tc>
                  <a:txBody>
                    <a:bodyPr/>
                    <a:lstStyle/>
                    <a:p>
                      <a:pPr marL="127000" indent="0"/>
                      <a:r>
                        <a:rPr lang="en-US" sz="900">
                          <a:latin typeface="Arial"/>
                        </a:rPr>
                        <a:t>No</a:t>
                      </a:r>
                    </a:p>
                  </a:txBody>
                  <a:tcPr marL="0" marR="0" marT="0" marB="0"/>
                </a:tc>
                <a:tc>
                  <a:txBody>
                    <a:bodyPr/>
                    <a:lstStyle/>
                    <a:p>
                      <a:pPr marL="1663700" indent="0"/>
                      <a:r>
                        <a:rPr lang="en-US" sz="900">
                          <a:latin typeface="Arial"/>
                        </a:rPr>
                        <a:t>Pernyataan</a:t>
                      </a:r>
                    </a:p>
                  </a:txBody>
                  <a:tcPr marL="0" marR="0" marT="0" marB="0"/>
                </a:tc>
                <a:tc>
                  <a:txBody>
                    <a:bodyPr/>
                    <a:lstStyle/>
                    <a:p>
                      <a:pPr marL="203200" indent="0"/>
                      <a:r>
                        <a:rPr lang="en-US" sz="900">
                          <a:latin typeface="Arial"/>
                        </a:rPr>
                        <a:t>YA</a:t>
                      </a:r>
                    </a:p>
                  </a:txBody>
                  <a:tcPr marL="0" marR="0" marT="0" marB="0"/>
                </a:tc>
                <a:tc>
                  <a:txBody>
                    <a:bodyPr/>
                    <a:lstStyle/>
                    <a:p>
                      <a:pPr marL="101600" indent="0"/>
                      <a:r>
                        <a:rPr lang="en-US" sz="900">
                          <a:latin typeface="Arial"/>
                        </a:rPr>
                        <a:t>TIDAK</a:t>
                      </a:r>
                    </a:p>
                  </a:txBody>
                  <a:tcPr marL="0" marR="0" marT="0" marB="0"/>
                </a:tc>
              </a:tr>
              <a:tr h="417576">
                <a:tc>
                  <a:txBody>
                    <a:bodyPr/>
                    <a:lstStyle/>
                    <a:p>
                      <a:pPr marL="127000" indent="0"/>
                      <a:r>
                        <a:rPr lang="en-US" sz="900">
                          <a:latin typeface="Arial"/>
                        </a:rPr>
                        <a:t>1</a:t>
                      </a:r>
                    </a:p>
                  </a:txBody>
                  <a:tcPr marL="0" marR="0" marT="0" marB="0"/>
                </a:tc>
                <a:tc>
                  <a:txBody>
                    <a:bodyPr/>
                    <a:lstStyle/>
                    <a:p>
                      <a:pPr marL="76200" marR="368300" indent="0">
                        <a:lnSpc>
                          <a:spcPts val="1608"/>
                        </a:lnSpc>
                      </a:pPr>
                      <a:r>
                        <a:rPr lang="en-US" sz="900">
                          <a:latin typeface="Arial"/>
                        </a:rPr>
                        <a:t>Selama melakukan tugas kelompok saya bekerja sama dengan teman satu kelompok.</a:t>
                      </a:r>
                    </a:p>
                  </a:txBody>
                  <a:tcPr marL="0" marR="0" marT="0" marB="0"/>
                </a:tc>
                <a:tc>
                  <a:txBody>
                    <a:bodyPr/>
                    <a:lstStyle/>
                    <a:p>
                      <a:endParaRPr sz="2000"/>
                    </a:p>
                  </a:txBody>
                  <a:tcPr marL="0" marR="0" marT="0" marB="0"/>
                </a:tc>
                <a:tc>
                  <a:txBody>
                    <a:bodyPr/>
                    <a:lstStyle/>
                    <a:p>
                      <a:endParaRPr sz="2000"/>
                    </a:p>
                  </a:txBody>
                  <a:tcPr marL="0" marR="0" marT="0" marB="0"/>
                </a:tc>
              </a:tr>
              <a:tr h="213360">
                <a:tc>
                  <a:txBody>
                    <a:bodyPr/>
                    <a:lstStyle/>
                    <a:p>
                      <a:pPr marL="127000" indent="0"/>
                      <a:r>
                        <a:rPr lang="en-US" sz="900">
                          <a:latin typeface="Arial"/>
                        </a:rPr>
                        <a:t>2</a:t>
                      </a:r>
                    </a:p>
                  </a:txBody>
                  <a:tcPr marL="0" marR="0" marT="0" marB="0"/>
                </a:tc>
                <a:tc>
                  <a:txBody>
                    <a:bodyPr/>
                    <a:lstStyle/>
                    <a:p>
                      <a:pPr marL="76200" indent="0"/>
                      <a:r>
                        <a:rPr lang="en-US" sz="900">
                          <a:latin typeface="Arial"/>
                        </a:rPr>
                        <a:t>Saya mencatat data dengan teliti dan sesuai dengan fakta.</a:t>
                      </a:r>
                    </a:p>
                  </a:txBody>
                  <a:tcPr marL="0" marR="0" marT="0" marB="0"/>
                </a:tc>
                <a:tc>
                  <a:txBody>
                    <a:bodyPr/>
                    <a:lstStyle/>
                    <a:p>
                      <a:endParaRPr sz="1100"/>
                    </a:p>
                  </a:txBody>
                  <a:tcPr marL="0" marR="0" marT="0" marB="0"/>
                </a:tc>
                <a:tc>
                  <a:txBody>
                    <a:bodyPr/>
                    <a:lstStyle/>
                    <a:p>
                      <a:endParaRPr sz="1100"/>
                    </a:p>
                  </a:txBody>
                  <a:tcPr marL="0" marR="0" marT="0" marB="0"/>
                </a:tc>
              </a:tr>
            </a:tbl>
          </a:graphicData>
        </a:graphic>
      </p:graphicFrame>
      <p:sp>
        <p:nvSpPr>
          <p:cNvPr id="12" name="Rectangle 11"/>
          <p:cNvSpPr/>
          <p:nvPr/>
        </p:nvSpPr>
        <p:spPr>
          <a:xfrm>
            <a:off x="3404616" y="9918192"/>
            <a:ext cx="3270504" cy="155448"/>
          </a:xfrm>
          <a:prstGeom prst="rect">
            <a:avLst/>
          </a:prstGeom>
        </p:spPr>
        <p:txBody>
          <a:bodyPr lIns="0" tIns="0" rIns="0" bIns="0">
            <a:noAutofit/>
          </a:bodyPr>
          <a:lstStyle/>
          <a:p>
            <a:pPr indent="0" algn="just"/>
            <a:r>
              <a:rPr lang="en-US" sz="900">
                <a:latin typeface="Arial"/>
              </a:rPr>
              <a:t>Materi 3 - Perancangan Pembelajaran dan Pelatihan | 93</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40559</Words>
  <PresentationFormat>Custom</PresentationFormat>
  <Paragraphs>3745</Paragraphs>
  <Slides>136</Slides>
  <Notes>0</Notes>
  <HiddenSlides>0</HiddenSlides>
  <MMClips>0</MMClips>
  <ScaleCrop>false</ScaleCrop>
  <HeadingPairs>
    <vt:vector size="4" baseType="variant">
      <vt:variant>
        <vt:lpstr>Theme</vt:lpstr>
      </vt:variant>
      <vt:variant>
        <vt:i4>1</vt:i4>
      </vt:variant>
      <vt:variant>
        <vt:lpstr>Slide Titles</vt:lpstr>
      </vt:variant>
      <vt:variant>
        <vt:i4>136</vt:i4>
      </vt:variant>
    </vt:vector>
  </HeadingPairs>
  <TitlesOfParts>
    <vt:vector size="1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User</dc:creator>
  <cp:keywords/>
  <cp:lastModifiedBy>User</cp:lastModifiedBy>
  <cp:revision>1</cp:revision>
  <dcterms:modified xsi:type="dcterms:W3CDTF">2015-03-22T14:18:25Z</dcterms:modified>
</cp:coreProperties>
</file>