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61" r:id="rId6"/>
    <p:sldId id="262" r:id="rId7"/>
    <p:sldId id="264" r:id="rId8"/>
    <p:sldId id="259" r:id="rId9"/>
    <p:sldId id="260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67D9F-F851-460C-964E-9E770CD18A4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45901-9DEE-4A65-83A4-751D5342C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45901-9DEE-4A65-83A4-751D5342C3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F5C4-9622-458F-9CE0-B65151209E0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D53E-B04A-4A49-AD39-5C2A34C87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477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phonétique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et la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phonologie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391400" cy="4495800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Phonétique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Étude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des sons de la parole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appelés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phonès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liaisons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Liaisons </a:t>
            </a:r>
            <a:r>
              <a:rPr lang="en-US" dirty="0" err="1" smtClean="0"/>
              <a:t>obligatoires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nominale</a:t>
            </a:r>
            <a:r>
              <a:rPr lang="en-US" dirty="0" smtClean="0"/>
              <a:t>-&gt; </a:t>
            </a:r>
          </a:p>
          <a:p>
            <a:pPr marL="514350" indent="-514350">
              <a:buNone/>
            </a:pPr>
            <a:r>
              <a:rPr lang="en-US" dirty="0" smtClean="0"/>
              <a:t>		- </a:t>
            </a:r>
            <a:r>
              <a:rPr lang="en-US" dirty="0" err="1" smtClean="0"/>
              <a:t>déterminant</a:t>
            </a:r>
            <a:r>
              <a:rPr lang="en-US" dirty="0" smtClean="0"/>
              <a:t> + nom</a:t>
            </a:r>
          </a:p>
          <a:p>
            <a:pPr marL="514350" indent="-514350">
              <a:buNone/>
            </a:pPr>
            <a:r>
              <a:rPr lang="en-US" dirty="0" smtClean="0"/>
              <a:t>	ex : </a:t>
            </a:r>
            <a:r>
              <a:rPr lang="en-US" dirty="0" err="1" smtClean="0"/>
              <a:t>vo</a:t>
            </a:r>
            <a:r>
              <a:rPr lang="en-US" b="1" dirty="0" err="1" smtClean="0"/>
              <a:t>s</a:t>
            </a: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de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err="1" smtClean="0"/>
              <a:t>i</a:t>
            </a:r>
            <a:r>
              <a:rPr lang="en-US" dirty="0" err="1" smtClean="0"/>
              <a:t>dées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 	- </a:t>
            </a:r>
            <a:r>
              <a:rPr lang="en-US" dirty="0" err="1" smtClean="0"/>
              <a:t>adjectif</a:t>
            </a:r>
            <a:r>
              <a:rPr lang="en-US" dirty="0" smtClean="0"/>
              <a:t> + nom</a:t>
            </a:r>
          </a:p>
          <a:p>
            <a:pPr marL="514350" indent="-514350">
              <a:buNone/>
            </a:pPr>
            <a:r>
              <a:rPr lang="en-US" dirty="0" smtClean="0"/>
              <a:t>	ex : </a:t>
            </a:r>
            <a:r>
              <a:rPr lang="en-US" dirty="0" err="1" smtClean="0"/>
              <a:t>moye</a:t>
            </a:r>
            <a:r>
              <a:rPr lang="en-US" b="1" dirty="0" err="1" smtClean="0"/>
              <a:t>n</a:t>
            </a:r>
            <a:r>
              <a:rPr lang="en-US" b="1" dirty="0" smtClean="0"/>
              <a:t> a</a:t>
            </a:r>
            <a:r>
              <a:rPr lang="en-US" dirty="0" smtClean="0"/>
              <a:t>ge, </a:t>
            </a:r>
            <a:r>
              <a:rPr lang="en-US" dirty="0" err="1" smtClean="0"/>
              <a:t>trè</a:t>
            </a:r>
            <a:r>
              <a:rPr lang="en-US" b="1" dirty="0" err="1" smtClean="0"/>
              <a:t>s</a:t>
            </a:r>
            <a:r>
              <a:rPr lang="en-US" dirty="0" smtClean="0"/>
              <a:t> </a:t>
            </a:r>
            <a:r>
              <a:rPr lang="en-US" b="1" dirty="0" err="1" smtClean="0"/>
              <a:t>a</a:t>
            </a:r>
            <a:r>
              <a:rPr lang="en-US" dirty="0" err="1" smtClean="0"/>
              <a:t>mis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	- </a:t>
            </a:r>
            <a:r>
              <a:rPr lang="en-US" dirty="0" err="1" smtClean="0"/>
              <a:t>pronoms</a:t>
            </a:r>
            <a:r>
              <a:rPr lang="en-US" dirty="0" smtClean="0"/>
              <a:t> + nom</a:t>
            </a:r>
          </a:p>
          <a:p>
            <a:pPr marL="514350" indent="-514350">
              <a:buNone/>
            </a:pPr>
            <a:r>
              <a:rPr lang="en-US" dirty="0" smtClean="0"/>
              <a:t>	ex : </a:t>
            </a:r>
            <a:r>
              <a:rPr lang="en-US" dirty="0" err="1" smtClean="0"/>
              <a:t>vo</a:t>
            </a:r>
            <a:r>
              <a:rPr lang="en-US" b="1" dirty="0" err="1" smtClean="0"/>
              <a:t>s</a:t>
            </a:r>
            <a:r>
              <a:rPr lang="en-US" dirty="0" smtClean="0"/>
              <a:t> </a:t>
            </a:r>
            <a:r>
              <a:rPr lang="en-US" b="1" dirty="0" err="1" smtClean="0"/>
              <a:t>a</a:t>
            </a:r>
            <a:r>
              <a:rPr lang="en-US" dirty="0" err="1" smtClean="0"/>
              <a:t>mis</a:t>
            </a:r>
            <a:r>
              <a:rPr lang="en-US" dirty="0" smtClean="0"/>
              <a:t>, </a:t>
            </a:r>
            <a:r>
              <a:rPr lang="en-US" dirty="0" err="1" smtClean="0"/>
              <a:t>me</a:t>
            </a:r>
            <a:r>
              <a:rPr lang="en-US" b="1" dirty="0" err="1" smtClean="0"/>
              <a:t>s</a:t>
            </a:r>
            <a:r>
              <a:rPr lang="en-US" dirty="0" smtClean="0"/>
              <a:t> </a:t>
            </a:r>
            <a:r>
              <a:rPr lang="en-US" b="1" dirty="0" err="1" smtClean="0"/>
              <a:t>e</a:t>
            </a:r>
            <a:r>
              <a:rPr lang="en-US" dirty="0" err="1" smtClean="0"/>
              <a:t>nfants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Liaisons </a:t>
            </a:r>
            <a:r>
              <a:rPr lang="en-US" dirty="0" err="1" smtClean="0"/>
              <a:t>obligatoire</a:t>
            </a:r>
            <a:r>
              <a:rPr lang="en-US" dirty="0" smtClean="0"/>
              <a:t> après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457200" y="1219200"/>
            <a:ext cx="8153400" cy="5334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2800" dirty="0" smtClean="0"/>
              <a:t>Les-aux-des-</a:t>
            </a:r>
            <a:r>
              <a:rPr lang="en-US" sz="2800" dirty="0" err="1" smtClean="0"/>
              <a:t>ces</a:t>
            </a:r>
            <a:r>
              <a:rPr lang="en-US" sz="2800" dirty="0" smtClean="0"/>
              <a:t>-</a:t>
            </a:r>
            <a:r>
              <a:rPr lang="en-US" sz="2800" dirty="0" err="1" smtClean="0"/>
              <a:t>mes</a:t>
            </a:r>
            <a:r>
              <a:rPr lang="en-US" sz="2800" dirty="0" smtClean="0"/>
              <a:t>-les-</a:t>
            </a:r>
            <a:r>
              <a:rPr lang="en-US" sz="2800" dirty="0" err="1" smtClean="0"/>
              <a:t>tes</a:t>
            </a:r>
            <a:r>
              <a:rPr lang="en-US" sz="2800" dirty="0" smtClean="0"/>
              <a:t>-</a:t>
            </a:r>
            <a:r>
              <a:rPr lang="en-US" sz="2800" dirty="0" err="1" smtClean="0"/>
              <a:t>ses</a:t>
            </a:r>
            <a:r>
              <a:rPr lang="en-US" sz="2800" dirty="0" smtClean="0"/>
              <a:t>-</a:t>
            </a:r>
            <a:r>
              <a:rPr lang="en-US" sz="2800" dirty="0" err="1" smtClean="0"/>
              <a:t>nos</a:t>
            </a:r>
            <a:r>
              <a:rPr lang="en-US" sz="2800" dirty="0" smtClean="0"/>
              <a:t>-</a:t>
            </a:r>
            <a:r>
              <a:rPr lang="en-US" sz="2800" dirty="0" err="1" smtClean="0"/>
              <a:t>vos</a:t>
            </a:r>
            <a:r>
              <a:rPr lang="en-US" sz="2800" dirty="0" smtClean="0"/>
              <a:t>-</a:t>
            </a:r>
            <a:r>
              <a:rPr lang="en-US" sz="2800" dirty="0" err="1" smtClean="0"/>
              <a:t>leurs</a:t>
            </a:r>
            <a:endParaRPr lang="en-US" sz="2800" dirty="0" smtClean="0"/>
          </a:p>
          <a:p>
            <a:pPr algn="ctr">
              <a:lnSpc>
                <a:spcPct val="150000"/>
              </a:lnSpc>
            </a:pPr>
            <a:r>
              <a:rPr lang="en-US" sz="2800" dirty="0" err="1" smtClean="0"/>
              <a:t>Quelsques</a:t>
            </a:r>
            <a:r>
              <a:rPr lang="en-US" sz="2800" dirty="0" smtClean="0"/>
              <a:t>-</a:t>
            </a:r>
            <a:r>
              <a:rPr lang="en-US" sz="2800" dirty="0" err="1" smtClean="0"/>
              <a:t>plusieurs</a:t>
            </a:r>
            <a:r>
              <a:rPr lang="en-US" sz="2800" dirty="0" smtClean="0"/>
              <a:t>-certain-(de)</a:t>
            </a:r>
            <a:r>
              <a:rPr lang="en-US" sz="2800" dirty="0" err="1" smtClean="0"/>
              <a:t>nombreux-quels</a:t>
            </a:r>
            <a:endParaRPr lang="en-US" sz="2800" dirty="0" smtClean="0"/>
          </a:p>
          <a:p>
            <a:pPr algn="ctr">
              <a:lnSpc>
                <a:spcPct val="150000"/>
              </a:lnSpc>
            </a:pPr>
            <a:r>
              <a:rPr lang="en-US" sz="2800" dirty="0" err="1" smtClean="0"/>
              <a:t>Deux</a:t>
            </a:r>
            <a:r>
              <a:rPr lang="en-US" sz="2800" dirty="0" smtClean="0"/>
              <a:t>-</a:t>
            </a:r>
            <a:r>
              <a:rPr lang="en-US" sz="2800" dirty="0" err="1" smtClean="0"/>
              <a:t>trois</a:t>
            </a:r>
            <a:r>
              <a:rPr lang="en-US" sz="2800" dirty="0" smtClean="0"/>
              <a:t>-six-</a:t>
            </a:r>
            <a:r>
              <a:rPr lang="en-US" sz="2800" dirty="0" err="1" smtClean="0"/>
              <a:t>dix</a:t>
            </a:r>
            <a:r>
              <a:rPr lang="en-US" sz="2800" dirty="0" smtClean="0"/>
              <a:t>-un-</a:t>
            </a:r>
            <a:r>
              <a:rPr lang="en-US" sz="2800" dirty="0" err="1" smtClean="0"/>
              <a:t>aucun</a:t>
            </a:r>
            <a:r>
              <a:rPr lang="en-US" sz="2800" dirty="0" smtClean="0"/>
              <a:t>-</a:t>
            </a:r>
            <a:r>
              <a:rPr lang="en-US" sz="2800" dirty="0" err="1" smtClean="0"/>
              <a:t>mon</a:t>
            </a:r>
            <a:r>
              <a:rPr lang="en-US" sz="2800" dirty="0" smtClean="0"/>
              <a:t>-ton-son-tout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Groupe</a:t>
            </a:r>
            <a:r>
              <a:rPr lang="en-US" dirty="0" smtClean="0"/>
              <a:t> verbal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Pronom</a:t>
            </a:r>
            <a:r>
              <a:rPr lang="en-US" dirty="0" smtClean="0"/>
              <a:t> </a:t>
            </a:r>
            <a:r>
              <a:rPr lang="en-US" dirty="0" err="1" smtClean="0"/>
              <a:t>sujet</a:t>
            </a:r>
            <a:r>
              <a:rPr lang="en-US" dirty="0" smtClean="0"/>
              <a:t> + </a:t>
            </a:r>
            <a:r>
              <a:rPr lang="en-US" dirty="0" err="1" smtClean="0"/>
              <a:t>verbe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ex : </a:t>
            </a:r>
            <a:r>
              <a:rPr lang="en-US" dirty="0" err="1" smtClean="0"/>
              <a:t>elle</a:t>
            </a:r>
            <a:r>
              <a:rPr lang="en-US" b="1" dirty="0" err="1" smtClean="0"/>
              <a:t>s</a:t>
            </a:r>
            <a:r>
              <a:rPr lang="en-US" dirty="0" smtClean="0"/>
              <a:t> </a:t>
            </a:r>
            <a:r>
              <a:rPr lang="en-US" b="1" dirty="0" err="1" smtClean="0"/>
              <a:t>e</a:t>
            </a:r>
            <a:r>
              <a:rPr lang="en-US" dirty="0" err="1" smtClean="0"/>
              <a:t>xagèrent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Verbe</a:t>
            </a:r>
            <a:r>
              <a:rPr lang="en-US" dirty="0" smtClean="0"/>
              <a:t> + </a:t>
            </a:r>
            <a:r>
              <a:rPr lang="en-US" dirty="0" err="1" smtClean="0"/>
              <a:t>pronom</a:t>
            </a:r>
            <a:r>
              <a:rPr lang="en-US" dirty="0" smtClean="0"/>
              <a:t> </a:t>
            </a:r>
            <a:r>
              <a:rPr lang="en-US" dirty="0" err="1" smtClean="0"/>
              <a:t>sujet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ex : </a:t>
            </a:r>
            <a:r>
              <a:rPr lang="en-US" dirty="0" err="1" smtClean="0"/>
              <a:t>quand</a:t>
            </a:r>
            <a:r>
              <a:rPr lang="en-US" dirty="0" smtClean="0"/>
              <a:t> par</a:t>
            </a:r>
            <a:r>
              <a:rPr lang="en-US" b="1" dirty="0" smtClean="0"/>
              <a:t>t</a:t>
            </a:r>
            <a:r>
              <a:rPr lang="en-US" dirty="0" smtClean="0"/>
              <a:t>-</a:t>
            </a:r>
            <a:r>
              <a:rPr lang="en-US" b="1" dirty="0" err="1" smtClean="0"/>
              <a:t>i</a:t>
            </a:r>
            <a:r>
              <a:rPr lang="en-US" dirty="0" err="1" smtClean="0"/>
              <a:t>l</a:t>
            </a:r>
            <a:r>
              <a:rPr lang="en-US" dirty="0" smtClean="0"/>
              <a:t> ?, </a:t>
            </a:r>
            <a:r>
              <a:rPr lang="en-US" dirty="0" err="1" smtClean="0"/>
              <a:t>que</a:t>
            </a:r>
            <a:r>
              <a:rPr lang="en-US" dirty="0" smtClean="0"/>
              <a:t> fai</a:t>
            </a:r>
            <a:r>
              <a:rPr lang="en-US" b="1" dirty="0" smtClean="0"/>
              <a:t>t</a:t>
            </a:r>
            <a:r>
              <a:rPr lang="en-US" dirty="0" smtClean="0"/>
              <a:t>-</a:t>
            </a:r>
            <a:r>
              <a:rPr lang="en-US" b="1" dirty="0" smtClean="0"/>
              <a:t>o</a:t>
            </a:r>
            <a:r>
              <a:rPr lang="en-US" dirty="0" smtClean="0"/>
              <a:t>n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Impératif</a:t>
            </a:r>
            <a:r>
              <a:rPr lang="en-US" dirty="0" smtClean="0"/>
              <a:t> +en </a:t>
            </a:r>
            <a:r>
              <a:rPr lang="en-US" dirty="0" err="1" smtClean="0"/>
              <a:t>ou</a:t>
            </a:r>
            <a:r>
              <a:rPr lang="en-US" dirty="0" smtClean="0"/>
              <a:t> 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ex : </a:t>
            </a:r>
            <a:r>
              <a:rPr lang="en-US" dirty="0" err="1" smtClean="0"/>
              <a:t>prene</a:t>
            </a:r>
            <a:r>
              <a:rPr lang="en-US" b="1" dirty="0" err="1" smtClean="0"/>
              <a:t>z</a:t>
            </a:r>
            <a:r>
              <a:rPr lang="en-US" dirty="0" smtClean="0"/>
              <a:t>-</a:t>
            </a:r>
            <a:r>
              <a:rPr lang="en-US" b="1" dirty="0" smtClean="0"/>
              <a:t>e</a:t>
            </a:r>
            <a:r>
              <a:rPr lang="en-US" dirty="0" smtClean="0"/>
              <a:t>n, </a:t>
            </a:r>
            <a:r>
              <a:rPr lang="en-US" dirty="0" err="1" smtClean="0"/>
              <a:t>alle</a:t>
            </a:r>
            <a:r>
              <a:rPr lang="en-US" b="1" dirty="0" err="1" smtClean="0"/>
              <a:t>z</a:t>
            </a:r>
            <a:r>
              <a:rPr lang="en-US" dirty="0" smtClean="0"/>
              <a:t>-</a:t>
            </a:r>
            <a:r>
              <a:rPr lang="en-US" b="1" dirty="0" smtClean="0"/>
              <a:t>y</a:t>
            </a:r>
          </a:p>
          <a:p>
            <a:pPr>
              <a:buNone/>
            </a:pPr>
            <a:r>
              <a:rPr lang="en-US" dirty="0" smtClean="0"/>
              <a:t>d. </a:t>
            </a:r>
            <a:r>
              <a:rPr lang="en-US" dirty="0" err="1" smtClean="0"/>
              <a:t>Préposition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1828800" y="4800600"/>
            <a:ext cx="7315200" cy="1752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En-</a:t>
            </a:r>
            <a:r>
              <a:rPr lang="en-US" sz="2800" dirty="0" err="1" smtClean="0"/>
              <a:t>dans</a:t>
            </a:r>
            <a:r>
              <a:rPr lang="en-US" sz="2800" dirty="0" smtClean="0"/>
              <a:t>-chez-sans-</a:t>
            </a:r>
            <a:r>
              <a:rPr lang="en-US" sz="2800" dirty="0" err="1" smtClean="0"/>
              <a:t>sous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</a:t>
            </a:r>
            <a:r>
              <a:rPr lang="en-US" dirty="0" err="1" smtClean="0"/>
              <a:t>obligatoire</a:t>
            </a:r>
            <a:r>
              <a:rPr lang="en-US" dirty="0" smtClean="0"/>
              <a:t> après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Flowchart: Multidocument 4"/>
          <p:cNvSpPr/>
          <p:nvPr/>
        </p:nvSpPr>
        <p:spPr>
          <a:xfrm>
            <a:off x="838200" y="1981200"/>
            <a:ext cx="7391400" cy="35814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Très</a:t>
            </a:r>
            <a:r>
              <a:rPr lang="en-US" sz="3200" dirty="0" smtClean="0"/>
              <a:t> – </a:t>
            </a:r>
            <a:r>
              <a:rPr lang="en-US" sz="3200" dirty="0" err="1" smtClean="0"/>
              <a:t>moins</a:t>
            </a:r>
            <a:r>
              <a:rPr lang="en-US" sz="3200" dirty="0" smtClean="0"/>
              <a:t> – </a:t>
            </a:r>
            <a:r>
              <a:rPr lang="en-US" sz="3200" dirty="0" err="1" smtClean="0"/>
              <a:t>mieux</a:t>
            </a:r>
            <a:r>
              <a:rPr lang="en-US" sz="3200" dirty="0" smtClean="0"/>
              <a:t> – plus – </a:t>
            </a:r>
            <a:r>
              <a:rPr lang="en-US" sz="3200" dirty="0" err="1" smtClean="0"/>
              <a:t>bien</a:t>
            </a:r>
            <a:r>
              <a:rPr lang="en-US" sz="3200" dirty="0" smtClean="0"/>
              <a:t> - </a:t>
            </a:r>
            <a:r>
              <a:rPr lang="en-US" sz="3200" dirty="0" err="1" smtClean="0"/>
              <a:t>trop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Liaisons </a:t>
            </a:r>
            <a:r>
              <a:rPr lang="en-US" dirty="0" err="1" smtClean="0"/>
              <a:t>Interdites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Pas de liaison entre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rythmiques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ex : </a:t>
            </a:r>
            <a:r>
              <a:rPr lang="en-US" dirty="0" err="1" smtClean="0"/>
              <a:t>Souvent</a:t>
            </a:r>
            <a:r>
              <a:rPr lang="en-US" dirty="0" smtClean="0"/>
              <a:t>/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vient</a:t>
            </a:r>
            <a:r>
              <a:rPr lang="en-US" dirty="0" smtClean="0"/>
              <a:t> nous </a:t>
            </a:r>
            <a:r>
              <a:rPr lang="en-US" dirty="0" err="1" smtClean="0"/>
              <a:t>voir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Pas de liaison </a:t>
            </a:r>
            <a:r>
              <a:rPr lang="en-US" dirty="0" err="1" smtClean="0"/>
              <a:t>devant</a:t>
            </a:r>
            <a:r>
              <a:rPr lang="en-US" dirty="0" smtClean="0"/>
              <a:t> </a:t>
            </a:r>
            <a:r>
              <a:rPr lang="en-US" b="1" dirty="0" smtClean="0"/>
              <a:t>h </a:t>
            </a:r>
            <a:r>
              <a:rPr lang="en-US" dirty="0" err="1" smtClean="0"/>
              <a:t>aspiré</a:t>
            </a:r>
            <a:r>
              <a:rPr lang="en-US" dirty="0" smtClean="0"/>
              <a:t>  :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ex : les/</a:t>
            </a:r>
            <a:r>
              <a:rPr lang="en-US" dirty="0" err="1" smtClean="0"/>
              <a:t>halles</a:t>
            </a:r>
            <a:r>
              <a:rPr lang="en-US" dirty="0" smtClean="0"/>
              <a:t> [</a:t>
            </a:r>
            <a:r>
              <a:rPr lang="en-US" dirty="0" err="1" smtClean="0"/>
              <a:t>leal</a:t>
            </a:r>
            <a:r>
              <a:rPr lang="en-US" dirty="0" smtClean="0"/>
              <a:t>], en haut [</a:t>
            </a:r>
            <a:r>
              <a:rPr lang="el-GR" dirty="0" smtClean="0"/>
              <a:t>ᾶ</a:t>
            </a:r>
            <a:r>
              <a:rPr lang="en-US" dirty="0" smtClean="0"/>
              <a:t>o]</a:t>
            </a:r>
          </a:p>
          <a:p>
            <a:pPr marL="514350" indent="-514350">
              <a:buNone/>
            </a:pPr>
            <a:r>
              <a:rPr lang="en-US" dirty="0" smtClean="0"/>
              <a:t>3. Pas de liaison après 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ils</a:t>
            </a:r>
            <a:r>
              <a:rPr lang="en-US" dirty="0" smtClean="0"/>
              <a:t>, </a:t>
            </a:r>
            <a:r>
              <a:rPr lang="en-US" dirty="0" err="1" smtClean="0"/>
              <a:t>elles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l’interrogation</a:t>
            </a:r>
            <a:r>
              <a:rPr lang="en-US" dirty="0" smtClean="0"/>
              <a:t> avec inversion :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ex : </a:t>
            </a:r>
            <a:r>
              <a:rPr lang="en-US" dirty="0" err="1" smtClean="0"/>
              <a:t>vont-elles</a:t>
            </a:r>
            <a:r>
              <a:rPr lang="en-US" dirty="0" smtClean="0"/>
              <a:t>/</a:t>
            </a:r>
            <a:r>
              <a:rPr lang="en-US" dirty="0" err="1" smtClean="0"/>
              <a:t>arrriver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 de liaison après la </a:t>
            </a:r>
            <a:r>
              <a:rPr lang="en-US" dirty="0" err="1" smtClean="0"/>
              <a:t>conjonction</a:t>
            </a:r>
            <a:r>
              <a:rPr lang="en-US" dirty="0" smtClean="0"/>
              <a:t> ‘et”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ex : un pain et/un </a:t>
            </a:r>
            <a:r>
              <a:rPr lang="en-US" dirty="0" err="1" smtClean="0"/>
              <a:t>gâteau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et/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vient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381000" y="2362200"/>
            <a:ext cx="8382000" cy="4191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Attention :</a:t>
            </a:r>
          </a:p>
          <a:p>
            <a:pPr algn="ctr">
              <a:lnSpc>
                <a:spcPct val="200000"/>
              </a:lnSpc>
            </a:pPr>
            <a:r>
              <a:rPr lang="en-US" sz="2800" dirty="0" err="1" smtClean="0"/>
              <a:t>Quand</a:t>
            </a:r>
            <a:r>
              <a:rPr lang="en-US" sz="2800" dirty="0" smtClean="0"/>
              <a:t> </a:t>
            </a:r>
            <a:r>
              <a:rPr lang="en-US" sz="2800" dirty="0" err="1" smtClean="0"/>
              <a:t>est-ce</a:t>
            </a:r>
            <a:r>
              <a:rPr lang="en-US" sz="2800" dirty="0" smtClean="0"/>
              <a:t> </a:t>
            </a:r>
            <a:r>
              <a:rPr lang="en-US" sz="2800" dirty="0" err="1" smtClean="0"/>
              <a:t>qu’elle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partie</a:t>
            </a:r>
            <a:r>
              <a:rPr lang="en-US" sz="2800" dirty="0" smtClean="0"/>
              <a:t> ?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/>
              <a:t>Comment </a:t>
            </a:r>
            <a:r>
              <a:rPr lang="en-US" sz="2800" dirty="0" err="1" smtClean="0"/>
              <a:t>allez</a:t>
            </a:r>
            <a:r>
              <a:rPr lang="en-US" sz="2800" dirty="0" smtClean="0"/>
              <a:t> </a:t>
            </a:r>
            <a:r>
              <a:rPr lang="en-US" sz="2800" dirty="0" err="1" smtClean="0"/>
              <a:t>vous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Liaisons </a:t>
            </a:r>
            <a:r>
              <a:rPr lang="en-US" dirty="0" err="1" smtClean="0"/>
              <a:t>facultatives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Après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adverbes</a:t>
            </a:r>
            <a:r>
              <a:rPr lang="en-US" dirty="0" smtClean="0"/>
              <a:t> : pas </a:t>
            </a:r>
            <a:r>
              <a:rPr lang="en-US" dirty="0" err="1" smtClean="0"/>
              <a:t>amusant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			 </a:t>
            </a:r>
            <a:r>
              <a:rPr lang="en-US" dirty="0" err="1" smtClean="0"/>
              <a:t>trop</a:t>
            </a:r>
            <a:r>
              <a:rPr lang="en-US" dirty="0" smtClean="0"/>
              <a:t> intelligent 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2. Après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formes</a:t>
            </a:r>
            <a:r>
              <a:rPr lang="en-US" dirty="0" smtClean="0"/>
              <a:t> </a:t>
            </a:r>
            <a:r>
              <a:rPr lang="en-US" dirty="0" err="1" smtClean="0"/>
              <a:t>verbales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 à Solo</a:t>
            </a:r>
          </a:p>
          <a:p>
            <a:pPr marL="514350" indent="-514350">
              <a:buNone/>
            </a:pPr>
            <a:r>
              <a:rPr lang="en-US" dirty="0" smtClean="0"/>
              <a:t>3. Après </a:t>
            </a:r>
            <a:r>
              <a:rPr lang="en-US" dirty="0" err="1" smtClean="0"/>
              <a:t>quelques</a:t>
            </a:r>
            <a:r>
              <a:rPr lang="en-US" dirty="0" smtClean="0"/>
              <a:t> </a:t>
            </a:r>
            <a:r>
              <a:rPr lang="en-US" dirty="0" err="1" smtClean="0"/>
              <a:t>prépositions</a:t>
            </a:r>
            <a:r>
              <a:rPr lang="en-US" dirty="0" smtClean="0"/>
              <a:t>: </a:t>
            </a:r>
            <a:r>
              <a:rPr lang="en-US" dirty="0" err="1" smtClean="0"/>
              <a:t>avant</a:t>
            </a:r>
            <a:r>
              <a:rPr lang="en-US" dirty="0" smtClean="0"/>
              <a:t>, après, </a:t>
            </a:r>
            <a:r>
              <a:rPr lang="en-US" dirty="0" err="1" smtClean="0"/>
              <a:t>depuis</a:t>
            </a:r>
            <a:r>
              <a:rPr lang="en-US" dirty="0" smtClean="0"/>
              <a:t>, pendant, </a:t>
            </a:r>
            <a:r>
              <a:rPr lang="en-US" dirty="0" err="1" smtClean="0"/>
              <a:t>suivant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Supression</a:t>
            </a:r>
            <a:r>
              <a:rPr lang="en-US" dirty="0" smtClean="0"/>
              <a:t>,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l’orthographe</a:t>
            </a:r>
            <a:r>
              <a:rPr lang="en-US" dirty="0" smtClean="0"/>
              <a:t> et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prononciation</a:t>
            </a:r>
            <a:r>
              <a:rPr lang="en-US" dirty="0" smtClean="0"/>
              <a:t>, </a:t>
            </a:r>
            <a:r>
              <a:rPr lang="en-US" dirty="0" err="1" smtClean="0"/>
              <a:t>d’une</a:t>
            </a:r>
            <a:r>
              <a:rPr lang="en-US" dirty="0" smtClean="0"/>
              <a:t> des </a:t>
            </a:r>
            <a:r>
              <a:rPr lang="en-US" dirty="0" err="1" smtClean="0"/>
              <a:t>voyelles</a:t>
            </a:r>
            <a:r>
              <a:rPr lang="en-US" dirty="0" smtClean="0"/>
              <a:t> [a], [e], [</a:t>
            </a:r>
            <a:r>
              <a:rPr lang="en-US" dirty="0" err="1" smtClean="0"/>
              <a:t>i</a:t>
            </a:r>
            <a:r>
              <a:rPr lang="en-US" dirty="0" smtClean="0"/>
              <a:t>], </a:t>
            </a:r>
            <a:r>
              <a:rPr lang="en-US" dirty="0" err="1" smtClean="0"/>
              <a:t>devant</a:t>
            </a:r>
            <a:r>
              <a:rPr lang="en-US" dirty="0" smtClean="0"/>
              <a:t> un mot </a:t>
            </a:r>
            <a:r>
              <a:rPr lang="en-US" dirty="0" err="1" smtClean="0"/>
              <a:t>commençant</a:t>
            </a:r>
            <a:r>
              <a:rPr lang="en-US" dirty="0" smtClean="0"/>
              <a:t> par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voyelle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h </a:t>
            </a:r>
            <a:r>
              <a:rPr lang="en-US" dirty="0" err="1" smtClean="0"/>
              <a:t>muet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-la + </a:t>
            </a:r>
            <a:r>
              <a:rPr lang="en-US" dirty="0" err="1" smtClean="0"/>
              <a:t>amie</a:t>
            </a:r>
            <a:r>
              <a:rPr lang="en-US" dirty="0" smtClean="0"/>
              <a:t> -&gt; </a:t>
            </a:r>
            <a:r>
              <a:rPr lang="en-US" dirty="0" err="1" smtClean="0"/>
              <a:t>l’amie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+ </a:t>
            </a:r>
            <a:r>
              <a:rPr lang="en-US" dirty="0" err="1" smtClean="0"/>
              <a:t>il</a:t>
            </a:r>
            <a:r>
              <a:rPr lang="en-US" dirty="0" smtClean="0"/>
              <a:t> -&gt; </a:t>
            </a:r>
            <a:r>
              <a:rPr lang="en-US" dirty="0" err="1" smtClean="0"/>
              <a:t>s’il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le + </a:t>
            </a:r>
            <a:r>
              <a:rPr lang="en-US" dirty="0" err="1" smtClean="0"/>
              <a:t>homme</a:t>
            </a:r>
            <a:r>
              <a:rPr lang="en-US" dirty="0" smtClean="0"/>
              <a:t> -&gt; </a:t>
            </a:r>
            <a:r>
              <a:rPr lang="en-US" dirty="0" err="1" smtClean="0"/>
              <a:t>l’homme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que</a:t>
            </a:r>
            <a:r>
              <a:rPr lang="en-US" dirty="0" smtClean="0"/>
              <a:t> + </a:t>
            </a:r>
            <a:r>
              <a:rPr lang="en-US" dirty="0" err="1" smtClean="0"/>
              <a:t>elle</a:t>
            </a:r>
            <a:r>
              <a:rPr lang="en-US" dirty="0" smtClean="0"/>
              <a:t> -&gt; </a:t>
            </a:r>
            <a:r>
              <a:rPr lang="en-US" dirty="0" err="1" smtClean="0"/>
              <a:t>qu’elle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rythmique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Stored Data 3"/>
          <p:cNvSpPr/>
          <p:nvPr/>
        </p:nvSpPr>
        <p:spPr>
          <a:xfrm>
            <a:off x="838200" y="1905000"/>
            <a:ext cx="7391400" cy="39624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C’est</a:t>
            </a:r>
            <a:r>
              <a:rPr lang="en-US" sz="2800" dirty="0" smtClean="0"/>
              <a:t> un </a:t>
            </a:r>
            <a:r>
              <a:rPr lang="en-US" sz="2800" dirty="0" err="1" smtClean="0"/>
              <a:t>groupe</a:t>
            </a:r>
            <a:r>
              <a:rPr lang="en-US" sz="2800" dirty="0" smtClean="0"/>
              <a:t> de </a:t>
            </a:r>
            <a:r>
              <a:rPr lang="en-US" sz="2800" dirty="0" err="1" smtClean="0"/>
              <a:t>mots</a:t>
            </a:r>
            <a:r>
              <a:rPr lang="en-US" sz="2800" dirty="0" smtClean="0"/>
              <a:t> qui </a:t>
            </a:r>
            <a:r>
              <a:rPr lang="en-US" sz="2800" dirty="0" err="1" smtClean="0"/>
              <a:t>représente</a:t>
            </a:r>
            <a:r>
              <a:rPr lang="en-US" sz="2800" dirty="0" smtClean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idée </a:t>
            </a:r>
          </a:p>
          <a:p>
            <a:pPr algn="ctr"/>
            <a:r>
              <a:rPr lang="en-US" sz="2800" dirty="0" smtClean="0"/>
              <a:t>Ex : monsieur/monsieur </a:t>
            </a:r>
            <a:r>
              <a:rPr lang="en-US" sz="2800" dirty="0" err="1" smtClean="0"/>
              <a:t>Dupont</a:t>
            </a:r>
            <a:endParaRPr lang="en-US" sz="2800" dirty="0" smtClean="0"/>
          </a:p>
          <a:p>
            <a:pPr algn="ctr"/>
            <a:r>
              <a:rPr lang="en-US" sz="2800" dirty="0" err="1" smtClean="0"/>
              <a:t>Une</a:t>
            </a:r>
            <a:r>
              <a:rPr lang="en-US" sz="2800" dirty="0" smtClean="0"/>
              <a:t> robe/</a:t>
            </a:r>
            <a:r>
              <a:rPr lang="en-US" sz="2800" dirty="0" err="1" smtClean="0"/>
              <a:t>une</a:t>
            </a:r>
            <a:r>
              <a:rPr lang="en-US" sz="2800" dirty="0" smtClean="0"/>
              <a:t> robe noir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</a:t>
            </a:r>
            <a:r>
              <a:rPr lang="en-US" dirty="0" err="1" smtClean="0"/>
              <a:t>appelle</a:t>
            </a:r>
            <a:r>
              <a:rPr lang="en-US" dirty="0" smtClean="0"/>
              <a:t> </a:t>
            </a:r>
            <a:r>
              <a:rPr lang="en-US" dirty="0" err="1" smtClean="0"/>
              <a:t>parfois</a:t>
            </a:r>
            <a:r>
              <a:rPr lang="en-US" dirty="0" smtClean="0"/>
              <a:t> </a:t>
            </a:r>
            <a:r>
              <a:rPr lang="en-US" dirty="0" err="1" smtClean="0"/>
              <a:t>groupe</a:t>
            </a:r>
            <a:r>
              <a:rPr lang="en-US" dirty="0" smtClean="0"/>
              <a:t> de </a:t>
            </a:r>
            <a:r>
              <a:rPr lang="en-US" dirty="0" err="1" smtClean="0"/>
              <a:t>souffle</a:t>
            </a:r>
            <a:r>
              <a:rPr lang="en-US" dirty="0" smtClean="0"/>
              <a:t> le </a:t>
            </a:r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terminé</a:t>
            </a:r>
            <a:r>
              <a:rPr lang="en-US" dirty="0" smtClean="0"/>
              <a:t> par </a:t>
            </a:r>
            <a:r>
              <a:rPr lang="en-US" dirty="0" err="1" smtClean="0"/>
              <a:t>une</a:t>
            </a:r>
            <a:r>
              <a:rPr lang="en-US" dirty="0" smtClean="0"/>
              <a:t> pause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ex : </a:t>
            </a:r>
            <a:r>
              <a:rPr lang="en-US" dirty="0" err="1" smtClean="0"/>
              <a:t>C’est</a:t>
            </a:r>
            <a:r>
              <a:rPr lang="en-US" dirty="0" smtClean="0"/>
              <a:t> un </a:t>
            </a:r>
            <a:r>
              <a:rPr lang="en-US" dirty="0" err="1" smtClean="0"/>
              <a:t>mosieur</a:t>
            </a:r>
            <a:r>
              <a:rPr lang="en-US" dirty="0" smtClean="0"/>
              <a:t> ( 1 </a:t>
            </a:r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rythmique</a:t>
            </a:r>
            <a:r>
              <a:rPr lang="en-US" dirty="0" smtClean="0"/>
              <a:t>, 1 					</a:t>
            </a:r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souffle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r>
              <a:rPr lang="en-US" dirty="0" err="1" smtClean="0"/>
              <a:t>C’est</a:t>
            </a:r>
            <a:r>
              <a:rPr lang="en-US" dirty="0" smtClean="0"/>
              <a:t> un </a:t>
            </a:r>
            <a:r>
              <a:rPr lang="en-US" dirty="0" err="1" smtClean="0"/>
              <a:t>mosieur</a:t>
            </a:r>
            <a:r>
              <a:rPr lang="en-US" dirty="0" smtClean="0"/>
              <a:t> </a:t>
            </a:r>
            <a:r>
              <a:rPr lang="en-US" dirty="0" err="1" smtClean="0"/>
              <a:t>francais</a:t>
            </a:r>
            <a:r>
              <a:rPr lang="en-US" dirty="0" smtClean="0"/>
              <a:t> qui </a:t>
            </a:r>
            <a:r>
              <a:rPr lang="en-US" dirty="0" err="1" smtClean="0"/>
              <a:t>vous</a:t>
            </a:r>
            <a:r>
              <a:rPr lang="en-US" dirty="0" smtClean="0"/>
              <a:t> attend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(2 </a:t>
            </a:r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rythmiques</a:t>
            </a:r>
            <a:r>
              <a:rPr lang="en-US" dirty="0" smtClean="0"/>
              <a:t>, 1 </a:t>
            </a:r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souffle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Phonologie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Étude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des sons à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valeur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linguistique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Phonèmes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 relation avec un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signifié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Les traits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phoniques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apprehendés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par rapport à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valeur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distinctive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L’alphabet</a:t>
            </a:r>
            <a:r>
              <a:rPr lang="en-US" b="1" dirty="0" smtClean="0"/>
              <a:t> </a:t>
            </a:r>
            <a:r>
              <a:rPr lang="en-US" sz="4900" b="1" dirty="0" err="1" smtClean="0"/>
              <a:t>Phonétique</a:t>
            </a:r>
            <a:r>
              <a:rPr lang="en-US" b="1" dirty="0" smtClean="0"/>
              <a:t> International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sz="9000" dirty="0" err="1" smtClean="0"/>
              <a:t>Voyelles</a:t>
            </a:r>
            <a:r>
              <a:rPr lang="en-US" sz="9000" dirty="0" smtClean="0"/>
              <a:t> </a:t>
            </a:r>
            <a:r>
              <a:rPr lang="en-US" sz="9000" dirty="0" err="1" smtClean="0"/>
              <a:t>orales</a:t>
            </a:r>
            <a:endParaRPr lang="en-US" sz="9000" dirty="0" smtClean="0"/>
          </a:p>
          <a:p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	</a:t>
            </a:r>
            <a:r>
              <a:rPr lang="en-US" sz="8000" dirty="0" smtClean="0"/>
              <a:t>I      : [</a:t>
            </a:r>
            <a:r>
              <a:rPr lang="en-US" sz="8000" dirty="0" err="1" smtClean="0"/>
              <a:t>i</a:t>
            </a:r>
            <a:r>
              <a:rPr lang="en-US" sz="8000" dirty="0" smtClean="0"/>
              <a:t>] -&gt; </a:t>
            </a:r>
            <a:r>
              <a:rPr lang="en-US" sz="8000" dirty="0" err="1" smtClean="0"/>
              <a:t>si</a:t>
            </a:r>
            <a:r>
              <a:rPr lang="en-US" sz="8000" dirty="0" smtClean="0"/>
              <a:t> [</a:t>
            </a:r>
            <a:r>
              <a:rPr lang="en-US" sz="8000" dirty="0" err="1" smtClean="0"/>
              <a:t>si</a:t>
            </a:r>
            <a:r>
              <a:rPr lang="en-US" sz="8000" dirty="0" smtClean="0"/>
              <a:t>], Il [</a:t>
            </a:r>
            <a:r>
              <a:rPr lang="en-US" sz="8000" dirty="0" err="1" smtClean="0"/>
              <a:t>il</a:t>
            </a:r>
            <a:r>
              <a:rPr lang="en-US" sz="8000" dirty="0" smtClean="0"/>
              <a:t>], style [</a:t>
            </a:r>
            <a:r>
              <a:rPr lang="en-US" sz="8000" dirty="0" err="1" smtClean="0"/>
              <a:t>stil</a:t>
            </a:r>
            <a:r>
              <a:rPr lang="en-US" sz="8000" dirty="0" smtClean="0"/>
              <a:t>]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	U     : [y]-&gt; </a:t>
            </a:r>
            <a:r>
              <a:rPr lang="en-US" sz="8000" dirty="0" err="1" smtClean="0"/>
              <a:t>su</a:t>
            </a:r>
            <a:r>
              <a:rPr lang="en-US" sz="8000" dirty="0" smtClean="0"/>
              <a:t> [</a:t>
            </a:r>
            <a:r>
              <a:rPr lang="en-US" sz="8000" dirty="0" err="1" smtClean="0"/>
              <a:t>sy</a:t>
            </a:r>
            <a:r>
              <a:rPr lang="en-US" sz="8000" dirty="0" smtClean="0"/>
              <a:t>], </a:t>
            </a:r>
            <a:r>
              <a:rPr lang="en-US" sz="8000" dirty="0" err="1" smtClean="0"/>
              <a:t>sûr</a:t>
            </a:r>
            <a:r>
              <a:rPr lang="en-US" sz="8000" dirty="0" smtClean="0"/>
              <a:t> [</a:t>
            </a:r>
            <a:r>
              <a:rPr lang="en-US" sz="8000" dirty="0" err="1" smtClean="0"/>
              <a:t>sy:r</a:t>
            </a:r>
            <a:r>
              <a:rPr lang="en-US" sz="8000" dirty="0" smtClean="0"/>
              <a:t>]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	OU  : [u]-&gt; </a:t>
            </a:r>
            <a:r>
              <a:rPr lang="en-US" sz="8000" dirty="0" err="1" smtClean="0"/>
              <a:t>sous</a:t>
            </a:r>
            <a:r>
              <a:rPr lang="en-US" sz="8000" dirty="0" smtClean="0"/>
              <a:t> [</a:t>
            </a:r>
            <a:r>
              <a:rPr lang="en-US" sz="8000" dirty="0" err="1" smtClean="0"/>
              <a:t>su</a:t>
            </a:r>
            <a:r>
              <a:rPr lang="en-US" sz="8000" dirty="0" smtClean="0"/>
              <a:t>], </a:t>
            </a:r>
            <a:r>
              <a:rPr lang="en-US" sz="8000" dirty="0" err="1" smtClean="0"/>
              <a:t>coûte</a:t>
            </a:r>
            <a:r>
              <a:rPr lang="en-US" sz="8000" dirty="0" smtClean="0"/>
              <a:t> [cut], </a:t>
            </a:r>
            <a:r>
              <a:rPr lang="en-US" sz="8000" dirty="0" err="1" smtClean="0"/>
              <a:t>où</a:t>
            </a:r>
            <a:r>
              <a:rPr lang="en-US" sz="8000" dirty="0" smtClean="0"/>
              <a:t> [u]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problème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/>
              <a:t>Trouvez</a:t>
            </a:r>
            <a:r>
              <a:rPr lang="en-US" sz="4000" dirty="0" smtClean="0"/>
              <a:t> au </a:t>
            </a:r>
            <a:r>
              <a:rPr lang="en-US" sz="4000" dirty="0" err="1" smtClean="0"/>
              <a:t>moins</a:t>
            </a:r>
            <a:r>
              <a:rPr lang="en-US" sz="4000" dirty="0" smtClean="0"/>
              <a:t> 10 </a:t>
            </a:r>
            <a:r>
              <a:rPr lang="en-US" sz="4000" dirty="0" err="1" smtClean="0"/>
              <a:t>mots</a:t>
            </a:r>
            <a:r>
              <a:rPr lang="en-US" sz="4000" dirty="0" smtClean="0"/>
              <a:t> </a:t>
            </a:r>
            <a:r>
              <a:rPr lang="en-US" sz="4000" dirty="0" err="1" smtClean="0"/>
              <a:t>écrits</a:t>
            </a:r>
            <a:r>
              <a:rPr lang="en-US" sz="4000" dirty="0" smtClean="0"/>
              <a:t> avec :</a:t>
            </a:r>
          </a:p>
          <a:p>
            <a:pPr>
              <a:buNone/>
            </a:pPr>
            <a:r>
              <a:rPr lang="en-US" sz="4000" dirty="0" smtClean="0"/>
              <a:t>	 [</a:t>
            </a:r>
            <a:r>
              <a:rPr lang="en-US" sz="4000" dirty="0" err="1" smtClean="0"/>
              <a:t>i</a:t>
            </a:r>
            <a:r>
              <a:rPr lang="en-US" sz="4000" dirty="0" smtClean="0"/>
              <a:t>], [y], [u]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voyelles</a:t>
            </a:r>
            <a:r>
              <a:rPr lang="en-US" dirty="0" smtClean="0"/>
              <a:t> </a:t>
            </a:r>
            <a:r>
              <a:rPr lang="en-US" dirty="0" err="1" smtClean="0"/>
              <a:t>orales</a:t>
            </a:r>
            <a:r>
              <a:rPr lang="en-US" dirty="0" smtClean="0"/>
              <a:t> (E-EU)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  a. </a:t>
            </a:r>
            <a:r>
              <a:rPr lang="en-US" dirty="0" err="1" smtClean="0"/>
              <a:t>ouvert</a:t>
            </a:r>
            <a:r>
              <a:rPr lang="en-US" dirty="0" smtClean="0"/>
              <a:t> [Ԑ] -&gt; </a:t>
            </a:r>
            <a:r>
              <a:rPr lang="en-US" dirty="0" err="1" smtClean="0"/>
              <a:t>sel</a:t>
            </a:r>
            <a:r>
              <a:rPr lang="en-US" dirty="0" smtClean="0"/>
              <a:t> [</a:t>
            </a:r>
            <a:r>
              <a:rPr lang="en-US" dirty="0" err="1" smtClean="0"/>
              <a:t>sɛl</a:t>
            </a:r>
            <a:r>
              <a:rPr lang="en-US" dirty="0" smtClean="0"/>
              <a:t>], </a:t>
            </a:r>
            <a:r>
              <a:rPr lang="en-US" dirty="0" err="1" smtClean="0"/>
              <a:t>père</a:t>
            </a:r>
            <a:r>
              <a:rPr lang="en-US" dirty="0" smtClean="0"/>
              <a:t> [</a:t>
            </a:r>
            <a:r>
              <a:rPr lang="en-US" dirty="0" err="1" smtClean="0"/>
              <a:t>pɛ:r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	E</a:t>
            </a:r>
          </a:p>
          <a:p>
            <a:pPr>
              <a:buNone/>
            </a:pPr>
            <a:r>
              <a:rPr lang="en-US" dirty="0" smtClean="0"/>
              <a:t>		  b. </a:t>
            </a:r>
            <a:r>
              <a:rPr lang="en-US" dirty="0" err="1" smtClean="0"/>
              <a:t>fermé</a:t>
            </a:r>
            <a:r>
              <a:rPr lang="en-US" dirty="0" smtClean="0"/>
              <a:t>   [e] -&gt; </a:t>
            </a:r>
            <a:r>
              <a:rPr lang="en-US" dirty="0" err="1" smtClean="0"/>
              <a:t>ces</a:t>
            </a:r>
            <a:r>
              <a:rPr lang="en-US" dirty="0" smtClean="0"/>
              <a:t> [se], </a:t>
            </a:r>
            <a:r>
              <a:rPr lang="en-US" dirty="0" err="1" smtClean="0"/>
              <a:t>thé</a:t>
            </a:r>
            <a:r>
              <a:rPr lang="en-US" dirty="0" smtClean="0"/>
              <a:t> [</a:t>
            </a:r>
            <a:r>
              <a:rPr lang="en-US" dirty="0" err="1" smtClean="0"/>
              <a:t>te</a:t>
            </a:r>
            <a:r>
              <a:rPr lang="en-US" dirty="0" smtClean="0"/>
              <a:t>], chez [</a:t>
            </a:r>
            <a:r>
              <a:rPr lang="en-US" dirty="0" err="1" smtClean="0"/>
              <a:t>ʃe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a. </a:t>
            </a:r>
            <a:r>
              <a:rPr lang="en-US" dirty="0" err="1" smtClean="0"/>
              <a:t>ouvert</a:t>
            </a:r>
            <a:r>
              <a:rPr lang="en-US" dirty="0" smtClean="0"/>
              <a:t> [œ] -&gt; </a:t>
            </a:r>
            <a:r>
              <a:rPr lang="en-US" dirty="0" err="1" smtClean="0"/>
              <a:t>seul</a:t>
            </a:r>
            <a:r>
              <a:rPr lang="en-US" dirty="0" smtClean="0"/>
              <a:t> [</a:t>
            </a:r>
            <a:r>
              <a:rPr lang="en-US" dirty="0" err="1" smtClean="0"/>
              <a:t>sœl</a:t>
            </a:r>
            <a:r>
              <a:rPr lang="en-US" dirty="0" smtClean="0"/>
              <a:t>], </a:t>
            </a:r>
            <a:r>
              <a:rPr lang="en-US" dirty="0" err="1" smtClean="0"/>
              <a:t>peur</a:t>
            </a:r>
            <a:r>
              <a:rPr lang="en-US" dirty="0" smtClean="0"/>
              <a:t> [</a:t>
            </a:r>
            <a:r>
              <a:rPr lang="en-US" dirty="0" err="1" smtClean="0"/>
              <a:t>pœ:r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	EU  b. </a:t>
            </a:r>
            <a:r>
              <a:rPr lang="en-US" dirty="0" err="1" smtClean="0"/>
              <a:t>fermé</a:t>
            </a:r>
            <a:r>
              <a:rPr lang="en-US" dirty="0" smtClean="0"/>
              <a:t>  [ ø ] -&gt; </a:t>
            </a:r>
            <a:r>
              <a:rPr lang="en-US" dirty="0" err="1" smtClean="0"/>
              <a:t>ceux</a:t>
            </a:r>
            <a:r>
              <a:rPr lang="en-US" dirty="0" smtClean="0"/>
              <a:t> [</a:t>
            </a:r>
            <a:r>
              <a:rPr lang="en-US" dirty="0" err="1" smtClean="0"/>
              <a:t>cø</a:t>
            </a:r>
            <a:r>
              <a:rPr lang="en-US" dirty="0" smtClean="0"/>
              <a:t>], </a:t>
            </a:r>
            <a:r>
              <a:rPr lang="en-US" dirty="0" err="1" smtClean="0"/>
              <a:t>peu</a:t>
            </a:r>
            <a:r>
              <a:rPr lang="en-US" dirty="0" smtClean="0"/>
              <a:t> [</a:t>
            </a:r>
            <a:r>
              <a:rPr lang="en-US" dirty="0" err="1" smtClean="0"/>
              <a:t>pø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		 c. E </a:t>
            </a:r>
            <a:r>
              <a:rPr lang="en-US" dirty="0" err="1" smtClean="0"/>
              <a:t>caduc</a:t>
            </a:r>
            <a:r>
              <a:rPr lang="en-US" dirty="0" smtClean="0"/>
              <a:t>* [ə]-&gt; </a:t>
            </a:r>
            <a:r>
              <a:rPr lang="en-US" dirty="0" err="1" smtClean="0"/>
              <a:t>ce</a:t>
            </a:r>
            <a:r>
              <a:rPr lang="en-US" dirty="0" smtClean="0"/>
              <a:t> [</a:t>
            </a:r>
            <a:r>
              <a:rPr lang="en-US" dirty="0" err="1" smtClean="0"/>
              <a:t>cə</a:t>
            </a:r>
            <a:r>
              <a:rPr lang="en-US" dirty="0" smtClean="0"/>
              <a:t>], petit [</a:t>
            </a:r>
            <a:r>
              <a:rPr lang="en-US" dirty="0" err="1" smtClean="0"/>
              <a:t>pəti</a:t>
            </a:r>
            <a:r>
              <a:rPr lang="en-US" dirty="0" smtClean="0"/>
              <a:t>] 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voyelles</a:t>
            </a:r>
            <a:r>
              <a:rPr lang="en-US" dirty="0" smtClean="0"/>
              <a:t> </a:t>
            </a:r>
            <a:r>
              <a:rPr lang="en-US" dirty="0" err="1" smtClean="0"/>
              <a:t>orales</a:t>
            </a:r>
            <a:r>
              <a:rPr lang="en-US" dirty="0" smtClean="0"/>
              <a:t> (O-A)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a. </a:t>
            </a:r>
            <a:r>
              <a:rPr lang="en-US" dirty="0" err="1" smtClean="0"/>
              <a:t>ouvert</a:t>
            </a:r>
            <a:r>
              <a:rPr lang="en-US" dirty="0" smtClean="0"/>
              <a:t> [</a:t>
            </a:r>
            <a:r>
              <a:rPr lang="el-GR" dirty="0" smtClean="0"/>
              <a:t>ͻ</a:t>
            </a:r>
            <a:r>
              <a:rPr lang="en-US" dirty="0" smtClean="0"/>
              <a:t> ] -&gt; sol [s</a:t>
            </a:r>
            <a:r>
              <a:rPr lang="el-GR" dirty="0" smtClean="0"/>
              <a:t>ͻ</a:t>
            </a:r>
            <a:r>
              <a:rPr lang="en-US" dirty="0" smtClean="0"/>
              <a:t>l], port [p</a:t>
            </a:r>
            <a:r>
              <a:rPr lang="el-GR" dirty="0" smtClean="0"/>
              <a:t>ͻ</a:t>
            </a:r>
            <a:r>
              <a:rPr lang="en-US" dirty="0" smtClean="0"/>
              <a:t>:r] </a:t>
            </a:r>
          </a:p>
          <a:p>
            <a:pPr>
              <a:buNone/>
            </a:pPr>
            <a:r>
              <a:rPr lang="en-US" dirty="0" smtClean="0"/>
              <a:t>	O</a:t>
            </a:r>
          </a:p>
          <a:p>
            <a:pPr>
              <a:buNone/>
            </a:pPr>
            <a:r>
              <a:rPr lang="en-US" dirty="0" smtClean="0"/>
              <a:t>		b. </a:t>
            </a:r>
            <a:r>
              <a:rPr lang="en-US" dirty="0" err="1" smtClean="0"/>
              <a:t>fermé</a:t>
            </a:r>
            <a:r>
              <a:rPr lang="en-US" dirty="0" smtClean="0"/>
              <a:t> [o]  -&gt;</a:t>
            </a:r>
            <a:r>
              <a:rPr lang="en-US" dirty="0" err="1" smtClean="0"/>
              <a:t>seau</a:t>
            </a:r>
            <a:r>
              <a:rPr lang="en-US" dirty="0" smtClean="0"/>
              <a:t> [so], pot [</a:t>
            </a:r>
            <a:r>
              <a:rPr lang="en-US" dirty="0" err="1" smtClean="0"/>
              <a:t>po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Antérieur</a:t>
            </a:r>
            <a:r>
              <a:rPr lang="en-US" dirty="0" smtClean="0"/>
              <a:t> [a] -&gt; </a:t>
            </a:r>
            <a:r>
              <a:rPr lang="en-US" dirty="0" err="1" smtClean="0"/>
              <a:t>patte</a:t>
            </a:r>
            <a:r>
              <a:rPr lang="en-US" dirty="0" smtClean="0"/>
              <a:t> [pat], </a:t>
            </a:r>
            <a:r>
              <a:rPr lang="el-GR" dirty="0" smtClean="0"/>
              <a:t>ὰ</a:t>
            </a:r>
            <a:r>
              <a:rPr lang="en-US" dirty="0" smtClean="0"/>
              <a:t>… [a]</a:t>
            </a:r>
          </a:p>
          <a:p>
            <a:pPr>
              <a:buNone/>
            </a:pPr>
            <a:r>
              <a:rPr lang="en-US" dirty="0" smtClean="0"/>
              <a:t>     A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Postérieur</a:t>
            </a:r>
            <a:r>
              <a:rPr lang="en-US" dirty="0" smtClean="0"/>
              <a:t> [a] -&gt; </a:t>
            </a:r>
            <a:r>
              <a:rPr lang="en-US" dirty="0" err="1" smtClean="0"/>
              <a:t>pâte</a:t>
            </a:r>
            <a:r>
              <a:rPr lang="en-US" dirty="0" smtClean="0"/>
              <a:t> [</a:t>
            </a:r>
            <a:r>
              <a:rPr lang="en-US" dirty="0" err="1" smtClean="0"/>
              <a:t>pa:t</a:t>
            </a:r>
            <a:r>
              <a:rPr lang="en-US" dirty="0" smtClean="0"/>
              <a:t>], pas [pa]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Transcrivez</a:t>
            </a:r>
            <a:r>
              <a:rPr lang="en-US" dirty="0" smtClean="0"/>
              <a:t> les </a:t>
            </a:r>
            <a:r>
              <a:rPr lang="en-US" dirty="0" err="1" smtClean="0"/>
              <a:t>mots</a:t>
            </a:r>
            <a:r>
              <a:rPr lang="en-US" dirty="0" smtClean="0"/>
              <a:t> </a:t>
            </a:r>
            <a:r>
              <a:rPr lang="en-US" dirty="0" err="1" smtClean="0"/>
              <a:t>suivants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sème,somme</a:t>
            </a:r>
            <a:r>
              <a:rPr lang="en-US" dirty="0" smtClean="0"/>
              <a:t>, </a:t>
            </a:r>
            <a:r>
              <a:rPr lang="en-US" dirty="0" err="1" smtClean="0"/>
              <a:t>mer</a:t>
            </a:r>
            <a:r>
              <a:rPr lang="en-US" dirty="0" smtClean="0"/>
              <a:t>, </a:t>
            </a:r>
            <a:r>
              <a:rPr lang="en-US" dirty="0" err="1" smtClean="0"/>
              <a:t>meurt</a:t>
            </a:r>
            <a:r>
              <a:rPr lang="en-US" dirty="0" smtClean="0"/>
              <a:t>, mort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dé,deux</a:t>
            </a:r>
            <a:r>
              <a:rPr lang="en-US" dirty="0" smtClean="0"/>
              <a:t>, dos, </a:t>
            </a:r>
            <a:r>
              <a:rPr lang="en-US" dirty="0" err="1" smtClean="0"/>
              <a:t>j’ai</a:t>
            </a:r>
            <a:r>
              <a:rPr lang="en-US" dirty="0" smtClean="0"/>
              <a:t>, </a:t>
            </a:r>
            <a:r>
              <a:rPr lang="en-US" dirty="0" err="1" smtClean="0"/>
              <a:t>jeu</a:t>
            </a:r>
            <a:r>
              <a:rPr lang="en-US" dirty="0" smtClean="0"/>
              <a:t>, queue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flaire</a:t>
            </a:r>
            <a:r>
              <a:rPr lang="en-US" dirty="0" smtClean="0"/>
              <a:t>, fleur, </a:t>
            </a:r>
            <a:r>
              <a:rPr lang="en-US" dirty="0" err="1" smtClean="0"/>
              <a:t>flore</a:t>
            </a:r>
            <a:r>
              <a:rPr lang="en-US" dirty="0" smtClean="0"/>
              <a:t>, </a:t>
            </a:r>
            <a:r>
              <a:rPr lang="en-US" dirty="0" err="1" smtClean="0"/>
              <a:t>eux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décidé</a:t>
            </a:r>
            <a:r>
              <a:rPr lang="en-US" dirty="0" smtClean="0"/>
              <a:t>, </a:t>
            </a:r>
            <a:r>
              <a:rPr lang="en-US" dirty="0" err="1" smtClean="0"/>
              <a:t>numéro</a:t>
            </a:r>
            <a:r>
              <a:rPr lang="en-US" dirty="0" smtClean="0"/>
              <a:t>, </a:t>
            </a:r>
            <a:r>
              <a:rPr lang="en-US" dirty="0" err="1" smtClean="0"/>
              <a:t>menteur</a:t>
            </a:r>
            <a:r>
              <a:rPr lang="en-US" dirty="0" smtClean="0"/>
              <a:t>, </a:t>
            </a:r>
            <a:r>
              <a:rPr lang="en-US" dirty="0" err="1" smtClean="0"/>
              <a:t>voleur</a:t>
            </a:r>
            <a:r>
              <a:rPr lang="en-US" dirty="0" smtClean="0"/>
              <a:t>, </a:t>
            </a:r>
            <a:r>
              <a:rPr lang="en-US" dirty="0" err="1" smtClean="0"/>
              <a:t>fermier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fermière</a:t>
            </a:r>
            <a:r>
              <a:rPr lang="en-US" dirty="0" smtClean="0"/>
              <a:t>, </a:t>
            </a:r>
            <a:r>
              <a:rPr lang="en-US" dirty="0" err="1" smtClean="0"/>
              <a:t>épicier</a:t>
            </a:r>
            <a:r>
              <a:rPr lang="en-US" dirty="0" smtClean="0"/>
              <a:t>, </a:t>
            </a:r>
            <a:r>
              <a:rPr lang="en-US" dirty="0" err="1" smtClean="0"/>
              <a:t>épicière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Voyelles</a:t>
            </a:r>
            <a:r>
              <a:rPr lang="en-US" dirty="0" smtClean="0"/>
              <a:t> </a:t>
            </a:r>
            <a:r>
              <a:rPr lang="en-US" dirty="0" err="1" smtClean="0"/>
              <a:t>nasales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	:[︣ɛ]	-&gt; </a:t>
            </a:r>
            <a:r>
              <a:rPr lang="en-US" dirty="0" err="1" smtClean="0"/>
              <a:t>vin</a:t>
            </a:r>
            <a:r>
              <a:rPr lang="en-US" dirty="0" smtClean="0"/>
              <a:t> [</a:t>
            </a:r>
            <a:r>
              <a:rPr lang="en-US" dirty="0" err="1" smtClean="0"/>
              <a:t>v︣ɛ</a:t>
            </a:r>
            <a:r>
              <a:rPr lang="en-US" dirty="0" smtClean="0"/>
              <a:t>], </a:t>
            </a:r>
            <a:r>
              <a:rPr lang="en-US" dirty="0" err="1" smtClean="0"/>
              <a:t>faim</a:t>
            </a:r>
            <a:r>
              <a:rPr lang="en-US" dirty="0" smtClean="0"/>
              <a:t> [</a:t>
            </a:r>
            <a:r>
              <a:rPr lang="en-US" dirty="0" err="1" smtClean="0"/>
              <a:t>f︣ɛ</a:t>
            </a:r>
            <a:r>
              <a:rPr lang="en-US" dirty="0" smtClean="0"/>
              <a:t>], pain [</a:t>
            </a:r>
            <a:r>
              <a:rPr lang="en-US" dirty="0" err="1" smtClean="0"/>
              <a:t>p︣ɛ</a:t>
            </a:r>
            <a:r>
              <a:rPr lang="en-US" dirty="0" smtClean="0"/>
              <a:t>]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	: [</a:t>
            </a:r>
            <a:r>
              <a:rPr lang="en-US" dirty="0" err="1" smtClean="0"/>
              <a:t>õe</a:t>
            </a:r>
            <a:r>
              <a:rPr lang="en-US" dirty="0" smtClean="0"/>
              <a:t>]-&gt; un </a:t>
            </a:r>
            <a:r>
              <a:rPr lang="en-US" dirty="0" err="1" smtClean="0"/>
              <a:t>parfum</a:t>
            </a:r>
            <a:r>
              <a:rPr lang="en-US" dirty="0" smtClean="0"/>
              <a:t> [</a:t>
            </a:r>
            <a:r>
              <a:rPr lang="en-US" dirty="0" err="1" smtClean="0"/>
              <a:t>õe</a:t>
            </a:r>
            <a:r>
              <a:rPr lang="en-US" dirty="0" smtClean="0"/>
              <a:t> </a:t>
            </a:r>
            <a:r>
              <a:rPr lang="en-US" dirty="0" err="1" smtClean="0"/>
              <a:t>parf</a:t>
            </a:r>
            <a:r>
              <a:rPr lang="en-US" dirty="0" smtClean="0"/>
              <a:t> </a:t>
            </a:r>
            <a:r>
              <a:rPr lang="en-US" dirty="0" err="1" smtClean="0"/>
              <a:t>õe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	: [ã]	-&gt; an [ã], en [ã], </a:t>
            </a:r>
            <a:r>
              <a:rPr lang="en-US" dirty="0" err="1" smtClean="0"/>
              <a:t>chambre</a:t>
            </a:r>
            <a:r>
              <a:rPr lang="en-US" dirty="0" smtClean="0"/>
              <a:t> [</a:t>
            </a:r>
            <a:r>
              <a:rPr lang="en-US" dirty="0" err="1" smtClean="0"/>
              <a:t>ʃã:br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	: [õ]	-&gt; bon [</a:t>
            </a:r>
            <a:r>
              <a:rPr lang="en-US" dirty="0" err="1" smtClean="0"/>
              <a:t>bõ</a:t>
            </a:r>
            <a:r>
              <a:rPr lang="en-US" dirty="0" smtClean="0"/>
              <a:t>], </a:t>
            </a:r>
            <a:r>
              <a:rPr lang="en-US" dirty="0" err="1" smtClean="0"/>
              <a:t>compris</a:t>
            </a:r>
            <a:r>
              <a:rPr lang="en-US" dirty="0" smtClean="0"/>
              <a:t> [</a:t>
            </a:r>
            <a:r>
              <a:rPr lang="en-US" dirty="0" err="1" smtClean="0"/>
              <a:t>kõpri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problème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Faites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de </a:t>
            </a:r>
            <a:r>
              <a:rPr lang="en-US" dirty="0" err="1" smtClean="0"/>
              <a:t>quelques</a:t>
            </a:r>
            <a:r>
              <a:rPr lang="en-US" dirty="0" smtClean="0"/>
              <a:t> oppositions de </a:t>
            </a:r>
            <a:r>
              <a:rPr lang="en-US" dirty="0" err="1" smtClean="0"/>
              <a:t>mots</a:t>
            </a:r>
            <a:r>
              <a:rPr lang="en-US" dirty="0" smtClean="0"/>
              <a:t> </a:t>
            </a:r>
            <a:r>
              <a:rPr lang="en-US" dirty="0" err="1" smtClean="0"/>
              <a:t>courantes</a:t>
            </a:r>
            <a:r>
              <a:rPr lang="en-US" dirty="0" smtClean="0"/>
              <a:t>, </a:t>
            </a:r>
            <a:r>
              <a:rPr lang="en-US" dirty="0" err="1" smtClean="0"/>
              <a:t>différenciés</a:t>
            </a:r>
            <a:r>
              <a:rPr lang="en-US" dirty="0" smtClean="0"/>
              <a:t> par </a:t>
            </a:r>
            <a:r>
              <a:rPr lang="en-US" dirty="0" err="1" smtClean="0"/>
              <a:t>ces</a:t>
            </a:r>
            <a:r>
              <a:rPr lang="en-US" dirty="0" smtClean="0"/>
              <a:t> 4 </a:t>
            </a:r>
            <a:r>
              <a:rPr lang="en-US" dirty="0" err="1" smtClean="0"/>
              <a:t>voyelles</a:t>
            </a:r>
            <a:r>
              <a:rPr lang="en-US" dirty="0" smtClean="0"/>
              <a:t> </a:t>
            </a:r>
            <a:r>
              <a:rPr lang="en-US" dirty="0" err="1" smtClean="0"/>
              <a:t>nasales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196</Words>
  <Application>Microsoft Office PowerPoint</Application>
  <PresentationFormat>On-screen Show (4:3)</PresentationFormat>
  <Paragraphs>120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La phonétique et la phonologie</vt:lpstr>
      <vt:lpstr>Phonologie</vt:lpstr>
      <vt:lpstr>L’alphabet Phonétique International</vt:lpstr>
      <vt:lpstr>Le problème</vt:lpstr>
      <vt:lpstr>Les voyelles orales (E-EU)</vt:lpstr>
      <vt:lpstr>Les voyelles orales (O-A)</vt:lpstr>
      <vt:lpstr>Transcrivez les mots suivants :</vt:lpstr>
      <vt:lpstr>Voyelles nasales </vt:lpstr>
      <vt:lpstr>Le problème </vt:lpstr>
      <vt:lpstr>Les liaisons</vt:lpstr>
      <vt:lpstr>Liaisons obligatoire après :</vt:lpstr>
      <vt:lpstr>Groupe verbal</vt:lpstr>
      <vt:lpstr>Liaison obligatoire après : </vt:lpstr>
      <vt:lpstr>Liaisons Interdites</vt:lpstr>
      <vt:lpstr>Pas de liaison après la conjonction ‘et” </vt:lpstr>
      <vt:lpstr>Liaisons facultatives</vt:lpstr>
      <vt:lpstr>Elision </vt:lpstr>
      <vt:lpstr>Groupe rythmique</vt:lpstr>
      <vt:lpstr>On appelle parfois groupe de souffle le groupe terminé par une pause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phonétique et la phonologie</dc:title>
  <dc:creator>Roswita</dc:creator>
  <cp:lastModifiedBy>Roswita</cp:lastModifiedBy>
  <cp:revision>54</cp:revision>
  <dcterms:created xsi:type="dcterms:W3CDTF">2010-02-15T05:33:20Z</dcterms:created>
  <dcterms:modified xsi:type="dcterms:W3CDTF">2010-04-20T15:05:05Z</dcterms:modified>
</cp:coreProperties>
</file>