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51B-8C7D-41FA-A67F-DA7E93DD307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241-8C1F-40A7-AC5D-9CE61CA0D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51B-8C7D-41FA-A67F-DA7E93DD307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241-8C1F-40A7-AC5D-9CE61CA0D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51B-8C7D-41FA-A67F-DA7E93DD307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241-8C1F-40A7-AC5D-9CE61CA0D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51B-8C7D-41FA-A67F-DA7E93DD307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241-8C1F-40A7-AC5D-9CE61CA0D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51B-8C7D-41FA-A67F-DA7E93DD307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241-8C1F-40A7-AC5D-9CE61CA0D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51B-8C7D-41FA-A67F-DA7E93DD307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241-8C1F-40A7-AC5D-9CE61CA0D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51B-8C7D-41FA-A67F-DA7E93DD307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241-8C1F-40A7-AC5D-9CE61CA0D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51B-8C7D-41FA-A67F-DA7E93DD307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241-8C1F-40A7-AC5D-9CE61CA0D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51B-8C7D-41FA-A67F-DA7E93DD307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241-8C1F-40A7-AC5D-9CE61CA0D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51B-8C7D-41FA-A67F-DA7E93DD307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241-8C1F-40A7-AC5D-9CE61CA0D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51B-8C7D-41FA-A67F-DA7E93DD307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D2F241-8C1F-40A7-AC5D-9CE61CA0D9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1AB51B-8C7D-41FA-A67F-DA7E93DD307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D2F241-8C1F-40A7-AC5D-9CE61CA0D9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dirty="0" smtClean="0"/>
              <a:t>Matakuliah Filologi II</a:t>
            </a:r>
            <a:endParaRPr lang="id-ID" dirty="0"/>
          </a:p>
        </p:txBody>
      </p:sp>
      <p:sp>
        <p:nvSpPr>
          <p:cNvPr id="3" name="Subtitle 3"/>
          <p:cNvSpPr>
            <a:spLocks noGrp="1"/>
          </p:cNvSpPr>
          <p:nvPr/>
        </p:nvSpPr>
        <p:spPr bwMode="auto">
          <a:xfrm>
            <a:off x="5424518" y="6294438"/>
            <a:ext cx="3719482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id-ID" sz="1600" b="1" dirty="0" smtClean="0">
                <a:latin typeface="Calibri" pitchFamily="34" charset="0"/>
                <a:cs typeface="Calibri" pitchFamily="34" charset="0"/>
              </a:rPr>
              <a:t>Dra. Sri Harti Widyastuti, M.Hum.</a:t>
            </a:r>
          </a:p>
          <a:p>
            <a:pPr algn="r">
              <a:lnSpc>
                <a:spcPct val="100000"/>
              </a:lnSpc>
            </a:pPr>
            <a:r>
              <a:rPr lang="id-ID" sz="1600" b="1" dirty="0" smtClean="0">
                <a:latin typeface="Calibri" pitchFamily="34" charset="0"/>
                <a:cs typeface="Calibri" pitchFamily="34" charset="0"/>
              </a:rPr>
              <a:t>sriharti@uny.ac.id</a:t>
            </a:r>
            <a:endParaRPr lang="id-ID" sz="16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DNA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umur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naskah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genetika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ditemukan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Son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meneliti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naskah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ditulis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kulit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hewan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Kulit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hewan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materi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Doxy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Ribonuceic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Acid/DNA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biomolekul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organisme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7211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1"/>
                </a:solidFill>
              </a:rPr>
              <a:t>4. </a:t>
            </a:r>
            <a:r>
              <a:rPr lang="en-US" sz="3200" b="1" dirty="0" err="1" smtClean="0">
                <a:solidFill>
                  <a:schemeClr val="tx1"/>
                </a:solidFill>
              </a:rPr>
              <a:t>Dengan</a:t>
            </a:r>
            <a:r>
              <a:rPr lang="en-US" sz="3200" b="1" dirty="0" smtClean="0">
                <a:solidFill>
                  <a:schemeClr val="tx1"/>
                </a:solidFill>
              </a:rPr>
              <a:t> Cara </a:t>
            </a:r>
            <a:r>
              <a:rPr lang="en-US" sz="3200" b="1" dirty="0" err="1" smtClean="0">
                <a:solidFill>
                  <a:schemeClr val="tx1"/>
                </a:solidFill>
              </a:rPr>
              <a:t>Pronogram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menyebutkan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kata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numerik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berbeda-beda</a:t>
            </a:r>
            <a:r>
              <a:rPr lang="en-US" sz="2800" dirty="0" smtClean="0"/>
              <a:t> yang </a:t>
            </a:r>
            <a:r>
              <a:rPr lang="en-US" sz="2800" dirty="0" err="1" smtClean="0"/>
              <a:t>kadang-kadang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realitas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,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kata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pronogram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4 kata yang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numerik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, yang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mengindikasikan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titi</a:t>
            </a:r>
            <a:r>
              <a:rPr lang="en-US" sz="2800" dirty="0" smtClean="0"/>
              <a:t> </a:t>
            </a:r>
            <a:r>
              <a:rPr lang="en-US" sz="2800" dirty="0" err="1" smtClean="0"/>
              <a:t>wangsa</a:t>
            </a:r>
            <a:r>
              <a:rPr lang="en-US" sz="2800" dirty="0" smtClean="0"/>
              <a:t>. </a:t>
            </a:r>
          </a:p>
          <a:p>
            <a:pPr marL="0" indent="0">
              <a:buNone/>
            </a:pPr>
            <a:r>
              <a:rPr lang="en-US" sz="2800" dirty="0" smtClean="0"/>
              <a:t>Kata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r>
              <a:rPr lang="en-US" sz="2800" dirty="0" err="1" smtClean="0"/>
              <a:t>pembuatan</a:t>
            </a:r>
            <a:r>
              <a:rPr lang="en-US" sz="2800" dirty="0" smtClean="0"/>
              <a:t>,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dekade</a:t>
            </a:r>
            <a:r>
              <a:rPr lang="en-US" sz="2800" dirty="0" smtClean="0"/>
              <a:t>, </a:t>
            </a:r>
            <a:r>
              <a:rPr lang="en-US" sz="2800" dirty="0" err="1" smtClean="0"/>
              <a:t>ketiga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abad</a:t>
            </a:r>
            <a:r>
              <a:rPr lang="en-US" sz="2800" dirty="0" smtClean="0"/>
              <a:t>, </a:t>
            </a:r>
            <a:r>
              <a:rPr lang="en-US" sz="2800" dirty="0" err="1" smtClean="0"/>
              <a:t>keempat</a:t>
            </a:r>
            <a:r>
              <a:rPr lang="en-US" sz="2800" dirty="0" smtClean="0"/>
              <a:t> </a:t>
            </a:r>
            <a:r>
              <a:rPr lang="en-US" sz="2800" dirty="0" err="1" smtClean="0"/>
              <a:t>milenium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66815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05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Termino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aquano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Perkiraan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paling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paling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peristiwa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Susunan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PB IX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keterangan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diperkirakan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raja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berkuasa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yakni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1861-1893,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ditulis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Susunan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PB IX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kemungkinan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ditulis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1861-1893.</a:t>
            </a:r>
          </a:p>
          <a:p>
            <a:pPr marL="0" indent="0">
              <a:buNone/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Penentuan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mangsa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pasti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dicari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pembanding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teks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sejaman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diketahui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pencetakkannya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140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dirty="0" err="1" smtClean="0"/>
              <a:t>Pertemuan</a:t>
            </a:r>
            <a:r>
              <a:rPr lang="en-US" sz="2200" dirty="0" smtClean="0"/>
              <a:t> </a:t>
            </a:r>
            <a:r>
              <a:rPr lang="en-US" sz="2200" dirty="0" err="1" smtClean="0"/>
              <a:t>Kelima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Penentuan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Umur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Naskah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Teks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</a:p>
          <a:p>
            <a:pPr marL="514350" indent="-514350">
              <a:buClrTx/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prakiraan</a:t>
            </a:r>
            <a:r>
              <a:rPr lang="en-US" dirty="0" smtClean="0"/>
              <a:t> </a:t>
            </a:r>
            <a:r>
              <a:rPr lang="en-US" dirty="0" err="1" smtClean="0"/>
              <a:t>umurnya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sz="500" dirty="0" smtClean="0"/>
          </a:p>
          <a:p>
            <a:pPr marL="514350" indent="-514350">
              <a:buClrTx/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danprakiraan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/</a:t>
            </a:r>
            <a:r>
              <a:rPr lang="en-US" dirty="0" err="1" smtClean="0"/>
              <a:t>penyalinannya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sz="500" dirty="0" smtClean="0"/>
          </a:p>
          <a:p>
            <a:pPr marL="514350" indent="-514350">
              <a:buClrTx/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endParaRPr lang="en-US" sz="500" dirty="0" smtClean="0"/>
          </a:p>
          <a:p>
            <a:pPr marL="514350" indent="-514350">
              <a:buClrTx/>
              <a:buAutoNum type="arabicPeriod"/>
            </a:pP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122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Naskah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Naskah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yang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bahannya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terawat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teksnya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berusia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b="1" dirty="0" err="1" smtClean="0"/>
              <a:t>Naskah</a:t>
            </a:r>
            <a:r>
              <a:rPr lang="en-US" b="1" dirty="0" smtClean="0"/>
              <a:t> </a:t>
            </a:r>
            <a:r>
              <a:rPr lang="en-US" b="1" dirty="0" err="1" smtClean="0"/>
              <a:t>Muda</a:t>
            </a:r>
            <a:r>
              <a:rPr lang="en-US" b="1" dirty="0" smtClean="0"/>
              <a:t> </a:t>
            </a:r>
            <a:r>
              <a:rPr lang="en-US" b="1" dirty="0" err="1" smtClean="0"/>
              <a:t>Teks</a:t>
            </a:r>
            <a:r>
              <a:rPr lang="en-US" b="1" dirty="0" smtClean="0"/>
              <a:t> </a:t>
            </a:r>
            <a:r>
              <a:rPr lang="en-US" b="1" dirty="0" err="1" smtClean="0"/>
              <a:t>Tua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N</a:t>
            </a:r>
            <a:r>
              <a:rPr lang="en-US" dirty="0" err="1" smtClean="0"/>
              <a:t>askah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yang </a:t>
            </a:r>
            <a:r>
              <a:rPr lang="en-US" dirty="0" err="1" smtClean="0"/>
              <a:t>awet</a:t>
            </a:r>
            <a:r>
              <a:rPr lang="en-US" dirty="0" smtClean="0"/>
              <a:t>, </a:t>
            </a:r>
            <a:r>
              <a:rPr lang="en-US" dirty="0" err="1" smtClean="0"/>
              <a:t>terawat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terkesan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berjarak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pembacaannya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berjarak</a:t>
            </a:r>
            <a:r>
              <a:rPr lang="en-US" dirty="0" smtClean="0"/>
              <a:t> lama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pembacaannya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700" dirty="0" smtClean="0"/>
          </a:p>
          <a:p>
            <a:pPr marL="0" indent="0">
              <a:buNone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/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berusia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yang </a:t>
            </a:r>
            <a:r>
              <a:rPr lang="en-US" dirty="0" err="1" smtClean="0"/>
              <a:t>direproduksi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283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Penentuan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Umur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Naskah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Teks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Melalui</a:t>
            </a:r>
            <a:r>
              <a:rPr lang="en-US" sz="3600" dirty="0" smtClean="0">
                <a:solidFill>
                  <a:schemeClr val="tx1"/>
                </a:solidFill>
              </a:rPr>
              <a:t>: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514350" indent="-514350">
              <a:buClrTx/>
              <a:buAutoNum type="arabicPeriod"/>
            </a:pPr>
            <a:r>
              <a:rPr lang="en-US" sz="2400" b="1" dirty="0" smtClean="0"/>
              <a:t>Internal </a:t>
            </a:r>
            <a:r>
              <a:rPr lang="en-US" sz="2400" b="1" dirty="0" err="1" smtClean="0"/>
              <a:t>evidentie</a:t>
            </a:r>
            <a:r>
              <a:rPr lang="en-US" sz="2400" b="1" dirty="0" smtClean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penurutan</a:t>
            </a:r>
            <a:r>
              <a:rPr lang="en-US" sz="2400" dirty="0" smtClean="0"/>
              <a:t> </a:t>
            </a:r>
            <a:r>
              <a:rPr lang="en-US" sz="2400" dirty="0" err="1" smtClean="0"/>
              <a:t>umur</a:t>
            </a:r>
            <a:r>
              <a:rPr lang="en-US" sz="2400" dirty="0" smtClean="0"/>
              <a:t> </a:t>
            </a:r>
            <a:r>
              <a:rPr lang="en-US" sz="2400" dirty="0" err="1" smtClean="0"/>
              <a:t>naskah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naskah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</a:p>
          <a:p>
            <a:pPr marL="862012" indent="-514350">
              <a:buClrTx/>
              <a:buAutoNum type="alphaLcParenR"/>
            </a:pPr>
            <a:r>
              <a:rPr lang="en-US" sz="2400" b="1" dirty="0" err="1" smtClean="0"/>
              <a:t>manggala</a:t>
            </a:r>
            <a:r>
              <a:rPr lang="en-US" sz="2400" dirty="0" smtClean="0"/>
              <a:t>: </a:t>
            </a:r>
            <a:r>
              <a:rPr lang="en-US" sz="2400" dirty="0" err="1" smtClean="0"/>
              <a:t>keterangan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penulisan</a:t>
            </a:r>
            <a:r>
              <a:rPr lang="en-US" sz="2400" dirty="0" smtClean="0"/>
              <a:t> di </a:t>
            </a:r>
            <a:r>
              <a:rPr lang="en-US" sz="2400" dirty="0" err="1" smtClean="0"/>
              <a:t>awal</a:t>
            </a:r>
            <a:r>
              <a:rPr lang="en-US" sz="2400" dirty="0" smtClean="0"/>
              <a:t>  </a:t>
            </a:r>
            <a:r>
              <a:rPr lang="en-US" sz="2400" dirty="0" err="1" smtClean="0"/>
              <a:t>penulisan</a:t>
            </a:r>
            <a:r>
              <a:rPr lang="en-US" sz="2400" dirty="0" smtClean="0"/>
              <a:t> </a:t>
            </a:r>
            <a:r>
              <a:rPr lang="en-US" sz="2400" dirty="0" err="1" smtClean="0"/>
              <a:t>teks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keterangan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teks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, </a:t>
            </a:r>
            <a:r>
              <a:rPr lang="en-US" sz="2400" dirty="0" err="1" smtClean="0"/>
              <a:t>kapan</a:t>
            </a:r>
            <a:r>
              <a:rPr lang="en-US" sz="2400" dirty="0" smtClean="0"/>
              <a:t>,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penulisan</a:t>
            </a:r>
            <a:r>
              <a:rPr lang="en-US" sz="2400" dirty="0" smtClean="0"/>
              <a:t>,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raja yang </a:t>
            </a:r>
            <a:r>
              <a:rPr lang="en-US" sz="2400" dirty="0" err="1" smtClean="0"/>
              <a:t>memerinta</a:t>
            </a:r>
            <a:r>
              <a:rPr lang="en-US" sz="2400" dirty="0" smtClean="0"/>
              <a:t> </a:t>
            </a:r>
            <a:r>
              <a:rPr lang="en-US" sz="2400" dirty="0" err="1" smtClean="0"/>
              <a:t>utuk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endParaRPr lang="en-US" sz="2400" dirty="0" smtClean="0"/>
          </a:p>
          <a:p>
            <a:pPr marL="862012" indent="-514350">
              <a:buClrTx/>
              <a:buAutoNum type="alphaLcParenR"/>
            </a:pPr>
            <a:endParaRPr lang="en-US" sz="800" dirty="0" smtClean="0"/>
          </a:p>
          <a:p>
            <a:pPr marL="914400" indent="-568325">
              <a:buNone/>
            </a:pPr>
            <a:r>
              <a:rPr lang="en-US" sz="2400" dirty="0"/>
              <a:t>	</a:t>
            </a:r>
            <a:r>
              <a:rPr lang="en-US" sz="2400" dirty="0" err="1"/>
              <a:t>M</a:t>
            </a:r>
            <a:r>
              <a:rPr lang="en-US" sz="2400" dirty="0" err="1" smtClean="0"/>
              <a:t>anggala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Jawa</a:t>
            </a:r>
            <a:r>
              <a:rPr lang="en-US" sz="2400" dirty="0" smtClean="0"/>
              <a:t> Kuna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kata </a:t>
            </a:r>
            <a:r>
              <a:rPr lang="en-US" sz="2400" dirty="0" err="1" smtClean="0"/>
              <a:t>pengantar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tradisi</a:t>
            </a:r>
            <a:r>
              <a:rPr lang="en-US" sz="2400" dirty="0" smtClean="0"/>
              <a:t> </a:t>
            </a:r>
            <a:r>
              <a:rPr lang="en-US" sz="2400" dirty="0" err="1" smtClean="0"/>
              <a:t>naskah</a:t>
            </a:r>
            <a:r>
              <a:rPr lang="en-US" sz="2400" dirty="0" smtClean="0"/>
              <a:t> </a:t>
            </a:r>
            <a:r>
              <a:rPr lang="en-US" sz="2400" dirty="0" err="1" smtClean="0"/>
              <a:t>Jawa</a:t>
            </a:r>
            <a:r>
              <a:rPr lang="en-US" sz="2400" dirty="0" smtClean="0"/>
              <a:t> Kuna </a:t>
            </a:r>
            <a:r>
              <a:rPr lang="en-US" sz="2400" dirty="0" err="1" smtClean="0"/>
              <a:t>manggala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penyebutan</a:t>
            </a:r>
            <a:r>
              <a:rPr lang="en-US" sz="2400" dirty="0" smtClean="0"/>
              <a:t> </a:t>
            </a:r>
            <a:r>
              <a:rPr lang="en-US" sz="2400" dirty="0" err="1" smtClean="0"/>
              <a:t>Ista</a:t>
            </a:r>
            <a:r>
              <a:rPr lang="en-US" sz="2400" dirty="0" smtClean="0"/>
              <a:t> </a:t>
            </a:r>
            <a:r>
              <a:rPr lang="en-US" sz="2400" dirty="0" err="1" smtClean="0"/>
              <a:t>Dewata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Sang </a:t>
            </a:r>
            <a:r>
              <a:rPr lang="en-US" sz="2400" dirty="0" err="1" smtClean="0"/>
              <a:t>kawi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penyair</a:t>
            </a:r>
            <a:r>
              <a:rPr lang="en-US" sz="2400" dirty="0" smtClean="0"/>
              <a:t>, raja yang </a:t>
            </a:r>
            <a:r>
              <a:rPr lang="en-US" sz="2400" dirty="0" err="1" smtClean="0"/>
              <a:t>memerintahkan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penulisan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penanggalan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Sang </a:t>
            </a:r>
            <a:r>
              <a:rPr lang="en-US" sz="2400" dirty="0" err="1" smtClean="0"/>
              <a:t>Kawi</a:t>
            </a:r>
            <a:endParaRPr lang="en-US" sz="2400" dirty="0" smtClean="0"/>
          </a:p>
          <a:p>
            <a:pPr marL="914400" indent="-568325">
              <a:buNone/>
            </a:pPr>
            <a:endParaRPr lang="en-US" sz="800" dirty="0" smtClean="0"/>
          </a:p>
          <a:p>
            <a:pPr marL="914400" indent="-568325">
              <a:buNone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manggala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keterangan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sengkalan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kakawin</a:t>
            </a:r>
            <a:r>
              <a:rPr lang="en-US" sz="2400" dirty="0" smtClean="0"/>
              <a:t> </a:t>
            </a:r>
            <a:r>
              <a:rPr lang="en-US" sz="2400" dirty="0" err="1" smtClean="0"/>
              <a:t>harisraya</a:t>
            </a:r>
            <a:r>
              <a:rPr lang="en-US" sz="2400" dirty="0" smtClean="0"/>
              <a:t> </a:t>
            </a:r>
            <a:r>
              <a:rPr lang="en-US" sz="2400" dirty="0" err="1" smtClean="0"/>
              <a:t>menyebut</a:t>
            </a:r>
            <a:r>
              <a:rPr lang="en-US" sz="2400" dirty="0" smtClean="0"/>
              <a:t> </a:t>
            </a:r>
            <a:r>
              <a:rPr lang="en-US" sz="2400" dirty="0" err="1" smtClean="0"/>
              <a:t>Sanganjala</a:t>
            </a:r>
            <a:r>
              <a:rPr lang="en-US" sz="2400" dirty="0" smtClean="0"/>
              <a:t> </a:t>
            </a:r>
            <a:r>
              <a:rPr lang="en-US" sz="2400" dirty="0" err="1" smtClean="0"/>
              <a:t>candra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ekuivalen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1496 </a:t>
            </a:r>
            <a:r>
              <a:rPr lang="en-US" sz="2400" dirty="0" err="1" smtClean="0"/>
              <a:t>saka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68271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b). </a:t>
            </a:r>
            <a:r>
              <a:rPr lang="en-US" b="1" dirty="0" err="1" smtClean="0"/>
              <a:t>kolofon</a:t>
            </a:r>
            <a:r>
              <a:rPr lang="en-US" dirty="0" smtClean="0"/>
              <a:t>: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yang 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tertulis</a:t>
            </a:r>
            <a:r>
              <a:rPr lang="en-US" dirty="0" smtClean="0"/>
              <a:t> di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kolofon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tersurat</a:t>
            </a:r>
            <a:r>
              <a:rPr lang="en-US" dirty="0" smtClean="0"/>
              <a:t> </a:t>
            </a:r>
            <a:r>
              <a:rPr lang="en-US" dirty="0" err="1" smtClean="0"/>
              <a:t>skriptorium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Skriptorium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pusat-pusat</a:t>
            </a:r>
            <a:r>
              <a:rPr lang="en-US" dirty="0" smtClean="0"/>
              <a:t> </a:t>
            </a:r>
            <a:r>
              <a:rPr lang="en-US" dirty="0" err="1" smtClean="0"/>
              <a:t>kebahasan</a:t>
            </a:r>
            <a:r>
              <a:rPr lang="en-US" dirty="0" smtClean="0"/>
              <a:t> yang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penyalinan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Skriptorium</a:t>
            </a:r>
            <a:r>
              <a:rPr lang="en-US" dirty="0" smtClean="0"/>
              <a:t>:</a:t>
            </a:r>
          </a:p>
          <a:p>
            <a:pPr marL="514350" indent="-514350">
              <a:buClrTx/>
              <a:buAutoNum type="arabicPeriod"/>
            </a:pPr>
            <a:r>
              <a:rPr lang="en-US" b="1" dirty="0" err="1" smtClean="0"/>
              <a:t>Skriptorium</a:t>
            </a:r>
            <a:r>
              <a:rPr lang="en-US" b="1" dirty="0" smtClean="0"/>
              <a:t> </a:t>
            </a:r>
            <a:r>
              <a:rPr lang="en-US" b="1" dirty="0" err="1" smtClean="0"/>
              <a:t>Kraton</a:t>
            </a:r>
            <a:r>
              <a:rPr lang="en-US" b="1" dirty="0" smtClean="0"/>
              <a:t>: </a:t>
            </a:r>
            <a:r>
              <a:rPr lang="en-US" dirty="0" err="1" smtClean="0"/>
              <a:t>istana-istana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endParaRPr lang="en-US" dirty="0"/>
          </a:p>
          <a:p>
            <a:pPr marL="514350" indent="-514350">
              <a:buClrTx/>
              <a:buAutoNum type="arabicPeriod"/>
            </a:pPr>
            <a:r>
              <a:rPr lang="en-US" b="1" dirty="0" err="1" smtClean="0"/>
              <a:t>Skriptorium</a:t>
            </a:r>
            <a:r>
              <a:rPr lang="en-US" b="1" dirty="0" smtClean="0"/>
              <a:t> </a:t>
            </a:r>
            <a:r>
              <a:rPr lang="en-US" b="1" dirty="0" err="1" smtClean="0"/>
              <a:t>Luar</a:t>
            </a:r>
            <a:r>
              <a:rPr lang="en-US" b="1" dirty="0" smtClean="0"/>
              <a:t> </a:t>
            </a:r>
            <a:r>
              <a:rPr lang="en-US" b="1" dirty="0" err="1" smtClean="0"/>
              <a:t>Kraton</a:t>
            </a:r>
            <a:r>
              <a:rPr lang="en-US" dirty="0" smtClean="0"/>
              <a:t>: </a:t>
            </a:r>
            <a:r>
              <a:rPr lang="en-US" dirty="0" err="1" smtClean="0"/>
              <a:t>pusat-pusat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mandala, </a:t>
            </a:r>
            <a:r>
              <a:rPr lang="en-US" dirty="0" err="1" smtClean="0"/>
              <a:t>pesantren</a:t>
            </a:r>
            <a:r>
              <a:rPr lang="en-US" dirty="0" smtClean="0"/>
              <a:t>, </a:t>
            </a:r>
            <a:r>
              <a:rPr lang="en-US" dirty="0" err="1" smtClean="0"/>
              <a:t>pedesaan</a:t>
            </a:r>
            <a:r>
              <a:rPr lang="en-US" dirty="0" smtClean="0"/>
              <a:t>.</a:t>
            </a:r>
          </a:p>
          <a:p>
            <a:pPr marL="347663" indent="0">
              <a:buClrTx/>
              <a:buNone/>
              <a:tabLst>
                <a:tab pos="406400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kolofon</a:t>
            </a:r>
            <a:r>
              <a:rPr lang="en-US" dirty="0" smtClean="0"/>
              <a:t>: 	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yang   </a:t>
            </a:r>
            <a:r>
              <a:rPr lang="en-US" dirty="0" err="1" smtClean="0"/>
              <a:t>tertulis</a:t>
            </a:r>
            <a:r>
              <a:rPr lang="en-US" dirty="0" smtClean="0"/>
              <a:t> di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kolofon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tersurat</a:t>
            </a:r>
            <a:r>
              <a:rPr lang="en-US" dirty="0" smtClean="0"/>
              <a:t> </a:t>
            </a:r>
            <a:r>
              <a:rPr lang="en-US" dirty="0" err="1" smtClean="0"/>
              <a:t>skriptorium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; </a:t>
            </a:r>
            <a:r>
              <a:rPr lang="en-US" dirty="0" err="1" smtClean="0"/>
              <a:t>Serat</a:t>
            </a:r>
            <a:r>
              <a:rPr lang="en-US" dirty="0" smtClean="0"/>
              <a:t> Angling </a:t>
            </a:r>
            <a:r>
              <a:rPr lang="en-US" dirty="0" err="1" smtClean="0"/>
              <a:t>Darma</a:t>
            </a:r>
            <a:r>
              <a:rPr lang="en-US" dirty="0" smtClean="0"/>
              <a:t> KBG 98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dirembang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123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096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 err="1" smtClean="0"/>
              <a:t>Teks</a:t>
            </a:r>
            <a:r>
              <a:rPr lang="en-US" sz="3500" dirty="0" smtClean="0"/>
              <a:t> </a:t>
            </a:r>
            <a:r>
              <a:rPr lang="en-US" sz="3500" dirty="0" err="1" smtClean="0"/>
              <a:t>maradahana</a:t>
            </a:r>
            <a:r>
              <a:rPr lang="en-US" sz="3500" dirty="0" smtClean="0"/>
              <a:t> </a:t>
            </a:r>
            <a:r>
              <a:rPr lang="en-US" sz="3500" dirty="0" err="1" smtClean="0"/>
              <a:t>menyebut</a:t>
            </a:r>
            <a:r>
              <a:rPr lang="en-US" sz="3500" dirty="0" smtClean="0"/>
              <a:t> </a:t>
            </a:r>
            <a:r>
              <a:rPr lang="en-US" sz="3500" dirty="0" err="1" smtClean="0"/>
              <a:t>tempat</a:t>
            </a:r>
            <a:r>
              <a:rPr lang="en-US" sz="3500" dirty="0" smtClean="0"/>
              <a:t> </a:t>
            </a:r>
            <a:r>
              <a:rPr lang="en-US" sz="3500" dirty="0" err="1" smtClean="0"/>
              <a:t>penciptaan</a:t>
            </a:r>
            <a:r>
              <a:rPr lang="en-US" sz="3500" dirty="0" smtClean="0"/>
              <a:t> </a:t>
            </a:r>
            <a:r>
              <a:rPr lang="en-US" sz="3500" dirty="0" err="1" smtClean="0"/>
              <a:t>teks</a:t>
            </a:r>
            <a:r>
              <a:rPr lang="en-US" sz="3500" dirty="0" smtClean="0"/>
              <a:t> di </a:t>
            </a:r>
            <a:r>
              <a:rPr lang="en-US" sz="3500" dirty="0"/>
              <a:t>K</a:t>
            </a:r>
            <a:r>
              <a:rPr lang="en-US" sz="3500" dirty="0" smtClean="0"/>
              <a:t>ediri </a:t>
            </a:r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US" sz="3500" b="1" dirty="0" err="1" smtClean="0"/>
              <a:t>Kelompok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Skriptorium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Pcaio</a:t>
            </a:r>
            <a:endParaRPr lang="en-US" sz="3500" b="1" dirty="0" smtClean="0"/>
          </a:p>
          <a:p>
            <a:pPr marL="514350" indent="-514350">
              <a:buClrTx/>
              <a:buAutoNum type="arabicPeriod"/>
            </a:pPr>
            <a:r>
              <a:rPr lang="en-US" sz="3500" dirty="0" err="1" smtClean="0"/>
              <a:t>Teks-teks</a:t>
            </a:r>
            <a:r>
              <a:rPr lang="en-US" sz="3500" dirty="0" smtClean="0"/>
              <a:t> yang </a:t>
            </a:r>
            <a:r>
              <a:rPr lang="en-US" sz="3500" dirty="0" err="1" smtClean="0"/>
              <a:t>ditulis</a:t>
            </a:r>
            <a:r>
              <a:rPr lang="en-US" sz="3500" dirty="0" smtClean="0"/>
              <a:t> di </a:t>
            </a:r>
            <a:r>
              <a:rPr lang="en-US" sz="3500" dirty="0" err="1" smtClean="0"/>
              <a:t>Jawa</a:t>
            </a:r>
            <a:r>
              <a:rPr lang="en-US" sz="3500" dirty="0" smtClean="0"/>
              <a:t> Tengah </a:t>
            </a:r>
            <a:r>
              <a:rPr lang="en-US" sz="3500" dirty="0" err="1" smtClean="0"/>
              <a:t>Skriptorium</a:t>
            </a:r>
            <a:r>
              <a:rPr lang="en-US" sz="3500" dirty="0" smtClean="0"/>
              <a:t>; </a:t>
            </a:r>
            <a:r>
              <a:rPr lang="en-US" sz="3500" dirty="0" err="1" smtClean="0"/>
              <a:t>lembah</a:t>
            </a:r>
            <a:r>
              <a:rPr lang="en-US" sz="3500" dirty="0" smtClean="0"/>
              <a:t> </a:t>
            </a:r>
            <a:r>
              <a:rPr lang="en-US" sz="3500" dirty="0" err="1" smtClean="0"/>
              <a:t>Bengawan</a:t>
            </a:r>
            <a:r>
              <a:rPr lang="en-US" sz="3500" dirty="0" smtClean="0"/>
              <a:t> </a:t>
            </a:r>
            <a:r>
              <a:rPr lang="en-US" sz="3500" dirty="0" err="1" smtClean="0"/>
              <a:t>Sala</a:t>
            </a:r>
            <a:r>
              <a:rPr lang="en-US" sz="3500" dirty="0" smtClean="0"/>
              <a:t> </a:t>
            </a:r>
            <a:r>
              <a:rPr lang="en-US" sz="3500" dirty="0" err="1" smtClean="0"/>
              <a:t>serta</a:t>
            </a:r>
            <a:r>
              <a:rPr lang="en-US" sz="3500" dirty="0" smtClean="0"/>
              <a:t> </a:t>
            </a:r>
            <a:r>
              <a:rPr lang="en-US" sz="3500" dirty="0" err="1" smtClean="0"/>
              <a:t>lembah</a:t>
            </a:r>
            <a:r>
              <a:rPr lang="en-US" sz="3500" dirty="0" smtClean="0"/>
              <a:t> Sungai </a:t>
            </a:r>
            <a:r>
              <a:rPr lang="en-US" sz="3500" dirty="0" err="1" smtClean="0"/>
              <a:t>Opak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Sungai </a:t>
            </a:r>
            <a:r>
              <a:rPr lang="en-US" sz="3500" dirty="0" err="1" smtClean="0"/>
              <a:t>Progo</a:t>
            </a:r>
            <a:endParaRPr lang="en-US" sz="3500" dirty="0" smtClean="0"/>
          </a:p>
          <a:p>
            <a:pPr marL="514350" indent="-514350">
              <a:buClrTx/>
              <a:buAutoNum type="arabicPeriod"/>
            </a:pPr>
            <a:r>
              <a:rPr lang="en-US" sz="3500" dirty="0" err="1" smtClean="0"/>
              <a:t>Teks-teks</a:t>
            </a:r>
            <a:r>
              <a:rPr lang="en-US" sz="3500" dirty="0" smtClean="0"/>
              <a:t> yang </a:t>
            </a:r>
            <a:r>
              <a:rPr lang="en-US" sz="3500" dirty="0" err="1" smtClean="0"/>
              <a:t>ditulis</a:t>
            </a:r>
            <a:r>
              <a:rPr lang="en-US" sz="3500" dirty="0" smtClean="0"/>
              <a:t> di </a:t>
            </a:r>
            <a:r>
              <a:rPr lang="en-US" sz="3500" dirty="0" err="1" smtClean="0"/>
              <a:t>Jawa</a:t>
            </a:r>
            <a:r>
              <a:rPr lang="en-US" sz="3500" dirty="0" smtClean="0"/>
              <a:t> </a:t>
            </a:r>
            <a:r>
              <a:rPr lang="en-US" sz="3500" dirty="0" err="1" smtClean="0"/>
              <a:t>Timur</a:t>
            </a:r>
            <a:r>
              <a:rPr lang="en-US" sz="3500" dirty="0" smtClean="0"/>
              <a:t> </a:t>
            </a:r>
            <a:r>
              <a:rPr lang="en-US" sz="3500" dirty="0" err="1" smtClean="0"/>
              <a:t>Skriptorium</a:t>
            </a:r>
            <a:r>
              <a:rPr lang="en-US" sz="3500" dirty="0" smtClean="0"/>
              <a:t>: </a:t>
            </a:r>
            <a:r>
              <a:rPr lang="en-US" sz="3500" dirty="0" err="1" smtClean="0"/>
              <a:t>lembah</a:t>
            </a:r>
            <a:r>
              <a:rPr lang="en-US" sz="3500" dirty="0" smtClean="0"/>
              <a:t> Sungai </a:t>
            </a:r>
            <a:r>
              <a:rPr lang="en-US" sz="3500" dirty="0" err="1" smtClean="0"/>
              <a:t>Branta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Maduea</a:t>
            </a:r>
            <a:endParaRPr lang="en-US" sz="3500" dirty="0" smtClean="0"/>
          </a:p>
          <a:p>
            <a:pPr marL="514350" indent="-514350">
              <a:buClrTx/>
              <a:buAutoNum type="arabicPeriod"/>
            </a:pPr>
            <a:r>
              <a:rPr lang="en-US" sz="3500" dirty="0" err="1" smtClean="0"/>
              <a:t>Teks-teks</a:t>
            </a:r>
            <a:r>
              <a:rPr lang="en-US" sz="3500" dirty="0" smtClean="0"/>
              <a:t> yang </a:t>
            </a:r>
            <a:r>
              <a:rPr lang="en-US" sz="3500" dirty="0" err="1" smtClean="0"/>
              <a:t>ditulis</a:t>
            </a:r>
            <a:r>
              <a:rPr lang="en-US" sz="3500" dirty="0" smtClean="0"/>
              <a:t> di </a:t>
            </a:r>
            <a:r>
              <a:rPr lang="en-US" sz="3500" dirty="0" err="1" smtClean="0"/>
              <a:t>Sepanjang</a:t>
            </a:r>
            <a:r>
              <a:rPr lang="en-US" sz="3500" dirty="0" smtClean="0"/>
              <a:t> </a:t>
            </a:r>
            <a:r>
              <a:rPr lang="en-US" sz="3500" dirty="0" err="1" smtClean="0"/>
              <a:t>Pantai</a:t>
            </a:r>
            <a:r>
              <a:rPr lang="en-US" sz="3500" dirty="0" smtClean="0"/>
              <a:t> Utara </a:t>
            </a:r>
            <a:r>
              <a:rPr lang="en-US" sz="3500" dirty="0" err="1" smtClean="0"/>
              <a:t>Jawa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selanjutnya</a:t>
            </a:r>
            <a:endParaRPr lang="en-US" sz="3500" dirty="0" smtClean="0"/>
          </a:p>
          <a:p>
            <a:pPr marL="514350" indent="-514350">
              <a:buClrTx/>
              <a:buAutoNum type="arabicPeriod"/>
            </a:pPr>
            <a:r>
              <a:rPr lang="en-US" sz="3500" dirty="0" err="1"/>
              <a:t>T</a:t>
            </a:r>
            <a:r>
              <a:rPr lang="en-US" sz="3500" dirty="0" err="1" smtClean="0"/>
              <a:t>eks-teks</a:t>
            </a:r>
            <a:r>
              <a:rPr lang="en-US" sz="3500" dirty="0" smtClean="0"/>
              <a:t> yang </a:t>
            </a:r>
            <a:r>
              <a:rPr lang="en-US" sz="3500" dirty="0" err="1" smtClean="0"/>
              <a:t>ditulis</a:t>
            </a:r>
            <a:r>
              <a:rPr lang="en-US" sz="3500" dirty="0" smtClean="0"/>
              <a:t> di Bali</a:t>
            </a:r>
          </a:p>
          <a:p>
            <a:pPr marL="0" indent="0"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xmlns="" val="224073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c. watermark/cap air</a:t>
            </a:r>
          </a:p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→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inisial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cap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cap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tandingan</a:t>
            </a:r>
            <a:r>
              <a:rPr lang="en-US" dirty="0" smtClean="0"/>
              <a:t>/countermark</a:t>
            </a:r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b="1" dirty="0" smtClean="0"/>
              <a:t>d. </a:t>
            </a:r>
            <a:r>
              <a:rPr lang="en-US" b="1" dirty="0" err="1" smtClean="0"/>
              <a:t>Rubrikasi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latin typeface="Calibri"/>
                <a:cs typeface="Calibri"/>
              </a:rPr>
              <a:t>→</a:t>
            </a:r>
            <a:r>
              <a:rPr lang="en-US" b="1" dirty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pemarka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. </a:t>
            </a:r>
            <a:r>
              <a:rPr lang="en-US" dirty="0" err="1" smtClean="0"/>
              <a:t>Naskah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pemarka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bahasayang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puisi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pembaitan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metrum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gatra</a:t>
            </a:r>
            <a:r>
              <a:rPr lang="en-US" dirty="0" smtClean="0"/>
              <a:t>/</a:t>
            </a:r>
            <a:r>
              <a:rPr lang="en-US" dirty="0" err="1" smtClean="0"/>
              <a:t>larik</a:t>
            </a:r>
            <a:r>
              <a:rPr lang="en-US" dirty="0" smtClean="0"/>
              <a:t>/</a:t>
            </a:r>
            <a:r>
              <a:rPr lang="en-US" dirty="0" err="1" smtClean="0"/>
              <a:t>baris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/bait/</a:t>
            </a:r>
            <a:r>
              <a:rPr lang="en-US" dirty="0" err="1" smtClean="0"/>
              <a:t>pupuh</a:t>
            </a:r>
            <a:r>
              <a:rPr lang="en-US" dirty="0" smtClean="0"/>
              <a:t>/ </a:t>
            </a:r>
            <a:r>
              <a:rPr lang="en-US" dirty="0" err="1" smtClean="0"/>
              <a:t>bab</a:t>
            </a:r>
            <a:r>
              <a:rPr lang="en-US" dirty="0" smtClean="0"/>
              <a:t>, yang </a:t>
            </a:r>
            <a:r>
              <a:rPr lang="en-US" dirty="0" err="1" smtClean="0"/>
              <a:t>biasanya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tinta</a:t>
            </a:r>
            <a:r>
              <a:rPr lang="en-US" dirty="0" smtClean="0"/>
              <a:t> lain </a:t>
            </a:r>
            <a:r>
              <a:rPr lang="en-US" dirty="0" err="1" smtClean="0"/>
              <a:t>kadang-kadang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0131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e</a:t>
            </a:r>
            <a:r>
              <a:rPr lang="en-US" sz="3200" dirty="0" smtClean="0"/>
              <a:t>. </a:t>
            </a:r>
            <a:r>
              <a:rPr lang="en-US" sz="3200" dirty="0" err="1" smtClean="0"/>
              <a:t>Iluminasi</a:t>
            </a:r>
            <a:r>
              <a:rPr lang="en-US" sz="3200" dirty="0" smtClean="0"/>
              <a:t>: </a:t>
            </a:r>
            <a:r>
              <a:rPr lang="en-US" sz="3200" dirty="0" err="1" smtClean="0"/>
              <a:t>hiasan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membentuk</a:t>
            </a:r>
            <a:r>
              <a:rPr lang="en-US" sz="3200" dirty="0" smtClean="0"/>
              <a:t> </a:t>
            </a:r>
            <a:r>
              <a:rPr lang="en-US" sz="3200" dirty="0" err="1" smtClean="0"/>
              <a:t>bingkai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halaman-halaman</a:t>
            </a:r>
            <a:r>
              <a:rPr lang="en-US" sz="3200" dirty="0" smtClean="0"/>
              <a:t> </a:t>
            </a:r>
            <a:r>
              <a:rPr lang="en-US" sz="3200" dirty="0" err="1" smtClean="0"/>
              <a:t>naskah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sekaligus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bingkai</a:t>
            </a:r>
            <a:r>
              <a:rPr lang="en-US" sz="3200" dirty="0" smtClean="0"/>
              <a:t> blog </a:t>
            </a:r>
            <a:r>
              <a:rPr lang="en-US" sz="3200" dirty="0" err="1" smtClean="0"/>
              <a:t>teks</a:t>
            </a:r>
            <a:r>
              <a:rPr lang="en-US" sz="3200" dirty="0" smtClean="0"/>
              <a:t>.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tradisi</a:t>
            </a:r>
            <a:r>
              <a:rPr lang="en-US" sz="3200" dirty="0" smtClean="0"/>
              <a:t> </a:t>
            </a:r>
            <a:r>
              <a:rPr lang="en-US" sz="3200" dirty="0" err="1" smtClean="0"/>
              <a:t>pernaskahan</a:t>
            </a:r>
            <a:r>
              <a:rPr lang="en-US" sz="3200" dirty="0" smtClean="0"/>
              <a:t> </a:t>
            </a:r>
            <a:r>
              <a:rPr lang="en-US" sz="3200" dirty="0" err="1" smtClean="0"/>
              <a:t>Jawa</a:t>
            </a:r>
            <a:r>
              <a:rPr lang="en-US" sz="3200" dirty="0" smtClean="0"/>
              <a:t> </a:t>
            </a:r>
            <a:r>
              <a:rPr lang="en-US" sz="3200" dirty="0" err="1" smtClean="0"/>
              <a:t>bingkai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dirty="0" err="1" smtClean="0"/>
              <a:t>wadana</a:t>
            </a:r>
            <a:r>
              <a:rPr lang="en-US" sz="3200" dirty="0" smtClean="0"/>
              <a:t> </a:t>
            </a:r>
            <a:r>
              <a:rPr lang="en-US" sz="3200" dirty="0" err="1" smtClean="0"/>
              <a:t>renggan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200" dirty="0"/>
              <a:t>f</a:t>
            </a:r>
            <a:r>
              <a:rPr lang="en-US" sz="3200" dirty="0" smtClean="0"/>
              <a:t>. </a:t>
            </a:r>
            <a:r>
              <a:rPr lang="en-US" sz="3200" dirty="0" err="1" smtClean="0"/>
              <a:t>Scolia</a:t>
            </a:r>
            <a:r>
              <a:rPr lang="en-US" sz="3200" dirty="0" smtClean="0"/>
              <a:t>: </a:t>
            </a:r>
            <a:r>
              <a:rPr lang="en-US" sz="3200" dirty="0" err="1" smtClean="0"/>
              <a:t>keterangan</a:t>
            </a:r>
            <a:r>
              <a:rPr lang="en-US" sz="3200" dirty="0" smtClean="0"/>
              <a:t> </a:t>
            </a:r>
            <a:r>
              <a:rPr lang="en-US" sz="3200" dirty="0" err="1" smtClean="0"/>
              <a:t>berupa</a:t>
            </a:r>
            <a:r>
              <a:rPr lang="en-US" sz="3200" dirty="0" smtClean="0"/>
              <a:t> </a:t>
            </a:r>
            <a:r>
              <a:rPr lang="en-US" sz="3200" dirty="0" err="1" smtClean="0"/>
              <a:t>catatan-catatan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terdapat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pinggir</a:t>
            </a:r>
            <a:r>
              <a:rPr lang="en-US" sz="3200" dirty="0" smtClean="0"/>
              <a:t> </a:t>
            </a:r>
            <a:r>
              <a:rPr lang="en-US" sz="3200" dirty="0" err="1" smtClean="0"/>
              <a:t>teks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92950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2. External </a:t>
            </a:r>
            <a:r>
              <a:rPr lang="en-US" sz="3600" b="1" dirty="0" err="1" smtClean="0"/>
              <a:t>evidentie</a:t>
            </a:r>
            <a:r>
              <a:rPr lang="en-US" sz="3600" b="1" dirty="0" smtClean="0"/>
              <a:t> </a:t>
            </a:r>
          </a:p>
          <a:p>
            <a:pPr marL="514350" indent="-514350">
              <a:buClrTx/>
              <a:buAutoNum type="alphaLcPeriod"/>
            </a:pP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sampul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/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endParaRPr lang="en-US" dirty="0" smtClean="0"/>
          </a:p>
          <a:p>
            <a:pPr marL="514350" indent="-514350">
              <a:buClrTx/>
              <a:buAutoNum type="alphaLcPeriod"/>
            </a:pPr>
            <a:endParaRPr lang="en-US" sz="500" dirty="0" smtClean="0"/>
          </a:p>
          <a:p>
            <a:pPr marL="514350" indent="-514350">
              <a:buClrTx/>
              <a:buAutoNum type="alphaLcPeriod"/>
            </a:pP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endParaRPr lang="en-US" dirty="0" smtClean="0"/>
          </a:p>
          <a:p>
            <a:pPr marL="514350" indent="-514350">
              <a:buClrTx/>
              <a:buAutoNum type="alphaLcPeriod"/>
            </a:pPr>
            <a:endParaRPr lang="en-US" sz="500" dirty="0" smtClean="0"/>
          </a:p>
          <a:p>
            <a:pPr marL="514350" indent="-514350">
              <a:buClrTx/>
              <a:buAutoNum type="alphaLcPeriod"/>
            </a:pPr>
            <a:r>
              <a:rPr lang="en-US" dirty="0" err="1" smtClean="0"/>
              <a:t>Peristiwa-peristiwa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yang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menyiratkan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514350" indent="-514350">
              <a:buClrTx/>
              <a:buAutoNum type="alphaLcPeriod"/>
            </a:pPr>
            <a:endParaRPr lang="en-US" sz="700" dirty="0" smtClean="0"/>
          </a:p>
          <a:p>
            <a:pPr marL="514350" indent="-514350">
              <a:buClrTx/>
              <a:buAutoNum type="alphaLcPeriod"/>
            </a:pPr>
            <a:r>
              <a:rPr lang="en-US" dirty="0" err="1" smtClean="0"/>
              <a:t>Penyebutan</a:t>
            </a:r>
            <a:r>
              <a:rPr lang="en-US" dirty="0" smtClean="0"/>
              <a:t> </a:t>
            </a:r>
            <a:r>
              <a:rPr lang="en-US" dirty="0" err="1"/>
              <a:t>teks</a:t>
            </a:r>
            <a:r>
              <a:rPr lang="en-US" dirty="0"/>
              <a:t> yang lain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paling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prakiraan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 smtClean="0"/>
              <a:t>naskah</a:t>
            </a:r>
            <a:endParaRPr lang="en-US" dirty="0" smtClean="0"/>
          </a:p>
          <a:p>
            <a:pPr marL="514350" indent="-514350">
              <a:buClrTx/>
              <a:buAutoNum type="alphaLcPeriod"/>
            </a:pPr>
            <a:endParaRPr lang="en-US" sz="700" dirty="0" smtClean="0"/>
          </a:p>
          <a:p>
            <a:pPr marL="514350" indent="-514350">
              <a:buClrTx/>
              <a:buAutoNum type="alphaLcPeriod"/>
            </a:pP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ahli-ahli</a:t>
            </a:r>
            <a:r>
              <a:rPr lang="en-US" dirty="0"/>
              <a:t> yang </a:t>
            </a:r>
            <a:r>
              <a:rPr lang="en-US" dirty="0" err="1"/>
              <a:t>mengait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514350" indent="-514350">
              <a:buClrTx/>
              <a:buAutoNum type="alpha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24407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683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Matakuliah Filologi II</vt:lpstr>
      <vt:lpstr>Pertemuan Kelima  Penentuan Umur Naskah dan Teks</vt:lpstr>
      <vt:lpstr>Naskah Tua Teks Muda</vt:lpstr>
      <vt:lpstr>Penentuan Umur Naskah dan Teks Melalui:</vt:lpstr>
      <vt:lpstr>Slide 5</vt:lpstr>
      <vt:lpstr>Slide 6</vt:lpstr>
      <vt:lpstr>Slide 7</vt:lpstr>
      <vt:lpstr>Slide 8</vt:lpstr>
      <vt:lpstr>Slide 9</vt:lpstr>
      <vt:lpstr>Slide 10</vt:lpstr>
      <vt:lpstr>4. Dengan Cara Pronogram</vt:lpstr>
      <vt:lpstr>Slide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safarudin</cp:lastModifiedBy>
  <cp:revision>19</cp:revision>
  <dcterms:created xsi:type="dcterms:W3CDTF">2014-07-13T02:27:07Z</dcterms:created>
  <dcterms:modified xsi:type="dcterms:W3CDTF">2014-11-28T05:54:28Z</dcterms:modified>
</cp:coreProperties>
</file>