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7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3" r:id="rId39"/>
    <p:sldId id="294" r:id="rId40"/>
    <p:sldId id="295" r:id="rId41"/>
    <p:sldId id="291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6BE94-50B8-43A6-83F7-B8A9873EBCB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3E04C-EDA9-4C13-BDA5-1E087CDA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6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D55A8-E218-46B0-9CF3-ADFA73351D7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B5D289-4625-4D64-9158-A3573948D24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64489" y="1837424"/>
            <a:ext cx="6825157" cy="1017495"/>
          </a:xfrm>
        </p:spPr>
        <p:txBody>
          <a:bodyPr/>
          <a:lstStyle/>
          <a:p>
            <a:r>
              <a:rPr lang="en-US" sz="3400" dirty="0" smtClean="0">
                <a:ea typeface="Adobe Heiti Std R" pitchFamily="34" charset="-128"/>
              </a:rPr>
              <a:t>PUISI JAWA MODERN</a:t>
            </a:r>
            <a:endParaRPr lang="en-US" sz="3400" dirty="0"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61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5151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III. BUNYI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6096000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bersifat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estetik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unsur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keindahan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ekspresif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bertugas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memperdalam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ucapan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rasa,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bayangan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suasana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dsb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entingnya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peranan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kesusastraan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pernah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kepuitisan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romantik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simbolisme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Slametmuljana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1956: 57)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asosiasi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Hal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diusahakan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Kenyataan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ditangkap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indera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2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teori</a:t>
            </a:r>
            <a:r>
              <a:rPr lang="en-US" sz="3600" dirty="0" smtClean="0"/>
              <a:t> </a:t>
            </a:r>
            <a:r>
              <a:rPr lang="en-US" sz="3600" dirty="0" err="1" smtClean="0"/>
              <a:t>simbolisme</a:t>
            </a:r>
            <a:r>
              <a:rPr lang="en-US" sz="3600" dirty="0" smtClean="0"/>
              <a:t> </a:t>
            </a:r>
            <a:r>
              <a:rPr lang="en-US" sz="3600" dirty="0" err="1" smtClean="0"/>
              <a:t>tugas</a:t>
            </a:r>
            <a:r>
              <a:rPr lang="en-US" sz="3600" dirty="0" smtClean="0"/>
              <a:t> </a:t>
            </a:r>
            <a:r>
              <a:rPr lang="en-US" sz="3600" dirty="0" err="1" smtClean="0"/>
              <a:t>puisi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mendekati</a:t>
            </a:r>
            <a:r>
              <a:rPr lang="en-US" sz="3600" dirty="0" smtClean="0"/>
              <a:t> </a:t>
            </a:r>
            <a:r>
              <a:rPr lang="en-US" sz="3600" dirty="0" err="1" smtClean="0"/>
              <a:t>kenyataan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,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tak</a:t>
            </a:r>
            <a:r>
              <a:rPr lang="en-US" sz="3600" dirty="0" smtClean="0"/>
              <a:t> </a:t>
            </a:r>
            <a:r>
              <a:rPr lang="en-US" sz="3600" dirty="0" err="1" smtClean="0"/>
              <a:t>usah</a:t>
            </a:r>
            <a:r>
              <a:rPr lang="en-US" sz="3600" dirty="0" smtClean="0"/>
              <a:t> </a:t>
            </a:r>
            <a:r>
              <a:rPr lang="en-US" sz="3600" dirty="0" err="1" smtClean="0"/>
              <a:t>memikirkan</a:t>
            </a:r>
            <a:r>
              <a:rPr lang="en-US" sz="3600" dirty="0" smtClean="0"/>
              <a:t> </a:t>
            </a:r>
            <a:r>
              <a:rPr lang="en-US" sz="3600" dirty="0" err="1" smtClean="0"/>
              <a:t>arti</a:t>
            </a:r>
            <a:r>
              <a:rPr lang="en-US" sz="3600" dirty="0" smtClean="0"/>
              <a:t> </a:t>
            </a:r>
            <a:r>
              <a:rPr lang="en-US" sz="3600" dirty="0" err="1" smtClean="0"/>
              <a:t>katanya</a:t>
            </a:r>
            <a:r>
              <a:rPr lang="en-US" sz="3600" dirty="0" smtClean="0"/>
              <a:t>,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memikirkan</a:t>
            </a:r>
            <a:r>
              <a:rPr lang="en-US" sz="3600" dirty="0" smtClean="0"/>
              <a:t> </a:t>
            </a:r>
            <a:r>
              <a:rPr lang="en-US" sz="3600" dirty="0" err="1" smtClean="0"/>
              <a:t>arti</a:t>
            </a:r>
            <a:r>
              <a:rPr lang="en-US" sz="3600" dirty="0" smtClean="0"/>
              <a:t> </a:t>
            </a:r>
            <a:r>
              <a:rPr lang="en-US" sz="3600" dirty="0" err="1" smtClean="0"/>
              <a:t>katanya</a:t>
            </a:r>
            <a:r>
              <a:rPr lang="en-US" sz="3600" dirty="0" smtClean="0"/>
              <a:t>, </a:t>
            </a:r>
            <a:r>
              <a:rPr lang="en-US" sz="3600" dirty="0" err="1" smtClean="0"/>
              <a:t>melainkan</a:t>
            </a:r>
            <a:r>
              <a:rPr lang="en-US" sz="3600" dirty="0" smtClean="0"/>
              <a:t> </a:t>
            </a:r>
            <a:r>
              <a:rPr lang="en-US" sz="3600" dirty="0" err="1" smtClean="0"/>
              <a:t>mengutamakan</a:t>
            </a:r>
            <a:r>
              <a:rPr lang="en-US" sz="3600" dirty="0" smtClean="0"/>
              <a:t> </a:t>
            </a:r>
            <a:r>
              <a:rPr lang="en-US" sz="3600" dirty="0" err="1" smtClean="0"/>
              <a:t>suara</a:t>
            </a:r>
            <a:r>
              <a:rPr lang="en-US" sz="3600" dirty="0" smtClean="0"/>
              <a:t>, </a:t>
            </a:r>
            <a:r>
              <a:rPr lang="en-US" sz="3600" dirty="0" err="1" smtClean="0"/>
              <a:t>lagu</a:t>
            </a:r>
            <a:r>
              <a:rPr lang="en-US" sz="3600" dirty="0" smtClean="0"/>
              <a:t>, </a:t>
            </a:r>
            <a:r>
              <a:rPr lang="en-US" sz="3600" dirty="0" err="1" smtClean="0"/>
              <a:t>irama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rasa </a:t>
            </a:r>
            <a:r>
              <a:rPr lang="en-US" sz="3600" dirty="0" err="1" smtClean="0"/>
              <a:t>timbul</a:t>
            </a:r>
            <a:r>
              <a:rPr lang="en-US" sz="3600" dirty="0" smtClean="0"/>
              <a:t> </a:t>
            </a:r>
            <a:r>
              <a:rPr lang="en-US" sz="3600" dirty="0" err="1" smtClean="0"/>
              <a:t>karenanya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tanggapan-tanggapan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mungkin</a:t>
            </a:r>
            <a:r>
              <a:rPr lang="en-US" sz="3600" dirty="0" smtClean="0"/>
              <a:t> </a:t>
            </a:r>
            <a:r>
              <a:rPr lang="en-US" sz="3600" dirty="0" err="1" smtClean="0"/>
              <a:t>dibangkitkannya</a:t>
            </a:r>
            <a:r>
              <a:rPr lang="en-US" sz="3600" dirty="0" smtClean="0"/>
              <a:t>.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begitu</a:t>
            </a:r>
            <a:r>
              <a:rPr lang="en-US" sz="3600" dirty="0" smtClean="0"/>
              <a:t> </a:t>
            </a:r>
            <a:r>
              <a:rPr lang="en-US" sz="3600" dirty="0" err="1" smtClean="0"/>
              <a:t>kesusastraan</a:t>
            </a:r>
            <a:r>
              <a:rPr lang="en-US" sz="3600" dirty="0" smtClean="0"/>
              <a:t>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kemasukan</a:t>
            </a:r>
            <a:r>
              <a:rPr lang="en-US" sz="3600" dirty="0" smtClean="0"/>
              <a:t> </a:t>
            </a:r>
            <a:r>
              <a:rPr lang="en-US" sz="3600" dirty="0" err="1" smtClean="0"/>
              <a:t>aliran</a:t>
            </a:r>
            <a:r>
              <a:rPr lang="en-US" sz="3600" dirty="0" smtClean="0"/>
              <a:t> </a:t>
            </a:r>
            <a:r>
              <a:rPr lang="en-US" sz="3600" dirty="0" err="1" smtClean="0"/>
              <a:t>seni</a:t>
            </a:r>
            <a:r>
              <a:rPr lang="en-US" sz="3600" dirty="0" smtClean="0"/>
              <a:t> </a:t>
            </a:r>
            <a:r>
              <a:rPr lang="en-US" sz="3600" dirty="0" err="1" smtClean="0"/>
              <a:t>musik</a:t>
            </a:r>
            <a:r>
              <a:rPr lang="en-US" sz="3600" dirty="0" smtClean="0"/>
              <a:t> (</a:t>
            </a:r>
            <a:r>
              <a:rPr lang="en-US" sz="3600" dirty="0" err="1" smtClean="0"/>
              <a:t>Slametmuljana</a:t>
            </a:r>
            <a:r>
              <a:rPr lang="en-US" sz="3600" dirty="0" smtClean="0"/>
              <a:t>, 1956:59)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711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sajak</a:t>
            </a:r>
            <a:r>
              <a:rPr lang="en-US" sz="3200" dirty="0"/>
              <a:t> </a:t>
            </a:r>
            <a:r>
              <a:rPr lang="en-US" sz="3200" dirty="0" err="1"/>
              <a:t>penyair</a:t>
            </a:r>
            <a:r>
              <a:rPr lang="en-US" sz="3200" dirty="0"/>
              <a:t> </a:t>
            </a:r>
            <a:r>
              <a:rPr lang="en-US" sz="3200" dirty="0" err="1"/>
              <a:t>simbolis</a:t>
            </a:r>
            <a:r>
              <a:rPr lang="en-US" sz="3200" dirty="0"/>
              <a:t> </a:t>
            </a:r>
            <a:r>
              <a:rPr lang="en-US" sz="3200" dirty="0" err="1"/>
              <a:t>kebanyakan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mementingkan</a:t>
            </a:r>
            <a:r>
              <a:rPr lang="en-US" sz="3200" dirty="0"/>
              <a:t> </a:t>
            </a:r>
            <a:r>
              <a:rPr lang="en-US" sz="3200" dirty="0" err="1"/>
              <a:t>suara</a:t>
            </a:r>
            <a:r>
              <a:rPr lang="en-US" sz="3200" dirty="0"/>
              <a:t>, </a:t>
            </a:r>
            <a:r>
              <a:rPr lang="en-US" sz="3200" dirty="0" err="1"/>
              <a:t>irama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kata-</a:t>
            </a:r>
            <a:r>
              <a:rPr lang="en-US" sz="3200" dirty="0" err="1"/>
              <a:t>katanya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melepaskan</a:t>
            </a:r>
            <a:r>
              <a:rPr lang="en-US" sz="3200" dirty="0"/>
              <a:t> </a:t>
            </a:r>
            <a:r>
              <a:rPr lang="en-US" sz="3200" dirty="0" err="1"/>
              <a:t>tugasnya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yang </a:t>
            </a:r>
            <a:r>
              <a:rPr lang="en-US" sz="3200" dirty="0" err="1"/>
              <a:t>mewakili</a:t>
            </a:r>
            <a:r>
              <a:rPr lang="en-US" sz="3200" dirty="0"/>
              <a:t> </a:t>
            </a:r>
            <a:r>
              <a:rPr lang="en-US" sz="3200" dirty="0" err="1"/>
              <a:t>pengertian</a:t>
            </a:r>
            <a:r>
              <a:rPr lang="en-US" sz="3200" dirty="0"/>
              <a:t> (</a:t>
            </a:r>
            <a:r>
              <a:rPr lang="en-US" sz="3200" dirty="0" err="1"/>
              <a:t>Slametmuljana</a:t>
            </a:r>
            <a:r>
              <a:rPr lang="en-US" sz="3200" dirty="0"/>
              <a:t>, 1956:60)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puisi</a:t>
            </a:r>
            <a:r>
              <a:rPr lang="en-US" sz="3200" dirty="0"/>
              <a:t> </a:t>
            </a:r>
            <a:r>
              <a:rPr lang="en-US" sz="3200" dirty="0" err="1"/>
              <a:t>pengertian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lagi</a:t>
            </a:r>
            <a:r>
              <a:rPr lang="en-US" sz="3200" dirty="0"/>
              <a:t> </a:t>
            </a:r>
            <a:r>
              <a:rPr lang="en-US" sz="3200" dirty="0" err="1" smtClean="0"/>
              <a:t>diutamakan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Di Indonesia </a:t>
            </a:r>
            <a:r>
              <a:rPr lang="en-US" sz="3200" dirty="0" err="1" smtClean="0"/>
              <a:t>simbolisme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dianut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nyata</a:t>
            </a:r>
            <a:r>
              <a:rPr lang="en-US" sz="3200" dirty="0" smtClean="0"/>
              <a:t>,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unsur-unsur</a:t>
            </a:r>
            <a:r>
              <a:rPr lang="en-US" sz="3200" dirty="0" smtClean="0"/>
              <a:t> </a:t>
            </a:r>
            <a:r>
              <a:rPr lang="en-US" sz="3200" dirty="0" err="1" smtClean="0"/>
              <a:t>memntingkan</a:t>
            </a:r>
            <a:r>
              <a:rPr lang="en-US" sz="3200" dirty="0" smtClean="0"/>
              <a:t> </a:t>
            </a:r>
            <a:r>
              <a:rPr lang="en-US" sz="3200" dirty="0" err="1" smtClean="0"/>
              <a:t>bunyi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lambang-lambang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simbolik-simbolik</a:t>
            </a:r>
            <a:r>
              <a:rPr lang="en-US" sz="3200" dirty="0" smtClean="0"/>
              <a:t> </a:t>
            </a:r>
            <a:r>
              <a:rPr lang="en-US" sz="3200" dirty="0" err="1" smtClean="0"/>
              <a:t>dipergunakan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penyair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sajak-sajaknya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7800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orkestrasi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Dari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murni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imaji-imaji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pengalaman-pengalaman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jiwa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pendengarnya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Kombinasi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efoni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(euphony),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Kombinasi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vokal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asonansi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): a, e, I, o, u,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bersuara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(voiced): b, d, g, j,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liquida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r, 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sengau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m, 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efoni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69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tugasnya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orkestrasi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Clr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Peniru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anomatope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klanksymboliek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klankmetaphoor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Slametmuljana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1956:61)</a:t>
            </a: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dihubungkan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suasana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Slametmuljana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1956:72)</a:t>
            </a:r>
          </a:p>
        </p:txBody>
      </p:sp>
    </p:spTree>
    <p:extLst>
      <p:ext uri="{BB962C8B-B14F-4D97-AF65-F5344CB8AC3E}">
        <p14:creationId xmlns:p14="http://schemas.microsoft.com/office/powerpoint/2010/main" val="4219135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kepuitisan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estetika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ulangan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diusahakan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dialami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kesadaran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mempertinggi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evokasi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pengertian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kepuitisan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ahir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tengah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aliterasi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asonansi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  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524000" y="1295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8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Asonansi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aliterasi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rasa,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orkestrasi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memperlancar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ucapan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memperkuat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kepuitisan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hakikat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ekspresi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evokasi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23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 IRAMA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Bunyi-bunyi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berulang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pergantian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variasi-variasi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gercik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air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turun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putus-putus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irana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rhythm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rythme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Yunani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reo,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air.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menerus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putus-pputus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kali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re,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ritmos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rhythmus (L),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rhythm,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rhythme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rite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94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pergantian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turun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lembut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ucapan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metrum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ritme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Metrum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tetap,artinya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pergantiannya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kesusatraan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Jawa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kakawin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kaki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kombinasi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panjangnya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guru,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laghu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33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melodius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berlagu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seolah-olah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seoerti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nyanyian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melodi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Melodi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deret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Kusbini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1953: 2)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melodi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(nada)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intervalnya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nada)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berdeklamasi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tercipta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tekanan-tekanan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Deklamator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memperhatikan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membawa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iramanya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sendiri-sendiri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8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</a:rPr>
              <a:t>Pengkajian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Puisi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Puisi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berubah-ubah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evolusi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selera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estetikanya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Riffaterre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1978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pengkajian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aspek-aspek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lain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dahulu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bermakna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bernilai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estetis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mengekspresikan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membangkitkan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merangsang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imajinasi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panca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indera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berirama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22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berdeklamasi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ketepatan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ekspresi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didapatkan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dinamik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nada,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tempo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dinamik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terpenting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sari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bait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nada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tempo: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lambat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cepatnya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pengucapan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berdeklamasi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mengucapkan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pengucapannya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supaya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21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V. KATA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0960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denotatif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konotatif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perbendaharaan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kata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kata,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kata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diksi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ketatabahasaan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kata-kata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puis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melahirkan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jiwanya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sajak-sajak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1538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096000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sastrawan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dimengerti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sastrawan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berjiwa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kata-kata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sehari-hari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realistis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/kata-kata nan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membeeri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romantis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55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0960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Brfiel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mengemukakan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–kata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dipilh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sedemikian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imajinasi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estetik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hasilnya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puitis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(1952: 41)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kepuitisan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estetik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0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Denotasi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Konotasi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pembicaraan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denotasi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konotasi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Denotasi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menunjuk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konotasi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tambahannya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Denotasi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kamusnya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menunjuk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diberi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disebutkan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diceritakan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Altenbernd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Konotasi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asosiasi-asosiasi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terkumpul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setting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dilukiskan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64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figurative language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mengiaskan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mempersamakan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ha lain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supaya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menarik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Macam-macam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mempertalikan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lain. </a:t>
            </a:r>
          </a:p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047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Kiasan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(simile)</a:t>
            </a: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Metafora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Perumpamaan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epos (epic smile)</a:t>
            </a: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Personifikasi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Metonimi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Sinekdoki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(synecdoche)</a:t>
            </a: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allegori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09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Kiasan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(simile)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perumpamaan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smile,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menyamakan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kata-kata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pembanding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lain-lain</a:t>
            </a:r>
          </a:p>
          <a:p>
            <a:pPr marL="514350" indent="-514350">
              <a:buClrTx/>
              <a:buAutoNum type="alphaL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Metafora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spereti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kata-kata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pembanding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laksasana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dsb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1120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Perumpamaan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epos (epic smile)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dilanjutkan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diperpanjang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dibentuk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melanjutkan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sifat-sifat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pembandingnya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lanjut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kalimat-kalimat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frase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berturut-turut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Allegori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cerita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ataupun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lukisan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Personifikasi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mempersamakan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benda-benda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berbuat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berpikir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sebagainya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960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Metonimia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pengganti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atribut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menggantikan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Altenbernd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1970:21)</a:t>
            </a:r>
          </a:p>
          <a:p>
            <a:pPr marL="0" indent="0">
              <a:buClr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Sinekdoki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(synecdoche)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menyebutkan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Clr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Pars pro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keseluruhan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Totum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pro parte: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ClrTx/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Kesatuan-kesatuan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korespondensi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sintaksis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korespondensi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resminya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sintaksis-kesatuan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akustis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korespondensi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corak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semula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ClrTx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periodisitas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559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Gambaran-gambaran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Angan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ClrTx/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gambar-gambar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menggambarkannya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Altern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1970: 12),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imaji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(image).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menyerupai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dihsilkan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saraf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penglihatan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daerah-daerah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bersangkutan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mengingatkan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terlibat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kreasi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puitis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62000" y="762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99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Jenis-jenis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Imaji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Gambaran-gambaran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bermacam-macam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indera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penglihatan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pendengaran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perabaan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pencecapan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penciuman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timbul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pengihatan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penglihatan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(visual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amagery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),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ditimbulkan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pendengaran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(auditory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iamgery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dsb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Citra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penglihatan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yang paling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lain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pendengaran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menguraikan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7191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Ada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(movement imagery)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kinaesthetic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imagery). Imagery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sesungguhnya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bergerak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dilukiskan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bergerak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ataupun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umumnya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Altenbernd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(1970: 14)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kepuitisan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terutama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kesustraan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mencapi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sifat-sifat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konkret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mengharukan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66426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6. Gaya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Retorika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perkatakaan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timbul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pnulis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enimbulkan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begitu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slametmuljana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20).</a:t>
            </a: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Gaya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menghidupkan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pad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akallimat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Gaya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cap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pengarang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Gaya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idiosyncracy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keistimewaan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kekhususan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penulis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 Middleton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Mury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begitu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 Buffon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orangnya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457200" y="762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2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retorika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kepuitisan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muslihat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penayair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berusaha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menarik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berkontemplasi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ketegangan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puitis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memikirkan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itimbulkan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dimaksudkan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penyairnya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biaanya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dominan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tautologi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plenasme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keseimbangan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retorikretisensi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paralelisme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penjumlahan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enumerasi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71234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Tautologi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kali: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maksudnya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supaya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pendengar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Pleonasme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keterangan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berulang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sepintas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tautologi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tersimpul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demikian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dimaksudkan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Enumerasi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pemecahan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pendenagr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Slametmuljana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Djoko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Pradopo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2009: 96)</a:t>
            </a:r>
          </a:p>
        </p:txBody>
      </p:sp>
    </p:spTree>
    <p:extLst>
      <p:ext uri="{BB962C8B-B14F-4D97-AF65-F5344CB8AC3E}">
        <p14:creationId xmlns:p14="http://schemas.microsoft.com/office/powerpoint/2010/main" val="2962798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Paralelisme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mengulang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kaliamat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maksud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serupa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Tx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Retorik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retisense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mengganti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terungkap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romantik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lebih-lebih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romantik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remaja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Hiperbola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melebih-lebihkan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Tx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Paradoks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berlawanan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sebetulnya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sungguh-sungguh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dipikir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dirasakan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8868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Ketatabahasaan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(parole)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(language)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(Culler, 1997: 8),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penyairsekaligus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7.1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Ketatabahasaan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Chairil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Anwar</a:t>
            </a:r>
          </a:p>
          <a:p>
            <a:pPr>
              <a:buClrTx/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Pemendekan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</a:t>
            </a:r>
          </a:p>
          <a:p>
            <a:pPr marL="0" indent="0">
              <a:buClr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kelancaran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ucapan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ClrTx/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Penghilangan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Imbuhan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memperlancar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ucapan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: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berbicara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95418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Sintaksis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ekpresivitas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penyimpangan-penyimpangan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sintaksis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Clr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7.2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Ketatabahasaan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Sutardji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Penghapusan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  <a:buFontTx/>
              <a:buChar char="-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Penghapusan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sengaja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kegandaan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tafsir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stream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conscousnes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terkendalikan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ditutup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8632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>
              <a:buClrTx/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Penggabungan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Lebih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penggabungan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seolah-olah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terpisahkan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Misalkan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lekukbungkalanlobangmu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lukakitaku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Penghilangan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Imbuhan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imbuhan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awalan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akhiran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ataupun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awalan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akhiran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gigitan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mestinya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bergigitan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81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</a:rPr>
              <a:t>Puisi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Karya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puitis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apabila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membangkitkan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menarik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keharuan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Kepuitisan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visual: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tipografi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bait;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persajakan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asonansi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aliterasi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lambang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rasa,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orkestrasi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retorika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ketatabahasaan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dsb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502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Autofit/>
          </a:bodyPr>
          <a:lstStyle/>
          <a:p>
            <a:pPr>
              <a:buClrTx/>
              <a:buFontTx/>
              <a:buChar char="-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Pemutusan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Kata</a:t>
            </a:r>
          </a:p>
          <a:p>
            <a:pPr marL="0" indent="0">
              <a:buClr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Kata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diputus-putus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suku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dibalik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suku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katanya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menarik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perhatian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artinya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berubah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atauun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hilang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artinya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</a:t>
            </a:r>
          </a:p>
          <a:p>
            <a:pPr>
              <a:buClrTx/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Sutardji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kata-kata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mengawalinya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paling.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pijak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78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I. ANALISIS STRUKTURAL SEMIOTIK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menyeluruh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ditangkap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dipahami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seutuhnya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Norma-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norama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berjalinan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koherensi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padu.untuk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utuh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805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1511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Struktural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tumpukan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benda-benda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sendiri-sendiri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melainkan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terkait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bergantung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(Piaget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Djoko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Pradopo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2009: 119)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terlihat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rangkaian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ide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ide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transformasi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ide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pengaturan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(self-regulation).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bulat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membentuknya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026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berisi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tranformasi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statis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prosedur-prosedur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transformasional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bahan-bahan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diproses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unsur-unsurnya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fungsinya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penguraian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berdasar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887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Semiotik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menangkap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bermakna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mempergunakan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medium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medium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semiotik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ketandaan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ketandaan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657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Lambang-lambang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tanda-tanda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kebahasaan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satuan-satuan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ketandaan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perjanjian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ketandaan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semiotik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signifer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menandai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704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Ada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tiga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pokok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ikon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indeks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simbol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ikon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pertandanya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alamiah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potret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menandai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dipoteret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dipotret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kuda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menandai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kuda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Tx/>
              <a:buFont typeface="Wingdings" pitchFamily="2" charset="2"/>
              <a:buChar char="ü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Indeks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alamiah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kausal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sebab-akibat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asap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menandai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71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10600" cy="6629400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tnada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mnunjukkan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alamiah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petandanya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antaranya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arbitrer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semaunya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hubungannya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perjanjian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semiotik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meaning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(meaning of meaning).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membedakan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disebt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(significance).</a:t>
            </a:r>
          </a:p>
          <a:p>
            <a:pPr mar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034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semiotik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khususnya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tanda-tanda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tanda-tanda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konvensi-konvensi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Satuan-satuan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setting,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penokohan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satuan-satuan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visual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tipografi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enjambement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(bait),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sebagainya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283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Latar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Belakang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Sejarah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Sastra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strukturalisme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murni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haruslah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instrinsiknya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murni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jalinannya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lahir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kekosongan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lepas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karya-karya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6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Puisi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Strata Norma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Puisi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sastra</a:t>
            </a:r>
            <a:r>
              <a:rPr lang="en-US" sz="3200" dirty="0"/>
              <a:t> yang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struktur</a:t>
            </a:r>
            <a:r>
              <a:rPr lang="en-US" sz="3200" dirty="0"/>
              <a:t> yang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kompleks</a:t>
            </a:r>
            <a:r>
              <a:rPr lang="en-US" sz="3200" dirty="0"/>
              <a:t> yang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strata (lapis) </a:t>
            </a:r>
            <a:r>
              <a:rPr lang="en-US" sz="3200" dirty="0" err="1"/>
              <a:t>norma</a:t>
            </a:r>
            <a:r>
              <a:rPr lang="en-US" sz="3200" dirty="0"/>
              <a:t>. </a:t>
            </a:r>
            <a:r>
              <a:rPr lang="en-US" sz="3200" dirty="0" err="1"/>
              <a:t>Masing-masing</a:t>
            </a:r>
            <a:r>
              <a:rPr lang="en-US" sz="3200" dirty="0"/>
              <a:t> </a:t>
            </a:r>
            <a:r>
              <a:rPr lang="en-US" sz="3200" dirty="0" err="1" smtClean="0"/>
              <a:t>norma</a:t>
            </a:r>
            <a:r>
              <a:rPr lang="en-US" sz="3200" dirty="0" smtClean="0"/>
              <a:t> </a:t>
            </a:r>
            <a:r>
              <a:rPr lang="en-US" sz="3200" dirty="0" err="1"/>
              <a:t>menimbulkan</a:t>
            </a:r>
            <a:r>
              <a:rPr lang="en-US" sz="3200" dirty="0"/>
              <a:t> lapis </a:t>
            </a:r>
            <a:r>
              <a:rPr lang="en-US" sz="3200" dirty="0" err="1"/>
              <a:t>norma</a:t>
            </a:r>
            <a:r>
              <a:rPr lang="en-US" sz="3200" dirty="0"/>
              <a:t> di </a:t>
            </a:r>
            <a:r>
              <a:rPr lang="en-US" sz="3200" dirty="0" err="1" smtClean="0"/>
              <a:t>bawahnya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Rene </a:t>
            </a:r>
            <a:r>
              <a:rPr lang="en-US" sz="3200" dirty="0" err="1" smtClean="0"/>
              <a:t>Wellek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Roman </a:t>
            </a:r>
            <a:r>
              <a:rPr lang="en-US" sz="3200" dirty="0" err="1" smtClean="0"/>
              <a:t>Ingarden</a:t>
            </a:r>
            <a:r>
              <a:rPr lang="en-US" sz="3200" dirty="0" smtClean="0"/>
              <a:t>,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filsuf</a:t>
            </a:r>
            <a:r>
              <a:rPr lang="en-US" sz="3200" dirty="0" smtClean="0"/>
              <a:t> </a:t>
            </a:r>
            <a:r>
              <a:rPr lang="en-US" sz="3200" dirty="0" err="1" smtClean="0"/>
              <a:t>Polandia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bukunya</a:t>
            </a:r>
            <a:r>
              <a:rPr lang="en-US" sz="3200" dirty="0" smtClean="0"/>
              <a:t> Das </a:t>
            </a:r>
            <a:r>
              <a:rPr lang="en-US" sz="3200" dirty="0" err="1" smtClean="0"/>
              <a:t>Literarische</a:t>
            </a:r>
            <a:r>
              <a:rPr lang="en-US" sz="3200" dirty="0" smtClean="0"/>
              <a:t> </a:t>
            </a:r>
            <a:r>
              <a:rPr lang="en-US" sz="3200" dirty="0" err="1" smtClean="0"/>
              <a:t>Kunstwerk</a:t>
            </a:r>
            <a:r>
              <a:rPr lang="en-US" sz="3200" dirty="0" smtClean="0"/>
              <a:t>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norma-norma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b="1" dirty="0"/>
              <a:t>Lapis </a:t>
            </a:r>
            <a:r>
              <a:rPr lang="en-US" sz="3200" b="1" dirty="0" err="1"/>
              <a:t>norma</a:t>
            </a:r>
            <a:r>
              <a:rPr lang="en-US" sz="3200" b="1" dirty="0"/>
              <a:t> </a:t>
            </a:r>
            <a:r>
              <a:rPr lang="en-US" sz="3200" b="1" dirty="0" err="1"/>
              <a:t>pertama</a:t>
            </a:r>
            <a:r>
              <a:rPr lang="en-US" sz="3200" b="1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lapis </a:t>
            </a:r>
            <a:r>
              <a:rPr lang="en-US" sz="3200" dirty="0" err="1"/>
              <a:t>bunyi</a:t>
            </a:r>
            <a:r>
              <a:rPr lang="en-US" sz="3200" dirty="0"/>
              <a:t> (</a:t>
            </a:r>
            <a:r>
              <a:rPr lang="en-US" sz="3200" i="1" dirty="0"/>
              <a:t>sound stratum</a:t>
            </a:r>
            <a:r>
              <a:rPr lang="en-US" sz="3200" dirty="0"/>
              <a:t>).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335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10600" cy="66294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murni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keberatan-keberatan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mengasingkan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kesejahrahannya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latar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belakang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budayanya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sepenuhnya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dilepaskan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sejarah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sepenuhnya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latar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belakang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sosial-budaya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haruslah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diberi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8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ANALISIS STRUKTURAL DAN SEMIOTIK SAJAK-SAJAK AMIR HAMZAH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Strukturalisme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tuntas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bagian-bagiannya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berjalinan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(Hawkes, 1978: 18)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utuh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bulat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AutoNum type="arabicPeriod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Padamu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Jua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monolog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kekasihnya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93981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0960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diantropomorfkan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diwujudkan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manusi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dikiaskan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kekasih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pathos,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simpati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empati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bersatu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mesra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obyeknya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(Budi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Darma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1982: 112)</a:t>
            </a:r>
          </a:p>
          <a:p>
            <a:pPr>
              <a:buClrTx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cintaku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hilang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terbang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pulang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padamu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dahulu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ditandai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konsonan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diperkuat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bunyir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seolah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burung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terbang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mengiiaskan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cinta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hilang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02941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0960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rabaan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penglihatan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merangsang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indera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Rindu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rasa/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Rindu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rupa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(bait 4).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merangsang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pendengaran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pendengaran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sayupnya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merangkai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hati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9562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Barangkali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Ide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percintaan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tersebt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semiotik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pilihan-pilihan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katanya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suasana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romantis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semiotik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sistem-sistem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aturan-aturan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konvensi-konvensi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(Preminger, 1974:980),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kkatanya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menandai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suasana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percintaan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romantis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khayalan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kekasihnya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8474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Satu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digambarkan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betapa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hebat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hujan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lebat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membangkitkan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badai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menenggelamkan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bumi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merusak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menghancurkan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taman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indah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Aku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tiba-tiba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sekejap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ditemui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meskipun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mutiara-jiwa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lama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dicari-carinya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2611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Sebab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Dikau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kasih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gadisnya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harapan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mekar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terbuka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kuntum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bunga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mekar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membuka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kelopaknya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Citra-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permainan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wayang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mimpi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lakon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layar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terkelar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pemimpi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penari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datar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layar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wayang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warna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menayang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rasa,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dst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kejelasan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kekonkretan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575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Turun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Kembali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ide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bersatu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hamba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penghulu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maharaja.</a:t>
            </a: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lindungan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berkat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karunia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Ide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sanggahan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kaum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sufi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485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Insyaf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buntu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Tuhan.tetapi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hancur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harapn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Si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insaf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kedurhakaannya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8. Astana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Rela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kekasihnya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berjumpa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yakin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nanti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bersua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sorga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660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III. ANALISIS STRUKTURAL DAN SEMIOTIK SAJAK-SAJAK CHAIRIL ANWAR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Proses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parafase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sajak-sajak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Chairil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Anwar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parafase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Amir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Hamzah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ClrTx/>
              <a:buAutoNum type="arabicPeriod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struktural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keseluruhannya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kiasan-kiasan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ditafsirkan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ide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kepribadian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bertanggung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sendiri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8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Lanjutan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867400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en-US" sz="3200" dirty="0" err="1"/>
              <a:t>Bila</a:t>
            </a:r>
            <a:r>
              <a:rPr lang="en-US" sz="3200" dirty="0"/>
              <a:t> orang </a:t>
            </a:r>
            <a:r>
              <a:rPr lang="en-US" sz="3200" dirty="0" err="1"/>
              <a:t>membaca</a:t>
            </a:r>
            <a:r>
              <a:rPr lang="en-US" sz="3200" dirty="0"/>
              <a:t> </a:t>
            </a:r>
            <a:r>
              <a:rPr lang="en-US" sz="3200" dirty="0" err="1"/>
              <a:t>puisi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yang </a:t>
            </a:r>
            <a:r>
              <a:rPr lang="en-US" sz="3200" dirty="0" err="1"/>
              <a:t>terdengar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serangkaian</a:t>
            </a:r>
            <a:r>
              <a:rPr lang="en-US" sz="3200" dirty="0"/>
              <a:t> </a:t>
            </a:r>
            <a:r>
              <a:rPr lang="en-US" sz="3200" dirty="0" err="1"/>
              <a:t>bunyi</a:t>
            </a:r>
            <a:r>
              <a:rPr lang="en-US" sz="3200" dirty="0"/>
              <a:t> yang </a:t>
            </a:r>
            <a:r>
              <a:rPr lang="en-US" sz="3200" dirty="0" err="1"/>
              <a:t>dibatasi</a:t>
            </a:r>
            <a:r>
              <a:rPr lang="en-US" sz="3200" dirty="0"/>
              <a:t> </a:t>
            </a:r>
            <a:r>
              <a:rPr lang="en-US" sz="3200" dirty="0" err="1"/>
              <a:t>jeda</a:t>
            </a:r>
            <a:r>
              <a:rPr lang="en-US" sz="3200" dirty="0"/>
              <a:t> </a:t>
            </a:r>
            <a:r>
              <a:rPr lang="en-US" sz="3200" dirty="0" err="1"/>
              <a:t>pendek</a:t>
            </a:r>
            <a:r>
              <a:rPr lang="en-US" sz="3200" dirty="0"/>
              <a:t>, </a:t>
            </a:r>
            <a:r>
              <a:rPr lang="en-US" sz="3200" dirty="0" err="1"/>
              <a:t>agak</a:t>
            </a:r>
            <a:r>
              <a:rPr lang="en-US" sz="3200" dirty="0"/>
              <a:t> </a:t>
            </a:r>
            <a:r>
              <a:rPr lang="en-US" sz="3200" dirty="0" err="1"/>
              <a:t>panjang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 smtClean="0"/>
              <a:t>panjang</a:t>
            </a:r>
            <a:endParaRPr lang="en-US" sz="3200" dirty="0"/>
          </a:p>
          <a:p>
            <a:pPr>
              <a:buClrTx/>
              <a:buFont typeface="Wingdings" pitchFamily="2" charset="2"/>
              <a:buChar char="ü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Lapis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(units of meaning)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rangkaian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fonem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kata, kata,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frase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Lapis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(sound stratum):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satuan-satuan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kata, kata,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berangkai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frase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43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Selamat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Tinggal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intropeksi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sendiri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penggalian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kesadaran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kejelekan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kekurangan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Di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samping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sekali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persoalan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dihadapi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disadari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62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Doa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Chairil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Anwar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gambaran-gambaran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membias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katanya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terurai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halnya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cahaaya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masuk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prisma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terurai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menjaid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warna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pelangi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warna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pelangi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hilanng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remuk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mengembara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bergaya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prismatis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prismatis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072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Peminta-minta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peminta-minta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kata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dapt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peminta-minta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harfiah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kamusnya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memeinta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sedekah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pengemis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pengemis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berdosa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turut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menyia-nyiakan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nasib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peminta-minta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memperjuangkan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nasibnya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5410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Putih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aku.putih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mengiaskan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ketulusan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kejujuran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keikhlasan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Kamar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Riffaterre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1978:10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lain,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ketidaklangsungan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penukaran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displacing</a:t>
            </a:r>
          </a:p>
        </p:txBody>
      </p:sp>
    </p:spTree>
    <p:extLst>
      <p:ext uri="{BB962C8B-B14F-4D97-AF65-F5344CB8AC3E}">
        <p14:creationId xmlns:p14="http://schemas.microsoft.com/office/powerpoint/2010/main" val="42670641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ironi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di Indonesia,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rahasia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lain,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mencampuri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urusan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lain. 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Ironi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ironik-hiperbolik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sindiran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dilebih-lebihkan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Ironi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pertentangan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danparadoks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05062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7056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Catetan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1946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abstrak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bahsa-bahasa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citraan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megkonkretkan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menarik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pars pro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toto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Cerita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Dien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Tamaela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Yang paling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menonjol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ulangan-ulangan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ulangan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kata,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bait.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Ulangan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paralellisme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penjajaran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kalimat-kalimat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hampir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mengganti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katanya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780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7056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9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Tuti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Artic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mengemukakan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orang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kebahagiaan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nanti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Ketidaktahuan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digambarkan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jurang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ternganga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soneta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persajakan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rapi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a b a b:a c a c:e d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6711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IV KETIDAKLANGSUNGAN EKSPRESI PUISI</a:t>
            </a:r>
          </a:p>
          <a:p>
            <a:pPr>
              <a:buClrTx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struktural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digabungkan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semiotik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strukturalisme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dinamik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Teeuw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1983:62).</a:t>
            </a:r>
          </a:p>
          <a:p>
            <a:pPr>
              <a:buClrTx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Dipandang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persajakan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bait,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persajakan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peloncatan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tipografi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6477000" y="37338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5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Ketidaklangsungan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Riffaterre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(1978:2)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Clr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Penggantian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kata-kata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menggantikan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lain,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lebih-lebih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metafora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metonimi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Riffaterre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1978:2).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penggantian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lain,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sesungguhnya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Riffaterre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(1978:2)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mabiguitas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kontradiksi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ataupun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nonsense.</a:t>
            </a:r>
          </a:p>
        </p:txBody>
      </p:sp>
    </p:spTree>
    <p:extLst>
      <p:ext uri="{BB962C8B-B14F-4D97-AF65-F5344CB8AC3E}">
        <p14:creationId xmlns:p14="http://schemas.microsoft.com/office/powerpoint/2010/main" val="27911991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Penciptaan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penciptaan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Riffaterre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1978:2)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spasi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pengorganisasian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tanda-tanda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ketatabahasaan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sesungguhnya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linguistik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simitri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enjebement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peloncatan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ekuivalensi-ekuivalensi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semantik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persamaan-persamaan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bait.</a:t>
            </a:r>
          </a:p>
          <a:p>
            <a:pPr marL="0" indent="0">
              <a:buClrTx/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6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Lanjutan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Lapis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bunyi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satuan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bunyi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yang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Indonesia.</a:t>
            </a: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Lapis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(units of meaning)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terkecil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fonem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Kata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bergabung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kata,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alenia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bait,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cerita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Lapis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dikemukan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latar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pelaku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667000" y="9906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706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V HUBUNGAN INTERTEKTUAL</a:t>
            </a: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sepenuhnya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diinsafi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khasnya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(sign),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pula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kesejarahannya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menghendaki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kebaruan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sekali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sekali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menyimpang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ciptaan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dimengerti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masyarakatnya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disimpangi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formalnya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terkandung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86063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pantun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ketat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konvensi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akhirnya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berpola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abab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periodus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kata</a:t>
            </a:r>
          </a:p>
        </p:txBody>
      </p:sp>
    </p:spTree>
    <p:extLst>
      <p:ext uri="{BB962C8B-B14F-4D97-AF65-F5344CB8AC3E}">
        <p14:creationId xmlns:p14="http://schemas.microsoft.com/office/powerpoint/2010/main" val="37514406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syair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Syair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menguraikan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cerita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bait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periodus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kata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pujangga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kesusastraan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intertektual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sezaman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6703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Intertektual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Kusangka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penerimaan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Syair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menguraikan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cerita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bait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periodus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kata</a:t>
            </a:r>
          </a:p>
          <a:p>
            <a:pPr>
              <a:buClrTx/>
              <a:buFont typeface="Wingdings" pitchFamily="2" charset="2"/>
              <a:buChar char="ü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19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ceritanya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diciptakan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Hal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jalinan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objek-objek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latar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pelaku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ceritanya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Lapis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Keempat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lapis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implisit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pandang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suasana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Lapis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kelima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lapis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metafis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berkontemlasi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91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8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strata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Roman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Ingarden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formal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fenomena-fenomena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strata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dimaksudkan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fenomena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strata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ditingkatkan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semiotik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bermakna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strata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semiotik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didapatkan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sepenuhnya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dipahami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bernilai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puitis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estetis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mengingat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estetik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fenomena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963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2117</TotalTime>
  <Words>4801</Words>
  <Application>Microsoft Office PowerPoint</Application>
  <PresentationFormat>On-screen Show (4:3)</PresentationFormat>
  <Paragraphs>284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73</vt:i4>
      </vt:variant>
    </vt:vector>
  </HeadingPairs>
  <TitlesOfParts>
    <vt:vector size="75" baseType="lpstr">
      <vt:lpstr>Angles</vt:lpstr>
      <vt:lpstr>Flow</vt:lpstr>
      <vt:lpstr>PUISI JAWA MODERN</vt:lpstr>
      <vt:lpstr>1. Pengkajian Puisi</vt:lpstr>
      <vt:lpstr>PowerPoint Presentation</vt:lpstr>
      <vt:lpstr>2. Puisi Itu Karya Seni</vt:lpstr>
      <vt:lpstr>II. Analisis Puisi Berdasarkan Strata Norma</vt:lpstr>
      <vt:lpstr>Lanjutan</vt:lpstr>
      <vt:lpstr>Lanjutan</vt:lpstr>
      <vt:lpstr>PowerPoint Presentation</vt:lpstr>
      <vt:lpstr>PowerPoint Presentation</vt:lpstr>
      <vt:lpstr>III. BUNYI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IV IRAMA</vt:lpstr>
      <vt:lpstr>PowerPoint Presentation</vt:lpstr>
      <vt:lpstr>PowerPoint Presentation</vt:lpstr>
      <vt:lpstr>PowerPoint Presentation</vt:lpstr>
      <vt:lpstr>V. KATA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ANALISIS STRUKTURAL SEMIOTIK</vt:lpstr>
      <vt:lpstr>1.  Analisis Struktural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ANALISIS STRUKTURAL DAN SEMIOTIK SAJAK-SAJAK AMIR HAMZAH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ANALISIS STRUKTURAL DAN SEMIOTIK SAJAK-SAJAK CHAIRIL ANWAR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Pengkajian sastra</dc:title>
  <dc:creator>ismail - [2010]</dc:creator>
  <cp:lastModifiedBy>ismail - [2010]</cp:lastModifiedBy>
  <cp:revision>69</cp:revision>
  <cp:lastPrinted>2014-10-08T14:48:40Z</cp:lastPrinted>
  <dcterms:created xsi:type="dcterms:W3CDTF">2014-09-03T12:38:33Z</dcterms:created>
  <dcterms:modified xsi:type="dcterms:W3CDTF">2014-10-08T15:10:44Z</dcterms:modified>
</cp:coreProperties>
</file>