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67" r:id="rId6"/>
    <p:sldId id="266"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7AECCFF-DE68-41B6-B805-D6414BF8AC1B}" type="datetimeFigureOut">
              <a:rPr lang="en-US" smtClean="0"/>
              <a:pPr/>
              <a:t>1/30/2014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A411122-4C9E-4985-A583-552D1587DE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ECCFF-DE68-41B6-B805-D6414BF8AC1B}" type="datetimeFigureOut">
              <a:rPr lang="en-US" smtClean="0"/>
              <a:pPr/>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ECCFF-DE68-41B6-B805-D6414BF8AC1B}" type="datetimeFigureOut">
              <a:rPr lang="en-US" smtClean="0"/>
              <a:pPr/>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AECCFF-DE68-41B6-B805-D6414BF8AC1B}" type="datetimeFigureOut">
              <a:rPr lang="en-US" smtClean="0"/>
              <a:pPr/>
              <a:t>1/30/2014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A411122-4C9E-4985-A583-552D1587DE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7AECCFF-DE68-41B6-B805-D6414BF8AC1B}" type="datetimeFigureOut">
              <a:rPr lang="en-US" smtClean="0"/>
              <a:pPr/>
              <a:t>1/30/2014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A411122-4C9E-4985-A583-552D1587DE5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7AECCFF-DE68-41B6-B805-D6414BF8AC1B}" type="datetimeFigureOut">
              <a:rPr lang="en-US" smtClean="0"/>
              <a:pPr/>
              <a:t>1/30/2014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7AECCFF-DE68-41B6-B805-D6414BF8AC1B}" type="datetimeFigureOut">
              <a:rPr lang="en-US" smtClean="0"/>
              <a:pPr/>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A411122-4C9E-4985-A583-552D1587DE5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AECCFF-DE68-41B6-B805-D6414BF8AC1B}" type="datetimeFigureOut">
              <a:rPr lang="en-US" smtClean="0"/>
              <a:pPr/>
              <a:t>1/30/2014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AECCFF-DE68-41B6-B805-D6414BF8AC1B}" type="datetimeFigureOut">
              <a:rPr lang="en-US" smtClean="0"/>
              <a:pPr/>
              <a:t>1/30/2014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AECCFF-DE68-41B6-B805-D6414BF8AC1B}" type="datetimeFigureOut">
              <a:rPr lang="en-US" smtClean="0"/>
              <a:pPr/>
              <a:t>1/30/2014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11122-4C9E-4985-A583-552D1587DE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7AECCFF-DE68-41B6-B805-D6414BF8AC1B}" type="datetimeFigureOut">
              <a:rPr lang="en-US" smtClean="0"/>
              <a:pPr/>
              <a:t>1/30/2014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A411122-4C9E-4985-A583-552D1587DE5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AECCFF-DE68-41B6-B805-D6414BF8AC1B}" type="datetimeFigureOut">
              <a:rPr lang="en-US" smtClean="0"/>
              <a:pPr/>
              <a:t>1/30/2014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A411122-4C9E-4985-A583-552D1587DE5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p:spPr>
        <p:txBody>
          <a:bodyPr>
            <a:normAutofit fontScale="90000"/>
          </a:bodyPr>
          <a:lstStyle/>
          <a:p>
            <a:pPr algn="ctr">
              <a:spcBef>
                <a:spcPts val="1200"/>
              </a:spcBef>
            </a:pPr>
            <a:r>
              <a:rPr lang="en-US" sz="4000" b="1" dirty="0" smtClean="0">
                <a:solidFill>
                  <a:schemeClr val="tx1"/>
                </a:solidFill>
                <a:latin typeface="Times New Roman" pitchFamily="18" charset="0"/>
                <a:cs typeface="Times New Roman" pitchFamily="18" charset="0"/>
              </a:rPr>
              <a:t>PENGANTAR FILOLOGI</a:t>
            </a: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685800" y="1371600"/>
            <a:ext cx="7772400" cy="4953000"/>
          </a:xfrm>
        </p:spPr>
        <p:txBody>
          <a:bodyPr>
            <a:normAutofit fontScale="92500" lnSpcReduction="20000"/>
          </a:bodyPr>
          <a:lstStyle/>
          <a:p>
            <a:pPr algn="ctr">
              <a:spcAft>
                <a:spcPts val="1200"/>
              </a:spcAft>
            </a:pPr>
            <a:endParaRPr lang="id-ID" sz="1700" b="1" dirty="0" smtClean="0">
              <a:solidFill>
                <a:schemeClr val="tx1"/>
              </a:solidFill>
              <a:latin typeface="Times New Roman" pitchFamily="18" charset="0"/>
              <a:cs typeface="Times New Roman" pitchFamily="18" charset="0"/>
            </a:endParaRPr>
          </a:p>
          <a:p>
            <a:pPr algn="ctr"/>
            <a:r>
              <a:rPr lang="id-ID" sz="1800" b="1" dirty="0" smtClean="0">
                <a:solidFill>
                  <a:schemeClr val="tx1"/>
                </a:solidFill>
                <a:latin typeface="Times New Roman" pitchFamily="18" charset="0"/>
                <a:cs typeface="Times New Roman" pitchFamily="18" charset="0"/>
              </a:rPr>
              <a:t>Oleh: Hesti Mulyani</a:t>
            </a:r>
          </a:p>
          <a:p>
            <a:pPr algn="ctr"/>
            <a:r>
              <a:rPr lang="id-ID" sz="1800" b="1" dirty="0" smtClean="0">
                <a:solidFill>
                  <a:schemeClr val="tx1"/>
                </a:solidFill>
                <a:latin typeface="Times New Roman" pitchFamily="18" charset="0"/>
                <a:cs typeface="Times New Roman" pitchFamily="18" charset="0"/>
              </a:rPr>
              <a:t>Email: </a:t>
            </a:r>
            <a:r>
              <a:rPr lang="en-US" sz="1800" b="1" smtClean="0">
                <a:solidFill>
                  <a:schemeClr val="tx1"/>
                </a:solidFill>
                <a:latin typeface="Times New Roman" pitchFamily="18" charset="0"/>
                <a:cs typeface="Times New Roman" pitchFamily="18" charset="0"/>
              </a:rPr>
              <a:t>hestimulyani1361@yahoo.com</a:t>
            </a:r>
            <a:endParaRPr lang="id-ID" sz="1800" b="1" smtClean="0">
              <a:solidFill>
                <a:schemeClr val="tx1"/>
              </a:solidFill>
              <a:latin typeface="Times New Roman" pitchFamily="18" charset="0"/>
              <a:cs typeface="Times New Roman" pitchFamily="18" charset="0"/>
            </a:endParaRPr>
          </a:p>
          <a:p>
            <a:pPr algn="ctr">
              <a:spcBef>
                <a:spcPts val="0"/>
              </a:spcBef>
              <a:spcAft>
                <a:spcPts val="1200"/>
              </a:spcAft>
            </a:pPr>
            <a:endParaRPr lang="id-ID" sz="1700" b="1" dirty="0" smtClean="0">
              <a:solidFill>
                <a:schemeClr val="tx1"/>
              </a:solidFill>
              <a:latin typeface="Times New Roman" pitchFamily="18" charset="0"/>
              <a:cs typeface="Times New Roman" pitchFamily="18" charset="0"/>
            </a:endParaRPr>
          </a:p>
          <a:p>
            <a:pPr algn="ctr">
              <a:spcAft>
                <a:spcPts val="1200"/>
              </a:spcAft>
            </a:pPr>
            <a:r>
              <a:rPr lang="en-US" sz="2800" b="1" dirty="0" smtClean="0">
                <a:solidFill>
                  <a:schemeClr val="tx1"/>
                </a:solidFill>
                <a:latin typeface="Times New Roman" pitchFamily="18" charset="0"/>
                <a:cs typeface="Times New Roman" pitchFamily="18" charset="0"/>
              </a:rPr>
              <a:t>HAKIKAT FILOLOGI</a:t>
            </a:r>
          </a:p>
          <a:p>
            <a:pPr>
              <a:spcBef>
                <a:spcPts val="0"/>
              </a:spcBef>
              <a:spcAft>
                <a:spcPts val="600"/>
              </a:spcAft>
            </a:pPr>
            <a:endParaRPr lang="en-US" sz="800" b="1" dirty="0" smtClean="0">
              <a:solidFill>
                <a:schemeClr val="tx1"/>
              </a:solidFill>
              <a:latin typeface="Times New Roman" pitchFamily="18" charset="0"/>
              <a:cs typeface="Times New Roman" pitchFamily="18" charset="0"/>
            </a:endParaRPr>
          </a:p>
          <a:p>
            <a:pPr marL="514350" indent="-514350">
              <a:spcBef>
                <a:spcPts val="600"/>
              </a:spcBef>
              <a:spcAft>
                <a:spcPts val="1200"/>
              </a:spcAft>
            </a:pPr>
            <a:r>
              <a:rPr lang="en-US" sz="2400" b="1" dirty="0" smtClean="0">
                <a:solidFill>
                  <a:schemeClr val="tx1"/>
                </a:solidFill>
                <a:latin typeface="Times New Roman" pitchFamily="18" charset="0"/>
                <a:cs typeface="Times New Roman" pitchFamily="18" charset="0"/>
              </a:rPr>
              <a:t>1.  </a:t>
            </a:r>
            <a:r>
              <a:rPr lang="en-US" sz="2800" b="1" dirty="0" smtClean="0">
                <a:solidFill>
                  <a:schemeClr val="tx1"/>
                </a:solidFill>
                <a:latin typeface="Times New Roman" pitchFamily="18" charset="0"/>
                <a:cs typeface="Times New Roman" pitchFamily="18" charset="0"/>
              </a:rPr>
              <a:t>ARTI</a:t>
            </a:r>
            <a:r>
              <a:rPr lang="en-US" sz="2400" b="1" dirty="0" smtClean="0">
                <a:solidFill>
                  <a:schemeClr val="tx1"/>
                </a:solidFill>
                <a:latin typeface="Times New Roman" pitchFamily="18" charset="0"/>
                <a:cs typeface="Times New Roman" pitchFamily="18" charset="0"/>
              </a:rPr>
              <a:t> FILOLOGI</a:t>
            </a:r>
          </a:p>
          <a:p>
            <a:pPr marL="514350" indent="-514350">
              <a:spcBef>
                <a:spcPts val="600"/>
              </a:spcBef>
              <a:spcAft>
                <a:spcPts val="1200"/>
              </a:spcAft>
            </a:pPr>
            <a:r>
              <a:rPr lang="en-US" sz="2400" b="1" dirty="0" smtClean="0">
                <a:solidFill>
                  <a:schemeClr val="tx1"/>
                </a:solidFill>
                <a:latin typeface="Times New Roman" pitchFamily="18" charset="0"/>
                <a:cs typeface="Times New Roman" pitchFamily="18" charset="0"/>
              </a:rPr>
              <a:t>2.  </a:t>
            </a:r>
            <a:r>
              <a:rPr lang="en-US" sz="2800" b="1" dirty="0" smtClean="0">
                <a:solidFill>
                  <a:schemeClr val="tx1"/>
                </a:solidFill>
                <a:latin typeface="Times New Roman" pitchFamily="18" charset="0"/>
                <a:cs typeface="Times New Roman" pitchFamily="18" charset="0"/>
              </a:rPr>
              <a:t>TUJUAN</a:t>
            </a:r>
            <a:r>
              <a:rPr lang="en-US" sz="2400" b="1" dirty="0" smtClean="0">
                <a:solidFill>
                  <a:schemeClr val="tx1"/>
                </a:solidFill>
                <a:latin typeface="Times New Roman" pitchFamily="18" charset="0"/>
                <a:cs typeface="Times New Roman" pitchFamily="18" charset="0"/>
              </a:rPr>
              <a:t> FILOLOGI</a:t>
            </a:r>
          </a:p>
          <a:p>
            <a:pPr marL="514350" indent="-514350">
              <a:spcBef>
                <a:spcPts val="600"/>
              </a:spcBef>
              <a:spcAft>
                <a:spcPts val="1200"/>
              </a:spcAft>
            </a:pPr>
            <a:r>
              <a:rPr lang="en-US" sz="2400" b="1" dirty="0" smtClean="0">
                <a:solidFill>
                  <a:schemeClr val="tx1"/>
                </a:solidFill>
                <a:latin typeface="Times New Roman" pitchFamily="18" charset="0"/>
                <a:cs typeface="Times New Roman" pitchFamily="18" charset="0"/>
              </a:rPr>
              <a:t>3.  </a:t>
            </a:r>
            <a:r>
              <a:rPr lang="en-US" sz="2800" b="1" dirty="0" smtClean="0">
                <a:solidFill>
                  <a:schemeClr val="tx1"/>
                </a:solidFill>
                <a:latin typeface="Times New Roman" pitchFamily="18" charset="0"/>
                <a:cs typeface="Times New Roman" pitchFamily="18" charset="0"/>
              </a:rPr>
              <a:t>OBJEK</a:t>
            </a:r>
            <a:r>
              <a:rPr lang="en-US" sz="2400" b="1" dirty="0" smtClean="0">
                <a:solidFill>
                  <a:schemeClr val="tx1"/>
                </a:solidFill>
                <a:latin typeface="Times New Roman" pitchFamily="18" charset="0"/>
                <a:cs typeface="Times New Roman" pitchFamily="18" charset="0"/>
              </a:rPr>
              <a:t> KERJA PENELITIAN FILOLOGI</a:t>
            </a:r>
          </a:p>
          <a:p>
            <a:pPr marL="514350" indent="-514350">
              <a:spcBef>
                <a:spcPts val="600"/>
              </a:spcBef>
              <a:spcAft>
                <a:spcPts val="1200"/>
              </a:spcAft>
            </a:pPr>
            <a:r>
              <a:rPr lang="en-US" sz="2400" b="1" dirty="0" smtClean="0">
                <a:solidFill>
                  <a:schemeClr val="tx1"/>
                </a:solidFill>
                <a:latin typeface="Times New Roman" pitchFamily="18" charset="0"/>
                <a:cs typeface="Times New Roman" pitchFamily="18" charset="0"/>
              </a:rPr>
              <a:t>4.  </a:t>
            </a:r>
            <a:r>
              <a:rPr lang="en-US" sz="2800" b="1" dirty="0" smtClean="0">
                <a:solidFill>
                  <a:schemeClr val="tx1"/>
                </a:solidFill>
                <a:latin typeface="Times New Roman" pitchFamily="18" charset="0"/>
                <a:cs typeface="Times New Roman" pitchFamily="18" charset="0"/>
              </a:rPr>
              <a:t>METODE</a:t>
            </a:r>
            <a:r>
              <a:rPr lang="en-US" sz="2400" b="1" dirty="0" smtClean="0">
                <a:solidFill>
                  <a:schemeClr val="tx1"/>
                </a:solidFill>
                <a:latin typeface="Times New Roman" pitchFamily="18" charset="0"/>
                <a:cs typeface="Times New Roman" pitchFamily="18" charset="0"/>
              </a:rPr>
              <a:t>/CARA KERJA PENELITIAN FILOLOGI</a:t>
            </a:r>
          </a:p>
          <a:p>
            <a:pPr marL="514350" indent="-514350">
              <a:spcBef>
                <a:spcPts val="600"/>
              </a:spcBef>
              <a:spcAft>
                <a:spcPts val="1200"/>
              </a:spcAft>
            </a:pPr>
            <a:r>
              <a:rPr lang="en-US" sz="2400" b="1" dirty="0" smtClean="0">
                <a:solidFill>
                  <a:schemeClr val="tx1"/>
                </a:solidFill>
                <a:latin typeface="Times New Roman" pitchFamily="18" charset="0"/>
                <a:cs typeface="Times New Roman" pitchFamily="18" charset="0"/>
              </a:rPr>
              <a:t>5.  </a:t>
            </a:r>
            <a:r>
              <a:rPr lang="en-US" sz="2800" b="1" dirty="0" smtClean="0">
                <a:solidFill>
                  <a:schemeClr val="tx1"/>
                </a:solidFill>
                <a:latin typeface="Times New Roman" pitchFamily="18" charset="0"/>
                <a:cs typeface="Times New Roman" pitchFamily="18" charset="0"/>
              </a:rPr>
              <a:t>RELEVANSI</a:t>
            </a:r>
            <a:r>
              <a:rPr lang="en-US" sz="2400" b="1" dirty="0" smtClean="0">
                <a:solidFill>
                  <a:schemeClr val="tx1"/>
                </a:solidFill>
                <a:latin typeface="Times New Roman" pitchFamily="18" charset="0"/>
                <a:cs typeface="Times New Roman" pitchFamily="18" charset="0"/>
              </a:rPr>
              <a:t> STUDI FILOLOGI</a:t>
            </a:r>
          </a:p>
          <a:p>
            <a:pPr marL="514350" indent="-51435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3600" b="1" dirty="0" smtClean="0">
                <a:solidFill>
                  <a:schemeClr val="tx1"/>
                </a:solidFill>
                <a:latin typeface="Times New Roman" pitchFamily="18" charset="0"/>
                <a:cs typeface="Times New Roman" pitchFamily="18" charset="0"/>
              </a:rPr>
              <a:t>ARTI FILOLOGI</a:t>
            </a:r>
            <a:endParaRPr lang="en-US" sz="3600" dirty="0"/>
          </a:p>
        </p:txBody>
      </p:sp>
      <p:sp>
        <p:nvSpPr>
          <p:cNvPr id="3" name="Content Placeholder 2"/>
          <p:cNvSpPr>
            <a:spLocks noGrp="1"/>
          </p:cNvSpPr>
          <p:nvPr>
            <p:ph idx="1"/>
          </p:nvPr>
        </p:nvSpPr>
        <p:spPr>
          <a:xfrm>
            <a:off x="457200" y="1295400"/>
            <a:ext cx="8229600" cy="4830763"/>
          </a:xfrm>
        </p:spPr>
        <p:txBody>
          <a:bodyPr/>
          <a:lstStyle/>
          <a:p>
            <a:pPr>
              <a:spcAft>
                <a:spcPts val="300"/>
              </a:spcAft>
              <a:buNone/>
            </a:pPr>
            <a:r>
              <a:rPr lang="en-US" sz="2800" b="1" dirty="0" smtClean="0">
                <a:solidFill>
                  <a:schemeClr val="tx1"/>
                </a:solidFill>
                <a:latin typeface="Times New Roman" pitchFamily="18" charset="0"/>
                <a:cs typeface="Times New Roman" pitchFamily="18" charset="0"/>
              </a:rPr>
              <a:t>FILOLOGI</a:t>
            </a:r>
            <a:r>
              <a:rPr lang="en-US"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ADALAH SUATU PENGETAHUAN TENTANG SASTRA-SASTRA DALAM ARTI YANG LUAS YANG MENCAKUP BIDANG KEBAHASAAN, KESASTRAAN, DAN KEBUDAYAAN</a:t>
            </a:r>
          </a:p>
          <a:p>
            <a:pPr>
              <a:buNone/>
            </a:pPr>
            <a:endParaRPr lang="en-US" sz="2000" b="1" dirty="0">
              <a:latin typeface="Times New Roman" pitchFamily="18" charset="0"/>
              <a:cs typeface="Times New Roman" pitchFamily="18" charset="0"/>
            </a:endParaRPr>
          </a:p>
          <a:p>
            <a:pPr>
              <a:spcAft>
                <a:spcPts val="1200"/>
              </a:spcAft>
              <a:buNone/>
            </a:pPr>
            <a:r>
              <a:rPr lang="en-US" sz="2800" b="1" dirty="0" smtClean="0">
                <a:solidFill>
                  <a:schemeClr val="tx1"/>
                </a:solidFill>
                <a:latin typeface="Times New Roman" pitchFamily="18" charset="0"/>
                <a:cs typeface="Times New Roman" pitchFamily="18" charset="0"/>
              </a:rPr>
              <a:t>FILOLOGI SEBAGAI ISTILAH</a:t>
            </a:r>
          </a:p>
          <a:p>
            <a:pPr>
              <a:spcAft>
                <a:spcPts val="600"/>
              </a:spcAft>
              <a:buNone/>
            </a:pPr>
            <a:r>
              <a:rPr lang="en-US" sz="2000" b="1" dirty="0" smtClean="0">
                <a:latin typeface="Times New Roman" pitchFamily="18" charset="0"/>
                <a:cs typeface="Times New Roman" pitchFamily="18" charset="0"/>
              </a:rPr>
              <a:t>1.  ILMU PENGETAHUAN TENTANG SEGALA SESUATU YANG  PERNAH DIKETAHUI ORANG</a:t>
            </a:r>
          </a:p>
          <a:p>
            <a:pPr>
              <a:spcAft>
                <a:spcPts val="600"/>
              </a:spcAft>
              <a:buNone/>
            </a:pPr>
            <a:r>
              <a:rPr lang="en-US" sz="2000" b="1" dirty="0" smtClean="0">
                <a:latin typeface="Times New Roman" pitchFamily="18" charset="0"/>
                <a:cs typeface="Times New Roman" pitchFamily="18" charset="0"/>
              </a:rPr>
              <a:t>2.  STUDI SASTRA SECARA ILMIAH</a:t>
            </a:r>
          </a:p>
          <a:p>
            <a:pPr marL="457200" indent="-457200">
              <a:spcAft>
                <a:spcPts val="600"/>
              </a:spcAft>
              <a:buNone/>
            </a:pPr>
            <a:r>
              <a:rPr lang="en-US" sz="2000" b="1" dirty="0" smtClean="0">
                <a:latin typeface="Times New Roman" pitchFamily="18" charset="0"/>
                <a:cs typeface="Times New Roman" pitchFamily="18" charset="0"/>
              </a:rPr>
              <a:t>3.  STUDI BAHASA/ILMU BAHASA/LINGUISTIK</a:t>
            </a:r>
          </a:p>
          <a:p>
            <a:pPr marL="457200" indent="-457200">
              <a:buNone/>
            </a:pPr>
            <a:r>
              <a:rPr lang="en-US" sz="2000" b="1" dirty="0" smtClean="0">
                <a:latin typeface="Times New Roman" pitchFamily="18" charset="0"/>
                <a:cs typeface="Times New Roman" pitchFamily="18" charset="0"/>
              </a:rPr>
              <a:t>4.  STUDI TEKS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en-US" b="1" dirty="0" smtClean="0">
                <a:solidFill>
                  <a:schemeClr val="tx1"/>
                </a:solidFill>
                <a:latin typeface="Times New Roman" pitchFamily="18" charset="0"/>
                <a:cs typeface="Times New Roman" pitchFamily="18" charset="0"/>
              </a:rPr>
              <a:t>ALIRAN FILOLOGI</a:t>
            </a:r>
            <a:endParaRPr lang="en-US" dirty="0"/>
          </a:p>
        </p:txBody>
      </p:sp>
      <p:sp>
        <p:nvSpPr>
          <p:cNvPr id="3" name="Content Placeholder 2"/>
          <p:cNvSpPr>
            <a:spLocks noGrp="1"/>
          </p:cNvSpPr>
          <p:nvPr>
            <p:ph idx="1"/>
          </p:nvPr>
        </p:nvSpPr>
        <p:spPr>
          <a:xfrm>
            <a:off x="304800" y="1371600"/>
            <a:ext cx="8686800" cy="5181600"/>
          </a:xfrm>
        </p:spPr>
        <p:txBody>
          <a:bodyPr>
            <a:normAutofit/>
          </a:bodyPr>
          <a:lstStyle/>
          <a:p>
            <a:pPr>
              <a:spcAft>
                <a:spcPts val="1200"/>
              </a:spcAft>
              <a:buNone/>
            </a:pPr>
            <a:r>
              <a:rPr lang="en-US" sz="2000" b="1" dirty="0" smtClean="0">
                <a:solidFill>
                  <a:schemeClr val="tx1"/>
                </a:solidFill>
                <a:latin typeface="Times New Roman" pitchFamily="18" charset="0"/>
                <a:cs typeface="Times New Roman" pitchFamily="18" charset="0"/>
              </a:rPr>
              <a:t>ADANYA TRADISI SALIN-MENYALIN NASKAH MEMUNCULKAN ANGGAPAN YANG BERBEDA, YAKNI VARIAN ADALAH KORUP DAN VARIAN SEBAGAI PENGUNGKAP KEGIATAN POSITIF.</a:t>
            </a:r>
          </a:p>
          <a:p>
            <a:pPr>
              <a:buNone/>
            </a:pPr>
            <a:r>
              <a:rPr lang="en-US" sz="2800" b="1" dirty="0" smtClean="0">
                <a:solidFill>
                  <a:schemeClr val="tx1"/>
                </a:solidFill>
                <a:latin typeface="Times New Roman" pitchFamily="18" charset="0"/>
                <a:cs typeface="Times New Roman" pitchFamily="18" charset="0"/>
              </a:rPr>
              <a:t>FILOLOGI TRADISIONAL</a:t>
            </a:r>
          </a:p>
          <a:p>
            <a:pPr>
              <a:spcAft>
                <a:spcPts val="1200"/>
              </a:spcAft>
              <a:buNone/>
            </a:pPr>
            <a:r>
              <a:rPr lang="en-US" sz="2000" b="1" dirty="0" smtClean="0">
                <a:solidFill>
                  <a:schemeClr val="tx1"/>
                </a:solidFill>
                <a:latin typeface="Times New Roman" pitchFamily="18" charset="0"/>
                <a:cs typeface="Times New Roman" pitchFamily="18" charset="0"/>
              </a:rPr>
              <a:t>KEGIATAN FILOLOGI YANG MENITIKBERATKAN PENELITIANNYA PADA BACAAN YANG BERBEDA (VARIAN) YANG DIANGGAP RUSAK (KORUP)</a:t>
            </a:r>
          </a:p>
          <a:p>
            <a:pPr>
              <a:buNone/>
            </a:pPr>
            <a:r>
              <a:rPr lang="en-US" sz="2800" b="1" dirty="0" smtClean="0">
                <a:solidFill>
                  <a:schemeClr val="tx1"/>
                </a:solidFill>
                <a:latin typeface="Times New Roman" pitchFamily="18" charset="0"/>
                <a:cs typeface="Times New Roman" pitchFamily="18" charset="0"/>
              </a:rPr>
              <a:t>FILOLOGI MODERN</a:t>
            </a:r>
          </a:p>
          <a:p>
            <a:pPr>
              <a:buNone/>
            </a:pPr>
            <a:r>
              <a:rPr lang="en-US" sz="2200" b="1" dirty="0" smtClean="0">
                <a:solidFill>
                  <a:schemeClr val="tx1"/>
                </a:solidFill>
                <a:latin typeface="Times New Roman" pitchFamily="18" charset="0"/>
                <a:cs typeface="Times New Roman" pitchFamily="18" charset="0"/>
              </a:rPr>
              <a:t>KEGIATAN FILOLOGI YANG MENITIKBERATKAN PENELITIANNYA PADA BACAAN YANG BERBEDA (VARIAN) SEBAGAI ALTERNATIF YANG POSITIF, YAKNI SUATU CIPTAAN BARU YANG MENCERMINKAN PERHATIAN YANG AKTIF DARI PEMBACANYA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OBJEK</a:t>
            </a:r>
            <a:r>
              <a:rPr lang="en-US" b="1" dirty="0" smtClean="0">
                <a:solidFill>
                  <a:schemeClr val="tx1"/>
                </a:solidFill>
                <a:latin typeface="Times New Roman" pitchFamily="18" charset="0"/>
                <a:cs typeface="Times New Roman" pitchFamily="18" charset="0"/>
              </a:rPr>
              <a:t> KERJA PENELITIAN FILOLOGI</a:t>
            </a:r>
            <a:endParaRPr lang="en-US" dirty="0"/>
          </a:p>
        </p:txBody>
      </p:sp>
      <p:sp>
        <p:nvSpPr>
          <p:cNvPr id="3" name="Content Placeholder 2"/>
          <p:cNvSpPr>
            <a:spLocks noGrp="1"/>
          </p:cNvSpPr>
          <p:nvPr>
            <p:ph idx="1"/>
          </p:nvPr>
        </p:nvSpPr>
        <p:spPr>
          <a:xfrm>
            <a:off x="304800" y="1143000"/>
            <a:ext cx="8686800" cy="5562600"/>
          </a:xfrm>
        </p:spPr>
        <p:txBody>
          <a:bodyPr>
            <a:normAutofit lnSpcReduction="10000"/>
          </a:bodyPr>
          <a:lstStyle/>
          <a:p>
            <a:pPr>
              <a:buNone/>
            </a:pPr>
            <a:r>
              <a:rPr lang="en-US" sz="2800" b="1" dirty="0" smtClean="0">
                <a:solidFill>
                  <a:schemeClr val="tx1"/>
                </a:solidFill>
                <a:latin typeface="Times New Roman" pitchFamily="18" charset="0"/>
                <a:cs typeface="Times New Roman" pitchFamily="18" charset="0"/>
              </a:rPr>
              <a:t>NASKAH </a:t>
            </a:r>
            <a:r>
              <a:rPr lang="en-US" sz="2000" b="1" dirty="0" smtClean="0">
                <a:solidFill>
                  <a:schemeClr val="tx1"/>
                </a:solidFill>
                <a:latin typeface="Times New Roman" pitchFamily="18" charset="0"/>
                <a:cs typeface="Times New Roman" pitchFamily="18" charset="0"/>
              </a:rPr>
              <a:t>ADALAH KARANGAN TULISAN TANGAN YANG MENYIMPANBERBAGAI UNGKAPAN PIKIRAN DAN PERASAAN SEBAGAI HASIL BUDAYA BANGSA MASA LAMPAU (BERSIFAT KONKRIT)</a:t>
            </a:r>
          </a:p>
          <a:p>
            <a:pPr>
              <a:spcAft>
                <a:spcPts val="600"/>
              </a:spcAft>
              <a:buNone/>
            </a:pPr>
            <a:r>
              <a:rPr lang="en-US" sz="2000" b="1" dirty="0" smtClean="0">
                <a:solidFill>
                  <a:schemeClr val="tx1"/>
                </a:solidFill>
                <a:latin typeface="Times New Roman" pitchFamily="18" charset="0"/>
                <a:cs typeface="Times New Roman" pitchFamily="18" charset="0"/>
              </a:rPr>
              <a:t>NASKAH = </a:t>
            </a:r>
            <a:r>
              <a:rPr lang="en-US" sz="2000" b="1" i="1" dirty="0" smtClean="0">
                <a:solidFill>
                  <a:schemeClr val="tx1"/>
                </a:solidFill>
                <a:latin typeface="Times New Roman" pitchFamily="18" charset="0"/>
                <a:cs typeface="Times New Roman" pitchFamily="18" charset="0"/>
              </a:rPr>
              <a:t>HANDSCHRIFT </a:t>
            </a:r>
            <a:r>
              <a:rPr lang="en-US" sz="2000" b="1" dirty="0" smtClean="0">
                <a:solidFill>
                  <a:schemeClr val="tx1"/>
                </a:solidFill>
                <a:latin typeface="Times New Roman" pitchFamily="18" charset="0"/>
                <a:cs typeface="Times New Roman" pitchFamily="18" charset="0"/>
              </a:rPr>
              <a:t>(TULISAN TANGAN) = </a:t>
            </a:r>
            <a:r>
              <a:rPr lang="en-US" sz="2000" b="1" i="1" dirty="0" smtClean="0">
                <a:solidFill>
                  <a:schemeClr val="tx1"/>
                </a:solidFill>
                <a:latin typeface="Times New Roman" pitchFamily="18" charset="0"/>
                <a:cs typeface="Times New Roman" pitchFamily="18" charset="0"/>
              </a:rPr>
              <a:t>MANUSCRIPT</a:t>
            </a:r>
            <a:endParaRPr lang="en-US" sz="2000" b="1" dirty="0" smtClean="0">
              <a:solidFill>
                <a:schemeClr val="tx1"/>
              </a:solidFill>
              <a:latin typeface="Times New Roman" pitchFamily="18" charset="0"/>
              <a:cs typeface="Times New Roman" pitchFamily="18" charset="0"/>
            </a:endParaRPr>
          </a:p>
          <a:p>
            <a:pPr>
              <a:spcAft>
                <a:spcPts val="600"/>
              </a:spcAft>
              <a:buNone/>
            </a:pPr>
            <a:r>
              <a:rPr lang="en-US" sz="2800" b="1" dirty="0" smtClean="0">
                <a:solidFill>
                  <a:schemeClr val="tx1"/>
                </a:solidFill>
                <a:latin typeface="Times New Roman" pitchFamily="18" charset="0"/>
                <a:cs typeface="Times New Roman" pitchFamily="18" charset="0"/>
              </a:rPr>
              <a:t>TEKS </a:t>
            </a:r>
            <a:r>
              <a:rPr lang="en-US" sz="2000" b="1" dirty="0" smtClean="0">
                <a:solidFill>
                  <a:schemeClr val="tx1"/>
                </a:solidFill>
                <a:latin typeface="Times New Roman" pitchFamily="18" charset="0"/>
                <a:cs typeface="Times New Roman" pitchFamily="18" charset="0"/>
              </a:rPr>
              <a:t>ADALAH RANGKAIAN KATA-KATA YANG MERUPAKAN BACAAN DENGAN ISI TERTENTU (KANDUNGAN NASKAH, MUATAN NASKAH, URAIAN YANG BEIRI INFORMASI MENGENAI KEBUDAYAAN SUATU BANGSA PADA MASA LAMPAU YANG DISAJIKAN DALAM BENTUK LISAN ATAU TERTULIS (BERSIFAT ABSTRAK)</a:t>
            </a:r>
          </a:p>
          <a:p>
            <a:pPr>
              <a:buNone/>
            </a:pPr>
            <a:r>
              <a:rPr lang="en-US" sz="2800" b="1" dirty="0" smtClean="0">
                <a:solidFill>
                  <a:schemeClr val="tx1"/>
                </a:solidFill>
                <a:latin typeface="Times New Roman" pitchFamily="18" charset="0"/>
                <a:cs typeface="Times New Roman" pitchFamily="18" charset="0"/>
              </a:rPr>
              <a:t>TEMPAT PENYIMPANAN NASKAH</a:t>
            </a:r>
          </a:p>
          <a:p>
            <a:pPr>
              <a:buNone/>
            </a:pPr>
            <a:r>
              <a:rPr lang="en-US" sz="2000" b="1" dirty="0" smtClean="0">
                <a:solidFill>
                  <a:schemeClr val="tx1"/>
                </a:solidFill>
                <a:latin typeface="Times New Roman" pitchFamily="18" charset="0"/>
                <a:cs typeface="Times New Roman" pitchFamily="18" charset="0"/>
              </a:rPr>
              <a:t>KOLEKTOR PEMERINTAH (PERPUSTAKAAN, MUSEUM)</a:t>
            </a:r>
          </a:p>
          <a:p>
            <a:pPr>
              <a:buNone/>
            </a:pPr>
            <a:r>
              <a:rPr lang="en-US" sz="2000" b="1" dirty="0" smtClean="0">
                <a:solidFill>
                  <a:schemeClr val="tx1"/>
                </a:solidFill>
                <a:latin typeface="Times New Roman" pitchFamily="18" charset="0"/>
                <a:cs typeface="Times New Roman" pitchFamily="18" charset="0"/>
              </a:rPr>
              <a:t>                         SWASTA (YAYASAN, PERPUSTAKAAN, MUSEUM)</a:t>
            </a:r>
          </a:p>
          <a:p>
            <a:pPr>
              <a:buNone/>
            </a:pPr>
            <a:r>
              <a:rPr lang="en-US" sz="2000" b="1" dirty="0" smtClean="0">
                <a:solidFill>
                  <a:schemeClr val="tx1"/>
                </a:solidFill>
                <a:latin typeface="Times New Roman" pitchFamily="18" charset="0"/>
                <a:cs typeface="Times New Roman" pitchFamily="18" charset="0"/>
              </a:rPr>
              <a:t>                         PRIBADI</a:t>
            </a:r>
          </a:p>
          <a:p>
            <a:pPr>
              <a:buNone/>
            </a:pPr>
            <a:r>
              <a:rPr lang="en-US" sz="2000" b="1" dirty="0" smtClean="0">
                <a:solidFill>
                  <a:schemeClr val="tx1"/>
                </a:solidFill>
                <a:latin typeface="Times New Roman" pitchFamily="18" charset="0"/>
                <a:cs typeface="Times New Roman" pitchFamily="18" charset="0"/>
              </a:rPr>
              <a:t>YANG ADA DI DALAM NEGERI ATAU YANG ADA DI LUAR NEGERI</a:t>
            </a:r>
          </a:p>
          <a:p>
            <a:pPr>
              <a:buNone/>
            </a:pPr>
            <a:endParaRPr lang="en-US" sz="2000" b="1" dirty="0" smtClean="0">
              <a:solidFill>
                <a:schemeClr val="tx1"/>
              </a:solidFill>
              <a:latin typeface="Times New Roman" pitchFamily="18" charset="0"/>
              <a:cs typeface="Times New Roman" pitchFamily="18" charset="0"/>
            </a:endParaRPr>
          </a:p>
          <a:p>
            <a:pPr>
              <a:buNone/>
            </a:pPr>
            <a:endParaRPr lang="en-US" sz="2000" b="1" dirty="0" smtClean="0">
              <a:solidFill>
                <a:schemeClr val="tx1"/>
              </a:solidFill>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en-US" b="1" dirty="0" smtClean="0">
                <a:solidFill>
                  <a:schemeClr val="tx1"/>
                </a:solidFill>
                <a:latin typeface="Times New Roman" pitchFamily="18" charset="0"/>
                <a:cs typeface="Times New Roman" pitchFamily="18" charset="0"/>
              </a:rPr>
              <a:t>WAHANA PENYAMPIAN TEKS</a:t>
            </a:r>
            <a:endParaRPr lang="en-US" dirty="0"/>
          </a:p>
        </p:txBody>
      </p:sp>
      <p:sp>
        <p:nvSpPr>
          <p:cNvPr id="3" name="Content Placeholder 2"/>
          <p:cNvSpPr>
            <a:spLocks noGrp="1"/>
          </p:cNvSpPr>
          <p:nvPr>
            <p:ph idx="1"/>
          </p:nvPr>
        </p:nvSpPr>
        <p:spPr>
          <a:xfrm>
            <a:off x="304800" y="1554162"/>
            <a:ext cx="8686800" cy="4846638"/>
          </a:xfrm>
        </p:spPr>
        <p:txBody>
          <a:bodyPr>
            <a:normAutofit lnSpcReduction="10000"/>
          </a:bodyPr>
          <a:lstStyle/>
          <a:p>
            <a:pPr>
              <a:buNone/>
            </a:pPr>
            <a:r>
              <a:rPr lang="en-US" sz="2400" b="1" dirty="0" smtClean="0">
                <a:solidFill>
                  <a:schemeClr val="tx1"/>
                </a:solidFill>
                <a:latin typeface="Times New Roman" pitchFamily="18" charset="0"/>
                <a:cs typeface="Times New Roman" pitchFamily="18" charset="0"/>
              </a:rPr>
              <a:t>WAHANA PENYAMPAIAN TEKS LISAN &amp; TULISAN</a:t>
            </a:r>
          </a:p>
          <a:p>
            <a:pPr>
              <a:buNone/>
            </a:pPr>
            <a:r>
              <a:rPr lang="en-US" sz="2400" b="1" dirty="0" smtClean="0">
                <a:solidFill>
                  <a:schemeClr val="tx1"/>
                </a:solidFill>
                <a:latin typeface="Times New Roman" pitchFamily="18" charset="0"/>
                <a:cs typeface="Times New Roman" pitchFamily="18" charset="0"/>
              </a:rPr>
              <a:t> 	(~ TULISAN TANGAN </a:t>
            </a:r>
            <a:r>
              <a:rPr lang="en-US" sz="2400" b="1" dirty="0" err="1" smtClean="0">
                <a:solidFill>
                  <a:schemeClr val="tx1"/>
                </a:solidFill>
                <a:latin typeface="Times New Roman" pitchFamily="18" charset="0"/>
                <a:cs typeface="Times New Roman" pitchFamily="18" charset="0"/>
              </a:rPr>
              <a:t>TANGAN</a:t>
            </a:r>
            <a:r>
              <a:rPr lang="en-US" sz="2400" b="1" dirty="0" smtClean="0">
                <a:solidFill>
                  <a:schemeClr val="tx1"/>
                </a:solidFill>
                <a:latin typeface="Times New Roman" pitchFamily="18" charset="0"/>
                <a:cs typeface="Times New Roman" pitchFamily="18" charset="0"/>
              </a:rPr>
              <a:t>  ~ TULISAN CETAKAN)</a:t>
            </a:r>
          </a:p>
          <a:p>
            <a:pPr>
              <a:buNone/>
            </a:pPr>
            <a:endParaRPr lang="en-US" sz="1000" b="1" dirty="0" smtClean="0">
              <a:solidFill>
                <a:schemeClr val="tx1"/>
              </a:solidFill>
              <a:latin typeface="Times New Roman" pitchFamily="18" charset="0"/>
              <a:cs typeface="Times New Roman" pitchFamily="18" charset="0"/>
            </a:endParaRPr>
          </a:p>
          <a:p>
            <a:pPr>
              <a:spcAft>
                <a:spcPts val="1200"/>
              </a:spcAft>
              <a:buNone/>
            </a:pPr>
            <a:r>
              <a:rPr lang="en-US" sz="2400" b="1" dirty="0" smtClean="0">
                <a:solidFill>
                  <a:schemeClr val="tx1"/>
                </a:solidFill>
                <a:latin typeface="Times New Roman" pitchFamily="18" charset="0"/>
                <a:cs typeface="Times New Roman" pitchFamily="18" charset="0"/>
              </a:rPr>
              <a:t>TRADISI PENYAMPAIAN LISAN = ADA FILOLOGI LISAN</a:t>
            </a:r>
          </a:p>
          <a:p>
            <a:pPr>
              <a:buNone/>
            </a:pPr>
            <a:r>
              <a:rPr lang="en-US" sz="2400" b="1" dirty="0" smtClean="0">
                <a:solidFill>
                  <a:schemeClr val="tx1"/>
                </a:solidFill>
                <a:latin typeface="Times New Roman" pitchFamily="18" charset="0"/>
                <a:cs typeface="Times New Roman" pitchFamily="18" charset="0"/>
              </a:rPr>
              <a:t>TRADISI PENYAMPAIAN TULISAN</a:t>
            </a:r>
          </a:p>
          <a:p>
            <a:pPr>
              <a:buNone/>
            </a:pPr>
            <a:r>
              <a:rPr lang="en-US" sz="2400" b="1" dirty="0" smtClean="0">
                <a:solidFill>
                  <a:schemeClr val="tx1"/>
                </a:solidFill>
                <a:latin typeface="Times New Roman" pitchFamily="18" charset="0"/>
                <a:cs typeface="Times New Roman" pitchFamily="18" charset="0"/>
              </a:rPr>
              <a:t>	ADA FILOLOGI NASKAH &amp; FILOLOGI CETAKAN</a:t>
            </a:r>
          </a:p>
          <a:p>
            <a:pPr>
              <a:buNone/>
            </a:pPr>
            <a:endParaRPr lang="en-US" sz="800" b="1" dirty="0" smtClean="0">
              <a:solidFill>
                <a:schemeClr val="tx1"/>
              </a:solidFill>
              <a:latin typeface="Times New Roman" pitchFamily="18" charset="0"/>
              <a:cs typeface="Times New Roman" pitchFamily="18" charset="0"/>
            </a:endParaRPr>
          </a:p>
          <a:p>
            <a:pPr>
              <a:buNone/>
            </a:pPr>
            <a:r>
              <a:rPr lang="en-US" sz="2400" b="1" dirty="0" smtClean="0">
                <a:solidFill>
                  <a:schemeClr val="tx1"/>
                </a:solidFill>
                <a:latin typeface="Times New Roman" pitchFamily="18" charset="0"/>
                <a:cs typeface="Times New Roman" pitchFamily="18" charset="0"/>
              </a:rPr>
              <a:t>TRADISI CETAK MULAI PADA 1450 = DITEMUKAN TEKNIK MENCETAK OLEH GUTENBERG (JERMAN)</a:t>
            </a:r>
          </a:p>
          <a:p>
            <a:pPr>
              <a:buNone/>
            </a:pPr>
            <a:endParaRPr lang="en-US" sz="800" b="1" dirty="0" smtClean="0">
              <a:solidFill>
                <a:schemeClr val="tx1"/>
              </a:solidFill>
              <a:latin typeface="Times New Roman" pitchFamily="18" charset="0"/>
              <a:cs typeface="Times New Roman" pitchFamily="18" charset="0"/>
            </a:endParaRPr>
          </a:p>
          <a:p>
            <a:pPr>
              <a:spcAft>
                <a:spcPts val="1200"/>
              </a:spcAft>
              <a:buNone/>
            </a:pPr>
            <a:r>
              <a:rPr lang="en-US" sz="2400" b="1" dirty="0" smtClean="0">
                <a:solidFill>
                  <a:schemeClr val="tx1"/>
                </a:solidFill>
                <a:latin typeface="Times New Roman" pitchFamily="18" charset="0"/>
                <a:cs typeface="Times New Roman" pitchFamily="18" charset="0"/>
              </a:rPr>
              <a:t>KEMUDIAN TERDAPAT TRADISI BERCAMPUR</a:t>
            </a:r>
          </a:p>
          <a:p>
            <a:pPr algn="ctr">
              <a:buNone/>
            </a:pPr>
            <a:r>
              <a:rPr lang="en-US" sz="2400" b="1" dirty="0" smtClean="0">
                <a:solidFill>
                  <a:schemeClr val="tx1"/>
                </a:solidFill>
                <a:latin typeface="Times New Roman" pitchFamily="18" charset="0"/>
                <a:cs typeface="Times New Roman" pitchFamily="18" charset="0"/>
              </a:rPr>
              <a:t>~ KODIKOLOGI (ILMU TENTANG KODEKS/NASKAH)</a:t>
            </a:r>
          </a:p>
          <a:p>
            <a:pPr algn="ctr">
              <a:buNone/>
            </a:pPr>
            <a:r>
              <a:rPr lang="en-US" sz="2400" b="1" dirty="0" smtClean="0">
                <a:solidFill>
                  <a:schemeClr val="tx1"/>
                </a:solidFill>
                <a:latin typeface="Times New Roman" pitchFamily="18" charset="0"/>
                <a:cs typeface="Times New Roman" pitchFamily="18" charset="0"/>
              </a:rPr>
              <a:t>~ TEKSTOLOGI (ILMU TENTANG TEKS)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Times New Roman" pitchFamily="18" charset="0"/>
                <a:cs typeface="Times New Roman" pitchFamily="18" charset="0"/>
              </a:rPr>
              <a:t>TUJUAN FILOLOGI</a:t>
            </a:r>
            <a:endParaRPr lang="en-US" dirty="0"/>
          </a:p>
        </p:txBody>
      </p:sp>
      <p:sp>
        <p:nvSpPr>
          <p:cNvPr id="3" name="Content Placeholder 2"/>
          <p:cNvSpPr>
            <a:spLocks noGrp="1"/>
          </p:cNvSpPr>
          <p:nvPr>
            <p:ph sz="half" idx="1"/>
          </p:nvPr>
        </p:nvSpPr>
        <p:spPr/>
        <p:txBody>
          <a:bodyPr/>
          <a:lstStyle/>
          <a:p>
            <a:pPr>
              <a:buNone/>
            </a:pPr>
            <a:r>
              <a:rPr lang="en-US" sz="2000" b="1" dirty="0" smtClean="0">
                <a:solidFill>
                  <a:schemeClr val="tx1"/>
                </a:solidFill>
                <a:latin typeface="Times New Roman" pitchFamily="18" charset="0"/>
                <a:cs typeface="Times New Roman" pitchFamily="18" charset="0"/>
              </a:rPr>
              <a:t>TUJUAN UMUM FILOLOGI</a:t>
            </a:r>
          </a:p>
          <a:p>
            <a:pPr>
              <a:spcAft>
                <a:spcPts val="600"/>
              </a:spcAft>
              <a:buFont typeface="Wingdings 2"/>
              <a:buAutoNum type="arabicPeriod"/>
            </a:pPr>
            <a:r>
              <a:rPr lang="en-US" sz="1800" b="1" dirty="0" smtClean="0">
                <a:solidFill>
                  <a:schemeClr val="tx1"/>
                </a:solidFill>
                <a:latin typeface="Times New Roman" pitchFamily="18" charset="0"/>
                <a:cs typeface="Times New Roman" pitchFamily="18" charset="0"/>
              </a:rPr>
              <a:t>MEMAHAMI SEJAUH MUNGKIN KEBUDAYAAN SUATU BANGSA MELALUI HASIL SASTRA LISAN ATAU TERTULIS</a:t>
            </a:r>
          </a:p>
          <a:p>
            <a:pPr>
              <a:spcAft>
                <a:spcPts val="600"/>
              </a:spcAft>
              <a:buFont typeface="Wingdings 2"/>
              <a:buAutoNum type="arabicPeriod"/>
            </a:pPr>
            <a:r>
              <a:rPr lang="en-US" sz="1800" b="1" dirty="0" smtClean="0">
                <a:solidFill>
                  <a:schemeClr val="tx1"/>
                </a:solidFill>
                <a:latin typeface="Times New Roman" pitchFamily="18" charset="0"/>
                <a:cs typeface="Times New Roman" pitchFamily="18" charset="0"/>
              </a:rPr>
              <a:t>MEMAHAMI MAKNA &amp; FUNGSI TEKS BAGI MASYARAKAT PENCIPTANYA</a:t>
            </a:r>
          </a:p>
          <a:p>
            <a:pPr>
              <a:spcAft>
                <a:spcPts val="600"/>
              </a:spcAft>
              <a:buFont typeface="Wingdings 2"/>
              <a:buAutoNum type="arabicPeriod"/>
            </a:pPr>
            <a:r>
              <a:rPr lang="en-US" sz="1800" b="1" dirty="0" smtClean="0">
                <a:solidFill>
                  <a:schemeClr val="tx1"/>
                </a:solidFill>
                <a:latin typeface="Times New Roman" pitchFamily="18" charset="0"/>
                <a:cs typeface="Times New Roman" pitchFamily="18" charset="0"/>
              </a:rPr>
              <a:t>MENGUNGKAPKAN NILAI BUDAYA LAMA SEBAGAI ALTERNATIF PENGEMBANGAN KEBUDAYAAN</a:t>
            </a:r>
          </a:p>
          <a:p>
            <a:pPr>
              <a:buFont typeface="Wingdings 2"/>
              <a:buAutoNum type="arabicPeriod"/>
            </a:pPr>
            <a:r>
              <a:rPr lang="en-US" sz="1800" b="1" dirty="0" smtClean="0">
                <a:solidFill>
                  <a:schemeClr val="tx1"/>
                </a:solidFill>
                <a:latin typeface="Times New Roman" pitchFamily="18" charset="0"/>
                <a:cs typeface="Times New Roman" pitchFamily="18" charset="0"/>
              </a:rPr>
              <a:t>MELESTARIKAN WARISAN BUDAYA BANGSA MASA LAMPAU</a:t>
            </a:r>
          </a:p>
          <a:p>
            <a:pPr>
              <a:buFont typeface="Wingdings 2"/>
              <a:buAutoNum type="arabicPeriod"/>
            </a:pPr>
            <a:endParaRPr lang="en-US" sz="1800" b="1" dirty="0" smtClean="0">
              <a:solidFill>
                <a:schemeClr val="tx1"/>
              </a:solidFill>
              <a:latin typeface="Times New Roman" pitchFamily="18" charset="0"/>
              <a:cs typeface="Times New Roman" pitchFamily="18" charset="0"/>
            </a:endParaRPr>
          </a:p>
          <a:p>
            <a:pPr>
              <a:buAutoNum type="arabicPeriod"/>
            </a:pPr>
            <a:endParaRPr lang="en-US" sz="1800" b="1" dirty="0" smtClean="0">
              <a:solidFill>
                <a:schemeClr val="tx1"/>
              </a:solidFill>
              <a:latin typeface="Times New Roman" pitchFamily="18" charset="0"/>
              <a:cs typeface="Times New Roman" pitchFamily="18" charset="0"/>
            </a:endParaRPr>
          </a:p>
          <a:p>
            <a:pPr>
              <a:buAutoNum type="arabicPeriod"/>
            </a:pPr>
            <a:endParaRPr lang="en-US" sz="1800" b="1" dirty="0" smtClean="0">
              <a:solidFill>
                <a:schemeClr val="tx1"/>
              </a:solidFill>
              <a:latin typeface="Times New Roman" pitchFamily="18" charset="0"/>
              <a:cs typeface="Times New Roman" pitchFamily="18" charset="0"/>
            </a:endParaRPr>
          </a:p>
          <a:p>
            <a:pPr>
              <a:buNone/>
            </a:pPr>
            <a:endParaRPr lang="en-US" sz="2000" b="1" dirty="0" smtClean="0">
              <a:solidFill>
                <a:schemeClr val="tx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pPr>
              <a:buNone/>
            </a:pPr>
            <a:r>
              <a:rPr lang="en-US" sz="2000" b="1" dirty="0" smtClean="0">
                <a:solidFill>
                  <a:schemeClr val="tx1"/>
                </a:solidFill>
                <a:latin typeface="Times New Roman" pitchFamily="18" charset="0"/>
                <a:cs typeface="Times New Roman" pitchFamily="18" charset="0"/>
              </a:rPr>
              <a:t>TUJUAN KHUSUS FILOLOGI</a:t>
            </a:r>
          </a:p>
          <a:p>
            <a:pPr>
              <a:spcAft>
                <a:spcPts val="2400"/>
              </a:spcAft>
              <a:buFont typeface="+mj-lt"/>
              <a:buAutoNum type="arabicPeriod"/>
            </a:pPr>
            <a:r>
              <a:rPr lang="en-US" sz="1800" b="1" dirty="0" smtClean="0">
                <a:solidFill>
                  <a:schemeClr val="tx1"/>
                </a:solidFill>
                <a:latin typeface="Times New Roman" pitchFamily="18" charset="0"/>
                <a:cs typeface="Times New Roman" pitchFamily="18" charset="0"/>
              </a:rPr>
              <a:t>MENYUNTING SUATU TEKS YANG DIPANDANG PALING DEKAT DENGAN TEKS ASLINYA</a:t>
            </a:r>
          </a:p>
          <a:p>
            <a:pPr>
              <a:spcAft>
                <a:spcPts val="1200"/>
              </a:spcAft>
              <a:buFont typeface="+mj-lt"/>
              <a:buAutoNum type="arabicPeriod"/>
            </a:pPr>
            <a:r>
              <a:rPr lang="en-US" sz="1800" b="1" dirty="0" smtClean="0">
                <a:solidFill>
                  <a:schemeClr val="tx1"/>
                </a:solidFill>
                <a:latin typeface="Times New Roman" pitchFamily="18" charset="0"/>
                <a:cs typeface="Times New Roman" pitchFamily="18" charset="0"/>
              </a:rPr>
              <a:t>MENGUNGKAP SEJARAH TERJADINYA TEKS DAN SEJARAH PERKEMBANGANNYA</a:t>
            </a:r>
          </a:p>
          <a:p>
            <a:pPr>
              <a:buFont typeface="+mj-lt"/>
              <a:buAutoNum type="arabicPeriod"/>
            </a:pPr>
            <a:r>
              <a:rPr lang="en-US" sz="1800" b="1" dirty="0" smtClean="0">
                <a:solidFill>
                  <a:schemeClr val="tx1"/>
                </a:solidFill>
                <a:latin typeface="Times New Roman" pitchFamily="18" charset="0"/>
                <a:cs typeface="Times New Roman" pitchFamily="18" charset="0"/>
              </a:rPr>
              <a:t>MENGUNGKAP RESEPSI PEMBACA PADA SETIAP KURUN PENERIMAANNYA</a:t>
            </a:r>
          </a:p>
          <a:p>
            <a:pPr>
              <a:buFont typeface="+mj-lt"/>
              <a:buAutoNum type="arabicPeriod"/>
            </a:pPr>
            <a:endParaRPr lang="en-US" sz="1800" b="1" dirty="0" smtClean="0">
              <a:solidFill>
                <a:schemeClr val="tx1"/>
              </a:solidFill>
              <a:latin typeface="Times New Roman" pitchFamily="18" charset="0"/>
              <a:cs typeface="Times New Roman" pitchFamily="18" charset="0"/>
            </a:endParaRPr>
          </a:p>
          <a:p>
            <a:pPr>
              <a:buFont typeface="+mj-lt"/>
              <a:buAutoNum type="arabicPeriod"/>
            </a:pPr>
            <a:endParaRPr lang="en-US" sz="1800" b="1" dirty="0" smtClean="0">
              <a:solidFill>
                <a:schemeClr val="tx1"/>
              </a:solidFill>
              <a:latin typeface="Times New Roman" pitchFamily="18" charset="0"/>
              <a:cs typeface="Times New Roman" pitchFamily="18" charset="0"/>
            </a:endParaRPr>
          </a:p>
          <a:p>
            <a:pPr>
              <a:buNone/>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20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20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pPr algn="ctr"/>
            <a:r>
              <a:rPr lang="en-US" sz="2800" b="1" dirty="0" smtClean="0">
                <a:solidFill>
                  <a:schemeClr val="tx1"/>
                </a:solidFill>
                <a:latin typeface="Times New Roman" pitchFamily="18" charset="0"/>
                <a:cs typeface="Times New Roman" pitchFamily="18" charset="0"/>
              </a:rPr>
              <a:t>METODE/CARA KERJA PENELITIAN FILOLOGI</a:t>
            </a:r>
            <a:endParaRPr lang="en-US" sz="2800" dirty="0"/>
          </a:p>
        </p:txBody>
      </p:sp>
      <p:sp>
        <p:nvSpPr>
          <p:cNvPr id="3" name="Content Placeholder 2"/>
          <p:cNvSpPr>
            <a:spLocks noGrp="1"/>
          </p:cNvSpPr>
          <p:nvPr>
            <p:ph idx="1"/>
          </p:nvPr>
        </p:nvSpPr>
        <p:spPr>
          <a:xfrm>
            <a:off x="304800" y="1219200"/>
            <a:ext cx="8686800" cy="5334000"/>
          </a:xfrm>
        </p:spPr>
        <p:txBody>
          <a:bodyPr/>
          <a:lstStyle/>
          <a:p>
            <a:pPr>
              <a:buNone/>
            </a:pPr>
            <a:r>
              <a:rPr lang="en-US" sz="2000" b="1" dirty="0" smtClean="0">
                <a:solidFill>
                  <a:schemeClr val="tx1"/>
                </a:solidFill>
                <a:latin typeface="Times New Roman" pitchFamily="18" charset="0"/>
                <a:cs typeface="Times New Roman" pitchFamily="18" charset="0"/>
              </a:rPr>
              <a:t>A. PENCATATAN DAN PENGUMPULAN NASKAH</a:t>
            </a:r>
          </a:p>
          <a:p>
            <a:pPr>
              <a:buNone/>
            </a:pPr>
            <a:r>
              <a:rPr lang="en-US" sz="1800" b="1" dirty="0" smtClean="0">
                <a:solidFill>
                  <a:schemeClr val="tx1"/>
                </a:solidFill>
                <a:latin typeface="Times New Roman" pitchFamily="18" charset="0"/>
                <a:cs typeface="Times New Roman" pitchFamily="18" charset="0"/>
              </a:rPr>
              <a:t>       1. TERDAPAT SATU SAKSIAN (NASKAH TUNGGAL = </a:t>
            </a:r>
            <a:r>
              <a:rPr lang="en-US" sz="1800" b="1" i="1" dirty="0" smtClean="0">
                <a:solidFill>
                  <a:schemeClr val="tx1"/>
                </a:solidFill>
                <a:latin typeface="Times New Roman" pitchFamily="18" charset="0"/>
                <a:cs typeface="Times New Roman" pitchFamily="18" charset="0"/>
              </a:rPr>
              <a:t>CODEX UNICUS</a:t>
            </a:r>
            <a:r>
              <a:rPr lang="en-US" sz="1800" b="1" dirty="0" smtClean="0">
                <a:solidFill>
                  <a:schemeClr val="tx1"/>
                </a:solidFill>
                <a:latin typeface="Times New Roman" pitchFamily="18" charset="0"/>
                <a:cs typeface="Times New Roman" pitchFamily="18" charset="0"/>
              </a:rPr>
              <a:t>)</a:t>
            </a:r>
          </a:p>
          <a:p>
            <a:pPr>
              <a:buNone/>
            </a:pPr>
            <a:r>
              <a:rPr lang="en-US" sz="1800" b="1" dirty="0" smtClean="0">
                <a:solidFill>
                  <a:schemeClr val="tx1"/>
                </a:solidFill>
                <a:latin typeface="Times New Roman" pitchFamily="18" charset="0"/>
                <a:cs typeface="Times New Roman" pitchFamily="18" charset="0"/>
              </a:rPr>
              <a:t>	 2. TERDAPAT NASKAH JAMAK</a:t>
            </a:r>
          </a:p>
          <a:p>
            <a:pPr>
              <a:buNone/>
            </a:pPr>
            <a:r>
              <a:rPr lang="en-US" sz="1800" b="1" dirty="0" smtClean="0">
                <a:solidFill>
                  <a:schemeClr val="tx1"/>
                </a:solidFill>
                <a:latin typeface="Times New Roman" pitchFamily="18" charset="0"/>
                <a:cs typeface="Times New Roman" pitchFamily="18" charset="0"/>
              </a:rPr>
              <a:t>  </a:t>
            </a:r>
            <a:r>
              <a:rPr lang="en-US" sz="800" b="1" dirty="0" smtClean="0">
                <a:solidFill>
                  <a:schemeClr val="tx1"/>
                </a:solidFill>
                <a:latin typeface="Times New Roman" pitchFamily="18" charset="0"/>
                <a:cs typeface="Times New Roman" pitchFamily="18" charset="0"/>
              </a:rPr>
              <a:t>         </a:t>
            </a:r>
          </a:p>
          <a:p>
            <a:pPr>
              <a:buNone/>
            </a:pPr>
            <a:r>
              <a:rPr lang="en-US" sz="2000" b="1" dirty="0" smtClean="0">
                <a:solidFill>
                  <a:schemeClr val="tx1"/>
                </a:solidFill>
                <a:latin typeface="Times New Roman" pitchFamily="18" charset="0"/>
                <a:cs typeface="Times New Roman" pitchFamily="18" charset="0"/>
              </a:rPr>
              <a:t>B. METODE KRITIK TEKS</a:t>
            </a:r>
          </a:p>
          <a:p>
            <a:pPr>
              <a:buNone/>
            </a:pPr>
            <a:r>
              <a:rPr lang="en-US" sz="1800" b="1" dirty="0" smtClean="0">
                <a:solidFill>
                  <a:schemeClr val="tx1"/>
                </a:solidFill>
                <a:latin typeface="Times New Roman" pitchFamily="18" charset="0"/>
                <a:cs typeface="Times New Roman" pitchFamily="18" charset="0"/>
              </a:rPr>
              <a:t>	1. METODE INTUITIF</a:t>
            </a:r>
          </a:p>
          <a:p>
            <a:pPr>
              <a:buNone/>
            </a:pPr>
            <a:r>
              <a:rPr lang="en-US" sz="1800" b="1" dirty="0" smtClean="0">
                <a:solidFill>
                  <a:schemeClr val="tx1"/>
                </a:solidFill>
                <a:latin typeface="Times New Roman" pitchFamily="18" charset="0"/>
                <a:cs typeface="Times New Roman" pitchFamily="18" charset="0"/>
              </a:rPr>
              <a:t>	2. METODE OBJEKTIF</a:t>
            </a:r>
          </a:p>
          <a:p>
            <a:pPr>
              <a:buNone/>
            </a:pPr>
            <a:r>
              <a:rPr lang="en-US" sz="1800" b="1" dirty="0" smtClean="0">
                <a:solidFill>
                  <a:schemeClr val="tx1"/>
                </a:solidFill>
                <a:latin typeface="Times New Roman" pitchFamily="18" charset="0"/>
                <a:cs typeface="Times New Roman" pitchFamily="18" charset="0"/>
              </a:rPr>
              <a:t>	3. METODE GABUNGAN</a:t>
            </a:r>
          </a:p>
          <a:p>
            <a:pPr>
              <a:buNone/>
            </a:pPr>
            <a:r>
              <a:rPr lang="en-US" sz="1800" b="1" dirty="0" smtClean="0">
                <a:solidFill>
                  <a:schemeClr val="tx1"/>
                </a:solidFill>
                <a:latin typeface="Times New Roman" pitchFamily="18" charset="0"/>
                <a:cs typeface="Times New Roman" pitchFamily="18" charset="0"/>
              </a:rPr>
              <a:t>	4. METODE LANDASAN/INDUK/</a:t>
            </a:r>
            <a:r>
              <a:rPr lang="en-US" sz="1800" b="1" i="1" dirty="0" smtClean="0">
                <a:solidFill>
                  <a:schemeClr val="tx1"/>
                </a:solidFill>
                <a:latin typeface="Times New Roman" pitchFamily="18" charset="0"/>
                <a:cs typeface="Times New Roman" pitchFamily="18" charset="0"/>
              </a:rPr>
              <a:t>LEGGER</a:t>
            </a:r>
          </a:p>
          <a:p>
            <a:pPr>
              <a:buNone/>
            </a:pPr>
            <a:r>
              <a:rPr lang="en-US" sz="1800" b="1" i="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5. METODE EDISI NASKAH TUNGGAL</a:t>
            </a:r>
          </a:p>
          <a:p>
            <a:pPr>
              <a:buNone/>
            </a:pPr>
            <a:endParaRPr lang="en-US" sz="1800" b="1" dirty="0" smtClean="0">
              <a:solidFill>
                <a:schemeClr val="tx1"/>
              </a:solidFill>
              <a:latin typeface="Times New Roman" pitchFamily="18" charset="0"/>
              <a:cs typeface="Times New Roman" pitchFamily="18" charset="0"/>
            </a:endParaRPr>
          </a:p>
          <a:p>
            <a:pPr>
              <a:buNone/>
            </a:pPr>
            <a:r>
              <a:rPr lang="en-US" sz="2000" b="1" dirty="0" smtClean="0">
                <a:solidFill>
                  <a:schemeClr val="tx1"/>
                </a:solidFill>
                <a:latin typeface="Times New Roman" pitchFamily="18" charset="0"/>
                <a:cs typeface="Times New Roman" pitchFamily="18" charset="0"/>
              </a:rPr>
              <a:t>C. SUSUNAN STEMA/</a:t>
            </a:r>
            <a:r>
              <a:rPr lang="en-US" sz="2000" b="1" i="1" dirty="0" smtClean="0">
                <a:solidFill>
                  <a:schemeClr val="tx1"/>
                </a:solidFill>
                <a:latin typeface="Times New Roman" pitchFamily="18" charset="0"/>
                <a:cs typeface="Times New Roman" pitchFamily="18" charset="0"/>
              </a:rPr>
              <a:t>STEMMA CODICUM </a:t>
            </a:r>
            <a:r>
              <a:rPr lang="en-US" sz="2000" b="1" dirty="0" smtClean="0">
                <a:solidFill>
                  <a:schemeClr val="tx1"/>
                </a:solidFill>
                <a:latin typeface="Times New Roman" pitchFamily="18" charset="0"/>
                <a:cs typeface="Times New Roman" pitchFamily="18" charset="0"/>
              </a:rPr>
              <a:t>= SILSILAH NASKAH</a:t>
            </a:r>
          </a:p>
          <a:p>
            <a:pPr>
              <a:buNone/>
            </a:pPr>
            <a:endParaRPr lang="en-US" sz="2400" b="1" dirty="0" smtClean="0">
              <a:solidFill>
                <a:schemeClr val="tx1"/>
              </a:solidFill>
              <a:latin typeface="Times New Roman" pitchFamily="18" charset="0"/>
              <a:cs typeface="Times New Roman" pitchFamily="18" charset="0"/>
            </a:endParaRPr>
          </a:p>
          <a:p>
            <a:pPr>
              <a:buNone/>
            </a:pPr>
            <a:r>
              <a:rPr lang="en-US" sz="2000" b="1" dirty="0" smtClean="0">
                <a:solidFill>
                  <a:schemeClr val="tx1"/>
                </a:solidFill>
                <a:latin typeface="Times New Roman" pitchFamily="18" charset="0"/>
                <a:cs typeface="Times New Roman" pitchFamily="18" charset="0"/>
              </a:rPr>
              <a:t>D. REKONSTRUKSI TEKS</a:t>
            </a:r>
          </a:p>
          <a:p>
            <a:pPr>
              <a:buNone/>
            </a:pPr>
            <a:endParaRPr lang="en-US" sz="2400" b="1" dirty="0" smtClean="0">
              <a:solidFill>
                <a:schemeClr val="tx1"/>
              </a:solidFill>
              <a:latin typeface="Times New Roman" pitchFamily="18" charset="0"/>
              <a:cs typeface="Times New Roman" pitchFamily="18" charset="0"/>
            </a:endParaRPr>
          </a:p>
          <a:p>
            <a:pPr>
              <a:buNone/>
            </a:pPr>
            <a:endParaRPr lang="en-US" sz="2400" b="1" dirty="0" smtClean="0">
              <a:solidFill>
                <a:schemeClr val="tx1"/>
              </a:solidFill>
              <a:latin typeface="Times New Roman" pitchFamily="18" charset="0"/>
              <a:cs typeface="Times New Roman" pitchFamily="18" charset="0"/>
            </a:endParaRPr>
          </a:p>
          <a:p>
            <a:pPr>
              <a:buNone/>
            </a:pPr>
            <a:endParaRPr lang="en-US" b="1" dirty="0" smtClean="0">
              <a:solidFill>
                <a:schemeClr val="tx1"/>
              </a:solidFill>
              <a:latin typeface="Times New Roman" pitchFamily="18" charset="0"/>
              <a:cs typeface="Times New Roman" pitchFamily="18" charset="0"/>
            </a:endParaRPr>
          </a:p>
          <a:p>
            <a:pPr>
              <a:buNone/>
            </a:pPr>
            <a:endParaRPr lang="en-US" b="1" dirty="0" smtClean="0">
              <a:solidFill>
                <a:schemeClr val="tx1"/>
              </a:solidFill>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pPr algn="ctr"/>
            <a:r>
              <a:rPr lang="en-US" b="1" dirty="0" smtClean="0">
                <a:solidFill>
                  <a:schemeClr val="tx1"/>
                </a:solidFill>
                <a:latin typeface="Times New Roman" pitchFamily="18" charset="0"/>
                <a:cs typeface="Times New Roman" pitchFamily="18" charset="0"/>
              </a:rPr>
              <a:t>RELEVANSI STUDI FILOLOGI</a:t>
            </a:r>
            <a:endParaRPr lang="en-US" dirty="0"/>
          </a:p>
        </p:txBody>
      </p:sp>
      <p:sp>
        <p:nvSpPr>
          <p:cNvPr id="3" name="Content Placeholder 2"/>
          <p:cNvSpPr>
            <a:spLocks noGrp="1"/>
          </p:cNvSpPr>
          <p:nvPr>
            <p:ph idx="1"/>
          </p:nvPr>
        </p:nvSpPr>
        <p:spPr>
          <a:xfrm>
            <a:off x="304800" y="1371600"/>
            <a:ext cx="8686800" cy="5181600"/>
          </a:xfrm>
        </p:spPr>
        <p:txBody>
          <a:bodyPr>
            <a:normAutofit lnSpcReduction="10000"/>
          </a:bodyPr>
          <a:lstStyle/>
          <a:p>
            <a:pPr algn="ctr">
              <a:spcAft>
                <a:spcPts val="1800"/>
              </a:spcAft>
              <a:buNone/>
            </a:pPr>
            <a:r>
              <a:rPr lang="en-US" sz="2400" b="1" dirty="0" smtClean="0">
                <a:solidFill>
                  <a:schemeClr val="tx1"/>
                </a:solidFill>
                <a:latin typeface="Times New Roman" pitchFamily="18" charset="0"/>
                <a:cs typeface="Times New Roman" pitchFamily="18" charset="0"/>
              </a:rPr>
              <a:t>STUDI FILOLOGI BAGI PENGEMBANGAN KEBUDAYAAN</a:t>
            </a:r>
          </a:p>
          <a:p>
            <a:pPr marL="457200" indent="-457200">
              <a:spcBef>
                <a:spcPts val="280"/>
              </a:spcBef>
              <a:buNone/>
            </a:pPr>
            <a:r>
              <a:rPr lang="en-US" sz="2000" b="1" dirty="0" smtClean="0">
                <a:solidFill>
                  <a:schemeClr val="tx1"/>
                </a:solidFill>
                <a:latin typeface="Times New Roman" pitchFamily="18" charset="0"/>
                <a:cs typeface="Times New Roman" pitchFamily="18" charset="0"/>
              </a:rPr>
              <a:t>A.  FILOLOGI DAN KEBUDAYAAN</a:t>
            </a:r>
          </a:p>
          <a:p>
            <a:pPr marL="457200" indent="-457200">
              <a:spcBef>
                <a:spcPts val="280"/>
              </a:spcBef>
              <a:buNone/>
            </a:pPr>
            <a:r>
              <a:rPr lang="en-US" sz="2400"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1. PENGERTIAN FILOLOGI &amp; KEBUDAYAAN</a:t>
            </a:r>
          </a:p>
          <a:p>
            <a:pPr marL="457200" indent="-457200">
              <a:spcBef>
                <a:spcPts val="280"/>
              </a:spcBef>
              <a:spcAft>
                <a:spcPts val="600"/>
              </a:spcAft>
              <a:buNone/>
            </a:pPr>
            <a:r>
              <a:rPr lang="en-US" sz="1800" b="1" dirty="0" smtClean="0">
                <a:solidFill>
                  <a:schemeClr val="tx1"/>
                </a:solidFill>
                <a:latin typeface="Times New Roman" pitchFamily="18" charset="0"/>
                <a:cs typeface="Times New Roman" pitchFamily="18" charset="0"/>
              </a:rPr>
              <a:t>	2. PERANAN FILOLOGI DALAM PENGEMBANGAN KEBUDAYAAN</a:t>
            </a:r>
          </a:p>
          <a:p>
            <a:pPr marL="457200" indent="-457200">
              <a:spcBef>
                <a:spcPts val="0"/>
              </a:spcBef>
              <a:buNone/>
            </a:pPr>
            <a:r>
              <a:rPr lang="en-US" sz="1800" b="1" dirty="0" smtClean="0">
                <a:solidFill>
                  <a:schemeClr val="tx1"/>
                </a:solidFill>
                <a:latin typeface="Times New Roman" pitchFamily="18" charset="0"/>
                <a:cs typeface="Times New Roman" pitchFamily="18" charset="0"/>
              </a:rPr>
              <a:t>	</a:t>
            </a:r>
          </a:p>
          <a:p>
            <a:pPr marL="457200" indent="-457200">
              <a:spcBef>
                <a:spcPts val="380"/>
              </a:spcBef>
              <a:buNone/>
            </a:pPr>
            <a:r>
              <a:rPr lang="en-US" sz="2000" b="1" dirty="0" smtClean="0">
                <a:solidFill>
                  <a:schemeClr val="tx1"/>
                </a:solidFill>
                <a:latin typeface="Times New Roman" pitchFamily="18" charset="0"/>
                <a:cs typeface="Times New Roman" pitchFamily="18" charset="0"/>
              </a:rPr>
              <a:t>B. FILOLOGI DAN KEBUDAYAAN NUSANTARA</a:t>
            </a:r>
          </a:p>
          <a:p>
            <a:pPr marL="457200" indent="-457200">
              <a:spcBef>
                <a:spcPts val="280"/>
              </a:spcBef>
              <a:buNone/>
            </a:pPr>
            <a:r>
              <a:rPr lang="en-US" sz="2000" b="1" dirty="0" smtClean="0">
                <a:solidFill>
                  <a:schemeClr val="tx1"/>
                </a:solidFill>
                <a:latin typeface="Times New Roman" pitchFamily="18" charset="0"/>
                <a:cs typeface="Times New Roman" pitchFamily="18" charset="0"/>
              </a:rPr>
              <a:t>	1. LETAK KEPULAUAN NUSANTARA</a:t>
            </a:r>
          </a:p>
          <a:p>
            <a:pPr marL="457200" indent="-457200">
              <a:spcBef>
                <a:spcPts val="280"/>
              </a:spcBef>
              <a:buNone/>
            </a:pPr>
            <a:r>
              <a:rPr lang="en-US" sz="2000" b="1" dirty="0" smtClean="0">
                <a:solidFill>
                  <a:schemeClr val="tx1"/>
                </a:solidFill>
                <a:latin typeface="Times New Roman" pitchFamily="18" charset="0"/>
                <a:cs typeface="Times New Roman" pitchFamily="18" charset="0"/>
              </a:rPr>
              <a:t>	2. ANEKA BUDAYA NUSANTARA MASA KINI</a:t>
            </a:r>
          </a:p>
          <a:p>
            <a:pPr marL="457200" indent="-457200">
              <a:spcBef>
                <a:spcPts val="280"/>
              </a:spcBef>
              <a:buNone/>
            </a:pPr>
            <a:r>
              <a:rPr lang="en-US" sz="2000" b="1" dirty="0" smtClean="0">
                <a:solidFill>
                  <a:schemeClr val="tx1"/>
                </a:solidFill>
                <a:latin typeface="Times New Roman" pitchFamily="18" charset="0"/>
                <a:cs typeface="Times New Roman" pitchFamily="18" charset="0"/>
              </a:rPr>
              <a:t>	3. SUMBER SEJARAH KEBUDAYAAN NUSANTARA</a:t>
            </a:r>
          </a:p>
          <a:p>
            <a:pPr marL="457200" indent="-457200">
              <a:spcBef>
                <a:spcPts val="280"/>
              </a:spcBef>
              <a:spcAft>
                <a:spcPts val="600"/>
              </a:spcAft>
              <a:buNone/>
            </a:pPr>
            <a:r>
              <a:rPr lang="en-US" sz="2000" b="1" dirty="0" smtClean="0">
                <a:solidFill>
                  <a:schemeClr val="tx1"/>
                </a:solidFill>
                <a:latin typeface="Times New Roman" pitchFamily="18" charset="0"/>
                <a:cs typeface="Times New Roman" pitchFamily="18" charset="0"/>
              </a:rPr>
              <a:t>	4. FILOLOGI SEBAGAI PENGGALI BUDAYA MASA LAMPAU</a:t>
            </a:r>
          </a:p>
          <a:p>
            <a:pPr marL="457200" indent="-457200">
              <a:spcBef>
                <a:spcPts val="0"/>
              </a:spcBef>
              <a:buNone/>
            </a:pPr>
            <a:endParaRPr lang="en-US" sz="1800" b="1" dirty="0" smtClean="0">
              <a:solidFill>
                <a:schemeClr val="tx1"/>
              </a:solidFill>
              <a:latin typeface="Times New Roman" pitchFamily="18" charset="0"/>
              <a:cs typeface="Times New Roman" pitchFamily="18" charset="0"/>
            </a:endParaRPr>
          </a:p>
          <a:p>
            <a:pPr marL="457200" indent="-457200">
              <a:buNone/>
            </a:pPr>
            <a:r>
              <a:rPr lang="en-US" sz="2000" b="1" dirty="0" smtClean="0">
                <a:solidFill>
                  <a:schemeClr val="tx1"/>
                </a:solidFill>
                <a:latin typeface="Times New Roman" pitchFamily="18" charset="0"/>
                <a:cs typeface="Times New Roman" pitchFamily="18" charset="0"/>
              </a:rPr>
              <a:t>C. FILOLOGI SEBAGAI ALAT EVALUASI DAN SUMBERINSPIRASI PENGEMBANGAN KEBUDAYAAN</a:t>
            </a:r>
          </a:p>
          <a:p>
            <a:pPr marL="457200" indent="-457200">
              <a:buNone/>
            </a:pPr>
            <a:endParaRPr lang="en-US" sz="2000" b="1" dirty="0" smtClean="0">
              <a:solidFill>
                <a:schemeClr val="tx1"/>
              </a:solidFill>
              <a:latin typeface="Times New Roman" pitchFamily="18" charset="0"/>
              <a:cs typeface="Times New Roman" pitchFamily="18" charset="0"/>
            </a:endParaRPr>
          </a:p>
          <a:p>
            <a:pPr marL="457200" indent="-457200" algn="ctr">
              <a:buNone/>
            </a:pPr>
            <a:r>
              <a:rPr lang="en-US" sz="2000" b="1" dirty="0" smtClean="0">
                <a:solidFill>
                  <a:schemeClr val="tx1"/>
                </a:solidFill>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154</TotalTime>
  <Words>375</Words>
  <Application>Microsoft Office PowerPoint</Application>
  <PresentationFormat>On-screen Show (4:3)</PresentationFormat>
  <Paragraphs>95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PENGANTAR FILOLOGI </vt:lpstr>
      <vt:lpstr>ARTI FILOLOGI</vt:lpstr>
      <vt:lpstr>ALIRAN FILOLOGI</vt:lpstr>
      <vt:lpstr>OBJEK KERJA PENELITIAN FILOLOGI</vt:lpstr>
      <vt:lpstr>WAHANA PENYAMPIAN TEKS</vt:lpstr>
      <vt:lpstr>TUJUAN FILOLOGI</vt:lpstr>
      <vt:lpstr>METODE/CARA KERJA PENELITIAN FILOLOGI</vt:lpstr>
      <vt:lpstr>RELEVANSI STUDI FILOLOGI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PENGANTAR FILOLOGI </dc:title>
  <dc:creator>windowsxp</dc:creator>
  <cp:lastModifiedBy>user</cp:lastModifiedBy>
  <cp:revision>26</cp:revision>
  <dcterms:created xsi:type="dcterms:W3CDTF">2013-10-12T12:01:08Z</dcterms:created>
  <dcterms:modified xsi:type="dcterms:W3CDTF">2014-01-30T10:06:10Z</dcterms:modified>
</cp:coreProperties>
</file>