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474" autoAdjust="0"/>
  </p:normalViewPr>
  <p:slideViewPr>
    <p:cSldViewPr>
      <p:cViewPr>
        <p:scale>
          <a:sx n="50" d="100"/>
          <a:sy n="50" d="100"/>
        </p:scale>
        <p:origin x="-1872" y="-3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8F45A1-D9FF-49BD-A3B2-8E1BE42633F5}" type="datetimeFigureOut">
              <a:rPr lang="id-ID" smtClean="0"/>
              <a:pPr/>
              <a:t>05/05/2014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8D58E3-3380-464F-A2DD-9E8A01A909D3}" type="slidenum">
              <a:rPr lang="id-ID" smtClean="0"/>
              <a:pPr/>
              <a:t>‹#›</a:t>
            </a:fld>
            <a:endParaRPr lang="id-ID"/>
          </a:p>
        </p:txBody>
      </p:sp>
    </p:spTree>
    <p:extLst>
      <p:ext uri="{BB962C8B-B14F-4D97-AF65-F5344CB8AC3E}">
        <p14:creationId xmlns="" xmlns:p14="http://schemas.microsoft.com/office/powerpoint/2010/main" val="424985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EE8D58E3-3380-464F-A2DD-9E8A01A909D3}" type="slidenum">
              <a:rPr lang="id-ID" smtClean="0"/>
              <a:pPr/>
              <a:t>2</a:t>
            </a:fld>
            <a:endParaRPr lang="id-ID"/>
          </a:p>
        </p:txBody>
      </p:sp>
    </p:spTree>
    <p:extLst>
      <p:ext uri="{BB962C8B-B14F-4D97-AF65-F5344CB8AC3E}">
        <p14:creationId xmlns="" xmlns:p14="http://schemas.microsoft.com/office/powerpoint/2010/main" val="675681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5/5/2014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5/5/2014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142984"/>
            <a:ext cx="7772400" cy="1780108"/>
          </a:xfrm>
        </p:spPr>
        <p:txBody>
          <a:bodyPr>
            <a:noAutofit/>
          </a:bodyPr>
          <a:lstStyle/>
          <a:p>
            <a:r>
              <a:rPr lang="id-ID" sz="6000" b="1" dirty="0" smtClean="0">
                <a:solidFill>
                  <a:schemeClr val="tx1"/>
                </a:solidFill>
              </a:rPr>
              <a:t>MAGANG MELATIH SEPAKBOLA</a:t>
            </a:r>
            <a:endParaRPr lang="id-ID" sz="6000" b="1" dirty="0">
              <a:solidFill>
                <a:schemeClr val="tx1"/>
              </a:solidFill>
            </a:endParaRPr>
          </a:p>
        </p:txBody>
      </p:sp>
      <p:sp>
        <p:nvSpPr>
          <p:cNvPr id="4" name="Title 1"/>
          <p:cNvSpPr txBox="1">
            <a:spLocks/>
          </p:cNvSpPr>
          <p:nvPr/>
        </p:nvSpPr>
        <p:spPr>
          <a:xfrm>
            <a:off x="685800" y="4220660"/>
            <a:ext cx="7772400" cy="1780108"/>
          </a:xfrm>
          <a:prstGeom prst="rect">
            <a:avLst/>
          </a:prstGeom>
        </p:spPr>
        <p:txBody>
          <a:bodyPr vert="horz" lIns="91440" tIns="45720" rIns="91440" bIns="45720" rtlCol="0" anchor="b">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none" spc="0" normalizeH="0" baseline="0" noProof="0" dirty="0" smtClean="0">
                <a:ln>
                  <a:noFill/>
                </a:ln>
                <a:effectLst/>
                <a:uLnTx/>
                <a:uFillTx/>
                <a:latin typeface="+mj-lt"/>
                <a:ea typeface="+mj-ea"/>
                <a:cs typeface="+mj-cs"/>
              </a:rPr>
              <a:t>Subagyo Irianto, M.Pd</a:t>
            </a:r>
          </a:p>
          <a:p>
            <a:pPr algn="ctr">
              <a:spcBef>
                <a:spcPct val="0"/>
              </a:spcBef>
            </a:pPr>
            <a:r>
              <a:rPr lang="id-ID" sz="3200" b="1" dirty="0" smtClean="0"/>
              <a:t>Subagyo_Irianto@uny.ac.id</a:t>
            </a:r>
          </a:p>
        </p:txBody>
      </p:sp>
    </p:spTree>
    <p:extLst>
      <p:ext uri="{BB962C8B-B14F-4D97-AF65-F5344CB8AC3E}">
        <p14:creationId xmlns="" xmlns:p14="http://schemas.microsoft.com/office/powerpoint/2010/main" val="4081988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9372600" cy="6629400"/>
          </a:xfrm>
        </p:spPr>
        <p:txBody>
          <a:bodyPr>
            <a:noAutofit/>
          </a:bodyPr>
          <a:lstStyle/>
          <a:p>
            <a:pPr algn="just"/>
            <a:r>
              <a:rPr lang="id-ID" dirty="0" smtClean="0">
                <a:solidFill>
                  <a:schemeClr val="tx1"/>
                </a:solidFill>
              </a:rPr>
              <a:t>       Pendidikan </a:t>
            </a:r>
            <a:r>
              <a:rPr lang="id-ID" dirty="0">
                <a:solidFill>
                  <a:schemeClr val="tx1"/>
                </a:solidFill>
              </a:rPr>
              <a:t>memiliki peran yang sangat penting dalam membentuk keterampilan dan kecakapan seseorang untuk memasuki dunia kerja. Pendidikan yang dilakukan di perguruan tinggi masih terbatas pada pemberian teori dan praktik dalam skala kecil dengan intensitas yang terbatas. Agar dapat memahami dan memecahkan setiap permasalahan yang muncul di dunia kerja, maka mahasiswa perlu melakukan kegiatan pelatihan kerja secara langsung di instansi atau lembaga yang relevan dengan program pendidikan yang diikuti. Sehingga setelah lepas dari ikatan akademi di perguruan tinggi yang bersangkutan, mahasiswa bisa memanfaatkan ilmu dan pengalaman yang telah diperoleh  selama masa pendidikan dan masa pelatihan kerja untuk melanjutkan kiprahanya di dunia kerja yang sebenarnya. Sebab,  untuk dapat terjun langsumg di masyarakat tidak hanya dibutuhkan pendidikan formal yang tinggi dengan perolehan nilai yang memuaskan, namun diperlukan juga keterampilan dan pengalaman pendukung untuk lebih mengenali bidang pekerjaan sesuai dengan keahlian yang dimiliki. </a:t>
            </a:r>
          </a:p>
        </p:txBody>
      </p:sp>
      <p:sp>
        <p:nvSpPr>
          <p:cNvPr id="2" name="Title 1"/>
          <p:cNvSpPr>
            <a:spLocks noGrp="1"/>
          </p:cNvSpPr>
          <p:nvPr>
            <p:ph type="title"/>
          </p:nvPr>
        </p:nvSpPr>
        <p:spPr>
          <a:xfrm>
            <a:off x="30480" y="0"/>
            <a:ext cx="8534400" cy="609600"/>
          </a:xfrm>
        </p:spPr>
        <p:txBody>
          <a:bodyPr>
            <a:normAutofit/>
          </a:bodyPr>
          <a:lstStyle/>
          <a:p>
            <a:pPr algn="l"/>
            <a:r>
              <a:rPr lang="id-ID" sz="3200" b="1" u="sng" dirty="0" smtClean="0">
                <a:solidFill>
                  <a:schemeClr val="tx1"/>
                </a:solidFill>
              </a:rPr>
              <a:t>PENDAHULUAN</a:t>
            </a:r>
            <a:endParaRPr lang="id-ID" sz="3200" b="1" u="sng" dirty="0">
              <a:solidFill>
                <a:schemeClr val="tx1"/>
              </a:solidFill>
            </a:endParaRPr>
          </a:p>
        </p:txBody>
      </p:sp>
    </p:spTree>
    <p:extLst>
      <p:ext uri="{BB962C8B-B14F-4D97-AF65-F5344CB8AC3E}">
        <p14:creationId xmlns="" xmlns:p14="http://schemas.microsoft.com/office/powerpoint/2010/main" val="3945623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629400"/>
          </a:xfrm>
        </p:spPr>
        <p:txBody>
          <a:bodyPr>
            <a:noAutofit/>
          </a:bodyPr>
          <a:lstStyle/>
          <a:p>
            <a:pPr algn="just"/>
            <a:r>
              <a:rPr lang="id-ID" sz="2800" dirty="0" smtClean="0">
                <a:solidFill>
                  <a:schemeClr val="tx1"/>
                </a:solidFill>
              </a:rPr>
              <a:t> magang melatih adalah kegiatan akademik (intrakurikuler) sebagai salah satu mata kuliah kepelatihan sepak bola yang dilakukan oleh mahasiswa dengan melakukan praktek kerja lapangan secara langsung pada lembaga atau instansi yang relevan dengan prodi PKO kecabangan olahraga. Bentuk kegiatan yang dilakukan adalah kerja praktek dengan mengikuti semua aktifitas di klub atau perkumpulan cabang olahraga mulai dari penyiapan alat-alat, program latihan, pelaksanaan program dilapangan hingga menganalisis dan mengevaluasi dari proses latihan, pertandingan, sampai pada pengambilan keputusan lebih lanjut. Kegiatan ini dilaksanakan di klub-klub anggota pengcab, sekolah-sekolah sepakbola maupun klub semi profesional. </a:t>
            </a:r>
            <a:endParaRPr lang="id-ID" sz="2800" dirty="0">
              <a:solidFill>
                <a:schemeClr val="tx1"/>
              </a:solidFill>
            </a:endParaRPr>
          </a:p>
        </p:txBody>
      </p:sp>
    </p:spTree>
    <p:extLst>
      <p:ext uri="{BB962C8B-B14F-4D97-AF65-F5344CB8AC3E}">
        <p14:creationId xmlns="" xmlns:p14="http://schemas.microsoft.com/office/powerpoint/2010/main" val="3764753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0"/>
            <a:ext cx="8534399" cy="4343399"/>
          </a:xfrm>
        </p:spPr>
        <p:txBody>
          <a:bodyPr>
            <a:normAutofit/>
          </a:bodyPr>
          <a:lstStyle/>
          <a:p>
            <a:pPr marL="514350" indent="-514350">
              <a:buFont typeface="+mj-lt"/>
              <a:buAutoNum type="arabicPeriod"/>
            </a:pPr>
            <a:r>
              <a:rPr lang="id-ID" dirty="0" smtClean="0">
                <a:solidFill>
                  <a:schemeClr val="tx1"/>
                </a:solidFill>
              </a:rPr>
              <a:t> </a:t>
            </a:r>
            <a:r>
              <a:rPr lang="id-ID" u="sng" dirty="0" smtClean="0">
                <a:solidFill>
                  <a:schemeClr val="tx1"/>
                </a:solidFill>
              </a:rPr>
              <a:t>Manfaat Magang</a:t>
            </a:r>
          </a:p>
          <a:p>
            <a:pPr marL="0" indent="0" algn="just">
              <a:buNone/>
            </a:pPr>
            <a:r>
              <a:rPr lang="id-ID" dirty="0">
                <a:solidFill>
                  <a:schemeClr val="tx1"/>
                </a:solidFill>
              </a:rPr>
              <a:t> </a:t>
            </a:r>
            <a:r>
              <a:rPr lang="id-ID" dirty="0" smtClean="0">
                <a:solidFill>
                  <a:schemeClr val="tx1"/>
                </a:solidFill>
              </a:rPr>
              <a:t>     a. Memperoleh gambaran tentang kondisi klub dari 	segi sarana dan prasarana, kepengurusan, proses latihan, program latihan, dan sistem evaluasi.</a:t>
            </a:r>
          </a:p>
          <a:p>
            <a:pPr marL="0" indent="0" algn="just">
              <a:buNone/>
            </a:pPr>
            <a:r>
              <a:rPr lang="id-ID" dirty="0">
                <a:solidFill>
                  <a:schemeClr val="tx1"/>
                </a:solidFill>
              </a:rPr>
              <a:t> </a:t>
            </a:r>
            <a:r>
              <a:rPr lang="id-ID" dirty="0" smtClean="0">
                <a:solidFill>
                  <a:schemeClr val="tx1"/>
                </a:solidFill>
              </a:rPr>
              <a:t>     b. Memperoleh pengalaman kerja secara langsung 	tentang aktifitas klub, cara melatih, penyiapan 	alat-alat, pengelolaan kelas, cara 	memotivasi, penyiapan tim untuk bertanding sampai pada menganalisis dan mengevaluasi dari setiap proses latihan maupun pertandingan.         </a:t>
            </a:r>
            <a:endParaRPr lang="id-ID" dirty="0">
              <a:solidFill>
                <a:schemeClr val="tx1"/>
              </a:solidFill>
            </a:endParaRPr>
          </a:p>
        </p:txBody>
      </p:sp>
      <p:sp>
        <p:nvSpPr>
          <p:cNvPr id="2" name="Title 1"/>
          <p:cNvSpPr>
            <a:spLocks noGrp="1"/>
          </p:cNvSpPr>
          <p:nvPr>
            <p:ph type="title"/>
          </p:nvPr>
        </p:nvSpPr>
        <p:spPr/>
        <p:txBody>
          <a:bodyPr>
            <a:normAutofit fontScale="90000"/>
          </a:bodyPr>
          <a:lstStyle/>
          <a:p>
            <a:pPr algn="l"/>
            <a:r>
              <a:rPr lang="id-ID" dirty="0" smtClean="0"/>
              <a:t>MANFAAT DAN TUJUAN MAGANG</a:t>
            </a:r>
            <a:endParaRPr lang="id-ID" dirty="0"/>
          </a:p>
        </p:txBody>
      </p:sp>
    </p:spTree>
    <p:extLst>
      <p:ext uri="{BB962C8B-B14F-4D97-AF65-F5344CB8AC3E}">
        <p14:creationId xmlns="" xmlns:p14="http://schemas.microsoft.com/office/powerpoint/2010/main" val="4220318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lnSpcReduction="10000"/>
          </a:bodyPr>
          <a:lstStyle/>
          <a:p>
            <a:pPr marL="0" indent="0">
              <a:buNone/>
            </a:pPr>
            <a:r>
              <a:rPr lang="id-ID" sz="3200" dirty="0" smtClean="0">
                <a:solidFill>
                  <a:schemeClr val="tx1"/>
                </a:solidFill>
              </a:rPr>
              <a:t>2. </a:t>
            </a:r>
            <a:r>
              <a:rPr lang="id-ID" sz="3200" u="sng" dirty="0" smtClean="0">
                <a:solidFill>
                  <a:schemeClr val="tx1"/>
                </a:solidFill>
              </a:rPr>
              <a:t>Tujuan Magang</a:t>
            </a:r>
          </a:p>
          <a:p>
            <a:pPr marL="0" indent="0">
              <a:buNone/>
            </a:pPr>
            <a:endParaRPr lang="id-ID" u="sng" dirty="0" smtClean="0">
              <a:solidFill>
                <a:schemeClr val="tx1"/>
              </a:solidFill>
            </a:endParaRPr>
          </a:p>
          <a:p>
            <a:pPr marL="0" indent="0" algn="just">
              <a:buNone/>
            </a:pPr>
            <a:r>
              <a:rPr lang="id-ID" dirty="0">
                <a:solidFill>
                  <a:schemeClr val="tx1"/>
                </a:solidFill>
              </a:rPr>
              <a:t> </a:t>
            </a:r>
            <a:r>
              <a:rPr lang="id-ID" dirty="0" smtClean="0">
                <a:solidFill>
                  <a:schemeClr val="tx1"/>
                </a:solidFill>
              </a:rPr>
              <a:t>     a. Mengembangkan wawasan dan pengalaman 	mahasiswa dalam melakukan pekerjaan yang sesuai 	dengan keahlian yang dimiliki.</a:t>
            </a:r>
          </a:p>
          <a:p>
            <a:pPr marL="0" indent="0" algn="just">
              <a:buNone/>
            </a:pPr>
            <a:r>
              <a:rPr lang="id-ID" dirty="0">
                <a:solidFill>
                  <a:schemeClr val="tx1"/>
                </a:solidFill>
              </a:rPr>
              <a:t> </a:t>
            </a:r>
            <a:r>
              <a:rPr lang="id-ID" dirty="0" smtClean="0">
                <a:solidFill>
                  <a:schemeClr val="tx1"/>
                </a:solidFill>
              </a:rPr>
              <a:t>     b.  Agar mahasiswa memperoleh keterampilan dan 	pengalaman kerja praktek sehingga secara langsung 	dapat memecahkan permasalahan yang dihadapi di 	lapangan.</a:t>
            </a:r>
          </a:p>
          <a:p>
            <a:pPr marL="0" indent="0" algn="just">
              <a:buNone/>
            </a:pPr>
            <a:r>
              <a:rPr lang="id-ID" dirty="0" smtClean="0">
                <a:solidFill>
                  <a:schemeClr val="tx1"/>
                </a:solidFill>
              </a:rPr>
              <a:t>      c. Agar mahasiswa dapat melakukan dan 	membandingkan antara teori dengan praktek di 	lapangan.</a:t>
            </a:r>
          </a:p>
          <a:p>
            <a:pPr marL="0" indent="0" algn="just">
              <a:buNone/>
            </a:pPr>
            <a:r>
              <a:rPr lang="id-ID" dirty="0">
                <a:solidFill>
                  <a:schemeClr val="tx1"/>
                </a:solidFill>
              </a:rPr>
              <a:t> </a:t>
            </a:r>
            <a:r>
              <a:rPr lang="id-ID" dirty="0" smtClean="0">
                <a:solidFill>
                  <a:schemeClr val="tx1"/>
                </a:solidFill>
              </a:rPr>
              <a:t>     d.  Meningkatkan pemahaman mahasiswa mengenai 	proses berlatih melatih secara langsung.</a:t>
            </a:r>
          </a:p>
          <a:p>
            <a:pPr marL="0" indent="0" algn="just">
              <a:buNone/>
            </a:pPr>
            <a:r>
              <a:rPr lang="id-ID" dirty="0">
                <a:solidFill>
                  <a:schemeClr val="tx1"/>
                </a:solidFill>
              </a:rPr>
              <a:t> </a:t>
            </a:r>
            <a:r>
              <a:rPr lang="id-ID" dirty="0" smtClean="0">
                <a:solidFill>
                  <a:schemeClr val="tx1"/>
                </a:solidFill>
              </a:rPr>
              <a:t>     e.  	   Menjalin kerjasama yang lebih erat antara 	perguruan 	tinggi, pemerintah,klub, dan masyarakat 	yang 	kompeten.     </a:t>
            </a:r>
            <a:endParaRPr lang="id-ID" dirty="0">
              <a:solidFill>
                <a:schemeClr val="tx1"/>
              </a:solidFill>
            </a:endParaRPr>
          </a:p>
        </p:txBody>
      </p:sp>
    </p:spTree>
    <p:extLst>
      <p:ext uri="{BB962C8B-B14F-4D97-AF65-F5344CB8AC3E}">
        <p14:creationId xmlns="" xmlns:p14="http://schemas.microsoft.com/office/powerpoint/2010/main" val="3174054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Autofit/>
          </a:bodyPr>
          <a:lstStyle/>
          <a:p>
            <a:pPr marL="514350" indent="-514350">
              <a:buAutoNum type="alphaUcPeriod"/>
            </a:pPr>
            <a:r>
              <a:rPr lang="id-ID" sz="2800" u="sng" dirty="0" smtClean="0">
                <a:solidFill>
                  <a:schemeClr val="tx1"/>
                </a:solidFill>
              </a:rPr>
              <a:t>Persiapan Magang </a:t>
            </a:r>
          </a:p>
          <a:p>
            <a:pPr marL="0" indent="0" algn="just">
              <a:buNone/>
            </a:pPr>
            <a:r>
              <a:rPr lang="id-ID" sz="2300" dirty="0">
                <a:solidFill>
                  <a:schemeClr val="tx1"/>
                </a:solidFill>
              </a:rPr>
              <a:t>	S</a:t>
            </a:r>
            <a:r>
              <a:rPr lang="id-ID" sz="2300" dirty="0" smtClean="0">
                <a:solidFill>
                  <a:schemeClr val="tx1"/>
                </a:solidFill>
              </a:rPr>
              <a:t>ebelum mahasiswa diterjunkan di lokasi magang  maka mahasiswa terlebih dahulu diberi pembekalan magang agar memperoleh gambaran dan konsep secara menyeluruh kondisi di lapangan. Pembekalan ini meliputi: kegiatan tutorial, diskusi, pembagian kelompok kerja, mengurus perijinan, sampai pada penerjunan ke lokasi magang. </a:t>
            </a:r>
          </a:p>
          <a:p>
            <a:pPr marL="514350" indent="-514350">
              <a:buAutoNum type="alphaUcPeriod" startAt="2"/>
            </a:pPr>
            <a:r>
              <a:rPr lang="id-ID" sz="2800" u="sng" dirty="0" smtClean="0">
                <a:solidFill>
                  <a:schemeClr val="tx1"/>
                </a:solidFill>
              </a:rPr>
              <a:t>Perencanaa</a:t>
            </a:r>
          </a:p>
          <a:p>
            <a:pPr marL="0" indent="0">
              <a:buNone/>
            </a:pPr>
            <a:r>
              <a:rPr lang="id-ID" sz="2300" dirty="0" smtClean="0">
                <a:solidFill>
                  <a:schemeClr val="tx1"/>
                </a:solidFill>
              </a:rPr>
              <a:t>Kegiatan ini meliputi: </a:t>
            </a:r>
          </a:p>
          <a:p>
            <a:pPr marL="0" indent="0">
              <a:buNone/>
            </a:pPr>
            <a:r>
              <a:rPr lang="id-ID" sz="2300" dirty="0" smtClean="0">
                <a:solidFill>
                  <a:schemeClr val="tx1"/>
                </a:solidFill>
              </a:rPr>
              <a:t>  1. Observasi kondisi klub</a:t>
            </a:r>
          </a:p>
          <a:p>
            <a:pPr marL="0" indent="0">
              <a:buNone/>
            </a:pPr>
            <a:r>
              <a:rPr lang="id-ID" sz="2300" dirty="0" smtClean="0">
                <a:solidFill>
                  <a:schemeClr val="tx1"/>
                </a:solidFill>
              </a:rPr>
              <a:t>  2. Mencatat semua kegiatan klub</a:t>
            </a:r>
          </a:p>
          <a:p>
            <a:pPr marL="0" indent="0">
              <a:buNone/>
            </a:pPr>
            <a:r>
              <a:rPr lang="id-ID" sz="2300" dirty="0" smtClean="0">
                <a:solidFill>
                  <a:schemeClr val="tx1"/>
                </a:solidFill>
              </a:rPr>
              <a:t>  3. Membantu pelatih utama di lapangan </a:t>
            </a:r>
          </a:p>
          <a:p>
            <a:pPr marL="0" indent="0">
              <a:buNone/>
            </a:pPr>
            <a:r>
              <a:rPr lang="id-ID" sz="2300" dirty="0">
                <a:solidFill>
                  <a:schemeClr val="tx1"/>
                </a:solidFill>
              </a:rPr>
              <a:t> </a:t>
            </a:r>
            <a:r>
              <a:rPr lang="id-ID" sz="2300" dirty="0" smtClean="0">
                <a:solidFill>
                  <a:schemeClr val="tx1"/>
                </a:solidFill>
              </a:rPr>
              <a:t> 4. Menyiapkan tim dalam uji coba maupun pertandingan resmi </a:t>
            </a:r>
          </a:p>
          <a:p>
            <a:pPr marL="0" indent="0">
              <a:buNone/>
            </a:pPr>
            <a:r>
              <a:rPr lang="id-ID" sz="2300" dirty="0">
                <a:solidFill>
                  <a:schemeClr val="tx1"/>
                </a:solidFill>
              </a:rPr>
              <a:t> </a:t>
            </a:r>
            <a:r>
              <a:rPr lang="id-ID" sz="2300" dirty="0" smtClean="0">
                <a:solidFill>
                  <a:schemeClr val="tx1"/>
                </a:solidFill>
              </a:rPr>
              <a:t> 5. Menganalisis proses berlatih melatih, uji coba, dan pertandingan resmi</a:t>
            </a:r>
          </a:p>
          <a:p>
            <a:pPr marL="0" indent="0">
              <a:buNone/>
            </a:pPr>
            <a:r>
              <a:rPr lang="id-ID" sz="2300" dirty="0">
                <a:solidFill>
                  <a:schemeClr val="tx1"/>
                </a:solidFill>
              </a:rPr>
              <a:t> </a:t>
            </a:r>
            <a:r>
              <a:rPr lang="id-ID" sz="2300" dirty="0" smtClean="0">
                <a:solidFill>
                  <a:schemeClr val="tx1"/>
                </a:solidFill>
              </a:rPr>
              <a:t> 6. Mengevaluasi hasil program latihan    </a:t>
            </a:r>
            <a:endParaRPr lang="id-ID" sz="2300" dirty="0">
              <a:solidFill>
                <a:schemeClr val="tx1"/>
              </a:solidFill>
            </a:endParaRPr>
          </a:p>
        </p:txBody>
      </p:sp>
      <p:sp>
        <p:nvSpPr>
          <p:cNvPr id="2" name="Title 1"/>
          <p:cNvSpPr>
            <a:spLocks noGrp="1"/>
          </p:cNvSpPr>
          <p:nvPr>
            <p:ph type="title"/>
          </p:nvPr>
        </p:nvSpPr>
        <p:spPr>
          <a:xfrm>
            <a:off x="0" y="0"/>
            <a:ext cx="9144000" cy="533400"/>
          </a:xfrm>
        </p:spPr>
        <p:txBody>
          <a:bodyPr>
            <a:normAutofit fontScale="90000"/>
          </a:bodyPr>
          <a:lstStyle/>
          <a:p>
            <a:r>
              <a:rPr lang="id-ID" sz="3200" b="1" dirty="0" smtClean="0">
                <a:solidFill>
                  <a:schemeClr val="tx1"/>
                </a:solidFill>
              </a:rPr>
              <a:t>PERSIAPAN DAN PERENCANAAN MAGANG</a:t>
            </a:r>
            <a:endParaRPr lang="id-ID" sz="3200" b="1" dirty="0">
              <a:solidFill>
                <a:schemeClr val="tx1"/>
              </a:solidFill>
            </a:endParaRPr>
          </a:p>
        </p:txBody>
      </p:sp>
    </p:spTree>
    <p:extLst>
      <p:ext uri="{BB962C8B-B14F-4D97-AF65-F5344CB8AC3E}">
        <p14:creationId xmlns="" xmlns:p14="http://schemas.microsoft.com/office/powerpoint/2010/main" val="443957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839200" cy="5524500"/>
          </a:xfrm>
        </p:spPr>
        <p:txBody>
          <a:bodyPr>
            <a:normAutofit fontScale="85000" lnSpcReduction="10000"/>
          </a:bodyPr>
          <a:lstStyle/>
          <a:p>
            <a:pPr marL="0" indent="0" algn="just">
              <a:buNone/>
            </a:pPr>
            <a:r>
              <a:rPr lang="id-ID" dirty="0" smtClean="0">
                <a:solidFill>
                  <a:schemeClr val="tx1"/>
                </a:solidFill>
              </a:rPr>
              <a:t>	</a:t>
            </a:r>
            <a:r>
              <a:rPr lang="id-ID" sz="3000" dirty="0" smtClean="0">
                <a:solidFill>
                  <a:schemeClr val="tx1"/>
                </a:solidFill>
              </a:rPr>
              <a:t>Selama pelaksanaan magang yang berlangsung 1 semester diharapkan mahasiswa mampu  memanfaatkan secara optimal kegiatan di lokasi magang agar memperoleh bekal pengalaman dalam hal proses kepelatihan secara menyeluruh antara lain: organisasi klub, mekanisme kerja klub, sarana prasarana, perencanaan program latihan, pelaksanaan program latihan di lapangan, sistem evaluasi, penyiapan tim dalam pertandingan uji coba maupun pertandingan resmi. Mencatat semua hasil kegiatan selama proses magang sampai pada membuat laporan magang. Mengadakan pertemuan secara periodik dengan dosen pembimbing magang untuk menyampaikan hasil kegiatan selama waktu tertentu dan mencari solusi terhadap hambatan-hambatan/ permasalahan yang dihadapi selama di lapangan.       </a:t>
            </a:r>
            <a:endParaRPr lang="id-ID" sz="3000" dirty="0">
              <a:solidFill>
                <a:schemeClr val="tx1"/>
              </a:solidFill>
            </a:endParaRPr>
          </a:p>
        </p:txBody>
      </p:sp>
      <p:sp>
        <p:nvSpPr>
          <p:cNvPr id="2" name="Title 1"/>
          <p:cNvSpPr>
            <a:spLocks noGrp="1"/>
          </p:cNvSpPr>
          <p:nvPr>
            <p:ph type="title"/>
          </p:nvPr>
        </p:nvSpPr>
        <p:spPr>
          <a:xfrm>
            <a:off x="457200" y="274638"/>
            <a:ext cx="8229600" cy="944562"/>
          </a:xfrm>
        </p:spPr>
        <p:txBody>
          <a:bodyPr>
            <a:normAutofit fontScale="90000"/>
          </a:bodyPr>
          <a:lstStyle/>
          <a:p>
            <a:r>
              <a:rPr lang="id-ID" dirty="0" smtClean="0"/>
              <a:t>PELAKSANAAN MAGANG MELATIH </a:t>
            </a:r>
            <a:endParaRPr lang="id-ID" dirty="0"/>
          </a:p>
        </p:txBody>
      </p:sp>
    </p:spTree>
    <p:extLst>
      <p:ext uri="{BB962C8B-B14F-4D97-AF65-F5344CB8AC3E}">
        <p14:creationId xmlns="" xmlns:p14="http://schemas.microsoft.com/office/powerpoint/2010/main" val="381626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457200" lvl="1" indent="0" algn="just">
              <a:buNone/>
            </a:pPr>
            <a:r>
              <a:rPr lang="id-ID" dirty="0"/>
              <a:t>	</a:t>
            </a:r>
            <a:r>
              <a:rPr lang="id-ID" sz="2800" dirty="0" smtClean="0">
                <a:solidFill>
                  <a:schemeClr val="tx1"/>
                </a:solidFill>
              </a:rPr>
              <a:t>Setelah menyelesaikan kegiatan magang selama satu  semester, kemudian mahasiswa membuat laporan kegiatan magang sesuai dengan buku panduan yang telah ada. Selanjutnya mahasiswa mempresentasikan hasil laporan didalam diskusi kelompok. Mengisi buku laporan kegiatan yang disahkan oleh pihak klub atau SSB.</a:t>
            </a:r>
            <a:endParaRPr lang="id-ID" sz="2800" dirty="0">
              <a:solidFill>
                <a:schemeClr val="tx1"/>
              </a:solidFill>
            </a:endParaRPr>
          </a:p>
        </p:txBody>
      </p:sp>
      <p:sp>
        <p:nvSpPr>
          <p:cNvPr id="2" name="Title 1"/>
          <p:cNvSpPr>
            <a:spLocks noGrp="1"/>
          </p:cNvSpPr>
          <p:nvPr>
            <p:ph type="title"/>
          </p:nvPr>
        </p:nvSpPr>
        <p:spPr/>
        <p:txBody>
          <a:bodyPr>
            <a:normAutofit/>
          </a:bodyPr>
          <a:lstStyle/>
          <a:p>
            <a:r>
              <a:rPr lang="id-ID" dirty="0" smtClean="0"/>
              <a:t>MENYUSUN LAPORAN</a:t>
            </a:r>
            <a:endParaRPr lang="id-ID" dirty="0"/>
          </a:p>
        </p:txBody>
      </p:sp>
    </p:spTree>
    <p:extLst>
      <p:ext uri="{BB962C8B-B14F-4D97-AF65-F5344CB8AC3E}">
        <p14:creationId xmlns="" xmlns:p14="http://schemas.microsoft.com/office/powerpoint/2010/main" val="5594599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82</TotalTime>
  <Words>297</Words>
  <Application>Microsoft Office PowerPoint</Application>
  <PresentationFormat>On-screen Show (4:3)</PresentationFormat>
  <Paragraphs>33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MAGANG MELATIH SEPAKBOLA</vt:lpstr>
      <vt:lpstr>PENDAHULUAN</vt:lpstr>
      <vt:lpstr>Slide 3</vt:lpstr>
      <vt:lpstr>MANFAAT DAN TUJUAN MAGANG</vt:lpstr>
      <vt:lpstr>Slide 5</vt:lpstr>
      <vt:lpstr>PERSIAPAN DAN PERENCANAAN MAGANG</vt:lpstr>
      <vt:lpstr>PELAKSANAAN MAGANG MELATIH </vt:lpstr>
      <vt:lpstr>MENYUSUN LAPORAN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MAGANG MELATIH SEPAKBOLA</dc:title>
  <dc:creator>SUBAGIO IRIANTO</dc:creator>
  <cp:lastModifiedBy>Awan_Hariono</cp:lastModifiedBy>
  <cp:revision>13</cp:revision>
  <dcterms:created xsi:type="dcterms:W3CDTF">2006-08-16T00:00:00Z</dcterms:created>
  <dcterms:modified xsi:type="dcterms:W3CDTF">2014-05-05T08:28:34Z</dcterms:modified>
</cp:coreProperties>
</file>