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2" r:id="rId8"/>
    <p:sldId id="265" r:id="rId9"/>
    <p:sldId id="266" r:id="rId10"/>
    <p:sldId id="267" r:id="rId11"/>
    <p:sldId id="268" r:id="rId12"/>
    <p:sldId id="269"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B07154A1-3940-4C25-813E-06C398FB73C7}">
          <p14:sldIdLst>
            <p14:sldId id="256"/>
            <p14:sldId id="257"/>
            <p14:sldId id="258"/>
            <p14:sldId id="259"/>
            <p14:sldId id="260"/>
            <p14:sldId id="270"/>
            <p14:sldId id="262"/>
            <p14:sldId id="265"/>
            <p14:sldId id="266"/>
            <p14:sldId id="267"/>
            <p14:sldId id="268"/>
            <p14:sldId id="269"/>
            <p14:sldId id="271"/>
          </p14:sldIdLst>
        </p14:section>
        <p14:section name="Untitled Section" id="{36B8E07E-6960-4EDF-9AE2-93E83F7F4AAB}">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2476495"/>
          </a:xfrm>
        </p:spPr>
        <p:txBody>
          <a:bodyPr/>
          <a:lstStyle/>
          <a:p>
            <a:r>
              <a:rPr lang="id-ID" dirty="0" smtClean="0">
                <a:solidFill>
                  <a:schemeClr val="bg1"/>
                </a:solidFill>
                <a:latin typeface="Aharoni" pitchFamily="2" charset="-79"/>
                <a:cs typeface="Aharoni" pitchFamily="2" charset="-79"/>
              </a:rPr>
              <a:t>METODE MELATIH TEKNIK DAN TAKTIK SEPAKBOLA</a:t>
            </a:r>
            <a:endParaRPr lang="id-ID" dirty="0">
              <a:solidFill>
                <a:schemeClr val="bg1"/>
              </a:solidFill>
              <a:latin typeface="Aharoni" pitchFamily="2" charset="-79"/>
              <a:cs typeface="Aharoni" pitchFamily="2" charset="-79"/>
            </a:endParaRPr>
          </a:p>
        </p:txBody>
      </p:sp>
      <p:sp>
        <p:nvSpPr>
          <p:cNvPr id="4" name="Title 1"/>
          <p:cNvSpPr txBox="1">
            <a:spLocks/>
          </p:cNvSpPr>
          <p:nvPr/>
        </p:nvSpPr>
        <p:spPr>
          <a:xfrm>
            <a:off x="685800" y="3434842"/>
            <a:ext cx="7772400" cy="1780108"/>
          </a:xfrm>
          <a:prstGeom prst="rect">
            <a:avLst/>
          </a:prstGeom>
        </p:spPr>
        <p:txBody>
          <a:bodyPr vert="horz" lIns="91440" tIns="45720" rIns="91440" bIns="45720" rtlCol="0" anchor="b">
            <a:norm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none" spc="0" normalizeH="0" baseline="0" noProof="0" dirty="0" smtClean="0">
                <a:ln>
                  <a:noFill/>
                </a:ln>
                <a:effectLst/>
                <a:uLnTx/>
                <a:uFillTx/>
                <a:latin typeface="+mj-lt"/>
                <a:ea typeface="+mj-ea"/>
                <a:cs typeface="+mj-cs"/>
              </a:rPr>
              <a:t>Subagyo Irianto, M.Pd</a:t>
            </a:r>
          </a:p>
          <a:p>
            <a:pPr algn="ctr">
              <a:spcBef>
                <a:spcPct val="0"/>
              </a:spcBef>
            </a:pPr>
            <a:r>
              <a:rPr lang="id-ID" sz="3200" b="1" dirty="0" smtClean="0"/>
              <a:t>Subagyo_Irianto@uny.ac.id</a:t>
            </a:r>
          </a:p>
        </p:txBody>
      </p:sp>
    </p:spTree>
    <p:extLst>
      <p:ext uri="{BB962C8B-B14F-4D97-AF65-F5344CB8AC3E}">
        <p14:creationId xmlns="" xmlns:p14="http://schemas.microsoft.com/office/powerpoint/2010/main" val="2964430264"/>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Pola/ formasi Tim di Lapangan:</a:t>
            </a:r>
            <a:endParaRPr lang="id-ID" dirty="0"/>
          </a:p>
        </p:txBody>
      </p:sp>
      <p:sp>
        <p:nvSpPr>
          <p:cNvPr id="3" name="Text Placeholder 2"/>
          <p:cNvSpPr>
            <a:spLocks noGrp="1"/>
          </p:cNvSpPr>
          <p:nvPr>
            <p:ph type="body" idx="1"/>
          </p:nvPr>
        </p:nvSpPr>
        <p:spPr/>
        <p:txBody>
          <a:bodyPr>
            <a:noAutofit/>
          </a:bodyPr>
          <a:lstStyle/>
          <a:p>
            <a:r>
              <a:rPr lang="id-ID" sz="4400" dirty="0" smtClean="0">
                <a:latin typeface="Calibri" pitchFamily="34" charset="0"/>
                <a:cs typeface="Calibri" pitchFamily="34" charset="0"/>
              </a:rPr>
              <a:t>1. </a:t>
            </a:r>
            <a:r>
              <a:rPr lang="id-ID" sz="4000" dirty="0" smtClean="0">
                <a:latin typeface="Calibri" pitchFamily="34" charset="0"/>
                <a:cs typeface="Calibri" pitchFamily="34" charset="0"/>
              </a:rPr>
              <a:t>Sistem 3. 5. 2</a:t>
            </a:r>
            <a:endParaRPr lang="id-ID" sz="4000" dirty="0">
              <a:latin typeface="Calibri" pitchFamily="34" charset="0"/>
              <a:cs typeface="Calibri" pitchFamily="34" charset="0"/>
            </a:endParaRPr>
          </a:p>
        </p:txBody>
      </p:sp>
      <p:sp>
        <p:nvSpPr>
          <p:cNvPr id="4" name="Content Placeholder 3"/>
          <p:cNvSpPr>
            <a:spLocks noGrp="1"/>
          </p:cNvSpPr>
          <p:nvPr>
            <p:ph sz="half" idx="2"/>
          </p:nvPr>
        </p:nvSpPr>
        <p:spPr>
          <a:xfrm>
            <a:off x="228600" y="2174875"/>
            <a:ext cx="4268788" cy="3951288"/>
          </a:xfrm>
        </p:spPr>
        <p:txBody>
          <a:bodyPr>
            <a:normAutofit lnSpcReduction="10000"/>
          </a:bodyPr>
          <a:lstStyle/>
          <a:p>
            <a:r>
              <a:rPr lang="id-ID" dirty="0"/>
              <a:t>3</a:t>
            </a:r>
            <a:r>
              <a:rPr lang="id-ID" dirty="0" smtClean="0"/>
              <a:t> Pemain belakang</a:t>
            </a:r>
          </a:p>
          <a:p>
            <a:pPr marL="0" indent="0">
              <a:buNone/>
            </a:pPr>
            <a:r>
              <a:rPr lang="id-ID" dirty="0"/>
              <a:t> </a:t>
            </a:r>
            <a:r>
              <a:rPr lang="id-ID" dirty="0" smtClean="0"/>
              <a:t>      # 1 Libero</a:t>
            </a:r>
          </a:p>
          <a:p>
            <a:pPr marL="0" indent="0">
              <a:buNone/>
            </a:pPr>
            <a:r>
              <a:rPr lang="id-ID" dirty="0"/>
              <a:t> </a:t>
            </a:r>
            <a:r>
              <a:rPr lang="id-ID" dirty="0" smtClean="0"/>
              <a:t>     # 2 Stopper</a:t>
            </a:r>
          </a:p>
          <a:p>
            <a:r>
              <a:rPr lang="id-ID" dirty="0" smtClean="0"/>
              <a:t>5 Pemain tengah</a:t>
            </a:r>
          </a:p>
          <a:p>
            <a:pPr marL="0" indent="0">
              <a:buNone/>
            </a:pPr>
            <a:r>
              <a:rPr lang="id-ID" dirty="0" smtClean="0"/>
              <a:t>      # 2 wing back kanan/ kiri</a:t>
            </a:r>
          </a:p>
          <a:p>
            <a:pPr marL="0" indent="0">
              <a:buNone/>
            </a:pPr>
            <a:r>
              <a:rPr lang="id-ID" dirty="0"/>
              <a:t> </a:t>
            </a:r>
            <a:r>
              <a:rPr lang="id-ID" dirty="0" smtClean="0"/>
              <a:t>     # 1 Gld bertahan/ menyerang</a:t>
            </a:r>
          </a:p>
          <a:p>
            <a:pPr marL="0" indent="0">
              <a:buNone/>
            </a:pPr>
            <a:r>
              <a:rPr lang="id-ID" dirty="0"/>
              <a:t> </a:t>
            </a:r>
            <a:r>
              <a:rPr lang="id-ID" dirty="0" smtClean="0"/>
              <a:t>     # 2 Gld bertahan/ menyerang</a:t>
            </a:r>
          </a:p>
          <a:p>
            <a:r>
              <a:rPr lang="id-ID" dirty="0" smtClean="0"/>
              <a:t>2 Stiker (penyerang depan)</a:t>
            </a:r>
          </a:p>
          <a:p>
            <a:pPr marL="0" indent="0">
              <a:buNone/>
            </a:pPr>
            <a:r>
              <a:rPr lang="id-ID" dirty="0"/>
              <a:t> </a:t>
            </a:r>
            <a:r>
              <a:rPr lang="id-ID" dirty="0" smtClean="0"/>
              <a:t>        </a:t>
            </a:r>
          </a:p>
        </p:txBody>
      </p:sp>
      <p:sp>
        <p:nvSpPr>
          <p:cNvPr id="5" name="Text Placeholder 4"/>
          <p:cNvSpPr>
            <a:spLocks noGrp="1"/>
          </p:cNvSpPr>
          <p:nvPr>
            <p:ph type="body" sz="quarter" idx="3"/>
          </p:nvPr>
        </p:nvSpPr>
        <p:spPr/>
        <p:txBody>
          <a:bodyPr>
            <a:noAutofit/>
          </a:bodyPr>
          <a:lstStyle/>
          <a:p>
            <a:r>
              <a:rPr lang="id-ID" sz="4400" dirty="0" smtClean="0">
                <a:latin typeface="Calibri" pitchFamily="34" charset="0"/>
                <a:cs typeface="Calibri" pitchFamily="34" charset="0"/>
              </a:rPr>
              <a:t>2. Sistem 4. 4. </a:t>
            </a:r>
            <a:r>
              <a:rPr lang="id-ID" sz="4400" dirty="0">
                <a:latin typeface="Calibri" pitchFamily="34" charset="0"/>
                <a:cs typeface="Calibri" pitchFamily="34" charset="0"/>
              </a:rPr>
              <a:t>2</a:t>
            </a:r>
          </a:p>
        </p:txBody>
      </p:sp>
      <p:sp>
        <p:nvSpPr>
          <p:cNvPr id="6" name="Content Placeholder 5"/>
          <p:cNvSpPr>
            <a:spLocks noGrp="1"/>
          </p:cNvSpPr>
          <p:nvPr>
            <p:ph sz="quarter" idx="4"/>
          </p:nvPr>
        </p:nvSpPr>
        <p:spPr>
          <a:xfrm>
            <a:off x="4645025" y="2174875"/>
            <a:ext cx="4194175" cy="3951288"/>
          </a:xfrm>
        </p:spPr>
        <p:txBody>
          <a:bodyPr>
            <a:normAutofit lnSpcReduction="10000"/>
          </a:bodyPr>
          <a:lstStyle/>
          <a:p>
            <a:r>
              <a:rPr lang="id-ID" dirty="0" smtClean="0"/>
              <a:t>4 Pemain belakang</a:t>
            </a:r>
          </a:p>
          <a:p>
            <a:pPr marL="0" indent="0">
              <a:buNone/>
            </a:pPr>
            <a:r>
              <a:rPr lang="id-ID" dirty="0"/>
              <a:t> </a:t>
            </a:r>
            <a:r>
              <a:rPr lang="id-ID" dirty="0" smtClean="0"/>
              <a:t>      # 2 Back kanan/ kiri</a:t>
            </a:r>
          </a:p>
          <a:p>
            <a:pPr marL="0" indent="0">
              <a:buNone/>
            </a:pPr>
            <a:r>
              <a:rPr lang="id-ID" dirty="0"/>
              <a:t> </a:t>
            </a:r>
            <a:r>
              <a:rPr lang="id-ID" dirty="0" smtClean="0"/>
              <a:t>      # 2 Center back</a:t>
            </a:r>
          </a:p>
          <a:p>
            <a:r>
              <a:rPr lang="id-ID" dirty="0" smtClean="0"/>
              <a:t>4 Pemain tengah</a:t>
            </a:r>
          </a:p>
          <a:p>
            <a:pPr marL="0" indent="0">
              <a:buNone/>
            </a:pPr>
            <a:r>
              <a:rPr lang="id-ID" dirty="0"/>
              <a:t> </a:t>
            </a:r>
            <a:r>
              <a:rPr lang="id-ID" dirty="0" smtClean="0"/>
              <a:t>      # 2 Gld bertahan</a:t>
            </a:r>
          </a:p>
          <a:p>
            <a:pPr marL="0" indent="0">
              <a:buNone/>
            </a:pPr>
            <a:r>
              <a:rPr lang="id-ID" dirty="0"/>
              <a:t> </a:t>
            </a:r>
            <a:r>
              <a:rPr lang="id-ID" dirty="0" smtClean="0"/>
              <a:t>      # 2 Gld serang</a:t>
            </a:r>
          </a:p>
          <a:p>
            <a:r>
              <a:rPr lang="id-ID" dirty="0" smtClean="0"/>
              <a:t>2 Pemain Depan </a:t>
            </a:r>
          </a:p>
          <a:p>
            <a:pPr marL="0" indent="0">
              <a:buNone/>
            </a:pPr>
            <a:r>
              <a:rPr lang="id-ID" dirty="0"/>
              <a:t> </a:t>
            </a:r>
            <a:r>
              <a:rPr lang="id-ID" dirty="0" smtClean="0"/>
              <a:t>      # 2 Striker</a:t>
            </a:r>
          </a:p>
          <a:p>
            <a:pPr marL="0" indent="0">
              <a:buNone/>
            </a:pPr>
            <a:r>
              <a:rPr lang="id-ID" dirty="0"/>
              <a:t> </a:t>
            </a:r>
            <a:r>
              <a:rPr lang="id-ID" dirty="0" smtClean="0"/>
              <a:t>     </a:t>
            </a:r>
            <a:endParaRPr lang="id-ID" dirty="0"/>
          </a:p>
        </p:txBody>
      </p:sp>
    </p:spTree>
    <p:extLst>
      <p:ext uri="{BB962C8B-B14F-4D97-AF65-F5344CB8AC3E}">
        <p14:creationId xmlns="" xmlns:p14="http://schemas.microsoft.com/office/powerpoint/2010/main" val="3162871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990601"/>
            <a:ext cx="4040188" cy="762000"/>
          </a:xfrm>
        </p:spPr>
        <p:txBody>
          <a:bodyPr>
            <a:noAutofit/>
          </a:bodyPr>
          <a:lstStyle/>
          <a:p>
            <a:r>
              <a:rPr lang="id-ID" sz="4000" dirty="0" smtClean="0">
                <a:latin typeface="Calibri" pitchFamily="34" charset="0"/>
                <a:cs typeface="Calibri" pitchFamily="34" charset="0"/>
              </a:rPr>
              <a:t>3. Sistem 4. 3. 3 </a:t>
            </a:r>
            <a:endParaRPr lang="id-ID" sz="4000" dirty="0">
              <a:latin typeface="Calibri" pitchFamily="34" charset="0"/>
              <a:cs typeface="Calibri" pitchFamily="34" charset="0"/>
            </a:endParaRPr>
          </a:p>
        </p:txBody>
      </p:sp>
      <p:sp>
        <p:nvSpPr>
          <p:cNvPr id="4" name="Content Placeholder 3"/>
          <p:cNvSpPr>
            <a:spLocks noGrp="1"/>
          </p:cNvSpPr>
          <p:nvPr>
            <p:ph sz="half" idx="2"/>
          </p:nvPr>
        </p:nvSpPr>
        <p:spPr>
          <a:xfrm>
            <a:off x="457200" y="1828800"/>
            <a:ext cx="4040188" cy="4297363"/>
          </a:xfrm>
        </p:spPr>
        <p:txBody>
          <a:bodyPr>
            <a:normAutofit lnSpcReduction="10000"/>
          </a:bodyPr>
          <a:lstStyle/>
          <a:p>
            <a:r>
              <a:rPr lang="id-ID" dirty="0" smtClean="0"/>
              <a:t>4 Pemain belakang </a:t>
            </a:r>
          </a:p>
          <a:p>
            <a:pPr marL="0" indent="0">
              <a:buNone/>
            </a:pPr>
            <a:r>
              <a:rPr lang="id-ID" dirty="0"/>
              <a:t> </a:t>
            </a:r>
            <a:r>
              <a:rPr lang="id-ID" dirty="0" smtClean="0"/>
              <a:t>      # 2 Back kanan/ kiri</a:t>
            </a:r>
          </a:p>
          <a:p>
            <a:pPr marL="0" indent="0">
              <a:buNone/>
            </a:pPr>
            <a:r>
              <a:rPr lang="id-ID" dirty="0"/>
              <a:t> </a:t>
            </a:r>
            <a:r>
              <a:rPr lang="id-ID" dirty="0" smtClean="0"/>
              <a:t>      # 2 Center back</a:t>
            </a:r>
          </a:p>
          <a:p>
            <a:r>
              <a:rPr lang="id-ID" dirty="0" smtClean="0"/>
              <a:t>3 Pemain tengah</a:t>
            </a:r>
          </a:p>
          <a:p>
            <a:pPr marL="0" indent="0">
              <a:buNone/>
            </a:pPr>
            <a:r>
              <a:rPr lang="id-ID" dirty="0"/>
              <a:t> </a:t>
            </a:r>
            <a:r>
              <a:rPr lang="id-ID" dirty="0" smtClean="0"/>
              <a:t>      # 1 Gld bertahan</a:t>
            </a:r>
          </a:p>
          <a:p>
            <a:pPr marL="0" indent="0">
              <a:buNone/>
            </a:pPr>
            <a:r>
              <a:rPr lang="id-ID" dirty="0"/>
              <a:t> </a:t>
            </a:r>
            <a:r>
              <a:rPr lang="id-ID" dirty="0" smtClean="0"/>
              <a:t>      # 1 Gld kanan</a:t>
            </a:r>
          </a:p>
          <a:p>
            <a:pPr marL="0" indent="0">
              <a:buNone/>
            </a:pPr>
            <a:r>
              <a:rPr lang="id-ID" dirty="0"/>
              <a:t> </a:t>
            </a:r>
            <a:r>
              <a:rPr lang="id-ID" dirty="0" smtClean="0"/>
              <a:t>      # 1 Gld kiri</a:t>
            </a:r>
          </a:p>
          <a:p>
            <a:r>
              <a:rPr lang="id-ID" dirty="0" smtClean="0"/>
              <a:t>3 pemain depan</a:t>
            </a:r>
          </a:p>
          <a:p>
            <a:pPr marL="0" indent="0">
              <a:buNone/>
            </a:pPr>
            <a:r>
              <a:rPr lang="id-ID" dirty="0"/>
              <a:t> </a:t>
            </a:r>
            <a:r>
              <a:rPr lang="id-ID" dirty="0" smtClean="0"/>
              <a:t>      # 2 Sayap kanan/ kiri</a:t>
            </a:r>
          </a:p>
          <a:p>
            <a:pPr marL="0" indent="0">
              <a:buNone/>
            </a:pPr>
            <a:r>
              <a:rPr lang="id-ID" dirty="0"/>
              <a:t> </a:t>
            </a:r>
            <a:r>
              <a:rPr lang="id-ID" dirty="0" smtClean="0"/>
              <a:t>      # 1 Striker</a:t>
            </a:r>
          </a:p>
          <a:p>
            <a:pPr marL="0" indent="0">
              <a:buNone/>
            </a:pPr>
            <a:endParaRPr lang="id-ID" dirty="0"/>
          </a:p>
        </p:txBody>
      </p:sp>
      <p:sp>
        <p:nvSpPr>
          <p:cNvPr id="5" name="Text Placeholder 4"/>
          <p:cNvSpPr>
            <a:spLocks noGrp="1"/>
          </p:cNvSpPr>
          <p:nvPr>
            <p:ph type="body" sz="quarter" idx="3"/>
          </p:nvPr>
        </p:nvSpPr>
        <p:spPr>
          <a:xfrm>
            <a:off x="4645025" y="990600"/>
            <a:ext cx="4041775" cy="762001"/>
          </a:xfrm>
        </p:spPr>
        <p:txBody>
          <a:bodyPr>
            <a:normAutofit fontScale="85000" lnSpcReduction="10000"/>
          </a:bodyPr>
          <a:lstStyle/>
          <a:p>
            <a:r>
              <a:rPr lang="id-ID" sz="4700" dirty="0" smtClean="0">
                <a:latin typeface="Calibri" pitchFamily="34" charset="0"/>
                <a:cs typeface="Calibri" pitchFamily="34" charset="0"/>
              </a:rPr>
              <a:t>4. Sistem 4. 2. 3. 1</a:t>
            </a:r>
            <a:endParaRPr lang="id-ID" sz="4700" dirty="0">
              <a:latin typeface="Calibri" pitchFamily="34" charset="0"/>
              <a:cs typeface="Calibri" pitchFamily="34" charset="0"/>
            </a:endParaRPr>
          </a:p>
        </p:txBody>
      </p:sp>
      <p:sp>
        <p:nvSpPr>
          <p:cNvPr id="6" name="Content Placeholder 5"/>
          <p:cNvSpPr>
            <a:spLocks noGrp="1"/>
          </p:cNvSpPr>
          <p:nvPr>
            <p:ph sz="quarter" idx="4"/>
          </p:nvPr>
        </p:nvSpPr>
        <p:spPr>
          <a:xfrm>
            <a:off x="4645025" y="1905000"/>
            <a:ext cx="4041775" cy="4648200"/>
          </a:xfrm>
        </p:spPr>
        <p:txBody>
          <a:bodyPr>
            <a:normAutofit lnSpcReduction="10000"/>
          </a:bodyPr>
          <a:lstStyle/>
          <a:p>
            <a:r>
              <a:rPr lang="id-ID" dirty="0" smtClean="0"/>
              <a:t>4 Pemain belakang </a:t>
            </a:r>
          </a:p>
          <a:p>
            <a:pPr marL="0" indent="0">
              <a:buNone/>
            </a:pPr>
            <a:r>
              <a:rPr lang="id-ID" dirty="0"/>
              <a:t> </a:t>
            </a:r>
            <a:r>
              <a:rPr lang="id-ID" dirty="0" smtClean="0"/>
              <a:t>      # 2 Back kanan/ kiri</a:t>
            </a:r>
          </a:p>
          <a:p>
            <a:pPr marL="0" indent="0">
              <a:buNone/>
            </a:pPr>
            <a:r>
              <a:rPr lang="id-ID" dirty="0"/>
              <a:t> </a:t>
            </a:r>
            <a:r>
              <a:rPr lang="id-ID" dirty="0" smtClean="0"/>
              <a:t>      # 2 Center back</a:t>
            </a:r>
          </a:p>
          <a:p>
            <a:r>
              <a:rPr lang="id-ID" dirty="0" smtClean="0"/>
              <a:t>2 Pemain tengah (sebagai Gld bertahan)</a:t>
            </a:r>
          </a:p>
          <a:p>
            <a:r>
              <a:rPr lang="id-ID" dirty="0" smtClean="0"/>
              <a:t>3 Pemain tengah </a:t>
            </a:r>
          </a:p>
          <a:p>
            <a:pPr marL="0" indent="0">
              <a:buNone/>
            </a:pPr>
            <a:r>
              <a:rPr lang="id-ID" dirty="0"/>
              <a:t> </a:t>
            </a:r>
            <a:r>
              <a:rPr lang="id-ID" dirty="0" smtClean="0"/>
              <a:t>      # 1 Gld sayap kanan</a:t>
            </a:r>
          </a:p>
          <a:p>
            <a:pPr marL="0" indent="0">
              <a:buNone/>
            </a:pPr>
            <a:r>
              <a:rPr lang="id-ID" dirty="0"/>
              <a:t> </a:t>
            </a:r>
            <a:r>
              <a:rPr lang="id-ID" dirty="0" smtClean="0"/>
              <a:t>      # 1 Gld sayap kiri</a:t>
            </a:r>
          </a:p>
          <a:p>
            <a:pPr marL="0" indent="0">
              <a:buNone/>
            </a:pPr>
            <a:r>
              <a:rPr lang="id-ID" dirty="0"/>
              <a:t> </a:t>
            </a:r>
            <a:r>
              <a:rPr lang="id-ID" dirty="0" smtClean="0"/>
              <a:t>      # 1 Gld serang</a:t>
            </a:r>
          </a:p>
          <a:p>
            <a:r>
              <a:rPr lang="id-ID" dirty="0" smtClean="0"/>
              <a:t>1 Pemain depan (sebagai striker tunggal)</a:t>
            </a:r>
            <a:endParaRPr lang="id-ID" dirty="0"/>
          </a:p>
        </p:txBody>
      </p:sp>
    </p:spTree>
    <p:extLst>
      <p:ext uri="{BB962C8B-B14F-4D97-AF65-F5344CB8AC3E}">
        <p14:creationId xmlns="" xmlns:p14="http://schemas.microsoft.com/office/powerpoint/2010/main" val="232876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24600"/>
          </a:xfrm>
        </p:spPr>
        <p:txBody>
          <a:bodyPr>
            <a:normAutofit/>
          </a:bodyPr>
          <a:lstStyle/>
          <a:p>
            <a:pPr algn="l"/>
            <a:r>
              <a:rPr lang="id-ID" sz="2400" dirty="0" smtClean="0"/>
              <a:t>	sistem atau formasi dilapangan membawa konsekwensi bahwa setiap pemain mempunyai tugas dan tanggung jawab sesuai dengan posisi yang diberikan pelatih di lapangan. Tentu saja tugas dan fungsi pemain sudah dipertimbangkan secara matang oleh pelatih bahwa pemain tersebut mampu melaksanakan tugasnya dengan baik karena memiliki kriteria yang diperlukan sesuai dengan tugas dan posisinya.</a:t>
            </a:r>
            <a:br>
              <a:rPr lang="id-ID" sz="2400" dirty="0" smtClean="0"/>
            </a:br>
            <a:r>
              <a:rPr lang="id-ID" sz="2400" dirty="0"/>
              <a:t>	</a:t>
            </a:r>
            <a:r>
              <a:rPr lang="id-ID" sz="2400" dirty="0" smtClean="0"/>
              <a:t>Sebagai contoh, bahwa  kemampuan pemain di lapangan dengan formasi  (3, 5, 2), sebagai berikut:</a:t>
            </a:r>
            <a:br>
              <a:rPr lang="id-ID" sz="2400" dirty="0" smtClean="0"/>
            </a:br>
            <a:r>
              <a:rPr lang="id-ID" sz="2400" dirty="0"/>
              <a:t> </a:t>
            </a:r>
            <a:r>
              <a:rPr lang="id-ID" sz="2400" dirty="0" smtClean="0"/>
              <a:t>  3  Pemain belakang:</a:t>
            </a:r>
            <a:br>
              <a:rPr lang="id-ID" sz="2400" dirty="0" smtClean="0"/>
            </a:br>
            <a:r>
              <a:rPr lang="id-ID" sz="2400" dirty="0"/>
              <a:t> </a:t>
            </a:r>
            <a:r>
              <a:rPr lang="id-ID" sz="2400" dirty="0" smtClean="0"/>
              <a:t>              1 Liberol                            60% bertahan 40% menyerang</a:t>
            </a:r>
            <a:br>
              <a:rPr lang="id-ID" sz="2400" dirty="0" smtClean="0"/>
            </a:br>
            <a:r>
              <a:rPr lang="id-ID" sz="2400" dirty="0"/>
              <a:t> </a:t>
            </a:r>
            <a:r>
              <a:rPr lang="id-ID" sz="2400" dirty="0" smtClean="0"/>
              <a:t>              2 Stopper                          70% bertahan 30% menyerang</a:t>
            </a:r>
            <a:br>
              <a:rPr lang="id-ID" sz="2400" dirty="0" smtClean="0"/>
            </a:br>
            <a:r>
              <a:rPr lang="id-ID" sz="2400" dirty="0"/>
              <a:t> </a:t>
            </a:r>
            <a:r>
              <a:rPr lang="id-ID" sz="2400" dirty="0" smtClean="0"/>
              <a:t>  5 Pemain tengah:       </a:t>
            </a:r>
            <a:br>
              <a:rPr lang="id-ID" sz="2400" dirty="0" smtClean="0"/>
            </a:br>
            <a:r>
              <a:rPr lang="id-ID" sz="2400" dirty="0" smtClean="0"/>
              <a:t>               2 Wingback                       50% bertahan 50% menyerang</a:t>
            </a:r>
            <a:br>
              <a:rPr lang="id-ID" sz="2400" dirty="0" smtClean="0"/>
            </a:br>
            <a:r>
              <a:rPr lang="id-ID" sz="2400" dirty="0"/>
              <a:t> </a:t>
            </a:r>
            <a:r>
              <a:rPr lang="id-ID" sz="2400" dirty="0" smtClean="0"/>
              <a:t>              1 Gld bertahan                 60% bertahan 40% menyerang</a:t>
            </a:r>
            <a:br>
              <a:rPr lang="id-ID" sz="2400" dirty="0" smtClean="0"/>
            </a:br>
            <a:r>
              <a:rPr lang="id-ID" sz="2400" dirty="0"/>
              <a:t> </a:t>
            </a:r>
            <a:r>
              <a:rPr lang="id-ID" sz="2400" dirty="0" smtClean="0"/>
              <a:t>              2 Gld menyerang             40% bertahan 60% menyerang</a:t>
            </a:r>
            <a:br>
              <a:rPr lang="id-ID" sz="2400" dirty="0" smtClean="0"/>
            </a:br>
            <a:r>
              <a:rPr lang="id-ID" sz="2400" dirty="0" smtClean="0"/>
              <a:t>   2 Pemain depan (sebagai stiker) 20% bertahan 80% menyerang </a:t>
            </a:r>
            <a:endParaRPr lang="id-ID" sz="2400" dirty="0"/>
          </a:p>
        </p:txBody>
      </p:sp>
      <p:cxnSp>
        <p:nvCxnSpPr>
          <p:cNvPr id="4" name="Straight Arrow Connector 3"/>
          <p:cNvCxnSpPr/>
          <p:nvPr/>
        </p:nvCxnSpPr>
        <p:spPr>
          <a:xfrm>
            <a:off x="2895600" y="4038600"/>
            <a:ext cx="1219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3805085" y="5894439"/>
            <a:ext cx="6096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3505200" y="5562600"/>
            <a:ext cx="914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2895600" y="4444180"/>
            <a:ext cx="1219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3200400" y="5181600"/>
            <a:ext cx="12192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 xmlns:p14="http://schemas.microsoft.com/office/powerpoint/2010/main" val="3191082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id-ID" sz="3200" dirty="0" smtClean="0"/>
              <a:t>Dalam melaksanakan taktik bertahan yang harus diperhatikan meliputi:</a:t>
            </a:r>
            <a:endParaRPr lang="id-ID" sz="3200" dirty="0"/>
          </a:p>
        </p:txBody>
      </p:sp>
      <p:sp>
        <p:nvSpPr>
          <p:cNvPr id="3" name="Content Placeholder 2"/>
          <p:cNvSpPr>
            <a:spLocks noGrp="1"/>
          </p:cNvSpPr>
          <p:nvPr>
            <p:ph idx="1"/>
          </p:nvPr>
        </p:nvSpPr>
        <p:spPr>
          <a:xfrm>
            <a:off x="76200" y="914400"/>
            <a:ext cx="9067800" cy="5943600"/>
          </a:xfrm>
        </p:spPr>
        <p:txBody>
          <a:bodyPr>
            <a:noAutofit/>
          </a:bodyPr>
          <a:lstStyle/>
          <a:p>
            <a:pPr marL="514350" indent="-514350">
              <a:buFont typeface="+mj-lt"/>
              <a:buAutoNum type="arabicParenR"/>
            </a:pPr>
            <a:r>
              <a:rPr lang="id-ID" sz="2400" dirty="0" smtClean="0"/>
              <a:t>Delay - Menunda</a:t>
            </a:r>
          </a:p>
          <a:p>
            <a:pPr marL="0" indent="0">
              <a:buNone/>
            </a:pPr>
            <a:r>
              <a:rPr lang="id-ID" sz="2400" dirty="0"/>
              <a:t> </a:t>
            </a:r>
            <a:r>
              <a:rPr lang="id-ID" sz="2400" dirty="0" smtClean="0"/>
              <a:t>      Bagi pemain yang menjaga pemain lawan yang membawa bola harus bisa menahan pemain agar tidak bisa melewati atau mengumpan ke depan atau terobos.</a:t>
            </a:r>
            <a:endParaRPr lang="id-ID" sz="2400" dirty="0"/>
          </a:p>
          <a:p>
            <a:pPr marL="514350" indent="-514350">
              <a:buAutoNum type="arabicParenR" startAt="2"/>
            </a:pPr>
            <a:r>
              <a:rPr lang="id-ID" sz="2400" dirty="0" smtClean="0"/>
              <a:t>Depth - Kedalaman</a:t>
            </a:r>
          </a:p>
          <a:p>
            <a:pPr marL="0" indent="0">
              <a:buNone/>
            </a:pPr>
            <a:r>
              <a:rPr lang="id-ID" sz="2400" dirty="0"/>
              <a:t> </a:t>
            </a:r>
            <a:r>
              <a:rPr lang="id-ID" sz="2400" dirty="0" smtClean="0"/>
              <a:t>      bahwa pemain bertahan harus bisa melakukan covering/ melapis pemain yang menjaga pemain yang menguasai bola.</a:t>
            </a:r>
          </a:p>
          <a:p>
            <a:pPr marL="514350" indent="-514350">
              <a:buAutoNum type="arabicParenR" startAt="3"/>
            </a:pPr>
            <a:r>
              <a:rPr lang="id-ID" sz="2400" dirty="0" smtClean="0"/>
              <a:t>Balance</a:t>
            </a:r>
          </a:p>
          <a:p>
            <a:pPr marL="0" indent="0">
              <a:buNone/>
            </a:pPr>
            <a:r>
              <a:rPr lang="id-ID" sz="2400" dirty="0"/>
              <a:t>  </a:t>
            </a:r>
            <a:r>
              <a:rPr lang="id-ID" sz="2400" dirty="0" smtClean="0"/>
              <a:t>      bahwa pemain bertahan harus mampu membuat keseimbangan dengan jumlah pemain lawan yang merangsek ke pertahanan kita. 5 pemain menyerang harus dijaga 5 pemain bertahan.</a:t>
            </a:r>
          </a:p>
          <a:p>
            <a:pPr marL="457200" indent="-457200">
              <a:buAutoNum type="arabicParenR" startAt="4"/>
            </a:pPr>
            <a:r>
              <a:rPr lang="id-ID" sz="2400" dirty="0" smtClean="0"/>
              <a:t>Konsentrasi</a:t>
            </a:r>
          </a:p>
          <a:p>
            <a:pPr marL="0" indent="0">
              <a:buNone/>
            </a:pPr>
            <a:r>
              <a:rPr lang="id-ID" sz="2400" dirty="0"/>
              <a:t> </a:t>
            </a:r>
            <a:r>
              <a:rPr lang="id-ID" sz="2400" dirty="0" smtClean="0"/>
              <a:t>      bahwa pemain yang bertahan harus bisa fokus untuk menjaga setiap pergerakkan pemain yang masuk ke daerah pertahanan.</a:t>
            </a:r>
          </a:p>
        </p:txBody>
      </p:sp>
    </p:spTree>
    <p:extLst>
      <p:ext uri="{BB962C8B-B14F-4D97-AF65-F5344CB8AC3E}">
        <p14:creationId xmlns="" xmlns:p14="http://schemas.microsoft.com/office/powerpoint/2010/main" val="3638658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5300" dirty="0" smtClean="0"/>
              <a:t>Tujuan</a:t>
            </a:r>
            <a:r>
              <a:rPr lang="id-ID" dirty="0" smtClean="0"/>
              <a:t> </a:t>
            </a:r>
            <a:br>
              <a:rPr lang="id-ID" dirty="0" smtClean="0"/>
            </a:br>
            <a:endParaRPr lang="id-ID" dirty="0"/>
          </a:p>
        </p:txBody>
      </p:sp>
      <p:sp>
        <p:nvSpPr>
          <p:cNvPr id="3" name="Content Placeholder 2"/>
          <p:cNvSpPr>
            <a:spLocks noGrp="1"/>
          </p:cNvSpPr>
          <p:nvPr>
            <p:ph idx="1"/>
          </p:nvPr>
        </p:nvSpPr>
        <p:spPr/>
        <p:txBody>
          <a:bodyPr>
            <a:normAutofit/>
          </a:bodyPr>
          <a:lstStyle/>
          <a:p>
            <a:pPr marL="0" indent="0">
              <a:buNone/>
            </a:pPr>
            <a:r>
              <a:rPr lang="id-ID" sz="4000" dirty="0" smtClean="0">
                <a:latin typeface="Arial Narrow" pitchFamily="34" charset="0"/>
              </a:rPr>
              <a:t>	Memberi bekal pengetahuan, keterampilan, dan pengalaman kepada mahasiswa S1 kepelatihan dengan konsentrasi cabang sepakbola mampu menerapkan teknik dan taktik sepakbola dalam situasi permainan di lapangan.</a:t>
            </a:r>
            <a:endParaRPr lang="id-ID" sz="4000" dirty="0">
              <a:latin typeface="Arial Narrow" pitchFamily="34" charset="0"/>
            </a:endParaRPr>
          </a:p>
        </p:txBody>
      </p:sp>
    </p:spTree>
    <p:extLst>
      <p:ext uri="{BB962C8B-B14F-4D97-AF65-F5344CB8AC3E}">
        <p14:creationId xmlns="" xmlns:p14="http://schemas.microsoft.com/office/powerpoint/2010/main" val="1044102008"/>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Teknik dan Taktik Sepakbola:</a:t>
            </a:r>
            <a:endParaRPr lang="id-ID" dirty="0"/>
          </a:p>
        </p:txBody>
      </p:sp>
      <p:sp>
        <p:nvSpPr>
          <p:cNvPr id="3" name="Content Placeholder 2"/>
          <p:cNvSpPr>
            <a:spLocks noGrp="1"/>
          </p:cNvSpPr>
          <p:nvPr>
            <p:ph idx="1"/>
          </p:nvPr>
        </p:nvSpPr>
        <p:spPr/>
        <p:txBody>
          <a:bodyPr/>
          <a:lstStyle/>
          <a:p>
            <a:pPr marL="0" indent="0">
              <a:buNone/>
            </a:pPr>
            <a:r>
              <a:rPr lang="id-ID" dirty="0" smtClean="0">
                <a:latin typeface="Comic Sans MS" pitchFamily="66" charset="0"/>
              </a:rPr>
              <a:t>	Merupakan gabungan dua unsur penting dalam sepakbola dimana setiap bentuk latihan teknik akan dikaitkan dengan kebutuhan taktik di lapangan. </a:t>
            </a:r>
            <a:endParaRPr lang="id-ID" dirty="0">
              <a:latin typeface="Comic Sans MS" pitchFamily="66" charset="0"/>
            </a:endParaRPr>
          </a:p>
          <a:p>
            <a:r>
              <a:rPr lang="id-ID" dirty="0" smtClean="0">
                <a:latin typeface="Comic Sans MS" pitchFamily="66" charset="0"/>
              </a:rPr>
              <a:t>Contoh: Melatih dribling dan feinting untuk melewati lawan, melatih passing, backpass, wallpass untuk menerobos pertahanan lawan.   </a:t>
            </a:r>
            <a:endParaRPr lang="id-ID" dirty="0">
              <a:latin typeface="Comic Sans MS" pitchFamily="66" charset="0"/>
            </a:endParaRPr>
          </a:p>
        </p:txBody>
      </p:sp>
    </p:spTree>
    <p:extLst>
      <p:ext uri="{BB962C8B-B14F-4D97-AF65-F5344CB8AC3E}">
        <p14:creationId xmlns="" xmlns:p14="http://schemas.microsoft.com/office/powerpoint/2010/main" val="2798395530"/>
      </p:ext>
    </p:extLst>
  </p:cSld>
  <p:clrMapOvr>
    <a:masterClrMapping/>
  </p:clrMapOvr>
  <mc:AlternateContent xmlns:mc="http://schemas.openxmlformats.org/markup-compatibility/2006">
    <mc:Choice xmlns=""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p:cTn id="2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90600"/>
          </a:xfrm>
        </p:spPr>
        <p:txBody>
          <a:bodyPr>
            <a:normAutofit/>
          </a:bodyPr>
          <a:lstStyle/>
          <a:p>
            <a:r>
              <a:rPr lang="id-ID" dirty="0" smtClean="0"/>
              <a:t>Strategi dan Taktik Sepakbola:</a:t>
            </a:r>
            <a:endParaRPr lang="id-ID" dirty="0"/>
          </a:p>
        </p:txBody>
      </p:sp>
      <p:sp>
        <p:nvSpPr>
          <p:cNvPr id="3" name="Content Placeholder 2"/>
          <p:cNvSpPr>
            <a:spLocks noGrp="1"/>
          </p:cNvSpPr>
          <p:nvPr>
            <p:ph idx="1"/>
          </p:nvPr>
        </p:nvSpPr>
        <p:spPr>
          <a:xfrm>
            <a:off x="0" y="1143000"/>
            <a:ext cx="9144000" cy="5410200"/>
          </a:xfrm>
        </p:spPr>
        <p:txBody>
          <a:bodyPr>
            <a:normAutofit/>
          </a:bodyPr>
          <a:lstStyle/>
          <a:p>
            <a:pPr marL="0" indent="0">
              <a:buNone/>
            </a:pPr>
            <a:r>
              <a:rPr lang="id-ID" sz="2400" dirty="0" smtClean="0">
                <a:latin typeface="Berlin Sans FB" pitchFamily="34" charset="0"/>
              </a:rPr>
              <a:t>	</a:t>
            </a:r>
            <a:r>
              <a:rPr lang="id-ID" sz="2600" dirty="0" smtClean="0">
                <a:latin typeface="Berlin Sans FB" pitchFamily="34" charset="0"/>
              </a:rPr>
              <a:t>Secara umum taktik merupakan bagian dari strategi, yang termasuk dalam kegiatan atau usaha untuk memenagkan suatu pertandingan maka hal-hal yang dilakukan oleh pelatih sebelum pertandingan meliputi:                                                                                                                                	1. Pengaturan program latihan secara keseluruhan.</a:t>
            </a:r>
          </a:p>
          <a:p>
            <a:pPr marL="0" indent="0">
              <a:buNone/>
            </a:pPr>
            <a:r>
              <a:rPr lang="id-ID" sz="2600" dirty="0" smtClean="0">
                <a:latin typeface="Berlin Sans FB" pitchFamily="34" charset="0"/>
              </a:rPr>
              <a:t>    	2. Pencarian bibit/pemain.</a:t>
            </a:r>
          </a:p>
          <a:p>
            <a:pPr marL="0" indent="0">
              <a:buNone/>
            </a:pPr>
            <a:r>
              <a:rPr lang="id-ID" sz="2600" dirty="0" smtClean="0">
                <a:latin typeface="Berlin Sans FB" pitchFamily="34" charset="0"/>
              </a:rPr>
              <a:t>    	3. Pencarian pelatih.</a:t>
            </a:r>
          </a:p>
          <a:p>
            <a:pPr marL="0" indent="0">
              <a:buNone/>
            </a:pPr>
            <a:r>
              <a:rPr lang="id-ID" sz="2600" dirty="0">
                <a:latin typeface="Berlin Sans FB" pitchFamily="34" charset="0"/>
              </a:rPr>
              <a:t> </a:t>
            </a:r>
            <a:r>
              <a:rPr lang="id-ID" sz="2600" dirty="0" smtClean="0">
                <a:latin typeface="Berlin Sans FB" pitchFamily="34" charset="0"/>
              </a:rPr>
              <a:t>          4. Pengaturan gizi pemain.</a:t>
            </a:r>
          </a:p>
          <a:p>
            <a:pPr marL="0" indent="0">
              <a:buNone/>
            </a:pPr>
            <a:r>
              <a:rPr lang="id-ID" sz="2600" dirty="0">
                <a:latin typeface="Berlin Sans FB" pitchFamily="34" charset="0"/>
              </a:rPr>
              <a:t> </a:t>
            </a:r>
            <a:r>
              <a:rPr lang="id-ID" sz="2600" dirty="0" smtClean="0">
                <a:latin typeface="Berlin Sans FB" pitchFamily="34" charset="0"/>
              </a:rPr>
              <a:t>          5. Mengamati kekuatan lawan.</a:t>
            </a:r>
          </a:p>
          <a:p>
            <a:pPr marL="0" indent="0">
              <a:buNone/>
            </a:pPr>
            <a:r>
              <a:rPr lang="id-ID" sz="2600" dirty="0">
                <a:latin typeface="Berlin Sans FB" pitchFamily="34" charset="0"/>
              </a:rPr>
              <a:t> </a:t>
            </a:r>
            <a:r>
              <a:rPr lang="id-ID" sz="2600" dirty="0" smtClean="0">
                <a:latin typeface="Berlin Sans FB" pitchFamily="34" charset="0"/>
              </a:rPr>
              <a:t>          6. Menentukan formasi pola permainan dan sebagainya	(3:5:2, 4:4:2, 4:3:3, 4:2:3:1).</a:t>
            </a:r>
          </a:p>
          <a:p>
            <a:pPr marL="0" indent="0">
              <a:buNone/>
            </a:pPr>
            <a:endParaRPr lang="id-ID" sz="2400" dirty="0" smtClean="0"/>
          </a:p>
          <a:p>
            <a:pPr marL="0" indent="0">
              <a:buNone/>
            </a:pPr>
            <a:endParaRPr lang="id-ID" sz="2400" dirty="0" smtClean="0"/>
          </a:p>
        </p:txBody>
      </p:sp>
    </p:spTree>
    <p:extLst>
      <p:ext uri="{BB962C8B-B14F-4D97-AF65-F5344CB8AC3E}">
        <p14:creationId xmlns="" xmlns:p14="http://schemas.microsoft.com/office/powerpoint/2010/main" val="3104812618"/>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additive="base">
                                        <p:cTn id="3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additive="base">
                                        <p:cTn id="44"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pPr marL="0" indent="0">
              <a:buNone/>
            </a:pPr>
            <a:r>
              <a:rPr lang="id-ID" sz="2400" dirty="0" smtClean="0"/>
              <a:t>	</a:t>
            </a:r>
            <a:r>
              <a:rPr lang="id-ID" sz="2600" dirty="0" smtClean="0"/>
              <a:t>Taktik merupakan kemampuan atau siasat yang digunakan, yang lebih dominan menggunakan kemampuan berfikir untuk memenangkan pertandingan secara sportif. </a:t>
            </a:r>
          </a:p>
          <a:p>
            <a:pPr marL="0" indent="0">
              <a:buNone/>
            </a:pPr>
            <a:r>
              <a:rPr lang="id-ID" sz="2600" dirty="0" smtClean="0"/>
              <a:t>	Taktik bersiat sementara/ berubah-ubah sesuai kondisi di lapangan karena didalam pertandingan kita akan menghadapi bermacam-macam situasi, dan setiap situasi harus dihadapi dengan taktik yang berbeda.</a:t>
            </a:r>
          </a:p>
          <a:p>
            <a:pPr marL="0" indent="0">
              <a:buNone/>
            </a:pPr>
            <a:r>
              <a:rPr lang="id-ID" sz="2600" dirty="0" smtClean="0"/>
              <a:t>	Taktik dapat berjalan dengan baik tergantung dari kondisi fisik, teknik, dan mental pemain. Contoh, untuk menerapkan taktik menyerang kita harus punya kecepatan, power, kelincahan, passing, kontrol, dribling, shooting, heading, keberanian, disiplin, ulet, dan semangat yang tinggi untuk memenangkan pertandingan. </a:t>
            </a:r>
            <a:endParaRPr lang="id-ID" sz="2600" dirty="0"/>
          </a:p>
        </p:txBody>
      </p:sp>
    </p:spTree>
    <p:extLst>
      <p:ext uri="{BB962C8B-B14F-4D97-AF65-F5344CB8AC3E}">
        <p14:creationId xmlns="" xmlns:p14="http://schemas.microsoft.com/office/powerpoint/2010/main" val="995707416"/>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73361" y="634181"/>
            <a:ext cx="2770239" cy="8382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4800" b="1" dirty="0" smtClean="0">
                <a:latin typeface="Aharoni" pitchFamily="2" charset="-79"/>
                <a:cs typeface="Aharoni" pitchFamily="2" charset="-79"/>
              </a:rPr>
              <a:t>Taktik</a:t>
            </a:r>
            <a:endParaRPr lang="id-ID" sz="4800" b="1" dirty="0">
              <a:latin typeface="Aharoni" pitchFamily="2" charset="-79"/>
              <a:cs typeface="Aharoni" pitchFamily="2" charset="-79"/>
            </a:endParaRPr>
          </a:p>
        </p:txBody>
      </p:sp>
      <p:sp>
        <p:nvSpPr>
          <p:cNvPr id="3" name="Rectangle 2"/>
          <p:cNvSpPr/>
          <p:nvPr/>
        </p:nvSpPr>
        <p:spPr>
          <a:xfrm>
            <a:off x="887361" y="2331474"/>
            <a:ext cx="2286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4000" dirty="0" smtClean="0">
                <a:latin typeface="Aharoni" pitchFamily="2" charset="-79"/>
                <a:cs typeface="Aharoni" pitchFamily="2" charset="-79"/>
              </a:rPr>
              <a:t>Fisik</a:t>
            </a:r>
            <a:endParaRPr lang="id-ID" sz="4000" dirty="0">
              <a:latin typeface="Aharoni" pitchFamily="2" charset="-79"/>
              <a:cs typeface="Aharoni" pitchFamily="2" charset="-79"/>
            </a:endParaRPr>
          </a:p>
        </p:txBody>
      </p:sp>
      <p:sp>
        <p:nvSpPr>
          <p:cNvPr id="4" name="Rectangle 3"/>
          <p:cNvSpPr/>
          <p:nvPr/>
        </p:nvSpPr>
        <p:spPr>
          <a:xfrm>
            <a:off x="3490451" y="4301613"/>
            <a:ext cx="2286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4000" dirty="0" smtClean="0">
                <a:latin typeface="Aharoni" pitchFamily="2" charset="-79"/>
                <a:cs typeface="Aharoni" pitchFamily="2" charset="-79"/>
              </a:rPr>
              <a:t>Teknik</a:t>
            </a:r>
            <a:endParaRPr lang="id-ID" sz="4000" dirty="0">
              <a:latin typeface="Aharoni" pitchFamily="2" charset="-79"/>
              <a:cs typeface="Aharoni" pitchFamily="2" charset="-79"/>
            </a:endParaRPr>
          </a:p>
        </p:txBody>
      </p:sp>
      <p:sp>
        <p:nvSpPr>
          <p:cNvPr id="5" name="Rectangle 4"/>
          <p:cNvSpPr/>
          <p:nvPr/>
        </p:nvSpPr>
        <p:spPr>
          <a:xfrm>
            <a:off x="6096000" y="2528119"/>
            <a:ext cx="2286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id-ID" sz="4000" dirty="0" smtClean="0">
                <a:latin typeface="Aharoni" pitchFamily="2" charset="-79"/>
                <a:cs typeface="Aharoni" pitchFamily="2" charset="-79"/>
              </a:rPr>
              <a:t>Mental</a:t>
            </a:r>
            <a:endParaRPr lang="id-ID" sz="4000" dirty="0">
              <a:latin typeface="Aharoni" pitchFamily="2" charset="-79"/>
              <a:cs typeface="Aharoni" pitchFamily="2" charset="-79"/>
            </a:endParaRPr>
          </a:p>
        </p:txBody>
      </p:sp>
      <p:cxnSp>
        <p:nvCxnSpPr>
          <p:cNvPr id="7" name="Straight Arrow Connector 6"/>
          <p:cNvCxnSpPr>
            <a:stCxn id="3" idx="0"/>
          </p:cNvCxnSpPr>
          <p:nvPr/>
        </p:nvCxnSpPr>
        <p:spPr>
          <a:xfrm flipV="1">
            <a:off x="2030361" y="1571932"/>
            <a:ext cx="2389239" cy="759542"/>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9" name="Straight Arrow Connector 8"/>
          <p:cNvCxnSpPr>
            <a:stCxn id="5" idx="0"/>
          </p:cNvCxnSpPr>
          <p:nvPr/>
        </p:nvCxnSpPr>
        <p:spPr>
          <a:xfrm flipH="1" flipV="1">
            <a:off x="4785851" y="1601429"/>
            <a:ext cx="2453149" cy="92669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a:stCxn id="4" idx="0"/>
          </p:cNvCxnSpPr>
          <p:nvPr/>
        </p:nvCxnSpPr>
        <p:spPr>
          <a:xfrm flipH="1" flipV="1">
            <a:off x="4558480" y="1600200"/>
            <a:ext cx="74971" cy="270141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 xmlns:p14="http://schemas.microsoft.com/office/powerpoint/2010/main" val="4152428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Pembagian taktik:</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 1) </a:t>
            </a:r>
            <a:r>
              <a:rPr lang="id-ID" sz="2800" u="sng" dirty="0" smtClean="0"/>
              <a:t>Taktik Individu </a:t>
            </a:r>
            <a:r>
              <a:rPr lang="id-ID" sz="2800" dirty="0" smtClean="0"/>
              <a:t>(gerak tipu, tackling, intersep, gerak tanpa bola, sprint tiba-tiba, dan lain-lain).</a:t>
            </a:r>
          </a:p>
          <a:p>
            <a:pPr marL="0" indent="0">
              <a:buNone/>
            </a:pPr>
            <a:r>
              <a:rPr lang="id-ID" dirty="0"/>
              <a:t> </a:t>
            </a:r>
            <a:r>
              <a:rPr lang="id-ID" dirty="0" smtClean="0"/>
              <a:t>2)</a:t>
            </a:r>
            <a:r>
              <a:rPr lang="id-ID" sz="2800" dirty="0" smtClean="0"/>
              <a:t> </a:t>
            </a:r>
            <a:r>
              <a:rPr lang="id-ID" sz="2800" u="sng" dirty="0" smtClean="0"/>
              <a:t>Taktik Group/ Unit </a:t>
            </a:r>
            <a:r>
              <a:rPr lang="id-ID" sz="2800" dirty="0" smtClean="0"/>
              <a:t>(jebakan off-side, wallpass, overlaps, blindside, troughtpass, permainan one-two touch, dan lain-lain).</a:t>
            </a:r>
          </a:p>
          <a:p>
            <a:pPr marL="0" indent="0">
              <a:buNone/>
            </a:pPr>
            <a:r>
              <a:rPr lang="id-ID" dirty="0" smtClean="0"/>
              <a:t> 3) </a:t>
            </a:r>
            <a:r>
              <a:rPr lang="id-ID" sz="2800" u="sng" dirty="0" smtClean="0"/>
              <a:t>Taktik Tim </a:t>
            </a:r>
            <a:r>
              <a:rPr lang="id-ID" sz="2800" dirty="0" smtClean="0"/>
              <a:t>(zone defence, man to man dalam menyerang maupun bertahan, transisi menyerang ke bertahan dan sebaliknya transisi bertahan ke menyerang, mengatur tempo permainan, dan lain-lain).  </a:t>
            </a:r>
            <a:endParaRPr lang="id-ID" sz="2800" dirty="0"/>
          </a:p>
        </p:txBody>
      </p:sp>
    </p:spTree>
    <p:extLst>
      <p:ext uri="{BB962C8B-B14F-4D97-AF65-F5344CB8AC3E}">
        <p14:creationId xmlns="" xmlns:p14="http://schemas.microsoft.com/office/powerpoint/2010/main" val="41548886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smtClean="0">
                <a:latin typeface="Aharoni" pitchFamily="2" charset="-79"/>
                <a:cs typeface="Aharoni" pitchFamily="2" charset="-79"/>
              </a:rPr>
              <a:t>Cara Merencanakan Taktik:</a:t>
            </a:r>
            <a:endParaRPr lang="id-ID" sz="4000" dirty="0">
              <a:latin typeface="Aharoni" pitchFamily="2" charset="-79"/>
              <a:cs typeface="Aharoni" pitchFamily="2" charset="-79"/>
            </a:endParaRPr>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pPr marL="514350" indent="-514350">
              <a:buAutoNum type="arabicPeriod"/>
            </a:pPr>
            <a:r>
              <a:rPr lang="id-ID" dirty="0" smtClean="0">
                <a:latin typeface="Berlin Sans FB" pitchFamily="34" charset="0"/>
              </a:rPr>
              <a:t>Apa yang biasa dilakukan para pemain waktu bertanding (kemampuan individu berbeda-beda, seetiap pemain harus mengetahui kelebihan dan kekurangan temannya).</a:t>
            </a:r>
          </a:p>
          <a:p>
            <a:pPr marL="514350" indent="-514350">
              <a:buAutoNum type="arabicPeriod"/>
            </a:pPr>
            <a:r>
              <a:rPr lang="id-ID" dirty="0" smtClean="0">
                <a:latin typeface="Berlin Sans FB" pitchFamily="34" charset="0"/>
              </a:rPr>
              <a:t>Memehami kemampuan timnya sendiri dan kemampuan tim lawan yang dihadapi.</a:t>
            </a:r>
          </a:p>
          <a:p>
            <a:pPr marL="514350" indent="-514350">
              <a:buAutoNum type="arabicPeriod"/>
            </a:pPr>
            <a:r>
              <a:rPr lang="id-ID" dirty="0" smtClean="0">
                <a:latin typeface="Berlin Sans FB" pitchFamily="34" charset="0"/>
              </a:rPr>
              <a:t>Taktik sebelum diterapkan dipertandingan sebaiknya dicoba atau dilatihkan terlebih dahulu.</a:t>
            </a:r>
          </a:p>
          <a:p>
            <a:pPr marL="514350" indent="-514350">
              <a:buAutoNum type="arabicPeriod"/>
            </a:pPr>
            <a:r>
              <a:rPr lang="id-ID" dirty="0" smtClean="0">
                <a:latin typeface="Berlin Sans FB" pitchFamily="34" charset="0"/>
              </a:rPr>
              <a:t>Memahami kondisi lapangan yang akan digunakan untuk bertanding. </a:t>
            </a:r>
            <a:endParaRPr lang="id-ID" dirty="0">
              <a:latin typeface="Berlin Sans FB" pitchFamily="34" charset="0"/>
            </a:endParaRPr>
          </a:p>
        </p:txBody>
      </p:sp>
    </p:spTree>
    <p:extLst>
      <p:ext uri="{BB962C8B-B14F-4D97-AF65-F5344CB8AC3E}">
        <p14:creationId xmlns="" xmlns:p14="http://schemas.microsoft.com/office/powerpoint/2010/main" val="933658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pPr algn="l"/>
            <a:r>
              <a:rPr lang="id-ID" sz="3600" dirty="0" smtClean="0"/>
              <a:t>Taktik dilihat dari Sisi Tujuan: </a:t>
            </a:r>
            <a:endParaRPr lang="id-ID" sz="3600" dirty="0"/>
          </a:p>
        </p:txBody>
      </p:sp>
      <p:sp>
        <p:nvSpPr>
          <p:cNvPr id="3" name="Content Placeholder 2"/>
          <p:cNvSpPr>
            <a:spLocks noGrp="1"/>
          </p:cNvSpPr>
          <p:nvPr>
            <p:ph idx="1"/>
          </p:nvPr>
        </p:nvSpPr>
        <p:spPr>
          <a:xfrm>
            <a:off x="152400" y="838200"/>
            <a:ext cx="8839200" cy="5867400"/>
          </a:xfrm>
        </p:spPr>
        <p:txBody>
          <a:bodyPr>
            <a:normAutofit fontScale="92500" lnSpcReduction="20000"/>
          </a:bodyPr>
          <a:lstStyle/>
          <a:p>
            <a:pPr marL="514350" indent="-514350">
              <a:buFont typeface="+mj-lt"/>
              <a:buAutoNum type="alphaLcParenR"/>
            </a:pPr>
            <a:r>
              <a:rPr lang="id-ID" sz="3000" dirty="0" smtClean="0"/>
              <a:t>Penyerangan (melalui sayap, melalui tengah)</a:t>
            </a:r>
          </a:p>
          <a:p>
            <a:pPr marL="514350" indent="-514350">
              <a:buFont typeface="+mj-lt"/>
              <a:buAutoNum type="alphaLcParenR"/>
            </a:pPr>
            <a:r>
              <a:rPr lang="id-ID" sz="3000" dirty="0" smtClean="0"/>
              <a:t>Pertahanan (zone defence, man to man, kombinasi)</a:t>
            </a:r>
          </a:p>
          <a:p>
            <a:pPr marL="514350" indent="-514350">
              <a:buFont typeface="+mj-lt"/>
              <a:buAutoNum type="alphaLcParenR"/>
            </a:pPr>
            <a:endParaRPr lang="id-ID" dirty="0"/>
          </a:p>
          <a:p>
            <a:pPr marL="0" indent="0">
              <a:buNone/>
            </a:pPr>
            <a:r>
              <a:rPr lang="id-ID" dirty="0" smtClean="0"/>
              <a:t>	Dalam melaksanakan taktik sebaiknya pemain sudah memiliki kemampuan fisik dan teknik yang baik sehingga setiap taktik yang digunakan bisa berjalan dengan lancar dan hasil yang maksimal, contoh untuk menerapkan taktik menyerang lewat sayap pemain yang terlibat harus memiliki kemampuan fisik, sprint, power, kelincahan, dan kemampuan teknik seperti passing, kontrol, drible, wallpass, crossing, shooting, heading yang baik serta memiliki kematangan dan keberanian sehingga setiap situasi yang dihadapi dapat diselesaikan dengan baik.  </a:t>
            </a:r>
            <a:endParaRPr lang="id-ID" dirty="0"/>
          </a:p>
        </p:txBody>
      </p:sp>
    </p:spTree>
    <p:extLst>
      <p:ext uri="{BB962C8B-B14F-4D97-AF65-F5344CB8AC3E}">
        <p14:creationId xmlns="" xmlns:p14="http://schemas.microsoft.com/office/powerpoint/2010/main" val="3082599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519</Words>
  <Application>Microsoft Office PowerPoint</Application>
  <PresentationFormat>On-screen Show (4:3)</PresentationFormat>
  <Paragraphs>88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METODE MELATIH TEKNIK DAN TAKTIK SEPAKBOLA</vt:lpstr>
      <vt:lpstr>Tujuan  </vt:lpstr>
      <vt:lpstr>Teknik dan Taktik Sepakbola:</vt:lpstr>
      <vt:lpstr>Strategi dan Taktik Sepakbola:</vt:lpstr>
      <vt:lpstr>Slide 5</vt:lpstr>
      <vt:lpstr>Slide 6</vt:lpstr>
      <vt:lpstr>Pembagian taktik:</vt:lpstr>
      <vt:lpstr>Cara Merencanakan Taktik:</vt:lpstr>
      <vt:lpstr>Taktik dilihat dari Sisi Tujuan: </vt:lpstr>
      <vt:lpstr>Pola/ formasi Tim di Lapangan:</vt:lpstr>
      <vt:lpstr>Slide 11</vt:lpstr>
      <vt:lpstr> sistem atau formasi dilapangan membawa konsekwensi bahwa setiap pemain mempunyai tugas dan tanggung jawab sesuai dengan posisi yang diberikan pelatih di lapangan. Tentu saja tugas dan fungsi pemain sudah dipertimbangkan secara matang oleh pelatih bahwa pemain tersebut mampu melaksanakan tugasnya dengan baik karena memiliki kriteria yang diperlukan sesuai dengan tugas dan posisinya.  Sebagai contoh, bahwa  kemampuan pemain di lapangan dengan formasi  (3, 5, 2), sebagai berikut:    3  Pemain belakang:                1 Liberol                            60% bertahan 40% menyerang                2 Stopper                          70% bertahan 30% menyerang    5 Pemain tengah:                       2 Wingback                       50% bertahan 50% menyerang                1 Gld bertahan                 60% bertahan 40% menyerang                2 Gld menyerang             40% bertahan 60% menyerang    2 Pemain depan (sebagai stiker) 20% bertahan 80% menyerang </vt:lpstr>
      <vt:lpstr>Dalam melaksanakan taktik bertahan yang harus diperhatikan meliputi: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METODE MELATIH TEKNIK DAN TAKTIK SEPAKBOLA</dc:title>
  <dc:creator>SUBAGIO IRIANTO</dc:creator>
  <cp:lastModifiedBy>Awan_Hariono</cp:lastModifiedBy>
  <cp:revision>24</cp:revision>
  <dcterms:created xsi:type="dcterms:W3CDTF">2006-08-16T00:00:00Z</dcterms:created>
  <dcterms:modified xsi:type="dcterms:W3CDTF">2014-05-05T08:28:14Z</dcterms:modified>
</cp:coreProperties>
</file>