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5/5/2014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D8BD707-D9CF-40AE-B4C6-C98DA3205C09}" type="datetimeFigureOut">
              <a:rPr lang="en-US" smtClean="0"/>
              <a:pPr/>
              <a:t>5/5/2014</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tVert">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686800" cy="2286016"/>
          </a:xfrm>
        </p:spPr>
        <p:style>
          <a:lnRef idx="0">
            <a:schemeClr val="dk1"/>
          </a:lnRef>
          <a:fillRef idx="3">
            <a:schemeClr val="dk1"/>
          </a:fillRef>
          <a:effectRef idx="3">
            <a:schemeClr val="dk1"/>
          </a:effectRef>
          <a:fontRef idx="minor">
            <a:schemeClr val="lt1"/>
          </a:fontRef>
        </p:style>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id-ID" sz="54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PERWASITAN SEPAKBOLA</a:t>
            </a:r>
            <a:br>
              <a:rPr lang="id-ID" sz="54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id-ID" sz="54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itle 1"/>
          <p:cNvSpPr txBox="1">
            <a:spLocks/>
          </p:cNvSpPr>
          <p:nvPr/>
        </p:nvSpPr>
        <p:spPr>
          <a:xfrm>
            <a:off x="685800" y="4220660"/>
            <a:ext cx="7772400" cy="1780108"/>
          </a:xfrm>
          <a:prstGeom prst="rect">
            <a:avLst/>
          </a:prstGeom>
        </p:spPr>
        <p:txBody>
          <a:bodyPr vert="horz" lIns="91440" tIns="45720" rIns="91440" bIns="45720" rtlCol="0" anchor="b">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none" spc="0" normalizeH="0" baseline="0" noProof="0" dirty="0" smtClean="0">
                <a:ln>
                  <a:noFill/>
                </a:ln>
                <a:effectLst/>
                <a:uLnTx/>
                <a:uFillTx/>
                <a:latin typeface="+mj-lt"/>
                <a:ea typeface="+mj-ea"/>
                <a:cs typeface="+mj-cs"/>
              </a:rPr>
              <a:t>Subagyo Irianto, M.Pd</a:t>
            </a:r>
          </a:p>
          <a:p>
            <a:pPr algn="ctr">
              <a:spcBef>
                <a:spcPct val="0"/>
              </a:spcBef>
            </a:pPr>
            <a:r>
              <a:rPr lang="id-ID" sz="3200" b="1" dirty="0" smtClean="0"/>
              <a:t>Subagyo_Irianto@uny.ac.id</a:t>
            </a:r>
          </a:p>
        </p:txBody>
      </p:sp>
    </p:spTree>
    <p:extLst>
      <p:ext uri="{BB962C8B-B14F-4D97-AF65-F5344CB8AC3E}">
        <p14:creationId xmlns:p14="http://schemas.microsoft.com/office/powerpoint/2010/main" xmlns="" val="90071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lnSpcReduction="10000"/>
          </a:bodyPr>
          <a:lstStyle/>
          <a:p>
            <a:r>
              <a:rPr lang="id-ID" sz="2000" b="1" dirty="0" smtClean="0"/>
              <a:t>Peraturan pasal 5</a:t>
            </a:r>
          </a:p>
          <a:p>
            <a:pPr marL="0" indent="0">
              <a:buNone/>
            </a:pPr>
            <a:r>
              <a:rPr lang="id-ID" sz="2000" dirty="0"/>
              <a:t> T</a:t>
            </a:r>
            <a:r>
              <a:rPr lang="id-ID" sz="2000" dirty="0" smtClean="0"/>
              <a:t>entang perwasitan meliputi: jumlah wasit yang bertugas, kewenangan wasit dan asisten wasit, perlengkapan wasit.</a:t>
            </a:r>
          </a:p>
          <a:p>
            <a:r>
              <a:rPr lang="id-ID" sz="2000" b="1" dirty="0" smtClean="0"/>
              <a:t>Peraturan pasal 6</a:t>
            </a:r>
          </a:p>
          <a:p>
            <a:pPr marL="0" indent="0">
              <a:buNone/>
            </a:pPr>
            <a:r>
              <a:rPr lang="id-ID" sz="2000" dirty="0"/>
              <a:t> T</a:t>
            </a:r>
            <a:r>
              <a:rPr lang="id-ID" sz="2000" dirty="0" smtClean="0"/>
              <a:t>entang penjaga garis/ asisten wasit meliputi: tugas dan kewenaganya</a:t>
            </a:r>
          </a:p>
          <a:p>
            <a:r>
              <a:rPr lang="id-ID" sz="2000" b="1" dirty="0" smtClean="0"/>
              <a:t>Peraturan pasal 7</a:t>
            </a:r>
          </a:p>
          <a:p>
            <a:pPr marL="0" indent="0">
              <a:buNone/>
            </a:pPr>
            <a:r>
              <a:rPr lang="id-ID" sz="2000" dirty="0"/>
              <a:t> T</a:t>
            </a:r>
            <a:r>
              <a:rPr lang="id-ID" sz="2000" dirty="0" smtClean="0"/>
              <a:t>entang lamanya permainan meliputi: lamanya waktu untuk setiap babak dan lamanya waktu istirahat dan jeda, penambahan waktu permainan yang terkurangi (injuri time).</a:t>
            </a:r>
          </a:p>
          <a:p>
            <a:r>
              <a:rPr lang="id-ID" sz="2000" b="1" dirty="0" smtClean="0"/>
              <a:t>Peraturan pasal 8</a:t>
            </a:r>
          </a:p>
          <a:p>
            <a:pPr marL="0" indent="0">
              <a:buNone/>
            </a:pPr>
            <a:r>
              <a:rPr lang="id-ID" sz="2000" dirty="0"/>
              <a:t> T</a:t>
            </a:r>
            <a:r>
              <a:rPr lang="id-ID" sz="2000" dirty="0" smtClean="0"/>
              <a:t>entang permulaan permainan meliputi: memulai setiap babak, terjadinya gol.</a:t>
            </a:r>
          </a:p>
          <a:p>
            <a:r>
              <a:rPr lang="id-ID" sz="2000" b="1" dirty="0" smtClean="0"/>
              <a:t>Peraturan pasal 9</a:t>
            </a:r>
          </a:p>
          <a:p>
            <a:pPr marL="0" indent="0">
              <a:buNone/>
            </a:pPr>
            <a:r>
              <a:rPr lang="id-ID" sz="2000" dirty="0"/>
              <a:t> T</a:t>
            </a:r>
            <a:r>
              <a:rPr lang="id-ID" sz="2000" dirty="0" smtClean="0"/>
              <a:t>entang bola didalam dan diluar permainan meliputi: bola keluar batas garis samping, bola keluar garis gawang baik secara mendatar, memantul, melayang.</a:t>
            </a:r>
          </a:p>
          <a:p>
            <a:r>
              <a:rPr lang="id-ID" sz="2000" b="1" dirty="0" smtClean="0"/>
              <a:t>Peraturan pasal 10</a:t>
            </a:r>
          </a:p>
          <a:p>
            <a:pPr marL="0" indent="0">
              <a:buNone/>
            </a:pPr>
            <a:r>
              <a:rPr lang="id-ID" sz="2000" dirty="0"/>
              <a:t> T</a:t>
            </a:r>
            <a:r>
              <a:rPr lang="id-ID" sz="2000" dirty="0" smtClean="0"/>
              <a:t>entang cara mencetak gol meliputi: bola dalam permainan, tendangan bebas, tendangan pinalti.</a:t>
            </a:r>
          </a:p>
          <a:p>
            <a:pPr marL="0" indent="0">
              <a:buNone/>
            </a:pPr>
            <a:endParaRPr lang="id-ID" sz="2000" dirty="0"/>
          </a:p>
        </p:txBody>
      </p:sp>
    </p:spTree>
    <p:extLst>
      <p:ext uri="{BB962C8B-B14F-4D97-AF65-F5344CB8AC3E}">
        <p14:creationId xmlns:p14="http://schemas.microsoft.com/office/powerpoint/2010/main" xmlns="" val="1633552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a:bodyPr>
          <a:lstStyle/>
          <a:p>
            <a:r>
              <a:rPr lang="id-ID" sz="2000" b="1" dirty="0" smtClean="0"/>
              <a:t>Peraturan pasal 11</a:t>
            </a:r>
          </a:p>
          <a:p>
            <a:pPr marL="0" indent="0">
              <a:buNone/>
            </a:pPr>
            <a:r>
              <a:rPr lang="id-ID" sz="2000" dirty="0" smtClean="0"/>
              <a:t> Tentang off-side meliputi: pengertian dan tempat kejadian.</a:t>
            </a:r>
          </a:p>
          <a:p>
            <a:r>
              <a:rPr lang="id-ID" sz="2000" b="1" dirty="0" smtClean="0"/>
              <a:t>Peraturan pasal 12</a:t>
            </a:r>
          </a:p>
          <a:p>
            <a:pPr marL="0" indent="0">
              <a:buNone/>
            </a:pPr>
            <a:r>
              <a:rPr lang="id-ID" sz="2000" dirty="0"/>
              <a:t> T</a:t>
            </a:r>
            <a:r>
              <a:rPr lang="id-ID" sz="2000" dirty="0" smtClean="0"/>
              <a:t>entang pelanggaran-pelanggaran meliputi: pelanggaran ringan, sedang, dan berat. Sanksi pelanggaran tendangan bebas langsung, tidak langsung, kartu kuning dan kartu merah.</a:t>
            </a:r>
          </a:p>
          <a:p>
            <a:r>
              <a:rPr lang="id-ID" sz="2000" b="1" dirty="0" smtClean="0"/>
              <a:t>Peraturan pasal 13</a:t>
            </a:r>
          </a:p>
          <a:p>
            <a:pPr marL="0" indent="0">
              <a:buNone/>
            </a:pPr>
            <a:r>
              <a:rPr lang="id-ID" sz="2000" dirty="0"/>
              <a:t> </a:t>
            </a:r>
            <a:r>
              <a:rPr lang="id-ID" sz="2000" dirty="0" smtClean="0"/>
              <a:t>Tentang-tendangan bebas meliputi: tendangan bebas langsung dan tidak langsung.</a:t>
            </a:r>
          </a:p>
          <a:p>
            <a:r>
              <a:rPr lang="id-ID" sz="2000" b="1" dirty="0" smtClean="0"/>
              <a:t>Peraturan pasal 14</a:t>
            </a:r>
          </a:p>
          <a:p>
            <a:pPr marL="0" indent="0">
              <a:buNone/>
            </a:pPr>
            <a:r>
              <a:rPr lang="id-ID" sz="2000" dirty="0"/>
              <a:t> </a:t>
            </a:r>
            <a:r>
              <a:rPr lang="id-ID" sz="2000" dirty="0" smtClean="0"/>
              <a:t>Tentang-tendangan hukuman/ pinalti meliputi: terjadinya pelanggaran, tempat pelanggaran, dan sanksi pelanggaran.</a:t>
            </a:r>
          </a:p>
          <a:p>
            <a:r>
              <a:rPr lang="id-ID" sz="2000" b="1" dirty="0" smtClean="0"/>
              <a:t>Peraturan pasal 15</a:t>
            </a:r>
          </a:p>
          <a:p>
            <a:pPr marL="0" indent="0">
              <a:buNone/>
            </a:pPr>
            <a:r>
              <a:rPr lang="id-ID" sz="2000" dirty="0"/>
              <a:t> T</a:t>
            </a:r>
            <a:r>
              <a:rPr lang="id-ID" sz="2000" dirty="0" smtClean="0"/>
              <a:t>entang lemparan ke dalam meliputi: pengertian, tempat lemparan ke dalam , dan cara melakukan.</a:t>
            </a:r>
          </a:p>
          <a:p>
            <a:r>
              <a:rPr lang="id-ID" sz="2000" b="1" dirty="0" smtClean="0"/>
              <a:t>Peraturan pasal 16</a:t>
            </a:r>
          </a:p>
          <a:p>
            <a:pPr marL="0" indent="0">
              <a:buNone/>
            </a:pPr>
            <a:r>
              <a:rPr lang="id-ID" sz="2000" dirty="0"/>
              <a:t> </a:t>
            </a:r>
            <a:r>
              <a:rPr lang="id-ID" sz="2000" dirty="0" smtClean="0"/>
              <a:t>Tentang-tendangan gawang meliputi: pengertian dan tempat palaksanaan tendangan gawang</a:t>
            </a:r>
          </a:p>
          <a:p>
            <a:pPr marL="0" indent="0">
              <a:buNone/>
            </a:pPr>
            <a:endParaRPr lang="id-ID" sz="2000" dirty="0" smtClean="0"/>
          </a:p>
        </p:txBody>
      </p:sp>
    </p:spTree>
    <p:extLst>
      <p:ext uri="{BB962C8B-B14F-4D97-AF65-F5344CB8AC3E}">
        <p14:creationId xmlns:p14="http://schemas.microsoft.com/office/powerpoint/2010/main" xmlns="" val="2697128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r>
              <a:rPr lang="id-ID" sz="2000" b="1" dirty="0" smtClean="0"/>
              <a:t>Peraturan pasal 17</a:t>
            </a:r>
          </a:p>
          <a:p>
            <a:pPr marL="0" indent="0">
              <a:buNone/>
            </a:pPr>
            <a:r>
              <a:rPr lang="id-ID" sz="2000" dirty="0"/>
              <a:t> T</a:t>
            </a:r>
            <a:r>
              <a:rPr lang="id-ID" sz="2000" dirty="0" smtClean="0"/>
              <a:t>entang tendangan sudut meliputi: pengertian dan tempat tendangan sudut.</a:t>
            </a:r>
          </a:p>
          <a:p>
            <a:pPr marL="0" indent="0">
              <a:buNone/>
            </a:pPr>
            <a:r>
              <a:rPr lang="id-ID" sz="2000" dirty="0"/>
              <a:t> </a:t>
            </a:r>
            <a:r>
              <a:rPr lang="id-ID" sz="2000" dirty="0" smtClean="0"/>
              <a:t>       Harapan yang terkait dalam perturan permainan maka seorang wasit ingin bertugas dengan baik maka semua ketentuan bisa dijalankan dengan sebaik baiknya dengan penuh rasa disiplin dan tangung jawab dengan tetap berpegang kepada jiwa kejujuran dan kebenaran yang tinggi yang melandasi setiap gerak dan langkahnya  selama bertugas sebagai wasit dan sekaligus sebagai pengadil di lapangan hijau.</a:t>
            </a:r>
            <a:endParaRPr lang="id-ID" sz="2000" dirty="0"/>
          </a:p>
        </p:txBody>
      </p:sp>
    </p:spTree>
    <p:extLst>
      <p:ext uri="{BB962C8B-B14F-4D97-AF65-F5344CB8AC3E}">
        <p14:creationId xmlns:p14="http://schemas.microsoft.com/office/powerpoint/2010/main" xmlns="" val="54704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400800"/>
          </a:xfrm>
        </p:spPr>
        <p:txBody>
          <a:bodyPr>
            <a:normAutofit/>
          </a:bodyPr>
          <a:lstStyle/>
          <a:p>
            <a:pPr marL="0" indent="0">
              <a:buNone/>
            </a:pPr>
            <a:r>
              <a:rPr lang="id-ID" sz="2800" dirty="0" smtClean="0"/>
              <a:t>@</a:t>
            </a:r>
            <a:r>
              <a:rPr lang="id-ID" sz="2800" u="sng" dirty="0" smtClean="0"/>
              <a:t> Pengertian</a:t>
            </a:r>
            <a:r>
              <a:rPr lang="id-ID" sz="2800" dirty="0" smtClean="0"/>
              <a:t>:                                                                                                                                	Agar </a:t>
            </a:r>
            <a:r>
              <a:rPr lang="id-ID" sz="2800" dirty="0"/>
              <a:t>s</a:t>
            </a:r>
            <a:r>
              <a:rPr lang="id-ID" sz="2800" dirty="0" smtClean="0"/>
              <a:t>uatu pertandingan dapat  berjalan dengan lancar sesuai dengan  peraturan-peraturan yang berlaku berpedoman pada peraturan PSSI.</a:t>
            </a:r>
          </a:p>
          <a:p>
            <a:pPr marL="0" indent="0">
              <a:buNone/>
            </a:pPr>
            <a:endParaRPr lang="id-ID" sz="2800" dirty="0"/>
          </a:p>
          <a:p>
            <a:pPr marL="0" indent="0">
              <a:buNone/>
            </a:pPr>
            <a:r>
              <a:rPr lang="id-ID" sz="2800" dirty="0" smtClean="0"/>
              <a:t>@</a:t>
            </a:r>
            <a:r>
              <a:rPr lang="id-ID" sz="2800" u="sng" dirty="0" smtClean="0"/>
              <a:t> Wasit</a:t>
            </a:r>
            <a:r>
              <a:rPr lang="id-ID" sz="2800" dirty="0" smtClean="0"/>
              <a:t>:</a:t>
            </a:r>
          </a:p>
          <a:p>
            <a:pPr marL="0" indent="0">
              <a:buNone/>
            </a:pPr>
            <a:r>
              <a:rPr lang="id-ID" sz="2800" dirty="0" smtClean="0"/>
              <a:t>	Adalah seseorang yang ditunjuk (PSSI/ pengprov) untuk bertugas memimpin jalannya pertandingan sepakbola dari awal hingga akhir pertandingan dengan berpegang pada peraturan permainan yang baerlaku dengan jiwa dan sikap tegas, jujur, adil, dan tidak berpihak.  </a:t>
            </a:r>
            <a:endParaRPr lang="id-ID" sz="2800" dirty="0"/>
          </a:p>
        </p:txBody>
      </p:sp>
    </p:spTree>
    <p:extLst>
      <p:ext uri="{BB962C8B-B14F-4D97-AF65-F5344CB8AC3E}">
        <p14:creationId xmlns:p14="http://schemas.microsoft.com/office/powerpoint/2010/main" xmlns="" val="462097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477000"/>
          </a:xfrm>
        </p:spPr>
        <p:txBody>
          <a:bodyPr>
            <a:normAutofit/>
          </a:bodyPr>
          <a:lstStyle/>
          <a:p>
            <a:pPr marL="0" indent="0">
              <a:buNone/>
            </a:pPr>
            <a:r>
              <a:rPr lang="id-ID" dirty="0" smtClean="0"/>
              <a:t>	</a:t>
            </a:r>
            <a:r>
              <a:rPr lang="id-ID" sz="4000" dirty="0" smtClean="0"/>
              <a:t>Berdasarkan jenjang atau tingkatan kewenangan wasit meliputi: </a:t>
            </a:r>
          </a:p>
          <a:p>
            <a:pPr marL="0" indent="0">
              <a:buNone/>
            </a:pPr>
            <a:endParaRPr lang="id-ID" dirty="0" smtClean="0"/>
          </a:p>
          <a:p>
            <a:pPr marL="0" indent="0">
              <a:buNone/>
            </a:pPr>
            <a:r>
              <a:rPr lang="id-ID" sz="2800" dirty="0" smtClean="0"/>
              <a:t>     Wasit C3        tingkat Kabupaten/ Pengcab 			                  (Kompetisi antar Club Perserikatan).</a:t>
            </a:r>
          </a:p>
          <a:p>
            <a:pPr marL="0" indent="0">
              <a:buNone/>
            </a:pPr>
            <a:r>
              <a:rPr lang="id-ID" sz="2800" dirty="0"/>
              <a:t> </a:t>
            </a:r>
            <a:r>
              <a:rPr lang="id-ID" sz="2800" dirty="0" smtClean="0"/>
              <a:t>    Wasit C2        tingkat Daerah/ Pengprov (Porda/    	                   Porwil, Prapon).  </a:t>
            </a:r>
          </a:p>
          <a:p>
            <a:pPr marL="0" indent="0">
              <a:buNone/>
            </a:pPr>
            <a:r>
              <a:rPr lang="id-ID" sz="2800" dirty="0"/>
              <a:t> </a:t>
            </a:r>
            <a:r>
              <a:rPr lang="id-ID" sz="2800" dirty="0" smtClean="0"/>
              <a:t>    Wasit C1        tingkat Nasional/ Kompetisi PSSI 	                     		          (PON/ Ligina).</a:t>
            </a:r>
          </a:p>
          <a:p>
            <a:pPr marL="0" indent="0">
              <a:buNone/>
            </a:pPr>
            <a:r>
              <a:rPr lang="id-ID" sz="2800" dirty="0"/>
              <a:t> </a:t>
            </a:r>
            <a:r>
              <a:rPr lang="id-ID" sz="2800" dirty="0" smtClean="0"/>
              <a:t>    Wasit FIFA       tingkat Internasional (Sea Games, 	                     Asia Games, Olimpiade,              	        	                    Kejuaraan Pra Piala Dunia, dsb).   </a:t>
            </a:r>
            <a:endParaRPr lang="id-ID" sz="2800" dirty="0"/>
          </a:p>
        </p:txBody>
      </p:sp>
      <p:cxnSp>
        <p:nvCxnSpPr>
          <p:cNvPr id="5" name="Straight Arrow Connector 4"/>
          <p:cNvCxnSpPr/>
          <p:nvPr/>
        </p:nvCxnSpPr>
        <p:spPr>
          <a:xfrm>
            <a:off x="2308347" y="2209800"/>
            <a:ext cx="533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a:off x="2308347" y="3200400"/>
            <a:ext cx="533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89017" y="3913237"/>
            <a:ext cx="731837" cy="4522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9" name="Straight Arrow Connector 8"/>
          <p:cNvCxnSpPr/>
          <p:nvPr/>
        </p:nvCxnSpPr>
        <p:spPr>
          <a:xfrm>
            <a:off x="2575047" y="5105400"/>
            <a:ext cx="533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xmlns="" val="3909473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id-ID" dirty="0" smtClean="0"/>
              <a:t>Kelengkapan Wasit</a:t>
            </a:r>
            <a:endParaRPr lang="id-ID" dirty="0"/>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id-ID" sz="2200" u="sng" dirty="0" smtClean="0"/>
              <a:t>Peluit</a:t>
            </a:r>
          </a:p>
          <a:p>
            <a:pPr marL="0" indent="0">
              <a:buNone/>
            </a:pPr>
            <a:r>
              <a:rPr lang="id-ID" sz="2200" dirty="0"/>
              <a:t> </a:t>
            </a:r>
            <a:r>
              <a:rPr lang="id-ID" sz="2200" dirty="0" smtClean="0"/>
              <a:t>   Memberi isyarat dengan bunyi misalnya:</a:t>
            </a:r>
          </a:p>
          <a:p>
            <a:pPr marL="0" indent="0">
              <a:buNone/>
            </a:pPr>
            <a:r>
              <a:rPr lang="id-ID" sz="2200" dirty="0"/>
              <a:t> </a:t>
            </a:r>
            <a:r>
              <a:rPr lang="id-ID" sz="2200" dirty="0" smtClean="0"/>
              <a:t>memulai dan menhentikan permaianan, terjadi off-side, terjadi pelanggaran, tendangan sudut, dsb.</a:t>
            </a:r>
          </a:p>
          <a:p>
            <a:r>
              <a:rPr lang="id-ID" sz="2200" u="sng" dirty="0" smtClean="0"/>
              <a:t>Stop watch</a:t>
            </a:r>
          </a:p>
          <a:p>
            <a:pPr marL="0" indent="0">
              <a:buNone/>
            </a:pPr>
            <a:r>
              <a:rPr lang="id-ID" sz="2200" dirty="0"/>
              <a:t> </a:t>
            </a:r>
            <a:r>
              <a:rPr lang="id-ID" sz="2200" dirty="0" smtClean="0"/>
              <a:t>   Untuk menentukan lamanya waktu permainan pada setiap babak dan waktu jeda.</a:t>
            </a:r>
          </a:p>
          <a:p>
            <a:r>
              <a:rPr lang="id-ID" sz="2200" u="sng" dirty="0" smtClean="0"/>
              <a:t>Kartu</a:t>
            </a:r>
          </a:p>
          <a:p>
            <a:pPr marL="0" indent="0">
              <a:buNone/>
            </a:pPr>
            <a:r>
              <a:rPr lang="id-ID" sz="2200" dirty="0"/>
              <a:t> </a:t>
            </a:r>
            <a:r>
              <a:rPr lang="id-ID" sz="2200" dirty="0" smtClean="0"/>
              <a:t>   Kartu kuning untuk pelanggaran ringan sampai sedang.</a:t>
            </a:r>
          </a:p>
          <a:p>
            <a:pPr marL="0" indent="0">
              <a:buNone/>
            </a:pPr>
            <a:r>
              <a:rPr lang="id-ID" sz="2200" dirty="0" smtClean="0"/>
              <a:t>Kartu merah  untuk pelanggaran berat</a:t>
            </a:r>
          </a:p>
          <a:p>
            <a:r>
              <a:rPr lang="id-ID" sz="2200" u="sng" dirty="0" smtClean="0"/>
              <a:t>Baju Wasit</a:t>
            </a:r>
          </a:p>
          <a:p>
            <a:pPr marL="0" indent="0">
              <a:buNone/>
            </a:pPr>
            <a:r>
              <a:rPr lang="id-ID" sz="2200" dirty="0" smtClean="0"/>
              <a:t>     Baju wasit harus berbeda warna dengan baju pemain.</a:t>
            </a:r>
          </a:p>
          <a:p>
            <a:r>
              <a:rPr lang="id-ID" sz="2200" u="sng" dirty="0"/>
              <a:t>Sepatu</a:t>
            </a:r>
          </a:p>
          <a:p>
            <a:pPr marL="0" indent="0">
              <a:buNone/>
            </a:pPr>
            <a:r>
              <a:rPr lang="id-ID" sz="2200" dirty="0" smtClean="0"/>
              <a:t>     Menggunakan </a:t>
            </a:r>
            <a:r>
              <a:rPr lang="id-ID" sz="2200" dirty="0"/>
              <a:t>sepatu bola yang bersol</a:t>
            </a:r>
            <a:r>
              <a:rPr lang="id-ID" sz="2200" dirty="0" smtClean="0"/>
              <a:t>/ bergambir</a:t>
            </a:r>
            <a:endParaRPr lang="id-ID" sz="2200" dirty="0"/>
          </a:p>
          <a:p>
            <a:r>
              <a:rPr lang="id-ID" sz="2200" u="sng" dirty="0"/>
              <a:t>Buku catatan dan alat tulis.</a:t>
            </a:r>
          </a:p>
          <a:p>
            <a:pPr marL="0" indent="0">
              <a:buNone/>
            </a:pPr>
            <a:r>
              <a:rPr lang="id-ID" sz="2200" dirty="0" smtClean="0"/>
              <a:t>     Untuk </a:t>
            </a:r>
            <a:r>
              <a:rPr lang="id-ID" sz="2200" dirty="0"/>
              <a:t>mencatat semua kejadian penting dalam suatu pertandingan misalnya:</a:t>
            </a:r>
          </a:p>
          <a:p>
            <a:pPr marL="0" indent="0">
              <a:buNone/>
            </a:pPr>
            <a:r>
              <a:rPr lang="id-ID" sz="2200" dirty="0"/>
              <a:t>Pencetak gol</a:t>
            </a:r>
            <a:r>
              <a:rPr lang="id-ID" sz="2200" dirty="0" smtClean="0"/>
              <a:t>, pemain </a:t>
            </a:r>
            <a:r>
              <a:rPr lang="id-ID" sz="2200" dirty="0"/>
              <a:t>terkena kartu kuning</a:t>
            </a:r>
            <a:r>
              <a:rPr lang="id-ID" sz="2200" dirty="0" smtClean="0"/>
              <a:t>/ kartu </a:t>
            </a:r>
            <a:r>
              <a:rPr lang="id-ID" sz="2200" dirty="0"/>
              <a:t>merah</a:t>
            </a:r>
            <a:r>
              <a:rPr lang="id-ID" sz="2200" dirty="0" smtClean="0"/>
              <a:t>, pergantian </a:t>
            </a:r>
            <a:r>
              <a:rPr lang="id-ID" sz="2200" dirty="0"/>
              <a:t>pemain</a:t>
            </a:r>
            <a:r>
              <a:rPr lang="id-ID" sz="2200" dirty="0" smtClean="0"/>
              <a:t>, waktu </a:t>
            </a:r>
            <a:r>
              <a:rPr lang="id-ID" sz="2200" dirty="0"/>
              <a:t>terjadinya gol.</a:t>
            </a:r>
          </a:p>
          <a:p>
            <a:endParaRPr lang="id-ID" sz="2000" dirty="0"/>
          </a:p>
          <a:p>
            <a:pPr marL="0" indent="0">
              <a:buNone/>
            </a:pPr>
            <a:endParaRPr lang="id-ID" sz="2000" dirty="0"/>
          </a:p>
        </p:txBody>
      </p:sp>
    </p:spTree>
    <p:extLst>
      <p:ext uri="{BB962C8B-B14F-4D97-AF65-F5344CB8AC3E}">
        <p14:creationId xmlns:p14="http://schemas.microsoft.com/office/powerpoint/2010/main" xmlns="" val="2329229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15200" cy="1154097"/>
          </a:xfrm>
        </p:spPr>
        <p:txBody>
          <a:bodyPr>
            <a:normAutofit fontScale="90000"/>
          </a:bodyPr>
          <a:lstStyle/>
          <a:p>
            <a:r>
              <a:rPr lang="id-ID" dirty="0" smtClean="0">
                <a:latin typeface="Andalus" pitchFamily="18" charset="-78"/>
                <a:cs typeface="Andalus" pitchFamily="18" charset="-78"/>
              </a:rPr>
              <a:t>Persyaratan Wasit Dalam Bertugas</a:t>
            </a:r>
            <a:endParaRPr lang="id-ID" dirty="0">
              <a:latin typeface="Andalus" pitchFamily="18" charset="-78"/>
              <a:cs typeface="Andalus" pitchFamily="18" charset="-78"/>
            </a:endParaRPr>
          </a:p>
        </p:txBody>
      </p:sp>
      <p:sp>
        <p:nvSpPr>
          <p:cNvPr id="3" name="Content Placeholder 2"/>
          <p:cNvSpPr>
            <a:spLocks noGrp="1"/>
          </p:cNvSpPr>
          <p:nvPr>
            <p:ph idx="1"/>
          </p:nvPr>
        </p:nvSpPr>
        <p:spPr>
          <a:xfrm>
            <a:off x="457200" y="1981200"/>
            <a:ext cx="8229600" cy="4144963"/>
          </a:xfrm>
        </p:spPr>
        <p:txBody>
          <a:bodyPr/>
          <a:lstStyle/>
          <a:p>
            <a:r>
              <a:rPr lang="id-ID" dirty="0" smtClean="0">
                <a:latin typeface="Arial" pitchFamily="34" charset="0"/>
                <a:cs typeface="Arial" pitchFamily="34" charset="0"/>
              </a:rPr>
              <a:t>Mendapat tugas dari pihak PSSI</a:t>
            </a:r>
          </a:p>
          <a:p>
            <a:r>
              <a:rPr lang="id-ID" dirty="0" smtClean="0">
                <a:latin typeface="Arial" pitchFamily="34" charset="0"/>
                <a:cs typeface="Arial" pitchFamily="34" charset="0"/>
              </a:rPr>
              <a:t>Sehat jasmani dan rohani</a:t>
            </a:r>
          </a:p>
          <a:p>
            <a:r>
              <a:rPr lang="id-ID" dirty="0" smtClean="0">
                <a:latin typeface="Arial" pitchFamily="34" charset="0"/>
                <a:cs typeface="Arial" pitchFamily="34" charset="0"/>
              </a:rPr>
              <a:t>Bersertifikat sesuai dengan level pertandingan</a:t>
            </a:r>
          </a:p>
          <a:p>
            <a:r>
              <a:rPr lang="id-ID" dirty="0" smtClean="0">
                <a:latin typeface="Arial" pitchFamily="34" charset="0"/>
                <a:cs typeface="Arial" pitchFamily="34" charset="0"/>
              </a:rPr>
              <a:t>Menguasai peraturan permainan</a:t>
            </a:r>
          </a:p>
          <a:p>
            <a:r>
              <a:rPr lang="id-ID" dirty="0" smtClean="0">
                <a:latin typeface="Arial" pitchFamily="34" charset="0"/>
                <a:cs typeface="Arial" pitchFamily="34" charset="0"/>
              </a:rPr>
              <a:t>Mampu bekerjasama dengan asisten wasit</a:t>
            </a:r>
            <a:endParaRPr lang="id-ID" dirty="0">
              <a:latin typeface="Arial" pitchFamily="34" charset="0"/>
              <a:cs typeface="Arial" pitchFamily="34" charset="0"/>
            </a:endParaRPr>
          </a:p>
        </p:txBody>
      </p:sp>
    </p:spTree>
    <p:extLst>
      <p:ext uri="{BB962C8B-B14F-4D97-AF65-F5344CB8AC3E}">
        <p14:creationId xmlns:p14="http://schemas.microsoft.com/office/powerpoint/2010/main" xmlns="" val="2243183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800" dirty="0" smtClean="0">
                <a:latin typeface="Andalus" pitchFamily="18" charset="-78"/>
                <a:cs typeface="Andalus" pitchFamily="18" charset="-78"/>
              </a:rPr>
              <a:t>Kondisi Wasit</a:t>
            </a:r>
            <a:endParaRPr lang="id-ID" sz="4800" dirty="0">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pPr marL="0" indent="0">
              <a:buNone/>
            </a:pPr>
            <a:r>
              <a:rPr lang="id-ID" dirty="0" smtClean="0">
                <a:latin typeface="Arial Unicode MS" pitchFamily="34" charset="-128"/>
                <a:ea typeface="Arial Unicode MS" pitchFamily="34" charset="-128"/>
                <a:cs typeface="Arial Unicode MS" pitchFamily="34" charset="-128"/>
              </a:rPr>
              <a:t>   Seorang wasit sebelum memimpin jalanya pertandingan harus dalam keadaan sehat jasmani dan rohani sehingga seorang wasit harus tetap menjaga kebugaran jasmani dengan melakukan latihan secara konsisten sebagai persyaratan utama yang meliputi: daya tahan aerobik, kecepatan sprint, tidak buta warna. Oleh karena seorang wasit sepakbola dituntut mampu bergerak sepanjang pertandingan (joging, jalan, sprint secara berulang ulang).</a:t>
            </a:r>
            <a:endParaRPr lang="id-ID"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xmlns="" val="1858785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Menguasai Peraturan Permaianan</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   Seorang wasit sepakbola harus mampu berkonsentrasi  sepanjang pertandingan untuk mengamati, mengawasi semua kejadian di lapangan baik itu batas lapangan,perlengkapan lapangan, kondisi lapangan, kondisi pemain dengan tetap berpegang pada peraturan permainan dan memberi keputusan secara cermat dan tepat tanpa merugikan keduabelah pihak/ tim.</a:t>
            </a:r>
            <a:endParaRPr lang="id-ID" dirty="0"/>
          </a:p>
        </p:txBody>
      </p:sp>
    </p:spTree>
    <p:extLst>
      <p:ext uri="{BB962C8B-B14F-4D97-AF65-F5344CB8AC3E}">
        <p14:creationId xmlns:p14="http://schemas.microsoft.com/office/powerpoint/2010/main" xmlns="" val="92184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Asisten Wasit</a:t>
            </a:r>
            <a:endParaRPr lang="id-ID" dirty="0"/>
          </a:p>
        </p:txBody>
      </p:sp>
      <p:sp>
        <p:nvSpPr>
          <p:cNvPr id="3" name="Content Placeholder 2"/>
          <p:cNvSpPr>
            <a:spLocks noGrp="1"/>
          </p:cNvSpPr>
          <p:nvPr>
            <p:ph idx="1"/>
          </p:nvPr>
        </p:nvSpPr>
        <p:spPr/>
        <p:txBody>
          <a:bodyPr/>
          <a:lstStyle/>
          <a:p>
            <a:pPr marL="0" indent="0">
              <a:buNone/>
            </a:pPr>
            <a:r>
              <a:rPr lang="id-ID" dirty="0" smtClean="0"/>
              <a:t>    Seorang wasit dalam memimpin pertandingan dibantu oleh dua orang asisten wasit yang bertugas untuk membantu wasit utama dalam hal menentukan bola keluar lapangan, terjadinya lemparan ke dalam, tendangan sudut, pelanggaran yang terdekat, terjadinya off-side, terjadinya gol.</a:t>
            </a:r>
            <a:endParaRPr lang="id-ID" dirty="0"/>
          </a:p>
        </p:txBody>
      </p:sp>
    </p:spTree>
    <p:extLst>
      <p:ext uri="{BB962C8B-B14F-4D97-AF65-F5344CB8AC3E}">
        <p14:creationId xmlns:p14="http://schemas.microsoft.com/office/powerpoint/2010/main" xmlns="" val="1448287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Peraturan Permainan Sepakbola</a:t>
            </a:r>
            <a:endParaRPr lang="id-ID" dirty="0"/>
          </a:p>
        </p:txBody>
      </p:sp>
      <p:sp>
        <p:nvSpPr>
          <p:cNvPr id="3" name="Content Placeholder 2"/>
          <p:cNvSpPr>
            <a:spLocks noGrp="1"/>
          </p:cNvSpPr>
          <p:nvPr>
            <p:ph idx="1"/>
          </p:nvPr>
        </p:nvSpPr>
        <p:spPr/>
        <p:txBody>
          <a:bodyPr>
            <a:normAutofit fontScale="85000" lnSpcReduction="10000"/>
          </a:bodyPr>
          <a:lstStyle/>
          <a:p>
            <a:pPr marL="0" indent="0">
              <a:buNone/>
            </a:pPr>
            <a:r>
              <a:rPr lang="id-ID" sz="2000" dirty="0" smtClean="0"/>
              <a:t>  Ada 17 pasal dalam peraturan permainan  sepakbola yaitu:</a:t>
            </a:r>
          </a:p>
          <a:p>
            <a:r>
              <a:rPr lang="id-ID" sz="2000" b="1" dirty="0" smtClean="0"/>
              <a:t>Peraturan pasal 1 </a:t>
            </a:r>
          </a:p>
          <a:p>
            <a:pPr marL="0" indent="0">
              <a:buNone/>
            </a:pPr>
            <a:r>
              <a:rPr lang="id-ID" sz="2000" dirty="0"/>
              <a:t> T</a:t>
            </a:r>
            <a:r>
              <a:rPr lang="id-ID" sz="2000" dirty="0" smtClean="0"/>
              <a:t>entang lapangan permainan meliputi: ukuran, batas batas, perlengkapan lapangan (gawang, jaring, bendera sudut), fungsi garis batas, dsb.</a:t>
            </a:r>
          </a:p>
          <a:p>
            <a:r>
              <a:rPr lang="id-ID" sz="2000" b="1" dirty="0" smtClean="0"/>
              <a:t>Peraturan pasal 2</a:t>
            </a:r>
          </a:p>
          <a:p>
            <a:pPr marL="0" indent="0">
              <a:buNone/>
            </a:pPr>
            <a:r>
              <a:rPr lang="id-ID" sz="2000" dirty="0"/>
              <a:t> T</a:t>
            </a:r>
            <a:r>
              <a:rPr lang="id-ID" sz="2000" dirty="0" smtClean="0"/>
              <a:t>entang bola meliputi: bahan, tekanan udara, dan ukuran.</a:t>
            </a:r>
          </a:p>
          <a:p>
            <a:r>
              <a:rPr lang="id-ID" sz="2000" b="1" dirty="0" smtClean="0"/>
              <a:t>Peraturan pasal 3</a:t>
            </a:r>
          </a:p>
          <a:p>
            <a:pPr marL="0" indent="0">
              <a:buNone/>
            </a:pPr>
            <a:r>
              <a:rPr lang="id-ID" sz="2000" dirty="0"/>
              <a:t> T</a:t>
            </a:r>
            <a:r>
              <a:rPr lang="id-ID" sz="2000" dirty="0" smtClean="0"/>
              <a:t>entang jumlah pemain yaitu jumlah pemain yang bertanding (line-up), dan pemain pengganti/ cadangan.</a:t>
            </a:r>
          </a:p>
          <a:p>
            <a:r>
              <a:rPr lang="id-ID" sz="2000" b="1" dirty="0" smtClean="0"/>
              <a:t>Peraturan pasal 4</a:t>
            </a:r>
          </a:p>
          <a:p>
            <a:pPr marL="0" indent="0">
              <a:buNone/>
            </a:pPr>
            <a:r>
              <a:rPr lang="id-ID" sz="2000" dirty="0"/>
              <a:t> T</a:t>
            </a:r>
            <a:r>
              <a:rPr lang="id-ID" sz="2000" dirty="0" smtClean="0"/>
              <a:t>entang perlengkapan pemain meliputi: kaos tim, pelindun tulan kering, sepatu, nomer pungung.</a:t>
            </a:r>
            <a:endParaRPr lang="id-ID" sz="2000" dirty="0"/>
          </a:p>
        </p:txBody>
      </p:sp>
    </p:spTree>
    <p:extLst>
      <p:ext uri="{BB962C8B-B14F-4D97-AF65-F5344CB8AC3E}">
        <p14:creationId xmlns:p14="http://schemas.microsoft.com/office/powerpoint/2010/main" xmlns="" val="2037458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121</TotalTime>
  <Words>731</Words>
  <Application>Microsoft Office PowerPoint</Application>
  <PresentationFormat>On-screen Show (4:3)</PresentationFormat>
  <Paragraphs>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Perspective</vt:lpstr>
      <vt:lpstr>PERWASITAN SEPAKBOLA </vt:lpstr>
      <vt:lpstr>Slide 2</vt:lpstr>
      <vt:lpstr>Slide 3</vt:lpstr>
      <vt:lpstr>Kelengkapan Wasit</vt:lpstr>
      <vt:lpstr>Persyaratan Wasit Dalam Bertugas</vt:lpstr>
      <vt:lpstr>Kondisi Wasit</vt:lpstr>
      <vt:lpstr>Menguasai Peraturan Permaianan</vt:lpstr>
      <vt:lpstr>Asisten Wasit</vt:lpstr>
      <vt:lpstr>Peraturan Permainan Sepakbola</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PERWASITAN SEPAKBOLA</dc:title>
  <dc:creator>SUBAGIO IRIANTO</dc:creator>
  <cp:lastModifiedBy>Awan_Hariono</cp:lastModifiedBy>
  <cp:revision>18</cp:revision>
  <dcterms:created xsi:type="dcterms:W3CDTF">2006-08-16T00:00:00Z</dcterms:created>
  <dcterms:modified xsi:type="dcterms:W3CDTF">2014-05-05T08:29:24Z</dcterms:modified>
</cp:coreProperties>
</file>