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6" r:id="rId3"/>
    <p:sldId id="257" r:id="rId4"/>
    <p:sldId id="271" r:id="rId5"/>
    <p:sldId id="269" r:id="rId6"/>
    <p:sldId id="277" r:id="rId7"/>
    <p:sldId id="278" r:id="rId8"/>
    <p:sldId id="270" r:id="rId9"/>
    <p:sldId id="259" r:id="rId10"/>
    <p:sldId id="260" r:id="rId11"/>
    <p:sldId id="261" r:id="rId12"/>
    <p:sldId id="262" r:id="rId13"/>
    <p:sldId id="272" r:id="rId14"/>
    <p:sldId id="263" r:id="rId15"/>
    <p:sldId id="264" r:id="rId16"/>
    <p:sldId id="265" r:id="rId17"/>
    <p:sldId id="266" r:id="rId18"/>
    <p:sldId id="273" r:id="rId19"/>
    <p:sldId id="267" r:id="rId20"/>
    <p:sldId id="268" r:id="rId21"/>
    <p:sldId id="274" r:id="rId22"/>
    <p:sldId id="275" r:id="rId2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0.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0.wmf"/><Relationship Id="rId5" Type="http://schemas.openxmlformats.org/officeDocument/2006/relationships/image" Target="../media/image15.wmf"/><Relationship Id="rId4"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0E58C5-D24B-44CE-8E60-821B974D34CE}" type="datetimeFigureOut">
              <a:rPr lang="id-ID" smtClean="0"/>
              <a:t>02/03/2012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5DC7B-C4F8-466D-8DDE-CF5F78CCFB80}" type="slidenum">
              <a:rPr lang="id-ID" smtClean="0"/>
              <a:t>‹#›</a:t>
            </a:fld>
            <a:endParaRPr lang="id-ID"/>
          </a:p>
        </p:txBody>
      </p:sp>
    </p:spTree>
    <p:extLst>
      <p:ext uri="{BB962C8B-B14F-4D97-AF65-F5344CB8AC3E}">
        <p14:creationId xmlns:p14="http://schemas.microsoft.com/office/powerpoint/2010/main" val="424326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pPr eaLnBrk="1" hangingPunct="1"/>
            <a:r>
              <a:rPr lang="en-US" smtClean="0"/>
              <a:t>Statistics</a:t>
            </a:r>
          </a:p>
        </p:txBody>
      </p:sp>
      <p:sp>
        <p:nvSpPr>
          <p:cNvPr id="4505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r>
              <a:rPr lang="en-US" smtClean="0"/>
              <a:t>Principles of Engineering</a:t>
            </a:r>
            <a:r>
              <a:rPr lang="en-US" baseline="30000" smtClean="0"/>
              <a:t>TM</a:t>
            </a:r>
            <a:endParaRPr lang="en-US" smtClean="0"/>
          </a:p>
          <a:p>
            <a:r>
              <a:rPr lang="en-US" smtClean="0"/>
              <a:t>Unit 4 – Lesson 4.1 - Statistics</a:t>
            </a: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Note that this is the formula for the “sample standard deviation”, which statisticians distinguish from the “population standard deviation”.  In practice, only the sample standard deviation can be measured, and therefore is more useful for applications.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pPr eaLnBrk="1" hangingPunct="1"/>
            <a:r>
              <a:rPr lang="en-US" smtClean="0"/>
              <a:t>Statistics</a:t>
            </a:r>
          </a:p>
        </p:txBody>
      </p:sp>
      <p:sp>
        <p:nvSpPr>
          <p:cNvPr id="4608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r>
              <a:rPr lang="en-US" smtClean="0"/>
              <a:t>Principles of Engineering</a:t>
            </a:r>
            <a:r>
              <a:rPr lang="en-US" baseline="30000" smtClean="0"/>
              <a:t>TM</a:t>
            </a:r>
            <a:endParaRPr lang="en-US" smtClean="0"/>
          </a:p>
          <a:p>
            <a:r>
              <a:rPr lang="en-US" smtClean="0"/>
              <a:t>Unit 4 – Lesson 4.1 - Statistics</a:t>
            </a: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pPr eaLnBrk="1" hangingPunct="1"/>
            <a:r>
              <a:rPr lang="en-US" smtClean="0"/>
              <a:t>Statistics</a:t>
            </a:r>
          </a:p>
        </p:txBody>
      </p:sp>
      <p:sp>
        <p:nvSpPr>
          <p:cNvPr id="4710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r>
              <a:rPr lang="en-US" smtClean="0"/>
              <a:t>Principles of Engineering</a:t>
            </a:r>
            <a:r>
              <a:rPr lang="en-US" baseline="30000" smtClean="0"/>
              <a:t>TM</a:t>
            </a:r>
            <a:endParaRPr lang="en-US" smtClean="0"/>
          </a:p>
          <a:p>
            <a:r>
              <a:rPr lang="en-US" smtClean="0"/>
              <a:t>Unit 4 – Lesson 4.1 - Statistics</a:t>
            </a: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pPr eaLnBrk="1" hangingPunct="1"/>
            <a:r>
              <a:rPr lang="en-US" smtClean="0"/>
              <a:t>Statistics</a:t>
            </a:r>
          </a:p>
        </p:txBody>
      </p:sp>
      <p:sp>
        <p:nvSpPr>
          <p:cNvPr id="4813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r>
              <a:rPr lang="en-US" smtClean="0"/>
              <a:t>Principles of Engineering</a:t>
            </a:r>
            <a:r>
              <a:rPr lang="en-US" baseline="30000" smtClean="0"/>
              <a:t>TM</a:t>
            </a:r>
            <a:endParaRPr lang="en-US" smtClean="0"/>
          </a:p>
          <a:p>
            <a:r>
              <a:rPr lang="en-US" smtClean="0"/>
              <a:t>Unit 4 – Lesson 4.1 - Statistics</a:t>
            </a: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pPr eaLnBrk="1" hangingPunct="1"/>
            <a:r>
              <a:rPr lang="en-US" smtClean="0"/>
              <a:t>Statistics</a:t>
            </a:r>
          </a:p>
        </p:txBody>
      </p:sp>
      <p:sp>
        <p:nvSpPr>
          <p:cNvPr id="4915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r>
              <a:rPr lang="en-US" smtClean="0"/>
              <a:t>Principles of Engineering</a:t>
            </a:r>
            <a:r>
              <a:rPr lang="en-US" baseline="30000" smtClean="0"/>
              <a:t>TM</a:t>
            </a:r>
            <a:endParaRPr lang="en-US" smtClean="0"/>
          </a:p>
          <a:p>
            <a:r>
              <a:rPr lang="en-US" smtClean="0"/>
              <a:t>Unit 4 – Lesson 4.1 - Statistics</a:t>
            </a: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the sample variance (the square of the sample standard deviation).  Note that we don’t need this formula- we just found S, and the variance is S^2, so we can find this directly.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pPr eaLnBrk="1" hangingPunct="1"/>
            <a:r>
              <a:rPr lang="en-US" smtClean="0"/>
              <a:t>Statistics</a:t>
            </a:r>
          </a:p>
        </p:txBody>
      </p:sp>
      <p:sp>
        <p:nvSpPr>
          <p:cNvPr id="5017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a:solidFill>
                  <a:schemeClr val="tx1"/>
                </a:solidFill>
                <a:latin typeface="Arial" charset="0"/>
              </a:defRPr>
            </a:lvl1pPr>
            <a:lvl2pPr marL="734035" indent="-282321" defTabSz="917544" eaLnBrk="0" hangingPunct="0">
              <a:defRPr>
                <a:solidFill>
                  <a:schemeClr val="tx1"/>
                </a:solidFill>
                <a:latin typeface="Arial" charset="0"/>
              </a:defRPr>
            </a:lvl2pPr>
            <a:lvl3pPr marL="1129284" indent="-225857" defTabSz="917544" eaLnBrk="0" hangingPunct="0">
              <a:defRPr>
                <a:solidFill>
                  <a:schemeClr val="tx1"/>
                </a:solidFill>
                <a:latin typeface="Arial" charset="0"/>
              </a:defRPr>
            </a:lvl3pPr>
            <a:lvl4pPr marL="1580998" indent="-225857" defTabSz="917544" eaLnBrk="0" hangingPunct="0">
              <a:defRPr>
                <a:solidFill>
                  <a:schemeClr val="tx1"/>
                </a:solidFill>
                <a:latin typeface="Arial" charset="0"/>
              </a:defRPr>
            </a:lvl4pPr>
            <a:lvl5pPr marL="2032711" indent="-225857" defTabSz="917544" eaLnBrk="0" hangingPunct="0">
              <a:defRPr>
                <a:solidFill>
                  <a:schemeClr val="tx1"/>
                </a:solidFill>
                <a:latin typeface="Arial" charset="0"/>
              </a:defRPr>
            </a:lvl5pPr>
            <a:lvl6pPr marL="2484425" indent="-225857" defTabSz="917544" eaLnBrk="0" fontAlgn="base" hangingPunct="0">
              <a:spcBef>
                <a:spcPct val="0"/>
              </a:spcBef>
              <a:spcAft>
                <a:spcPct val="0"/>
              </a:spcAft>
              <a:defRPr>
                <a:solidFill>
                  <a:schemeClr val="tx1"/>
                </a:solidFill>
                <a:latin typeface="Arial" charset="0"/>
              </a:defRPr>
            </a:lvl6pPr>
            <a:lvl7pPr marL="2936138" indent="-225857" defTabSz="917544" eaLnBrk="0" fontAlgn="base" hangingPunct="0">
              <a:spcBef>
                <a:spcPct val="0"/>
              </a:spcBef>
              <a:spcAft>
                <a:spcPct val="0"/>
              </a:spcAft>
              <a:defRPr>
                <a:solidFill>
                  <a:schemeClr val="tx1"/>
                </a:solidFill>
                <a:latin typeface="Arial" charset="0"/>
              </a:defRPr>
            </a:lvl7pPr>
            <a:lvl8pPr marL="3387852" indent="-225857" defTabSz="917544" eaLnBrk="0" fontAlgn="base" hangingPunct="0">
              <a:spcBef>
                <a:spcPct val="0"/>
              </a:spcBef>
              <a:spcAft>
                <a:spcPct val="0"/>
              </a:spcAft>
              <a:defRPr>
                <a:solidFill>
                  <a:schemeClr val="tx1"/>
                </a:solidFill>
                <a:latin typeface="Arial" charset="0"/>
              </a:defRPr>
            </a:lvl8pPr>
            <a:lvl9pPr marL="3839566" indent="-225857" defTabSz="917544" eaLnBrk="0" fontAlgn="base" hangingPunct="0">
              <a:spcBef>
                <a:spcPct val="0"/>
              </a:spcBef>
              <a:spcAft>
                <a:spcPct val="0"/>
              </a:spcAft>
              <a:defRPr>
                <a:solidFill>
                  <a:schemeClr val="tx1"/>
                </a:solidFill>
                <a:latin typeface="Arial" charset="0"/>
              </a:defRPr>
            </a:lvl9pPr>
          </a:lstStyle>
          <a:p>
            <a:r>
              <a:rPr lang="en-US" smtClean="0"/>
              <a:t>Principles of Engineering</a:t>
            </a:r>
            <a:r>
              <a:rPr lang="en-US" baseline="30000" smtClean="0"/>
              <a:t>TM</a:t>
            </a:r>
            <a:endParaRPr lang="en-US" smtClean="0"/>
          </a:p>
          <a:p>
            <a:r>
              <a:rPr lang="en-US" smtClean="0"/>
              <a:t>Unit 4 – Lesson 4.1 - Statistics</a:t>
            </a: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0A07CE8-4F30-4816-A62F-0B7B1D5877E4}" type="datetimeFigureOut">
              <a:rPr lang="id-ID" smtClean="0"/>
              <a:t>02/03/2012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1979B0-5B4F-4170-A080-5ECD5E6EBA58}" type="slidenum">
              <a:rPr lang="id-ID" smtClean="0"/>
              <a:t>‹#›</a:t>
            </a:fld>
            <a:endParaRPr lang="id-ID"/>
          </a:p>
        </p:txBody>
      </p:sp>
    </p:spTree>
    <p:extLst>
      <p:ext uri="{BB962C8B-B14F-4D97-AF65-F5344CB8AC3E}">
        <p14:creationId xmlns:p14="http://schemas.microsoft.com/office/powerpoint/2010/main" val="142309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0A07CE8-4F30-4816-A62F-0B7B1D5877E4}" type="datetimeFigureOut">
              <a:rPr lang="id-ID" smtClean="0"/>
              <a:t>02/03/2012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1979B0-5B4F-4170-A080-5ECD5E6EBA58}" type="slidenum">
              <a:rPr lang="id-ID" smtClean="0"/>
              <a:t>‹#›</a:t>
            </a:fld>
            <a:endParaRPr lang="id-ID"/>
          </a:p>
        </p:txBody>
      </p:sp>
    </p:spTree>
    <p:extLst>
      <p:ext uri="{BB962C8B-B14F-4D97-AF65-F5344CB8AC3E}">
        <p14:creationId xmlns:p14="http://schemas.microsoft.com/office/powerpoint/2010/main" val="423111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0A07CE8-4F30-4816-A62F-0B7B1D5877E4}" type="datetimeFigureOut">
              <a:rPr lang="id-ID" smtClean="0"/>
              <a:t>02/03/2012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1979B0-5B4F-4170-A080-5ECD5E6EBA58}" type="slidenum">
              <a:rPr lang="id-ID" smtClean="0"/>
              <a:t>‹#›</a:t>
            </a:fld>
            <a:endParaRPr lang="id-ID"/>
          </a:p>
        </p:txBody>
      </p:sp>
    </p:spTree>
    <p:extLst>
      <p:ext uri="{BB962C8B-B14F-4D97-AF65-F5344CB8AC3E}">
        <p14:creationId xmlns:p14="http://schemas.microsoft.com/office/powerpoint/2010/main" val="210605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01063" cy="8826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33363" y="1539875"/>
            <a:ext cx="416877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54538" y="1539875"/>
            <a:ext cx="416877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4538" y="3878263"/>
            <a:ext cx="416877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84276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01063" cy="8826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3363" y="1539875"/>
            <a:ext cx="8489950" cy="4525963"/>
          </a:xfrm>
        </p:spPr>
        <p:txBody>
          <a:bodyPr/>
          <a:lstStyle/>
          <a:p>
            <a:pPr lvl="0"/>
            <a:endParaRPr lang="en-US" noProof="0" smtClean="0"/>
          </a:p>
        </p:txBody>
      </p:sp>
    </p:spTree>
    <p:extLst>
      <p:ext uri="{BB962C8B-B14F-4D97-AF65-F5344CB8AC3E}">
        <p14:creationId xmlns:p14="http://schemas.microsoft.com/office/powerpoint/2010/main" val="31772204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0A07CE8-4F30-4816-A62F-0B7B1D5877E4}" type="datetimeFigureOut">
              <a:rPr lang="id-ID" smtClean="0"/>
              <a:t>02/03/2012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1979B0-5B4F-4170-A080-5ECD5E6EBA58}" type="slidenum">
              <a:rPr lang="id-ID" smtClean="0"/>
              <a:t>‹#›</a:t>
            </a:fld>
            <a:endParaRPr lang="id-ID"/>
          </a:p>
        </p:txBody>
      </p:sp>
    </p:spTree>
    <p:extLst>
      <p:ext uri="{BB962C8B-B14F-4D97-AF65-F5344CB8AC3E}">
        <p14:creationId xmlns:p14="http://schemas.microsoft.com/office/powerpoint/2010/main" val="60199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07CE8-4F30-4816-A62F-0B7B1D5877E4}" type="datetimeFigureOut">
              <a:rPr lang="id-ID" smtClean="0"/>
              <a:t>02/03/2012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1979B0-5B4F-4170-A080-5ECD5E6EBA58}" type="slidenum">
              <a:rPr lang="id-ID" smtClean="0"/>
              <a:t>‹#›</a:t>
            </a:fld>
            <a:endParaRPr lang="id-ID"/>
          </a:p>
        </p:txBody>
      </p:sp>
    </p:spTree>
    <p:extLst>
      <p:ext uri="{BB962C8B-B14F-4D97-AF65-F5344CB8AC3E}">
        <p14:creationId xmlns:p14="http://schemas.microsoft.com/office/powerpoint/2010/main" val="264089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0A07CE8-4F30-4816-A62F-0B7B1D5877E4}" type="datetimeFigureOut">
              <a:rPr lang="id-ID" smtClean="0"/>
              <a:t>02/03/2012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D1979B0-5B4F-4170-A080-5ECD5E6EBA58}" type="slidenum">
              <a:rPr lang="id-ID" smtClean="0"/>
              <a:t>‹#›</a:t>
            </a:fld>
            <a:endParaRPr lang="id-ID"/>
          </a:p>
        </p:txBody>
      </p:sp>
    </p:spTree>
    <p:extLst>
      <p:ext uri="{BB962C8B-B14F-4D97-AF65-F5344CB8AC3E}">
        <p14:creationId xmlns:p14="http://schemas.microsoft.com/office/powerpoint/2010/main" val="33795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0A07CE8-4F30-4816-A62F-0B7B1D5877E4}" type="datetimeFigureOut">
              <a:rPr lang="id-ID" smtClean="0"/>
              <a:t>02/03/2012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D1979B0-5B4F-4170-A080-5ECD5E6EBA58}" type="slidenum">
              <a:rPr lang="id-ID" smtClean="0"/>
              <a:t>‹#›</a:t>
            </a:fld>
            <a:endParaRPr lang="id-ID"/>
          </a:p>
        </p:txBody>
      </p:sp>
    </p:spTree>
    <p:extLst>
      <p:ext uri="{BB962C8B-B14F-4D97-AF65-F5344CB8AC3E}">
        <p14:creationId xmlns:p14="http://schemas.microsoft.com/office/powerpoint/2010/main" val="386559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0A07CE8-4F30-4816-A62F-0B7B1D5877E4}" type="datetimeFigureOut">
              <a:rPr lang="id-ID" smtClean="0"/>
              <a:t>02/03/2012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D1979B0-5B4F-4170-A080-5ECD5E6EBA58}" type="slidenum">
              <a:rPr lang="id-ID" smtClean="0"/>
              <a:t>‹#›</a:t>
            </a:fld>
            <a:endParaRPr lang="id-ID"/>
          </a:p>
        </p:txBody>
      </p:sp>
    </p:spTree>
    <p:extLst>
      <p:ext uri="{BB962C8B-B14F-4D97-AF65-F5344CB8AC3E}">
        <p14:creationId xmlns:p14="http://schemas.microsoft.com/office/powerpoint/2010/main" val="384633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07CE8-4F30-4816-A62F-0B7B1D5877E4}" type="datetimeFigureOut">
              <a:rPr lang="id-ID" smtClean="0"/>
              <a:t>02/03/2012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D1979B0-5B4F-4170-A080-5ECD5E6EBA58}" type="slidenum">
              <a:rPr lang="id-ID" smtClean="0"/>
              <a:t>‹#›</a:t>
            </a:fld>
            <a:endParaRPr lang="id-ID"/>
          </a:p>
        </p:txBody>
      </p:sp>
    </p:spTree>
    <p:extLst>
      <p:ext uri="{BB962C8B-B14F-4D97-AF65-F5344CB8AC3E}">
        <p14:creationId xmlns:p14="http://schemas.microsoft.com/office/powerpoint/2010/main" val="16977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07CE8-4F30-4816-A62F-0B7B1D5877E4}" type="datetimeFigureOut">
              <a:rPr lang="id-ID" smtClean="0"/>
              <a:t>02/03/2012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D1979B0-5B4F-4170-A080-5ECD5E6EBA58}" type="slidenum">
              <a:rPr lang="id-ID" smtClean="0"/>
              <a:t>‹#›</a:t>
            </a:fld>
            <a:endParaRPr lang="id-ID"/>
          </a:p>
        </p:txBody>
      </p:sp>
    </p:spTree>
    <p:extLst>
      <p:ext uri="{BB962C8B-B14F-4D97-AF65-F5344CB8AC3E}">
        <p14:creationId xmlns:p14="http://schemas.microsoft.com/office/powerpoint/2010/main" val="337260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07CE8-4F30-4816-A62F-0B7B1D5877E4}" type="datetimeFigureOut">
              <a:rPr lang="id-ID" smtClean="0"/>
              <a:t>02/03/2012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D1979B0-5B4F-4170-A080-5ECD5E6EBA58}" type="slidenum">
              <a:rPr lang="id-ID" smtClean="0"/>
              <a:t>‹#›</a:t>
            </a:fld>
            <a:endParaRPr lang="id-ID"/>
          </a:p>
        </p:txBody>
      </p:sp>
    </p:spTree>
    <p:extLst>
      <p:ext uri="{BB962C8B-B14F-4D97-AF65-F5344CB8AC3E}">
        <p14:creationId xmlns:p14="http://schemas.microsoft.com/office/powerpoint/2010/main" val="126169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07CE8-4F30-4816-A62F-0B7B1D5877E4}" type="datetimeFigureOut">
              <a:rPr lang="id-ID" smtClean="0"/>
              <a:t>02/03/2012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979B0-5B4F-4170-A080-5ECD5E6EBA58}" type="slidenum">
              <a:rPr lang="id-ID" smtClean="0"/>
              <a:t>‹#›</a:t>
            </a:fld>
            <a:endParaRPr lang="id-ID"/>
          </a:p>
        </p:txBody>
      </p:sp>
    </p:spTree>
    <p:extLst>
      <p:ext uri="{BB962C8B-B14F-4D97-AF65-F5344CB8AC3E}">
        <p14:creationId xmlns:p14="http://schemas.microsoft.com/office/powerpoint/2010/main" val="246277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5.wmf"/><Relationship Id="rId3" Type="http://schemas.openxmlformats.org/officeDocument/2006/relationships/notesSlide" Target="../notesSlides/notesSlide2.xml"/><Relationship Id="rId7" Type="http://schemas.openxmlformats.org/officeDocument/2006/relationships/image" Target="../media/image12.wmf"/><Relationship Id="rId12"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3.bin"/><Relationship Id="rId11" Type="http://schemas.openxmlformats.org/officeDocument/2006/relationships/image" Target="../media/image14.wmf"/><Relationship Id="rId5" Type="http://schemas.openxmlformats.org/officeDocument/2006/relationships/image" Target="../media/image10.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10.w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0.wmf"/><Relationship Id="rId18" Type="http://schemas.openxmlformats.org/officeDocument/2006/relationships/oleObject" Target="../embeddings/oleObject26.bin"/><Relationship Id="rId3" Type="http://schemas.openxmlformats.org/officeDocument/2006/relationships/notesSlide" Target="../notesSlides/notesSlide4.xml"/><Relationship Id="rId7" Type="http://schemas.openxmlformats.org/officeDocument/2006/relationships/image" Target="../media/image17.wmf"/><Relationship Id="rId12" Type="http://schemas.openxmlformats.org/officeDocument/2006/relationships/oleObject" Target="../embeddings/oleObject23.bin"/><Relationship Id="rId17" Type="http://schemas.openxmlformats.org/officeDocument/2006/relationships/image" Target="../media/image22.wmf"/><Relationship Id="rId2" Type="http://schemas.openxmlformats.org/officeDocument/2006/relationships/slideLayout" Target="../slideLayouts/slideLayout12.xml"/><Relationship Id="rId16" Type="http://schemas.openxmlformats.org/officeDocument/2006/relationships/oleObject" Target="../embeddings/oleObject25.bin"/><Relationship Id="rId1" Type="http://schemas.openxmlformats.org/officeDocument/2006/relationships/vmlDrawing" Target="../drawings/vmlDrawing10.vml"/><Relationship Id="rId6" Type="http://schemas.openxmlformats.org/officeDocument/2006/relationships/oleObject" Target="../embeddings/oleObject20.bin"/><Relationship Id="rId11" Type="http://schemas.openxmlformats.org/officeDocument/2006/relationships/image" Target="../media/image19.wmf"/><Relationship Id="rId5" Type="http://schemas.openxmlformats.org/officeDocument/2006/relationships/image" Target="../media/image10.wmf"/><Relationship Id="rId15" Type="http://schemas.openxmlformats.org/officeDocument/2006/relationships/image" Target="../media/image21.wmf"/><Relationship Id="rId10" Type="http://schemas.openxmlformats.org/officeDocument/2006/relationships/oleObject" Target="../embeddings/oleObject22.bin"/><Relationship Id="rId19" Type="http://schemas.openxmlformats.org/officeDocument/2006/relationships/image" Target="../media/image23.wmf"/><Relationship Id="rId4" Type="http://schemas.openxmlformats.org/officeDocument/2006/relationships/oleObject" Target="../embeddings/oleObject19.bin"/><Relationship Id="rId9" Type="http://schemas.openxmlformats.org/officeDocument/2006/relationships/image" Target="../media/image18.wmf"/><Relationship Id="rId1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25.wmf"/><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4shared.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5.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image" Target="../media/image26.w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92697"/>
            <a:ext cx="7772400" cy="1152128"/>
          </a:xfrm>
        </p:spPr>
        <p:txBody>
          <a:bodyPr/>
          <a:lstStyle/>
          <a:p>
            <a:r>
              <a:rPr lang="id-ID" dirty="0" smtClean="0"/>
              <a:t>Pertemuan 3</a:t>
            </a:r>
            <a:endParaRPr lang="id-ID" dirty="0"/>
          </a:p>
        </p:txBody>
      </p:sp>
      <p:sp>
        <p:nvSpPr>
          <p:cNvPr id="3" name="Subtitle 2"/>
          <p:cNvSpPr>
            <a:spLocks noGrp="1"/>
          </p:cNvSpPr>
          <p:nvPr>
            <p:ph type="subTitle" idx="1"/>
          </p:nvPr>
        </p:nvSpPr>
        <p:spPr>
          <a:xfrm>
            <a:off x="1371600" y="2060848"/>
            <a:ext cx="6400800" cy="3577952"/>
          </a:xfrm>
        </p:spPr>
        <p:txBody>
          <a:bodyPr/>
          <a:lstStyle/>
          <a:p>
            <a:pPr algn="l"/>
            <a:r>
              <a:rPr lang="id-ID" dirty="0" smtClean="0">
                <a:solidFill>
                  <a:schemeClr val="tx1"/>
                </a:solidFill>
              </a:rPr>
              <a:t>Menghitung:</a:t>
            </a:r>
          </a:p>
          <a:p>
            <a:pPr marL="457200" indent="-457200" algn="l">
              <a:buFont typeface="Arial" pitchFamily="34" charset="0"/>
              <a:buChar char="•"/>
            </a:pPr>
            <a:r>
              <a:rPr lang="id-ID" dirty="0" smtClean="0">
                <a:solidFill>
                  <a:schemeClr val="tx1"/>
                </a:solidFill>
              </a:rPr>
              <a:t>Nilai rata-rata (mean)</a:t>
            </a:r>
          </a:p>
          <a:p>
            <a:pPr marL="457200" indent="-457200" algn="l">
              <a:buFont typeface="Arial" pitchFamily="34" charset="0"/>
              <a:buChar char="•"/>
            </a:pPr>
            <a:r>
              <a:rPr lang="id-ID" dirty="0" smtClean="0">
                <a:solidFill>
                  <a:schemeClr val="tx1"/>
                </a:solidFill>
              </a:rPr>
              <a:t>Modus</a:t>
            </a:r>
          </a:p>
          <a:p>
            <a:pPr marL="457200" indent="-457200" algn="l">
              <a:buFont typeface="Arial" pitchFamily="34" charset="0"/>
              <a:buChar char="•"/>
            </a:pPr>
            <a:r>
              <a:rPr lang="id-ID" dirty="0" smtClean="0">
                <a:solidFill>
                  <a:schemeClr val="tx1"/>
                </a:solidFill>
              </a:rPr>
              <a:t>Median</a:t>
            </a:r>
          </a:p>
          <a:p>
            <a:pPr marL="457200" indent="-457200" algn="l">
              <a:buFont typeface="Arial" pitchFamily="34" charset="0"/>
              <a:buChar char="•"/>
            </a:pPr>
            <a:r>
              <a:rPr lang="id-ID" dirty="0" smtClean="0">
                <a:solidFill>
                  <a:schemeClr val="tx1"/>
                </a:solidFill>
              </a:rPr>
              <a:t>Simpangan </a:t>
            </a:r>
            <a:r>
              <a:rPr lang="id-ID" smtClean="0">
                <a:solidFill>
                  <a:schemeClr val="tx1"/>
                </a:solidFill>
              </a:rPr>
              <a:t>(deviasi)</a:t>
            </a:r>
            <a:endParaRPr lang="id-ID" dirty="0" smtClean="0">
              <a:solidFill>
                <a:schemeClr val="tx1"/>
              </a:solidFill>
            </a:endParaRPr>
          </a:p>
          <a:p>
            <a:pPr marL="457200" indent="-457200" algn="l">
              <a:buFont typeface="Arial" pitchFamily="34" charset="0"/>
              <a:buChar char="•"/>
            </a:pPr>
            <a:r>
              <a:rPr lang="id-ID" dirty="0" smtClean="0">
                <a:solidFill>
                  <a:schemeClr val="tx1"/>
                </a:solidFill>
              </a:rPr>
              <a:t>varians</a:t>
            </a:r>
            <a:endParaRPr lang="id-ID" dirty="0">
              <a:solidFill>
                <a:schemeClr val="tx1"/>
              </a:solidFill>
            </a:endParaRPr>
          </a:p>
        </p:txBody>
      </p:sp>
    </p:spTree>
    <p:extLst>
      <p:ext uri="{BB962C8B-B14F-4D97-AF65-F5344CB8AC3E}">
        <p14:creationId xmlns:p14="http://schemas.microsoft.com/office/powerpoint/2010/main" val="2874555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Median</a:t>
            </a:r>
            <a:endParaRPr lang="id-ID" dirty="0"/>
          </a:p>
        </p:txBody>
      </p:sp>
      <mc:AlternateContent xmlns:mc="http://schemas.openxmlformats.org/markup-compatibility/2006" xmlns:a14="http://schemas.microsoft.com/office/drawing/2010/main">
        <mc:Choice Requires="a14">
          <p:sp>
            <p:nvSpPr>
              <p:cNvPr id="4" name="Rectangle 2"/>
              <p:cNvSpPr>
                <a:spLocks noGrp="1" noChangeArrowheads="1"/>
              </p:cNvSpPr>
              <p:nvPr>
                <p:ph idx="1"/>
              </p:nvPr>
            </p:nvSpPr>
            <p:spPr bwMode="auto">
              <a:prstGeom prst="rect">
                <a:avLst/>
              </a:prstGeom>
              <a:noFill/>
              <a:ln w="9525">
                <a:noFill/>
                <a:miter lim="800000"/>
                <a:headEnd/>
                <a:tailEnd/>
              </a:ln>
              <a:effectLst/>
            </p:spPr>
            <p:txBody>
              <a:bodyPr/>
              <a:lstStyle/>
              <a:p>
                <a:pPr marL="0" indent="0">
                  <a:spcBef>
                    <a:spcPct val="20000"/>
                  </a:spcBef>
                  <a:buNone/>
                  <a:defRPr/>
                </a:pPr>
                <a:r>
                  <a:rPr lang="id-ID" altLang="ko-KR" sz="3600" b="1" dirty="0" smtClean="0">
                    <a:solidFill>
                      <a:srgbClr val="333333"/>
                    </a:solidFill>
                    <a:effectLst>
                      <a:outerShdw blurRad="38100" dist="38100" dir="2700000" algn="tl">
                        <a:srgbClr val="C0C0C0"/>
                      </a:outerShdw>
                    </a:effectLst>
                    <a:latin typeface="Times New Roman" pitchFamily="18" charset="0"/>
                    <a:ea typeface="굴림" pitchFamily="50" charset="-127"/>
                    <a:cs typeface="+mn-cs"/>
                  </a:rPr>
                  <a:t>M</a:t>
                </a:r>
                <a:r>
                  <a:rPr lang="en-US" altLang="ko-KR" sz="3600" b="1" dirty="0" err="1" smtClean="0">
                    <a:solidFill>
                      <a:srgbClr val="333333"/>
                    </a:solidFill>
                    <a:effectLst>
                      <a:outerShdw blurRad="38100" dist="38100" dir="2700000" algn="tl">
                        <a:srgbClr val="C0C0C0"/>
                      </a:outerShdw>
                    </a:effectLst>
                    <a:latin typeface="Times New Roman" pitchFamily="18" charset="0"/>
                    <a:ea typeface="굴림" pitchFamily="50" charset="-127"/>
                    <a:cs typeface="+mn-cs"/>
                  </a:rPr>
                  <a:t>edian</a:t>
                </a:r>
                <a:r>
                  <a:rPr lang="en-US" altLang="ko-KR" sz="3600" b="1" dirty="0" smtClean="0">
                    <a:solidFill>
                      <a:srgbClr val="333333"/>
                    </a:solidFill>
                    <a:effectLst>
                      <a:outerShdw blurRad="38100" dist="38100" dir="2700000" algn="tl">
                        <a:srgbClr val="C0C0C0"/>
                      </a:outerShdw>
                    </a:effectLst>
                    <a:latin typeface="Times New Roman" pitchFamily="18" charset="0"/>
                    <a:ea typeface="굴림" pitchFamily="50" charset="-127"/>
                    <a:cs typeface="+mn-cs"/>
                  </a:rPr>
                  <a:t> </a:t>
                </a:r>
                <a:r>
                  <a:rPr lang="id-ID" altLang="ko-KR" sz="3600" b="1" dirty="0" smtClean="0">
                    <a:solidFill>
                      <a:srgbClr val="333333"/>
                    </a:solidFill>
                    <a:effectLst>
                      <a:outerShdw blurRad="38100" dist="38100" dir="2700000" algn="tl">
                        <a:srgbClr val="C0C0C0"/>
                      </a:outerShdw>
                    </a:effectLst>
                    <a:latin typeface="Times New Roman" pitchFamily="18" charset="0"/>
                    <a:ea typeface="굴림" pitchFamily="50" charset="-127"/>
                    <a:cs typeface="+mn-cs"/>
                  </a:rPr>
                  <a:t>adalah ukuran tengah dari hasil pengukuran yang disusun dan terkecil hingga terbesar. </a:t>
                </a:r>
              </a:p>
              <a:p>
                <a:pPr marL="0" indent="0">
                  <a:spcBef>
                    <a:spcPct val="20000"/>
                  </a:spcBef>
                  <a:buNone/>
                  <a:defRPr/>
                </a:pPr>
                <a:endParaRPr lang="id-ID" altLang="ko-KR" sz="3600" b="1" dirty="0" smtClean="0">
                  <a:solidFill>
                    <a:srgbClr val="333333"/>
                  </a:solidFill>
                  <a:effectLst>
                    <a:outerShdw blurRad="38100" dist="38100" dir="2700000" algn="tl">
                      <a:srgbClr val="C0C0C0"/>
                    </a:outerShdw>
                  </a:effectLst>
                  <a:latin typeface="Times New Roman" pitchFamily="18" charset="0"/>
                  <a:ea typeface="굴림" pitchFamily="50" charset="-127"/>
                  <a:cs typeface="+mn-cs"/>
                </a:endParaRPr>
              </a:p>
              <a:p>
                <a:pPr marL="0" indent="0">
                  <a:spcBef>
                    <a:spcPct val="20000"/>
                  </a:spcBef>
                  <a:buNone/>
                  <a:defRPr/>
                </a:pPr>
                <a:r>
                  <a:rPr lang="id-ID" altLang="ko-KR" sz="4000" dirty="0" smtClean="0">
                    <a:solidFill>
                      <a:srgbClr val="333333"/>
                    </a:solidFill>
                    <a:effectLst>
                      <a:outerShdw blurRad="38100" dist="38100" dir="2700000" algn="tl">
                        <a:srgbClr val="C0C0C0"/>
                      </a:outerShdw>
                    </a:effectLst>
                    <a:ea typeface="굴림" pitchFamily="50" charset="-127"/>
                  </a:rPr>
                  <a:t>	Me = 0,5</a:t>
                </a:r>
                <a14:m>
                  <m:oMath xmlns:m="http://schemas.openxmlformats.org/officeDocument/2006/math">
                    <m:d>
                      <m:dPr>
                        <m:ctrlPr>
                          <a:rPr lang="en-US" altLang="ko-KR" sz="4000" i="1" smtClean="0">
                            <a:solidFill>
                              <a:srgbClr val="333333"/>
                            </a:solidFill>
                            <a:effectLst>
                              <a:outerShdw blurRad="38100" dist="38100" dir="2700000" algn="tl">
                                <a:srgbClr val="C0C0C0"/>
                              </a:outerShdw>
                            </a:effectLst>
                            <a:latin typeface="Cambria Math"/>
                            <a:ea typeface="굴림" pitchFamily="50" charset="-127"/>
                            <a:cs typeface="+mn-cs"/>
                          </a:rPr>
                        </m:ctrlPr>
                      </m:dPr>
                      <m:e>
                        <m:r>
                          <a:rPr lang="id-ID" altLang="ko-KR" sz="4000" b="0" i="1" smtClean="0">
                            <a:solidFill>
                              <a:srgbClr val="333333"/>
                            </a:solidFill>
                            <a:effectLst>
                              <a:outerShdw blurRad="38100" dist="38100" dir="2700000" algn="tl">
                                <a:srgbClr val="C0C0C0"/>
                              </a:outerShdw>
                            </a:effectLst>
                            <a:latin typeface="Cambria Math"/>
                            <a:ea typeface="굴림" pitchFamily="50" charset="-127"/>
                            <a:cs typeface="+mn-cs"/>
                          </a:rPr>
                          <m:t>𝑛</m:t>
                        </m:r>
                        <m:r>
                          <a:rPr lang="id-ID" altLang="ko-KR" sz="4000" b="0" i="1" smtClean="0">
                            <a:solidFill>
                              <a:srgbClr val="333333"/>
                            </a:solidFill>
                            <a:effectLst>
                              <a:outerShdw blurRad="38100" dist="38100" dir="2700000" algn="tl">
                                <a:srgbClr val="C0C0C0"/>
                              </a:outerShdw>
                            </a:effectLst>
                            <a:latin typeface="Cambria Math"/>
                            <a:ea typeface="굴림" pitchFamily="50" charset="-127"/>
                            <a:cs typeface="+mn-cs"/>
                          </a:rPr>
                          <m:t>+1</m:t>
                        </m:r>
                      </m:e>
                    </m:d>
                  </m:oMath>
                </a14:m>
                <a:endParaRPr lang="ko-KR" altLang="en-US" sz="4000" dirty="0">
                  <a:solidFill>
                    <a:srgbClr val="333333"/>
                  </a:solidFill>
                  <a:effectLst>
                    <a:outerShdw blurRad="38100" dist="38100" dir="2700000" algn="tl">
                      <a:srgbClr val="C0C0C0"/>
                    </a:outerShdw>
                  </a:effectLst>
                  <a:latin typeface="Times New Roman" pitchFamily="18" charset="0"/>
                  <a:ea typeface="굴림" pitchFamily="50" charset="-127"/>
                  <a:cs typeface="+mn-cs"/>
                </a:endParaRPr>
              </a:p>
            </p:txBody>
          </p:sp>
        </mc:Choice>
        <mc:Fallback xmlns="">
          <p:sp>
            <p:nvSpPr>
              <p:cNvPr id="4" name="Rectangle 2"/>
              <p:cNvSpPr>
                <a:spLocks noGrp="1" noRot="1" noChangeAspect="1" noMove="1" noResize="1" noEditPoints="1" noAdjustHandles="1" noChangeArrowheads="1" noChangeShapeType="1" noTextEdit="1"/>
              </p:cNvSpPr>
              <p:nvPr>
                <p:ph idx="1"/>
              </p:nvPr>
            </p:nvSpPr>
            <p:spPr bwMode="auto">
              <a:prstGeom prst="rect">
                <a:avLst/>
              </a:prstGeom>
              <a:blipFill rotWithShape="1">
                <a:blip r:embed="rId2"/>
                <a:stretch>
                  <a:fillRect l="-2370" t="-2426" r="-2222"/>
                </a:stretch>
              </a:blipFill>
              <a:ln w="9525">
                <a:noFill/>
                <a:miter lim="800000"/>
                <a:headEnd/>
                <a:tailEnd/>
              </a:ln>
              <a:effectLst/>
            </p:spPr>
            <p:txBody>
              <a:bodyPr/>
              <a:lstStyle/>
              <a:p>
                <a:r>
                  <a:rPr lang="id-ID">
                    <a:noFill/>
                  </a:rPr>
                  <a:t> </a:t>
                </a:r>
              </a:p>
            </p:txBody>
          </p:sp>
        </mc:Fallback>
      </mc:AlternateContent>
    </p:spTree>
    <p:extLst>
      <p:ext uri="{BB962C8B-B14F-4D97-AF65-F5344CB8AC3E}">
        <p14:creationId xmlns:p14="http://schemas.microsoft.com/office/powerpoint/2010/main" val="167036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l"/>
            <a:r>
              <a:rPr lang="id-ID" dirty="0" smtClean="0"/>
              <a:t>Contoh:</a:t>
            </a:r>
            <a:endParaRPr lang="id-ID" dirty="0"/>
          </a:p>
        </p:txBody>
      </p:sp>
      <p:sp>
        <p:nvSpPr>
          <p:cNvPr id="4" name="Rectangle 3"/>
          <p:cNvSpPr txBox="1">
            <a:spLocks noChangeArrowheads="1"/>
          </p:cNvSpPr>
          <p:nvPr/>
        </p:nvSpPr>
        <p:spPr>
          <a:xfrm>
            <a:off x="990600" y="1371600"/>
            <a:ext cx="76962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smtClean="0">
                <a:latin typeface="Arial" charset="0"/>
                <a:ea typeface="Gulim" pitchFamily="34" charset="-127"/>
                <a:cs typeface="Arial" charset="0"/>
              </a:rPr>
              <a:t>The set:  2, 4, 9, 8, 6, 5, 3	</a:t>
            </a:r>
            <a:r>
              <a:rPr lang="en-US" altLang="ko-KR" i="1" dirty="0" smtClean="0">
                <a:latin typeface="Arial" charset="0"/>
                <a:ea typeface="Gulim" pitchFamily="34" charset="-127"/>
                <a:cs typeface="Arial" charset="0"/>
              </a:rPr>
              <a:t>n = </a:t>
            </a:r>
            <a:r>
              <a:rPr lang="en-US" altLang="ko-KR" dirty="0" smtClean="0">
                <a:latin typeface="Arial" charset="0"/>
                <a:ea typeface="Gulim" pitchFamily="34" charset="-127"/>
                <a:cs typeface="Arial" charset="0"/>
              </a:rPr>
              <a:t>7</a:t>
            </a:r>
          </a:p>
          <a:p>
            <a:r>
              <a:rPr lang="en-US" altLang="ko-KR" dirty="0" smtClean="0">
                <a:latin typeface="Arial" charset="0"/>
                <a:ea typeface="Gulim" pitchFamily="34" charset="-127"/>
                <a:cs typeface="Arial" charset="0"/>
              </a:rPr>
              <a:t>Sort:	</a:t>
            </a:r>
            <a:r>
              <a:rPr lang="en-US" altLang="ko-KR" dirty="0" smtClean="0">
                <a:solidFill>
                  <a:srgbClr val="333333"/>
                </a:solidFill>
                <a:latin typeface="Arial" charset="0"/>
                <a:ea typeface="Gulim" pitchFamily="34" charset="-127"/>
                <a:cs typeface="Arial" charset="0"/>
              </a:rPr>
              <a:t>2, 3, 4, 5, 6, 8, 9</a:t>
            </a:r>
          </a:p>
          <a:p>
            <a:r>
              <a:rPr lang="en-US" altLang="ko-KR" dirty="0" smtClean="0">
                <a:latin typeface="Arial" charset="0"/>
                <a:ea typeface="Gulim" pitchFamily="34" charset="-127"/>
                <a:cs typeface="Arial" charset="0"/>
              </a:rPr>
              <a:t>Position:</a:t>
            </a:r>
            <a:r>
              <a:rPr lang="en-US" altLang="ko-KR" dirty="0" smtClean="0">
                <a:solidFill>
                  <a:srgbClr val="FFFF99"/>
                </a:solidFill>
                <a:latin typeface="Arial" charset="0"/>
                <a:ea typeface="Gulim" pitchFamily="34" charset="-127"/>
                <a:cs typeface="Arial" charset="0"/>
              </a:rPr>
              <a:t>  </a:t>
            </a:r>
            <a:r>
              <a:rPr lang="en-US" altLang="ko-KR" dirty="0" smtClean="0">
                <a:solidFill>
                  <a:srgbClr val="333333"/>
                </a:solidFill>
                <a:latin typeface="Arial" charset="0"/>
                <a:ea typeface="Gulim" pitchFamily="34" charset="-127"/>
                <a:cs typeface="Arial" charset="0"/>
              </a:rPr>
              <a:t>.5(</a:t>
            </a:r>
            <a:r>
              <a:rPr lang="en-US" altLang="ko-KR" i="1" dirty="0" smtClean="0">
                <a:solidFill>
                  <a:srgbClr val="333333"/>
                </a:solidFill>
                <a:latin typeface="Arial" charset="0"/>
                <a:ea typeface="Gulim" pitchFamily="34" charset="-127"/>
                <a:cs typeface="Arial" charset="0"/>
              </a:rPr>
              <a:t>n </a:t>
            </a:r>
            <a:r>
              <a:rPr lang="en-US" altLang="ko-KR" dirty="0" smtClean="0">
                <a:solidFill>
                  <a:srgbClr val="333333"/>
                </a:solidFill>
                <a:latin typeface="Arial" charset="0"/>
                <a:ea typeface="Gulim" pitchFamily="34" charset="-127"/>
                <a:cs typeface="Arial" charset="0"/>
              </a:rPr>
              <a:t>+ 1) = .5(7 + 1) = 4</a:t>
            </a:r>
            <a:r>
              <a:rPr lang="en-US" altLang="ko-KR" baseline="30000" dirty="0" smtClean="0">
                <a:solidFill>
                  <a:srgbClr val="333333"/>
                </a:solidFill>
                <a:latin typeface="Arial" charset="0"/>
                <a:ea typeface="Gulim" pitchFamily="34" charset="-127"/>
                <a:cs typeface="Arial" charset="0"/>
              </a:rPr>
              <a:t>th</a:t>
            </a:r>
            <a:r>
              <a:rPr lang="en-US" altLang="ko-KR" dirty="0" smtClean="0">
                <a:solidFill>
                  <a:srgbClr val="333333"/>
                </a:solidFill>
                <a:latin typeface="Arial" charset="0"/>
                <a:ea typeface="Gulim" pitchFamily="34" charset="-127"/>
                <a:cs typeface="Arial" charset="0"/>
              </a:rPr>
              <a:t> </a:t>
            </a:r>
            <a:endParaRPr lang="en-US" altLang="ko-KR" b="1" dirty="0" smtClean="0">
              <a:solidFill>
                <a:srgbClr val="333333"/>
              </a:solidFill>
              <a:latin typeface="Arial" charset="0"/>
              <a:ea typeface="Gulim" pitchFamily="34" charset="-127"/>
              <a:cs typeface="Arial" charset="0"/>
            </a:endParaRPr>
          </a:p>
          <a:p>
            <a:endParaRPr lang="ko-KR" altLang="en-US" b="1" dirty="0">
              <a:solidFill>
                <a:srgbClr val="333333"/>
              </a:solidFill>
              <a:latin typeface="Arial" charset="0"/>
              <a:ea typeface="Gulim" pitchFamily="34" charset="-127"/>
              <a:cs typeface="Arial" charset="0"/>
            </a:endParaRPr>
          </a:p>
        </p:txBody>
      </p:sp>
      <p:grpSp>
        <p:nvGrpSpPr>
          <p:cNvPr id="5" name="Group 4"/>
          <p:cNvGrpSpPr>
            <a:grpSpLocks/>
          </p:cNvGrpSpPr>
          <p:nvPr/>
        </p:nvGrpSpPr>
        <p:grpSpPr bwMode="auto">
          <a:xfrm>
            <a:off x="1295400" y="1981200"/>
            <a:ext cx="5029200" cy="1833563"/>
            <a:chOff x="960" y="1296"/>
            <a:chExt cx="3168" cy="1155"/>
          </a:xfrm>
        </p:grpSpPr>
        <p:sp>
          <p:nvSpPr>
            <p:cNvPr id="6" name="Oval 5"/>
            <p:cNvSpPr>
              <a:spLocks noChangeArrowheads="1"/>
            </p:cNvSpPr>
            <p:nvPr/>
          </p:nvSpPr>
          <p:spPr bwMode="auto">
            <a:xfrm>
              <a:off x="2736" y="1296"/>
              <a:ext cx="336" cy="336"/>
            </a:xfrm>
            <a:prstGeom prst="ellipse">
              <a:avLst/>
            </a:prstGeom>
            <a:noFill/>
            <a:ln w="9525">
              <a:solidFill>
                <a:srgbClr val="CC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7" name="Line 6"/>
            <p:cNvSpPr>
              <a:spLocks noChangeShapeType="1"/>
            </p:cNvSpPr>
            <p:nvPr/>
          </p:nvSpPr>
          <p:spPr bwMode="auto">
            <a:xfrm flipH="1">
              <a:off x="2256" y="1584"/>
              <a:ext cx="528" cy="528"/>
            </a:xfrm>
            <a:prstGeom prst="line">
              <a:avLst/>
            </a:prstGeom>
            <a:noFill/>
            <a:ln w="28575">
              <a:solidFill>
                <a:srgbClr val="CC0066"/>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8" name="Text Box 7"/>
            <p:cNvSpPr txBox="1">
              <a:spLocks noChangeArrowheads="1"/>
            </p:cNvSpPr>
            <p:nvPr/>
          </p:nvSpPr>
          <p:spPr bwMode="auto">
            <a:xfrm>
              <a:off x="960" y="2160"/>
              <a:ext cx="31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ko-KR" sz="2400" dirty="0">
                  <a:solidFill>
                    <a:srgbClr val="CC0066"/>
                  </a:solidFill>
                  <a:latin typeface="Times New Roman" pitchFamily="18" charset="0"/>
                  <a:ea typeface="Gulim" pitchFamily="34" charset="-127"/>
                </a:rPr>
                <a:t>Median = </a:t>
              </a:r>
              <a:r>
                <a:rPr lang="en-US" altLang="ko-KR" sz="2400" dirty="0" smtClean="0">
                  <a:solidFill>
                    <a:srgbClr val="CC0066"/>
                  </a:solidFill>
                  <a:latin typeface="Times New Roman" pitchFamily="18" charset="0"/>
                  <a:ea typeface="Gulim" pitchFamily="34" charset="-127"/>
                </a:rPr>
                <a:t>4</a:t>
              </a:r>
              <a:r>
                <a:rPr lang="en-US" altLang="ko-KR" sz="2400" baseline="30000" dirty="0" smtClean="0">
                  <a:solidFill>
                    <a:srgbClr val="CC0066"/>
                  </a:solidFill>
                  <a:latin typeface="Times New Roman" pitchFamily="18" charset="0"/>
                  <a:ea typeface="Gulim" pitchFamily="34" charset="-127"/>
                </a:rPr>
                <a:t>th</a:t>
              </a:r>
              <a:r>
                <a:rPr lang="en-US" altLang="ko-KR" sz="2400" dirty="0" smtClean="0">
                  <a:solidFill>
                    <a:srgbClr val="CC0066"/>
                  </a:solidFill>
                  <a:latin typeface="Times New Roman" pitchFamily="18" charset="0"/>
                  <a:ea typeface="Gulim" pitchFamily="34" charset="-127"/>
                </a:rPr>
                <a:t> </a:t>
              </a:r>
              <a:r>
                <a:rPr lang="en-US" altLang="ko-KR" sz="2400" dirty="0">
                  <a:solidFill>
                    <a:srgbClr val="CC0066"/>
                  </a:solidFill>
                  <a:latin typeface="Times New Roman" pitchFamily="18" charset="0"/>
                  <a:ea typeface="Gulim" pitchFamily="34" charset="-127"/>
                </a:rPr>
                <a:t>measurement</a:t>
              </a:r>
            </a:p>
          </p:txBody>
        </p:sp>
      </p:grpSp>
      <p:sp>
        <p:nvSpPr>
          <p:cNvPr id="9" name="Rectangle 8"/>
          <p:cNvSpPr>
            <a:spLocks noChangeArrowheads="1"/>
          </p:cNvSpPr>
          <p:nvPr/>
        </p:nvSpPr>
        <p:spPr bwMode="auto">
          <a:xfrm>
            <a:off x="1066800" y="3733800"/>
            <a:ext cx="769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ltLang="ko-KR" sz="3600">
                <a:solidFill>
                  <a:srgbClr val="339933"/>
                </a:solidFill>
                <a:latin typeface="Times New Roman" pitchFamily="18" charset="0"/>
                <a:ea typeface="Gulim" pitchFamily="34" charset="-127"/>
              </a:rPr>
              <a:t>The set:  2, 4, 9, 8, 6, 5		</a:t>
            </a:r>
            <a:r>
              <a:rPr lang="en-US" altLang="ko-KR" sz="3600" i="1">
                <a:solidFill>
                  <a:srgbClr val="339933"/>
                </a:solidFill>
                <a:latin typeface="Times New Roman" pitchFamily="18" charset="0"/>
                <a:ea typeface="Gulim" pitchFamily="34" charset="-127"/>
              </a:rPr>
              <a:t>n = </a:t>
            </a:r>
            <a:r>
              <a:rPr lang="en-US" altLang="ko-KR" sz="3600">
                <a:solidFill>
                  <a:srgbClr val="339933"/>
                </a:solidFill>
                <a:latin typeface="Times New Roman" pitchFamily="18" charset="0"/>
                <a:ea typeface="Gulim" pitchFamily="34" charset="-127"/>
              </a:rPr>
              <a:t>6</a:t>
            </a:r>
          </a:p>
          <a:p>
            <a:pPr marL="342900" indent="-342900">
              <a:spcBef>
                <a:spcPct val="20000"/>
              </a:spcBef>
              <a:buFontTx/>
              <a:buChar char="•"/>
            </a:pPr>
            <a:r>
              <a:rPr lang="en-US" altLang="ko-KR" sz="3600">
                <a:solidFill>
                  <a:srgbClr val="339933"/>
                </a:solidFill>
                <a:latin typeface="Times New Roman" pitchFamily="18" charset="0"/>
                <a:ea typeface="Gulim" pitchFamily="34" charset="-127"/>
              </a:rPr>
              <a:t>Sort:	</a:t>
            </a:r>
            <a:r>
              <a:rPr lang="en-US" altLang="ko-KR" sz="3600">
                <a:solidFill>
                  <a:srgbClr val="333333"/>
                </a:solidFill>
                <a:latin typeface="Times New Roman" pitchFamily="18" charset="0"/>
                <a:ea typeface="Gulim" pitchFamily="34" charset="-127"/>
              </a:rPr>
              <a:t>2, 4, 5, 6, 8, 9</a:t>
            </a:r>
          </a:p>
          <a:p>
            <a:pPr marL="342900" indent="-342900">
              <a:spcBef>
                <a:spcPct val="20000"/>
              </a:spcBef>
              <a:buFontTx/>
              <a:buChar char="•"/>
            </a:pPr>
            <a:r>
              <a:rPr lang="en-US" altLang="ko-KR" sz="3600">
                <a:solidFill>
                  <a:srgbClr val="339933"/>
                </a:solidFill>
                <a:latin typeface="Times New Roman" pitchFamily="18" charset="0"/>
                <a:ea typeface="Gulim" pitchFamily="34" charset="-127"/>
              </a:rPr>
              <a:t>Position:  </a:t>
            </a:r>
            <a:r>
              <a:rPr lang="en-US" altLang="ko-KR" sz="3600">
                <a:solidFill>
                  <a:srgbClr val="333333"/>
                </a:solidFill>
                <a:latin typeface="Times New Roman" pitchFamily="18" charset="0"/>
                <a:ea typeface="Gulim" pitchFamily="34" charset="-127"/>
              </a:rPr>
              <a:t>.5(</a:t>
            </a:r>
            <a:r>
              <a:rPr lang="en-US" altLang="ko-KR" sz="3600" i="1">
                <a:solidFill>
                  <a:srgbClr val="333333"/>
                </a:solidFill>
                <a:latin typeface="Times New Roman" pitchFamily="18" charset="0"/>
                <a:ea typeface="Gulim" pitchFamily="34" charset="-127"/>
              </a:rPr>
              <a:t>n </a:t>
            </a:r>
            <a:r>
              <a:rPr lang="en-US" altLang="ko-KR" sz="3600">
                <a:solidFill>
                  <a:srgbClr val="333333"/>
                </a:solidFill>
                <a:latin typeface="Times New Roman" pitchFamily="18" charset="0"/>
                <a:ea typeface="Gulim" pitchFamily="34" charset="-127"/>
              </a:rPr>
              <a:t>+ 1) = .5(6 + 1) = 3.5</a:t>
            </a:r>
            <a:r>
              <a:rPr lang="en-US" altLang="ko-KR" sz="3600" baseline="30000">
                <a:solidFill>
                  <a:srgbClr val="333333"/>
                </a:solidFill>
                <a:latin typeface="Times New Roman" pitchFamily="18" charset="0"/>
                <a:ea typeface="Gulim" pitchFamily="34" charset="-127"/>
              </a:rPr>
              <a:t>th</a:t>
            </a:r>
            <a:r>
              <a:rPr lang="en-US" altLang="ko-KR" sz="3600">
                <a:solidFill>
                  <a:srgbClr val="333333"/>
                </a:solidFill>
                <a:latin typeface="Times New Roman" pitchFamily="18" charset="0"/>
                <a:ea typeface="Gulim" pitchFamily="34" charset="-127"/>
              </a:rPr>
              <a:t> </a:t>
            </a:r>
            <a:endParaRPr lang="en-US" altLang="ko-KR" sz="3600" b="1">
              <a:solidFill>
                <a:srgbClr val="333333"/>
              </a:solidFill>
              <a:latin typeface="Times New Roman" pitchFamily="18" charset="0"/>
              <a:ea typeface="Gulim" pitchFamily="34" charset="-127"/>
            </a:endParaRPr>
          </a:p>
          <a:p>
            <a:pPr marL="342900" indent="-342900">
              <a:spcBef>
                <a:spcPct val="20000"/>
              </a:spcBef>
              <a:buFontTx/>
              <a:buChar char="•"/>
            </a:pPr>
            <a:endParaRPr lang="ko-KR" altLang="en-US" sz="3600" b="1">
              <a:solidFill>
                <a:srgbClr val="333333"/>
              </a:solidFill>
              <a:latin typeface="Times New Roman" pitchFamily="18" charset="0"/>
              <a:ea typeface="Gulim" pitchFamily="34" charset="-127"/>
            </a:endParaRPr>
          </a:p>
        </p:txBody>
      </p:sp>
      <p:grpSp>
        <p:nvGrpSpPr>
          <p:cNvPr id="10" name="Group 9"/>
          <p:cNvGrpSpPr>
            <a:grpSpLocks/>
          </p:cNvGrpSpPr>
          <p:nvPr/>
        </p:nvGrpSpPr>
        <p:grpSpPr bwMode="auto">
          <a:xfrm>
            <a:off x="609600" y="4419600"/>
            <a:ext cx="8458200" cy="2125663"/>
            <a:chOff x="432" y="2736"/>
            <a:chExt cx="5328" cy="1339"/>
          </a:xfrm>
        </p:grpSpPr>
        <p:sp>
          <p:nvSpPr>
            <p:cNvPr id="11" name="Oval 10"/>
            <p:cNvSpPr>
              <a:spLocks noChangeArrowheads="1"/>
            </p:cNvSpPr>
            <p:nvPr/>
          </p:nvSpPr>
          <p:spPr bwMode="auto">
            <a:xfrm>
              <a:off x="2400" y="2736"/>
              <a:ext cx="624" cy="336"/>
            </a:xfrm>
            <a:prstGeom prst="ellipse">
              <a:avLst/>
            </a:prstGeom>
            <a:noFill/>
            <a:ln w="9525">
              <a:solidFill>
                <a:srgbClr val="CC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2" name="Line 11"/>
            <p:cNvSpPr>
              <a:spLocks noChangeShapeType="1"/>
            </p:cNvSpPr>
            <p:nvPr/>
          </p:nvSpPr>
          <p:spPr bwMode="auto">
            <a:xfrm flipH="1">
              <a:off x="2112" y="3072"/>
              <a:ext cx="500" cy="528"/>
            </a:xfrm>
            <a:prstGeom prst="line">
              <a:avLst/>
            </a:prstGeom>
            <a:noFill/>
            <a:ln w="28575">
              <a:solidFill>
                <a:srgbClr val="CC0066"/>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13" name="Text Box 12"/>
            <p:cNvSpPr txBox="1">
              <a:spLocks noChangeArrowheads="1"/>
            </p:cNvSpPr>
            <p:nvPr/>
          </p:nvSpPr>
          <p:spPr bwMode="auto">
            <a:xfrm>
              <a:off x="432" y="3552"/>
              <a:ext cx="532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ko-KR" sz="2400" dirty="0">
                  <a:solidFill>
                    <a:srgbClr val="CC0066"/>
                  </a:solidFill>
                  <a:latin typeface="Times New Roman" pitchFamily="18" charset="0"/>
                  <a:ea typeface="Gulim" pitchFamily="34" charset="-127"/>
                </a:rPr>
                <a:t>Median = (5 + 6)/2 = 5.5 — average of the 3</a:t>
              </a:r>
              <a:r>
                <a:rPr lang="en-US" altLang="ko-KR" sz="2400" baseline="30000" dirty="0">
                  <a:solidFill>
                    <a:srgbClr val="CC0066"/>
                  </a:solidFill>
                  <a:latin typeface="Times New Roman" pitchFamily="18" charset="0"/>
                  <a:ea typeface="Gulim" pitchFamily="34" charset="-127"/>
                </a:rPr>
                <a:t>rd</a:t>
              </a:r>
              <a:r>
                <a:rPr lang="en-US" altLang="ko-KR" sz="2400" dirty="0">
                  <a:solidFill>
                    <a:srgbClr val="CC0066"/>
                  </a:solidFill>
                  <a:latin typeface="Times New Roman" pitchFamily="18" charset="0"/>
                  <a:ea typeface="Gulim" pitchFamily="34" charset="-127"/>
                </a:rPr>
                <a:t> and 4</a:t>
              </a:r>
              <a:r>
                <a:rPr lang="en-US" altLang="ko-KR" sz="2400" baseline="30000" dirty="0">
                  <a:solidFill>
                    <a:srgbClr val="CC0066"/>
                  </a:solidFill>
                  <a:latin typeface="Times New Roman" pitchFamily="18" charset="0"/>
                  <a:ea typeface="Gulim" pitchFamily="34" charset="-127"/>
                </a:rPr>
                <a:t>th</a:t>
              </a:r>
              <a:r>
                <a:rPr lang="en-US" altLang="ko-KR" sz="2400" dirty="0">
                  <a:solidFill>
                    <a:srgbClr val="CC0066"/>
                  </a:solidFill>
                  <a:latin typeface="Times New Roman" pitchFamily="18" charset="0"/>
                  <a:ea typeface="Gulim" pitchFamily="34" charset="-127"/>
                </a:rPr>
                <a:t> measurements</a:t>
              </a:r>
            </a:p>
          </p:txBody>
        </p:sp>
      </p:grpSp>
    </p:spTree>
    <p:extLst>
      <p:ext uri="{BB962C8B-B14F-4D97-AF65-F5344CB8AC3E}">
        <p14:creationId xmlns:p14="http://schemas.microsoft.com/office/powerpoint/2010/main" val="264365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dissolv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dissolv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dissolve">
                                      <p:cBhvr>
                                        <p:cTn id="36" dur="500"/>
                                        <p:tgtEl>
                                          <p:spTgt spid="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Simpangan (Deviasi)</a:t>
            </a:r>
            <a:endParaRPr lang="id-ID" dirty="0"/>
          </a:p>
        </p:txBody>
      </p:sp>
      <p:graphicFrame>
        <p:nvGraphicFramePr>
          <p:cNvPr id="3" name="Object 2"/>
          <p:cNvGraphicFramePr>
            <a:graphicFrameLocks noChangeAspect="1"/>
          </p:cNvGraphicFramePr>
          <p:nvPr>
            <p:extLst>
              <p:ext uri="{D42A27DB-BD31-4B8C-83A1-F6EECF244321}">
                <p14:modId xmlns:p14="http://schemas.microsoft.com/office/powerpoint/2010/main" val="48228458"/>
              </p:ext>
            </p:extLst>
          </p:nvPr>
        </p:nvGraphicFramePr>
        <p:xfrm>
          <a:off x="1691680" y="2996952"/>
          <a:ext cx="3643667" cy="1637010"/>
        </p:xfrm>
        <a:graphic>
          <a:graphicData uri="http://schemas.openxmlformats.org/presentationml/2006/ole">
            <mc:AlternateContent xmlns:mc="http://schemas.openxmlformats.org/markup-compatibility/2006">
              <mc:Choice xmlns:v="urn:schemas-microsoft-com:vml" Requires="v">
                <p:oleObj spid="_x0000_s4114" name="Equation" r:id="rId3" imgW="876240" imgH="393480" progId="Equation.3">
                  <p:embed/>
                </p:oleObj>
              </mc:Choice>
              <mc:Fallback>
                <p:oleObj name="Equation" r:id="rId3" imgW="876240" imgH="393480" progId="Equation.3">
                  <p:embed/>
                  <p:pic>
                    <p:nvPicPr>
                      <p:cNvPr id="0" name=""/>
                      <p:cNvPicPr/>
                      <p:nvPr/>
                    </p:nvPicPr>
                    <p:blipFill>
                      <a:blip r:embed="rId4"/>
                      <a:stretch>
                        <a:fillRect/>
                      </a:stretch>
                    </p:blipFill>
                    <p:spPr>
                      <a:xfrm>
                        <a:off x="1691680" y="2996952"/>
                        <a:ext cx="3643667" cy="1637010"/>
                      </a:xfrm>
                      <a:prstGeom prst="rect">
                        <a:avLst/>
                      </a:prstGeom>
                    </p:spPr>
                  </p:pic>
                </p:oleObj>
              </mc:Fallback>
            </mc:AlternateContent>
          </a:graphicData>
        </a:graphic>
      </p:graphicFrame>
      <p:sp>
        <p:nvSpPr>
          <p:cNvPr id="6" name="Content Placeholder 5"/>
          <p:cNvSpPr>
            <a:spLocks noGrp="1"/>
          </p:cNvSpPr>
          <p:nvPr>
            <p:ph idx="1"/>
          </p:nvPr>
        </p:nvSpPr>
        <p:spPr/>
        <p:txBody>
          <a:bodyPr/>
          <a:lstStyle/>
          <a:p>
            <a:pPr marL="0" indent="0">
              <a:buNone/>
            </a:pPr>
            <a:r>
              <a:rPr lang="id-ID" dirty="0" smtClean="0"/>
              <a:t>1. Rata-rata </a:t>
            </a:r>
            <a:r>
              <a:rPr lang="id-ID" dirty="0"/>
              <a:t>simpangan:</a:t>
            </a:r>
          </a:p>
          <a:p>
            <a:pPr marL="0" indent="0">
              <a:buNone/>
            </a:pPr>
            <a:endParaRPr lang="id-ID" dirty="0"/>
          </a:p>
        </p:txBody>
      </p:sp>
    </p:spTree>
    <p:extLst>
      <p:ext uri="{BB962C8B-B14F-4D97-AF65-F5344CB8AC3E}">
        <p14:creationId xmlns:p14="http://schemas.microsoft.com/office/powerpoint/2010/main" val="2598346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Simpangan</a:t>
            </a:r>
            <a:endParaRPr lang="id-ID" dirty="0"/>
          </a:p>
        </p:txBody>
      </p:sp>
      <p:sp>
        <p:nvSpPr>
          <p:cNvPr id="6" name="Content Placeholder 5"/>
          <p:cNvSpPr>
            <a:spLocks noGrp="1"/>
          </p:cNvSpPr>
          <p:nvPr>
            <p:ph idx="1"/>
          </p:nvPr>
        </p:nvSpPr>
        <p:spPr/>
        <p:txBody>
          <a:bodyPr/>
          <a:lstStyle/>
          <a:p>
            <a:pPr marL="0" indent="0">
              <a:buNone/>
            </a:pPr>
            <a:r>
              <a:rPr lang="id-ID" dirty="0" smtClean="0"/>
              <a:t>2. Simpangan baku (deviasi standar) diberi simbol </a:t>
            </a:r>
            <a:r>
              <a:rPr lang="id-ID" i="1" dirty="0" smtClean="0"/>
              <a:t>s </a:t>
            </a:r>
            <a:r>
              <a:rPr lang="id-ID" dirty="0" smtClean="0"/>
              <a:t>untuk sampel dan </a:t>
            </a:r>
            <a:r>
              <a:rPr lang="el-GR" dirty="0" smtClean="0"/>
              <a:t>σ</a:t>
            </a:r>
            <a:r>
              <a:rPr lang="id-ID" dirty="0" smtClean="0"/>
              <a:t> (sigma) untuk populasi :</a:t>
            </a:r>
            <a:endParaRPr lang="id-ID" dirty="0"/>
          </a:p>
          <a:p>
            <a:pPr marL="0" indent="0">
              <a:buNone/>
            </a:pPr>
            <a:endParaRPr lang="id-ID" dirty="0" smtClean="0"/>
          </a:p>
          <a:p>
            <a:pPr marL="0" indent="0">
              <a:buNone/>
            </a:pPr>
            <a:endParaRPr lang="id-ID" dirty="0"/>
          </a:p>
          <a:p>
            <a:pPr marL="0" indent="0">
              <a:buNone/>
            </a:pPr>
            <a:endParaRPr lang="id-ID" dirty="0" smtClean="0"/>
          </a:p>
          <a:p>
            <a:pPr marL="0" indent="0">
              <a:buNone/>
            </a:pPr>
            <a:r>
              <a:rPr lang="id-ID" dirty="0" smtClean="0"/>
              <a:t>atau</a:t>
            </a:r>
            <a:endParaRPr lang="id-ID" dirty="0"/>
          </a:p>
        </p:txBody>
      </p:sp>
      <p:graphicFrame>
        <p:nvGraphicFramePr>
          <p:cNvPr id="7" name="Object 6"/>
          <p:cNvGraphicFramePr>
            <a:graphicFrameLocks noChangeAspect="1"/>
          </p:cNvGraphicFramePr>
          <p:nvPr>
            <p:extLst>
              <p:ext uri="{D42A27DB-BD31-4B8C-83A1-F6EECF244321}">
                <p14:modId xmlns:p14="http://schemas.microsoft.com/office/powerpoint/2010/main" val="3276031201"/>
              </p:ext>
            </p:extLst>
          </p:nvPr>
        </p:nvGraphicFramePr>
        <p:xfrm>
          <a:off x="2267744" y="5013176"/>
          <a:ext cx="3344372" cy="1368152"/>
        </p:xfrm>
        <a:graphic>
          <a:graphicData uri="http://schemas.openxmlformats.org/presentationml/2006/ole">
            <mc:AlternateContent xmlns:mc="http://schemas.openxmlformats.org/markup-compatibility/2006">
              <mc:Choice xmlns:v="urn:schemas-microsoft-com:vml" Requires="v">
                <p:oleObj spid="_x0000_s13336" name="Equation" r:id="rId3" imgW="1117440" imgH="457200" progId="Equation.3">
                  <p:embed/>
                </p:oleObj>
              </mc:Choice>
              <mc:Fallback>
                <p:oleObj name="Equation" r:id="rId3" imgW="1117440" imgH="457200" progId="Equation.3">
                  <p:embed/>
                  <p:pic>
                    <p:nvPicPr>
                      <p:cNvPr id="0" name=""/>
                      <p:cNvPicPr/>
                      <p:nvPr/>
                    </p:nvPicPr>
                    <p:blipFill>
                      <a:blip r:embed="rId4"/>
                      <a:stretch>
                        <a:fillRect/>
                      </a:stretch>
                    </p:blipFill>
                    <p:spPr>
                      <a:xfrm>
                        <a:off x="2267744" y="5013176"/>
                        <a:ext cx="3344372" cy="1368152"/>
                      </a:xfrm>
                      <a:prstGeom prst="rect">
                        <a:avLst/>
                      </a:prstGeom>
                    </p:spPr>
                  </p:pic>
                </p:oleObj>
              </mc:Fallback>
            </mc:AlternateContent>
          </a:graphicData>
        </a:graphic>
      </p:graphicFrame>
      <p:graphicFrame>
        <p:nvGraphicFramePr>
          <p:cNvPr id="3" name="Object 2"/>
          <p:cNvGraphicFramePr>
            <a:graphicFrameLocks noGrp="1" noChangeAspect="1"/>
          </p:cNvGraphicFramePr>
          <p:nvPr>
            <p:extLst>
              <p:ext uri="{D42A27DB-BD31-4B8C-83A1-F6EECF244321}">
                <p14:modId xmlns:p14="http://schemas.microsoft.com/office/powerpoint/2010/main" val="192330070"/>
              </p:ext>
            </p:extLst>
          </p:nvPr>
        </p:nvGraphicFramePr>
        <p:xfrm>
          <a:off x="2843808" y="2852936"/>
          <a:ext cx="2808287" cy="1489075"/>
        </p:xfrm>
        <a:graphic>
          <a:graphicData uri="http://schemas.openxmlformats.org/presentationml/2006/ole">
            <mc:AlternateContent xmlns:mc="http://schemas.openxmlformats.org/markup-compatibility/2006">
              <mc:Choice xmlns:v="urn:schemas-microsoft-com:vml" Requires="v">
                <p:oleObj spid="_x0000_s13337" name="Equation" r:id="rId5" imgW="1054100" imgH="558800" progId="Equation.DSMT4">
                  <p:embed/>
                </p:oleObj>
              </mc:Choice>
              <mc:Fallback>
                <p:oleObj name="Equation" r:id="rId5" imgW="1054100" imgH="558800" progId="Equation.DSMT4">
                  <p:embed/>
                  <p:pic>
                    <p:nvPicPr>
                      <p:cNvPr id="0" name="Object 1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2852936"/>
                        <a:ext cx="2808287" cy="148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45877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algn="l" eaLnBrk="1" hangingPunct="1">
              <a:defRPr/>
            </a:pPr>
            <a:r>
              <a:rPr lang="en-US" sz="4000" dirty="0" smtClean="0">
                <a:solidFill>
                  <a:srgbClr val="00386B"/>
                </a:solidFill>
              </a:rPr>
              <a:t>Standard Deviation</a:t>
            </a:r>
          </a:p>
        </p:txBody>
      </p:sp>
      <p:graphicFrame>
        <p:nvGraphicFramePr>
          <p:cNvPr id="19459" name="Object 11"/>
          <p:cNvGraphicFramePr>
            <a:graphicFrameLocks noGrp="1" noChangeAspect="1"/>
          </p:cNvGraphicFramePr>
          <p:nvPr>
            <p:ph sz="half" idx="1"/>
          </p:nvPr>
        </p:nvGraphicFramePr>
        <p:xfrm>
          <a:off x="5735638" y="314325"/>
          <a:ext cx="2808287" cy="1489075"/>
        </p:xfrm>
        <a:graphic>
          <a:graphicData uri="http://schemas.openxmlformats.org/presentationml/2006/ole">
            <mc:AlternateContent xmlns:mc="http://schemas.openxmlformats.org/markup-compatibility/2006">
              <mc:Choice xmlns:v="urn:schemas-microsoft-com:vml" Requires="v">
                <p:oleObj spid="_x0000_s3101" name="Equation" r:id="rId4" imgW="1054100" imgH="558800" progId="Equation.DSMT4">
                  <p:embed/>
                </p:oleObj>
              </mc:Choice>
              <mc:Fallback>
                <p:oleObj name="Equation" r:id="rId4" imgW="1054100" imgH="55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638" y="314325"/>
                        <a:ext cx="2808287" cy="148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0" name="Text Box 10"/>
          <p:cNvSpPr txBox="1">
            <a:spLocks noChangeArrowheads="1"/>
          </p:cNvSpPr>
          <p:nvPr/>
        </p:nvSpPr>
        <p:spPr bwMode="auto">
          <a:xfrm>
            <a:off x="650875" y="1303338"/>
            <a:ext cx="792797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3200" dirty="0"/>
              <a:t> Calculate the mean   .</a:t>
            </a:r>
          </a:p>
          <a:p>
            <a:pPr eaLnBrk="1" hangingPunct="1">
              <a:spcBef>
                <a:spcPct val="50000"/>
              </a:spcBef>
              <a:buFontTx/>
              <a:buAutoNum type="arabicPeriod"/>
            </a:pPr>
            <a:r>
              <a:rPr lang="en-US" sz="3200" dirty="0"/>
              <a:t> Subtract the mean from each value.</a:t>
            </a:r>
          </a:p>
          <a:p>
            <a:pPr eaLnBrk="1" hangingPunct="1">
              <a:spcBef>
                <a:spcPct val="50000"/>
              </a:spcBef>
              <a:buFontTx/>
              <a:buAutoNum type="arabicPeriod"/>
            </a:pPr>
            <a:r>
              <a:rPr lang="en-US" sz="3200" dirty="0"/>
              <a:t> Square each difference.</a:t>
            </a:r>
          </a:p>
          <a:p>
            <a:pPr eaLnBrk="1" hangingPunct="1">
              <a:spcBef>
                <a:spcPct val="50000"/>
              </a:spcBef>
              <a:buFontTx/>
              <a:buAutoNum type="arabicPeriod"/>
            </a:pPr>
            <a:r>
              <a:rPr lang="en-US" sz="3200" dirty="0"/>
              <a:t> Sum all squared differences.</a:t>
            </a:r>
          </a:p>
          <a:p>
            <a:pPr eaLnBrk="1" hangingPunct="1">
              <a:spcBef>
                <a:spcPct val="50000"/>
              </a:spcBef>
              <a:buFontTx/>
              <a:buAutoNum type="arabicPeriod"/>
            </a:pPr>
            <a:r>
              <a:rPr lang="en-US" sz="3200" dirty="0"/>
              <a:t> Divide the summation by the number of     values in the array minus 1.</a:t>
            </a:r>
          </a:p>
          <a:p>
            <a:pPr eaLnBrk="1" hangingPunct="1">
              <a:spcBef>
                <a:spcPct val="50000"/>
              </a:spcBef>
              <a:buFontTx/>
              <a:buAutoNum type="arabicPeriod"/>
            </a:pPr>
            <a:r>
              <a:rPr lang="en-US" sz="3200" dirty="0"/>
              <a:t> Calculate the square root of the product.</a:t>
            </a:r>
          </a:p>
        </p:txBody>
      </p:sp>
      <p:graphicFrame>
        <p:nvGraphicFramePr>
          <p:cNvPr id="19461" name="Object 13"/>
          <p:cNvGraphicFramePr>
            <a:graphicFrameLocks noGrp="1" noChangeAspect="1"/>
          </p:cNvGraphicFramePr>
          <p:nvPr>
            <p:ph sz="half" idx="2"/>
          </p:nvPr>
        </p:nvGraphicFramePr>
        <p:xfrm>
          <a:off x="4705350" y="1382713"/>
          <a:ext cx="309563" cy="401637"/>
        </p:xfrm>
        <a:graphic>
          <a:graphicData uri="http://schemas.openxmlformats.org/presentationml/2006/ole">
            <mc:AlternateContent xmlns:mc="http://schemas.openxmlformats.org/markup-compatibility/2006">
              <mc:Choice xmlns:v="urn:schemas-microsoft-com:vml" Requires="v">
                <p:oleObj spid="_x0000_s3102" name="Equation" r:id="rId6" imgW="126780" imgH="164814" progId="Equation.DSMT4">
                  <p:embed/>
                </p:oleObj>
              </mc:Choice>
              <mc:Fallback>
                <p:oleObj name="Equation" r:id="rId6" imgW="126780" imgH="16481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350" y="1382713"/>
                        <a:ext cx="309563"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5986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eaLnBrk="1" hangingPunct="1">
              <a:defRPr/>
            </a:pPr>
            <a:r>
              <a:rPr lang="en-US" sz="4000" dirty="0" smtClean="0">
                <a:solidFill>
                  <a:srgbClr val="00386B"/>
                </a:solidFill>
              </a:rPr>
              <a:t>Standard Deviation</a:t>
            </a:r>
          </a:p>
        </p:txBody>
      </p:sp>
      <p:graphicFrame>
        <p:nvGraphicFramePr>
          <p:cNvPr id="20483" name="Object 3"/>
          <p:cNvGraphicFramePr>
            <a:graphicFrameLocks noGrp="1" noChangeAspect="1"/>
          </p:cNvGraphicFramePr>
          <p:nvPr>
            <p:ph sz="half" idx="1"/>
          </p:nvPr>
        </p:nvGraphicFramePr>
        <p:xfrm>
          <a:off x="5645150" y="179388"/>
          <a:ext cx="3278188" cy="1736725"/>
        </p:xfrm>
        <a:graphic>
          <a:graphicData uri="http://schemas.openxmlformats.org/presentationml/2006/ole">
            <mc:AlternateContent xmlns:mc="http://schemas.openxmlformats.org/markup-compatibility/2006">
              <mc:Choice xmlns:v="urn:schemas-microsoft-com:vml" Requires="v">
                <p:oleObj spid="_x0000_s5182" name="Equation" r:id="rId4" imgW="1054100" imgH="558800" progId="Equation.DSMT4">
                  <p:embed/>
                </p:oleObj>
              </mc:Choice>
              <mc:Fallback>
                <p:oleObj name="Equation" r:id="rId4" imgW="1054100" imgH="55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150" y="179388"/>
                        <a:ext cx="3278188" cy="173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4" name="Rectangle 7"/>
          <p:cNvSpPr>
            <a:spLocks noChangeArrowheads="1"/>
          </p:cNvSpPr>
          <p:nvPr/>
        </p:nvSpPr>
        <p:spPr bwMode="auto">
          <a:xfrm>
            <a:off x="1211263" y="1814513"/>
            <a:ext cx="694690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0000"/>
                </a:solidFill>
              </a:rPr>
              <a:t>2, 5, 48, 49, 55, 58, 59, 60, 62, 63, 63</a:t>
            </a:r>
            <a:endParaRPr lang="en-US">
              <a:solidFill>
                <a:srgbClr val="FF0000"/>
              </a:solidFill>
            </a:endParaRPr>
          </a:p>
        </p:txBody>
      </p:sp>
      <p:sp>
        <p:nvSpPr>
          <p:cNvPr id="20485" name="Text Box 8"/>
          <p:cNvSpPr txBox="1">
            <a:spLocks noChangeArrowheads="1"/>
          </p:cNvSpPr>
          <p:nvPr/>
        </p:nvSpPr>
        <p:spPr bwMode="auto">
          <a:xfrm>
            <a:off x="346075" y="741363"/>
            <a:ext cx="5808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Calculate the standard deviation for the data array.</a:t>
            </a:r>
          </a:p>
        </p:txBody>
      </p:sp>
      <p:graphicFrame>
        <p:nvGraphicFramePr>
          <p:cNvPr id="503817" name="Object 9"/>
          <p:cNvGraphicFramePr>
            <a:graphicFrameLocks noGrp="1" noChangeAspect="1"/>
          </p:cNvGraphicFramePr>
          <p:nvPr>
            <p:ph sz="quarter" idx="3"/>
          </p:nvPr>
        </p:nvGraphicFramePr>
        <p:xfrm>
          <a:off x="846138" y="2346325"/>
          <a:ext cx="1408112" cy="966788"/>
        </p:xfrm>
        <a:graphic>
          <a:graphicData uri="http://schemas.openxmlformats.org/presentationml/2006/ole">
            <mc:AlternateContent xmlns:mc="http://schemas.openxmlformats.org/markup-compatibility/2006">
              <mc:Choice xmlns:v="urn:schemas-microsoft-com:vml" Requires="v">
                <p:oleObj spid="_x0000_s5183" name="Equation" r:id="rId6" imgW="647419" imgH="444307" progId="Equation.DSMT4">
                  <p:embed/>
                </p:oleObj>
              </mc:Choice>
              <mc:Fallback>
                <p:oleObj name="Equation" r:id="rId6" imgW="647419" imgH="44430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2346325"/>
                        <a:ext cx="1408112"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3819" name="Object 11"/>
          <p:cNvGraphicFramePr>
            <a:graphicFrameLocks noChangeAspect="1"/>
          </p:cNvGraphicFramePr>
          <p:nvPr/>
        </p:nvGraphicFramePr>
        <p:xfrm>
          <a:off x="2336800" y="2406650"/>
          <a:ext cx="935038" cy="855663"/>
        </p:xfrm>
        <a:graphic>
          <a:graphicData uri="http://schemas.openxmlformats.org/presentationml/2006/ole">
            <mc:AlternateContent xmlns:mc="http://schemas.openxmlformats.org/markup-compatibility/2006">
              <mc:Choice xmlns:v="urn:schemas-microsoft-com:vml" Requires="v">
                <p:oleObj spid="_x0000_s5184" name="Equation" r:id="rId8" imgW="444114" imgH="406048" progId="Equation.DSMT4">
                  <p:embed/>
                </p:oleObj>
              </mc:Choice>
              <mc:Fallback>
                <p:oleObj name="Equation" r:id="rId8" imgW="444114" imgH="406048"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6800" y="2406650"/>
                        <a:ext cx="935038"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3820" name="Text Box 12"/>
          <p:cNvSpPr txBox="1">
            <a:spLocks noChangeArrowheads="1"/>
          </p:cNvSpPr>
          <p:nvPr/>
        </p:nvSpPr>
        <p:spPr bwMode="auto">
          <a:xfrm>
            <a:off x="336550" y="2667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a:t>
            </a:r>
          </a:p>
        </p:txBody>
      </p:sp>
      <p:graphicFrame>
        <p:nvGraphicFramePr>
          <p:cNvPr id="503821" name="Object 13"/>
          <p:cNvGraphicFramePr>
            <a:graphicFrameLocks noChangeAspect="1"/>
          </p:cNvGraphicFramePr>
          <p:nvPr/>
        </p:nvGraphicFramePr>
        <p:xfrm>
          <a:off x="3400425" y="2570163"/>
          <a:ext cx="1554163" cy="496887"/>
        </p:xfrm>
        <a:graphic>
          <a:graphicData uri="http://schemas.openxmlformats.org/presentationml/2006/ole">
            <mc:AlternateContent xmlns:mc="http://schemas.openxmlformats.org/markup-compatibility/2006">
              <mc:Choice xmlns:v="urn:schemas-microsoft-com:vml" Requires="v">
                <p:oleObj spid="_x0000_s5185" name="Equation" r:id="rId10" imgW="558558" imgH="177723" progId="Equation.DSMT4">
                  <p:embed/>
                </p:oleObj>
              </mc:Choice>
              <mc:Fallback>
                <p:oleObj name="Equation" r:id="rId10" imgW="558558" imgH="17772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0425" y="2570163"/>
                        <a:ext cx="155416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3822" name="Text Box 14"/>
          <p:cNvSpPr txBox="1">
            <a:spLocks noChangeArrowheads="1"/>
          </p:cNvSpPr>
          <p:nvPr/>
        </p:nvSpPr>
        <p:spPr bwMode="auto">
          <a:xfrm>
            <a:off x="347663" y="32877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2.</a:t>
            </a:r>
          </a:p>
        </p:txBody>
      </p:sp>
      <p:sp>
        <p:nvSpPr>
          <p:cNvPr id="503823" name="Text Box 15"/>
          <p:cNvSpPr txBox="1">
            <a:spLocks noChangeArrowheads="1"/>
          </p:cNvSpPr>
          <p:nvPr/>
        </p:nvSpPr>
        <p:spPr bwMode="auto">
          <a:xfrm>
            <a:off x="1327150" y="3662363"/>
            <a:ext cx="3182938"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  </a:t>
            </a:r>
            <a:r>
              <a:rPr lang="en-US" sz="2400" dirty="0">
                <a:solidFill>
                  <a:srgbClr val="FF0000"/>
                </a:solidFill>
              </a:rPr>
              <a:t>2</a:t>
            </a:r>
            <a:r>
              <a:rPr lang="en-US" sz="2400" dirty="0"/>
              <a:t> - </a:t>
            </a:r>
            <a:r>
              <a:rPr lang="en-US" sz="2400" dirty="0">
                <a:solidFill>
                  <a:srgbClr val="000099"/>
                </a:solidFill>
              </a:rPr>
              <a:t>47.64</a:t>
            </a:r>
            <a:r>
              <a:rPr lang="en-US" sz="2400" dirty="0"/>
              <a:t> = </a:t>
            </a:r>
            <a:r>
              <a:rPr lang="en-US" sz="2400" dirty="0">
                <a:solidFill>
                  <a:srgbClr val="336600"/>
                </a:solidFill>
              </a:rPr>
              <a:t>-45.64</a:t>
            </a:r>
          </a:p>
          <a:p>
            <a:pPr eaLnBrk="1" hangingPunct="1">
              <a:spcBef>
                <a:spcPct val="50000"/>
              </a:spcBef>
            </a:pPr>
            <a:r>
              <a:rPr lang="en-US" sz="2400" dirty="0"/>
              <a:t>  </a:t>
            </a:r>
            <a:r>
              <a:rPr lang="en-US" sz="2400" dirty="0">
                <a:solidFill>
                  <a:srgbClr val="FF0000"/>
                </a:solidFill>
              </a:rPr>
              <a:t>5</a:t>
            </a:r>
            <a:r>
              <a:rPr lang="en-US" sz="2400" dirty="0"/>
              <a:t> - </a:t>
            </a:r>
            <a:r>
              <a:rPr lang="en-US" sz="2400" dirty="0">
                <a:solidFill>
                  <a:srgbClr val="000099"/>
                </a:solidFill>
              </a:rPr>
              <a:t>47.64</a:t>
            </a:r>
            <a:r>
              <a:rPr lang="en-US" sz="2400" dirty="0"/>
              <a:t> = </a:t>
            </a:r>
            <a:r>
              <a:rPr lang="en-US" sz="2400" dirty="0">
                <a:solidFill>
                  <a:srgbClr val="336600"/>
                </a:solidFill>
              </a:rPr>
              <a:t>-42.64</a:t>
            </a:r>
          </a:p>
          <a:p>
            <a:pPr eaLnBrk="1" hangingPunct="1">
              <a:spcBef>
                <a:spcPct val="50000"/>
              </a:spcBef>
            </a:pPr>
            <a:r>
              <a:rPr lang="en-US" sz="2400" dirty="0">
                <a:solidFill>
                  <a:srgbClr val="FF0000"/>
                </a:solidFill>
              </a:rPr>
              <a:t>48</a:t>
            </a:r>
            <a:r>
              <a:rPr lang="en-US" sz="2400" dirty="0"/>
              <a:t> - </a:t>
            </a:r>
            <a:r>
              <a:rPr lang="en-US" sz="2400" dirty="0">
                <a:solidFill>
                  <a:srgbClr val="000099"/>
                </a:solidFill>
              </a:rPr>
              <a:t>47.64</a:t>
            </a:r>
            <a:r>
              <a:rPr lang="en-US" sz="2400" dirty="0"/>
              <a:t> =    </a:t>
            </a:r>
            <a:r>
              <a:rPr lang="en-US" sz="2400" dirty="0">
                <a:solidFill>
                  <a:srgbClr val="336600"/>
                </a:solidFill>
              </a:rPr>
              <a:t>0.36</a:t>
            </a:r>
          </a:p>
          <a:p>
            <a:pPr eaLnBrk="1" hangingPunct="1">
              <a:spcBef>
                <a:spcPct val="50000"/>
              </a:spcBef>
            </a:pPr>
            <a:r>
              <a:rPr lang="en-US" sz="2400" dirty="0">
                <a:solidFill>
                  <a:srgbClr val="FF0000"/>
                </a:solidFill>
              </a:rPr>
              <a:t>49</a:t>
            </a:r>
            <a:r>
              <a:rPr lang="en-US" sz="2400" dirty="0"/>
              <a:t> - </a:t>
            </a:r>
            <a:r>
              <a:rPr lang="en-US" sz="2400" dirty="0">
                <a:solidFill>
                  <a:srgbClr val="000099"/>
                </a:solidFill>
              </a:rPr>
              <a:t>47.64</a:t>
            </a:r>
            <a:r>
              <a:rPr lang="en-US" sz="2400" dirty="0"/>
              <a:t> =    </a:t>
            </a:r>
            <a:r>
              <a:rPr lang="en-US" sz="2400" dirty="0">
                <a:solidFill>
                  <a:srgbClr val="336600"/>
                </a:solidFill>
              </a:rPr>
              <a:t>1.36</a:t>
            </a:r>
          </a:p>
          <a:p>
            <a:pPr eaLnBrk="1" hangingPunct="1">
              <a:spcBef>
                <a:spcPct val="50000"/>
              </a:spcBef>
            </a:pPr>
            <a:r>
              <a:rPr lang="en-US" sz="2400" dirty="0">
                <a:solidFill>
                  <a:srgbClr val="FF0000"/>
                </a:solidFill>
              </a:rPr>
              <a:t>55</a:t>
            </a:r>
            <a:r>
              <a:rPr lang="en-US" sz="2400" dirty="0"/>
              <a:t> - </a:t>
            </a:r>
            <a:r>
              <a:rPr lang="en-US" sz="2400" dirty="0">
                <a:solidFill>
                  <a:srgbClr val="000099"/>
                </a:solidFill>
              </a:rPr>
              <a:t>47.64</a:t>
            </a:r>
            <a:r>
              <a:rPr lang="en-US" sz="2400" dirty="0"/>
              <a:t> =    </a:t>
            </a:r>
            <a:r>
              <a:rPr lang="en-US" sz="2400" dirty="0">
                <a:solidFill>
                  <a:srgbClr val="336600"/>
                </a:solidFill>
              </a:rPr>
              <a:t>7.36</a:t>
            </a:r>
          </a:p>
          <a:p>
            <a:pPr eaLnBrk="1" hangingPunct="1">
              <a:spcBef>
                <a:spcPct val="50000"/>
              </a:spcBef>
            </a:pPr>
            <a:r>
              <a:rPr lang="en-US" sz="2400" dirty="0">
                <a:solidFill>
                  <a:srgbClr val="FF0000"/>
                </a:solidFill>
              </a:rPr>
              <a:t>58</a:t>
            </a:r>
            <a:r>
              <a:rPr lang="en-US" sz="2400" dirty="0"/>
              <a:t> - </a:t>
            </a:r>
            <a:r>
              <a:rPr lang="en-US" sz="2400" dirty="0">
                <a:solidFill>
                  <a:srgbClr val="000099"/>
                </a:solidFill>
              </a:rPr>
              <a:t>47.64</a:t>
            </a:r>
            <a:r>
              <a:rPr lang="en-US" sz="2400" dirty="0"/>
              <a:t> =  </a:t>
            </a:r>
            <a:r>
              <a:rPr lang="en-US" sz="2400" dirty="0">
                <a:solidFill>
                  <a:srgbClr val="FF0000"/>
                </a:solidFill>
              </a:rPr>
              <a:t>10.36</a:t>
            </a:r>
          </a:p>
        </p:txBody>
      </p:sp>
      <p:sp>
        <p:nvSpPr>
          <p:cNvPr id="503824" name="Text Box 16"/>
          <p:cNvSpPr txBox="1">
            <a:spLocks noChangeArrowheads="1"/>
          </p:cNvSpPr>
          <p:nvPr/>
        </p:nvSpPr>
        <p:spPr bwMode="auto">
          <a:xfrm>
            <a:off x="4768850" y="3679825"/>
            <a:ext cx="30527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0000"/>
                </a:solidFill>
              </a:rPr>
              <a:t>59</a:t>
            </a:r>
            <a:r>
              <a:rPr lang="en-US" sz="2400"/>
              <a:t> - </a:t>
            </a:r>
            <a:r>
              <a:rPr lang="en-US" sz="2400">
                <a:solidFill>
                  <a:srgbClr val="000099"/>
                </a:solidFill>
              </a:rPr>
              <a:t>47.64</a:t>
            </a:r>
            <a:r>
              <a:rPr lang="en-US" sz="2400"/>
              <a:t> =  </a:t>
            </a:r>
            <a:r>
              <a:rPr lang="en-US" sz="2400">
                <a:solidFill>
                  <a:srgbClr val="336600"/>
                </a:solidFill>
              </a:rPr>
              <a:t>11.36</a:t>
            </a:r>
          </a:p>
          <a:p>
            <a:pPr eaLnBrk="1" hangingPunct="1">
              <a:spcBef>
                <a:spcPct val="50000"/>
              </a:spcBef>
            </a:pPr>
            <a:r>
              <a:rPr lang="en-US" sz="2400">
                <a:solidFill>
                  <a:srgbClr val="FF0000"/>
                </a:solidFill>
              </a:rPr>
              <a:t>60</a:t>
            </a:r>
            <a:r>
              <a:rPr lang="en-US" sz="2400"/>
              <a:t> - </a:t>
            </a:r>
            <a:r>
              <a:rPr lang="en-US" sz="2400">
                <a:solidFill>
                  <a:srgbClr val="000099"/>
                </a:solidFill>
              </a:rPr>
              <a:t>47.64</a:t>
            </a:r>
            <a:r>
              <a:rPr lang="en-US" sz="2400"/>
              <a:t> =  </a:t>
            </a:r>
            <a:r>
              <a:rPr lang="en-US" sz="2400">
                <a:solidFill>
                  <a:srgbClr val="336600"/>
                </a:solidFill>
              </a:rPr>
              <a:t>12.36</a:t>
            </a:r>
          </a:p>
          <a:p>
            <a:pPr eaLnBrk="1" hangingPunct="1">
              <a:spcBef>
                <a:spcPct val="50000"/>
              </a:spcBef>
            </a:pPr>
            <a:r>
              <a:rPr lang="en-US" sz="2400">
                <a:solidFill>
                  <a:srgbClr val="FF0000"/>
                </a:solidFill>
              </a:rPr>
              <a:t>62</a:t>
            </a:r>
            <a:r>
              <a:rPr lang="en-US" sz="2400"/>
              <a:t> - </a:t>
            </a:r>
            <a:r>
              <a:rPr lang="en-US" sz="2400">
                <a:solidFill>
                  <a:srgbClr val="000099"/>
                </a:solidFill>
              </a:rPr>
              <a:t>47.64</a:t>
            </a:r>
            <a:r>
              <a:rPr lang="en-US" sz="2400"/>
              <a:t> =  </a:t>
            </a:r>
            <a:r>
              <a:rPr lang="en-US" sz="2400">
                <a:solidFill>
                  <a:srgbClr val="336600"/>
                </a:solidFill>
              </a:rPr>
              <a:t>14.36</a:t>
            </a:r>
          </a:p>
          <a:p>
            <a:pPr eaLnBrk="1" hangingPunct="1">
              <a:spcBef>
                <a:spcPct val="50000"/>
              </a:spcBef>
            </a:pPr>
            <a:r>
              <a:rPr lang="en-US" sz="2400">
                <a:solidFill>
                  <a:srgbClr val="FF0000"/>
                </a:solidFill>
              </a:rPr>
              <a:t>63</a:t>
            </a:r>
            <a:r>
              <a:rPr lang="en-US" sz="2400"/>
              <a:t> - </a:t>
            </a:r>
            <a:r>
              <a:rPr lang="en-US" sz="2400">
                <a:solidFill>
                  <a:srgbClr val="000099"/>
                </a:solidFill>
              </a:rPr>
              <a:t>47.64</a:t>
            </a:r>
            <a:r>
              <a:rPr lang="en-US" sz="2400"/>
              <a:t> =  </a:t>
            </a:r>
            <a:r>
              <a:rPr lang="en-US" sz="2400">
                <a:solidFill>
                  <a:srgbClr val="336600"/>
                </a:solidFill>
              </a:rPr>
              <a:t>15.36</a:t>
            </a:r>
          </a:p>
          <a:p>
            <a:pPr eaLnBrk="1" hangingPunct="1">
              <a:spcBef>
                <a:spcPct val="50000"/>
              </a:spcBef>
            </a:pPr>
            <a:r>
              <a:rPr lang="en-US" sz="2400">
                <a:solidFill>
                  <a:srgbClr val="FF0000"/>
                </a:solidFill>
              </a:rPr>
              <a:t>63</a:t>
            </a:r>
            <a:r>
              <a:rPr lang="en-US" sz="2400"/>
              <a:t> - </a:t>
            </a:r>
            <a:r>
              <a:rPr lang="en-US" sz="2400">
                <a:solidFill>
                  <a:srgbClr val="000099"/>
                </a:solidFill>
              </a:rPr>
              <a:t>47.64</a:t>
            </a:r>
            <a:r>
              <a:rPr lang="en-US" sz="2400"/>
              <a:t> =  </a:t>
            </a:r>
            <a:r>
              <a:rPr lang="en-US" sz="2400">
                <a:solidFill>
                  <a:srgbClr val="336600"/>
                </a:solidFill>
              </a:rPr>
              <a:t>15.36</a:t>
            </a:r>
          </a:p>
        </p:txBody>
      </p:sp>
      <p:sp>
        <p:nvSpPr>
          <p:cNvPr id="503825" name="Oval 17"/>
          <p:cNvSpPr>
            <a:spLocks noChangeArrowheads="1"/>
          </p:cNvSpPr>
          <p:nvPr/>
        </p:nvSpPr>
        <p:spPr bwMode="auto">
          <a:xfrm>
            <a:off x="7877175" y="439738"/>
            <a:ext cx="660400" cy="693737"/>
          </a:xfrm>
          <a:prstGeom prst="ellipse">
            <a:avLst/>
          </a:prstGeom>
          <a:solidFill>
            <a:srgbClr val="FFFF00">
              <a:alpha val="23921"/>
            </a:srgbClr>
          </a:solidFill>
          <a:ln w="25400">
            <a:solidFill>
              <a:srgbClr val="FF0000"/>
            </a:solidFill>
            <a:round/>
            <a:headEnd/>
            <a:tailEnd/>
          </a:ln>
        </p:spPr>
        <p:txBody>
          <a:bodyPr wrap="none" anchor="ctr"/>
          <a:lstStyle/>
          <a:p>
            <a:endParaRPr lang="id-ID"/>
          </a:p>
        </p:txBody>
      </p:sp>
      <p:sp>
        <p:nvSpPr>
          <p:cNvPr id="503826" name="Oval 18"/>
          <p:cNvSpPr>
            <a:spLocks noChangeArrowheads="1"/>
          </p:cNvSpPr>
          <p:nvPr/>
        </p:nvSpPr>
        <p:spPr bwMode="auto">
          <a:xfrm>
            <a:off x="7237413" y="398463"/>
            <a:ext cx="1322387" cy="777875"/>
          </a:xfrm>
          <a:prstGeom prst="ellipse">
            <a:avLst/>
          </a:prstGeom>
          <a:solidFill>
            <a:srgbClr val="FFFF00">
              <a:alpha val="23921"/>
            </a:srgbClr>
          </a:solidFill>
          <a:ln w="25400">
            <a:solidFill>
              <a:srgbClr val="FF0000"/>
            </a:solidFill>
            <a:round/>
            <a:headEnd/>
            <a:tailEnd/>
          </a:ln>
        </p:spPr>
        <p:txBody>
          <a:bodyPr wrap="none" anchor="ctr"/>
          <a:lstStyle/>
          <a:p>
            <a:endParaRPr lang="id-ID"/>
          </a:p>
        </p:txBody>
      </p:sp>
      <p:graphicFrame>
        <p:nvGraphicFramePr>
          <p:cNvPr id="503828" name="Object 20"/>
          <p:cNvGraphicFramePr>
            <a:graphicFrameLocks noChangeAspect="1"/>
          </p:cNvGraphicFramePr>
          <p:nvPr/>
        </p:nvGraphicFramePr>
        <p:xfrm>
          <a:off x="725488" y="3265488"/>
          <a:ext cx="798512" cy="461962"/>
        </p:xfrm>
        <a:graphic>
          <a:graphicData uri="http://schemas.openxmlformats.org/presentationml/2006/ole">
            <mc:AlternateContent xmlns:mc="http://schemas.openxmlformats.org/markup-compatibility/2006">
              <mc:Choice xmlns:v="urn:schemas-microsoft-com:vml" Requires="v">
                <p:oleObj spid="_x0000_s5186" name="Equation" r:id="rId12" imgW="482391" imgH="279279" progId="Equation.DSMT4">
                  <p:embed/>
                </p:oleObj>
              </mc:Choice>
              <mc:Fallback>
                <p:oleObj name="Equation" r:id="rId12" imgW="482391" imgH="27927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5488" y="3265488"/>
                        <a:ext cx="79851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698805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8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38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38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38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0382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038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38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382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03823">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03823">
                                            <p:txEl>
                                              <p:pRg st="1" end="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03823">
                                            <p:txEl>
                                              <p:pRg st="2" end="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503823">
                                            <p:txEl>
                                              <p:pRg st="3" end="3"/>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03823">
                                            <p:txEl>
                                              <p:pRg st="4" end="4"/>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503823">
                                            <p:txEl>
                                              <p:pRg st="5" end="5"/>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503824">
                                            <p:txEl>
                                              <p:pRg st="0" end="0"/>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503824">
                                            <p:txEl>
                                              <p:pRg st="1" end="1"/>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503824">
                                            <p:txEl>
                                              <p:pRg st="2" end="2"/>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503824">
                                            <p:txEl>
                                              <p:pRg st="3" end="3"/>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5038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20" grpId="0"/>
      <p:bldP spid="503822" grpId="0"/>
      <p:bldP spid="503825" grpId="0" animBg="1"/>
      <p:bldP spid="503825" grpId="1" animBg="1"/>
      <p:bldP spid="5038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defRPr/>
            </a:pPr>
            <a:r>
              <a:rPr lang="en-US" sz="4000" dirty="0" smtClean="0">
                <a:solidFill>
                  <a:srgbClr val="00386B"/>
                </a:solidFill>
              </a:rPr>
              <a:t>Standard Deviation</a:t>
            </a:r>
          </a:p>
        </p:txBody>
      </p:sp>
      <p:graphicFrame>
        <p:nvGraphicFramePr>
          <p:cNvPr id="21507" name="Object 3"/>
          <p:cNvGraphicFramePr>
            <a:graphicFrameLocks noGrp="1" noChangeAspect="1"/>
          </p:cNvGraphicFramePr>
          <p:nvPr>
            <p:ph sz="half" idx="1"/>
          </p:nvPr>
        </p:nvGraphicFramePr>
        <p:xfrm>
          <a:off x="5645150" y="179388"/>
          <a:ext cx="3278188" cy="1736725"/>
        </p:xfrm>
        <a:graphic>
          <a:graphicData uri="http://schemas.openxmlformats.org/presentationml/2006/ole">
            <mc:AlternateContent xmlns:mc="http://schemas.openxmlformats.org/markup-compatibility/2006">
              <mc:Choice xmlns:v="urn:schemas-microsoft-com:vml" Requires="v">
                <p:oleObj spid="_x0000_s6170" name="Equation" r:id="rId4" imgW="1054100" imgH="558800" progId="Equation.DSMT4">
                  <p:embed/>
                </p:oleObj>
              </mc:Choice>
              <mc:Fallback>
                <p:oleObj name="Equation" r:id="rId4" imgW="1054100" imgH="55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150" y="179388"/>
                        <a:ext cx="3278188" cy="173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8" name="Rectangle 4"/>
          <p:cNvSpPr>
            <a:spLocks noChangeArrowheads="1"/>
          </p:cNvSpPr>
          <p:nvPr/>
        </p:nvSpPr>
        <p:spPr bwMode="auto">
          <a:xfrm>
            <a:off x="1211263" y="1884363"/>
            <a:ext cx="694690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0000"/>
                </a:solidFill>
              </a:rPr>
              <a:t>2, 5, 48, 49, 55, 58, 59, 60, 62, 63, 63</a:t>
            </a:r>
            <a:endParaRPr lang="en-US">
              <a:solidFill>
                <a:srgbClr val="FF0000"/>
              </a:solidFill>
            </a:endParaRPr>
          </a:p>
        </p:txBody>
      </p:sp>
      <p:sp>
        <p:nvSpPr>
          <p:cNvPr id="21509" name="Text Box 5"/>
          <p:cNvSpPr txBox="1">
            <a:spLocks noChangeArrowheads="1"/>
          </p:cNvSpPr>
          <p:nvPr/>
        </p:nvSpPr>
        <p:spPr bwMode="auto">
          <a:xfrm>
            <a:off x="346075" y="741363"/>
            <a:ext cx="5808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Calculate the standard deviation for the data array.</a:t>
            </a:r>
          </a:p>
        </p:txBody>
      </p:sp>
      <p:sp>
        <p:nvSpPr>
          <p:cNvPr id="21510" name="Text Box 10"/>
          <p:cNvSpPr txBox="1">
            <a:spLocks noChangeArrowheads="1"/>
          </p:cNvSpPr>
          <p:nvPr/>
        </p:nvSpPr>
        <p:spPr bwMode="auto">
          <a:xfrm>
            <a:off x="287338" y="26606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3.</a:t>
            </a:r>
          </a:p>
        </p:txBody>
      </p:sp>
      <p:sp>
        <p:nvSpPr>
          <p:cNvPr id="508939" name="Text Box 11"/>
          <p:cNvSpPr txBox="1">
            <a:spLocks noChangeArrowheads="1"/>
          </p:cNvSpPr>
          <p:nvPr/>
        </p:nvSpPr>
        <p:spPr bwMode="auto">
          <a:xfrm>
            <a:off x="754063" y="3132138"/>
            <a:ext cx="3697287"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336600"/>
                </a:solidFill>
              </a:rPr>
              <a:t>-45.64</a:t>
            </a:r>
            <a:r>
              <a:rPr lang="en-US" sz="2800" baseline="30000"/>
              <a:t>2 </a:t>
            </a:r>
            <a:r>
              <a:rPr lang="en-US" sz="2800"/>
              <a:t>= 2083.01</a:t>
            </a:r>
          </a:p>
          <a:p>
            <a:pPr eaLnBrk="1" hangingPunct="1">
              <a:spcBef>
                <a:spcPct val="50000"/>
              </a:spcBef>
            </a:pPr>
            <a:r>
              <a:rPr lang="en-US" sz="2800">
                <a:solidFill>
                  <a:srgbClr val="336600"/>
                </a:solidFill>
              </a:rPr>
              <a:t>-42.64</a:t>
            </a:r>
            <a:r>
              <a:rPr lang="en-US" sz="2800" baseline="30000"/>
              <a:t>2 </a:t>
            </a:r>
            <a:r>
              <a:rPr lang="en-US" sz="2800"/>
              <a:t>= 1818.17</a:t>
            </a:r>
          </a:p>
          <a:p>
            <a:pPr eaLnBrk="1" hangingPunct="1">
              <a:spcBef>
                <a:spcPct val="50000"/>
              </a:spcBef>
            </a:pPr>
            <a:r>
              <a:rPr lang="en-US" sz="2800">
                <a:solidFill>
                  <a:srgbClr val="336600"/>
                </a:solidFill>
              </a:rPr>
              <a:t>   0.36</a:t>
            </a:r>
            <a:r>
              <a:rPr lang="en-US" sz="2800" baseline="30000"/>
              <a:t>2 </a:t>
            </a:r>
            <a:r>
              <a:rPr lang="en-US" sz="2800"/>
              <a:t>=       0.13</a:t>
            </a:r>
            <a:endParaRPr lang="en-US" sz="2800" baseline="30000"/>
          </a:p>
          <a:p>
            <a:pPr eaLnBrk="1" hangingPunct="1">
              <a:spcBef>
                <a:spcPct val="50000"/>
              </a:spcBef>
            </a:pPr>
            <a:r>
              <a:rPr lang="en-US" sz="2800">
                <a:solidFill>
                  <a:srgbClr val="336600"/>
                </a:solidFill>
              </a:rPr>
              <a:t>   1.36</a:t>
            </a:r>
            <a:r>
              <a:rPr lang="en-US" sz="2800" baseline="30000"/>
              <a:t>2 </a:t>
            </a:r>
            <a:r>
              <a:rPr lang="en-US" sz="2800"/>
              <a:t>=       1.85</a:t>
            </a:r>
          </a:p>
          <a:p>
            <a:pPr eaLnBrk="1" hangingPunct="1">
              <a:spcBef>
                <a:spcPct val="50000"/>
              </a:spcBef>
            </a:pPr>
            <a:r>
              <a:rPr lang="en-US" sz="2800">
                <a:solidFill>
                  <a:srgbClr val="336600"/>
                </a:solidFill>
              </a:rPr>
              <a:t>   7.36</a:t>
            </a:r>
            <a:r>
              <a:rPr lang="en-US" sz="2800" baseline="30000"/>
              <a:t>2 </a:t>
            </a:r>
            <a:r>
              <a:rPr lang="en-US" sz="2800"/>
              <a:t>=     54.17</a:t>
            </a:r>
          </a:p>
          <a:p>
            <a:pPr eaLnBrk="1" hangingPunct="1">
              <a:spcBef>
                <a:spcPct val="50000"/>
              </a:spcBef>
            </a:pPr>
            <a:r>
              <a:rPr lang="en-US" sz="2800">
                <a:solidFill>
                  <a:srgbClr val="336600"/>
                </a:solidFill>
              </a:rPr>
              <a:t> 10.36</a:t>
            </a:r>
            <a:r>
              <a:rPr lang="en-US" sz="2800" baseline="30000"/>
              <a:t>2 </a:t>
            </a:r>
            <a:r>
              <a:rPr lang="en-US" sz="2800"/>
              <a:t>=   107.33</a:t>
            </a:r>
          </a:p>
        </p:txBody>
      </p:sp>
      <p:sp>
        <p:nvSpPr>
          <p:cNvPr id="508940" name="Text Box 12"/>
          <p:cNvSpPr txBox="1">
            <a:spLocks noChangeArrowheads="1"/>
          </p:cNvSpPr>
          <p:nvPr/>
        </p:nvSpPr>
        <p:spPr bwMode="auto">
          <a:xfrm>
            <a:off x="4805363" y="3116263"/>
            <a:ext cx="3052762"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336600"/>
                </a:solidFill>
              </a:rPr>
              <a:t>11.36</a:t>
            </a:r>
            <a:r>
              <a:rPr lang="en-US" sz="2800" baseline="30000"/>
              <a:t>2 </a:t>
            </a:r>
            <a:r>
              <a:rPr lang="en-US" sz="2800"/>
              <a:t>= 129.05</a:t>
            </a:r>
          </a:p>
          <a:p>
            <a:pPr eaLnBrk="1" hangingPunct="1">
              <a:spcBef>
                <a:spcPct val="50000"/>
              </a:spcBef>
            </a:pPr>
            <a:r>
              <a:rPr lang="en-US" sz="2800">
                <a:solidFill>
                  <a:srgbClr val="336600"/>
                </a:solidFill>
              </a:rPr>
              <a:t>12.36</a:t>
            </a:r>
            <a:r>
              <a:rPr lang="en-US" sz="2800" baseline="30000"/>
              <a:t>2 </a:t>
            </a:r>
            <a:r>
              <a:rPr lang="en-US" sz="2800"/>
              <a:t>= 152.77</a:t>
            </a:r>
          </a:p>
          <a:p>
            <a:pPr eaLnBrk="1" hangingPunct="1">
              <a:spcBef>
                <a:spcPct val="50000"/>
              </a:spcBef>
            </a:pPr>
            <a:r>
              <a:rPr lang="en-US" sz="2800">
                <a:solidFill>
                  <a:srgbClr val="336600"/>
                </a:solidFill>
              </a:rPr>
              <a:t>14.36</a:t>
            </a:r>
            <a:r>
              <a:rPr lang="en-US" sz="2800" baseline="30000"/>
              <a:t>2 </a:t>
            </a:r>
            <a:r>
              <a:rPr lang="en-US" sz="2800"/>
              <a:t>= 206.21</a:t>
            </a:r>
          </a:p>
          <a:p>
            <a:pPr eaLnBrk="1" hangingPunct="1">
              <a:spcBef>
                <a:spcPct val="50000"/>
              </a:spcBef>
            </a:pPr>
            <a:r>
              <a:rPr lang="en-US" sz="2800">
                <a:solidFill>
                  <a:srgbClr val="336600"/>
                </a:solidFill>
              </a:rPr>
              <a:t>15.36</a:t>
            </a:r>
            <a:r>
              <a:rPr lang="en-US" sz="2800" baseline="30000"/>
              <a:t>2 </a:t>
            </a:r>
            <a:r>
              <a:rPr lang="en-US" sz="2800"/>
              <a:t>= 235.93</a:t>
            </a:r>
          </a:p>
          <a:p>
            <a:pPr eaLnBrk="1" hangingPunct="1">
              <a:spcBef>
                <a:spcPct val="50000"/>
              </a:spcBef>
            </a:pPr>
            <a:r>
              <a:rPr lang="en-US" sz="2800">
                <a:solidFill>
                  <a:srgbClr val="336600"/>
                </a:solidFill>
              </a:rPr>
              <a:t>15.36</a:t>
            </a:r>
            <a:r>
              <a:rPr lang="en-US" sz="2800" baseline="30000"/>
              <a:t>2 </a:t>
            </a:r>
            <a:r>
              <a:rPr lang="en-US" sz="2800"/>
              <a:t>= 235.93</a:t>
            </a:r>
          </a:p>
        </p:txBody>
      </p:sp>
      <p:sp>
        <p:nvSpPr>
          <p:cNvPr id="21513" name="Oval 13"/>
          <p:cNvSpPr>
            <a:spLocks noChangeArrowheads="1"/>
          </p:cNvSpPr>
          <p:nvPr/>
        </p:nvSpPr>
        <p:spPr bwMode="auto">
          <a:xfrm>
            <a:off x="7232650" y="227013"/>
            <a:ext cx="1689100" cy="1020762"/>
          </a:xfrm>
          <a:prstGeom prst="ellipse">
            <a:avLst/>
          </a:prstGeom>
          <a:solidFill>
            <a:srgbClr val="FFFF00">
              <a:alpha val="23921"/>
            </a:srgbClr>
          </a:solidFill>
          <a:ln w="25400">
            <a:solidFill>
              <a:srgbClr val="FF0000"/>
            </a:solidFill>
            <a:round/>
            <a:headEnd/>
            <a:tailEnd/>
          </a:ln>
        </p:spPr>
        <p:txBody>
          <a:bodyPr wrap="none" anchor="ctr"/>
          <a:lstStyle/>
          <a:p>
            <a:endParaRPr lang="id-ID"/>
          </a:p>
        </p:txBody>
      </p:sp>
      <p:graphicFrame>
        <p:nvGraphicFramePr>
          <p:cNvPr id="21514" name="Object 16"/>
          <p:cNvGraphicFramePr>
            <a:graphicFrameLocks noChangeAspect="1"/>
          </p:cNvGraphicFramePr>
          <p:nvPr/>
        </p:nvGraphicFramePr>
        <p:xfrm>
          <a:off x="722313" y="2568575"/>
          <a:ext cx="1003300" cy="596900"/>
        </p:xfrm>
        <a:graphic>
          <a:graphicData uri="http://schemas.openxmlformats.org/presentationml/2006/ole">
            <mc:AlternateContent xmlns:mc="http://schemas.openxmlformats.org/markup-compatibility/2006">
              <mc:Choice xmlns:v="urn:schemas-microsoft-com:vml" Requires="v">
                <p:oleObj spid="_x0000_s6171" name="Equation" r:id="rId6" imgW="532937" imgH="317225" progId="Equation.DSMT4">
                  <p:embed/>
                </p:oleObj>
              </mc:Choice>
              <mc:Fallback>
                <p:oleObj name="Equation" r:id="rId6" imgW="532937" imgH="31722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313" y="2568575"/>
                        <a:ext cx="10033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02094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8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8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8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8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089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89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08940">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08940">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08940">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08940">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089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eaLnBrk="1" hangingPunct="1">
              <a:defRPr/>
            </a:pPr>
            <a:r>
              <a:rPr lang="en-US" sz="4000" dirty="0" smtClean="0">
                <a:solidFill>
                  <a:srgbClr val="00386B"/>
                </a:solidFill>
              </a:rPr>
              <a:t>Standard Deviation</a:t>
            </a:r>
          </a:p>
        </p:txBody>
      </p:sp>
      <p:graphicFrame>
        <p:nvGraphicFramePr>
          <p:cNvPr id="22531" name="Object 3"/>
          <p:cNvGraphicFramePr>
            <a:graphicFrameLocks noGrp="1" noChangeAspect="1"/>
          </p:cNvGraphicFramePr>
          <p:nvPr>
            <p:ph sz="half" idx="1"/>
          </p:nvPr>
        </p:nvGraphicFramePr>
        <p:xfrm>
          <a:off x="5645150" y="179388"/>
          <a:ext cx="3278188" cy="1736725"/>
        </p:xfrm>
        <a:graphic>
          <a:graphicData uri="http://schemas.openxmlformats.org/presentationml/2006/ole">
            <mc:AlternateContent xmlns:mc="http://schemas.openxmlformats.org/markup-compatibility/2006">
              <mc:Choice xmlns:v="urn:schemas-microsoft-com:vml" Requires="v">
                <p:oleObj spid="_x0000_s7266" name="Equation" r:id="rId4" imgW="1054100" imgH="558800" progId="Equation.DSMT4">
                  <p:embed/>
                </p:oleObj>
              </mc:Choice>
              <mc:Fallback>
                <p:oleObj name="Equation" r:id="rId4" imgW="1054100" imgH="55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150" y="179388"/>
                        <a:ext cx="3278188" cy="173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2" name="Rectangle 4"/>
          <p:cNvSpPr>
            <a:spLocks noChangeArrowheads="1"/>
          </p:cNvSpPr>
          <p:nvPr/>
        </p:nvSpPr>
        <p:spPr bwMode="auto">
          <a:xfrm>
            <a:off x="1211263" y="1884363"/>
            <a:ext cx="694690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0000"/>
                </a:solidFill>
              </a:rPr>
              <a:t>2, 5, 48, 49, 55, 58, 59, 60, 62, 63, 63</a:t>
            </a:r>
            <a:endParaRPr lang="en-US">
              <a:solidFill>
                <a:srgbClr val="FF0000"/>
              </a:solidFill>
            </a:endParaRPr>
          </a:p>
        </p:txBody>
      </p:sp>
      <p:sp>
        <p:nvSpPr>
          <p:cNvPr id="22533" name="Text Box 5"/>
          <p:cNvSpPr txBox="1">
            <a:spLocks noChangeArrowheads="1"/>
          </p:cNvSpPr>
          <p:nvPr/>
        </p:nvSpPr>
        <p:spPr bwMode="auto">
          <a:xfrm>
            <a:off x="346075" y="741363"/>
            <a:ext cx="5808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Calculate the standard deviation for the data array.</a:t>
            </a:r>
          </a:p>
        </p:txBody>
      </p:sp>
      <p:sp>
        <p:nvSpPr>
          <p:cNvPr id="22534" name="Text Box 6"/>
          <p:cNvSpPr txBox="1">
            <a:spLocks noChangeArrowheads="1"/>
          </p:cNvSpPr>
          <p:nvPr/>
        </p:nvSpPr>
        <p:spPr bwMode="auto">
          <a:xfrm>
            <a:off x="287338" y="26352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4.</a:t>
            </a:r>
          </a:p>
        </p:txBody>
      </p:sp>
      <p:sp>
        <p:nvSpPr>
          <p:cNvPr id="510983" name="Text Box 7"/>
          <p:cNvSpPr txBox="1">
            <a:spLocks noChangeArrowheads="1"/>
          </p:cNvSpPr>
          <p:nvPr/>
        </p:nvSpPr>
        <p:spPr bwMode="auto">
          <a:xfrm>
            <a:off x="779463" y="3128963"/>
            <a:ext cx="82502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2083.01 + 1818.17 + 0.13 + 1.85 + 54.17 + 107.33 + 129.05 + 152.77 + 206.21 + 235.93 + 235.93</a:t>
            </a:r>
          </a:p>
        </p:txBody>
      </p:sp>
      <p:sp>
        <p:nvSpPr>
          <p:cNvPr id="510985" name="Oval 9"/>
          <p:cNvSpPr>
            <a:spLocks noChangeArrowheads="1"/>
          </p:cNvSpPr>
          <p:nvPr/>
        </p:nvSpPr>
        <p:spPr bwMode="auto">
          <a:xfrm>
            <a:off x="6648450" y="227013"/>
            <a:ext cx="2273300" cy="1020762"/>
          </a:xfrm>
          <a:prstGeom prst="ellipse">
            <a:avLst/>
          </a:prstGeom>
          <a:solidFill>
            <a:srgbClr val="FFFF00">
              <a:alpha val="23921"/>
            </a:srgbClr>
          </a:solidFill>
          <a:ln w="25400">
            <a:solidFill>
              <a:srgbClr val="FF0000"/>
            </a:solidFill>
            <a:round/>
            <a:headEnd/>
            <a:tailEnd/>
          </a:ln>
        </p:spPr>
        <p:txBody>
          <a:bodyPr wrap="none" anchor="ctr"/>
          <a:lstStyle/>
          <a:p>
            <a:endParaRPr lang="id-ID"/>
          </a:p>
        </p:txBody>
      </p:sp>
      <p:graphicFrame>
        <p:nvGraphicFramePr>
          <p:cNvPr id="22537" name="Object 10"/>
          <p:cNvGraphicFramePr>
            <a:graphicFrameLocks noChangeAspect="1"/>
          </p:cNvGraphicFramePr>
          <p:nvPr/>
        </p:nvGraphicFramePr>
        <p:xfrm>
          <a:off x="746125" y="2482850"/>
          <a:ext cx="1403350" cy="674688"/>
        </p:xfrm>
        <a:graphic>
          <a:graphicData uri="http://schemas.openxmlformats.org/presentationml/2006/ole">
            <mc:AlternateContent xmlns:mc="http://schemas.openxmlformats.org/markup-compatibility/2006">
              <mc:Choice xmlns:v="urn:schemas-microsoft-com:vml" Requires="v">
                <p:oleObj spid="_x0000_s7267" name="Equation" r:id="rId6" imgW="660113" imgH="317362" progId="Equation.DSMT4">
                  <p:embed/>
                </p:oleObj>
              </mc:Choice>
              <mc:Fallback>
                <p:oleObj name="Equation" r:id="rId6" imgW="660113" imgH="31736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125" y="2482850"/>
                        <a:ext cx="1403350"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0987" name="Text Box 11"/>
          <p:cNvSpPr txBox="1">
            <a:spLocks noChangeArrowheads="1"/>
          </p:cNvSpPr>
          <p:nvPr/>
        </p:nvSpPr>
        <p:spPr bwMode="auto">
          <a:xfrm>
            <a:off x="3159125" y="4049713"/>
            <a:ext cx="2333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0000FF"/>
                </a:solidFill>
              </a:rPr>
              <a:t>= 5,024.55</a:t>
            </a:r>
          </a:p>
        </p:txBody>
      </p:sp>
      <p:sp>
        <p:nvSpPr>
          <p:cNvPr id="510988" name="Text Box 12"/>
          <p:cNvSpPr txBox="1">
            <a:spLocks noChangeArrowheads="1"/>
          </p:cNvSpPr>
          <p:nvPr/>
        </p:nvSpPr>
        <p:spPr bwMode="auto">
          <a:xfrm>
            <a:off x="230188" y="44846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5.</a:t>
            </a:r>
          </a:p>
        </p:txBody>
      </p:sp>
      <p:graphicFrame>
        <p:nvGraphicFramePr>
          <p:cNvPr id="510989" name="Object 13"/>
          <p:cNvGraphicFramePr>
            <a:graphicFrameLocks noChangeAspect="1"/>
          </p:cNvGraphicFramePr>
          <p:nvPr/>
        </p:nvGraphicFramePr>
        <p:xfrm>
          <a:off x="644525" y="4514850"/>
          <a:ext cx="925513" cy="407988"/>
        </p:xfrm>
        <a:graphic>
          <a:graphicData uri="http://schemas.openxmlformats.org/presentationml/2006/ole">
            <mc:AlternateContent xmlns:mc="http://schemas.openxmlformats.org/markup-compatibility/2006">
              <mc:Choice xmlns:v="urn:schemas-microsoft-com:vml" Requires="v">
                <p:oleObj spid="_x0000_s7268" name="Equation" r:id="rId8" imgW="431613" imgH="190417" progId="Equation.DSMT4">
                  <p:embed/>
                </p:oleObj>
              </mc:Choice>
              <mc:Fallback>
                <p:oleObj name="Equation" r:id="rId8" imgW="431613" imgH="190417"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525" y="4514850"/>
                        <a:ext cx="925513"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0990" name="Text Box 14"/>
          <p:cNvSpPr txBox="1">
            <a:spLocks noChangeArrowheads="1"/>
          </p:cNvSpPr>
          <p:nvPr/>
        </p:nvSpPr>
        <p:spPr bwMode="auto">
          <a:xfrm>
            <a:off x="627063" y="4892675"/>
            <a:ext cx="23860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11-1 = </a:t>
            </a:r>
            <a:r>
              <a:rPr lang="en-US" sz="2800">
                <a:solidFill>
                  <a:srgbClr val="FF3300"/>
                </a:solidFill>
              </a:rPr>
              <a:t>10</a:t>
            </a:r>
          </a:p>
        </p:txBody>
      </p:sp>
      <p:sp>
        <p:nvSpPr>
          <p:cNvPr id="510991" name="Text Box 15"/>
          <p:cNvSpPr txBox="1">
            <a:spLocks noChangeArrowheads="1"/>
          </p:cNvSpPr>
          <p:nvPr/>
        </p:nvSpPr>
        <p:spPr bwMode="auto">
          <a:xfrm>
            <a:off x="236538" y="5768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6.</a:t>
            </a:r>
          </a:p>
        </p:txBody>
      </p:sp>
      <p:graphicFrame>
        <p:nvGraphicFramePr>
          <p:cNvPr id="510992" name="Object 16"/>
          <p:cNvGraphicFramePr>
            <a:graphicFrameLocks noChangeAspect="1"/>
          </p:cNvGraphicFramePr>
          <p:nvPr/>
        </p:nvGraphicFramePr>
        <p:xfrm>
          <a:off x="684213" y="5667375"/>
          <a:ext cx="1082675" cy="787400"/>
        </p:xfrm>
        <a:graphic>
          <a:graphicData uri="http://schemas.openxmlformats.org/presentationml/2006/ole">
            <mc:AlternateContent xmlns:mc="http://schemas.openxmlformats.org/markup-compatibility/2006">
              <mc:Choice xmlns:v="urn:schemas-microsoft-com:vml" Requires="v">
                <p:oleObj spid="_x0000_s7269" name="Equation" r:id="rId10" imgW="698500" imgH="508000" progId="Equation.DSMT4">
                  <p:embed/>
                </p:oleObj>
              </mc:Choice>
              <mc:Fallback>
                <p:oleObj name="Equation" r:id="rId10" imgW="698500" imgH="508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213" y="5667375"/>
                        <a:ext cx="1082675"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0994" name="Object 18"/>
          <p:cNvGraphicFramePr>
            <a:graphicFrameLocks noChangeAspect="1"/>
          </p:cNvGraphicFramePr>
          <p:nvPr/>
        </p:nvGraphicFramePr>
        <p:xfrm>
          <a:off x="1990725" y="5627688"/>
          <a:ext cx="1762125" cy="909637"/>
        </p:xfrm>
        <a:graphic>
          <a:graphicData uri="http://schemas.openxmlformats.org/presentationml/2006/ole">
            <mc:AlternateContent xmlns:mc="http://schemas.openxmlformats.org/markup-compatibility/2006">
              <mc:Choice xmlns:v="urn:schemas-microsoft-com:vml" Requires="v">
                <p:oleObj spid="_x0000_s7270" name="Equation" r:id="rId12" imgW="787058" imgH="406224" progId="Equation.DSMT4">
                  <p:embed/>
                </p:oleObj>
              </mc:Choice>
              <mc:Fallback>
                <p:oleObj name="Equation" r:id="rId12" imgW="787058" imgH="406224"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0725" y="5627688"/>
                        <a:ext cx="1762125"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0995" name="Object 19"/>
          <p:cNvGraphicFramePr>
            <a:graphicFrameLocks noChangeAspect="1"/>
          </p:cNvGraphicFramePr>
          <p:nvPr/>
        </p:nvGraphicFramePr>
        <p:xfrm>
          <a:off x="3867150" y="5867400"/>
          <a:ext cx="1384300" cy="387350"/>
        </p:xfrm>
        <a:graphic>
          <a:graphicData uri="http://schemas.openxmlformats.org/presentationml/2006/ole">
            <mc:AlternateContent xmlns:mc="http://schemas.openxmlformats.org/markup-compatibility/2006">
              <mc:Choice xmlns:v="urn:schemas-microsoft-com:vml" Requires="v">
                <p:oleObj spid="_x0000_s7271" name="Equation" r:id="rId14" imgW="634449" imgH="177646" progId="Equation.DSMT4">
                  <p:embed/>
                </p:oleObj>
              </mc:Choice>
              <mc:Fallback>
                <p:oleObj name="Equation" r:id="rId14" imgW="634449" imgH="177646"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7150" y="5867400"/>
                        <a:ext cx="138430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0996" name="Text Box 20"/>
          <p:cNvSpPr txBox="1">
            <a:spLocks noChangeArrowheads="1"/>
          </p:cNvSpPr>
          <p:nvPr/>
        </p:nvSpPr>
        <p:spPr bwMode="auto">
          <a:xfrm>
            <a:off x="5910263" y="42846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7.</a:t>
            </a:r>
          </a:p>
        </p:txBody>
      </p:sp>
      <p:graphicFrame>
        <p:nvGraphicFramePr>
          <p:cNvPr id="510997" name="Object 21"/>
          <p:cNvGraphicFramePr>
            <a:graphicFrameLocks noChangeAspect="1"/>
          </p:cNvGraphicFramePr>
          <p:nvPr/>
        </p:nvGraphicFramePr>
        <p:xfrm>
          <a:off x="6523038" y="4102100"/>
          <a:ext cx="1990725" cy="1055688"/>
        </p:xfrm>
        <a:graphic>
          <a:graphicData uri="http://schemas.openxmlformats.org/presentationml/2006/ole">
            <mc:AlternateContent xmlns:mc="http://schemas.openxmlformats.org/markup-compatibility/2006">
              <mc:Choice xmlns:v="urn:schemas-microsoft-com:vml" Requires="v">
                <p:oleObj spid="_x0000_s7272" name="Equation" r:id="rId16" imgW="1054100" imgH="558800" progId="Equation.DSMT4">
                  <p:embed/>
                </p:oleObj>
              </mc:Choice>
              <mc:Fallback>
                <p:oleObj name="Equation" r:id="rId16" imgW="1054100" imgH="558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23038" y="4102100"/>
                        <a:ext cx="1990725"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0998" name="Object 22"/>
          <p:cNvGraphicFramePr>
            <a:graphicFrameLocks noChangeAspect="1"/>
          </p:cNvGraphicFramePr>
          <p:nvPr/>
        </p:nvGraphicFramePr>
        <p:xfrm>
          <a:off x="6689725" y="5203825"/>
          <a:ext cx="1990725" cy="641350"/>
        </p:xfrm>
        <a:graphic>
          <a:graphicData uri="http://schemas.openxmlformats.org/presentationml/2006/ole">
            <mc:AlternateContent xmlns:mc="http://schemas.openxmlformats.org/markup-compatibility/2006">
              <mc:Choice xmlns:v="urn:schemas-microsoft-com:vml" Requires="v">
                <p:oleObj spid="_x0000_s7273" name="Equation" r:id="rId18" imgW="748975" imgH="241195" progId="Equation.DSMT4">
                  <p:embed/>
                </p:oleObj>
              </mc:Choice>
              <mc:Fallback>
                <p:oleObj name="Equation" r:id="rId18" imgW="748975" imgH="241195"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89725" y="5203825"/>
                        <a:ext cx="19907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0999" name="Text Box 23"/>
          <p:cNvSpPr txBox="1">
            <a:spLocks noChangeArrowheads="1"/>
          </p:cNvSpPr>
          <p:nvPr/>
        </p:nvSpPr>
        <p:spPr bwMode="auto">
          <a:xfrm>
            <a:off x="6297613" y="5807075"/>
            <a:ext cx="1995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FF3300"/>
                </a:solidFill>
              </a:rPr>
              <a:t>S = 22.42</a:t>
            </a:r>
          </a:p>
        </p:txBody>
      </p:sp>
      <p:sp>
        <p:nvSpPr>
          <p:cNvPr id="511000" name="Oval 24"/>
          <p:cNvSpPr>
            <a:spLocks noChangeArrowheads="1"/>
          </p:cNvSpPr>
          <p:nvPr/>
        </p:nvSpPr>
        <p:spPr bwMode="auto">
          <a:xfrm>
            <a:off x="7119938" y="1189038"/>
            <a:ext cx="1358900" cy="685800"/>
          </a:xfrm>
          <a:prstGeom prst="ellipse">
            <a:avLst/>
          </a:prstGeom>
          <a:solidFill>
            <a:srgbClr val="FFFF00">
              <a:alpha val="23921"/>
            </a:srgbClr>
          </a:solidFill>
          <a:ln w="25400">
            <a:solidFill>
              <a:srgbClr val="FF0000"/>
            </a:solidFill>
            <a:round/>
            <a:headEnd/>
            <a:tailEnd/>
          </a:ln>
        </p:spPr>
        <p:txBody>
          <a:bodyPr wrap="none" anchor="ctr"/>
          <a:lstStyle/>
          <a:p>
            <a:endParaRPr lang="id-ID"/>
          </a:p>
        </p:txBody>
      </p:sp>
      <p:sp>
        <p:nvSpPr>
          <p:cNvPr id="511001" name="Oval 25"/>
          <p:cNvSpPr>
            <a:spLocks noChangeArrowheads="1"/>
          </p:cNvSpPr>
          <p:nvPr/>
        </p:nvSpPr>
        <p:spPr bwMode="auto">
          <a:xfrm>
            <a:off x="6651625" y="147638"/>
            <a:ext cx="2405063" cy="1763712"/>
          </a:xfrm>
          <a:prstGeom prst="ellipse">
            <a:avLst/>
          </a:prstGeom>
          <a:solidFill>
            <a:srgbClr val="FFFF00">
              <a:alpha val="23921"/>
            </a:srgbClr>
          </a:solidFill>
          <a:ln w="25400">
            <a:solidFill>
              <a:srgbClr val="FF0000"/>
            </a:solidFill>
            <a:round/>
            <a:headEnd/>
            <a:tailEnd/>
          </a:ln>
        </p:spPr>
        <p:txBody>
          <a:bodyPr wrap="none" anchor="ctr"/>
          <a:lstStyle/>
          <a:p>
            <a:endParaRPr lang="id-ID"/>
          </a:p>
        </p:txBody>
      </p:sp>
      <p:sp>
        <p:nvSpPr>
          <p:cNvPr id="511002" name="Oval 26"/>
          <p:cNvSpPr>
            <a:spLocks noChangeArrowheads="1"/>
          </p:cNvSpPr>
          <p:nvPr/>
        </p:nvSpPr>
        <p:spPr bwMode="auto">
          <a:xfrm>
            <a:off x="6388100" y="0"/>
            <a:ext cx="2755900" cy="2106613"/>
          </a:xfrm>
          <a:prstGeom prst="ellipse">
            <a:avLst/>
          </a:prstGeom>
          <a:solidFill>
            <a:srgbClr val="FFFF00">
              <a:alpha val="23921"/>
            </a:srgbClr>
          </a:solidFill>
          <a:ln w="25400">
            <a:solidFill>
              <a:srgbClr val="FF0000"/>
            </a:solidFill>
            <a:round/>
            <a:headEnd/>
            <a:tailEnd/>
          </a:ln>
        </p:spPr>
        <p:txBody>
          <a:bodyPr wrap="none" anchor="ctr"/>
          <a:lstStyle/>
          <a:p>
            <a:endParaRPr lang="id-ID"/>
          </a:p>
        </p:txBody>
      </p:sp>
    </p:spTree>
    <p:extLst>
      <p:ext uri="{BB962C8B-B14F-4D97-AF65-F5344CB8AC3E}">
        <p14:creationId xmlns:p14="http://schemas.microsoft.com/office/powerpoint/2010/main" val="165485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09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09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09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09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1000"/>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51098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09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10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099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1100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1099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1099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1099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11001"/>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110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099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099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51099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0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3" grpId="0"/>
      <p:bldP spid="510985" grpId="0" animBg="1"/>
      <p:bldP spid="510987" grpId="0"/>
      <p:bldP spid="510988" grpId="0"/>
      <p:bldP spid="510990" grpId="0"/>
      <p:bldP spid="510991" grpId="0"/>
      <p:bldP spid="510996" grpId="0"/>
      <p:bldP spid="510999" grpId="0"/>
      <p:bldP spid="511000" grpId="0" animBg="1"/>
      <p:bldP spid="511000" grpId="1" animBg="1"/>
      <p:bldP spid="511001" grpId="0" animBg="1"/>
      <p:bldP spid="511001" grpId="1" animBg="1"/>
      <p:bldP spid="5110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dirty="0" smtClean="0"/>
              <a:t>Coba hitung dg rumus</a:t>
            </a:r>
            <a:endParaRPr lang="id-ID"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1405613440"/>
              </p:ext>
            </p:extLst>
          </p:nvPr>
        </p:nvGraphicFramePr>
        <p:xfrm>
          <a:off x="2339752" y="2132856"/>
          <a:ext cx="4084405" cy="1670893"/>
        </p:xfrm>
        <a:graphic>
          <a:graphicData uri="http://schemas.openxmlformats.org/presentationml/2006/ole">
            <mc:AlternateContent xmlns:mc="http://schemas.openxmlformats.org/markup-compatibility/2006">
              <mc:Choice xmlns:v="urn:schemas-microsoft-com:vml" Requires="v">
                <p:oleObj spid="_x0000_s14343" name="Equation" r:id="rId3" imgW="1117440" imgH="457200" progId="Equation.3">
                  <p:embed/>
                </p:oleObj>
              </mc:Choice>
              <mc:Fallback>
                <p:oleObj name="Equation" r:id="rId3" imgW="1117440" imgH="457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132856"/>
                        <a:ext cx="4084405" cy="16708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7564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pPr eaLnBrk="1" hangingPunct="1">
              <a:defRPr/>
            </a:pPr>
            <a:r>
              <a:rPr lang="en-US" sz="4000" dirty="0" smtClean="0">
                <a:solidFill>
                  <a:srgbClr val="00386B"/>
                </a:solidFill>
              </a:rPr>
              <a:t>Variance</a:t>
            </a:r>
          </a:p>
        </p:txBody>
      </p:sp>
      <p:graphicFrame>
        <p:nvGraphicFramePr>
          <p:cNvPr id="23555" name="Object 10"/>
          <p:cNvGraphicFramePr>
            <a:graphicFrameLocks noChangeAspect="1"/>
          </p:cNvGraphicFramePr>
          <p:nvPr/>
        </p:nvGraphicFramePr>
        <p:xfrm>
          <a:off x="6581775" y="271463"/>
          <a:ext cx="2176463" cy="1089025"/>
        </p:xfrm>
        <a:graphic>
          <a:graphicData uri="http://schemas.openxmlformats.org/presentationml/2006/ole">
            <mc:AlternateContent xmlns:mc="http://schemas.openxmlformats.org/markup-compatibility/2006">
              <mc:Choice xmlns:v="urn:schemas-microsoft-com:vml" Requires="v">
                <p:oleObj spid="_x0000_s8206" name="Equation" r:id="rId4" imgW="1016000" imgH="508000" progId="Equation.DSMT4">
                  <p:embed/>
                </p:oleObj>
              </mc:Choice>
              <mc:Fallback>
                <p:oleObj name="Equation" r:id="rId4" imgW="1016000" imgH="508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1775" y="271463"/>
                        <a:ext cx="2176463"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6" name="Text Box 11"/>
          <p:cNvSpPr txBox="1">
            <a:spLocks noChangeArrowheads="1"/>
          </p:cNvSpPr>
          <p:nvPr/>
        </p:nvSpPr>
        <p:spPr bwMode="auto">
          <a:xfrm>
            <a:off x="650875" y="2082800"/>
            <a:ext cx="7927975"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3200" dirty="0"/>
              <a:t>Calculate the mean.</a:t>
            </a:r>
          </a:p>
          <a:p>
            <a:pPr eaLnBrk="1" hangingPunct="1">
              <a:spcBef>
                <a:spcPct val="50000"/>
              </a:spcBef>
              <a:buFontTx/>
              <a:buAutoNum type="arabicPeriod"/>
            </a:pPr>
            <a:r>
              <a:rPr lang="en-US" sz="3200" dirty="0"/>
              <a:t>Subtract the mean from each value.</a:t>
            </a:r>
          </a:p>
          <a:p>
            <a:pPr eaLnBrk="1" hangingPunct="1">
              <a:spcBef>
                <a:spcPct val="50000"/>
              </a:spcBef>
              <a:buFontTx/>
              <a:buAutoNum type="arabicPeriod"/>
            </a:pPr>
            <a:r>
              <a:rPr lang="en-US" sz="3200" dirty="0"/>
              <a:t>Square each difference. </a:t>
            </a:r>
          </a:p>
          <a:p>
            <a:pPr eaLnBrk="1" hangingPunct="1">
              <a:spcBef>
                <a:spcPct val="50000"/>
              </a:spcBef>
              <a:buFontTx/>
              <a:buAutoNum type="arabicPeriod"/>
            </a:pPr>
            <a:r>
              <a:rPr lang="en-US" sz="3200" dirty="0"/>
              <a:t>Sum all squared differences.</a:t>
            </a:r>
          </a:p>
          <a:p>
            <a:pPr eaLnBrk="1" hangingPunct="1">
              <a:spcBef>
                <a:spcPct val="50000"/>
              </a:spcBef>
              <a:buFontTx/>
              <a:buAutoNum type="arabicPeriod"/>
            </a:pPr>
            <a:r>
              <a:rPr lang="en-US" sz="3200" dirty="0"/>
              <a:t>Divide the summation by the number of values in the array minus 1.</a:t>
            </a:r>
          </a:p>
        </p:txBody>
      </p:sp>
      <p:sp>
        <p:nvSpPr>
          <p:cNvPr id="23557" name="Text Box 12"/>
          <p:cNvSpPr txBox="1">
            <a:spLocks noChangeArrowheads="1"/>
          </p:cNvSpPr>
          <p:nvPr/>
        </p:nvSpPr>
        <p:spPr bwMode="auto">
          <a:xfrm>
            <a:off x="449263" y="1287463"/>
            <a:ext cx="7559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Average of the square of the deviations</a:t>
            </a:r>
          </a:p>
        </p:txBody>
      </p:sp>
    </p:spTree>
    <p:extLst>
      <p:ext uri="{BB962C8B-B14F-4D97-AF65-F5344CB8AC3E}">
        <p14:creationId xmlns:p14="http://schemas.microsoft.com/office/powerpoint/2010/main" val="28975526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hlinkClick r:id="rId2"/>
              </a:rPr>
              <a:t>www.4shared.com</a:t>
            </a:r>
            <a:r>
              <a:rPr lang="id-ID" dirty="0" smtClean="0"/>
              <a:t/>
            </a:r>
            <a:br>
              <a:rPr lang="id-ID" dirty="0" smtClean="0"/>
            </a:br>
            <a:r>
              <a:rPr lang="id-ID" dirty="0" smtClean="0"/>
              <a:t>statistics and free ebook </a:t>
            </a:r>
            <a:endParaRPr lang="id-ID" dirty="0"/>
          </a:p>
        </p:txBody>
      </p:sp>
      <p:sp>
        <p:nvSpPr>
          <p:cNvPr id="3" name="Content Placeholder 2"/>
          <p:cNvSpPr>
            <a:spLocks noGrp="1"/>
          </p:cNvSpPr>
          <p:nvPr>
            <p:ph idx="1"/>
          </p:nvPr>
        </p:nvSpPr>
        <p:spPr/>
        <p:txBody>
          <a:bodyPr/>
          <a:lstStyle/>
          <a:p>
            <a:pPr marL="0" indent="0">
              <a:buNone/>
            </a:pPr>
            <a:endParaRPr lang="id-ID"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0717" y="1700808"/>
            <a:ext cx="3523688" cy="465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715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defRPr/>
            </a:pPr>
            <a:r>
              <a:rPr lang="en-US" sz="4000" dirty="0" smtClean="0">
                <a:solidFill>
                  <a:srgbClr val="00386B"/>
                </a:solidFill>
              </a:rPr>
              <a:t>Variance</a:t>
            </a:r>
          </a:p>
        </p:txBody>
      </p:sp>
      <p:graphicFrame>
        <p:nvGraphicFramePr>
          <p:cNvPr id="24579" name="Object 26"/>
          <p:cNvGraphicFramePr>
            <a:graphicFrameLocks noGrp="1" noChangeAspect="1"/>
          </p:cNvGraphicFramePr>
          <p:nvPr>
            <p:ph sz="half" idx="1"/>
          </p:nvPr>
        </p:nvGraphicFramePr>
        <p:xfrm>
          <a:off x="2025650" y="3730625"/>
          <a:ext cx="5087938" cy="1406525"/>
        </p:xfrm>
        <a:graphic>
          <a:graphicData uri="http://schemas.openxmlformats.org/presentationml/2006/ole">
            <mc:AlternateContent xmlns:mc="http://schemas.openxmlformats.org/markup-compatibility/2006">
              <mc:Choice xmlns:v="urn:schemas-microsoft-com:vml" Requires="v">
                <p:oleObj spid="_x0000_s9244" name="Equation" r:id="rId4" imgW="1562100" imgH="431800" progId="Equation.DSMT4">
                  <p:embed/>
                </p:oleObj>
              </mc:Choice>
              <mc:Fallback>
                <p:oleObj name="Equation" r:id="rId4" imgW="15621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5650" y="3730625"/>
                        <a:ext cx="5087938"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Rectangle 4"/>
          <p:cNvSpPr>
            <a:spLocks noChangeArrowheads="1"/>
          </p:cNvSpPr>
          <p:nvPr/>
        </p:nvSpPr>
        <p:spPr bwMode="auto">
          <a:xfrm>
            <a:off x="1211263" y="2781300"/>
            <a:ext cx="6308137"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d-ID" sz="3200" dirty="0">
                <a:solidFill>
                  <a:srgbClr val="FF0000"/>
                </a:solidFill>
              </a:rPr>
              <a:t>2</a:t>
            </a:r>
            <a:r>
              <a:rPr lang="en-US" sz="3200" dirty="0" smtClean="0">
                <a:solidFill>
                  <a:srgbClr val="FF0000"/>
                </a:solidFill>
              </a:rPr>
              <a:t>, </a:t>
            </a:r>
            <a:r>
              <a:rPr lang="en-US" sz="3200" dirty="0">
                <a:solidFill>
                  <a:srgbClr val="FF0000"/>
                </a:solidFill>
              </a:rPr>
              <a:t>5, 48, 49, 55, 58, 59, 60, 62, 63, 63</a:t>
            </a:r>
            <a:endParaRPr lang="en-US" dirty="0">
              <a:solidFill>
                <a:srgbClr val="FF0000"/>
              </a:solidFill>
            </a:endParaRPr>
          </a:p>
        </p:txBody>
      </p:sp>
      <p:sp>
        <p:nvSpPr>
          <p:cNvPr id="24581" name="Text Box 5"/>
          <p:cNvSpPr txBox="1">
            <a:spLocks noChangeArrowheads="1"/>
          </p:cNvSpPr>
          <p:nvPr/>
        </p:nvSpPr>
        <p:spPr bwMode="auto">
          <a:xfrm>
            <a:off x="358775" y="1260475"/>
            <a:ext cx="551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Calculate the variance for the data array.</a:t>
            </a:r>
          </a:p>
        </p:txBody>
      </p:sp>
      <p:graphicFrame>
        <p:nvGraphicFramePr>
          <p:cNvPr id="24582" name="Object 28"/>
          <p:cNvGraphicFramePr>
            <a:graphicFrameLocks noGrp="1" noChangeAspect="1"/>
          </p:cNvGraphicFramePr>
          <p:nvPr>
            <p:ph sz="half" idx="2"/>
          </p:nvPr>
        </p:nvGraphicFramePr>
        <p:xfrm>
          <a:off x="6049963" y="257175"/>
          <a:ext cx="2765425" cy="1382713"/>
        </p:xfrm>
        <a:graphic>
          <a:graphicData uri="http://schemas.openxmlformats.org/presentationml/2006/ole">
            <mc:AlternateContent xmlns:mc="http://schemas.openxmlformats.org/markup-compatibility/2006">
              <mc:Choice xmlns:v="urn:schemas-microsoft-com:vml" Requires="v">
                <p:oleObj spid="_x0000_s9245" name="Equation" r:id="rId6" imgW="1016000" imgH="508000" progId="Equation.DSMT4">
                  <p:embed/>
                </p:oleObj>
              </mc:Choice>
              <mc:Fallback>
                <p:oleObj name="Equation" r:id="rId6" imgW="1016000" imgH="508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9963" y="257175"/>
                        <a:ext cx="2765425" cy="138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2977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362274"/>
          </a:xfrm>
        </p:spPr>
        <p:txBody>
          <a:bodyPr>
            <a:noAutofit/>
          </a:bodyPr>
          <a:lstStyle/>
          <a:p>
            <a:r>
              <a:rPr lang="id-ID" sz="3600" dirty="0" smtClean="0"/>
              <a:t>Coba carilah nilai rata-rata, modus, mean, rata-rata </a:t>
            </a:r>
            <a:r>
              <a:rPr lang="id-ID" sz="3600" dirty="0"/>
              <a:t>simpangan </a:t>
            </a:r>
            <a:r>
              <a:rPr lang="id-ID" sz="3600" dirty="0" smtClean="0"/>
              <a:t>, simpangan baku dan variansnya dari data berikut:</a:t>
            </a:r>
            <a:endParaRPr lang="id-ID" sz="3600" dirty="0"/>
          </a:p>
        </p:txBody>
      </p:sp>
      <p:sp>
        <p:nvSpPr>
          <p:cNvPr id="6" name="Content Placeholder 5"/>
          <p:cNvSpPr>
            <a:spLocks noGrp="1"/>
          </p:cNvSpPr>
          <p:nvPr>
            <p:ph idx="1"/>
          </p:nvPr>
        </p:nvSpPr>
        <p:spPr>
          <a:xfrm>
            <a:off x="457200" y="2780928"/>
            <a:ext cx="8229600" cy="3345235"/>
          </a:xfrm>
        </p:spPr>
        <p:txBody>
          <a:bodyPr/>
          <a:lstStyle/>
          <a:p>
            <a:pPr marL="0" indent="0" algn="ctr">
              <a:buNone/>
            </a:pPr>
            <a:r>
              <a:rPr lang="id-ID" dirty="0" smtClean="0"/>
              <a:t>26, 29, 27, 28, 25, dan 30</a:t>
            </a:r>
            <a:endParaRPr lang="id-ID" dirty="0"/>
          </a:p>
        </p:txBody>
      </p:sp>
    </p:spTree>
    <p:extLst>
      <p:ext uri="{BB962C8B-B14F-4D97-AF65-F5344CB8AC3E}">
        <p14:creationId xmlns:p14="http://schemas.microsoft.com/office/powerpoint/2010/main" val="227384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Pekan depan</a:t>
            </a:r>
            <a:endParaRPr lang="id-ID" dirty="0"/>
          </a:p>
        </p:txBody>
      </p:sp>
      <p:sp>
        <p:nvSpPr>
          <p:cNvPr id="3" name="Content Placeholder 2"/>
          <p:cNvSpPr>
            <a:spLocks noGrp="1"/>
          </p:cNvSpPr>
          <p:nvPr>
            <p:ph idx="1"/>
          </p:nvPr>
        </p:nvSpPr>
        <p:spPr/>
        <p:txBody>
          <a:bodyPr>
            <a:normAutofit/>
          </a:bodyPr>
          <a:lstStyle/>
          <a:p>
            <a:r>
              <a:rPr lang="id-ID" sz="4400" dirty="0" smtClean="0"/>
              <a:t>Pokok Bahasan: </a:t>
            </a:r>
          </a:p>
          <a:p>
            <a:endParaRPr lang="id-ID" sz="4400" dirty="0"/>
          </a:p>
          <a:p>
            <a:pPr marL="0" indent="0" algn="ctr">
              <a:buNone/>
            </a:pPr>
            <a:r>
              <a:rPr lang="id-ID" sz="4400" dirty="0" smtClean="0"/>
              <a:t>	Peluang (probability)</a:t>
            </a:r>
            <a:endParaRPr lang="id-ID" sz="4400" dirty="0"/>
          </a:p>
        </p:txBody>
      </p:sp>
    </p:spTree>
    <p:extLst>
      <p:ext uri="{BB962C8B-B14F-4D97-AF65-F5344CB8AC3E}">
        <p14:creationId xmlns:p14="http://schemas.microsoft.com/office/powerpoint/2010/main" val="1553152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Nilai Rata-rata</a:t>
            </a:r>
            <a:endParaRPr lang="id-ID"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467544" y="1484784"/>
                <a:ext cx="7920880" cy="201861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id-ID" altLang="ko-KR" dirty="0" smtClean="0">
                    <a:ea typeface="굴림" pitchFamily="50" charset="-127"/>
                  </a:rPr>
                  <a:t>Nilai rata-rata (hitung/aritmetika) adalah jumlah hasil pengukuran dibagi dengan jumlah pengukuran. </a:t>
                </a:r>
                <a14:m>
                  <m:oMath xmlns:m="http://schemas.openxmlformats.org/officeDocument/2006/math">
                    <m:acc>
                      <m:accPr>
                        <m:chr m:val="̅"/>
                        <m:ctrlPr>
                          <a:rPr lang="id-ID" altLang="ko-KR" i="1" smtClean="0">
                            <a:latin typeface="Cambria Math"/>
                            <a:ea typeface="굴림" pitchFamily="50" charset="-127"/>
                          </a:rPr>
                        </m:ctrlPr>
                      </m:accPr>
                      <m:e>
                        <m:r>
                          <a:rPr lang="id-ID" altLang="ko-KR" b="0" i="1" smtClean="0">
                            <a:latin typeface="Cambria Math"/>
                            <a:ea typeface="굴림" pitchFamily="50" charset="-127"/>
                          </a:rPr>
                          <m:t>𝑥</m:t>
                        </m:r>
                      </m:e>
                    </m:acc>
                  </m:oMath>
                </a14:m>
                <a:r>
                  <a:rPr lang="id-ID" altLang="ko-KR" dirty="0" smtClean="0">
                    <a:ea typeface="굴림" pitchFamily="50" charset="-127"/>
                  </a:rPr>
                  <a:t> adalah  simbol nilai rata-rata sampel. µ  adalah </a:t>
                </a:r>
                <a:r>
                  <a:rPr lang="id-ID" altLang="ko-KR" dirty="0">
                    <a:ea typeface="굴림" pitchFamily="50" charset="-127"/>
                  </a:rPr>
                  <a:t>simbol nilai rata-rata </a:t>
                </a:r>
                <a:r>
                  <a:rPr lang="id-ID" altLang="ko-KR" dirty="0" smtClean="0">
                    <a:ea typeface="굴림" pitchFamily="50" charset="-127"/>
                  </a:rPr>
                  <a:t>populasi.  </a:t>
                </a:r>
                <a:endParaRPr lang="en-US" altLang="ko-KR" dirty="0">
                  <a:ea typeface="굴림" pitchFamily="50" charset="-127"/>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467544" y="1484784"/>
                <a:ext cx="7920880" cy="2018613"/>
              </a:xfrm>
              <a:prstGeom prst="rect">
                <a:avLst/>
              </a:prstGeom>
              <a:blipFill rotWithShape="1">
                <a:blip r:embed="rId3"/>
                <a:stretch>
                  <a:fillRect l="-1848" t="-3625" r="-539" b="-4834"/>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3008993" y="4221088"/>
                <a:ext cx="6400800" cy="1323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d-ID" altLang="ko-KR" sz="3200" dirty="0" smtClean="0">
                    <a:solidFill>
                      <a:schemeClr val="tx1"/>
                    </a:solidFill>
                    <a:latin typeface="Times New Roman" pitchFamily="18" charset="0"/>
                    <a:ea typeface="Gulim" pitchFamily="34" charset="-127"/>
                  </a:rPr>
                  <a:t>dimana</a:t>
                </a:r>
                <a:r>
                  <a:rPr lang="en-US" altLang="ko-KR" sz="3200" dirty="0" smtClean="0">
                    <a:solidFill>
                      <a:schemeClr val="tx1"/>
                    </a:solidFill>
                    <a:latin typeface="Times New Roman" pitchFamily="18" charset="0"/>
                    <a:ea typeface="Gulim" pitchFamily="34" charset="-127"/>
                  </a:rPr>
                  <a:t> </a:t>
                </a:r>
                <a:r>
                  <a:rPr lang="en-US" altLang="ko-KR" sz="3200" i="1" dirty="0">
                    <a:solidFill>
                      <a:schemeClr val="tx1"/>
                    </a:solidFill>
                    <a:latin typeface="Times New Roman" pitchFamily="18" charset="0"/>
                    <a:ea typeface="Gulim" pitchFamily="34" charset="-127"/>
                  </a:rPr>
                  <a:t>n = </a:t>
                </a:r>
                <a:r>
                  <a:rPr lang="id-ID" altLang="ko-KR" sz="3200" dirty="0" smtClean="0">
                    <a:solidFill>
                      <a:schemeClr val="tx1"/>
                    </a:solidFill>
                    <a:latin typeface="Times New Roman" pitchFamily="18" charset="0"/>
                    <a:ea typeface="Gulim" pitchFamily="34" charset="-127"/>
                  </a:rPr>
                  <a:t>jumlah pengukuran</a:t>
                </a:r>
              </a:p>
              <a:p>
                <a:pPr eaLnBrk="1" hangingPunct="1">
                  <a:spcBef>
                    <a:spcPct val="50000"/>
                  </a:spcBef>
                </a:pPr>
                <a14:m>
                  <m:oMath xmlns:m="http://schemas.openxmlformats.org/officeDocument/2006/math">
                    <m:nary>
                      <m:naryPr>
                        <m:chr m:val="∑"/>
                        <m:subHide m:val="on"/>
                        <m:supHide m:val="on"/>
                        <m:ctrlPr>
                          <a:rPr lang="en-US" altLang="ko-KR" sz="3200" i="1" smtClean="0">
                            <a:solidFill>
                              <a:schemeClr val="tx1"/>
                            </a:solidFill>
                            <a:latin typeface="Cambria Math"/>
                            <a:ea typeface="Gulim" pitchFamily="34" charset="-127"/>
                          </a:rPr>
                        </m:ctrlPr>
                      </m:naryPr>
                      <m:sub/>
                      <m:sup/>
                      <m:e>
                        <m:sSub>
                          <m:sSubPr>
                            <m:ctrlPr>
                              <a:rPr lang="en-US" altLang="ko-KR" sz="3200" i="1" smtClean="0">
                                <a:solidFill>
                                  <a:schemeClr val="tx1"/>
                                </a:solidFill>
                                <a:latin typeface="Cambria Math"/>
                                <a:ea typeface="Gulim" pitchFamily="34" charset="-127"/>
                              </a:rPr>
                            </m:ctrlPr>
                          </m:sSubPr>
                          <m:e>
                            <m:r>
                              <a:rPr lang="id-ID" altLang="ko-KR" sz="3200" b="0" i="1" smtClean="0">
                                <a:solidFill>
                                  <a:schemeClr val="tx1"/>
                                </a:solidFill>
                                <a:latin typeface="Cambria Math"/>
                                <a:ea typeface="Gulim" pitchFamily="34" charset="-127"/>
                              </a:rPr>
                              <m:t>𝑥</m:t>
                            </m:r>
                          </m:e>
                          <m:sub>
                            <m:r>
                              <a:rPr lang="id-ID" altLang="ko-KR" sz="3200" b="0" i="1" smtClean="0">
                                <a:solidFill>
                                  <a:schemeClr val="tx1"/>
                                </a:solidFill>
                                <a:latin typeface="Cambria Math"/>
                                <a:ea typeface="Gulim" pitchFamily="34" charset="-127"/>
                              </a:rPr>
                              <m:t>𝑖</m:t>
                            </m:r>
                          </m:sub>
                        </m:sSub>
                      </m:e>
                    </m:nary>
                  </m:oMath>
                </a14:m>
                <a:r>
                  <a:rPr lang="id-ID" altLang="ko-KR" sz="3200" dirty="0" smtClean="0">
                    <a:solidFill>
                      <a:schemeClr val="tx1"/>
                    </a:solidFill>
                    <a:latin typeface="Times New Roman" pitchFamily="18" charset="0"/>
                    <a:ea typeface="Gulim" pitchFamily="34" charset="-127"/>
                  </a:rPr>
                  <a:t>=Jumlah hasil pengukuran</a:t>
                </a:r>
                <a:endParaRPr lang="en-US" altLang="ko-KR" sz="3200" dirty="0" smtClean="0">
                  <a:solidFill>
                    <a:schemeClr val="tx1"/>
                  </a:solidFill>
                  <a:latin typeface="Times New Roman" pitchFamily="18" charset="0"/>
                  <a:ea typeface="Gulim" pitchFamily="34" charset="-127"/>
                </a:endParaRPr>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3008993" y="4221088"/>
                <a:ext cx="6400800" cy="1323439"/>
              </a:xfrm>
              <a:prstGeom prst="rect">
                <a:avLst/>
              </a:prstGeom>
              <a:blipFill rotWithShape="1">
                <a:blip r:embed="rId4"/>
                <a:stretch>
                  <a:fillRect l="-2476" t="-6422" b="-133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d-ID">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2273124874"/>
              </p:ext>
            </p:extLst>
          </p:nvPr>
        </p:nvGraphicFramePr>
        <p:xfrm>
          <a:off x="755576" y="3645024"/>
          <a:ext cx="2150517" cy="1593211"/>
        </p:xfrm>
        <a:graphic>
          <a:graphicData uri="http://schemas.openxmlformats.org/presentationml/2006/ole">
            <mc:AlternateContent xmlns:mc="http://schemas.openxmlformats.org/markup-compatibility/2006">
              <mc:Choice xmlns:v="urn:schemas-microsoft-com:vml" Requires="v">
                <p:oleObj spid="_x0000_s1048" name="Equation" r:id="rId5" imgW="558720" imgH="393480" progId="Equation.3">
                  <p:embed/>
                </p:oleObj>
              </mc:Choice>
              <mc:Fallback>
                <p:oleObj name="Equation" r:id="rId5" imgW="558720" imgH="393480" progId="Equation.3">
                  <p:embed/>
                  <p:pic>
                    <p:nvPicPr>
                      <p:cNvPr id="0" name="Object 5"/>
                      <p:cNvPicPr>
                        <a:picLocks noChangeAspect="1" noChangeArrowheads="1"/>
                      </p:cNvPicPr>
                      <p:nvPr/>
                    </p:nvPicPr>
                    <p:blipFill>
                      <a:blip r:embed="rId6"/>
                      <a:srcRect/>
                      <a:stretch>
                        <a:fillRect/>
                      </a:stretch>
                    </p:blipFill>
                    <p:spPr bwMode="auto">
                      <a:xfrm>
                        <a:off x="755576" y="3645024"/>
                        <a:ext cx="2150517" cy="159321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2260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a:t>
            </a:r>
            <a:endParaRPr lang="id-ID" dirty="0"/>
          </a:p>
        </p:txBody>
      </p:sp>
      <p:sp>
        <p:nvSpPr>
          <p:cNvPr id="4" name="Rectangle 2"/>
          <p:cNvSpPr>
            <a:spLocks noChangeArrowheads="1"/>
          </p:cNvSpPr>
          <p:nvPr/>
        </p:nvSpPr>
        <p:spPr bwMode="auto">
          <a:xfrm>
            <a:off x="567617" y="3645024"/>
            <a:ext cx="7848600" cy="1447800"/>
          </a:xfrm>
          <a:prstGeom prst="rect">
            <a:avLst/>
          </a:prstGeom>
          <a:solidFill>
            <a:srgbClr val="F4ECC6"/>
          </a:solidFill>
          <a:ln w="19050">
            <a:solidFill>
              <a:srgbClr val="CC0066"/>
            </a:solidFill>
            <a:miter lim="800000"/>
            <a:headEnd/>
            <a:tailEnd/>
          </a:ln>
          <a:effectLst>
            <a:outerShdw dist="107763" dir="2700000" algn="ctr" rotWithShape="0">
              <a:schemeClr val="bg2"/>
            </a:outerShdw>
          </a:effectLst>
        </p:spPr>
        <p:txBody>
          <a:bodyPr wrap="none" anchor="ctr"/>
          <a:lstStyle/>
          <a:p>
            <a:pPr>
              <a:defRPr/>
            </a:pPr>
            <a:endParaRPr lang="id-ID">
              <a:cs typeface="+mn-cs"/>
            </a:endParaRPr>
          </a:p>
        </p:txBody>
      </p:sp>
      <p:sp>
        <p:nvSpPr>
          <p:cNvPr id="5" name="Rectangle 4"/>
          <p:cNvSpPr>
            <a:spLocks noChangeArrowheads="1"/>
          </p:cNvSpPr>
          <p:nvPr/>
        </p:nvSpPr>
        <p:spPr bwMode="auto">
          <a:xfrm>
            <a:off x="791459" y="1340768"/>
            <a:ext cx="7957005"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id-ID" altLang="ko-KR" sz="3600" dirty="0" smtClean="0">
                <a:latin typeface="Times New Roman" pitchFamily="18" charset="0"/>
                <a:ea typeface="Gulim" pitchFamily="34" charset="-127"/>
              </a:rPr>
              <a:t>Hasil penghitungan kehadiran mhs</a:t>
            </a:r>
            <a:r>
              <a:rPr lang="en-US" altLang="ko-KR" sz="3600" dirty="0" smtClean="0">
                <a:latin typeface="Times New Roman" pitchFamily="18" charset="0"/>
                <a:ea typeface="Gulim" pitchFamily="34" charset="-127"/>
              </a:rPr>
              <a:t>:</a:t>
            </a:r>
            <a:endParaRPr lang="id-ID" altLang="ko-KR" sz="3600" dirty="0" smtClean="0">
              <a:latin typeface="Times New Roman" pitchFamily="18" charset="0"/>
              <a:ea typeface="Gulim" pitchFamily="34" charset="-127"/>
            </a:endParaRPr>
          </a:p>
          <a:p>
            <a:pPr>
              <a:spcBef>
                <a:spcPct val="20000"/>
              </a:spcBef>
            </a:pPr>
            <a:r>
              <a:rPr lang="id-ID" altLang="ko-KR" sz="3600" dirty="0">
                <a:latin typeface="Times New Roman" pitchFamily="18" charset="0"/>
                <a:ea typeface="Gulim" pitchFamily="34" charset="-127"/>
              </a:rPr>
              <a:t> </a:t>
            </a:r>
            <a:r>
              <a:rPr lang="id-ID" altLang="ko-KR" sz="3600" dirty="0" smtClean="0">
                <a:latin typeface="Times New Roman" pitchFamily="18" charset="0"/>
                <a:ea typeface="Gulim" pitchFamily="34" charset="-127"/>
              </a:rPr>
              <a:t>Senin=</a:t>
            </a:r>
            <a:r>
              <a:rPr lang="en-US" altLang="ko-KR" sz="3600" dirty="0" smtClean="0">
                <a:latin typeface="Times New Roman" pitchFamily="18" charset="0"/>
                <a:ea typeface="Gulim" pitchFamily="34" charset="-127"/>
              </a:rPr>
              <a:t>2</a:t>
            </a:r>
            <a:r>
              <a:rPr lang="en-US" altLang="ko-KR" sz="3600" dirty="0">
                <a:latin typeface="Times New Roman" pitchFamily="18" charset="0"/>
                <a:ea typeface="Gulim" pitchFamily="34" charset="-127"/>
              </a:rPr>
              <a:t>, </a:t>
            </a:r>
            <a:r>
              <a:rPr lang="id-ID" altLang="ko-KR" sz="3600" dirty="0" smtClean="0">
                <a:latin typeface="Times New Roman" pitchFamily="18" charset="0"/>
                <a:ea typeface="Gulim" pitchFamily="34" charset="-127"/>
              </a:rPr>
              <a:t>Selasa=</a:t>
            </a:r>
            <a:r>
              <a:rPr lang="en-US" altLang="ko-KR" sz="3600" dirty="0" smtClean="0">
                <a:latin typeface="Times New Roman" pitchFamily="18" charset="0"/>
                <a:ea typeface="Gulim" pitchFamily="34" charset="-127"/>
              </a:rPr>
              <a:t>9</a:t>
            </a:r>
            <a:r>
              <a:rPr lang="en-US" altLang="ko-KR" sz="3600" dirty="0">
                <a:latin typeface="Times New Roman" pitchFamily="18" charset="0"/>
                <a:ea typeface="Gulim" pitchFamily="34" charset="-127"/>
              </a:rPr>
              <a:t>,  </a:t>
            </a:r>
            <a:r>
              <a:rPr lang="id-ID" altLang="ko-KR" sz="3600" dirty="0" smtClean="0">
                <a:latin typeface="Times New Roman" pitchFamily="18" charset="0"/>
                <a:ea typeface="Gulim" pitchFamily="34" charset="-127"/>
              </a:rPr>
              <a:t>Rabu=1</a:t>
            </a:r>
            <a:r>
              <a:rPr lang="en-US" altLang="ko-KR" sz="3600" dirty="0" smtClean="0">
                <a:latin typeface="Times New Roman" pitchFamily="18" charset="0"/>
                <a:ea typeface="Gulim" pitchFamily="34" charset="-127"/>
              </a:rPr>
              <a:t>1</a:t>
            </a:r>
            <a:r>
              <a:rPr lang="en-US" altLang="ko-KR" sz="3600" dirty="0">
                <a:latin typeface="Times New Roman" pitchFamily="18" charset="0"/>
                <a:ea typeface="Gulim" pitchFamily="34" charset="-127"/>
              </a:rPr>
              <a:t>, </a:t>
            </a:r>
            <a:r>
              <a:rPr lang="id-ID" altLang="ko-KR" sz="3600" dirty="0" smtClean="0">
                <a:latin typeface="Times New Roman" pitchFamily="18" charset="0"/>
                <a:ea typeface="Gulim" pitchFamily="34" charset="-127"/>
              </a:rPr>
              <a:t>Kamis=</a:t>
            </a:r>
            <a:r>
              <a:rPr lang="en-US" altLang="ko-KR" sz="3600" dirty="0" smtClean="0">
                <a:latin typeface="Times New Roman" pitchFamily="18" charset="0"/>
                <a:ea typeface="Gulim" pitchFamily="34" charset="-127"/>
              </a:rPr>
              <a:t>5,</a:t>
            </a:r>
            <a:r>
              <a:rPr lang="id-ID" altLang="ko-KR" sz="3600" dirty="0" smtClean="0">
                <a:latin typeface="Times New Roman" pitchFamily="18" charset="0"/>
                <a:ea typeface="Gulim" pitchFamily="34" charset="-127"/>
              </a:rPr>
              <a:t> dan Jum’at =</a:t>
            </a:r>
            <a:r>
              <a:rPr lang="en-US" altLang="ko-KR" sz="3600" dirty="0" smtClean="0">
                <a:latin typeface="Times New Roman" pitchFamily="18" charset="0"/>
                <a:ea typeface="Gulim" pitchFamily="34" charset="-127"/>
              </a:rPr>
              <a:t> </a:t>
            </a:r>
            <a:r>
              <a:rPr lang="en-US" altLang="ko-KR" sz="3600" dirty="0">
                <a:latin typeface="Times New Roman" pitchFamily="18" charset="0"/>
                <a:ea typeface="Gulim" pitchFamily="34" charset="-127"/>
              </a:rPr>
              <a:t>6</a:t>
            </a:r>
          </a:p>
        </p:txBody>
      </p:sp>
      <p:graphicFrame>
        <p:nvGraphicFramePr>
          <p:cNvPr id="6" name="Object 5"/>
          <p:cNvGraphicFramePr>
            <a:graphicFrameLocks noChangeAspect="1"/>
          </p:cNvGraphicFramePr>
          <p:nvPr>
            <p:extLst>
              <p:ext uri="{D42A27DB-BD31-4B8C-83A1-F6EECF244321}">
                <p14:modId xmlns:p14="http://schemas.microsoft.com/office/powerpoint/2010/main" val="3278066668"/>
              </p:ext>
            </p:extLst>
          </p:nvPr>
        </p:nvGraphicFramePr>
        <p:xfrm>
          <a:off x="677516" y="3711699"/>
          <a:ext cx="2209800" cy="1314450"/>
        </p:xfrm>
        <a:graphic>
          <a:graphicData uri="http://schemas.openxmlformats.org/presentationml/2006/ole">
            <mc:AlternateContent xmlns:mc="http://schemas.openxmlformats.org/markup-compatibility/2006">
              <mc:Choice xmlns:v="urn:schemas-microsoft-com:vml" Requires="v">
                <p:oleObj spid="_x0000_s12313" name="Equation" r:id="rId3" imgW="514237" imgH="295307" progId="Equation.3">
                  <p:embed/>
                </p:oleObj>
              </mc:Choice>
              <mc:Fallback>
                <p:oleObj name="Equation" r:id="rId3" imgW="514237" imgH="295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16" y="3711699"/>
                        <a:ext cx="2209800" cy="1314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59625409"/>
              </p:ext>
            </p:extLst>
          </p:nvPr>
        </p:nvGraphicFramePr>
        <p:xfrm>
          <a:off x="3059832" y="3733689"/>
          <a:ext cx="5146323" cy="1270470"/>
        </p:xfrm>
        <a:graphic>
          <a:graphicData uri="http://schemas.openxmlformats.org/presentationml/2006/ole">
            <mc:AlternateContent xmlns:mc="http://schemas.openxmlformats.org/markup-compatibility/2006">
              <mc:Choice xmlns:v="urn:schemas-microsoft-com:vml" Requires="v">
                <p:oleObj spid="_x0000_s12314" name="Equation" r:id="rId5" imgW="1688760" imgH="393480" progId="Equation.3">
                  <p:embed/>
                </p:oleObj>
              </mc:Choice>
              <mc:Fallback>
                <p:oleObj name="Equation" r:id="rId5" imgW="1688760" imgH="393480" progId="Equation.3">
                  <p:embed/>
                  <p:pic>
                    <p:nvPicPr>
                      <p:cNvPr id="0" name=""/>
                      <p:cNvPicPr>
                        <a:picLocks noChangeAspect="1" noChangeArrowheads="1"/>
                      </p:cNvPicPr>
                      <p:nvPr/>
                    </p:nvPicPr>
                    <p:blipFill>
                      <a:blip r:embed="rId6"/>
                      <a:srcRect/>
                      <a:stretch>
                        <a:fillRect/>
                      </a:stretch>
                    </p:blipFill>
                    <p:spPr bwMode="auto">
                      <a:xfrm>
                        <a:off x="3059832" y="3733689"/>
                        <a:ext cx="5146323" cy="127047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4250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Nilai Rata-rata (lanjutan)</a:t>
            </a:r>
            <a:endParaRPr lang="id-ID" dirty="0"/>
          </a:p>
        </p:txBody>
      </p:sp>
      <p:sp>
        <p:nvSpPr>
          <p:cNvPr id="4" name="Rectangle 3"/>
          <p:cNvSpPr txBox="1">
            <a:spLocks noChangeArrowheads="1"/>
          </p:cNvSpPr>
          <p:nvPr/>
        </p:nvSpPr>
        <p:spPr>
          <a:xfrm>
            <a:off x="467544" y="1484784"/>
            <a:ext cx="7920880" cy="2018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id-ID" altLang="ko-KR" dirty="0" smtClean="0">
                <a:ea typeface="굴림" pitchFamily="50" charset="-127"/>
              </a:rPr>
              <a:t>Jika masing-masing pengukuran dilakukan beberapa kali (frekuensi) maka rumus berubah menjadi seperti berikut. </a:t>
            </a:r>
          </a:p>
          <a:p>
            <a:pPr marL="0" indent="0">
              <a:buNone/>
              <a:defRPr/>
            </a:pPr>
            <a:endParaRPr lang="en-US" altLang="ko-KR" dirty="0">
              <a:ea typeface="굴림" pitchFamily="50" charset="-127"/>
            </a:endParaRPr>
          </a:p>
        </p:txBody>
      </p:sp>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3452161" y="3284983"/>
                <a:ext cx="5368311" cy="2062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d-ID" altLang="ko-KR" sz="3200" dirty="0" smtClean="0">
                    <a:solidFill>
                      <a:schemeClr val="tx1"/>
                    </a:solidFill>
                    <a:latin typeface="Times New Roman" pitchFamily="18" charset="0"/>
                    <a:ea typeface="Gulim" pitchFamily="34" charset="-127"/>
                  </a:rPr>
                  <a:t>dimana</a:t>
                </a:r>
                <a:r>
                  <a:rPr lang="en-US" altLang="ko-KR" sz="3200" dirty="0" smtClean="0">
                    <a:solidFill>
                      <a:schemeClr val="tx1"/>
                    </a:solidFill>
                    <a:latin typeface="Times New Roman" pitchFamily="18" charset="0"/>
                    <a:ea typeface="Gulim" pitchFamily="34" charset="-127"/>
                  </a:rPr>
                  <a:t> </a:t>
                </a:r>
                <a:r>
                  <a:rPr lang="en-US" altLang="ko-KR" sz="3200" i="1" dirty="0">
                    <a:solidFill>
                      <a:schemeClr val="tx1"/>
                    </a:solidFill>
                    <a:latin typeface="Times New Roman" pitchFamily="18" charset="0"/>
                    <a:ea typeface="Gulim" pitchFamily="34" charset="-127"/>
                  </a:rPr>
                  <a:t>n = </a:t>
                </a:r>
                <a:r>
                  <a:rPr lang="id-ID" altLang="ko-KR" sz="3200" dirty="0" smtClean="0">
                    <a:solidFill>
                      <a:schemeClr val="tx1"/>
                    </a:solidFill>
                    <a:latin typeface="Times New Roman" pitchFamily="18" charset="0"/>
                    <a:ea typeface="Gulim" pitchFamily="34" charset="-127"/>
                  </a:rPr>
                  <a:t>jumlah pengukuran</a:t>
                </a:r>
              </a:p>
              <a:p>
                <a:pPr eaLnBrk="1" hangingPunct="1">
                  <a:spcBef>
                    <a:spcPct val="50000"/>
                  </a:spcBef>
                </a:pPr>
                <a14:m>
                  <m:oMath xmlns:m="http://schemas.openxmlformats.org/officeDocument/2006/math">
                    <m:nary>
                      <m:naryPr>
                        <m:chr m:val="∑"/>
                        <m:subHide m:val="on"/>
                        <m:supHide m:val="on"/>
                        <m:ctrlPr>
                          <a:rPr lang="en-US" altLang="ko-KR" sz="3200" i="1" smtClean="0">
                            <a:solidFill>
                              <a:schemeClr val="tx1"/>
                            </a:solidFill>
                            <a:latin typeface="Cambria Math"/>
                            <a:ea typeface="Gulim" pitchFamily="34" charset="-127"/>
                          </a:rPr>
                        </m:ctrlPr>
                      </m:naryPr>
                      <m:sub/>
                      <m:sup/>
                      <m:e>
                        <m:sSub>
                          <m:sSubPr>
                            <m:ctrlPr>
                              <a:rPr lang="en-US" altLang="ko-KR" sz="3200" i="1" smtClean="0">
                                <a:solidFill>
                                  <a:schemeClr val="tx1"/>
                                </a:solidFill>
                                <a:latin typeface="Cambria Math"/>
                                <a:ea typeface="Gulim" pitchFamily="34" charset="-127"/>
                              </a:rPr>
                            </m:ctrlPr>
                          </m:sSubPr>
                          <m:e>
                            <m:r>
                              <a:rPr lang="id-ID" altLang="ko-KR" sz="3200" b="0" i="1" smtClean="0">
                                <a:solidFill>
                                  <a:schemeClr val="tx1"/>
                                </a:solidFill>
                                <a:latin typeface="Cambria Math"/>
                                <a:ea typeface="Gulim" pitchFamily="34" charset="-127"/>
                              </a:rPr>
                              <m:t>𝑥</m:t>
                            </m:r>
                          </m:e>
                          <m:sub>
                            <m:r>
                              <a:rPr lang="id-ID" altLang="ko-KR" sz="3200" b="0" i="1" smtClean="0">
                                <a:solidFill>
                                  <a:schemeClr val="tx1"/>
                                </a:solidFill>
                                <a:latin typeface="Cambria Math"/>
                                <a:ea typeface="Gulim" pitchFamily="34" charset="-127"/>
                              </a:rPr>
                              <m:t>𝑖</m:t>
                            </m:r>
                          </m:sub>
                        </m:sSub>
                      </m:e>
                    </m:nary>
                  </m:oMath>
                </a14:m>
                <a:r>
                  <a:rPr lang="id-ID" altLang="ko-KR" sz="3200" dirty="0" smtClean="0">
                    <a:solidFill>
                      <a:schemeClr val="tx1"/>
                    </a:solidFill>
                    <a:latin typeface="Times New Roman" pitchFamily="18" charset="0"/>
                    <a:ea typeface="Gulim" pitchFamily="34" charset="-127"/>
                  </a:rPr>
                  <a:t>=Jumlah hasil pengukuran</a:t>
                </a:r>
              </a:p>
              <a:p>
                <a:pPr eaLnBrk="1" hangingPunct="1">
                  <a:spcBef>
                    <a:spcPct val="50000"/>
                  </a:spcBef>
                </a:pPr>
                <a:r>
                  <a:rPr lang="id-ID" altLang="ko-KR" sz="3200" dirty="0" smtClean="0">
                    <a:latin typeface="Times New Roman" pitchFamily="18" charset="0"/>
                    <a:ea typeface="Gulim" pitchFamily="34" charset="-127"/>
                  </a:rPr>
                  <a:t>ƒ</a:t>
                </a:r>
                <a:r>
                  <a:rPr lang="id-ID" altLang="ko-KR" sz="3200" baseline="-25000" dirty="0" smtClean="0">
                    <a:latin typeface="Times New Roman" pitchFamily="18" charset="0"/>
                    <a:ea typeface="Gulim" pitchFamily="34" charset="-127"/>
                  </a:rPr>
                  <a:t>i</a:t>
                </a:r>
                <a:r>
                  <a:rPr lang="id-ID" altLang="ko-KR" sz="3200" dirty="0" smtClean="0">
                    <a:latin typeface="Times New Roman" pitchFamily="18" charset="0"/>
                    <a:ea typeface="Gulim" pitchFamily="34" charset="-127"/>
                  </a:rPr>
                  <a:t>= jumlah frekuensi</a:t>
                </a:r>
                <a:endParaRPr lang="id-ID" altLang="ko-KR" sz="3200" dirty="0">
                  <a:latin typeface="Times New Roman" pitchFamily="18" charset="0"/>
                  <a:ea typeface="Gulim" pitchFamily="34" charset="-127"/>
                </a:endParaRPr>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3452161" y="3284983"/>
                <a:ext cx="5368311" cy="2062103"/>
              </a:xfrm>
              <a:prstGeom prst="rect">
                <a:avLst/>
              </a:prstGeom>
              <a:blipFill rotWithShape="1">
                <a:blip r:embed="rId3"/>
                <a:stretch>
                  <a:fillRect l="-2838" t="-4142" r="-2157" b="-85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d-ID">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2919043940"/>
              </p:ext>
            </p:extLst>
          </p:nvPr>
        </p:nvGraphicFramePr>
        <p:xfrm>
          <a:off x="467544" y="3592531"/>
          <a:ext cx="2352774" cy="1509327"/>
        </p:xfrm>
        <a:graphic>
          <a:graphicData uri="http://schemas.openxmlformats.org/presentationml/2006/ole">
            <mc:AlternateContent xmlns:mc="http://schemas.openxmlformats.org/markup-compatibility/2006">
              <mc:Choice xmlns:v="urn:schemas-microsoft-com:vml" Requires="v">
                <p:oleObj spid="_x0000_s10256" name="Equation" r:id="rId4" imgW="672840" imgH="431640" progId="Equation.3">
                  <p:embed/>
                </p:oleObj>
              </mc:Choice>
              <mc:Fallback>
                <p:oleObj name="Equation" r:id="rId4" imgW="672840" imgH="431640" progId="Equation.3">
                  <p:embed/>
                  <p:pic>
                    <p:nvPicPr>
                      <p:cNvPr id="0" name=""/>
                      <p:cNvPicPr/>
                      <p:nvPr/>
                    </p:nvPicPr>
                    <p:blipFill>
                      <a:blip r:embed="rId5"/>
                      <a:stretch>
                        <a:fillRect/>
                      </a:stretch>
                    </p:blipFill>
                    <p:spPr>
                      <a:xfrm>
                        <a:off x="467544" y="3592531"/>
                        <a:ext cx="2352774" cy="1509327"/>
                      </a:xfrm>
                      <a:prstGeom prst="rect">
                        <a:avLst/>
                      </a:prstGeom>
                    </p:spPr>
                  </p:pic>
                </p:oleObj>
              </mc:Fallback>
            </mc:AlternateContent>
          </a:graphicData>
        </a:graphic>
      </p:graphicFrame>
    </p:spTree>
    <p:extLst>
      <p:ext uri="{BB962C8B-B14F-4D97-AF65-F5344CB8AC3E}">
        <p14:creationId xmlns:p14="http://schemas.microsoft.com/office/powerpoint/2010/main" val="7275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(Sudjana: 69)</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6432812"/>
              </p:ext>
            </p:extLst>
          </p:nvPr>
        </p:nvGraphicFramePr>
        <p:xfrm>
          <a:off x="827583" y="1600200"/>
          <a:ext cx="6984777" cy="3340968"/>
        </p:xfrm>
        <a:graphic>
          <a:graphicData uri="http://schemas.openxmlformats.org/drawingml/2006/table">
            <a:tbl>
              <a:tblPr firstRow="1" bandRow="1">
                <a:tableStyleId>{5C22544A-7EE6-4342-B048-85BDC9FD1C3A}</a:tableStyleId>
              </a:tblPr>
              <a:tblGrid>
                <a:gridCol w="1720026"/>
                <a:gridCol w="2936492"/>
                <a:gridCol w="2328259"/>
              </a:tblGrid>
              <a:tr h="556828">
                <a:tc>
                  <a:txBody>
                    <a:bodyPr/>
                    <a:lstStyle/>
                    <a:p>
                      <a:pPr algn="ctr"/>
                      <a:r>
                        <a:rPr lang="id-ID" sz="2400" baseline="0" dirty="0" smtClean="0"/>
                        <a:t>X</a:t>
                      </a:r>
                      <a:r>
                        <a:rPr lang="id-ID" sz="2400" baseline="-25000" dirty="0" smtClean="0"/>
                        <a:t>i</a:t>
                      </a:r>
                      <a:r>
                        <a:rPr lang="id-ID" sz="2400" baseline="0" dirty="0" smtClean="0"/>
                        <a:t> (%)</a:t>
                      </a:r>
                      <a:endParaRPr lang="id-ID" sz="2400" baseline="-25000" dirty="0"/>
                    </a:p>
                  </a:txBody>
                  <a:tcPr/>
                </a:tc>
                <a:tc>
                  <a:txBody>
                    <a:bodyPr/>
                    <a:lstStyle/>
                    <a:p>
                      <a:pPr algn="ctr"/>
                      <a:r>
                        <a:rPr lang="id-ID" sz="2400" baseline="0" dirty="0" smtClean="0"/>
                        <a:t>f</a:t>
                      </a:r>
                      <a:r>
                        <a:rPr lang="id-ID" sz="2400" baseline="-25000" dirty="0" smtClean="0"/>
                        <a:t>i</a:t>
                      </a:r>
                      <a:endParaRPr lang="id-ID" sz="2400" dirty="0"/>
                    </a:p>
                  </a:txBody>
                  <a:tcPr/>
                </a:tc>
                <a:tc>
                  <a:txBody>
                    <a:bodyPr/>
                    <a:lstStyle/>
                    <a:p>
                      <a:pPr algn="ctr"/>
                      <a:r>
                        <a:rPr lang="id-ID" sz="2400" baseline="0" dirty="0" smtClean="0"/>
                        <a:t>f</a:t>
                      </a:r>
                      <a:r>
                        <a:rPr lang="id-ID" sz="2400" baseline="-25000" dirty="0" smtClean="0"/>
                        <a:t>i</a:t>
                      </a:r>
                      <a:r>
                        <a:rPr lang="id-ID" sz="2400" baseline="0" dirty="0" smtClean="0"/>
                        <a:t>X</a:t>
                      </a:r>
                      <a:r>
                        <a:rPr lang="id-ID" sz="2400" baseline="-25000" dirty="0" smtClean="0"/>
                        <a:t>i</a:t>
                      </a:r>
                      <a:endParaRPr lang="id-ID" sz="2400" dirty="0"/>
                    </a:p>
                  </a:txBody>
                  <a:tcPr/>
                </a:tc>
              </a:tr>
              <a:tr h="556828">
                <a:tc>
                  <a:txBody>
                    <a:bodyPr/>
                    <a:lstStyle/>
                    <a:p>
                      <a:pPr algn="ctr"/>
                      <a:r>
                        <a:rPr lang="id-ID" sz="2400" dirty="0" smtClean="0"/>
                        <a:t>96</a:t>
                      </a:r>
                      <a:endParaRPr lang="id-ID" sz="2400" dirty="0"/>
                    </a:p>
                  </a:txBody>
                  <a:tcPr/>
                </a:tc>
                <a:tc>
                  <a:txBody>
                    <a:bodyPr/>
                    <a:lstStyle/>
                    <a:p>
                      <a:pPr algn="ctr"/>
                      <a:r>
                        <a:rPr lang="id-ID" sz="2400" dirty="0" smtClean="0"/>
                        <a:t>100</a:t>
                      </a:r>
                      <a:endParaRPr lang="id-ID" sz="2400" dirty="0"/>
                    </a:p>
                  </a:txBody>
                  <a:tcPr/>
                </a:tc>
                <a:tc>
                  <a:txBody>
                    <a:bodyPr/>
                    <a:lstStyle/>
                    <a:p>
                      <a:pPr algn="ctr"/>
                      <a:r>
                        <a:rPr lang="id-ID" sz="2400" dirty="0" smtClean="0"/>
                        <a:t>96</a:t>
                      </a:r>
                      <a:endParaRPr lang="id-ID" sz="2400" dirty="0"/>
                    </a:p>
                  </a:txBody>
                  <a:tcPr/>
                </a:tc>
              </a:tr>
              <a:tr h="556828">
                <a:tc>
                  <a:txBody>
                    <a:bodyPr/>
                    <a:lstStyle/>
                    <a:p>
                      <a:pPr algn="ctr"/>
                      <a:r>
                        <a:rPr lang="id-ID" sz="2400" dirty="0" smtClean="0"/>
                        <a:t>46</a:t>
                      </a:r>
                      <a:endParaRPr lang="id-ID" sz="2400" dirty="0"/>
                    </a:p>
                  </a:txBody>
                  <a:tcPr/>
                </a:tc>
                <a:tc>
                  <a:txBody>
                    <a:bodyPr/>
                    <a:lstStyle/>
                    <a:p>
                      <a:pPr algn="ctr"/>
                      <a:r>
                        <a:rPr lang="id-ID" sz="2400" dirty="0" smtClean="0"/>
                        <a:t>200</a:t>
                      </a:r>
                      <a:endParaRPr lang="id-ID" sz="2400" dirty="0"/>
                    </a:p>
                  </a:txBody>
                  <a:tcPr/>
                </a:tc>
                <a:tc>
                  <a:txBody>
                    <a:bodyPr/>
                    <a:lstStyle/>
                    <a:p>
                      <a:pPr algn="ctr"/>
                      <a:r>
                        <a:rPr lang="id-ID" sz="2400" dirty="0" smtClean="0"/>
                        <a:t>92</a:t>
                      </a:r>
                      <a:endParaRPr lang="id-ID" sz="2400" dirty="0"/>
                    </a:p>
                  </a:txBody>
                  <a:tcPr/>
                </a:tc>
              </a:tr>
              <a:tr h="556828">
                <a:tc>
                  <a:txBody>
                    <a:bodyPr/>
                    <a:lstStyle/>
                    <a:p>
                      <a:pPr algn="ctr"/>
                      <a:r>
                        <a:rPr lang="id-ID" sz="2400" dirty="0" smtClean="0"/>
                        <a:t>75</a:t>
                      </a:r>
                      <a:endParaRPr lang="id-ID" sz="2400" dirty="0"/>
                    </a:p>
                  </a:txBody>
                  <a:tcPr/>
                </a:tc>
                <a:tc>
                  <a:txBody>
                    <a:bodyPr/>
                    <a:lstStyle/>
                    <a:p>
                      <a:pPr algn="ctr"/>
                      <a:r>
                        <a:rPr lang="id-ID" sz="2400" dirty="0" smtClean="0"/>
                        <a:t>160</a:t>
                      </a:r>
                      <a:endParaRPr lang="id-ID" sz="2400" dirty="0"/>
                    </a:p>
                  </a:txBody>
                  <a:tcPr/>
                </a:tc>
                <a:tc>
                  <a:txBody>
                    <a:bodyPr/>
                    <a:lstStyle/>
                    <a:p>
                      <a:pPr algn="ctr"/>
                      <a:r>
                        <a:rPr lang="id-ID" sz="2400" dirty="0" smtClean="0"/>
                        <a:t>80</a:t>
                      </a:r>
                      <a:endParaRPr lang="id-ID" sz="2400" dirty="0"/>
                    </a:p>
                  </a:txBody>
                  <a:tcPr/>
                </a:tc>
              </a:tr>
              <a:tr h="556828">
                <a:tc>
                  <a:txBody>
                    <a:bodyPr/>
                    <a:lstStyle/>
                    <a:p>
                      <a:pPr algn="ctr"/>
                      <a:r>
                        <a:rPr lang="id-ID" sz="2400" dirty="0" smtClean="0"/>
                        <a:t>75</a:t>
                      </a:r>
                      <a:endParaRPr lang="id-ID" sz="2400" dirty="0"/>
                    </a:p>
                  </a:txBody>
                  <a:tcPr/>
                </a:tc>
                <a:tc>
                  <a:txBody>
                    <a:bodyPr/>
                    <a:lstStyle/>
                    <a:p>
                      <a:pPr algn="ctr"/>
                      <a:r>
                        <a:rPr lang="id-ID" sz="2400" dirty="0" smtClean="0"/>
                        <a:t>80</a:t>
                      </a:r>
                      <a:endParaRPr lang="id-ID" sz="2400" dirty="0"/>
                    </a:p>
                  </a:txBody>
                  <a:tcPr/>
                </a:tc>
                <a:tc>
                  <a:txBody>
                    <a:bodyPr/>
                    <a:lstStyle/>
                    <a:p>
                      <a:pPr algn="ctr"/>
                      <a:r>
                        <a:rPr lang="id-ID" sz="2400" dirty="0" smtClean="0"/>
                        <a:t>60</a:t>
                      </a:r>
                      <a:endParaRPr lang="id-ID" sz="2400" dirty="0"/>
                    </a:p>
                  </a:txBody>
                  <a:tcPr/>
                </a:tc>
              </a:tr>
              <a:tr h="556828">
                <a:tc>
                  <a:txBody>
                    <a:bodyPr/>
                    <a:lstStyle/>
                    <a:p>
                      <a:pPr algn="ctr"/>
                      <a:r>
                        <a:rPr lang="id-ID" sz="2400" dirty="0" smtClean="0"/>
                        <a:t>Jumlah</a:t>
                      </a:r>
                      <a:endParaRPr lang="id-ID" sz="2400" dirty="0"/>
                    </a:p>
                  </a:txBody>
                  <a:tcPr/>
                </a:tc>
                <a:tc>
                  <a:txBody>
                    <a:bodyPr/>
                    <a:lstStyle/>
                    <a:p>
                      <a:pPr algn="ctr"/>
                      <a:r>
                        <a:rPr lang="id-ID" sz="2400" dirty="0" smtClean="0"/>
                        <a:t>540</a:t>
                      </a:r>
                      <a:endParaRPr lang="id-ID" sz="2400" dirty="0"/>
                    </a:p>
                  </a:txBody>
                  <a:tcPr/>
                </a:tc>
                <a:tc>
                  <a:txBody>
                    <a:bodyPr/>
                    <a:lstStyle/>
                    <a:p>
                      <a:pPr algn="ctr"/>
                      <a:r>
                        <a:rPr lang="id-ID" sz="2400" dirty="0" smtClean="0"/>
                        <a:t>328</a:t>
                      </a:r>
                      <a:endParaRPr lang="id-ID" sz="2400" dirty="0"/>
                    </a:p>
                  </a:txBody>
                  <a:tcPr/>
                </a:tc>
              </a:tr>
            </a:tbl>
          </a:graphicData>
        </a:graphic>
      </p:graphicFrame>
    </p:spTree>
    <p:extLst>
      <p:ext uri="{BB962C8B-B14F-4D97-AF65-F5344CB8AC3E}">
        <p14:creationId xmlns:p14="http://schemas.microsoft.com/office/powerpoint/2010/main" val="363841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Grp="1" noChangeAspect="1"/>
          </p:cNvGraphicFramePr>
          <p:nvPr>
            <p:extLst>
              <p:ext uri="{D42A27DB-BD31-4B8C-83A1-F6EECF244321}">
                <p14:modId xmlns:p14="http://schemas.microsoft.com/office/powerpoint/2010/main" val="678945855"/>
              </p:ext>
            </p:extLst>
          </p:nvPr>
        </p:nvGraphicFramePr>
        <p:xfrm>
          <a:off x="683569" y="1772816"/>
          <a:ext cx="2592288" cy="1662360"/>
        </p:xfrm>
        <a:graphic>
          <a:graphicData uri="http://schemas.openxmlformats.org/presentationml/2006/ole">
            <mc:AlternateContent xmlns:mc="http://schemas.openxmlformats.org/markup-compatibility/2006">
              <mc:Choice xmlns:v="urn:schemas-microsoft-com:vml" Requires="v">
                <p:oleObj spid="_x0000_s17416" name="Equation" r:id="rId3" imgW="672808" imgH="431613" progId="Equation.3">
                  <p:embed/>
                </p:oleObj>
              </mc:Choice>
              <mc:Fallback>
                <p:oleObj name="Equation" r:id="rId3" imgW="672808" imgH="431613" progId="Equation.3">
                  <p:embed/>
                  <p:pic>
                    <p:nvPicPr>
                      <p:cNvPr id="0"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1772816"/>
                        <a:ext cx="2592288" cy="1662360"/>
                      </a:xfrm>
                      <a:prstGeom prst="rect">
                        <a:avLst/>
                      </a:prstGeom>
                      <a:noFill/>
                      <a:ln>
                        <a:noFill/>
                      </a:ln>
                    </p:spPr>
                  </p:pic>
                </p:oleObj>
              </mc:Fallback>
            </mc:AlternateContent>
          </a:graphicData>
        </a:graphic>
      </p:graphicFrame>
      <p:sp>
        <p:nvSpPr>
          <p:cNvPr id="8" name="Content Placeholder 7"/>
          <p:cNvSpPr>
            <a:spLocks noGrp="1"/>
          </p:cNvSpPr>
          <p:nvPr>
            <p:ph idx="1"/>
          </p:nvPr>
        </p:nvSpPr>
        <p:spPr>
          <a:xfrm>
            <a:off x="3203848" y="3340149"/>
            <a:ext cx="4320480" cy="3517851"/>
          </a:xfrm>
        </p:spPr>
        <p:txBody>
          <a:bodyPr/>
          <a:lstStyle/>
          <a:p>
            <a:pPr marL="0" indent="0">
              <a:buNone/>
            </a:pPr>
            <a:r>
              <a:rPr lang="id-ID" dirty="0" smtClean="0"/>
              <a:t>               </a:t>
            </a:r>
            <a:r>
              <a:rPr lang="id-ID" sz="4000" dirty="0" smtClean="0"/>
              <a:t>= 60,07 %</a:t>
            </a:r>
            <a:endParaRPr lang="id-ID" sz="4000" dirty="0"/>
          </a:p>
        </p:txBody>
      </p:sp>
      <p:graphicFrame>
        <p:nvGraphicFramePr>
          <p:cNvPr id="9" name="Object 8"/>
          <p:cNvGraphicFramePr>
            <a:graphicFrameLocks noChangeAspect="1"/>
          </p:cNvGraphicFramePr>
          <p:nvPr>
            <p:extLst>
              <p:ext uri="{D42A27DB-BD31-4B8C-83A1-F6EECF244321}">
                <p14:modId xmlns:p14="http://schemas.microsoft.com/office/powerpoint/2010/main" val="2269347442"/>
              </p:ext>
            </p:extLst>
          </p:nvPr>
        </p:nvGraphicFramePr>
        <p:xfrm>
          <a:off x="4211960" y="1916832"/>
          <a:ext cx="3420537" cy="1204962"/>
        </p:xfrm>
        <a:graphic>
          <a:graphicData uri="http://schemas.openxmlformats.org/presentationml/2006/ole">
            <mc:AlternateContent xmlns:mc="http://schemas.openxmlformats.org/markup-compatibility/2006">
              <mc:Choice xmlns:v="urn:schemas-microsoft-com:vml" Requires="v">
                <p:oleObj spid="_x0000_s17417" name="Equation" r:id="rId5" imgW="1117440" imgH="393480" progId="Equation.3">
                  <p:embed/>
                </p:oleObj>
              </mc:Choice>
              <mc:Fallback>
                <p:oleObj name="Equation" r:id="rId5" imgW="1117440" imgH="393480" progId="Equation.3">
                  <p:embed/>
                  <p:pic>
                    <p:nvPicPr>
                      <p:cNvPr id="0" name=""/>
                      <p:cNvPicPr/>
                      <p:nvPr/>
                    </p:nvPicPr>
                    <p:blipFill>
                      <a:blip r:embed="rId6"/>
                      <a:stretch>
                        <a:fillRect/>
                      </a:stretch>
                    </p:blipFill>
                    <p:spPr>
                      <a:xfrm>
                        <a:off x="4211960" y="1916832"/>
                        <a:ext cx="3420537" cy="1204962"/>
                      </a:xfrm>
                      <a:prstGeom prst="rect">
                        <a:avLst/>
                      </a:prstGeom>
                    </p:spPr>
                  </p:pic>
                </p:oleObj>
              </mc:Fallback>
            </mc:AlternateContent>
          </a:graphicData>
        </a:graphic>
      </p:graphicFrame>
    </p:spTree>
    <p:extLst>
      <p:ext uri="{BB962C8B-B14F-4D97-AF65-F5344CB8AC3E}">
        <p14:creationId xmlns:p14="http://schemas.microsoft.com/office/powerpoint/2010/main" val="71846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Nilai Rata-rata (lanjutan)</a:t>
            </a:r>
            <a:endParaRPr lang="id-ID"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467544" y="1484784"/>
                <a:ext cx="7920880" cy="46805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id-ID" altLang="ko-KR" dirty="0" smtClean="0">
                    <a:ea typeface="굴림" pitchFamily="50" charset="-127"/>
                  </a:rPr>
                  <a:t>Nilai rata-rata harmonik. Perhatikan, jika kecepatan rata-rata berangkat sebesar 10 km/jam</a:t>
                </a:r>
                <a:r>
                  <a:rPr lang="id-ID" altLang="ko-KR" dirty="0">
                    <a:ea typeface="굴림" pitchFamily="50" charset="-127"/>
                  </a:rPr>
                  <a:t> </a:t>
                </a:r>
                <a:r>
                  <a:rPr lang="id-ID" altLang="ko-KR" dirty="0" smtClean="0">
                    <a:ea typeface="굴림" pitchFamily="50" charset="-127"/>
                  </a:rPr>
                  <a:t>dan kecepatan </a:t>
                </a:r>
                <a:r>
                  <a:rPr lang="id-ID" altLang="ko-KR" dirty="0">
                    <a:ea typeface="굴림" pitchFamily="50" charset="-127"/>
                  </a:rPr>
                  <a:t>rata-rata </a:t>
                </a:r>
                <a:r>
                  <a:rPr lang="id-ID" altLang="ko-KR" dirty="0" smtClean="0">
                    <a:ea typeface="굴림" pitchFamily="50" charset="-127"/>
                  </a:rPr>
                  <a:t>pulang sebesar 20 </a:t>
                </a:r>
                <a:r>
                  <a:rPr lang="id-ID" altLang="ko-KR" dirty="0">
                    <a:ea typeface="굴림" pitchFamily="50" charset="-127"/>
                  </a:rPr>
                  <a:t>km/jam. </a:t>
                </a:r>
                <a:r>
                  <a:rPr lang="id-ID" altLang="ko-KR" dirty="0" smtClean="0">
                    <a:ea typeface="굴림" pitchFamily="50" charset="-127"/>
                  </a:rPr>
                  <a:t>Berapakah keceptn rata-rata pulang-pergi?</a:t>
                </a:r>
              </a:p>
              <a:p>
                <a:pPr marL="0" indent="0">
                  <a:buNone/>
                  <a:defRPr/>
                </a:pPr>
                <a14:m>
                  <m:oMath xmlns:m="http://schemas.openxmlformats.org/officeDocument/2006/math">
                    <m:f>
                      <m:fPr>
                        <m:ctrlPr>
                          <a:rPr lang="id-ID" altLang="ko-KR" i="1" smtClean="0">
                            <a:latin typeface="Cambria Math"/>
                            <a:ea typeface="굴림" pitchFamily="50" charset="-127"/>
                          </a:rPr>
                        </m:ctrlPr>
                      </m:fPr>
                      <m:num>
                        <m:r>
                          <a:rPr lang="id-ID" altLang="ko-KR" b="0" i="1" smtClean="0">
                            <a:latin typeface="Cambria Math"/>
                            <a:ea typeface="굴림" pitchFamily="50" charset="-127"/>
                          </a:rPr>
                          <m:t>1</m:t>
                        </m:r>
                      </m:num>
                      <m:den>
                        <m:r>
                          <a:rPr lang="id-ID" altLang="ko-KR" b="0" i="1" smtClean="0">
                            <a:latin typeface="Cambria Math"/>
                            <a:ea typeface="굴림" pitchFamily="50" charset="-127"/>
                          </a:rPr>
                          <m:t>2</m:t>
                        </m:r>
                      </m:den>
                    </m:f>
                  </m:oMath>
                </a14:m>
                <a:r>
                  <a:rPr lang="id-ID" altLang="ko-KR" dirty="0">
                    <a:ea typeface="굴림" pitchFamily="50" charset="-127"/>
                  </a:rPr>
                  <a:t> (</a:t>
                </a:r>
                <a:r>
                  <a:rPr lang="id-ID" altLang="ko-KR" dirty="0" smtClean="0">
                    <a:ea typeface="굴림" pitchFamily="50" charset="-127"/>
                  </a:rPr>
                  <a:t>10+20) </a:t>
                </a:r>
                <a:r>
                  <a:rPr lang="id-ID" altLang="ko-KR" dirty="0">
                    <a:ea typeface="굴림" pitchFamily="50" charset="-127"/>
                  </a:rPr>
                  <a:t>km/jam = 15 km/jam (?) </a:t>
                </a:r>
                <a:endParaRPr lang="id-ID" altLang="ko-KR" dirty="0" smtClean="0">
                  <a:ea typeface="굴림" pitchFamily="50" charset="-127"/>
                </a:endParaRPr>
              </a:p>
              <a:p>
                <a:pPr marL="0" indent="0">
                  <a:buNone/>
                  <a:defRPr/>
                </a:pPr>
                <a:r>
                  <a:rPr lang="id-ID" altLang="ko-KR" dirty="0" smtClean="0">
                    <a:ea typeface="굴림" pitchFamily="50" charset="-127"/>
                  </a:rPr>
                  <a:t>Jika panjang jalan 100 km, mk berangkat perlu 10 jam, pulang perlu 5 jam. Pulang –pergi perlu 15 jam, jadi rata-rata keceptnnya menjadi: </a:t>
                </a:r>
                <a:endParaRPr lang="id-ID" altLang="ko-KR" dirty="0">
                  <a:ea typeface="굴림" pitchFamily="50" charset="-127"/>
                </a:endParaRPr>
              </a:p>
              <a:p>
                <a:pPr marL="0" indent="0">
                  <a:buNone/>
                  <a:defRPr/>
                </a:pPr>
                <a14:m>
                  <m:oMath xmlns:m="http://schemas.openxmlformats.org/officeDocument/2006/math">
                    <m:f>
                      <m:fPr>
                        <m:ctrlPr>
                          <a:rPr lang="id-ID" altLang="ko-KR" i="1">
                            <a:latin typeface="Cambria Math"/>
                            <a:ea typeface="굴림" pitchFamily="50" charset="-127"/>
                          </a:rPr>
                        </m:ctrlPr>
                      </m:fPr>
                      <m:num>
                        <m:r>
                          <a:rPr lang="id-ID" altLang="ko-KR" b="0" i="1" smtClean="0">
                            <a:latin typeface="Cambria Math"/>
                            <a:ea typeface="굴림" pitchFamily="50" charset="-127"/>
                          </a:rPr>
                          <m:t>200</m:t>
                        </m:r>
                      </m:num>
                      <m:den>
                        <m:r>
                          <a:rPr lang="id-ID" altLang="ko-KR" b="0" i="1" smtClean="0">
                            <a:latin typeface="Cambria Math"/>
                            <a:ea typeface="굴림" pitchFamily="50" charset="-127"/>
                          </a:rPr>
                          <m:t>15</m:t>
                        </m:r>
                      </m:den>
                    </m:f>
                  </m:oMath>
                </a14:m>
                <a:r>
                  <a:rPr lang="id-ID" altLang="ko-KR" dirty="0">
                    <a:ea typeface="굴림" pitchFamily="50" charset="-127"/>
                  </a:rPr>
                  <a:t> </a:t>
                </a:r>
                <a:r>
                  <a:rPr lang="id-ID" altLang="ko-KR" dirty="0" smtClean="0">
                    <a:ea typeface="굴림" pitchFamily="50" charset="-127"/>
                  </a:rPr>
                  <a:t>km/jam </a:t>
                </a:r>
                <a:r>
                  <a:rPr lang="id-ID" altLang="ko-KR" dirty="0">
                    <a:ea typeface="굴림" pitchFamily="50" charset="-127"/>
                  </a:rPr>
                  <a:t>= </a:t>
                </a:r>
                <a:r>
                  <a:rPr lang="id-ID" altLang="ko-KR" dirty="0" smtClean="0">
                    <a:ea typeface="굴림" pitchFamily="50" charset="-127"/>
                  </a:rPr>
                  <a:t>13</a:t>
                </a:r>
                <a:r>
                  <a:rPr lang="id-ID" altLang="ko-KR" dirty="0">
                    <a:ea typeface="굴림" pitchFamily="50" charset="-127"/>
                  </a:rPr>
                  <a:t> </a:t>
                </a:r>
                <a14:m>
                  <m:oMath xmlns:m="http://schemas.openxmlformats.org/officeDocument/2006/math">
                    <m:f>
                      <m:fPr>
                        <m:ctrlPr>
                          <a:rPr lang="id-ID" altLang="ko-KR" i="1">
                            <a:latin typeface="Cambria Math"/>
                            <a:ea typeface="굴림" pitchFamily="50" charset="-127"/>
                          </a:rPr>
                        </m:ctrlPr>
                      </m:fPr>
                      <m:num>
                        <m:r>
                          <a:rPr lang="id-ID" altLang="ko-KR" b="0" i="1" smtClean="0">
                            <a:latin typeface="Cambria Math"/>
                            <a:ea typeface="굴림" pitchFamily="50" charset="-127"/>
                          </a:rPr>
                          <m:t>1</m:t>
                        </m:r>
                      </m:num>
                      <m:den>
                        <m:r>
                          <a:rPr lang="id-ID" altLang="ko-KR" b="0" i="1" smtClean="0">
                            <a:latin typeface="Cambria Math"/>
                            <a:ea typeface="굴림" pitchFamily="50" charset="-127"/>
                          </a:rPr>
                          <m:t>3</m:t>
                        </m:r>
                      </m:den>
                    </m:f>
                  </m:oMath>
                </a14:m>
                <a:r>
                  <a:rPr lang="id-ID" altLang="ko-KR" dirty="0" smtClean="0">
                    <a:ea typeface="굴림" pitchFamily="50" charset="-127"/>
                  </a:rPr>
                  <a:t> km/jam</a:t>
                </a:r>
                <a:endParaRPr lang="en-US" altLang="ko-KR" dirty="0">
                  <a:ea typeface="굴림" pitchFamily="50" charset="-127"/>
                </a:endParaRPr>
              </a:p>
              <a:p>
                <a:pPr marL="0" indent="0">
                  <a:buNone/>
                  <a:defRPr/>
                </a:pPr>
                <a:endParaRPr lang="en-US" altLang="ko-KR" dirty="0">
                  <a:ea typeface="굴림" pitchFamily="50" charset="-127"/>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467544" y="1484784"/>
                <a:ext cx="7920880" cy="4680520"/>
              </a:xfrm>
              <a:prstGeom prst="rect">
                <a:avLst/>
              </a:prstGeom>
              <a:blipFill rotWithShape="1">
                <a:blip r:embed="rId2"/>
                <a:stretch>
                  <a:fillRect l="-1848" t="-3390" r="-1155"/>
                </a:stretch>
              </a:blipFill>
            </p:spPr>
            <p:txBody>
              <a:bodyPr/>
              <a:lstStyle/>
              <a:p>
                <a:r>
                  <a:rPr lang="id-ID">
                    <a:noFill/>
                  </a:rPr>
                  <a:t> </a:t>
                </a:r>
              </a:p>
            </p:txBody>
          </p:sp>
        </mc:Fallback>
      </mc:AlternateContent>
    </p:spTree>
    <p:extLst>
      <p:ext uri="{BB962C8B-B14F-4D97-AF65-F5344CB8AC3E}">
        <p14:creationId xmlns:p14="http://schemas.microsoft.com/office/powerpoint/2010/main" val="727504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Modus</a:t>
            </a:r>
            <a:endParaRPr lang="id-ID" dirty="0"/>
          </a:p>
        </p:txBody>
      </p:sp>
      <p:sp>
        <p:nvSpPr>
          <p:cNvPr id="4" name="Rectangle 3"/>
          <p:cNvSpPr>
            <a:spLocks noGrp="1" noChangeArrowheads="1"/>
          </p:cNvSpPr>
          <p:nvPr>
            <p:ph idx="1"/>
          </p:nvPr>
        </p:nvSpPr>
        <p:spPr/>
        <p:txBody>
          <a:bodyPr rtlCol="0">
            <a:normAutofit fontScale="92500" lnSpcReduction="20000"/>
          </a:bodyPr>
          <a:lstStyle/>
          <a:p>
            <a:pPr eaLnBrk="1" fontAlgn="auto" hangingPunct="1">
              <a:spcAft>
                <a:spcPts val="0"/>
              </a:spcAft>
              <a:buFontTx/>
              <a:buNone/>
              <a:defRPr/>
            </a:pPr>
            <a:r>
              <a:rPr lang="id-ID" dirty="0" smtClean="0"/>
              <a:t>	Modus adalah </a:t>
            </a:r>
            <a:r>
              <a:rPr lang="en-US" dirty="0" err="1" smtClean="0"/>
              <a:t>fenomena</a:t>
            </a:r>
            <a:r>
              <a:rPr lang="id-ID" dirty="0" smtClean="0"/>
              <a:t>/kejadian</a:t>
            </a:r>
            <a:r>
              <a:rPr lang="en-US" dirty="0" smtClean="0"/>
              <a:t> </a:t>
            </a:r>
            <a:r>
              <a:rPr lang="id-ID" dirty="0" smtClean="0"/>
              <a:t> </a:t>
            </a:r>
            <a:r>
              <a:rPr lang="en-US" dirty="0" smtClean="0"/>
              <a:t>yang</a:t>
            </a:r>
            <a:r>
              <a:rPr lang="id-ID" dirty="0" smtClean="0"/>
              <a:t> </a:t>
            </a:r>
            <a:r>
              <a:rPr lang="en-US" dirty="0" smtClean="0"/>
              <a:t> paling </a:t>
            </a:r>
            <a:r>
              <a:rPr lang="en-US" dirty="0" err="1" smtClean="0"/>
              <a:t>banyak</a:t>
            </a:r>
            <a:r>
              <a:rPr lang="id-ID" dirty="0" smtClean="0"/>
              <a:t> </a:t>
            </a:r>
            <a:r>
              <a:rPr lang="en-US" dirty="0" err="1" smtClean="0"/>
              <a:t>terjadi</a:t>
            </a:r>
            <a:r>
              <a:rPr lang="en-US" dirty="0" smtClean="0"/>
              <a:t>, </a:t>
            </a:r>
            <a:r>
              <a:rPr lang="en-US" dirty="0" err="1" smtClean="0"/>
              <a:t>juga</a:t>
            </a:r>
            <a:r>
              <a:rPr lang="en-US" dirty="0" smtClean="0"/>
              <a:t> </a:t>
            </a:r>
            <a:r>
              <a:rPr lang="en-US" dirty="0" err="1" smtClean="0"/>
              <a:t>untuk</a:t>
            </a:r>
            <a:r>
              <a:rPr lang="en-US" dirty="0" smtClean="0"/>
              <a:t> </a:t>
            </a:r>
            <a:r>
              <a:rPr lang="en-US" dirty="0" err="1" smtClean="0"/>
              <a:t>menentukan</a:t>
            </a:r>
            <a:r>
              <a:rPr lang="en-US" dirty="0" smtClean="0"/>
              <a:t> “rata-rata” </a:t>
            </a:r>
            <a:r>
              <a:rPr lang="en-US" dirty="0" err="1" smtClean="0"/>
              <a:t>dari</a:t>
            </a:r>
            <a:r>
              <a:rPr lang="en-US" dirty="0" smtClean="0"/>
              <a:t> data </a:t>
            </a:r>
            <a:r>
              <a:rPr lang="en-US" dirty="0" err="1" smtClean="0"/>
              <a:t>kualitatif</a:t>
            </a:r>
            <a:r>
              <a:rPr lang="en-US" dirty="0" smtClean="0"/>
              <a:t>.</a:t>
            </a:r>
            <a:endParaRPr lang="id-ID" dirty="0" smtClean="0"/>
          </a:p>
          <a:p>
            <a:pPr eaLnBrk="1" fontAlgn="auto" hangingPunct="1">
              <a:spcAft>
                <a:spcPts val="0"/>
              </a:spcAft>
              <a:buFontTx/>
              <a:buNone/>
              <a:defRPr/>
            </a:pPr>
            <a:r>
              <a:rPr lang="id-ID" dirty="0" smtClean="0"/>
              <a:t>a. </a:t>
            </a:r>
            <a:r>
              <a:rPr lang="en-US" dirty="0" smtClean="0"/>
              <a:t>Data t</a:t>
            </a:r>
            <a:r>
              <a:rPr lang="id-ID" dirty="0" smtClean="0"/>
              <a:t>ak berkelompok</a:t>
            </a:r>
            <a:r>
              <a:rPr lang="en-US" dirty="0" smtClean="0"/>
              <a:t> : Modus (Mo) </a:t>
            </a:r>
            <a:r>
              <a:rPr lang="en-US" dirty="0" err="1" smtClean="0"/>
              <a:t>dilihat</a:t>
            </a:r>
            <a:r>
              <a:rPr lang="en-US" dirty="0" smtClean="0"/>
              <a:t> </a:t>
            </a:r>
            <a:r>
              <a:rPr lang="en-US" dirty="0" err="1" smtClean="0"/>
              <a:t>dari</a:t>
            </a:r>
            <a:r>
              <a:rPr lang="en-US" dirty="0" smtClean="0"/>
              <a:t> data yang </a:t>
            </a:r>
            <a:r>
              <a:rPr lang="en-US" dirty="0" err="1" smtClean="0"/>
              <a:t>memiliki</a:t>
            </a:r>
            <a:r>
              <a:rPr lang="en-US" dirty="0" smtClean="0"/>
              <a:t> </a:t>
            </a:r>
            <a:r>
              <a:rPr lang="en-US" dirty="0" err="1" smtClean="0"/>
              <a:t>frekuensi</a:t>
            </a:r>
            <a:r>
              <a:rPr lang="en-US" dirty="0" smtClean="0"/>
              <a:t> </a:t>
            </a:r>
            <a:r>
              <a:rPr lang="en-US" dirty="0" err="1" smtClean="0"/>
              <a:t>terbanyak</a:t>
            </a:r>
            <a:endParaRPr lang="id-ID" dirty="0" smtClean="0"/>
          </a:p>
          <a:p>
            <a:pPr eaLnBrk="1" fontAlgn="auto" hangingPunct="1">
              <a:spcAft>
                <a:spcPts val="0"/>
              </a:spcAft>
              <a:defRPr/>
            </a:pPr>
            <a:r>
              <a:rPr lang="en-US" altLang="ko-KR" dirty="0" smtClean="0">
                <a:ea typeface="굴림" pitchFamily="50" charset="-127"/>
              </a:rPr>
              <a:t>The set:  2, 4, 9, 8, 8, 5, 3</a:t>
            </a:r>
          </a:p>
          <a:p>
            <a:pPr lvl="1" eaLnBrk="1" fontAlgn="auto" hangingPunct="1">
              <a:spcAft>
                <a:spcPts val="0"/>
              </a:spcAft>
              <a:buFont typeface="Arial" pitchFamily="34" charset="0"/>
              <a:buChar char="•"/>
              <a:defRPr/>
            </a:pPr>
            <a:r>
              <a:rPr lang="en-US" altLang="ko-KR" sz="2400" dirty="0" smtClean="0">
                <a:ea typeface="굴림" pitchFamily="50" charset="-127"/>
              </a:rPr>
              <a:t>The mode is </a:t>
            </a:r>
            <a:r>
              <a:rPr lang="en-US" altLang="ko-KR" sz="2400" b="1" dirty="0" smtClean="0">
                <a:solidFill>
                  <a:srgbClr val="333333"/>
                </a:solidFill>
                <a:effectLst>
                  <a:outerShdw blurRad="38100" dist="38100" dir="2700000" algn="tl">
                    <a:srgbClr val="C0C0C0"/>
                  </a:outerShdw>
                </a:effectLst>
                <a:ea typeface="굴림" pitchFamily="50" charset="-127"/>
              </a:rPr>
              <a:t>8</a:t>
            </a:r>
            <a:r>
              <a:rPr lang="en-US" altLang="ko-KR" sz="2400" dirty="0" smtClean="0">
                <a:ea typeface="굴림" pitchFamily="50" charset="-127"/>
              </a:rPr>
              <a:t>, which occurs twice</a:t>
            </a:r>
          </a:p>
          <a:p>
            <a:pPr eaLnBrk="1" fontAlgn="auto" hangingPunct="1">
              <a:spcAft>
                <a:spcPts val="0"/>
              </a:spcAft>
              <a:defRPr/>
            </a:pPr>
            <a:r>
              <a:rPr lang="en-US" altLang="ko-KR" dirty="0" smtClean="0">
                <a:ea typeface="굴림" pitchFamily="50" charset="-127"/>
              </a:rPr>
              <a:t>The set:  2, 2, 9, 8, 8, 5, 3</a:t>
            </a:r>
          </a:p>
          <a:p>
            <a:pPr lvl="1" eaLnBrk="1" fontAlgn="auto" hangingPunct="1">
              <a:spcAft>
                <a:spcPts val="0"/>
              </a:spcAft>
              <a:buFont typeface="Arial" pitchFamily="34" charset="0"/>
              <a:buChar char="•"/>
              <a:defRPr/>
            </a:pPr>
            <a:r>
              <a:rPr lang="en-US" altLang="ko-KR" sz="2400" dirty="0" smtClean="0">
                <a:ea typeface="굴림" pitchFamily="50" charset="-127"/>
              </a:rPr>
              <a:t>There are two modes</a:t>
            </a:r>
            <a:r>
              <a:rPr lang="en-US" altLang="ko-KR" sz="2400" dirty="0" smtClean="0">
                <a:latin typeface="Times New Roman"/>
                <a:ea typeface="굴림" pitchFamily="50" charset="-127"/>
              </a:rPr>
              <a:t>—</a:t>
            </a:r>
            <a:r>
              <a:rPr lang="en-US" altLang="ko-KR" sz="2400" b="1" dirty="0" smtClean="0">
                <a:solidFill>
                  <a:srgbClr val="333333"/>
                </a:solidFill>
                <a:effectLst>
                  <a:outerShdw blurRad="38100" dist="38100" dir="2700000" algn="tl">
                    <a:srgbClr val="C0C0C0"/>
                  </a:outerShdw>
                </a:effectLst>
                <a:ea typeface="굴림" pitchFamily="50" charset="-127"/>
              </a:rPr>
              <a:t>8</a:t>
            </a:r>
            <a:r>
              <a:rPr lang="en-US" altLang="ko-KR" sz="2400" dirty="0" smtClean="0">
                <a:ea typeface="굴림" pitchFamily="50" charset="-127"/>
              </a:rPr>
              <a:t> and </a:t>
            </a:r>
            <a:r>
              <a:rPr lang="en-US" altLang="ko-KR" sz="2400" b="1" dirty="0" smtClean="0">
                <a:solidFill>
                  <a:srgbClr val="333333"/>
                </a:solidFill>
                <a:effectLst>
                  <a:outerShdw blurRad="38100" dist="38100" dir="2700000" algn="tl">
                    <a:srgbClr val="C0C0C0"/>
                  </a:outerShdw>
                </a:effectLst>
                <a:ea typeface="굴림" pitchFamily="50" charset="-127"/>
              </a:rPr>
              <a:t>2</a:t>
            </a:r>
            <a:r>
              <a:rPr lang="en-US" altLang="ko-KR" sz="2400" dirty="0" smtClean="0">
                <a:ea typeface="굴림" pitchFamily="50" charset="-127"/>
              </a:rPr>
              <a:t> (</a:t>
            </a:r>
            <a:r>
              <a:rPr lang="en-US" altLang="ko-KR" sz="2400" dirty="0" smtClean="0">
                <a:solidFill>
                  <a:srgbClr val="333333"/>
                </a:solidFill>
                <a:effectLst>
                  <a:outerShdw blurRad="38100" dist="38100" dir="2700000" algn="tl">
                    <a:srgbClr val="C0C0C0"/>
                  </a:outerShdw>
                </a:effectLst>
                <a:ea typeface="굴림" pitchFamily="50" charset="-127"/>
              </a:rPr>
              <a:t>bimodal</a:t>
            </a:r>
            <a:r>
              <a:rPr lang="en-US" altLang="ko-KR" sz="2400" dirty="0" smtClean="0">
                <a:ea typeface="굴림" pitchFamily="50" charset="-127"/>
              </a:rPr>
              <a:t>)</a:t>
            </a:r>
          </a:p>
          <a:p>
            <a:pPr eaLnBrk="1" fontAlgn="auto" hangingPunct="1">
              <a:spcAft>
                <a:spcPts val="0"/>
              </a:spcAft>
              <a:defRPr/>
            </a:pPr>
            <a:r>
              <a:rPr lang="en-US" altLang="ko-KR" dirty="0" smtClean="0">
                <a:ea typeface="굴림" pitchFamily="50" charset="-127"/>
              </a:rPr>
              <a:t>The set:  2, 4, 9, 8, 5, 3</a:t>
            </a:r>
          </a:p>
          <a:p>
            <a:pPr lvl="1" eaLnBrk="1" fontAlgn="auto" hangingPunct="1">
              <a:spcAft>
                <a:spcPts val="0"/>
              </a:spcAft>
              <a:buFont typeface="Arial" pitchFamily="34" charset="0"/>
              <a:buChar char="•"/>
              <a:defRPr/>
            </a:pPr>
            <a:r>
              <a:rPr lang="en-US" altLang="ko-KR" sz="2400" dirty="0" smtClean="0">
                <a:ea typeface="굴림" pitchFamily="50" charset="-127"/>
              </a:rPr>
              <a:t>There is </a:t>
            </a:r>
            <a:r>
              <a:rPr lang="en-US" altLang="ko-KR" sz="2400" dirty="0" smtClean="0">
                <a:solidFill>
                  <a:srgbClr val="333333"/>
                </a:solidFill>
                <a:effectLst>
                  <a:outerShdw blurRad="38100" dist="38100" dir="2700000" algn="tl">
                    <a:srgbClr val="C0C0C0"/>
                  </a:outerShdw>
                </a:effectLst>
                <a:ea typeface="굴림" pitchFamily="50" charset="-127"/>
              </a:rPr>
              <a:t>no mode</a:t>
            </a:r>
            <a:r>
              <a:rPr lang="en-US" altLang="ko-KR" sz="2400" dirty="0" smtClean="0">
                <a:ea typeface="굴림" pitchFamily="50" charset="-127"/>
              </a:rPr>
              <a:t> (each value is unique).</a:t>
            </a:r>
          </a:p>
          <a:p>
            <a:pPr eaLnBrk="1" fontAlgn="auto" hangingPunct="1">
              <a:spcAft>
                <a:spcPts val="0"/>
              </a:spcAft>
              <a:defRPr/>
            </a:pPr>
            <a:endParaRPr lang="ko-KR" altLang="en-US" dirty="0" smtClean="0">
              <a:ea typeface="굴림" pitchFamily="50" charset="-127"/>
            </a:endParaRPr>
          </a:p>
        </p:txBody>
      </p:sp>
    </p:spTree>
    <p:extLst>
      <p:ext uri="{BB962C8B-B14F-4D97-AF65-F5344CB8AC3E}">
        <p14:creationId xmlns:p14="http://schemas.microsoft.com/office/powerpoint/2010/main" val="4619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890</Words>
  <Application>Microsoft Office PowerPoint</Application>
  <PresentationFormat>On-screen Show (4:3)</PresentationFormat>
  <Paragraphs>161</Paragraphs>
  <Slides>22</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Theme</vt:lpstr>
      <vt:lpstr>Equation</vt:lpstr>
      <vt:lpstr>Microsoft Equation 3.0</vt:lpstr>
      <vt:lpstr>Pertemuan 3</vt:lpstr>
      <vt:lpstr>www.4shared.com statistics and free ebook </vt:lpstr>
      <vt:lpstr>Nilai Rata-rata</vt:lpstr>
      <vt:lpstr>Contoh</vt:lpstr>
      <vt:lpstr>Nilai Rata-rata (lanjutan)</vt:lpstr>
      <vt:lpstr>Contoh (Sudjana: 69)</vt:lpstr>
      <vt:lpstr>PowerPoint Presentation</vt:lpstr>
      <vt:lpstr>Nilai Rata-rata (lanjutan)</vt:lpstr>
      <vt:lpstr>Modus</vt:lpstr>
      <vt:lpstr>Median</vt:lpstr>
      <vt:lpstr>Contoh:</vt:lpstr>
      <vt:lpstr>Simpangan (Deviasi)</vt:lpstr>
      <vt:lpstr>Simpangan</vt:lpstr>
      <vt:lpstr>Standard Deviation</vt:lpstr>
      <vt:lpstr>Standard Deviation</vt:lpstr>
      <vt:lpstr>Standard Deviation</vt:lpstr>
      <vt:lpstr>Standard Deviation</vt:lpstr>
      <vt:lpstr>Coba hitung dg rumus</vt:lpstr>
      <vt:lpstr>Variance</vt:lpstr>
      <vt:lpstr>Variance</vt:lpstr>
      <vt:lpstr>Coba carilah nilai rata-rata, modus, mean, rata-rata simpangan , simpangan baku dan variansnya dari data berikut:</vt:lpstr>
      <vt:lpstr>Pekan depan</vt:lpstr>
    </vt:vector>
  </TitlesOfParts>
  <Company>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 3</dc:title>
  <dc:creator>jsc</dc:creator>
  <cp:lastModifiedBy>jsc</cp:lastModifiedBy>
  <cp:revision>23</cp:revision>
  <dcterms:created xsi:type="dcterms:W3CDTF">2012-02-26T16:10:41Z</dcterms:created>
  <dcterms:modified xsi:type="dcterms:W3CDTF">2012-03-02T00:13:14Z</dcterms:modified>
</cp:coreProperties>
</file>