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2"/>
    <p:penClr>
      <a:srgbClr val="FF0000"/>
    </p:penClr>
  </p:showPr>
  <p:clrMru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53143-466A-4446-9276-A3CFAE14E62A}" type="datetimeFigureOut">
              <a:rPr lang="en-US" smtClean="0"/>
              <a:pPr/>
              <a:t>12/3/2010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CC70222-7486-4E76-A129-69F9A0F183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53143-466A-4446-9276-A3CFAE14E62A}" type="datetimeFigureOut">
              <a:rPr lang="en-US" smtClean="0"/>
              <a:pPr/>
              <a:t>12/3/2010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70222-7486-4E76-A129-69F9A0F183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53143-466A-4446-9276-A3CFAE14E62A}" type="datetimeFigureOut">
              <a:rPr lang="en-US" smtClean="0"/>
              <a:pPr/>
              <a:t>12/3/2010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70222-7486-4E76-A129-69F9A0F183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53143-466A-4446-9276-A3CFAE14E62A}" type="datetimeFigureOut">
              <a:rPr lang="en-US" smtClean="0"/>
              <a:pPr/>
              <a:t>12/3/2010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CC70222-7486-4E76-A129-69F9A0F183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53143-466A-4446-9276-A3CFAE14E62A}" type="datetimeFigureOut">
              <a:rPr lang="en-US" smtClean="0"/>
              <a:pPr/>
              <a:t>12/3/2010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70222-7486-4E76-A129-69F9A0F183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53143-466A-4446-9276-A3CFAE14E62A}" type="datetimeFigureOut">
              <a:rPr lang="en-US" smtClean="0"/>
              <a:pPr/>
              <a:t>12/3/2010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70222-7486-4E76-A129-69F9A0F183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53143-466A-4446-9276-A3CFAE14E62A}" type="datetimeFigureOut">
              <a:rPr lang="en-US" smtClean="0"/>
              <a:pPr/>
              <a:t>12/3/2010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CC70222-7486-4E76-A129-69F9A0F183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53143-466A-4446-9276-A3CFAE14E62A}" type="datetimeFigureOut">
              <a:rPr lang="en-US" smtClean="0"/>
              <a:pPr/>
              <a:t>12/3/2010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70222-7486-4E76-A129-69F9A0F183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53143-466A-4446-9276-A3CFAE14E62A}" type="datetimeFigureOut">
              <a:rPr lang="en-US" smtClean="0"/>
              <a:pPr/>
              <a:t>12/3/2010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70222-7486-4E76-A129-69F9A0F183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53143-466A-4446-9276-A3CFAE14E62A}" type="datetimeFigureOut">
              <a:rPr lang="en-US" smtClean="0"/>
              <a:pPr/>
              <a:t>12/3/2010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70222-7486-4E76-A129-69F9A0F183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53143-466A-4446-9276-A3CFAE14E62A}" type="datetimeFigureOut">
              <a:rPr lang="en-US" smtClean="0"/>
              <a:pPr/>
              <a:t>12/3/2010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70222-7486-4E76-A129-69F9A0F183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1753143-466A-4446-9276-A3CFAE14E62A}" type="datetimeFigureOut">
              <a:rPr lang="en-US" smtClean="0"/>
              <a:pPr/>
              <a:t>12/3/2010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CC70222-7486-4E76-A129-69F9A0F183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newsflash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12954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  <a:latin typeface="Garamond Premr Pro Smbd" pitchFamily="18" charset="0"/>
              </a:rPr>
              <a:t/>
            </a:r>
            <a:br>
              <a:rPr lang="en-US" sz="4000" dirty="0" smtClean="0">
                <a:solidFill>
                  <a:schemeClr val="bg2">
                    <a:lumMod val="10000"/>
                  </a:schemeClr>
                </a:solidFill>
                <a:latin typeface="Garamond Premr Pro Smbd" pitchFamily="18" charset="0"/>
              </a:rPr>
            </a:br>
            <a:r>
              <a:rPr lang="en-US" sz="4000" dirty="0" err="1" smtClean="0">
                <a:solidFill>
                  <a:srgbClr val="C00000"/>
                </a:solidFill>
                <a:latin typeface="Garamond Premr Pro Smbd" pitchFamily="18" charset="0"/>
              </a:rPr>
              <a:t>Menerjemahkan</a:t>
            </a:r>
            <a:r>
              <a:rPr lang="en-US" sz="4000" dirty="0" smtClean="0">
                <a:solidFill>
                  <a:srgbClr val="C00000"/>
                </a:solidFill>
                <a:latin typeface="Garamond Premr Pro Smbd" pitchFamily="18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Garamond Premr Pro Smbd" pitchFamily="18" charset="0"/>
              </a:rPr>
              <a:t>Ide</a:t>
            </a:r>
            <a:r>
              <a:rPr lang="en-US" sz="4000" dirty="0">
                <a:solidFill>
                  <a:srgbClr val="C00000"/>
                </a:solidFill>
                <a:latin typeface="Garamond Premr Pro Smbd" pitchFamily="18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Garamond Premr Pro Smbd" pitchFamily="18" charset="0"/>
              </a:rPr>
              <a:t>ke</a:t>
            </a:r>
            <a:r>
              <a:rPr lang="en-US" sz="4000" dirty="0">
                <a:solidFill>
                  <a:srgbClr val="C00000"/>
                </a:solidFill>
                <a:latin typeface="Garamond Premr Pro Smbd" pitchFamily="18" charset="0"/>
              </a:rPr>
              <a:t>  </a:t>
            </a:r>
            <a:r>
              <a:rPr lang="en-US" sz="4000" dirty="0" err="1">
                <a:solidFill>
                  <a:srgbClr val="C00000"/>
                </a:solidFill>
                <a:latin typeface="Garamond Premr Pro Smbd" pitchFamily="18" charset="0"/>
              </a:rPr>
              <a:t>dalam</a:t>
            </a:r>
            <a:r>
              <a:rPr lang="en-US" sz="4000" dirty="0">
                <a:solidFill>
                  <a:srgbClr val="C00000"/>
                </a:solidFill>
                <a:latin typeface="Garamond Premr Pro Smbd" pitchFamily="18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Garamond Premr Pro Smbd" pitchFamily="18" charset="0"/>
              </a:rPr>
              <a:t>Tulisan</a:t>
            </a:r>
            <a:r>
              <a:rPr lang="en-US" sz="4000" dirty="0" smtClean="0">
                <a:solidFill>
                  <a:srgbClr val="C00000"/>
                </a:solidFill>
                <a:latin typeface="Garamond Premr Pro Smbd" pitchFamily="18" charset="0"/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/>
            </a:r>
            <a:br>
              <a:rPr lang="en-US" dirty="0">
                <a:solidFill>
                  <a:srgbClr val="C00000"/>
                </a:solidFill>
              </a:rPr>
            </a:b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828800"/>
            <a:ext cx="9144000" cy="5029200"/>
          </a:xfrm>
        </p:spPr>
        <p:txBody>
          <a:bodyPr>
            <a:normAutofit fontScale="85000" lnSpcReduction="20000"/>
          </a:bodyPr>
          <a:lstStyle/>
          <a:p>
            <a:endParaRPr lang="en-US" sz="2800" dirty="0" smtClean="0">
              <a:solidFill>
                <a:srgbClr val="C00000"/>
              </a:solidFill>
              <a:latin typeface="Garamond Premr Pro Smbd" pitchFamily="18" charset="0"/>
            </a:endParaRPr>
          </a:p>
          <a:p>
            <a:r>
              <a:rPr lang="en-US" sz="17500" dirty="0" smtClean="0">
                <a:solidFill>
                  <a:srgbClr val="009900"/>
                </a:solidFill>
                <a:latin typeface="Berlin Sans FB Demi" pitchFamily="34" charset="0"/>
                <a:sym typeface="Wingdings"/>
              </a:rPr>
              <a:t></a:t>
            </a:r>
            <a:endParaRPr lang="en-US" sz="17500" dirty="0" smtClean="0">
              <a:solidFill>
                <a:srgbClr val="009900"/>
              </a:solidFill>
              <a:latin typeface="Berlin Sans FB Demi" pitchFamily="34" charset="0"/>
            </a:endParaRPr>
          </a:p>
          <a:p>
            <a:pPr lvl="0"/>
            <a:endParaRPr lang="en-US" sz="2800" dirty="0" smtClean="0">
              <a:solidFill>
                <a:srgbClr val="C00000"/>
              </a:solidFill>
              <a:latin typeface="Garamond Premr Pro Smbd" pitchFamily="18" charset="0"/>
            </a:endParaRPr>
          </a:p>
          <a:p>
            <a:endParaRPr lang="en-US" sz="2800" dirty="0" smtClean="0">
              <a:solidFill>
                <a:srgbClr val="C00000"/>
              </a:solidFill>
              <a:latin typeface="Garamond Premr Pro Smbd" pitchFamily="18" charset="0"/>
            </a:endParaRPr>
          </a:p>
          <a:p>
            <a:r>
              <a:rPr lang="en-US" sz="3600" dirty="0" smtClean="0">
                <a:solidFill>
                  <a:srgbClr val="C00000"/>
                </a:solidFill>
                <a:latin typeface="Garamond Premr Pro Smbd" pitchFamily="18" charset="0"/>
              </a:rPr>
              <a:t>           </a:t>
            </a:r>
            <a:r>
              <a:rPr lang="en-US" sz="3600" dirty="0" err="1" smtClean="0">
                <a:solidFill>
                  <a:srgbClr val="C00000"/>
                </a:solidFill>
                <a:latin typeface="Garamond Premr Pro Smbd" pitchFamily="18" charset="0"/>
              </a:rPr>
              <a:t>Oleh</a:t>
            </a:r>
            <a:r>
              <a:rPr lang="en-US" sz="3600" dirty="0" smtClean="0">
                <a:solidFill>
                  <a:srgbClr val="C00000"/>
                </a:solidFill>
                <a:latin typeface="Garamond Premr Pro Smbd" pitchFamily="18" charset="0"/>
              </a:rPr>
              <a:t> : </a:t>
            </a:r>
          </a:p>
          <a:p>
            <a:r>
              <a:rPr lang="en-US" sz="3600" dirty="0" smtClean="0">
                <a:solidFill>
                  <a:srgbClr val="C00000"/>
                </a:solidFill>
                <a:latin typeface="Garamond Premr Pro Smbd" pitchFamily="18" charset="0"/>
              </a:rPr>
              <a:t>         </a:t>
            </a:r>
            <a:r>
              <a:rPr lang="en-US" sz="3600" dirty="0" err="1" smtClean="0">
                <a:solidFill>
                  <a:srgbClr val="C00000"/>
                </a:solidFill>
                <a:latin typeface="Garamond Premr Pro Smbd" pitchFamily="18" charset="0"/>
              </a:rPr>
              <a:t>Dra</a:t>
            </a:r>
            <a:r>
              <a:rPr lang="en-US" sz="3600" dirty="0" smtClean="0">
                <a:solidFill>
                  <a:srgbClr val="C00000"/>
                </a:solidFill>
                <a:latin typeface="Garamond Premr Pro Smbd" pitchFamily="18" charset="0"/>
              </a:rPr>
              <a:t>. </a:t>
            </a:r>
            <a:r>
              <a:rPr lang="en-US" sz="3600" dirty="0" err="1" smtClean="0">
                <a:solidFill>
                  <a:srgbClr val="C00000"/>
                </a:solidFill>
                <a:latin typeface="Garamond Premr Pro Smbd" pitchFamily="18" charset="0"/>
              </a:rPr>
              <a:t>Siti</a:t>
            </a:r>
            <a:r>
              <a:rPr lang="en-US" sz="3600" dirty="0" smtClean="0">
                <a:solidFill>
                  <a:srgbClr val="C00000"/>
                </a:solidFill>
                <a:latin typeface="Garamond Premr Pro Smbd" pitchFamily="18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Garamond Premr Pro Smbd" pitchFamily="18" charset="0"/>
              </a:rPr>
              <a:t>Perdi</a:t>
            </a:r>
            <a:r>
              <a:rPr lang="en-US" sz="3600" dirty="0" smtClean="0">
                <a:solidFill>
                  <a:srgbClr val="C00000"/>
                </a:solidFill>
                <a:latin typeface="Garamond Premr Pro Smbd" pitchFamily="18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Garamond Premr Pro Smbd" pitchFamily="18" charset="0"/>
              </a:rPr>
              <a:t>Rahayu</a:t>
            </a:r>
            <a:r>
              <a:rPr lang="en-US" sz="3600" dirty="0" smtClean="0">
                <a:solidFill>
                  <a:srgbClr val="C00000"/>
                </a:solidFill>
                <a:latin typeface="Garamond Premr Pro Smbd" pitchFamily="18" charset="0"/>
              </a:rPr>
              <a:t>, </a:t>
            </a:r>
            <a:r>
              <a:rPr lang="en-US" sz="3600" dirty="0" err="1" smtClean="0">
                <a:solidFill>
                  <a:srgbClr val="C00000"/>
                </a:solidFill>
                <a:latin typeface="Garamond Premr Pro Smbd" pitchFamily="18" charset="0"/>
              </a:rPr>
              <a:t>M.Hum</a:t>
            </a:r>
            <a:r>
              <a:rPr lang="en-US" sz="3600" dirty="0" smtClean="0">
                <a:solidFill>
                  <a:srgbClr val="C00000"/>
                </a:solidFill>
              </a:rPr>
              <a:t/>
            </a:r>
            <a:br>
              <a:rPr lang="en-US" sz="3600" dirty="0" smtClean="0">
                <a:solidFill>
                  <a:srgbClr val="C00000"/>
                </a:solidFill>
              </a:rPr>
            </a:br>
            <a:endParaRPr lang="en-US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52400"/>
            <a:ext cx="9144000" cy="6477000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b="1" dirty="0" err="1" smtClean="0">
                <a:latin typeface="Arno Pro Display" pitchFamily="18" charset="0"/>
              </a:rPr>
              <a:t>Sementara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 smtClean="0">
                <a:latin typeface="Arno Pro Display" pitchFamily="18" charset="0"/>
              </a:rPr>
              <a:t>itu</a:t>
            </a:r>
            <a:r>
              <a:rPr lang="en-US" b="1" dirty="0" smtClean="0">
                <a:latin typeface="Arno Pro Display" pitchFamily="18" charset="0"/>
              </a:rPr>
              <a:t>, </a:t>
            </a:r>
            <a:r>
              <a:rPr lang="en-US" b="1" dirty="0" err="1" smtClean="0">
                <a:latin typeface="Arno Pro Display" pitchFamily="18" charset="0"/>
              </a:rPr>
              <a:t>kita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 smtClean="0">
                <a:latin typeface="Arno Pro Display" pitchFamily="18" charset="0"/>
              </a:rPr>
              <a:t>juga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 smtClean="0">
                <a:latin typeface="Arno Pro Display" pitchFamily="18" charset="0"/>
              </a:rPr>
              <a:t>harus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 smtClean="0">
                <a:latin typeface="Arno Pro Display" pitchFamily="18" charset="0"/>
              </a:rPr>
              <a:t>mengemukakan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 smtClean="0">
                <a:latin typeface="Arno Pro Display" pitchFamily="18" charset="0"/>
              </a:rPr>
              <a:t>ide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 smtClean="0">
                <a:latin typeface="Arno Pro Display" pitchFamily="18" charset="0"/>
              </a:rPr>
              <a:t>atau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 smtClean="0">
                <a:latin typeface="Arno Pro Display" pitchFamily="18" charset="0"/>
              </a:rPr>
              <a:t>gagasan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 smtClean="0">
                <a:latin typeface="Arno Pro Display" pitchFamily="18" charset="0"/>
              </a:rPr>
              <a:t>baru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 smtClean="0">
                <a:latin typeface="Arno Pro Display" pitchFamily="18" charset="0"/>
              </a:rPr>
              <a:t>untuk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 smtClean="0">
                <a:latin typeface="Arno Pro Display" pitchFamily="18" charset="0"/>
              </a:rPr>
              <a:t>memecahkan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 smtClean="0">
                <a:latin typeface="Arno Pro Display" pitchFamily="18" charset="0"/>
              </a:rPr>
              <a:t>permasalahan</a:t>
            </a:r>
            <a:r>
              <a:rPr lang="en-US" b="1" dirty="0" smtClean="0">
                <a:latin typeface="Arno Pro Display" pitchFamily="18" charset="0"/>
              </a:rPr>
              <a:t> yang </a:t>
            </a:r>
            <a:r>
              <a:rPr lang="en-US" b="1" dirty="0" err="1" smtClean="0">
                <a:latin typeface="Arno Pro Display" pitchFamily="18" charset="0"/>
              </a:rPr>
              <a:t>telah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 smtClean="0">
                <a:latin typeface="Arno Pro Display" pitchFamily="18" charset="0"/>
              </a:rPr>
              <a:t>diuraikan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 smtClean="0">
                <a:latin typeface="Arno Pro Display" pitchFamily="18" charset="0"/>
              </a:rPr>
              <a:t>sebelumnya</a:t>
            </a:r>
            <a:r>
              <a:rPr lang="en-US" b="1" dirty="0" smtClean="0">
                <a:latin typeface="Arno Pro Display" pitchFamily="18" charset="0"/>
              </a:rPr>
              <a:t>. </a:t>
            </a:r>
            <a:r>
              <a:rPr lang="en-US" b="1" dirty="0" err="1" smtClean="0">
                <a:latin typeface="Arno Pro Display" pitchFamily="18" charset="0"/>
              </a:rPr>
              <a:t>Uraian</a:t>
            </a:r>
            <a:r>
              <a:rPr lang="en-US" b="1" dirty="0" smtClean="0">
                <a:latin typeface="Arno Pro Display" pitchFamily="18" charset="0"/>
              </a:rPr>
              <a:t> yang </a:t>
            </a:r>
            <a:r>
              <a:rPr lang="en-US" b="1" dirty="0" err="1" smtClean="0">
                <a:latin typeface="Arno Pro Display" pitchFamily="18" charset="0"/>
              </a:rPr>
              <a:t>kita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 smtClean="0">
                <a:latin typeface="Arno Pro Display" pitchFamily="18" charset="0"/>
              </a:rPr>
              <a:t>sampaikan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 smtClean="0">
                <a:latin typeface="Arno Pro Display" pitchFamily="18" charset="0"/>
              </a:rPr>
              <a:t>dapat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 smtClean="0">
                <a:latin typeface="Arno Pro Display" pitchFamily="18" charset="0"/>
              </a:rPr>
              <a:t>berupa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 smtClean="0">
                <a:latin typeface="Arno Pro Display" pitchFamily="18" charset="0"/>
              </a:rPr>
              <a:t>komentar</a:t>
            </a:r>
            <a:r>
              <a:rPr lang="en-US" b="1" dirty="0" smtClean="0">
                <a:latin typeface="Arno Pro Display" pitchFamily="18" charset="0"/>
              </a:rPr>
              <a:t>, </a:t>
            </a:r>
            <a:r>
              <a:rPr lang="en-US" b="1" dirty="0" err="1" smtClean="0">
                <a:latin typeface="Arno Pro Display" pitchFamily="18" charset="0"/>
              </a:rPr>
              <a:t>pembahasan</a:t>
            </a:r>
            <a:r>
              <a:rPr lang="en-US" b="1" dirty="0" smtClean="0">
                <a:latin typeface="Arno Pro Display" pitchFamily="18" charset="0"/>
              </a:rPr>
              <a:t>, </a:t>
            </a:r>
            <a:r>
              <a:rPr lang="en-US" b="1" dirty="0" err="1" smtClean="0">
                <a:latin typeface="Arno Pro Display" pitchFamily="18" charset="0"/>
              </a:rPr>
              <a:t>dan</a:t>
            </a:r>
            <a:r>
              <a:rPr lang="en-US" b="1" dirty="0" smtClean="0">
                <a:latin typeface="Arno Pro Display" pitchFamily="18" charset="0"/>
              </a:rPr>
              <a:t> lain-lain </a:t>
            </a:r>
            <a:r>
              <a:rPr lang="en-US" b="1" dirty="0" err="1" smtClean="0">
                <a:latin typeface="Arno Pro Display" pitchFamily="18" charset="0"/>
              </a:rPr>
              <a:t>disertai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 smtClean="0">
                <a:latin typeface="Arno Pro Display" pitchFamily="18" charset="0"/>
              </a:rPr>
              <a:t>dengan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 smtClean="0">
                <a:latin typeface="Arno Pro Display" pitchFamily="18" charset="0"/>
              </a:rPr>
              <a:t>argumen-argumen</a:t>
            </a:r>
            <a:r>
              <a:rPr lang="en-US" b="1" dirty="0" smtClean="0">
                <a:latin typeface="Arno Pro Display" pitchFamily="18" charset="0"/>
              </a:rPr>
              <a:t> yang </a:t>
            </a:r>
            <a:r>
              <a:rPr lang="en-US" b="1" dirty="0" err="1" smtClean="0">
                <a:latin typeface="Arno Pro Display" pitchFamily="18" charset="0"/>
              </a:rPr>
              <a:t>jelas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 smtClean="0">
                <a:latin typeface="Arno Pro Display" pitchFamily="18" charset="0"/>
              </a:rPr>
              <a:t>dan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 smtClean="0">
                <a:latin typeface="Arno Pro Display" pitchFamily="18" charset="0"/>
              </a:rPr>
              <a:t>rasional</a:t>
            </a:r>
            <a:r>
              <a:rPr lang="en-US" b="1" dirty="0" smtClean="0">
                <a:latin typeface="Arno Pro Display" pitchFamily="18" charset="0"/>
              </a:rPr>
              <a:t>.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b="1" dirty="0" err="1" smtClean="0">
                <a:latin typeface="Arno Pro Display" pitchFamily="18" charset="0"/>
              </a:rPr>
              <a:t>Hasil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 smtClean="0">
                <a:latin typeface="Arno Pro Display" pitchFamily="18" charset="0"/>
              </a:rPr>
              <a:t>analisis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 smtClean="0">
                <a:latin typeface="Arno Pro Display" pitchFamily="18" charset="0"/>
              </a:rPr>
              <a:t>merupakan</a:t>
            </a:r>
            <a:r>
              <a:rPr lang="en-US" b="1" dirty="0" smtClean="0">
                <a:latin typeface="Arno Pro Display" pitchFamily="18" charset="0"/>
              </a:rPr>
              <a:t>  </a:t>
            </a:r>
            <a:r>
              <a:rPr lang="en-US" b="1" dirty="0" err="1" smtClean="0">
                <a:latin typeface="Arno Pro Display" pitchFamily="18" charset="0"/>
              </a:rPr>
              <a:t>intisari</a:t>
            </a:r>
            <a:r>
              <a:rPr lang="en-US" b="1" dirty="0" smtClean="0">
                <a:latin typeface="Arno Pro Display" pitchFamily="18" charset="0"/>
              </a:rPr>
              <a:t> / </a:t>
            </a:r>
            <a:r>
              <a:rPr lang="en-US" b="1" dirty="0" err="1" smtClean="0">
                <a:latin typeface="Arno Pro Display" pitchFamily="18" charset="0"/>
              </a:rPr>
              <a:t>pokok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 smtClean="0">
                <a:latin typeface="Arno Pro Display" pitchFamily="18" charset="0"/>
              </a:rPr>
              <a:t>karya</a:t>
            </a:r>
            <a:r>
              <a:rPr lang="en-US" b="1" dirty="0" smtClean="0">
                <a:latin typeface="Arno Pro Display" pitchFamily="18" charset="0"/>
              </a:rPr>
              <a:t>  </a:t>
            </a:r>
            <a:r>
              <a:rPr lang="en-US" b="1" dirty="0" err="1" smtClean="0">
                <a:latin typeface="Arno Pro Display" pitchFamily="18" charset="0"/>
              </a:rPr>
              <a:t>ilmiah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 smtClean="0">
                <a:latin typeface="Arno Pro Display" pitchFamily="18" charset="0"/>
              </a:rPr>
              <a:t>kita</a:t>
            </a:r>
            <a:r>
              <a:rPr lang="en-US" b="1" dirty="0" smtClean="0">
                <a:latin typeface="Arno Pro Display" pitchFamily="18" charset="0"/>
              </a:rPr>
              <a:t>, </a:t>
            </a:r>
            <a:r>
              <a:rPr lang="en-US" b="1" dirty="0" err="1" smtClean="0">
                <a:latin typeface="Arno Pro Display" pitchFamily="18" charset="0"/>
              </a:rPr>
              <a:t>hasil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 smtClean="0">
                <a:latin typeface="Arno Pro Display" pitchFamily="18" charset="0"/>
              </a:rPr>
              <a:t>analisis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 smtClean="0">
                <a:latin typeface="Arno Pro Display" pitchFamily="18" charset="0"/>
              </a:rPr>
              <a:t>ini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 smtClean="0">
                <a:latin typeface="Arno Pro Display" pitchFamily="18" charset="0"/>
              </a:rPr>
              <a:t>pada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 smtClean="0">
                <a:latin typeface="Arno Pro Display" pitchFamily="18" charset="0"/>
              </a:rPr>
              <a:t>umumnya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 smtClean="0">
                <a:latin typeface="Arno Pro Display" pitchFamily="18" charset="0"/>
              </a:rPr>
              <a:t>berupa</a:t>
            </a:r>
            <a:r>
              <a:rPr lang="en-US" b="1" dirty="0" smtClean="0">
                <a:latin typeface="Arno Pro Display" pitchFamily="18" charset="0"/>
              </a:rPr>
              <a:t> data, </a:t>
            </a:r>
            <a:r>
              <a:rPr lang="en-US" b="1" dirty="0" err="1" smtClean="0">
                <a:latin typeface="Arno Pro Display" pitchFamily="18" charset="0"/>
              </a:rPr>
              <a:t>fakta</a:t>
            </a:r>
            <a:r>
              <a:rPr lang="en-US" b="1" dirty="0" smtClean="0">
                <a:latin typeface="Arno Pro Display" pitchFamily="18" charset="0"/>
              </a:rPr>
              <a:t>,  </a:t>
            </a:r>
            <a:r>
              <a:rPr lang="en-US" b="1" dirty="0" err="1" smtClean="0">
                <a:latin typeface="Arno Pro Display" pitchFamily="18" charset="0"/>
              </a:rPr>
              <a:t>informasi</a:t>
            </a:r>
            <a:r>
              <a:rPr lang="en-US" b="1" dirty="0" smtClean="0">
                <a:latin typeface="Arno Pro Display" pitchFamily="18" charset="0"/>
              </a:rPr>
              <a:t>, </a:t>
            </a:r>
            <a:r>
              <a:rPr lang="en-US" b="1" dirty="0" err="1" smtClean="0">
                <a:latin typeface="Arno Pro Display" pitchFamily="18" charset="0"/>
              </a:rPr>
              <a:t>dan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 smtClean="0">
                <a:latin typeface="Arno Pro Display" pitchFamily="18" charset="0"/>
              </a:rPr>
              <a:t>atau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 smtClean="0">
                <a:latin typeface="Arno Pro Display" pitchFamily="18" charset="0"/>
              </a:rPr>
              <a:t>ide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 smtClean="0">
                <a:latin typeface="Arno Pro Display" pitchFamily="18" charset="0"/>
              </a:rPr>
              <a:t>baru</a:t>
            </a:r>
            <a:r>
              <a:rPr lang="en-US" b="1" dirty="0" smtClean="0">
                <a:latin typeface="Arno Pro Display" pitchFamily="18" charset="0"/>
              </a:rPr>
              <a:t> yang </a:t>
            </a:r>
            <a:r>
              <a:rPr lang="en-US" b="1" dirty="0" err="1" smtClean="0">
                <a:latin typeface="Arno Pro Display" pitchFamily="18" charset="0"/>
              </a:rPr>
              <a:t>belum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 smtClean="0">
                <a:latin typeface="Arno Pro Display" pitchFamily="18" charset="0"/>
              </a:rPr>
              <a:t>pernah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 smtClean="0">
                <a:latin typeface="Arno Pro Display" pitchFamily="18" charset="0"/>
              </a:rPr>
              <a:t>ditulis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 smtClean="0">
                <a:latin typeface="Arno Pro Display" pitchFamily="18" charset="0"/>
              </a:rPr>
              <a:t>oleh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 smtClean="0">
                <a:latin typeface="Arno Pro Display" pitchFamily="18" charset="0"/>
              </a:rPr>
              <a:t>orang</a:t>
            </a:r>
            <a:r>
              <a:rPr lang="en-US" b="1" dirty="0" smtClean="0">
                <a:latin typeface="Arno Pro Display" pitchFamily="18" charset="0"/>
              </a:rPr>
              <a:t> lain</a:t>
            </a:r>
          </a:p>
          <a:p>
            <a:pPr lvl="0">
              <a:buClr>
                <a:srgbClr val="C00000"/>
              </a:buClr>
              <a:buFont typeface="Wingdings" pitchFamily="2" charset="2"/>
              <a:buChar char="Ø"/>
            </a:pPr>
            <a:r>
              <a:rPr lang="en-US" b="1" dirty="0" err="1">
                <a:latin typeface="Arno Pro Display" pitchFamily="18" charset="0"/>
              </a:rPr>
              <a:t>Karya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ilmiah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bisa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berupa</a:t>
            </a:r>
            <a:r>
              <a:rPr lang="en-US" b="1" dirty="0">
                <a:latin typeface="Arno Pro Display" pitchFamily="18" charset="0"/>
              </a:rPr>
              <a:t>  </a:t>
            </a:r>
            <a:r>
              <a:rPr lang="en-US" b="1" dirty="0" err="1">
                <a:latin typeface="Arno Pro Display" pitchFamily="18" charset="0"/>
              </a:rPr>
              <a:t>penelitian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lapangan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dan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atau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kepustakaan</a:t>
            </a:r>
            <a:endParaRPr lang="en-US" b="1" dirty="0">
              <a:latin typeface="Arno Pro Display" pitchFamily="18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err="1" smtClean="0">
                <a:solidFill>
                  <a:srgbClr val="C00000"/>
                </a:solidFill>
                <a:latin typeface="Berlin Sans FB Demi" pitchFamily="34" charset="0"/>
              </a:rPr>
              <a:t>Contoh</a:t>
            </a:r>
            <a:r>
              <a:rPr lang="en-US" dirty="0" smtClean="0">
                <a:solidFill>
                  <a:srgbClr val="C00000"/>
                </a:solidFill>
                <a:latin typeface="Berlin Sans FB Demi" pitchFamily="34" charset="0"/>
              </a:rPr>
              <a:t> </a:t>
            </a:r>
            <a:endParaRPr lang="en-US" dirty="0">
              <a:solidFill>
                <a:srgbClr val="C00000"/>
              </a:solidFill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8915400" cy="5715000"/>
          </a:xfrm>
        </p:spPr>
        <p:txBody>
          <a:bodyPr/>
          <a:lstStyle/>
          <a:p>
            <a:pPr>
              <a:buClr>
                <a:srgbClr val="33CC33"/>
              </a:buCl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dirty="0"/>
              <a:t> </a:t>
            </a:r>
            <a:r>
              <a:rPr lang="en-US" dirty="0" smtClean="0"/>
              <a:t>  	</a:t>
            </a:r>
            <a:r>
              <a:rPr lang="en-US" b="1" dirty="0" err="1" smtClean="0">
                <a:latin typeface="Arno Pro Display" pitchFamily="18" charset="0"/>
              </a:rPr>
              <a:t>Pengajaran</a:t>
            </a:r>
            <a:r>
              <a:rPr lang="en-US" b="1" dirty="0" smtClean="0">
                <a:latin typeface="Arno Pro Display" pitchFamily="18" charset="0"/>
              </a:rPr>
              <a:t> EO / CE / CO </a:t>
            </a:r>
            <a:r>
              <a:rPr lang="en-US" b="1" dirty="0" err="1" smtClean="0">
                <a:latin typeface="Arno Pro Display" pitchFamily="18" charset="0"/>
              </a:rPr>
              <a:t>dengan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 smtClean="0">
                <a:latin typeface="Arno Pro Display" pitchFamily="18" charset="0"/>
              </a:rPr>
              <a:t>menggunakan</a:t>
            </a:r>
            <a:r>
              <a:rPr lang="en-US" b="1" dirty="0" smtClean="0">
                <a:latin typeface="Arno Pro Display" pitchFamily="18" charset="0"/>
              </a:rPr>
              <a:t>          	media </a:t>
            </a:r>
            <a:r>
              <a:rPr lang="en-US" b="1" dirty="0" err="1" smtClean="0">
                <a:latin typeface="Arno Pro Display" pitchFamily="18" charset="0"/>
              </a:rPr>
              <a:t>lagu</a:t>
            </a:r>
            <a:r>
              <a:rPr lang="en-US" b="1" dirty="0" smtClean="0">
                <a:latin typeface="Arno Pro Display" pitchFamily="18" charset="0"/>
              </a:rPr>
              <a:t> / </a:t>
            </a:r>
            <a:r>
              <a:rPr lang="en-US" b="1" dirty="0" err="1" smtClean="0">
                <a:latin typeface="Arno Pro Display" pitchFamily="18" charset="0"/>
              </a:rPr>
              <a:t>puisi</a:t>
            </a:r>
            <a:r>
              <a:rPr lang="en-US" b="1" dirty="0" smtClean="0">
                <a:latin typeface="Arno Pro Display" pitchFamily="18" charset="0"/>
              </a:rPr>
              <a:t>/</a:t>
            </a:r>
            <a:r>
              <a:rPr lang="en-US" b="1" dirty="0" err="1" smtClean="0">
                <a:latin typeface="Arno Pro Display" pitchFamily="18" charset="0"/>
              </a:rPr>
              <a:t>karya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 smtClean="0">
                <a:latin typeface="Arno Pro Display" pitchFamily="18" charset="0"/>
              </a:rPr>
              <a:t>sastra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 smtClean="0">
                <a:latin typeface="Arno Pro Display" pitchFamily="18" charset="0"/>
              </a:rPr>
              <a:t>dll</a:t>
            </a:r>
            <a:r>
              <a:rPr lang="en-US" b="1" dirty="0" smtClean="0">
                <a:latin typeface="Arno Pro Display" pitchFamily="18" charset="0"/>
              </a:rPr>
              <a:t> (</a:t>
            </a:r>
            <a:r>
              <a:rPr lang="en-US" b="1" dirty="0" err="1" smtClean="0">
                <a:latin typeface="Arno Pro Display" pitchFamily="18" charset="0"/>
              </a:rPr>
              <a:t>ptk</a:t>
            </a:r>
            <a:r>
              <a:rPr lang="en-US" b="1" dirty="0" smtClean="0">
                <a:latin typeface="Arno Pro Display" pitchFamily="18" charset="0"/>
              </a:rPr>
              <a:t>, lesson 	study)</a:t>
            </a:r>
          </a:p>
          <a:p>
            <a:pPr>
              <a:buClr>
                <a:srgbClr val="33CC33"/>
              </a:buClr>
              <a:buFont typeface="Wingdings" pitchFamily="2" charset="2"/>
              <a:buChar char="q"/>
            </a:pPr>
            <a:r>
              <a:rPr lang="en-US" b="1" dirty="0">
                <a:latin typeface="Arno Pro Display" pitchFamily="18" charset="0"/>
              </a:rPr>
              <a:t>	</a:t>
            </a:r>
            <a:r>
              <a:rPr lang="en-US" b="1" dirty="0" err="1" smtClean="0">
                <a:latin typeface="Arno Pro Display" pitchFamily="18" charset="0"/>
              </a:rPr>
              <a:t>Pola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 smtClean="0">
                <a:latin typeface="Arno Pro Display" pitchFamily="18" charset="0"/>
              </a:rPr>
              <a:t>kalimat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 smtClean="0">
                <a:latin typeface="Arno Pro Display" pitchFamily="18" charset="0"/>
              </a:rPr>
              <a:t>judul-judul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 smtClean="0">
                <a:latin typeface="Arno Pro Display" pitchFamily="18" charset="0"/>
              </a:rPr>
              <a:t>teks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 smtClean="0">
                <a:latin typeface="Arno Pro Display" pitchFamily="18" charset="0"/>
              </a:rPr>
              <a:t>dalam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 smtClean="0">
                <a:latin typeface="Arno Pro Display" pitchFamily="18" charset="0"/>
              </a:rPr>
              <a:t>buku</a:t>
            </a:r>
            <a:r>
              <a:rPr lang="en-US" b="1" dirty="0" smtClean="0">
                <a:latin typeface="Arno Pro Display" pitchFamily="18" charset="0"/>
              </a:rPr>
              <a:t> Le 	</a:t>
            </a:r>
            <a:r>
              <a:rPr lang="en-US" b="1" dirty="0" err="1" smtClean="0">
                <a:latin typeface="Arno Pro Display" pitchFamily="18" charset="0"/>
              </a:rPr>
              <a:t>Mag</a:t>
            </a:r>
            <a:endParaRPr lang="en-US" b="1" dirty="0" smtClean="0">
              <a:latin typeface="Arno Pro Display" pitchFamily="18" charset="0"/>
            </a:endParaRPr>
          </a:p>
          <a:p>
            <a:pPr>
              <a:buClr>
                <a:srgbClr val="33CC33"/>
              </a:buClr>
              <a:buFont typeface="Wingdings" pitchFamily="2" charset="2"/>
              <a:buChar char="q"/>
            </a:pPr>
            <a:r>
              <a:rPr lang="en-US" b="1" dirty="0" smtClean="0">
                <a:latin typeface="Arno Pro Display" pitchFamily="18" charset="0"/>
              </a:rPr>
              <a:t>	</a:t>
            </a:r>
            <a:r>
              <a:rPr lang="en-US" b="1" dirty="0" err="1" smtClean="0">
                <a:latin typeface="Arno Pro Display" pitchFamily="18" charset="0"/>
              </a:rPr>
              <a:t>Analisis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 smtClean="0">
                <a:latin typeface="Arno Pro Display" pitchFamily="18" charset="0"/>
              </a:rPr>
              <a:t>kesalahan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 smtClean="0">
                <a:latin typeface="Arno Pro Display" pitchFamily="18" charset="0"/>
              </a:rPr>
              <a:t>penggunaan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 smtClean="0">
                <a:latin typeface="Arno Pro Display" pitchFamily="18" charset="0"/>
              </a:rPr>
              <a:t>verba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 smtClean="0">
                <a:latin typeface="Arno Pro Display" pitchFamily="18" charset="0"/>
              </a:rPr>
              <a:t>dalam</a:t>
            </a:r>
            <a:r>
              <a:rPr lang="en-US" b="1" dirty="0" smtClean="0">
                <a:latin typeface="Arno Pro Display" pitchFamily="18" charset="0"/>
              </a:rPr>
              <a:t> 	</a:t>
            </a:r>
            <a:r>
              <a:rPr lang="en-US" b="1" dirty="0" err="1" smtClean="0">
                <a:latin typeface="Arno Pro Display" pitchFamily="18" charset="0"/>
              </a:rPr>
              <a:t>tulisan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 smtClean="0">
                <a:latin typeface="Arno Pro Display" pitchFamily="18" charset="0"/>
              </a:rPr>
              <a:t>siswa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 smtClean="0">
                <a:latin typeface="Arno Pro Display" pitchFamily="18" charset="0"/>
              </a:rPr>
              <a:t>klas</a:t>
            </a:r>
            <a:r>
              <a:rPr lang="en-US" b="1" dirty="0" smtClean="0">
                <a:latin typeface="Arno Pro Display" pitchFamily="18" charset="0"/>
              </a:rPr>
              <a:t> …..</a:t>
            </a:r>
          </a:p>
          <a:p>
            <a:pPr>
              <a:buClr>
                <a:srgbClr val="33CC33"/>
              </a:buClr>
              <a:buFont typeface="Wingdings" pitchFamily="2" charset="2"/>
              <a:buChar char="q"/>
            </a:pP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smtClean="0">
                <a:latin typeface="Arno Pro Display" pitchFamily="18" charset="0"/>
              </a:rPr>
              <a:t> 	 </a:t>
            </a:r>
            <a:r>
              <a:rPr lang="en-US" b="1" dirty="0" err="1" smtClean="0">
                <a:latin typeface="Arno Pro Display" pitchFamily="18" charset="0"/>
              </a:rPr>
              <a:t>Analisis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 smtClean="0">
                <a:latin typeface="Arno Pro Display" pitchFamily="18" charset="0"/>
              </a:rPr>
              <a:t>wacana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 smtClean="0">
                <a:latin typeface="Arno Pro Display" pitchFamily="18" charset="0"/>
              </a:rPr>
              <a:t>lagu</a:t>
            </a:r>
            <a:r>
              <a:rPr lang="en-US" b="1" dirty="0" smtClean="0">
                <a:latin typeface="Arno Pro Display" pitchFamily="18" charset="0"/>
              </a:rPr>
              <a:t>/</a:t>
            </a:r>
            <a:r>
              <a:rPr lang="en-US" b="1" dirty="0" err="1" smtClean="0">
                <a:latin typeface="Arno Pro Display" pitchFamily="18" charset="0"/>
              </a:rPr>
              <a:t>puisi</a:t>
            </a:r>
            <a:r>
              <a:rPr lang="en-US" b="1" dirty="0" smtClean="0">
                <a:latin typeface="Arno Pro Display" pitchFamily="18" charset="0"/>
              </a:rPr>
              <a:t>/</a:t>
            </a:r>
            <a:r>
              <a:rPr lang="en-US" b="1" dirty="0" err="1" smtClean="0">
                <a:latin typeface="Arno Pro Display" pitchFamily="18" charset="0"/>
              </a:rPr>
              <a:t>iklan</a:t>
            </a:r>
            <a:r>
              <a:rPr lang="en-US" b="1" dirty="0" smtClean="0">
                <a:latin typeface="Arno Pro Display" pitchFamily="18" charset="0"/>
              </a:rPr>
              <a:t>/</a:t>
            </a:r>
            <a:r>
              <a:rPr lang="en-US" b="1" dirty="0" err="1" smtClean="0">
                <a:latin typeface="Arno Pro Display" pitchFamily="18" charset="0"/>
              </a:rPr>
              <a:t>rubrik</a:t>
            </a:r>
            <a:r>
              <a:rPr lang="en-US" b="1" dirty="0" smtClean="0">
                <a:latin typeface="Arno Pro Display" pitchFamily="18" charset="0"/>
              </a:rPr>
              <a:t> 	(</a:t>
            </a:r>
            <a:r>
              <a:rPr lang="en-US" b="1" dirty="0" err="1" smtClean="0">
                <a:latin typeface="Arno Pro Display" pitchFamily="18" charset="0"/>
              </a:rPr>
              <a:t>pendekatan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 smtClean="0">
                <a:latin typeface="Arno Pro Display" pitchFamily="18" charset="0"/>
              </a:rPr>
              <a:t>mikrostruktural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 smtClean="0">
                <a:latin typeface="Arno Pro Display" pitchFamily="18" charset="0"/>
              </a:rPr>
              <a:t>dan</a:t>
            </a:r>
            <a:r>
              <a:rPr lang="en-US" b="1" dirty="0" smtClean="0">
                <a:latin typeface="Arno Pro Display" pitchFamily="18" charset="0"/>
              </a:rPr>
              <a:t> 	</a:t>
            </a:r>
            <a:r>
              <a:rPr lang="en-US" b="1" dirty="0" err="1" smtClean="0">
                <a:latin typeface="Arno Pro Display" pitchFamily="18" charset="0"/>
              </a:rPr>
              <a:t>makrostruktural</a:t>
            </a:r>
            <a:r>
              <a:rPr lang="en-US" b="1" dirty="0" smtClean="0">
                <a:latin typeface="Arno Pro Display" pitchFamily="18" charset="0"/>
              </a:rPr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990600"/>
            <a:ext cx="9144000" cy="5135563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en-US" sz="6000" dirty="0" smtClean="0">
                <a:solidFill>
                  <a:srgbClr val="C00000"/>
                </a:solidFill>
                <a:latin typeface="Berlin Sans FB Demi" pitchFamily="34" charset="0"/>
              </a:rPr>
              <a:t> </a:t>
            </a:r>
            <a:r>
              <a:rPr lang="en-US" sz="9600" dirty="0" smtClean="0">
                <a:solidFill>
                  <a:srgbClr val="C00000"/>
                </a:solidFill>
                <a:latin typeface="Berlin Sans FB Demi" pitchFamily="34" charset="0"/>
              </a:rPr>
              <a:t>merci</a:t>
            </a:r>
          </a:p>
          <a:p>
            <a:pPr lvl="0" algn="ctr">
              <a:buNone/>
            </a:pPr>
            <a:r>
              <a:rPr lang="en-US" sz="11500" dirty="0" smtClean="0">
                <a:solidFill>
                  <a:srgbClr val="7030A0"/>
                </a:solidFill>
                <a:latin typeface="Berlin Sans FB Demi" pitchFamily="34" charset="0"/>
                <a:sym typeface="Wingdings"/>
              </a:rPr>
              <a:t></a:t>
            </a:r>
            <a:endParaRPr lang="en-US" sz="11500" dirty="0">
              <a:solidFill>
                <a:srgbClr val="7030A0"/>
              </a:solidFill>
              <a:latin typeface="Berlin Sans FB Demi" pitchFamily="34" charset="0"/>
            </a:endParaRPr>
          </a:p>
          <a:p>
            <a:pPr>
              <a:buNone/>
            </a:pPr>
            <a:endParaRPr lang="en-US" sz="6000" dirty="0">
              <a:latin typeface="Brush Script Std" pitchFamily="50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792162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>
                <a:latin typeface="Berlin Sans FB Demi" pitchFamily="34" charset="0"/>
              </a:rPr>
              <a:t/>
            </a:r>
            <a:br>
              <a:rPr lang="en-US" dirty="0" smtClean="0">
                <a:latin typeface="Berlin Sans FB Demi" pitchFamily="34" charset="0"/>
              </a:rPr>
            </a:br>
            <a:r>
              <a:rPr lang="en-US" dirty="0" err="1" smtClean="0">
                <a:solidFill>
                  <a:srgbClr val="C00000"/>
                </a:solidFill>
                <a:latin typeface="Berlin Sans FB Demi" pitchFamily="34" charset="0"/>
              </a:rPr>
              <a:t>Mencari</a:t>
            </a:r>
            <a:r>
              <a:rPr lang="en-US" dirty="0" smtClean="0">
                <a:solidFill>
                  <a:srgbClr val="C0000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Berlin Sans FB Demi" pitchFamily="34" charset="0"/>
              </a:rPr>
              <a:t>dan</a:t>
            </a:r>
            <a:r>
              <a:rPr lang="en-US" dirty="0" smtClean="0">
                <a:solidFill>
                  <a:srgbClr val="C0000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Berlin Sans FB Demi" pitchFamily="34" charset="0"/>
              </a:rPr>
              <a:t>menemukan</a:t>
            </a:r>
            <a:r>
              <a:rPr lang="en-US" dirty="0" smtClean="0">
                <a:solidFill>
                  <a:srgbClr val="C0000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Berlin Sans FB Demi" pitchFamily="34" charset="0"/>
              </a:rPr>
              <a:t>ide</a:t>
            </a:r>
            <a:r>
              <a:rPr lang="en-US" dirty="0" smtClean="0">
                <a:solidFill>
                  <a:srgbClr val="C00000"/>
                </a:solidFill>
                <a:latin typeface="Berlin Sans FB Demi" pitchFamily="34" charset="0"/>
              </a:rPr>
              <a:t/>
            </a:r>
            <a:br>
              <a:rPr lang="en-US" dirty="0" smtClean="0">
                <a:solidFill>
                  <a:srgbClr val="C00000"/>
                </a:solidFill>
                <a:latin typeface="Berlin Sans FB Demi" pitchFamily="34" charset="0"/>
              </a:rPr>
            </a:br>
            <a:endParaRPr lang="en-US" dirty="0">
              <a:solidFill>
                <a:srgbClr val="C00000"/>
              </a:solidFill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pPr>
              <a:buClr>
                <a:srgbClr val="800080"/>
              </a:buClr>
              <a:buFont typeface="Wingdings" pitchFamily="2" charset="2"/>
              <a:buChar char="Ø"/>
            </a:pPr>
            <a:r>
              <a:rPr lang="en-US" b="1" dirty="0" err="1" smtClean="0">
                <a:latin typeface="Arno Pro Display" pitchFamily="18" charset="0"/>
              </a:rPr>
              <a:t>Sebuah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ide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seringkali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muncul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dengan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tak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terduga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atau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tiba-tiba</a:t>
            </a:r>
            <a:r>
              <a:rPr lang="en-US" b="1" dirty="0">
                <a:latin typeface="Arno Pro Display" pitchFamily="18" charset="0"/>
              </a:rPr>
              <a:t>, </a:t>
            </a:r>
            <a:r>
              <a:rPr lang="en-US" b="1" dirty="0" err="1">
                <a:latin typeface="Arno Pro Display" pitchFamily="18" charset="0"/>
              </a:rPr>
              <a:t>pada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saat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itulah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kita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sering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mengabaikannya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dan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menghilangkannya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begitu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saja</a:t>
            </a:r>
            <a:r>
              <a:rPr lang="en-US" b="1" dirty="0">
                <a:latin typeface="Arno Pro Display" pitchFamily="18" charset="0"/>
              </a:rPr>
              <a:t>. </a:t>
            </a:r>
            <a:r>
              <a:rPr lang="en-US" b="1" dirty="0" err="1">
                <a:latin typeface="Arno Pro Display" pitchFamily="18" charset="0"/>
              </a:rPr>
              <a:t>Sehingga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pada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saat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kita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 smtClean="0">
                <a:latin typeface="Arno Pro Display" pitchFamily="18" charset="0"/>
              </a:rPr>
              <a:t>membutuhkannya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untuk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membuat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sebuah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tulisan</a:t>
            </a:r>
            <a:r>
              <a:rPr lang="en-US" b="1" dirty="0">
                <a:latin typeface="Arno Pro Display" pitchFamily="18" charset="0"/>
              </a:rPr>
              <a:t>, </a:t>
            </a:r>
            <a:r>
              <a:rPr lang="en-US" b="1" dirty="0" err="1">
                <a:latin typeface="Arno Pro Display" pitchFamily="18" charset="0"/>
              </a:rPr>
              <a:t>seolah-olah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kita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tidak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pernah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punya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ide</a:t>
            </a:r>
            <a:r>
              <a:rPr lang="en-US" b="1" dirty="0">
                <a:latin typeface="Arno Pro Display" pitchFamily="18" charset="0"/>
              </a:rPr>
              <a:t>.  </a:t>
            </a:r>
            <a:endParaRPr lang="en-US" b="1" dirty="0" smtClean="0">
              <a:latin typeface="Arno Pro Display" pitchFamily="18" charset="0"/>
            </a:endParaRPr>
          </a:p>
          <a:p>
            <a:pPr>
              <a:buClr>
                <a:srgbClr val="800080"/>
              </a:buClr>
              <a:buFont typeface="Wingdings" pitchFamily="2" charset="2"/>
              <a:buChar char="Ø"/>
            </a:pPr>
            <a:r>
              <a:rPr lang="en-US" b="1" dirty="0" err="1" smtClean="0">
                <a:latin typeface="Arno Pro Display" pitchFamily="18" charset="0"/>
              </a:rPr>
              <a:t>Mulailah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dari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sekarang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kita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membiasakan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diri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menulis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atau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mencatat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setiap</a:t>
            </a:r>
            <a:r>
              <a:rPr lang="en-US" b="1" dirty="0">
                <a:latin typeface="Arno Pro Display" pitchFamily="18" charset="0"/>
              </a:rPr>
              <a:t> kali </a:t>
            </a:r>
            <a:r>
              <a:rPr lang="en-US" b="1" dirty="0" err="1">
                <a:latin typeface="Arno Pro Display" pitchFamily="18" charset="0"/>
              </a:rPr>
              <a:t>ide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itu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datang</a:t>
            </a:r>
            <a:r>
              <a:rPr lang="en-US" b="1" dirty="0">
                <a:latin typeface="Arno Pro Display" pitchFamily="18" charset="0"/>
              </a:rPr>
              <a:t>, </a:t>
            </a:r>
            <a:endParaRPr lang="en-US" b="1" dirty="0" smtClean="0">
              <a:latin typeface="Arno Pro Display" pitchFamily="18" charset="0"/>
            </a:endParaRPr>
          </a:p>
          <a:p>
            <a:pPr>
              <a:buClr>
                <a:srgbClr val="800080"/>
              </a:buClr>
              <a:buFont typeface="Wingdings" pitchFamily="2" charset="2"/>
              <a:buChar char="Ø"/>
            </a:pPr>
            <a:r>
              <a:rPr lang="en-US" b="1" dirty="0" err="1" smtClean="0">
                <a:latin typeface="Arno Pro Display" pitchFamily="18" charset="0"/>
              </a:rPr>
              <a:t>dokumentasikanlah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ide-ide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itu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ke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dalam</a:t>
            </a:r>
            <a:r>
              <a:rPr lang="en-US" b="1" dirty="0">
                <a:latin typeface="Arno Pro Display" pitchFamily="18" charset="0"/>
              </a:rPr>
              <a:t> ‘</a:t>
            </a:r>
            <a:r>
              <a:rPr lang="en-US" b="1" dirty="0" err="1">
                <a:latin typeface="Arno Pro Display" pitchFamily="18" charset="0"/>
              </a:rPr>
              <a:t>buku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ide</a:t>
            </a:r>
            <a:r>
              <a:rPr lang="en-US" b="1" dirty="0">
                <a:latin typeface="Arno Pro Display" pitchFamily="18" charset="0"/>
              </a:rPr>
              <a:t>’. </a:t>
            </a:r>
            <a:endParaRPr lang="en-US" b="1" dirty="0" smtClean="0">
              <a:latin typeface="Arno Pro Display" pitchFamily="18" charset="0"/>
            </a:endParaRPr>
          </a:p>
          <a:p>
            <a:pPr>
              <a:buClr>
                <a:srgbClr val="800080"/>
              </a:buCl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Clr>
                <a:srgbClr val="800080"/>
              </a:buClr>
              <a:buFont typeface="Wingdings" pitchFamily="2" charset="2"/>
              <a:buChar char="Ø"/>
            </a:pPr>
            <a:r>
              <a:rPr lang="en-US" b="1" dirty="0" err="1" smtClean="0">
                <a:latin typeface="Arno Pro Display" pitchFamily="18" charset="0"/>
              </a:rPr>
              <a:t>Sebuah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 smtClean="0">
                <a:latin typeface="Arno Pro Display" pitchFamily="18" charset="0"/>
              </a:rPr>
              <a:t>ide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 smtClean="0">
                <a:latin typeface="Arno Pro Display" pitchFamily="18" charset="0"/>
              </a:rPr>
              <a:t>dapat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 smtClean="0">
                <a:latin typeface="Arno Pro Display" pitchFamily="18" charset="0"/>
              </a:rPr>
              <a:t>muncul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 smtClean="0">
                <a:latin typeface="Arno Pro Display" pitchFamily="18" charset="0"/>
              </a:rPr>
              <a:t>dalam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 smtClean="0">
                <a:latin typeface="Arno Pro Display" pitchFamily="18" charset="0"/>
              </a:rPr>
              <a:t>berbagai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 smtClean="0">
                <a:latin typeface="Arno Pro Display" pitchFamily="18" charset="0"/>
              </a:rPr>
              <a:t>situasi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 smtClean="0">
                <a:latin typeface="Arno Pro Display" pitchFamily="18" charset="0"/>
              </a:rPr>
              <a:t>dan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 smtClean="0">
                <a:latin typeface="Arno Pro Display" pitchFamily="18" charset="0"/>
              </a:rPr>
              <a:t>imajinasi</a:t>
            </a:r>
            <a:r>
              <a:rPr lang="en-US" b="1" dirty="0" smtClean="0">
                <a:latin typeface="Arno Pro Display" pitchFamily="18" charset="0"/>
              </a:rPr>
              <a:t>, </a:t>
            </a:r>
            <a:r>
              <a:rPr lang="en-US" b="1" dirty="0" err="1" smtClean="0">
                <a:latin typeface="Arno Pro Display" pitchFamily="18" charset="0"/>
              </a:rPr>
              <a:t>misalnya</a:t>
            </a:r>
            <a:r>
              <a:rPr lang="en-US" b="1" dirty="0" smtClean="0">
                <a:latin typeface="Arno Pro Display" pitchFamily="18" charset="0"/>
              </a:rPr>
              <a:t> : </a:t>
            </a:r>
            <a:r>
              <a:rPr lang="en-US" b="1" dirty="0" err="1" smtClean="0">
                <a:latin typeface="Arno Pro Display" pitchFamily="18" charset="0"/>
              </a:rPr>
              <a:t>saat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 smtClean="0">
                <a:latin typeface="Arno Pro Display" pitchFamily="18" charset="0"/>
              </a:rPr>
              <a:t>kita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 smtClean="0">
                <a:latin typeface="Arno Pro Display" pitchFamily="18" charset="0"/>
              </a:rPr>
              <a:t>membaca</a:t>
            </a:r>
            <a:r>
              <a:rPr lang="en-US" b="1" dirty="0" smtClean="0">
                <a:latin typeface="Arno Pro Display" pitchFamily="18" charset="0"/>
              </a:rPr>
              <a:t>, </a:t>
            </a:r>
            <a:r>
              <a:rPr lang="en-US" b="1" dirty="0" err="1" smtClean="0">
                <a:latin typeface="Arno Pro Display" pitchFamily="18" charset="0"/>
              </a:rPr>
              <a:t>saat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 smtClean="0">
                <a:latin typeface="Arno Pro Display" pitchFamily="18" charset="0"/>
              </a:rPr>
              <a:t>kita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 smtClean="0">
                <a:latin typeface="Arno Pro Display" pitchFamily="18" charset="0"/>
              </a:rPr>
              <a:t>menghadiri</a:t>
            </a:r>
            <a:r>
              <a:rPr lang="en-US" b="1" dirty="0" smtClean="0">
                <a:latin typeface="Arno Pro Display" pitchFamily="18" charset="0"/>
              </a:rPr>
              <a:t> seminar, </a:t>
            </a:r>
            <a:r>
              <a:rPr lang="en-US" b="1" dirty="0" err="1" smtClean="0">
                <a:latin typeface="Arno Pro Display" pitchFamily="18" charset="0"/>
              </a:rPr>
              <a:t>lokakarya</a:t>
            </a:r>
            <a:r>
              <a:rPr lang="en-US" b="1" dirty="0" smtClean="0">
                <a:latin typeface="Arno Pro Display" pitchFamily="18" charset="0"/>
              </a:rPr>
              <a:t>, </a:t>
            </a:r>
            <a:r>
              <a:rPr lang="en-US" b="1" dirty="0" err="1" smtClean="0">
                <a:latin typeface="Arno Pro Display" pitchFamily="18" charset="0"/>
              </a:rPr>
              <a:t>diskusi</a:t>
            </a:r>
            <a:r>
              <a:rPr lang="en-US" b="1" dirty="0" smtClean="0">
                <a:latin typeface="Arno Pro Display" pitchFamily="18" charset="0"/>
              </a:rPr>
              <a:t>, </a:t>
            </a:r>
            <a:r>
              <a:rPr lang="en-US" b="1" dirty="0" err="1" smtClean="0">
                <a:latin typeface="Arno Pro Display" pitchFamily="18" charset="0"/>
              </a:rPr>
              <a:t>ngobrol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 smtClean="0">
                <a:latin typeface="Arno Pro Display" pitchFamily="18" charset="0"/>
              </a:rPr>
              <a:t>dengan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 smtClean="0">
                <a:latin typeface="Arno Pro Display" pitchFamily="18" charset="0"/>
              </a:rPr>
              <a:t>teman</a:t>
            </a:r>
            <a:r>
              <a:rPr lang="en-US" b="1" dirty="0" smtClean="0">
                <a:latin typeface="Arno Pro Display" pitchFamily="18" charset="0"/>
              </a:rPr>
              <a:t>, </a:t>
            </a:r>
            <a:r>
              <a:rPr lang="en-US" b="1" dirty="0" err="1" smtClean="0">
                <a:latin typeface="Arno Pro Display" pitchFamily="18" charset="0"/>
              </a:rPr>
              <a:t>saat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 smtClean="0">
                <a:latin typeface="Arno Pro Display" pitchFamily="18" charset="0"/>
              </a:rPr>
              <a:t>mengajar</a:t>
            </a:r>
            <a:r>
              <a:rPr lang="en-US" b="1" dirty="0" smtClean="0">
                <a:latin typeface="Arno Pro Display" pitchFamily="18" charset="0"/>
              </a:rPr>
              <a:t>, </a:t>
            </a:r>
            <a:r>
              <a:rPr lang="en-US" b="1" dirty="0" err="1" smtClean="0">
                <a:latin typeface="Arno Pro Display" pitchFamily="18" charset="0"/>
              </a:rPr>
              <a:t>atau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 smtClean="0">
                <a:latin typeface="Arno Pro Display" pitchFamily="18" charset="0"/>
              </a:rPr>
              <a:t>bahkan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 smtClean="0">
                <a:latin typeface="Arno Pro Display" pitchFamily="18" charset="0"/>
              </a:rPr>
              <a:t>saat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 smtClean="0">
                <a:latin typeface="Arno Pro Display" pitchFamily="18" charset="0"/>
              </a:rPr>
              <a:t>kita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 smtClean="0">
                <a:latin typeface="Arno Pro Display" pitchFamily="18" charset="0"/>
              </a:rPr>
              <a:t>sedang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 smtClean="0">
                <a:latin typeface="Arno Pro Display" pitchFamily="18" charset="0"/>
              </a:rPr>
              <a:t>berada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 smtClean="0">
                <a:latin typeface="Arno Pro Display" pitchFamily="18" charset="0"/>
              </a:rPr>
              <a:t>di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 smtClean="0">
                <a:latin typeface="Arno Pro Display" pitchFamily="18" charset="0"/>
              </a:rPr>
              <a:t>kamar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 smtClean="0">
                <a:latin typeface="Arno Pro Display" pitchFamily="18" charset="0"/>
              </a:rPr>
              <a:t>kecil</a:t>
            </a:r>
            <a:r>
              <a:rPr lang="en-US" b="1" dirty="0" smtClean="0">
                <a:latin typeface="Arno Pro Display" pitchFamily="18" charset="0"/>
              </a:rPr>
              <a:t>, </a:t>
            </a:r>
            <a:r>
              <a:rPr lang="en-US" b="1" dirty="0" err="1" smtClean="0">
                <a:latin typeface="Arno Pro Display" pitchFamily="18" charset="0"/>
              </a:rPr>
              <a:t>kadang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 smtClean="0">
                <a:latin typeface="Arno Pro Display" pitchFamily="18" charset="0"/>
              </a:rPr>
              <a:t>juga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 smtClean="0">
                <a:latin typeface="Arno Pro Display" pitchFamily="18" charset="0"/>
              </a:rPr>
              <a:t>melalui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 smtClean="0">
                <a:latin typeface="Arno Pro Display" pitchFamily="18" charset="0"/>
              </a:rPr>
              <a:t>mimpi-mimpi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 smtClean="0">
                <a:latin typeface="Arno Pro Display" pitchFamily="18" charset="0"/>
              </a:rPr>
              <a:t>kita</a:t>
            </a:r>
            <a:r>
              <a:rPr lang="en-US" b="1" dirty="0" smtClean="0">
                <a:latin typeface="Arno Pro Display" pitchFamily="18" charset="0"/>
              </a:rPr>
              <a:t>, </a:t>
            </a:r>
            <a:r>
              <a:rPr lang="en-US" b="1" dirty="0" err="1" smtClean="0">
                <a:latin typeface="Arno Pro Display" pitchFamily="18" charset="0"/>
              </a:rPr>
              <a:t>dan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 smtClean="0">
                <a:latin typeface="Arno Pro Display" pitchFamily="18" charset="0"/>
              </a:rPr>
              <a:t>sebagainya</a:t>
            </a:r>
            <a:r>
              <a:rPr lang="en-US" b="1" dirty="0" smtClean="0">
                <a:latin typeface="Arno Pro Display" pitchFamily="18" charset="0"/>
              </a:rPr>
              <a:t>. </a:t>
            </a:r>
          </a:p>
          <a:p>
            <a:pPr>
              <a:buClr>
                <a:srgbClr val="800080"/>
              </a:buClr>
              <a:buNone/>
            </a:pPr>
            <a:endParaRPr lang="en-US" b="1" dirty="0" smtClean="0">
              <a:latin typeface="Arno Pro Display" pitchFamily="18" charset="0"/>
            </a:endParaRPr>
          </a:p>
          <a:p>
            <a:pPr>
              <a:buClr>
                <a:srgbClr val="800080"/>
              </a:buClr>
              <a:buFont typeface="Wingdings" pitchFamily="2" charset="2"/>
              <a:buChar char="Ø"/>
            </a:pPr>
            <a:r>
              <a:rPr lang="en-US" b="1" dirty="0" err="1" smtClean="0">
                <a:latin typeface="Arno Pro Display" pitchFamily="18" charset="0"/>
              </a:rPr>
              <a:t>Sebagai</a:t>
            </a:r>
            <a:r>
              <a:rPr lang="en-US" b="1" dirty="0" smtClean="0">
                <a:latin typeface="Arno Pro Display" pitchFamily="18" charset="0"/>
              </a:rPr>
              <a:t> guru/</a:t>
            </a:r>
            <a:r>
              <a:rPr lang="en-US" b="1" dirty="0" err="1" smtClean="0">
                <a:latin typeface="Arno Pro Display" pitchFamily="18" charset="0"/>
              </a:rPr>
              <a:t>dosen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 smtClean="0">
                <a:latin typeface="Arno Pro Display" pitchFamily="18" charset="0"/>
              </a:rPr>
              <a:t>bahasa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 smtClean="0">
                <a:latin typeface="Arno Pro Display" pitchFamily="18" charset="0"/>
              </a:rPr>
              <a:t>Prancis</a:t>
            </a:r>
            <a:r>
              <a:rPr lang="en-US" b="1" dirty="0" smtClean="0">
                <a:latin typeface="Arno Pro Display" pitchFamily="18" charset="0"/>
              </a:rPr>
              <a:t>, </a:t>
            </a:r>
            <a:r>
              <a:rPr lang="en-US" b="1" dirty="0" err="1" smtClean="0">
                <a:latin typeface="Arno Pro Display" pitchFamily="18" charset="0"/>
              </a:rPr>
              <a:t>ada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 smtClean="0">
                <a:latin typeface="Arno Pro Display" pitchFamily="18" charset="0"/>
              </a:rPr>
              <a:t>beberapa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 smtClean="0">
                <a:latin typeface="Arno Pro Display" pitchFamily="18" charset="0"/>
              </a:rPr>
              <a:t>bidang</a:t>
            </a:r>
            <a:r>
              <a:rPr lang="en-US" b="1" dirty="0" smtClean="0">
                <a:latin typeface="Arno Pro Display" pitchFamily="18" charset="0"/>
              </a:rPr>
              <a:t> yang </a:t>
            </a:r>
            <a:r>
              <a:rPr lang="en-US" b="1" dirty="0" err="1" smtClean="0">
                <a:latin typeface="Arno Pro Display" pitchFamily="18" charset="0"/>
              </a:rPr>
              <a:t>dapat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 smtClean="0">
                <a:latin typeface="Arno Pro Display" pitchFamily="18" charset="0"/>
              </a:rPr>
              <a:t>kita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 smtClean="0">
                <a:latin typeface="Arno Pro Display" pitchFamily="18" charset="0"/>
              </a:rPr>
              <a:t>jadikan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 smtClean="0">
                <a:latin typeface="Arno Pro Display" pitchFamily="18" charset="0"/>
              </a:rPr>
              <a:t>ide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 smtClean="0">
                <a:latin typeface="Arno Pro Display" pitchFamily="18" charset="0"/>
              </a:rPr>
              <a:t>penulisan</a:t>
            </a:r>
            <a:r>
              <a:rPr lang="en-US" b="1" dirty="0" smtClean="0">
                <a:latin typeface="Arno Pro Display" pitchFamily="18" charset="0"/>
              </a:rPr>
              <a:t> : </a:t>
            </a:r>
            <a:r>
              <a:rPr lang="en-US" b="1" dirty="0" err="1" smtClean="0">
                <a:latin typeface="Arno Pro Display" pitchFamily="18" charset="0"/>
              </a:rPr>
              <a:t>bidang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 smtClean="0">
                <a:latin typeface="Arno Pro Display" pitchFamily="18" charset="0"/>
              </a:rPr>
              <a:t>pengajaran</a:t>
            </a:r>
            <a:r>
              <a:rPr lang="en-US" b="1" dirty="0" smtClean="0">
                <a:latin typeface="Arno Pro Display" pitchFamily="18" charset="0"/>
              </a:rPr>
              <a:t>, </a:t>
            </a:r>
            <a:r>
              <a:rPr lang="en-US" b="1" dirty="0" err="1" smtClean="0">
                <a:latin typeface="Arno Pro Display" pitchFamily="18" charset="0"/>
              </a:rPr>
              <a:t>bidang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 smtClean="0">
                <a:latin typeface="Arno Pro Display" pitchFamily="18" charset="0"/>
              </a:rPr>
              <a:t>linguistik</a:t>
            </a:r>
            <a:r>
              <a:rPr lang="en-US" b="1" dirty="0" smtClean="0">
                <a:latin typeface="Arno Pro Display" pitchFamily="18" charset="0"/>
              </a:rPr>
              <a:t>, </a:t>
            </a:r>
            <a:r>
              <a:rPr lang="en-US" b="1" dirty="0" err="1" smtClean="0">
                <a:latin typeface="Arno Pro Display" pitchFamily="18" charset="0"/>
              </a:rPr>
              <a:t>bidang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 smtClean="0">
                <a:latin typeface="Arno Pro Display" pitchFamily="18" charset="0"/>
              </a:rPr>
              <a:t>sastra</a:t>
            </a:r>
            <a:r>
              <a:rPr lang="en-US" b="1" dirty="0" smtClean="0">
                <a:latin typeface="Arno Pro Display" pitchFamily="18" charset="0"/>
              </a:rPr>
              <a:t>, </a:t>
            </a:r>
            <a:r>
              <a:rPr lang="en-US" b="1" dirty="0" err="1" smtClean="0">
                <a:latin typeface="Arno Pro Display" pitchFamily="18" charset="0"/>
              </a:rPr>
              <a:t>dan</a:t>
            </a:r>
            <a:r>
              <a:rPr lang="en-US" b="1" dirty="0" smtClean="0">
                <a:latin typeface="Arno Pro Display" pitchFamily="18" charset="0"/>
              </a:rPr>
              <a:t> lain </a:t>
            </a:r>
            <a:r>
              <a:rPr lang="en-US" b="1" dirty="0" err="1" smtClean="0">
                <a:latin typeface="Arno Pro Display" pitchFamily="18" charset="0"/>
              </a:rPr>
              <a:t>sebagainya</a:t>
            </a:r>
            <a:endParaRPr lang="en-US" b="1" dirty="0">
              <a:latin typeface="Arno Pro Display" pitchFamily="18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3600" b="1" dirty="0" err="1" smtClean="0">
                <a:solidFill>
                  <a:srgbClr val="C00000"/>
                </a:solidFill>
                <a:latin typeface="Arno Pro Display" pitchFamily="18" charset="0"/>
              </a:rPr>
              <a:t>Memilih</a:t>
            </a:r>
            <a:r>
              <a:rPr lang="en-US" sz="3600" b="1" dirty="0" smtClean="0">
                <a:solidFill>
                  <a:srgbClr val="C00000"/>
                </a:solidFill>
                <a:latin typeface="Arno Pro Display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no Pro Display" pitchFamily="18" charset="0"/>
              </a:rPr>
              <a:t>dan</a:t>
            </a:r>
            <a:r>
              <a:rPr lang="en-US" sz="3600" b="1" dirty="0" smtClean="0">
                <a:solidFill>
                  <a:srgbClr val="C00000"/>
                </a:solidFill>
                <a:latin typeface="Arno Pro Display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no Pro Display" pitchFamily="18" charset="0"/>
              </a:rPr>
              <a:t>memperkuat</a:t>
            </a:r>
            <a:r>
              <a:rPr lang="en-US" sz="3600" b="1" dirty="0" smtClean="0">
                <a:solidFill>
                  <a:srgbClr val="C00000"/>
                </a:solidFill>
                <a:latin typeface="Arno Pro Display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no Pro Display" pitchFamily="18" charset="0"/>
              </a:rPr>
              <a:t>ide</a:t>
            </a:r>
            <a:r>
              <a:rPr lang="en-US" sz="3600" b="1" dirty="0" smtClean="0">
                <a:solidFill>
                  <a:srgbClr val="C00000"/>
                </a:solidFill>
                <a:latin typeface="Arno Pro Display" pitchFamily="18" charset="0"/>
              </a:rPr>
              <a:t/>
            </a:r>
            <a:br>
              <a:rPr lang="en-US" sz="3600" b="1" dirty="0" smtClean="0">
                <a:solidFill>
                  <a:srgbClr val="C00000"/>
                </a:solidFill>
                <a:latin typeface="Arno Pro Display" pitchFamily="18" charset="0"/>
              </a:rPr>
            </a:br>
            <a:endParaRPr lang="en-US" sz="3600" b="1" dirty="0">
              <a:solidFill>
                <a:srgbClr val="C00000"/>
              </a:solidFill>
              <a:latin typeface="Arno Pro Display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b="1" dirty="0" err="1" smtClean="0">
                <a:latin typeface="Arno Pro Display" pitchFamily="18" charset="0"/>
              </a:rPr>
              <a:t>Ide-ide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>
                <a:latin typeface="Arno Pro Display" pitchFamily="18" charset="0"/>
              </a:rPr>
              <a:t>yang </a:t>
            </a:r>
            <a:r>
              <a:rPr lang="en-US" b="1" dirty="0" err="1">
                <a:latin typeface="Arno Pro Display" pitchFamily="18" charset="0"/>
              </a:rPr>
              <a:t>telah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kita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kumpulkan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dalam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buku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ide</a:t>
            </a:r>
            <a:r>
              <a:rPr lang="en-US" b="1" dirty="0">
                <a:latin typeface="Arno Pro Display" pitchFamily="18" charset="0"/>
              </a:rPr>
              <a:t>  </a:t>
            </a:r>
            <a:r>
              <a:rPr lang="en-US" b="1" dirty="0" err="1">
                <a:latin typeface="Arno Pro Display" pitchFamily="18" charset="0"/>
              </a:rPr>
              <a:t>tersebut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kadang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tidak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semua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bisa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kita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tuangkan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dalam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tulisan</a:t>
            </a:r>
            <a:r>
              <a:rPr lang="en-US" b="1" dirty="0">
                <a:latin typeface="Arno Pro Display" pitchFamily="18" charset="0"/>
              </a:rPr>
              <a:t>. </a:t>
            </a:r>
            <a:endParaRPr lang="en-US" b="1" dirty="0" smtClean="0">
              <a:latin typeface="Arno Pro Display" pitchFamily="18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b="1" dirty="0" err="1" smtClean="0">
                <a:latin typeface="Arno Pro Display" pitchFamily="18" charset="0"/>
              </a:rPr>
              <a:t>Ada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beberapa</a:t>
            </a:r>
            <a:r>
              <a:rPr lang="en-US" b="1" dirty="0">
                <a:latin typeface="Arno Pro Display" pitchFamily="18" charset="0"/>
              </a:rPr>
              <a:t>  </a:t>
            </a:r>
            <a:r>
              <a:rPr lang="en-US" b="1" dirty="0" err="1">
                <a:latin typeface="Arno Pro Display" pitchFamily="18" charset="0"/>
              </a:rPr>
              <a:t>sebab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mengapa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demikian</a:t>
            </a:r>
            <a:r>
              <a:rPr lang="en-US" b="1" dirty="0">
                <a:latin typeface="Arno Pro Display" pitchFamily="18" charset="0"/>
              </a:rPr>
              <a:t> : </a:t>
            </a:r>
            <a:r>
              <a:rPr lang="en-US" b="1" dirty="0" err="1">
                <a:latin typeface="Arno Pro Display" pitchFamily="18" charset="0"/>
              </a:rPr>
              <a:t>tidak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menarik</a:t>
            </a:r>
            <a:r>
              <a:rPr lang="en-US" b="1" dirty="0">
                <a:latin typeface="Arno Pro Display" pitchFamily="18" charset="0"/>
              </a:rPr>
              <a:t>, </a:t>
            </a:r>
            <a:r>
              <a:rPr lang="en-US" b="1" dirty="0" err="1">
                <a:latin typeface="Arno Pro Display" pitchFamily="18" charset="0"/>
              </a:rPr>
              <a:t>tidak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hangat</a:t>
            </a:r>
            <a:r>
              <a:rPr lang="en-US" b="1" dirty="0">
                <a:latin typeface="Arno Pro Display" pitchFamily="18" charset="0"/>
              </a:rPr>
              <a:t> / </a:t>
            </a:r>
            <a:r>
              <a:rPr lang="en-US" b="1" dirty="0" err="1">
                <a:latin typeface="Arno Pro Display" pitchFamily="18" charset="0"/>
              </a:rPr>
              <a:t>tidak</a:t>
            </a:r>
            <a:r>
              <a:rPr lang="en-US" b="1" dirty="0">
                <a:latin typeface="Arno Pro Display" pitchFamily="18" charset="0"/>
              </a:rPr>
              <a:t> trend, </a:t>
            </a:r>
            <a:r>
              <a:rPr lang="en-US" b="1" dirty="0" err="1">
                <a:latin typeface="Arno Pro Display" pitchFamily="18" charset="0"/>
              </a:rPr>
              <a:t>tidak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sesuai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bidang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kita</a:t>
            </a:r>
            <a:r>
              <a:rPr lang="en-US" b="1" dirty="0">
                <a:latin typeface="Arno Pro Display" pitchFamily="18" charset="0"/>
              </a:rPr>
              <a:t>, </a:t>
            </a:r>
            <a:r>
              <a:rPr lang="en-US" b="1" dirty="0" err="1">
                <a:latin typeface="Arno Pro Display" pitchFamily="18" charset="0"/>
              </a:rPr>
              <a:t>dan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sebagainya</a:t>
            </a:r>
            <a:r>
              <a:rPr lang="en-US" b="1" dirty="0">
                <a:latin typeface="Arno Pro Display" pitchFamily="18" charset="0"/>
              </a:rPr>
              <a:t>. </a:t>
            </a:r>
            <a:endParaRPr lang="en-US" b="1" dirty="0" smtClean="0">
              <a:latin typeface="Arno Pro Display" pitchFamily="18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b="1" dirty="0" err="1" smtClean="0">
                <a:latin typeface="Arno Pro Display" pitchFamily="18" charset="0"/>
              </a:rPr>
              <a:t>Dengan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demikian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kita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harus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memilih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ide-ide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tersebut</a:t>
            </a:r>
            <a:r>
              <a:rPr lang="en-US" b="1" dirty="0">
                <a:latin typeface="Arno Pro Display" pitchFamily="18" charset="0"/>
              </a:rPr>
              <a:t>, </a:t>
            </a:r>
            <a:r>
              <a:rPr lang="en-US" b="1" dirty="0" err="1">
                <a:latin typeface="Arno Pro Display" pitchFamily="18" charset="0"/>
              </a:rPr>
              <a:t>sedangkan</a:t>
            </a:r>
            <a:r>
              <a:rPr lang="en-US" b="1" dirty="0">
                <a:latin typeface="Arno Pro Display" pitchFamily="18" charset="0"/>
              </a:rPr>
              <a:t> yang </a:t>
            </a:r>
            <a:r>
              <a:rPr lang="en-US" b="1" dirty="0" err="1">
                <a:latin typeface="Arno Pro Display" pitchFamily="18" charset="0"/>
              </a:rPr>
              <a:t>tidak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terpilih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sebaiknya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tetap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kita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simpan</a:t>
            </a:r>
            <a:r>
              <a:rPr lang="en-US" b="1" dirty="0">
                <a:latin typeface="Arno Pro Display" pitchFamily="18" charset="0"/>
              </a:rPr>
              <a:t>, </a:t>
            </a:r>
            <a:r>
              <a:rPr lang="en-US" b="1" dirty="0" err="1">
                <a:latin typeface="Arno Pro Display" pitchFamily="18" charset="0"/>
              </a:rPr>
              <a:t>sebagai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bahan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tulisan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berikutnya</a:t>
            </a:r>
            <a:r>
              <a:rPr lang="en-US" b="1" dirty="0">
                <a:latin typeface="Arno Pro Display" pitchFamily="18" charset="0"/>
              </a:rPr>
              <a:t>. </a:t>
            </a:r>
            <a:endParaRPr lang="en-US" b="1" dirty="0" smtClean="0">
              <a:latin typeface="Arno Pro Display" pitchFamily="18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b="1" dirty="0" err="1" smtClean="0">
                <a:latin typeface="Arno Pro Display" pitchFamily="18" charset="0"/>
              </a:rPr>
              <a:t>Selanjutnya</a:t>
            </a:r>
            <a:r>
              <a:rPr lang="en-US" b="1" dirty="0">
                <a:latin typeface="Arno Pro Display" pitchFamily="18" charset="0"/>
              </a:rPr>
              <a:t>, </a:t>
            </a:r>
            <a:r>
              <a:rPr lang="en-US" b="1" dirty="0" err="1">
                <a:latin typeface="Arno Pro Display" pitchFamily="18" charset="0"/>
              </a:rPr>
              <a:t>untuk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memperkuat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ide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pilihan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kita</a:t>
            </a:r>
            <a:r>
              <a:rPr lang="en-US" b="1" dirty="0">
                <a:latin typeface="Arno Pro Display" pitchFamily="18" charset="0"/>
              </a:rPr>
              <a:t>, </a:t>
            </a:r>
            <a:r>
              <a:rPr lang="en-US" b="1" dirty="0" err="1">
                <a:latin typeface="Arno Pro Display" pitchFamily="18" charset="0"/>
              </a:rPr>
              <a:t>sebaiknya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kita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mendiskusikannya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dengan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teman-teman</a:t>
            </a:r>
            <a:r>
              <a:rPr lang="en-US" b="1" dirty="0">
                <a:latin typeface="Arno Pro Display" pitchFamily="18" charset="0"/>
              </a:rPr>
              <a:t> yang lain, </a:t>
            </a:r>
            <a:r>
              <a:rPr lang="en-US" b="1" dirty="0" err="1">
                <a:latin typeface="Arno Pro Display" pitchFamily="18" charset="0"/>
              </a:rPr>
              <a:t>mencari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pendapat</a:t>
            </a:r>
            <a:r>
              <a:rPr lang="en-US" b="1" dirty="0">
                <a:latin typeface="Arno Pro Display" pitchFamily="18" charset="0"/>
              </a:rPr>
              <a:t> lain yang </a:t>
            </a:r>
            <a:r>
              <a:rPr lang="en-US" b="1" dirty="0" err="1">
                <a:latin typeface="Arno Pro Display" pitchFamily="18" charset="0"/>
              </a:rPr>
              <a:t>berkaitan</a:t>
            </a:r>
            <a:r>
              <a:rPr lang="en-US" b="1" dirty="0">
                <a:latin typeface="Arno Pro Display" pitchFamily="18" charset="0"/>
              </a:rPr>
              <a:t>, </a:t>
            </a:r>
            <a:r>
              <a:rPr lang="en-US" b="1" dirty="0" err="1">
                <a:latin typeface="Arno Pro Display" pitchFamily="18" charset="0"/>
              </a:rPr>
              <a:t>mencari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bahan-bahan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materi</a:t>
            </a:r>
            <a:r>
              <a:rPr lang="en-US" b="1" dirty="0">
                <a:latin typeface="Arno Pro Display" pitchFamily="18" charset="0"/>
              </a:rPr>
              <a:t> yang </a:t>
            </a:r>
            <a:r>
              <a:rPr lang="en-US" b="1" dirty="0" err="1">
                <a:latin typeface="Arno Pro Display" pitchFamily="18" charset="0"/>
              </a:rPr>
              <a:t>sesuai</a:t>
            </a:r>
            <a:r>
              <a:rPr lang="en-US" b="1" dirty="0">
                <a:latin typeface="Arno Pro Display" pitchFamily="18" charset="0"/>
              </a:rPr>
              <a:t>.  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err="1" smtClean="0">
                <a:solidFill>
                  <a:srgbClr val="C00000"/>
                </a:solidFill>
                <a:latin typeface="Arno Pro Display" pitchFamily="18" charset="0"/>
              </a:rPr>
              <a:t>Mengubah</a:t>
            </a:r>
            <a:r>
              <a:rPr lang="en-US" sz="3600" b="1" dirty="0" smtClean="0">
                <a:solidFill>
                  <a:srgbClr val="C00000"/>
                </a:solidFill>
                <a:latin typeface="Arno Pro Display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no Pro Display" pitchFamily="18" charset="0"/>
              </a:rPr>
              <a:t>Ide</a:t>
            </a:r>
            <a:r>
              <a:rPr lang="en-US" sz="3600" b="1" dirty="0" smtClean="0">
                <a:solidFill>
                  <a:srgbClr val="C00000"/>
                </a:solidFill>
                <a:latin typeface="Arno Pro Display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no Pro Display" pitchFamily="18" charset="0"/>
              </a:rPr>
              <a:t>menjadi</a:t>
            </a:r>
            <a:r>
              <a:rPr lang="en-US" sz="3600" b="1" dirty="0" smtClean="0">
                <a:solidFill>
                  <a:srgbClr val="C00000"/>
                </a:solidFill>
                <a:latin typeface="Arno Pro Display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no Pro Display" pitchFamily="18" charset="0"/>
              </a:rPr>
              <a:t>Topik</a:t>
            </a:r>
            <a:r>
              <a:rPr lang="en-US" sz="3600" b="1" dirty="0" smtClean="0">
                <a:solidFill>
                  <a:srgbClr val="C00000"/>
                </a:solidFill>
                <a:latin typeface="Arno Pro Display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no Pro Display" pitchFamily="18" charset="0"/>
              </a:rPr>
              <a:t>dan</a:t>
            </a:r>
            <a:r>
              <a:rPr lang="en-US" sz="3600" b="1" dirty="0" smtClean="0">
                <a:solidFill>
                  <a:srgbClr val="C00000"/>
                </a:solidFill>
                <a:latin typeface="Arno Pro Display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no Pro Display" pitchFamily="18" charset="0"/>
              </a:rPr>
              <a:t>Judul</a:t>
            </a:r>
            <a:r>
              <a:rPr lang="en-US" sz="3600" b="1" dirty="0" smtClean="0">
                <a:solidFill>
                  <a:srgbClr val="C00000"/>
                </a:solidFill>
                <a:latin typeface="Arno Pro Display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no Pro Display" pitchFamily="18" charset="0"/>
              </a:rPr>
              <a:t>Tulisan</a:t>
            </a:r>
            <a:endParaRPr lang="en-US" sz="3600" b="1" dirty="0">
              <a:solidFill>
                <a:srgbClr val="C00000"/>
              </a:solidFill>
              <a:latin typeface="Arno Pro Display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991600" cy="5410200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b="1" dirty="0" err="1" smtClean="0">
                <a:latin typeface="Arno Pro Display" pitchFamily="18" charset="0"/>
              </a:rPr>
              <a:t>Selanjutnya</a:t>
            </a:r>
            <a:r>
              <a:rPr lang="en-US" b="1" dirty="0">
                <a:latin typeface="Arno Pro Display" pitchFamily="18" charset="0"/>
              </a:rPr>
              <a:t>, </a:t>
            </a:r>
            <a:r>
              <a:rPr lang="en-US" b="1" dirty="0" err="1">
                <a:latin typeface="Arno Pro Display" pitchFamily="18" charset="0"/>
              </a:rPr>
              <a:t>ide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terpilih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itu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kita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jadikan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topik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tulisan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kita</a:t>
            </a:r>
            <a:r>
              <a:rPr lang="en-US" b="1" dirty="0">
                <a:latin typeface="Arno Pro Display" pitchFamily="18" charset="0"/>
              </a:rPr>
              <a:t>, </a:t>
            </a:r>
            <a:r>
              <a:rPr lang="en-US" b="1" dirty="0" err="1">
                <a:latin typeface="Arno Pro Display" pitchFamily="18" charset="0"/>
              </a:rPr>
              <a:t>sekaligus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dapat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juga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dijadikan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judul</a:t>
            </a:r>
            <a:r>
              <a:rPr lang="en-US" b="1" dirty="0">
                <a:latin typeface="Arno Pro Display" pitchFamily="18" charset="0"/>
              </a:rPr>
              <a:t> .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b="1" dirty="0" err="1">
                <a:latin typeface="Arno Pro Display" pitchFamily="18" charset="0"/>
              </a:rPr>
              <a:t>Buatlah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judul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seringkas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mungkin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tetapi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dapat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menggambarkan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isi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dari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tulisan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kita</a:t>
            </a:r>
            <a:r>
              <a:rPr lang="en-US" b="1" dirty="0">
                <a:latin typeface="Arno Pro Display" pitchFamily="18" charset="0"/>
              </a:rPr>
              <a:t>. </a:t>
            </a:r>
            <a:endParaRPr lang="en-US" b="1" dirty="0" smtClean="0">
              <a:latin typeface="Arno Pro Display" pitchFamily="18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b="1" dirty="0" err="1" smtClean="0">
                <a:latin typeface="Arno Pro Display" pitchFamily="18" charset="0"/>
              </a:rPr>
              <a:t>Judul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bisa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berupa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kalimat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pendek</a:t>
            </a:r>
            <a:r>
              <a:rPr lang="en-US" b="1" dirty="0">
                <a:latin typeface="Arno Pro Display" pitchFamily="18" charset="0"/>
              </a:rPr>
              <a:t>, </a:t>
            </a:r>
            <a:r>
              <a:rPr lang="en-US" b="1" dirty="0" err="1">
                <a:latin typeface="Arno Pro Display" pitchFamily="18" charset="0"/>
              </a:rPr>
              <a:t>bisa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juga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berupa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frasa</a:t>
            </a:r>
            <a:r>
              <a:rPr lang="en-US" b="1" dirty="0">
                <a:latin typeface="Arno Pro Display" pitchFamily="18" charset="0"/>
              </a:rPr>
              <a:t> (</a:t>
            </a:r>
            <a:r>
              <a:rPr lang="en-US" b="1" dirty="0" err="1">
                <a:latin typeface="Arno Pro Display" pitchFamily="18" charset="0"/>
              </a:rPr>
              <a:t>groupe</a:t>
            </a:r>
            <a:r>
              <a:rPr lang="en-US" b="1" dirty="0">
                <a:latin typeface="Arno Pro Display" pitchFamily="18" charset="0"/>
              </a:rPr>
              <a:t> du mot). </a:t>
            </a:r>
            <a:endParaRPr lang="en-US" b="1" dirty="0" smtClean="0">
              <a:latin typeface="Arno Pro Display" pitchFamily="18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b="1" dirty="0" err="1" smtClean="0">
                <a:latin typeface="Arno Pro Display" pitchFamily="18" charset="0"/>
              </a:rPr>
              <a:t>Sebenarnya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masalah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judul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ini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masih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bisa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bersifat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sementara</a:t>
            </a:r>
            <a:r>
              <a:rPr lang="en-US" b="1" dirty="0">
                <a:latin typeface="Arno Pro Display" pitchFamily="18" charset="0"/>
              </a:rPr>
              <a:t>, </a:t>
            </a:r>
            <a:r>
              <a:rPr lang="en-US" b="1" dirty="0" err="1">
                <a:latin typeface="Arno Pro Display" pitchFamily="18" charset="0"/>
              </a:rPr>
              <a:t>artinya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kemungkinan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masih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bisa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berbah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menyesuaikan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isi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tulisan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kita</a:t>
            </a:r>
            <a:r>
              <a:rPr lang="en-US" b="1" dirty="0">
                <a:latin typeface="Arno Pro Display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err="1" smtClean="0">
                <a:solidFill>
                  <a:srgbClr val="C00000"/>
                </a:solidFill>
                <a:latin typeface="Arno Pro Caption" pitchFamily="18" charset="0"/>
              </a:rPr>
              <a:t>Membuat</a:t>
            </a:r>
            <a:r>
              <a:rPr lang="en-US" b="1" dirty="0" smtClean="0">
                <a:solidFill>
                  <a:srgbClr val="C00000"/>
                </a:solidFill>
                <a:latin typeface="Arno Pro Captio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Arno Pro Caption" pitchFamily="18" charset="0"/>
              </a:rPr>
              <a:t>rancangan</a:t>
            </a:r>
            <a:r>
              <a:rPr lang="en-US" b="1" dirty="0" smtClean="0">
                <a:solidFill>
                  <a:srgbClr val="C00000"/>
                </a:solidFill>
                <a:latin typeface="Arno Pro Captio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Arno Pro Caption" pitchFamily="18" charset="0"/>
              </a:rPr>
              <a:t>tulisan</a:t>
            </a:r>
            <a:r>
              <a:rPr lang="en-US" b="1" dirty="0" smtClean="0">
                <a:solidFill>
                  <a:srgbClr val="C00000"/>
                </a:solidFill>
                <a:latin typeface="Arno Pro Caption" pitchFamily="18" charset="0"/>
              </a:rPr>
              <a:t/>
            </a:r>
            <a:br>
              <a:rPr lang="en-US" b="1" dirty="0" smtClean="0">
                <a:solidFill>
                  <a:srgbClr val="C00000"/>
                </a:solidFill>
                <a:latin typeface="Arno Pro Caption" pitchFamily="18" charset="0"/>
              </a:rPr>
            </a:br>
            <a:endParaRPr lang="en-US" b="1" dirty="0">
              <a:solidFill>
                <a:srgbClr val="C00000"/>
              </a:solidFill>
              <a:latin typeface="Arno Pro Captio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b="1" dirty="0" err="1" smtClean="0">
                <a:latin typeface="Arno Pro Display" pitchFamily="18" charset="0"/>
              </a:rPr>
              <a:t>Setelah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topik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tulisan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ditentukan</a:t>
            </a:r>
            <a:r>
              <a:rPr lang="en-US" b="1" dirty="0">
                <a:latin typeface="Arno Pro Display" pitchFamily="18" charset="0"/>
              </a:rPr>
              <a:t>, </a:t>
            </a:r>
            <a:r>
              <a:rPr lang="en-US" b="1" dirty="0" err="1">
                <a:latin typeface="Arno Pro Display" pitchFamily="18" charset="0"/>
              </a:rPr>
              <a:t>selanjutnya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kita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menyusun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kerangka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tulisan</a:t>
            </a:r>
            <a:r>
              <a:rPr lang="en-US" b="1" dirty="0">
                <a:latin typeface="Arno Pro Display" pitchFamily="18" charset="0"/>
              </a:rPr>
              <a:t> yang </a:t>
            </a:r>
            <a:r>
              <a:rPr lang="en-US" b="1" dirty="0" err="1">
                <a:latin typeface="Arno Pro Display" pitchFamily="18" charset="0"/>
              </a:rPr>
              <a:t>disesuaikan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dengan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judul</a:t>
            </a:r>
            <a:r>
              <a:rPr lang="en-US" b="1" dirty="0">
                <a:latin typeface="Arno Pro Display" pitchFamily="18" charset="0"/>
              </a:rPr>
              <a:t> /</a:t>
            </a:r>
            <a:r>
              <a:rPr lang="en-US" b="1" dirty="0" err="1">
                <a:latin typeface="Arno Pro Display" pitchFamily="18" charset="0"/>
              </a:rPr>
              <a:t>topik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terpilih</a:t>
            </a:r>
            <a:r>
              <a:rPr lang="en-US" b="1" dirty="0" smtClean="0">
                <a:latin typeface="Arno Pro Display" pitchFamily="18" charset="0"/>
              </a:rPr>
              <a:t>.</a:t>
            </a:r>
          </a:p>
          <a:p>
            <a:pPr>
              <a:buClr>
                <a:srgbClr val="C00000"/>
              </a:buClr>
              <a:buNone/>
            </a:pPr>
            <a:endParaRPr lang="en-US" b="1" dirty="0" smtClean="0">
              <a:latin typeface="Arno Pro Display" pitchFamily="18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Penyusunan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kerangka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ini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dimaksudkan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sebagai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pedoman</a:t>
            </a:r>
            <a:r>
              <a:rPr lang="en-US" b="1" dirty="0">
                <a:latin typeface="Arno Pro Display" pitchFamily="18" charset="0"/>
              </a:rPr>
              <a:t> agar </a:t>
            </a:r>
            <a:r>
              <a:rPr lang="en-US" b="1" dirty="0" err="1">
                <a:latin typeface="Arno Pro Display" pitchFamily="18" charset="0"/>
              </a:rPr>
              <a:t>tulisan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ilmiah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kita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tidak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keluar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dari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topik</a:t>
            </a:r>
            <a:endParaRPr lang="en-US" b="1" dirty="0">
              <a:latin typeface="Arno Pro Display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371600"/>
          </a:xfrm>
        </p:spPr>
        <p:txBody>
          <a:bodyPr>
            <a:normAutofit fontScale="90000"/>
          </a:bodyPr>
          <a:lstStyle/>
          <a:p>
            <a:pPr lvl="0"/>
            <a:r>
              <a:rPr lang="en-US" sz="4000" b="1" dirty="0" err="1" smtClean="0">
                <a:solidFill>
                  <a:srgbClr val="C00000"/>
                </a:solidFill>
                <a:latin typeface="Arno Pro Display" pitchFamily="18" charset="0"/>
              </a:rPr>
              <a:t>Menghimpun</a:t>
            </a:r>
            <a:r>
              <a:rPr lang="en-US" sz="4000" b="1" dirty="0" smtClean="0">
                <a:solidFill>
                  <a:srgbClr val="C00000"/>
                </a:solidFill>
                <a:latin typeface="Arno Pro Display" pitchFamily="18" charset="0"/>
              </a:rPr>
              <a:t> / </a:t>
            </a:r>
            <a:r>
              <a:rPr lang="en-US" sz="4000" b="1" dirty="0" err="1" smtClean="0">
                <a:solidFill>
                  <a:srgbClr val="C00000"/>
                </a:solidFill>
                <a:latin typeface="Arno Pro Display" pitchFamily="18" charset="0"/>
              </a:rPr>
              <a:t>mengumpulkan</a:t>
            </a:r>
            <a:r>
              <a:rPr lang="en-US" sz="4000" b="1" dirty="0" smtClean="0">
                <a:solidFill>
                  <a:srgbClr val="C00000"/>
                </a:solidFill>
                <a:latin typeface="Arno Pro Display" pitchFamily="18" charset="0"/>
              </a:rPr>
              <a:t> </a:t>
            </a:r>
            <a:br>
              <a:rPr lang="en-US" sz="4000" b="1" dirty="0" smtClean="0">
                <a:solidFill>
                  <a:srgbClr val="C00000"/>
                </a:solidFill>
                <a:latin typeface="Arno Pro Display" pitchFamily="18" charset="0"/>
              </a:rPr>
            </a:br>
            <a:r>
              <a:rPr lang="en-US" sz="4000" b="1" dirty="0" err="1" smtClean="0">
                <a:solidFill>
                  <a:srgbClr val="C00000"/>
                </a:solidFill>
                <a:latin typeface="Arno Pro Display" pitchFamily="18" charset="0"/>
              </a:rPr>
              <a:t>sumber</a:t>
            </a:r>
            <a:r>
              <a:rPr lang="en-US" sz="4000" b="1" dirty="0" smtClean="0">
                <a:solidFill>
                  <a:srgbClr val="C00000"/>
                </a:solidFill>
                <a:latin typeface="Arno Pro Display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no Pro Display" pitchFamily="18" charset="0"/>
              </a:rPr>
              <a:t>bacaan</a:t>
            </a:r>
            <a:r>
              <a:rPr lang="en-US" sz="4000" b="1" dirty="0" smtClean="0">
                <a:solidFill>
                  <a:srgbClr val="C00000"/>
                </a:solidFill>
                <a:latin typeface="Arno Pro Display" pitchFamily="18" charset="0"/>
              </a:rPr>
              <a:t> yang </a:t>
            </a:r>
            <a:r>
              <a:rPr lang="en-US" sz="4000" b="1" dirty="0" err="1" smtClean="0">
                <a:solidFill>
                  <a:srgbClr val="C00000"/>
                </a:solidFill>
                <a:latin typeface="Arno Pro Display" pitchFamily="18" charset="0"/>
              </a:rPr>
              <a:t>sesuai</a:t>
            </a:r>
            <a:r>
              <a:rPr lang="en-US" sz="3600" dirty="0" smtClean="0">
                <a:solidFill>
                  <a:srgbClr val="C00000"/>
                </a:solidFill>
              </a:rPr>
              <a:t/>
            </a:r>
            <a:br>
              <a:rPr lang="en-US" sz="3600" dirty="0" smtClean="0">
                <a:solidFill>
                  <a:srgbClr val="C00000"/>
                </a:solidFill>
              </a:rPr>
            </a:b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b="1" dirty="0" err="1" smtClean="0">
                <a:latin typeface="Arno Pro Display" pitchFamily="18" charset="0"/>
              </a:rPr>
              <a:t>Untuk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dapat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mengembangkan</a:t>
            </a:r>
            <a:r>
              <a:rPr lang="en-US" b="1" dirty="0">
                <a:latin typeface="Arno Pro Display" pitchFamily="18" charset="0"/>
              </a:rPr>
              <a:t>  </a:t>
            </a:r>
            <a:r>
              <a:rPr lang="en-US" b="1" dirty="0" err="1">
                <a:latin typeface="Arno Pro Display" pitchFamily="18" charset="0"/>
              </a:rPr>
              <a:t>topik</a:t>
            </a:r>
            <a:r>
              <a:rPr lang="en-US" b="1" dirty="0">
                <a:latin typeface="Arno Pro Display" pitchFamily="18" charset="0"/>
              </a:rPr>
              <a:t> yang </a:t>
            </a:r>
            <a:r>
              <a:rPr lang="en-US" b="1" dirty="0" err="1">
                <a:latin typeface="Arno Pro Display" pitchFamily="18" charset="0"/>
              </a:rPr>
              <a:t>telah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disusun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dalam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kerangka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tulisan</a:t>
            </a:r>
            <a:r>
              <a:rPr lang="en-US" b="1" dirty="0">
                <a:latin typeface="Arno Pro Display" pitchFamily="18" charset="0"/>
              </a:rPr>
              <a:t>, </a:t>
            </a:r>
            <a:r>
              <a:rPr lang="en-US" b="1" dirty="0" err="1">
                <a:latin typeface="Arno Pro Display" pitchFamily="18" charset="0"/>
              </a:rPr>
              <a:t>secepatnya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kita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mencari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dan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mengumpukan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bahan-bahan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bacaan</a:t>
            </a:r>
            <a:r>
              <a:rPr lang="en-US" b="1" dirty="0">
                <a:latin typeface="Arno Pro Display" pitchFamily="18" charset="0"/>
              </a:rPr>
              <a:t> yang </a:t>
            </a:r>
            <a:r>
              <a:rPr lang="en-US" b="1" dirty="0" err="1">
                <a:latin typeface="Arno Pro Display" pitchFamily="18" charset="0"/>
              </a:rPr>
              <a:t>sesuai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dengan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 smtClean="0">
                <a:latin typeface="Arno Pro Display" pitchFamily="18" charset="0"/>
              </a:rPr>
              <a:t>topik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tulisan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kita</a:t>
            </a:r>
            <a:r>
              <a:rPr lang="en-US" b="1" dirty="0">
                <a:latin typeface="Arno Pro Display" pitchFamily="18" charset="0"/>
              </a:rPr>
              <a:t>, </a:t>
            </a:r>
            <a:r>
              <a:rPr lang="en-US" b="1" dirty="0" err="1">
                <a:latin typeface="Arno Pro Display" pitchFamily="18" charset="0"/>
              </a:rPr>
              <a:t>kemudian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membacanya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secara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efisien</a:t>
            </a:r>
            <a:r>
              <a:rPr lang="en-US" b="1" dirty="0">
                <a:latin typeface="Arno Pro Display" pitchFamily="18" charset="0"/>
              </a:rPr>
              <a:t> (</a:t>
            </a:r>
            <a:r>
              <a:rPr lang="en-US" b="1" dirty="0" err="1">
                <a:latin typeface="Arno Pro Display" pitchFamily="18" charset="0"/>
              </a:rPr>
              <a:t>membaca</a:t>
            </a:r>
            <a:r>
              <a:rPr lang="en-US" b="1" dirty="0">
                <a:latin typeface="Arno Pro Display" pitchFamily="18" charset="0"/>
              </a:rPr>
              <a:t> yang </a:t>
            </a:r>
            <a:r>
              <a:rPr lang="en-US" b="1" dirty="0" err="1">
                <a:latin typeface="Arno Pro Display" pitchFamily="18" charset="0"/>
              </a:rPr>
              <a:t>diperlukan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saja</a:t>
            </a:r>
            <a:r>
              <a:rPr lang="en-US" b="1" dirty="0">
                <a:latin typeface="Arno Pro Display" pitchFamily="18" charset="0"/>
              </a:rPr>
              <a:t>)</a:t>
            </a:r>
            <a:br>
              <a:rPr lang="en-US" b="1" dirty="0">
                <a:latin typeface="Arno Pro Display" pitchFamily="18" charset="0"/>
              </a:rPr>
            </a:br>
            <a:endParaRPr lang="en-US" b="1" dirty="0">
              <a:latin typeface="Arno Pro Display" pitchFamily="18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000" b="1" dirty="0" err="1" smtClean="0">
                <a:solidFill>
                  <a:srgbClr val="C00000"/>
                </a:solidFill>
                <a:latin typeface="Arno Pro Display" pitchFamily="18" charset="0"/>
              </a:rPr>
              <a:t>Membuat</a:t>
            </a:r>
            <a:r>
              <a:rPr lang="en-US" sz="4000" b="1" dirty="0" smtClean="0">
                <a:solidFill>
                  <a:srgbClr val="C00000"/>
                </a:solidFill>
                <a:latin typeface="Arno Pro Display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no Pro Display" pitchFamily="18" charset="0"/>
              </a:rPr>
              <a:t>dan</a:t>
            </a:r>
            <a:r>
              <a:rPr lang="en-US" sz="4000" b="1" dirty="0" smtClean="0">
                <a:solidFill>
                  <a:srgbClr val="C00000"/>
                </a:solidFill>
                <a:latin typeface="Arno Pro Display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no Pro Display" pitchFamily="18" charset="0"/>
              </a:rPr>
              <a:t>Menyusun</a:t>
            </a:r>
            <a:r>
              <a:rPr lang="en-US" sz="4000" b="1" dirty="0" smtClean="0">
                <a:solidFill>
                  <a:srgbClr val="C00000"/>
                </a:solidFill>
                <a:latin typeface="Arno Pro Display" pitchFamily="18" charset="0"/>
              </a:rPr>
              <a:t>   </a:t>
            </a:r>
            <a:br>
              <a:rPr lang="en-US" sz="4000" b="1" dirty="0" smtClean="0">
                <a:solidFill>
                  <a:srgbClr val="C00000"/>
                </a:solidFill>
                <a:latin typeface="Arno Pro Display" pitchFamily="18" charset="0"/>
              </a:rPr>
            </a:br>
            <a:r>
              <a:rPr lang="en-US" sz="4000" b="1" dirty="0" err="1" smtClean="0">
                <a:solidFill>
                  <a:srgbClr val="C00000"/>
                </a:solidFill>
                <a:latin typeface="Arno Pro Display" pitchFamily="18" charset="0"/>
              </a:rPr>
              <a:t>intisari-intisari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5029200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b="1" dirty="0" err="1" smtClean="0">
                <a:latin typeface="Arno Pro Display" pitchFamily="18" charset="0"/>
              </a:rPr>
              <a:t>Selama</a:t>
            </a:r>
            <a:r>
              <a:rPr lang="en-US" b="1" dirty="0" smtClean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membaca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buku-buku</a:t>
            </a:r>
            <a:r>
              <a:rPr lang="en-US" b="1" dirty="0">
                <a:latin typeface="Arno Pro Display" pitchFamily="18" charset="0"/>
              </a:rPr>
              <a:t>, </a:t>
            </a:r>
            <a:r>
              <a:rPr lang="en-US" b="1" dirty="0" err="1">
                <a:latin typeface="Arno Pro Display" pitchFamily="18" charset="0"/>
              </a:rPr>
              <a:t>kita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harus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membuat</a:t>
            </a:r>
            <a:r>
              <a:rPr lang="en-US" b="1" dirty="0">
                <a:latin typeface="Arno Pro Display" pitchFamily="18" charset="0"/>
              </a:rPr>
              <a:t>  </a:t>
            </a:r>
            <a:r>
              <a:rPr lang="en-US" b="1" dirty="0" err="1">
                <a:latin typeface="Arno Pro Display" pitchFamily="18" charset="0"/>
              </a:rPr>
              <a:t>intisari-intisari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dari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bacaan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tersebut</a:t>
            </a:r>
            <a:r>
              <a:rPr lang="en-US" b="1" dirty="0">
                <a:latin typeface="Arno Pro Display" pitchFamily="18" charset="0"/>
              </a:rPr>
              <a:t>, </a:t>
            </a:r>
            <a:r>
              <a:rPr lang="en-US" b="1" dirty="0" err="1">
                <a:latin typeface="Arno Pro Display" pitchFamily="18" charset="0"/>
              </a:rPr>
              <a:t>menyusunnya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kembali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dengan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menggunakan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kalimat-kalimat</a:t>
            </a:r>
            <a:r>
              <a:rPr lang="en-US" b="1" dirty="0">
                <a:latin typeface="Arno Pro Display" pitchFamily="18" charset="0"/>
              </a:rPr>
              <a:t> (</a:t>
            </a:r>
            <a:r>
              <a:rPr lang="en-US" b="1" dirty="0" err="1">
                <a:latin typeface="Arno Pro Display" pitchFamily="18" charset="0"/>
              </a:rPr>
              <a:t>redaksi</a:t>
            </a:r>
            <a:r>
              <a:rPr lang="en-US" b="1" dirty="0">
                <a:latin typeface="Arno Pro Display" pitchFamily="18" charset="0"/>
              </a:rPr>
              <a:t>) </a:t>
            </a:r>
            <a:r>
              <a:rPr lang="en-US" b="1" dirty="0" err="1">
                <a:latin typeface="Arno Pro Display" pitchFamily="18" charset="0"/>
              </a:rPr>
              <a:t>kita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sendiri</a:t>
            </a:r>
            <a:r>
              <a:rPr lang="en-US" b="1" dirty="0">
                <a:latin typeface="Arno Pro Display" pitchFamily="18" charset="0"/>
              </a:rPr>
              <a:t>. </a:t>
            </a:r>
            <a:endParaRPr lang="en-US" b="1" dirty="0" smtClean="0">
              <a:latin typeface="Arno Pro Display" pitchFamily="18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b="1" dirty="0" smtClean="0">
                <a:latin typeface="Arno Pro Display" pitchFamily="18" charset="0"/>
              </a:rPr>
              <a:t>Kita </a:t>
            </a:r>
            <a:r>
              <a:rPr lang="en-US" b="1" dirty="0" err="1">
                <a:latin typeface="Arno Pro Display" pitchFamily="18" charset="0"/>
              </a:rPr>
              <a:t>harus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menghindari</a:t>
            </a:r>
            <a:r>
              <a:rPr lang="en-US" b="1" dirty="0">
                <a:latin typeface="Arno Pro Display" pitchFamily="18" charset="0"/>
              </a:rPr>
              <a:t>  </a:t>
            </a:r>
            <a:r>
              <a:rPr lang="en-US" b="1" dirty="0" err="1">
                <a:latin typeface="Arno Pro Display" pitchFamily="18" charset="0"/>
              </a:rPr>
              <a:t>hal-hal</a:t>
            </a:r>
            <a:r>
              <a:rPr lang="en-US" b="1" dirty="0">
                <a:latin typeface="Arno Pro Display" pitchFamily="18" charset="0"/>
              </a:rPr>
              <a:t> yang </a:t>
            </a:r>
            <a:r>
              <a:rPr lang="en-US" b="1" dirty="0" err="1">
                <a:latin typeface="Arno Pro Display" pitchFamily="18" charset="0"/>
              </a:rPr>
              <a:t>akan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merugikan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diri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sendiri</a:t>
            </a:r>
            <a:r>
              <a:rPr lang="en-US" b="1" dirty="0">
                <a:latin typeface="Arno Pro Display" pitchFamily="18" charset="0"/>
              </a:rPr>
              <a:t>, </a:t>
            </a:r>
            <a:r>
              <a:rPr lang="en-US" b="1" dirty="0" err="1">
                <a:latin typeface="Arno Pro Display" pitchFamily="18" charset="0"/>
              </a:rPr>
              <a:t>misalnya</a:t>
            </a:r>
            <a:r>
              <a:rPr lang="en-US" b="1" dirty="0">
                <a:latin typeface="Arno Pro Display" pitchFamily="18" charset="0"/>
              </a:rPr>
              <a:t> : </a:t>
            </a:r>
            <a:r>
              <a:rPr lang="en-US" b="1" dirty="0" err="1">
                <a:latin typeface="Arno Pro Display" pitchFamily="18" charset="0"/>
              </a:rPr>
              <a:t>memindahkan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kalimat-kalimat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orang</a:t>
            </a:r>
            <a:r>
              <a:rPr lang="en-US" b="1" dirty="0">
                <a:latin typeface="Arno Pro Display" pitchFamily="18" charset="0"/>
              </a:rPr>
              <a:t> lain </a:t>
            </a:r>
            <a:r>
              <a:rPr lang="en-US" b="1" dirty="0" err="1">
                <a:latin typeface="Arno Pro Display" pitchFamily="18" charset="0"/>
              </a:rPr>
              <a:t>ke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dalam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tulisan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kita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tanpa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mencantumkan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sumbernya</a:t>
            </a:r>
            <a:r>
              <a:rPr lang="en-US" b="1" dirty="0">
                <a:latin typeface="Arno Pro Display" pitchFamily="18" charset="0"/>
              </a:rPr>
              <a:t>.  </a:t>
            </a:r>
            <a:endParaRPr lang="en-US" b="1" dirty="0" smtClean="0">
              <a:latin typeface="Arno Pro Display" pitchFamily="18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b="1" dirty="0" smtClean="0">
                <a:latin typeface="Arno Pro Display" pitchFamily="18" charset="0"/>
              </a:rPr>
              <a:t>Di </a:t>
            </a:r>
            <a:r>
              <a:rPr lang="en-US" b="1" dirty="0" err="1">
                <a:latin typeface="Arno Pro Display" pitchFamily="18" charset="0"/>
              </a:rPr>
              <a:t>samping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merugikan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diri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sendiri</a:t>
            </a:r>
            <a:r>
              <a:rPr lang="en-US" b="1" dirty="0">
                <a:latin typeface="Arno Pro Display" pitchFamily="18" charset="0"/>
              </a:rPr>
              <a:t>,  </a:t>
            </a:r>
            <a:r>
              <a:rPr lang="en-US" b="1" dirty="0" err="1">
                <a:latin typeface="Arno Pro Display" pitchFamily="18" charset="0"/>
              </a:rPr>
              <a:t>melakukan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plagiat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akan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mematikan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kreativitas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kita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dalam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menyusun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kalimat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dan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mengembangkan</a:t>
            </a:r>
            <a:r>
              <a:rPr lang="en-US" b="1" dirty="0">
                <a:latin typeface="Arno Pro Display" pitchFamily="18" charset="0"/>
              </a:rPr>
              <a:t> </a:t>
            </a:r>
            <a:r>
              <a:rPr lang="en-US" b="1" dirty="0" err="1">
                <a:latin typeface="Arno Pro Display" pitchFamily="18" charset="0"/>
              </a:rPr>
              <a:t>paragraf</a:t>
            </a:r>
            <a:r>
              <a:rPr lang="en-US" b="1" dirty="0">
                <a:latin typeface="Arno Pro Display" pitchFamily="18" charset="0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C00000"/>
                </a:solidFill>
              </a:rPr>
              <a:t>Hasil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dan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Pembahasan</a:t>
            </a:r>
            <a:r>
              <a:rPr lang="en-US" b="1" dirty="0" smtClean="0">
                <a:solidFill>
                  <a:srgbClr val="C00000"/>
                </a:solidFill>
              </a:rPr>
              <a:t>/</a:t>
            </a:r>
            <a:r>
              <a:rPr lang="en-US" b="1" dirty="0" err="1" smtClean="0">
                <a:solidFill>
                  <a:srgbClr val="C00000"/>
                </a:solidFill>
              </a:rPr>
              <a:t>Analisis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51816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dirty="0"/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5800" b="1" dirty="0" err="1">
                <a:latin typeface="Arno Pro Display" pitchFamily="18" charset="0"/>
              </a:rPr>
              <a:t>Ada</a:t>
            </a:r>
            <a:r>
              <a:rPr lang="en-US" sz="5800" b="1" dirty="0">
                <a:latin typeface="Arno Pro Display" pitchFamily="18" charset="0"/>
              </a:rPr>
              <a:t> </a:t>
            </a:r>
            <a:r>
              <a:rPr lang="en-US" sz="5800" b="1" dirty="0" err="1">
                <a:latin typeface="Arno Pro Display" pitchFamily="18" charset="0"/>
              </a:rPr>
              <a:t>banyak</a:t>
            </a:r>
            <a:r>
              <a:rPr lang="en-US" sz="5800" b="1" dirty="0">
                <a:latin typeface="Arno Pro Display" pitchFamily="18" charset="0"/>
              </a:rPr>
              <a:t> </a:t>
            </a:r>
            <a:r>
              <a:rPr lang="en-US" sz="5800" b="1" dirty="0" err="1">
                <a:latin typeface="Arno Pro Display" pitchFamily="18" charset="0"/>
              </a:rPr>
              <a:t>cara</a:t>
            </a:r>
            <a:r>
              <a:rPr lang="en-US" sz="5800" b="1" dirty="0">
                <a:latin typeface="Arno Pro Display" pitchFamily="18" charset="0"/>
              </a:rPr>
              <a:t> </a:t>
            </a:r>
            <a:r>
              <a:rPr lang="en-US" sz="5800" b="1" dirty="0" err="1">
                <a:latin typeface="Arno Pro Display" pitchFamily="18" charset="0"/>
              </a:rPr>
              <a:t>untuk</a:t>
            </a:r>
            <a:r>
              <a:rPr lang="en-US" sz="5800" b="1" dirty="0">
                <a:latin typeface="Arno Pro Display" pitchFamily="18" charset="0"/>
              </a:rPr>
              <a:t> </a:t>
            </a:r>
            <a:r>
              <a:rPr lang="en-US" sz="5800" b="1" dirty="0" err="1">
                <a:latin typeface="Arno Pro Display" pitchFamily="18" charset="0"/>
              </a:rPr>
              <a:t>menganalisis</a:t>
            </a:r>
            <a:r>
              <a:rPr lang="en-US" sz="5800" b="1" dirty="0">
                <a:latin typeface="Arno Pro Display" pitchFamily="18" charset="0"/>
              </a:rPr>
              <a:t> </a:t>
            </a:r>
            <a:r>
              <a:rPr lang="en-US" sz="5800" b="1" dirty="0" err="1">
                <a:latin typeface="Arno Pro Display" pitchFamily="18" charset="0"/>
              </a:rPr>
              <a:t>tulisan</a:t>
            </a:r>
            <a:r>
              <a:rPr lang="en-US" sz="5800" b="1" dirty="0">
                <a:latin typeface="Arno Pro Display" pitchFamily="18" charset="0"/>
              </a:rPr>
              <a:t> </a:t>
            </a:r>
            <a:r>
              <a:rPr lang="en-US" sz="5800" b="1" dirty="0" err="1">
                <a:latin typeface="Arno Pro Display" pitchFamily="18" charset="0"/>
              </a:rPr>
              <a:t>ilmiah</a:t>
            </a:r>
            <a:r>
              <a:rPr lang="en-US" sz="5800" b="1" dirty="0">
                <a:latin typeface="Arno Pro Display" pitchFamily="18" charset="0"/>
              </a:rPr>
              <a:t>. </a:t>
            </a:r>
            <a:r>
              <a:rPr lang="en-US" sz="5800" b="1" dirty="0" err="1">
                <a:latin typeface="Arno Pro Display" pitchFamily="18" charset="0"/>
              </a:rPr>
              <a:t>Salah</a:t>
            </a:r>
            <a:r>
              <a:rPr lang="en-US" sz="5800" b="1" dirty="0">
                <a:latin typeface="Arno Pro Display" pitchFamily="18" charset="0"/>
              </a:rPr>
              <a:t> </a:t>
            </a:r>
            <a:r>
              <a:rPr lang="en-US" sz="5800" b="1" dirty="0" err="1">
                <a:latin typeface="Arno Pro Display" pitchFamily="18" charset="0"/>
              </a:rPr>
              <a:t>satu</a:t>
            </a:r>
            <a:r>
              <a:rPr lang="en-US" sz="5800" b="1" dirty="0">
                <a:latin typeface="Arno Pro Display" pitchFamily="18" charset="0"/>
              </a:rPr>
              <a:t> </a:t>
            </a:r>
            <a:r>
              <a:rPr lang="en-US" sz="5800" b="1" dirty="0" err="1">
                <a:latin typeface="Arno Pro Display" pitchFamily="18" charset="0"/>
              </a:rPr>
              <a:t>cara</a:t>
            </a:r>
            <a:r>
              <a:rPr lang="en-US" sz="5800" b="1" dirty="0">
                <a:latin typeface="Arno Pro Display" pitchFamily="18" charset="0"/>
              </a:rPr>
              <a:t> yang </a:t>
            </a:r>
            <a:r>
              <a:rPr lang="en-US" sz="5800" b="1" dirty="0" err="1">
                <a:latin typeface="Arno Pro Display" pitchFamily="18" charset="0"/>
              </a:rPr>
              <a:t>sering</a:t>
            </a:r>
            <a:r>
              <a:rPr lang="en-US" sz="5800" b="1" dirty="0">
                <a:latin typeface="Arno Pro Display" pitchFamily="18" charset="0"/>
              </a:rPr>
              <a:t> </a:t>
            </a:r>
            <a:r>
              <a:rPr lang="en-US" sz="5800" b="1" dirty="0" err="1">
                <a:latin typeface="Arno Pro Display" pitchFamily="18" charset="0"/>
              </a:rPr>
              <a:t>digunakan</a:t>
            </a:r>
            <a:r>
              <a:rPr lang="en-US" sz="5800" b="1" dirty="0">
                <a:latin typeface="Arno Pro Display" pitchFamily="18" charset="0"/>
              </a:rPr>
              <a:t> </a:t>
            </a:r>
            <a:r>
              <a:rPr lang="en-US" sz="5800" b="1" dirty="0" err="1">
                <a:latin typeface="Arno Pro Display" pitchFamily="18" charset="0"/>
              </a:rPr>
              <a:t>adalah</a:t>
            </a:r>
            <a:r>
              <a:rPr lang="en-US" sz="5800" b="1" dirty="0">
                <a:latin typeface="Arno Pro Display" pitchFamily="18" charset="0"/>
              </a:rPr>
              <a:t> </a:t>
            </a:r>
            <a:r>
              <a:rPr lang="en-US" sz="5800" b="1" dirty="0" err="1">
                <a:latin typeface="Arno Pro Display" pitchFamily="18" charset="0"/>
              </a:rPr>
              <a:t>analisis</a:t>
            </a:r>
            <a:r>
              <a:rPr lang="en-US" sz="5800" b="1" dirty="0">
                <a:latin typeface="Arno Pro Display" pitchFamily="18" charset="0"/>
              </a:rPr>
              <a:t> </a:t>
            </a:r>
            <a:r>
              <a:rPr lang="en-US" sz="5800" b="1" dirty="0" err="1">
                <a:latin typeface="Arno Pro Display" pitchFamily="18" charset="0"/>
              </a:rPr>
              <a:t>isi</a:t>
            </a:r>
            <a:r>
              <a:rPr lang="en-US" sz="5800" b="1" dirty="0">
                <a:latin typeface="Arno Pro Display" pitchFamily="18" charset="0"/>
              </a:rPr>
              <a:t> </a:t>
            </a:r>
            <a:r>
              <a:rPr lang="en-US" sz="5800" b="1" dirty="0" err="1">
                <a:latin typeface="Arno Pro Display" pitchFamily="18" charset="0"/>
              </a:rPr>
              <a:t>atau</a:t>
            </a:r>
            <a:r>
              <a:rPr lang="en-US" sz="5800" b="1" dirty="0">
                <a:latin typeface="Arno Pro Display" pitchFamily="18" charset="0"/>
              </a:rPr>
              <a:t> </a:t>
            </a:r>
            <a:r>
              <a:rPr lang="en-US" sz="5800" b="1" i="1" dirty="0">
                <a:latin typeface="Arno Pro Display" pitchFamily="18" charset="0"/>
              </a:rPr>
              <a:t>content analysis</a:t>
            </a:r>
            <a:r>
              <a:rPr lang="en-US" sz="5800" b="1" dirty="0">
                <a:latin typeface="Arno Pro Display" pitchFamily="18" charset="0"/>
              </a:rPr>
              <a:t>. Kita </a:t>
            </a:r>
            <a:r>
              <a:rPr lang="en-US" sz="5800" b="1" dirty="0" err="1">
                <a:latin typeface="Arno Pro Display" pitchFamily="18" charset="0"/>
              </a:rPr>
              <a:t>harus</a:t>
            </a:r>
            <a:r>
              <a:rPr lang="en-US" sz="5800" b="1" dirty="0">
                <a:latin typeface="Arno Pro Display" pitchFamily="18" charset="0"/>
              </a:rPr>
              <a:t> </a:t>
            </a:r>
            <a:r>
              <a:rPr lang="en-US" sz="5800" b="1" dirty="0" err="1">
                <a:latin typeface="Arno Pro Display" pitchFamily="18" charset="0"/>
              </a:rPr>
              <a:t>menafsirkan</a:t>
            </a:r>
            <a:r>
              <a:rPr lang="en-US" sz="5800" b="1" dirty="0">
                <a:latin typeface="Arno Pro Display" pitchFamily="18" charset="0"/>
              </a:rPr>
              <a:t> </a:t>
            </a:r>
            <a:r>
              <a:rPr lang="en-US" sz="5800" b="1" dirty="0" err="1">
                <a:latin typeface="Arno Pro Display" pitchFamily="18" charset="0"/>
              </a:rPr>
              <a:t>dan</a:t>
            </a:r>
            <a:r>
              <a:rPr lang="en-US" sz="5800" b="1" dirty="0">
                <a:latin typeface="Arno Pro Display" pitchFamily="18" charset="0"/>
              </a:rPr>
              <a:t> </a:t>
            </a:r>
            <a:r>
              <a:rPr lang="en-US" sz="5800" b="1" dirty="0" err="1">
                <a:latin typeface="Arno Pro Display" pitchFamily="18" charset="0"/>
              </a:rPr>
              <a:t>mengintisarikan</a:t>
            </a:r>
            <a:r>
              <a:rPr lang="en-US" sz="5800" b="1" dirty="0">
                <a:latin typeface="Arno Pro Display" pitchFamily="18" charset="0"/>
              </a:rPr>
              <a:t> </a:t>
            </a:r>
            <a:r>
              <a:rPr lang="en-US" sz="5800" b="1" dirty="0" err="1">
                <a:latin typeface="Arno Pro Display" pitchFamily="18" charset="0"/>
              </a:rPr>
              <a:t>suatu</a:t>
            </a:r>
            <a:r>
              <a:rPr lang="en-US" sz="5800" b="1" dirty="0">
                <a:latin typeface="Arno Pro Display" pitchFamily="18" charset="0"/>
              </a:rPr>
              <a:t> </a:t>
            </a:r>
            <a:r>
              <a:rPr lang="en-US" sz="5800" b="1" dirty="0" err="1">
                <a:latin typeface="Arno Pro Display" pitchFamily="18" charset="0"/>
              </a:rPr>
              <a:t>tulisan</a:t>
            </a:r>
            <a:r>
              <a:rPr lang="en-US" sz="5800" b="1" dirty="0">
                <a:latin typeface="Arno Pro Display" pitchFamily="18" charset="0"/>
              </a:rPr>
              <a:t> </a:t>
            </a:r>
            <a:r>
              <a:rPr lang="en-US" sz="5800" b="1" dirty="0" err="1">
                <a:latin typeface="Arno Pro Display" pitchFamily="18" charset="0"/>
              </a:rPr>
              <a:t>ilmiah</a:t>
            </a:r>
            <a:r>
              <a:rPr lang="en-US" sz="5800" b="1" dirty="0">
                <a:latin typeface="Arno Pro Display" pitchFamily="18" charset="0"/>
              </a:rPr>
              <a:t>  </a:t>
            </a:r>
            <a:r>
              <a:rPr lang="en-US" sz="5800" b="1" dirty="0" err="1">
                <a:latin typeface="Arno Pro Display" pitchFamily="18" charset="0"/>
              </a:rPr>
              <a:t>secara</a:t>
            </a:r>
            <a:r>
              <a:rPr lang="en-US" sz="5800" b="1" dirty="0">
                <a:latin typeface="Arno Pro Display" pitchFamily="18" charset="0"/>
              </a:rPr>
              <a:t> </a:t>
            </a:r>
            <a:r>
              <a:rPr lang="en-US" sz="5800" b="1" dirty="0" err="1">
                <a:latin typeface="Arno Pro Display" pitchFamily="18" charset="0"/>
              </a:rPr>
              <a:t>seimbang</a:t>
            </a:r>
            <a:r>
              <a:rPr lang="en-US" sz="5800" b="1" dirty="0">
                <a:latin typeface="Arno Pro Display" pitchFamily="18" charset="0"/>
              </a:rPr>
              <a:t> </a:t>
            </a:r>
            <a:r>
              <a:rPr lang="en-US" sz="5800" b="1" dirty="0" err="1">
                <a:latin typeface="Arno Pro Display" pitchFamily="18" charset="0"/>
              </a:rPr>
              <a:t>dan</a:t>
            </a:r>
            <a:r>
              <a:rPr lang="en-US" sz="5800" b="1" dirty="0">
                <a:latin typeface="Arno Pro Display" pitchFamily="18" charset="0"/>
              </a:rPr>
              <a:t> </a:t>
            </a:r>
            <a:r>
              <a:rPr lang="en-US" sz="5800" b="1" dirty="0" err="1">
                <a:latin typeface="Arno Pro Display" pitchFamily="18" charset="0"/>
              </a:rPr>
              <a:t>sesuai</a:t>
            </a:r>
            <a:r>
              <a:rPr lang="en-US" sz="5800" b="1" dirty="0">
                <a:latin typeface="Arno Pro Display" pitchFamily="18" charset="0"/>
              </a:rPr>
              <a:t> </a:t>
            </a:r>
            <a:r>
              <a:rPr lang="en-US" sz="5800" b="1" dirty="0" err="1">
                <a:latin typeface="Arno Pro Display" pitchFamily="18" charset="0"/>
              </a:rPr>
              <a:t>fakta</a:t>
            </a:r>
            <a:r>
              <a:rPr lang="en-US" sz="5800" b="1" dirty="0">
                <a:latin typeface="Arno Pro Display" pitchFamily="18" charset="0"/>
              </a:rPr>
              <a:t> yang </a:t>
            </a:r>
            <a:r>
              <a:rPr lang="en-US" sz="5800" b="1" dirty="0" err="1">
                <a:latin typeface="Arno Pro Display" pitchFamily="18" charset="0"/>
              </a:rPr>
              <a:t>disajikan</a:t>
            </a:r>
            <a:r>
              <a:rPr lang="en-US" sz="5800" b="1" dirty="0">
                <a:latin typeface="Arno Pro Display" pitchFamily="18" charset="0"/>
              </a:rPr>
              <a:t>.  </a:t>
            </a:r>
            <a:endParaRPr lang="en-US" sz="5800" b="1" dirty="0" smtClean="0">
              <a:latin typeface="Arno Pro Display" pitchFamily="18" charset="0"/>
            </a:endParaRPr>
          </a:p>
          <a:p>
            <a:pPr>
              <a:buClr>
                <a:srgbClr val="C00000"/>
              </a:buClr>
              <a:buNone/>
            </a:pPr>
            <a:endParaRPr lang="en-US" sz="5800" b="1" dirty="0">
              <a:latin typeface="Arno Pro Display" pitchFamily="18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5800" b="1" dirty="0" err="1">
                <a:latin typeface="Arno Pro Display" pitchFamily="18" charset="0"/>
              </a:rPr>
              <a:t>Bagian</a:t>
            </a:r>
            <a:r>
              <a:rPr lang="en-US" sz="5800" b="1" dirty="0">
                <a:latin typeface="Arno Pro Display" pitchFamily="18" charset="0"/>
              </a:rPr>
              <a:t> </a:t>
            </a:r>
            <a:r>
              <a:rPr lang="en-US" sz="5800" b="1" dirty="0" err="1">
                <a:latin typeface="Arno Pro Display" pitchFamily="18" charset="0"/>
              </a:rPr>
              <a:t>analisis</a:t>
            </a:r>
            <a:r>
              <a:rPr lang="en-US" sz="5800" b="1" dirty="0">
                <a:latin typeface="Arno Pro Display" pitchFamily="18" charset="0"/>
              </a:rPr>
              <a:t> </a:t>
            </a:r>
            <a:r>
              <a:rPr lang="en-US" sz="5800" b="1" dirty="0" err="1">
                <a:latin typeface="Arno Pro Display" pitchFamily="18" charset="0"/>
              </a:rPr>
              <a:t>ini</a:t>
            </a:r>
            <a:r>
              <a:rPr lang="en-US" sz="5800" b="1" dirty="0">
                <a:latin typeface="Arno Pro Display" pitchFamily="18" charset="0"/>
              </a:rPr>
              <a:t>, </a:t>
            </a:r>
            <a:r>
              <a:rPr lang="en-US" sz="5800" b="1" dirty="0" err="1">
                <a:latin typeface="Arno Pro Display" pitchFamily="18" charset="0"/>
              </a:rPr>
              <a:t>kita</a:t>
            </a:r>
            <a:r>
              <a:rPr lang="en-US" sz="5800" b="1" dirty="0">
                <a:latin typeface="Arno Pro Display" pitchFamily="18" charset="0"/>
              </a:rPr>
              <a:t> </a:t>
            </a:r>
            <a:r>
              <a:rPr lang="en-US" sz="5800" b="1" dirty="0" err="1">
                <a:latin typeface="Arno Pro Display" pitchFamily="18" charset="0"/>
              </a:rPr>
              <a:t>harus</a:t>
            </a:r>
            <a:r>
              <a:rPr lang="en-US" sz="5800" b="1" dirty="0">
                <a:latin typeface="Arno Pro Display" pitchFamily="18" charset="0"/>
              </a:rPr>
              <a:t> </a:t>
            </a:r>
            <a:r>
              <a:rPr lang="en-US" sz="5800" b="1" dirty="0" err="1">
                <a:latin typeface="Arno Pro Display" pitchFamily="18" charset="0"/>
              </a:rPr>
              <a:t>menguraikan</a:t>
            </a:r>
            <a:r>
              <a:rPr lang="en-US" sz="5800" b="1" dirty="0">
                <a:latin typeface="Arno Pro Display" pitchFamily="18" charset="0"/>
              </a:rPr>
              <a:t> </a:t>
            </a:r>
            <a:r>
              <a:rPr lang="en-US" sz="5800" b="1" dirty="0" err="1">
                <a:latin typeface="Arno Pro Display" pitchFamily="18" charset="0"/>
              </a:rPr>
              <a:t>dengan</a:t>
            </a:r>
            <a:r>
              <a:rPr lang="en-US" sz="5800" b="1" dirty="0">
                <a:latin typeface="Arno Pro Display" pitchFamily="18" charset="0"/>
              </a:rPr>
              <a:t> </a:t>
            </a:r>
            <a:r>
              <a:rPr lang="en-US" sz="5800" b="1" dirty="0" err="1">
                <a:latin typeface="Arno Pro Display" pitchFamily="18" charset="0"/>
              </a:rPr>
              <a:t>jelas</a:t>
            </a:r>
            <a:r>
              <a:rPr lang="en-US" sz="5800" b="1" dirty="0">
                <a:latin typeface="Arno Pro Display" pitchFamily="18" charset="0"/>
              </a:rPr>
              <a:t> </a:t>
            </a:r>
            <a:r>
              <a:rPr lang="en-US" sz="5800" b="1" dirty="0" err="1">
                <a:latin typeface="Arno Pro Display" pitchFamily="18" charset="0"/>
              </a:rPr>
              <a:t>permasalahan-permasalahan</a:t>
            </a:r>
            <a:r>
              <a:rPr lang="en-US" sz="5800" b="1" dirty="0">
                <a:latin typeface="Arno Pro Display" pitchFamily="18" charset="0"/>
              </a:rPr>
              <a:t> yang </a:t>
            </a:r>
            <a:r>
              <a:rPr lang="en-US" sz="5800" b="1" dirty="0" err="1">
                <a:latin typeface="Arno Pro Display" pitchFamily="18" charset="0"/>
              </a:rPr>
              <a:t>kita</a:t>
            </a:r>
            <a:r>
              <a:rPr lang="en-US" sz="5800" b="1" dirty="0">
                <a:latin typeface="Arno Pro Display" pitchFamily="18" charset="0"/>
              </a:rPr>
              <a:t> </a:t>
            </a:r>
            <a:r>
              <a:rPr lang="en-US" sz="5800" b="1" dirty="0" err="1">
                <a:latin typeface="Arno Pro Display" pitchFamily="18" charset="0"/>
              </a:rPr>
              <a:t>temukan</a:t>
            </a:r>
            <a:r>
              <a:rPr lang="en-US" sz="5800" b="1" dirty="0">
                <a:latin typeface="Arno Pro Display" pitchFamily="18" charset="0"/>
              </a:rPr>
              <a:t> </a:t>
            </a:r>
            <a:r>
              <a:rPr lang="en-US" sz="5800" b="1" dirty="0" err="1">
                <a:latin typeface="Arno Pro Display" pitchFamily="18" charset="0"/>
              </a:rPr>
              <a:t>dan</a:t>
            </a:r>
            <a:r>
              <a:rPr lang="en-US" sz="5800" b="1" dirty="0">
                <a:latin typeface="Arno Pro Display" pitchFamily="18" charset="0"/>
              </a:rPr>
              <a:t> </a:t>
            </a:r>
            <a:r>
              <a:rPr lang="en-US" sz="5800" b="1" dirty="0" err="1">
                <a:latin typeface="Arno Pro Display" pitchFamily="18" charset="0"/>
              </a:rPr>
              <a:t>menganalisisnya</a:t>
            </a:r>
            <a:r>
              <a:rPr lang="en-US" sz="5800" b="1" dirty="0">
                <a:latin typeface="Arno Pro Display" pitchFamily="18" charset="0"/>
              </a:rPr>
              <a:t>   </a:t>
            </a:r>
            <a:r>
              <a:rPr lang="en-US" sz="5800" b="1" dirty="0" err="1">
                <a:latin typeface="Arno Pro Display" pitchFamily="18" charset="0"/>
              </a:rPr>
              <a:t>dengan</a:t>
            </a:r>
            <a:r>
              <a:rPr lang="en-US" sz="5800" b="1" dirty="0">
                <a:latin typeface="Arno Pro Display" pitchFamily="18" charset="0"/>
              </a:rPr>
              <a:t>  </a:t>
            </a:r>
            <a:r>
              <a:rPr lang="en-US" sz="5800" b="1" dirty="0" err="1">
                <a:latin typeface="Arno Pro Display" pitchFamily="18" charset="0"/>
              </a:rPr>
              <a:t>singkat</a:t>
            </a:r>
            <a:r>
              <a:rPr lang="en-US" sz="5800" b="1" dirty="0">
                <a:latin typeface="Arno Pro Display" pitchFamily="18" charset="0"/>
              </a:rPr>
              <a:t>, </a:t>
            </a:r>
            <a:r>
              <a:rPr lang="en-US" sz="5800" b="1" dirty="0" err="1">
                <a:latin typeface="Arno Pro Display" pitchFamily="18" charset="0"/>
              </a:rPr>
              <a:t>padat</a:t>
            </a:r>
            <a:r>
              <a:rPr lang="en-US" sz="5800" b="1" dirty="0">
                <a:latin typeface="Arno Pro Display" pitchFamily="18" charset="0"/>
              </a:rPr>
              <a:t>, </a:t>
            </a:r>
            <a:r>
              <a:rPr lang="en-US" sz="5800" b="1" dirty="0" err="1">
                <a:latin typeface="Arno Pro Display" pitchFamily="18" charset="0"/>
              </a:rPr>
              <a:t>jelas</a:t>
            </a:r>
            <a:r>
              <a:rPr lang="en-US" sz="5800" b="1" dirty="0">
                <a:latin typeface="Arno Pro Display" pitchFamily="18" charset="0"/>
              </a:rPr>
              <a:t> </a:t>
            </a:r>
            <a:r>
              <a:rPr lang="en-US" sz="5800" b="1" dirty="0" err="1">
                <a:latin typeface="Arno Pro Display" pitchFamily="18" charset="0"/>
              </a:rPr>
              <a:t>dan</a:t>
            </a:r>
            <a:r>
              <a:rPr lang="en-US" sz="5800" b="1" dirty="0">
                <a:latin typeface="Arno Pro Display" pitchFamily="18" charset="0"/>
              </a:rPr>
              <a:t> </a:t>
            </a:r>
            <a:r>
              <a:rPr lang="en-US" sz="5800" b="1" dirty="0" err="1">
                <a:latin typeface="Arno Pro Display" pitchFamily="18" charset="0"/>
              </a:rPr>
              <a:t>objektif</a:t>
            </a:r>
            <a:r>
              <a:rPr lang="en-US" sz="5800" b="1" dirty="0">
                <a:latin typeface="Arno Pro Display" pitchFamily="18" charset="0"/>
              </a:rPr>
              <a:t>. </a:t>
            </a:r>
            <a:endParaRPr lang="en-US" sz="5800" b="1" dirty="0" smtClean="0">
              <a:latin typeface="Arno Pro Display" pitchFamily="18" charset="0"/>
            </a:endParaRPr>
          </a:p>
          <a:p>
            <a:pPr>
              <a:buClr>
                <a:srgbClr val="C00000"/>
              </a:buClr>
              <a:buNone/>
            </a:pPr>
            <a:r>
              <a:rPr lang="en-US" sz="3800" b="1" dirty="0">
                <a:latin typeface="Arno Pro Display" pitchFamily="18" charset="0"/>
              </a:rPr>
              <a:t/>
            </a:r>
            <a:br>
              <a:rPr lang="en-US" sz="3800" b="1" dirty="0">
                <a:latin typeface="Arno Pro Display" pitchFamily="18" charset="0"/>
              </a:rPr>
            </a:br>
            <a:r>
              <a:rPr lang="en-US" sz="3800" b="1" dirty="0">
                <a:latin typeface="Arno Pro Display" pitchFamily="18" charset="0"/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235</TotalTime>
  <Words>607</Words>
  <Application>Microsoft Office PowerPoint</Application>
  <PresentationFormat>On-screen Show (4:3)</PresentationFormat>
  <Paragraphs>52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Trek</vt:lpstr>
      <vt:lpstr> Menerjemahkan Ide ke  dalam Tulisan  </vt:lpstr>
      <vt:lpstr> Mencari dan menemukan ide </vt:lpstr>
      <vt:lpstr>Slide 3</vt:lpstr>
      <vt:lpstr>Memilih dan memperkuat ide </vt:lpstr>
      <vt:lpstr>Mengubah Ide menjadi Topik dan Judul Tulisan</vt:lpstr>
      <vt:lpstr>Membuat rancangan tulisan </vt:lpstr>
      <vt:lpstr>Menghimpun / mengumpulkan  sumber bacaan yang sesuai </vt:lpstr>
      <vt:lpstr> Membuat dan Menyusun    intisari-intisari </vt:lpstr>
      <vt:lpstr>Hasil dan Pembahasan/Analisis</vt:lpstr>
      <vt:lpstr>Slide 10</vt:lpstr>
      <vt:lpstr>Contoh </vt:lpstr>
      <vt:lpstr>Slide 12</vt:lpstr>
    </vt:vector>
  </TitlesOfParts>
  <Company>UNY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Menerjemahkan Ide ke  dalam Tulisan</dc:title>
  <dc:creator>UNY</dc:creator>
  <cp:lastModifiedBy>UNY</cp:lastModifiedBy>
  <cp:revision>11</cp:revision>
  <dcterms:created xsi:type="dcterms:W3CDTF">2010-12-02T12:46:01Z</dcterms:created>
  <dcterms:modified xsi:type="dcterms:W3CDTF">2010-12-03T03:33:04Z</dcterms:modified>
</cp:coreProperties>
</file>