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9" r:id="rId5"/>
    <p:sldId id="270" r:id="rId6"/>
    <p:sldId id="271" r:id="rId7"/>
    <p:sldId id="272" r:id="rId8"/>
    <p:sldId id="257" r:id="rId9"/>
    <p:sldId id="261" r:id="rId10"/>
    <p:sldId id="262" r:id="rId11"/>
    <p:sldId id="265" r:id="rId12"/>
    <p:sldId id="263" r:id="rId13"/>
    <p:sldId id="264" r:id="rId14"/>
    <p:sldId id="266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3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281549C-D79C-44DB-8DDF-183D5F377967}" type="datetimeFigureOut">
              <a:rPr lang="en-US" smtClean="0"/>
              <a:t>12/25/2010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1643434-5761-4550-AE57-E6EA304712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1549C-D79C-44DB-8DDF-183D5F377967}" type="datetimeFigureOut">
              <a:rPr lang="en-US" smtClean="0"/>
              <a:t>12/27/2010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643434-5761-4550-AE57-E6EA304712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1549C-D79C-44DB-8DDF-183D5F377967}" type="datetimeFigureOut">
              <a:rPr lang="en-US" smtClean="0"/>
              <a:t>12/27/2010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643434-5761-4550-AE57-E6EA304712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1549C-D79C-44DB-8DDF-183D5F377967}" type="datetimeFigureOut">
              <a:rPr lang="en-US" smtClean="0"/>
              <a:t>12/26/2010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643434-5761-4550-AE57-E6EA304712A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1549C-D79C-44DB-8DDF-183D5F377967}" type="datetimeFigureOut">
              <a:rPr lang="en-US" smtClean="0"/>
              <a:t>12/27/2010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643434-5761-4550-AE57-E6EA304712A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1549C-D79C-44DB-8DDF-183D5F377967}" type="datetimeFigureOut">
              <a:rPr lang="en-US" smtClean="0"/>
              <a:t>12/27/2010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643434-5761-4550-AE57-E6EA304712A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1549C-D79C-44DB-8DDF-183D5F377967}" type="datetimeFigureOut">
              <a:rPr lang="en-US" smtClean="0"/>
              <a:t>12/27/2010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643434-5761-4550-AE57-E6EA304712A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1549C-D79C-44DB-8DDF-183D5F377967}" type="datetimeFigureOut">
              <a:rPr lang="en-US" smtClean="0"/>
              <a:t>12/27/2010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643434-5761-4550-AE57-E6EA304712A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81549C-D79C-44DB-8DDF-183D5F377967}" type="datetimeFigureOut">
              <a:rPr lang="en-US" smtClean="0"/>
              <a:t>12/27/2010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643434-5761-4550-AE57-E6EA304712A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281549C-D79C-44DB-8DDF-183D5F377967}" type="datetimeFigureOut">
              <a:rPr lang="en-US" smtClean="0"/>
              <a:t>12/27/2010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1643434-5761-4550-AE57-E6EA304712A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281549C-D79C-44DB-8DDF-183D5F377967}" type="datetimeFigureOut">
              <a:rPr lang="en-US" smtClean="0"/>
              <a:t>12/27/2010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1643434-5761-4550-AE57-E6EA304712A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281549C-D79C-44DB-8DDF-183D5F377967}" type="datetimeFigureOut">
              <a:rPr lang="en-US" smtClean="0"/>
              <a:t>12/25/2010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1643434-5761-4550-AE57-E6EA304712A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2895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PERAN UNIT PENGELOLA KERJASAMA DAN INTERNASIONAL DALAM MENDUKUNG INTERNASIONALISASI UNIVERSITAS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410200"/>
            <a:ext cx="6400800" cy="228600"/>
          </a:xfrm>
        </p:spPr>
        <p:txBody>
          <a:bodyPr>
            <a:normAutofit fontScale="40000" lnSpcReduction="20000"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wawasan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lanjut</a:t>
            </a:r>
            <a:r>
              <a:rPr lang="en-US" dirty="0" smtClean="0"/>
              <a:t>, </a:t>
            </a:r>
            <a:r>
              <a:rPr lang="en-US" dirty="0" err="1" smtClean="0"/>
              <a:t>kursus</a:t>
            </a:r>
            <a:r>
              <a:rPr lang="en-US" dirty="0" smtClean="0"/>
              <a:t>, </a:t>
            </a:r>
            <a:r>
              <a:rPr lang="en-US" dirty="0" err="1" smtClean="0"/>
              <a:t>magang</a:t>
            </a:r>
            <a:r>
              <a:rPr lang="en-US" dirty="0" smtClean="0"/>
              <a:t>, </a:t>
            </a:r>
            <a:r>
              <a:rPr lang="en-US" dirty="0" err="1" smtClean="0"/>
              <a:t>kunjungan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, </a:t>
            </a:r>
            <a:r>
              <a:rPr lang="en-US" i="1" dirty="0" smtClean="0"/>
              <a:t>sabbatical</a:t>
            </a:r>
            <a:r>
              <a:rPr lang="en-US" dirty="0" smtClean="0"/>
              <a:t>, sandwich, PAR</a:t>
            </a:r>
          </a:p>
          <a:p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b="1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: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berbahasa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berkomunikasi</a:t>
            </a:r>
            <a:endParaRPr lang="en-US" dirty="0" smtClean="0"/>
          </a:p>
          <a:p>
            <a:r>
              <a:rPr lang="en-US" dirty="0" err="1" smtClean="0"/>
              <a:t>Diseminasi</a:t>
            </a:r>
            <a:r>
              <a:rPr lang="en-US" dirty="0" smtClean="0"/>
              <a:t> </a:t>
            </a:r>
            <a:r>
              <a:rPr lang="en-US" dirty="0" err="1" smtClean="0"/>
              <a:t>keilmuan</a:t>
            </a:r>
            <a:r>
              <a:rPr lang="en-US" dirty="0" smtClean="0"/>
              <a:t> : </a:t>
            </a:r>
            <a:r>
              <a:rPr lang="en-US" dirty="0" err="1" smtClean="0"/>
              <a:t>berpartisipasi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penyelenggara</a:t>
            </a:r>
            <a:r>
              <a:rPr lang="en-US" dirty="0" smtClean="0"/>
              <a:t>  seminar </a:t>
            </a:r>
            <a:r>
              <a:rPr lang="en-US" dirty="0" err="1" smtClean="0"/>
              <a:t>internasional</a:t>
            </a:r>
            <a:r>
              <a:rPr lang="en-US" dirty="0" smtClean="0"/>
              <a:t>.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Update call for paper</a:t>
            </a:r>
          </a:p>
          <a:p>
            <a:r>
              <a:rPr lang="en-US" dirty="0" err="1"/>
              <a:t>D</a:t>
            </a:r>
            <a:r>
              <a:rPr lang="en-US" dirty="0" err="1" smtClean="0"/>
              <a:t>iseminasi</a:t>
            </a:r>
            <a:r>
              <a:rPr lang="en-US" dirty="0" smtClean="0"/>
              <a:t> </a:t>
            </a:r>
            <a:r>
              <a:rPr lang="en-US" dirty="0" err="1" smtClean="0"/>
              <a:t>keilmuan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menulis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langganan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jurnal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internasional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INTERNASIONALISASI PENDIDIK DAN TENAGA KEPENDIDIKAN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.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konsorsium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berbagai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endParaRPr lang="en-US" dirty="0" smtClean="0"/>
          </a:p>
          <a:p>
            <a:r>
              <a:rPr lang="en-US" dirty="0" err="1" smtClean="0"/>
              <a:t>Pertukaran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kependidikan</a:t>
            </a:r>
            <a:r>
              <a:rPr lang="en-US" dirty="0" smtClean="0"/>
              <a:t>.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Identifikasi</a:t>
            </a:r>
            <a:r>
              <a:rPr lang="en-US" dirty="0" smtClean="0"/>
              <a:t> </a:t>
            </a:r>
            <a:r>
              <a:rPr lang="en-US" i="1" dirty="0" smtClean="0"/>
              <a:t>expertise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/>
          </a:bodyPr>
          <a:lstStyle/>
          <a:p>
            <a:r>
              <a:rPr lang="en-US" dirty="0" err="1" smtClean="0"/>
              <a:t>Pengadaan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</a:t>
            </a:r>
            <a:r>
              <a:rPr lang="en-US" dirty="0" err="1" smtClean="0"/>
              <a:t>belajar</a:t>
            </a:r>
            <a:r>
              <a:rPr lang="en-US" dirty="0" smtClean="0"/>
              <a:t> yang </a:t>
            </a:r>
            <a:r>
              <a:rPr lang="en-US" dirty="0" err="1" smtClean="0"/>
              <a:t>memadai</a:t>
            </a:r>
            <a:endParaRPr lang="en-US" dirty="0" smtClean="0"/>
          </a:p>
          <a:p>
            <a:r>
              <a:rPr lang="en-US" dirty="0" err="1" smtClean="0"/>
              <a:t>Pengadaan</a:t>
            </a:r>
            <a:r>
              <a:rPr lang="en-US" dirty="0" smtClean="0"/>
              <a:t> </a:t>
            </a:r>
            <a:r>
              <a:rPr lang="en-US" dirty="0" err="1" smtClean="0"/>
              <a:t>fasilitas</a:t>
            </a:r>
            <a:r>
              <a:rPr lang="en-US" dirty="0" smtClean="0"/>
              <a:t> lab yang </a:t>
            </a:r>
            <a:r>
              <a:rPr lang="en-US" dirty="0" err="1" smtClean="0"/>
              <a:t>memadai</a:t>
            </a:r>
            <a:endParaRPr lang="en-US" dirty="0" smtClean="0"/>
          </a:p>
          <a:p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</a:t>
            </a:r>
            <a:r>
              <a:rPr lang="en-US" dirty="0" err="1" smtClean="0"/>
              <a:t>berkualitas</a:t>
            </a:r>
            <a:r>
              <a:rPr lang="en-US" dirty="0" smtClean="0"/>
              <a:t> </a:t>
            </a:r>
            <a:r>
              <a:rPr lang="en-US" dirty="0" err="1" smtClean="0"/>
              <a:t>unggul</a:t>
            </a:r>
            <a:endParaRPr lang="en-US" dirty="0" smtClean="0"/>
          </a:p>
          <a:p>
            <a:r>
              <a:rPr lang="en-US" dirty="0" err="1" smtClean="0"/>
              <a:t>Kurikulum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(</a:t>
            </a:r>
            <a:r>
              <a:rPr lang="en-US" i="1" dirty="0" smtClean="0"/>
              <a:t>excellence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kebaruan</a:t>
            </a:r>
            <a:endParaRPr lang="en-US" dirty="0" smtClean="0"/>
          </a:p>
          <a:p>
            <a:r>
              <a:rPr lang="en-US" i="1" dirty="0" smtClean="0"/>
              <a:t>International team teaching</a:t>
            </a:r>
          </a:p>
          <a:p>
            <a:r>
              <a:rPr lang="en-US" dirty="0" err="1" smtClean="0"/>
              <a:t>Kuliah</a:t>
            </a:r>
            <a:r>
              <a:rPr lang="en-US" dirty="0" smtClean="0"/>
              <a:t> online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 partner</a:t>
            </a:r>
          </a:p>
          <a:p>
            <a:r>
              <a:rPr lang="en-US" i="1" dirty="0" smtClean="0"/>
              <a:t>Upgrading</a:t>
            </a:r>
            <a:r>
              <a:rPr lang="en-US" dirty="0" smtClean="0"/>
              <a:t> </a:t>
            </a:r>
            <a:r>
              <a:rPr lang="en-US" dirty="0" err="1" smtClean="0"/>
              <a:t>keilmuan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i="1" dirty="0" smtClean="0"/>
              <a:t>guest lecturer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INTERNASIONALISASI KURIKULUM DAN PBM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Penawaran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kursus</a:t>
            </a:r>
            <a:r>
              <a:rPr lang="en-US" dirty="0" smtClean="0"/>
              <a:t>/</a:t>
            </a:r>
            <a:r>
              <a:rPr lang="en-US" dirty="0" err="1" smtClean="0"/>
              <a:t>paket</a:t>
            </a:r>
            <a:r>
              <a:rPr lang="en-US" dirty="0" smtClean="0"/>
              <a:t> </a:t>
            </a:r>
            <a:r>
              <a:rPr lang="en-US" dirty="0" err="1" smtClean="0"/>
              <a:t>perkuliahan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Peningkatan</a:t>
            </a:r>
            <a:r>
              <a:rPr lang="en-US" dirty="0" smtClean="0"/>
              <a:t> </a:t>
            </a:r>
            <a:r>
              <a:rPr lang="en-US" dirty="0" err="1" smtClean="0"/>
              <a:t>kompetensi</a:t>
            </a:r>
            <a:r>
              <a:rPr lang="en-US" dirty="0" smtClean="0"/>
              <a:t> </a:t>
            </a:r>
            <a:r>
              <a:rPr lang="en-US" dirty="0" err="1" smtClean="0"/>
              <a:t>berbahasa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 smtClean="0"/>
          </a:p>
          <a:p>
            <a:r>
              <a:rPr lang="en-US" dirty="0" err="1" smtClean="0"/>
              <a:t>Pertukaran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mitra</a:t>
            </a:r>
            <a:endParaRPr lang="en-US" dirty="0" smtClean="0"/>
          </a:p>
          <a:p>
            <a:r>
              <a:rPr lang="en-US" dirty="0" smtClean="0"/>
              <a:t>Sit in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UNY</a:t>
            </a:r>
          </a:p>
          <a:p>
            <a:r>
              <a:rPr lang="en-US" dirty="0" smtClean="0"/>
              <a:t>Sit </a:t>
            </a:r>
            <a:r>
              <a:rPr lang="en-US" dirty="0" err="1" smtClean="0"/>
              <a:t>mahasiswa</a:t>
            </a:r>
            <a:r>
              <a:rPr lang="en-US" dirty="0" smtClean="0"/>
              <a:t> UNY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mitra</a:t>
            </a:r>
            <a:r>
              <a:rPr lang="en-US" dirty="0" smtClean="0"/>
              <a:t> LN</a:t>
            </a:r>
          </a:p>
          <a:p>
            <a:r>
              <a:rPr lang="en-US" i="1" dirty="0" smtClean="0"/>
              <a:t>Study abroad electives</a:t>
            </a:r>
          </a:p>
          <a:p>
            <a:r>
              <a:rPr lang="en-US" dirty="0" smtClean="0"/>
              <a:t>Dual degree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INTERNASIONALISASI MAHASISWA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Pemahaman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kesamabahasaan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dirty="0" smtClean="0"/>
              <a:t>mainstreaming</a:t>
            </a:r>
          </a:p>
          <a:p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disentralisasi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>
                <a:sym typeface="Wingdings" pitchFamily="2" charset="2"/>
              </a:rPr>
              <a:t>k</a:t>
            </a:r>
            <a:r>
              <a:rPr lang="en-US" dirty="0" err="1" smtClean="0"/>
              <a:t>e</a:t>
            </a:r>
            <a:r>
              <a:rPr lang="en-US" dirty="0" smtClean="0"/>
              <a:t> </a:t>
            </a:r>
            <a:r>
              <a:rPr lang="en-US" dirty="0" err="1" smtClean="0"/>
              <a:t>depan</a:t>
            </a:r>
            <a:r>
              <a:rPr lang="en-US" dirty="0" smtClean="0"/>
              <a:t>, </a:t>
            </a:r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pusat</a:t>
            </a:r>
            <a:endParaRPr lang="en-US" dirty="0" smtClean="0"/>
          </a:p>
          <a:p>
            <a:r>
              <a:rPr lang="en-US" dirty="0" err="1" smtClean="0"/>
              <a:t>Komitmen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endParaRPr lang="en-US" dirty="0" smtClean="0"/>
          </a:p>
          <a:p>
            <a:r>
              <a:rPr lang="en-US" i="1" dirty="0" smtClean="0"/>
              <a:t>Breakdown</a:t>
            </a:r>
            <a:r>
              <a:rPr lang="en-US" dirty="0" smtClean="0"/>
              <a:t> </a:t>
            </a:r>
            <a:r>
              <a:rPr lang="en-US" dirty="0" err="1"/>
              <a:t>m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target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terukur</a:t>
            </a:r>
            <a:endParaRPr lang="en-US" dirty="0" smtClean="0"/>
          </a:p>
          <a:p>
            <a:r>
              <a:rPr lang="en-US" dirty="0" err="1" smtClean="0"/>
              <a:t>Kerjasama</a:t>
            </a:r>
            <a:r>
              <a:rPr lang="en-US" dirty="0" smtClean="0"/>
              <a:t> internal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STRATEGI PENCAPAIAN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Globalisasi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kenyataan</a:t>
            </a:r>
            <a:r>
              <a:rPr lang="en-US" dirty="0" smtClean="0"/>
              <a:t> yang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dielakkan</a:t>
            </a:r>
            <a:r>
              <a:rPr lang="en-US" dirty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harus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dicari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mengelola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bukan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menghindari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r>
              <a:rPr lang="en-US" dirty="0" err="1" smtClean="0">
                <a:sym typeface="Wingdings" pitchFamily="2" charset="2"/>
              </a:rPr>
              <a:t>Universitas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pusat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ilmu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pusat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pendidikan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ia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memiliki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tanggung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jawab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menyiapkan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memampukan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masyarakat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menjadi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pelaku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pengelola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globalisasi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r>
              <a:rPr lang="en-US" dirty="0" err="1" smtClean="0">
                <a:sym typeface="Wingdings" pitchFamily="2" charset="2"/>
              </a:rPr>
              <a:t>Segenap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persoalan</a:t>
            </a:r>
            <a:r>
              <a:rPr lang="en-US" dirty="0" smtClean="0">
                <a:sym typeface="Wingdings" pitchFamily="2" charset="2"/>
              </a:rPr>
              <a:t> global </a:t>
            </a:r>
            <a:r>
              <a:rPr lang="en-US" dirty="0" err="1" smtClean="0">
                <a:sym typeface="Wingdings" pitchFamily="2" charset="2"/>
              </a:rPr>
              <a:t>perlu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diselesaikan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bersama</a:t>
            </a:r>
            <a:r>
              <a:rPr lang="en-US" dirty="0" smtClean="0">
                <a:sym typeface="Wingdings" pitchFamily="2" charset="2"/>
              </a:rPr>
              <a:t>. </a:t>
            </a:r>
            <a:r>
              <a:rPr lang="en-US" dirty="0" err="1" smtClean="0">
                <a:sym typeface="Wingdings" pitchFamily="2" charset="2"/>
              </a:rPr>
              <a:t>Universitas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menjadi</a:t>
            </a:r>
            <a:r>
              <a:rPr lang="en-US" dirty="0" smtClean="0">
                <a:sym typeface="Wingdings" pitchFamily="2" charset="2"/>
              </a:rPr>
              <a:t> nexus/</a:t>
            </a:r>
            <a:r>
              <a:rPr lang="en-US" dirty="0" err="1" smtClean="0">
                <a:sym typeface="Wingdings" pitchFamily="2" charset="2"/>
              </a:rPr>
              <a:t>pusat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agen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andalan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kolaborasi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antar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bangsa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pemerintah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industri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masyarakat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 smtClean="0">
              <a:sym typeface="Wingdings" pitchFamily="2" charset="2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LATAR BELAKANG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MENJADI WCU</a:t>
            </a:r>
          </a:p>
          <a:p>
            <a:r>
              <a:rPr lang="en-US" dirty="0" smtClean="0"/>
              <a:t>INTERASIONALISASI UNIVERSITAS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TERMINASI YANG MUNCUL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WCU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SDM yang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teratur</a:t>
            </a:r>
            <a:r>
              <a:rPr lang="en-US" dirty="0" smtClean="0"/>
              <a:t> </a:t>
            </a:r>
            <a:r>
              <a:rPr lang="en-US" dirty="0" err="1" smtClean="0"/>
              <a:t>mempublikasikan</a:t>
            </a:r>
            <a:r>
              <a:rPr lang="en-US" dirty="0" smtClean="0"/>
              <a:t> </a:t>
            </a:r>
            <a:r>
              <a:rPr lang="en-US" dirty="0" err="1" smtClean="0"/>
              <a:t>hasil-hasil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jurnal-jurnal</a:t>
            </a:r>
            <a:r>
              <a:rPr lang="en-US" dirty="0" smtClean="0"/>
              <a:t> paling top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. </a:t>
            </a:r>
            <a:r>
              <a:rPr lang="en-US" dirty="0" err="1" smtClean="0"/>
              <a:t>Lulusan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WCU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mudah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(</a:t>
            </a:r>
            <a:r>
              <a:rPr lang="en-US" dirty="0" err="1" smtClean="0"/>
              <a:t>negara</a:t>
            </a:r>
            <a:r>
              <a:rPr lang="en-US" dirty="0" smtClean="0"/>
              <a:t>)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. (Ambrose King,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Mohrman</a:t>
            </a:r>
            <a:r>
              <a:rPr lang="en-US" dirty="0" smtClean="0"/>
              <a:t>, 2005)</a:t>
            </a:r>
          </a:p>
          <a:p>
            <a:r>
              <a:rPr lang="en-US" dirty="0" smtClean="0"/>
              <a:t>WCU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 yang </a:t>
            </a:r>
            <a:r>
              <a:rPr lang="en-US" dirty="0" err="1" smtClean="0"/>
              <a:t>masuk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rangking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keunggulan</a:t>
            </a:r>
            <a:r>
              <a:rPr lang="en-US" dirty="0" smtClean="0"/>
              <a:t> </a:t>
            </a:r>
            <a:r>
              <a:rPr lang="en-US" i="1" dirty="0" smtClean="0"/>
              <a:t>(excellence)</a:t>
            </a:r>
            <a:r>
              <a:rPr lang="en-US" dirty="0" smtClean="0"/>
              <a:t> </a:t>
            </a:r>
            <a:r>
              <a:rPr lang="en-US" dirty="0" err="1" smtClean="0"/>
              <a:t>berstandard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(</a:t>
            </a:r>
            <a:r>
              <a:rPr lang="en-US" dirty="0" err="1" smtClean="0"/>
              <a:t>Altbach</a:t>
            </a:r>
            <a:r>
              <a:rPr lang="en-US" dirty="0" smtClean="0"/>
              <a:t>, 2003) 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WCU: </a:t>
            </a:r>
            <a:r>
              <a:rPr lang="en-US" dirty="0" smtClean="0">
                <a:solidFill>
                  <a:srgbClr val="002060"/>
                </a:solidFill>
              </a:rPr>
              <a:t>PENGERTIAN </a:t>
            </a:r>
            <a:r>
              <a:rPr lang="en-US" dirty="0" smtClean="0">
                <a:solidFill>
                  <a:srgbClr val="002060"/>
                </a:solidFill>
              </a:rPr>
              <a:t>UMUM</a:t>
            </a:r>
            <a:endParaRPr lang="id-ID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WCU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 yang:</a:t>
            </a:r>
          </a:p>
          <a:p>
            <a:pPr>
              <a:buNone/>
            </a:pPr>
            <a:r>
              <a:rPr lang="en-US" dirty="0" smtClean="0"/>
              <a:t>   ~ </a:t>
            </a:r>
            <a:r>
              <a:rPr lang="en-US" dirty="0" err="1" smtClean="0"/>
              <a:t>dikelola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namun</a:t>
            </a:r>
            <a:r>
              <a:rPr lang="en-US" dirty="0" smtClean="0"/>
              <a:t> </a:t>
            </a:r>
            <a:r>
              <a:rPr lang="en-US" dirty="0" err="1" smtClean="0"/>
              <a:t>produktif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~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yang prima</a:t>
            </a:r>
          </a:p>
          <a:p>
            <a:pPr>
              <a:buNone/>
            </a:pPr>
            <a:r>
              <a:rPr lang="en-US" dirty="0" smtClean="0"/>
              <a:t>	~ </a:t>
            </a:r>
            <a:r>
              <a:rPr lang="en-US" dirty="0" err="1" smtClean="0"/>
              <a:t>memproduksi</a:t>
            </a:r>
            <a:r>
              <a:rPr lang="en-US" dirty="0" smtClean="0"/>
              <a:t> </a:t>
            </a:r>
            <a:r>
              <a:rPr lang="en-US" dirty="0" err="1" smtClean="0"/>
              <a:t>lulusan</a:t>
            </a:r>
            <a:r>
              <a:rPr lang="en-US" dirty="0" smtClean="0"/>
              <a:t> yang </a:t>
            </a:r>
            <a:r>
              <a:rPr lang="en-US" dirty="0" err="1" smtClean="0"/>
              <a:t>berkualitas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	~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yang </a:t>
            </a:r>
            <a:r>
              <a:rPr lang="en-US" dirty="0" err="1" smtClean="0"/>
              <a:t>berkualitas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 (Frazer, 1994 </a:t>
            </a:r>
            <a:r>
              <a:rPr lang="en-US" dirty="0" err="1" smtClean="0"/>
              <a:t>dan</a:t>
            </a:r>
            <a:r>
              <a:rPr lang="en-US" dirty="0" smtClean="0"/>
              <a:t> Lang, 2004)</a:t>
            </a:r>
          </a:p>
          <a:p>
            <a:r>
              <a:rPr lang="en-US" dirty="0" smtClean="0"/>
              <a:t>WCU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reputasi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, </a:t>
            </a:r>
            <a:r>
              <a:rPr lang="en-US" dirty="0" err="1" smtClean="0"/>
              <a:t>pembelajaran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kontribusi</a:t>
            </a:r>
            <a:r>
              <a:rPr lang="en-US" dirty="0" smtClean="0"/>
              <a:t> 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 </a:t>
            </a:r>
            <a:r>
              <a:rPr lang="en-US" dirty="0" err="1" smtClean="0"/>
              <a:t>luas</a:t>
            </a:r>
            <a:r>
              <a:rPr lang="en-US" dirty="0" smtClean="0"/>
              <a:t>. (Levin,2006)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24078" indent="-514350">
              <a:buNone/>
            </a:pPr>
            <a:r>
              <a:rPr lang="en-US" b="1" dirty="0" smtClean="0"/>
              <a:t>1. Shanghai </a:t>
            </a:r>
            <a:r>
              <a:rPr lang="en-US" b="1" dirty="0" err="1" smtClean="0"/>
              <a:t>Jia</a:t>
            </a:r>
            <a:r>
              <a:rPr lang="en-US" b="1" dirty="0" smtClean="0"/>
              <a:t> Tong University (SJTU) </a:t>
            </a:r>
          </a:p>
          <a:p>
            <a:pPr marL="624078" indent="-514350">
              <a:buNone/>
            </a:pPr>
            <a:r>
              <a:rPr lang="en-US" dirty="0" smtClean="0"/>
              <a:t>	</a:t>
            </a:r>
            <a:r>
              <a:rPr lang="en-US" u="sng" dirty="0" err="1" smtClean="0"/>
              <a:t>dgn</a:t>
            </a:r>
            <a:r>
              <a:rPr lang="en-US" u="sng" dirty="0" smtClean="0"/>
              <a:t> </a:t>
            </a:r>
            <a:r>
              <a:rPr lang="en-US" u="sng" dirty="0" err="1" smtClean="0"/>
              <a:t>indikator</a:t>
            </a:r>
            <a:r>
              <a:rPr lang="en-US" dirty="0" smtClean="0"/>
              <a:t>: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, </a:t>
            </a:r>
            <a:r>
              <a:rPr lang="en-US" dirty="0" err="1" smtClean="0"/>
              <a:t>kualitas</a:t>
            </a:r>
            <a:r>
              <a:rPr lang="en-US" dirty="0" smtClean="0"/>
              <a:t> alumni </a:t>
            </a:r>
            <a:r>
              <a:rPr lang="en-US" dirty="0" err="1" smtClean="0"/>
              <a:t>dan</a:t>
            </a:r>
            <a:r>
              <a:rPr lang="en-US" dirty="0" smtClean="0"/>
              <a:t> staff (</a:t>
            </a:r>
            <a:r>
              <a:rPr lang="en-US" dirty="0" err="1" smtClean="0"/>
              <a:t>penghargaan</a:t>
            </a:r>
            <a:r>
              <a:rPr lang="en-US" dirty="0" smtClean="0"/>
              <a:t> yang </a:t>
            </a:r>
            <a:r>
              <a:rPr lang="en-US" dirty="0" err="1" smtClean="0"/>
              <a:t>diperoleh</a:t>
            </a:r>
            <a:r>
              <a:rPr lang="en-US" dirty="0" smtClean="0"/>
              <a:t>), 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r>
              <a:rPr lang="en-US" dirty="0" smtClean="0"/>
              <a:t>, </a:t>
            </a:r>
            <a:r>
              <a:rPr lang="en-US" dirty="0" err="1" smtClean="0"/>
              <a:t>publikasi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IPA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Seni</a:t>
            </a:r>
            <a:r>
              <a:rPr lang="en-US" dirty="0" smtClean="0"/>
              <a:t>/</a:t>
            </a:r>
            <a:r>
              <a:rPr lang="en-US" dirty="0" err="1" smtClean="0"/>
              <a:t>Humaniora</a:t>
            </a:r>
            <a:r>
              <a:rPr lang="en-US" dirty="0" smtClean="0"/>
              <a:t>, </a:t>
            </a:r>
            <a:r>
              <a:rPr lang="en-US" dirty="0" err="1" smtClean="0"/>
              <a:t>besaran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endParaRPr lang="en-US" dirty="0" smtClean="0"/>
          </a:p>
          <a:p>
            <a:pPr marL="624078" indent="-514350">
              <a:buNone/>
            </a:pPr>
            <a:r>
              <a:rPr lang="en-US" dirty="0" smtClean="0"/>
              <a:t>      </a:t>
            </a:r>
          </a:p>
          <a:p>
            <a:pPr>
              <a:buNone/>
            </a:pPr>
            <a:r>
              <a:rPr lang="en-US" b="1" dirty="0" smtClean="0"/>
              <a:t>2. Times Higher Education Supplement (THES)</a:t>
            </a:r>
          </a:p>
          <a:p>
            <a:pPr>
              <a:buNone/>
            </a:pPr>
            <a:r>
              <a:rPr lang="en-US" dirty="0" smtClean="0"/>
              <a:t>	   </a:t>
            </a:r>
            <a:r>
              <a:rPr lang="en-US" u="sng" dirty="0" err="1" smtClean="0"/>
              <a:t>dgn</a:t>
            </a:r>
            <a:r>
              <a:rPr lang="en-US" u="sng" dirty="0" smtClean="0"/>
              <a:t> </a:t>
            </a:r>
            <a:r>
              <a:rPr lang="en-US" u="sng" dirty="0" err="1" smtClean="0"/>
              <a:t>indikator</a:t>
            </a:r>
            <a:r>
              <a:rPr lang="en-US" dirty="0" smtClean="0"/>
              <a:t>: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mitra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   </a:t>
            </a:r>
            <a:r>
              <a:rPr lang="en-US" dirty="0" err="1" smtClean="0"/>
              <a:t>melalui</a:t>
            </a:r>
            <a:r>
              <a:rPr lang="en-US" dirty="0" smtClean="0"/>
              <a:t> survey, </a:t>
            </a:r>
            <a:r>
              <a:rPr lang="en-US" dirty="0" err="1" smtClean="0"/>
              <a:t>indeks</a:t>
            </a:r>
            <a:r>
              <a:rPr lang="en-US" dirty="0" smtClean="0"/>
              <a:t> </a:t>
            </a:r>
            <a:r>
              <a:rPr lang="en-US" dirty="0" err="1" smtClean="0"/>
              <a:t>rujukan</a:t>
            </a:r>
            <a:r>
              <a:rPr lang="en-US" dirty="0" smtClean="0"/>
              <a:t>, </a:t>
            </a:r>
            <a:r>
              <a:rPr lang="en-US" dirty="0" err="1" smtClean="0"/>
              <a:t>rasio</a:t>
            </a:r>
            <a:r>
              <a:rPr lang="en-US" dirty="0" smtClean="0"/>
              <a:t>    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dosen</a:t>
            </a:r>
            <a:r>
              <a:rPr lang="en-US" dirty="0" smtClean="0"/>
              <a:t>/</a:t>
            </a:r>
            <a:r>
              <a:rPr lang="en-US" dirty="0" err="1" smtClean="0"/>
              <a:t>mahasiswa</a:t>
            </a:r>
            <a:r>
              <a:rPr lang="en-US" dirty="0" smtClean="0"/>
              <a:t>,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r>
              <a:rPr lang="en-US" dirty="0" smtClean="0"/>
              <a:t>, </a:t>
            </a:r>
            <a:r>
              <a:rPr lang="en-US" dirty="0" err="1" smtClean="0"/>
              <a:t>penilaian</a:t>
            </a:r>
            <a:r>
              <a:rPr lang="en-US" dirty="0" smtClean="0"/>
              <a:t> stakeholder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LEMBAGA PENILAI</a:t>
            </a:r>
            <a:endParaRPr lang="id-ID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3. </a:t>
            </a:r>
            <a:r>
              <a:rPr lang="en-US" b="1" dirty="0" err="1" smtClean="0"/>
              <a:t>Webometric</a:t>
            </a:r>
            <a:endParaRPr lang="en-US" b="1" dirty="0" smtClean="0"/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dirty="0" smtClean="0"/>
              <a:t> </a:t>
            </a:r>
            <a:r>
              <a:rPr lang="en-US" dirty="0" err="1" smtClean="0"/>
              <a:t>Indikator</a:t>
            </a:r>
            <a:r>
              <a:rPr lang="en-US" dirty="0" smtClean="0"/>
              <a:t>: WEB </a:t>
            </a:r>
            <a:r>
              <a:rPr lang="en-US" dirty="0" err="1" smtClean="0"/>
              <a:t>universitas</a:t>
            </a:r>
            <a:r>
              <a:rPr lang="en-US" dirty="0" smtClean="0"/>
              <a:t>  </a:t>
            </a:r>
            <a:r>
              <a:rPr lang="en-US" dirty="0" err="1" smtClean="0"/>
              <a:t>menyangkut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: </a:t>
            </a:r>
            <a:r>
              <a:rPr lang="en-US" i="1" dirty="0" smtClean="0"/>
              <a:t>visibility</a:t>
            </a:r>
            <a:r>
              <a:rPr lang="en-US" dirty="0" smtClean="0"/>
              <a:t> (50%), </a:t>
            </a:r>
            <a:r>
              <a:rPr lang="en-US" i="1" dirty="0" smtClean="0"/>
              <a:t>size</a:t>
            </a:r>
            <a:r>
              <a:rPr lang="en-US" dirty="0" smtClean="0"/>
              <a:t> (20%), </a:t>
            </a:r>
            <a:r>
              <a:rPr lang="en-US" i="1" dirty="0" smtClean="0"/>
              <a:t>rich files </a:t>
            </a:r>
            <a:r>
              <a:rPr lang="en-US" dirty="0" smtClean="0"/>
              <a:t>(15%), </a:t>
            </a:r>
            <a:r>
              <a:rPr lang="en-US" i="1" dirty="0" smtClean="0"/>
              <a:t>scholar</a:t>
            </a:r>
            <a:r>
              <a:rPr lang="en-US" dirty="0" smtClean="0"/>
              <a:t> (15%).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u="sng" dirty="0" smtClean="0"/>
              <a:t>Visibility: </a:t>
            </a: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sering</a:t>
            </a:r>
            <a:r>
              <a:rPr lang="en-US" dirty="0" smtClean="0"/>
              <a:t> </a:t>
            </a:r>
            <a:r>
              <a:rPr lang="en-US" dirty="0" err="1" smtClean="0"/>
              <a:t>diakses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pihak</a:t>
            </a:r>
            <a:r>
              <a:rPr lang="en-US" dirty="0" smtClean="0"/>
              <a:t> lain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u="sng" dirty="0" smtClean="0"/>
              <a:t>Size</a:t>
            </a:r>
            <a:r>
              <a:rPr lang="en-US" dirty="0" smtClean="0"/>
              <a:t>: </a:t>
            </a:r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muatan</a:t>
            </a:r>
            <a:r>
              <a:rPr lang="en-US" dirty="0" smtClean="0"/>
              <a:t>/</a:t>
            </a:r>
            <a:r>
              <a:rPr lang="en-US" dirty="0" err="1" smtClean="0"/>
              <a:t>halaman</a:t>
            </a:r>
            <a:r>
              <a:rPr lang="en-US" dirty="0" smtClean="0"/>
              <a:t>/</a:t>
            </a:r>
            <a:r>
              <a:rPr lang="en-US" dirty="0" err="1" smtClean="0"/>
              <a:t>kolom</a:t>
            </a:r>
            <a:r>
              <a:rPr lang="en-US" dirty="0" smtClean="0"/>
              <a:t>/</a:t>
            </a:r>
            <a:r>
              <a:rPr lang="en-US" dirty="0" err="1" smtClean="0"/>
              <a:t>entri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en-US" u="sng" dirty="0" smtClean="0"/>
              <a:t>Rich files</a:t>
            </a:r>
            <a:r>
              <a:rPr lang="en-US" dirty="0" smtClean="0"/>
              <a:t>: </a:t>
            </a:r>
            <a:r>
              <a:rPr lang="en-US" dirty="0" err="1" smtClean="0"/>
              <a:t>jumlah</a:t>
            </a:r>
            <a:r>
              <a:rPr lang="en-US" dirty="0" smtClean="0"/>
              <a:t> files yang </a:t>
            </a:r>
            <a:r>
              <a:rPr lang="en-US" dirty="0" err="1" smtClean="0"/>
              <a:t>dimuat</a:t>
            </a:r>
            <a:r>
              <a:rPr lang="en-US" dirty="0" smtClean="0"/>
              <a:t> (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ajar, </a:t>
            </a:r>
            <a:r>
              <a:rPr lang="en-US" dirty="0" err="1" smtClean="0"/>
              <a:t>dokumen</a:t>
            </a:r>
            <a:r>
              <a:rPr lang="en-US" dirty="0" smtClean="0"/>
              <a:t> </a:t>
            </a:r>
            <a:r>
              <a:rPr lang="en-US" dirty="0" err="1" smtClean="0"/>
              <a:t>perpustakaan</a:t>
            </a:r>
            <a:r>
              <a:rPr lang="en-US" dirty="0" smtClean="0"/>
              <a:t> digital)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u="sng" dirty="0" smtClean="0"/>
              <a:t>Scholar</a:t>
            </a:r>
            <a:r>
              <a:rPr lang="en-US" dirty="0" smtClean="0"/>
              <a:t>: </a:t>
            </a:r>
            <a:r>
              <a:rPr lang="en-US" dirty="0" err="1" smtClean="0"/>
              <a:t>publikasi</a:t>
            </a:r>
            <a:r>
              <a:rPr lang="en-US" dirty="0" smtClean="0"/>
              <a:t> </a:t>
            </a:r>
            <a:r>
              <a:rPr lang="en-US" dirty="0" err="1" smtClean="0"/>
              <a:t>ilmiah</a:t>
            </a:r>
            <a:r>
              <a:rPr lang="en-US" dirty="0" smtClean="0"/>
              <a:t> </a:t>
            </a:r>
            <a:r>
              <a:rPr lang="en-US" dirty="0" err="1" smtClean="0"/>
              <a:t>dosen</a:t>
            </a:r>
            <a:r>
              <a:rPr lang="en-US" dirty="0" smtClean="0"/>
              <a:t>/</a:t>
            </a:r>
            <a:r>
              <a:rPr lang="en-US" dirty="0" err="1" smtClean="0"/>
              <a:t>staf</a:t>
            </a:r>
            <a:r>
              <a:rPr lang="en-US" dirty="0" smtClean="0"/>
              <a:t> </a:t>
            </a:r>
            <a:r>
              <a:rPr lang="en-US" dirty="0" err="1" smtClean="0"/>
              <a:t>akademik</a:t>
            </a:r>
            <a:endParaRPr lang="id-ID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……is a conscious </a:t>
            </a:r>
            <a:r>
              <a:rPr lang="en-US" i="1" dirty="0"/>
              <a:t>institution embodiment of </a:t>
            </a:r>
            <a:r>
              <a:rPr lang="en-US" i="1" dirty="0" smtClean="0"/>
              <a:t>the various </a:t>
            </a:r>
            <a:r>
              <a:rPr lang="en-US" i="1" dirty="0"/>
              <a:t>international dimensions of the research, teaching, learning and service activities of the university’s staff, students and related communities. </a:t>
            </a:r>
            <a:endParaRPr lang="en-US" i="1" dirty="0" smtClean="0"/>
          </a:p>
          <a:p>
            <a:r>
              <a:rPr lang="en-US" i="1" dirty="0" smtClean="0"/>
              <a:t>It </a:t>
            </a:r>
            <a:r>
              <a:rPr lang="en-US" i="1" dirty="0"/>
              <a:t>is strategically guided and enhanced grows organically from core academic activities.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MAKNA INTERNASIONALISASI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Internasionalisasi</a:t>
            </a:r>
            <a:r>
              <a:rPr lang="en-US" dirty="0" smtClean="0"/>
              <a:t> </a:t>
            </a:r>
            <a:r>
              <a:rPr lang="en-US" dirty="0" err="1" smtClean="0"/>
              <a:t>pendidik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tenaga</a:t>
            </a:r>
            <a:r>
              <a:rPr lang="en-US" dirty="0" smtClean="0"/>
              <a:t> </a:t>
            </a:r>
            <a:r>
              <a:rPr lang="en-US" dirty="0" err="1" smtClean="0"/>
              <a:t>kependidikan</a:t>
            </a:r>
            <a:r>
              <a:rPr lang="en-US" dirty="0" smtClean="0"/>
              <a:t>. </a:t>
            </a:r>
          </a:p>
          <a:p>
            <a:r>
              <a:rPr lang="en-US" dirty="0" err="1" smtClean="0"/>
              <a:t>Internasionalisasi</a:t>
            </a:r>
            <a:r>
              <a:rPr lang="en-US" dirty="0" smtClean="0"/>
              <a:t> </a:t>
            </a:r>
            <a:r>
              <a:rPr lang="en-US" dirty="0" err="1" smtClean="0"/>
              <a:t>kurikulum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 smtClean="0"/>
          </a:p>
          <a:p>
            <a:r>
              <a:rPr lang="en-US" dirty="0" err="1" smtClean="0"/>
              <a:t>Internasionalisasi</a:t>
            </a:r>
            <a:r>
              <a:rPr lang="en-US" dirty="0" smtClean="0"/>
              <a:t> </a:t>
            </a:r>
            <a:r>
              <a:rPr lang="en-US" dirty="0" err="1" smtClean="0"/>
              <a:t>mahasiswa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FOKUS INTERNASIONALISASI UNY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1966</TotalTime>
  <Words>441</Words>
  <Application>Microsoft Office PowerPoint</Application>
  <PresentationFormat>On-screen Show (4:3)</PresentationFormat>
  <Paragraphs>74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PERAN UNIT PENGELOLA KERJASAMA DAN INTERNASIONAL DALAM MENDUKUNG INTERNASIONALISASI UNIVERSITAS</vt:lpstr>
      <vt:lpstr>LATAR BELAKANG</vt:lpstr>
      <vt:lpstr>2 TERMINASI YANG MUNCUL</vt:lpstr>
      <vt:lpstr>WCU: PENGERTIAN UMUM</vt:lpstr>
      <vt:lpstr>Slide 5</vt:lpstr>
      <vt:lpstr>LEMBAGA PENILAI</vt:lpstr>
      <vt:lpstr>Slide 7</vt:lpstr>
      <vt:lpstr>MAKNA INTERNASIONALISASI</vt:lpstr>
      <vt:lpstr>FOKUS INTERNASIONALISASI UNY</vt:lpstr>
      <vt:lpstr>INTERNASIONALISASI PENDIDIK DAN TENAGA KEPENDIDIKAN</vt:lpstr>
      <vt:lpstr>Slide 11</vt:lpstr>
      <vt:lpstr>INTERNASIONALISASI KURIKULUM DAN PBM</vt:lpstr>
      <vt:lpstr>Slide 13</vt:lpstr>
      <vt:lpstr>INTERNASIONALISASI MAHASISWA</vt:lpstr>
      <vt:lpstr>STRATEGI PENCAPAIAN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PERAN UNIT PENGELOLA KERJASAMA DAN INTERNASIONAL DALAM MENDUKUNG INTERNASIONALISASI UNIVERSITAS</dc:title>
  <dc:creator>axioo</dc:creator>
  <cp:lastModifiedBy>axioo</cp:lastModifiedBy>
  <cp:revision>8</cp:revision>
  <dcterms:created xsi:type="dcterms:W3CDTF">2010-12-25T14:28:48Z</dcterms:created>
  <dcterms:modified xsi:type="dcterms:W3CDTF">2010-12-26T23:15:27Z</dcterms:modified>
</cp:coreProperties>
</file>