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81" r:id="rId7"/>
    <p:sldId id="283" r:id="rId8"/>
    <p:sldId id="282" r:id="rId9"/>
    <p:sldId id="265" r:id="rId10"/>
    <p:sldId id="266" r:id="rId11"/>
    <p:sldId id="260" r:id="rId12"/>
    <p:sldId id="262" r:id="rId13"/>
    <p:sldId id="264" r:id="rId14"/>
    <p:sldId id="261" r:id="rId15"/>
    <p:sldId id="267" r:id="rId16"/>
    <p:sldId id="268" r:id="rId17"/>
    <p:sldId id="274" r:id="rId18"/>
    <p:sldId id="276" r:id="rId19"/>
    <p:sldId id="269" r:id="rId20"/>
    <p:sldId id="277" r:id="rId21"/>
    <p:sldId id="280" r:id="rId22"/>
    <p:sldId id="278" r:id="rId23"/>
    <p:sldId id="284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E2DC33-98E5-400E-91BD-3F8AD3D88B0A}" type="datetimeFigureOut">
              <a:rPr lang="id-ID" smtClean="0"/>
              <a:pPr/>
              <a:t>26/12/2010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74A31C-B878-432E-A5E1-836C56BF3BC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MENUJU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sz="7300" dirty="0" smtClean="0">
                <a:solidFill>
                  <a:srgbClr val="002060"/>
                </a:solidFill>
              </a:rPr>
              <a:t>WORLD CLASS UNIVERSITY</a:t>
            </a:r>
            <a:endParaRPr lang="id-ID" sz="73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Widyastuti Purbani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en-US" b="1" dirty="0" smtClean="0"/>
              <a:t>8.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berbakat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Menggunakan</a:t>
            </a:r>
            <a:r>
              <a:rPr lang="en-US" dirty="0" smtClean="0"/>
              <a:t> ICT </a:t>
            </a:r>
          </a:p>
          <a:p>
            <a:pPr marL="624078" indent="-51435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11. </a:t>
            </a:r>
            <a:r>
              <a:rPr lang="en-US" dirty="0" err="1" smtClean="0"/>
              <a:t>Menyapa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12.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pPr marL="624078" indent="-514350"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Memiliki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b="1" dirty="0" err="1" smtClean="0"/>
              <a:t>rujukan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b="1" dirty="0" err="1" smtClean="0"/>
              <a:t>publikasi</a:t>
            </a:r>
            <a:r>
              <a:rPr lang="en-US" dirty="0" smtClean="0"/>
              <a:t> 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yang </a:t>
            </a:r>
            <a:r>
              <a:rPr lang="en-US" dirty="0" err="1" smtClean="0"/>
              <a:t>terakreditasi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b="1" dirty="0" err="1" smtClean="0"/>
              <a:t>penelitian-penelitian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ber-reputasi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paten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dikung</a:t>
            </a:r>
            <a:r>
              <a:rPr lang="en-US" dirty="0" smtClean="0"/>
              <a:t> sponsor/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en-US" dirty="0" smtClean="0"/>
          </a:p>
          <a:p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b="1" i="1" dirty="0" smtClean="0"/>
              <a:t>aculty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) yang </a:t>
            </a:r>
            <a:r>
              <a:rPr lang="en-US" dirty="0" err="1" smtClean="0"/>
              <a:t>unggul</a:t>
            </a:r>
            <a:r>
              <a:rPr lang="en-US" dirty="0" smtClean="0"/>
              <a:t> (</a:t>
            </a:r>
            <a:r>
              <a:rPr lang="en-US" i="1" dirty="0" smtClean="0"/>
              <a:t>excellent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fondamen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endParaRPr lang="en-US" dirty="0" smtClean="0"/>
          </a:p>
          <a:p>
            <a:r>
              <a:rPr lang="en-US" b="1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profesor-profesor</a:t>
            </a:r>
            <a:r>
              <a:rPr lang="en-US" dirty="0" smtClean="0"/>
              <a:t> </a:t>
            </a:r>
            <a:r>
              <a:rPr lang="en-US" dirty="0" err="1" smtClean="0"/>
              <a:t>berkelas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otak-otak</a:t>
            </a:r>
            <a:r>
              <a:rPr lang="en-US" dirty="0" smtClean="0"/>
              <a:t> yang </a:t>
            </a:r>
            <a:r>
              <a:rPr lang="en-US" dirty="0" err="1" smtClean="0"/>
              <a:t>brillian</a:t>
            </a:r>
            <a:endParaRPr lang="en-US" dirty="0" smtClean="0"/>
          </a:p>
          <a:p>
            <a:r>
              <a:rPr lang="en-US" b="1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reputasi</a:t>
            </a:r>
            <a:r>
              <a:rPr lang="en-US" dirty="0" smtClean="0"/>
              <a:t>  yang prima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mejadi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(</a:t>
            </a:r>
            <a:r>
              <a:rPr lang="en-US" i="1" dirty="0" smtClean="0"/>
              <a:t>faculty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bergabung</a:t>
            </a:r>
            <a:r>
              <a:rPr lang="en-US" dirty="0" smtClean="0"/>
              <a:t> 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1. </a:t>
            </a:r>
            <a:r>
              <a:rPr lang="en-US" sz="3100" dirty="0" smtClean="0">
                <a:solidFill>
                  <a:srgbClr val="002060"/>
                </a:solidFill>
              </a:rPr>
              <a:t>MELAHIRKAN PENELITIAN DAN MEMILIKI SDM  </a:t>
            </a:r>
            <a:r>
              <a:rPr lang="en-US" sz="3100" i="1" dirty="0" smtClean="0">
                <a:solidFill>
                  <a:srgbClr val="002060"/>
                </a:solidFill>
              </a:rPr>
              <a:t>(FACULTY)</a:t>
            </a:r>
            <a:r>
              <a:rPr lang="en-US" sz="3100" dirty="0" smtClean="0">
                <a:solidFill>
                  <a:srgbClr val="002060"/>
                </a:solidFill>
              </a:rPr>
              <a:t>  YANG UNGGUL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r>
              <a:rPr lang="en-US" dirty="0" err="1" smtClean="0"/>
              <a:t>Kekebasan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kondusif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3. DIKELOLA SECARA </a:t>
            </a:r>
            <a:r>
              <a:rPr lang="en-US" b="1" i="1" dirty="0" smtClean="0">
                <a:solidFill>
                  <a:srgbClr val="002060"/>
                </a:solidFill>
              </a:rPr>
              <a:t>MANDIRI/SELF GOVERNANCE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kemandirian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politis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solidFill>
                  <a:srgbClr val="002060"/>
                </a:solidFill>
              </a:rPr>
              <a:t>2. MENDUKUNG KEBEBASAN DAN ATMOSFER AKADEMIK 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riset-riset</a:t>
            </a:r>
            <a:r>
              <a:rPr lang="en-US" dirty="0" smtClean="0"/>
              <a:t> </a:t>
            </a:r>
            <a:r>
              <a:rPr lang="en-US" dirty="0" err="1" smtClean="0"/>
              <a:t>unggulan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unit-unit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Mengkonsentrasikan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/unit 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endParaRPr lang="id-ID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 “</a:t>
            </a:r>
            <a:r>
              <a:rPr lang="en-US" i="1" dirty="0" smtClean="0"/>
              <a:t>The title of world class won’t come at a discount price, and without world class funding the goal of reaching and preserving that high standard will be rhetoric alone</a:t>
            </a:r>
            <a:r>
              <a:rPr lang="en-US" dirty="0" smtClean="0"/>
              <a:t>” (</a:t>
            </a:r>
            <a:r>
              <a:rPr lang="en-US" dirty="0" err="1" smtClean="0"/>
              <a:t>Niland</a:t>
            </a:r>
            <a:r>
              <a:rPr lang="en-US" dirty="0" smtClean="0"/>
              <a:t>, 2000)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yang </a:t>
            </a:r>
            <a:r>
              <a:rPr lang="en-US" dirty="0" err="1" smtClean="0"/>
              <a:t>berkelanjutan</a:t>
            </a:r>
            <a:r>
              <a:rPr lang="en-US" dirty="0" smtClean="0"/>
              <a:t> (</a:t>
            </a:r>
            <a:r>
              <a:rPr lang="en-US" i="1" dirty="0" smtClean="0"/>
              <a:t>sustainable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accountable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7858180" cy="120334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solidFill>
                  <a:srgbClr val="002060"/>
                </a:solidFill>
              </a:rPr>
              <a:t>4. MEMILIKI FASILITAS DAN PENDANAAN YANG MEMADAI</a:t>
            </a:r>
            <a:r>
              <a:rPr lang="en-US" u="sng" dirty="0" smtClean="0"/>
              <a:t/>
            </a:r>
            <a:br>
              <a:rPr lang="en-US" u="sng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kuno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5. MENDUKUNG KEBERAGAMAN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program-program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program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/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(min5%)</a:t>
            </a:r>
          </a:p>
          <a:p>
            <a:r>
              <a:rPr lang="en-US" dirty="0" err="1" smtClean="0"/>
              <a:t>Membangun</a:t>
            </a:r>
            <a:r>
              <a:rPr lang="en-US" dirty="0" smtClean="0"/>
              <a:t> SDM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program-program </a:t>
            </a:r>
            <a:r>
              <a:rPr lang="en-US" dirty="0" err="1" smtClean="0"/>
              <a:t>berkelas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dirty="0" err="1" smtClean="0"/>
              <a:t>Merekrut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/</a:t>
            </a:r>
            <a:r>
              <a:rPr lang="en-US" dirty="0" err="1" smtClean="0"/>
              <a:t>profesor</a:t>
            </a:r>
            <a:r>
              <a:rPr lang="en-US" dirty="0" smtClean="0"/>
              <a:t> </a:t>
            </a:r>
            <a:r>
              <a:rPr lang="en-US" dirty="0" err="1" smtClean="0"/>
              <a:t>berkelas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(min 5%),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</a:t>
            </a:r>
          </a:p>
          <a:p>
            <a:endParaRPr lang="en-US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dirty="0" smtClean="0">
                <a:solidFill>
                  <a:srgbClr val="002060"/>
                </a:solidFill>
              </a:rPr>
              <a:t>MELAKSANAKAN INTERNASIONALISASI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Terbuka </a:t>
            </a:r>
            <a:r>
              <a:rPr lang="en-US" sz="3000" dirty="0" err="1" smtClean="0"/>
              <a:t>bagi</a:t>
            </a:r>
            <a:r>
              <a:rPr lang="en-US" sz="3000" dirty="0" smtClean="0"/>
              <a:t> </a:t>
            </a:r>
            <a:r>
              <a:rPr lang="en-US" sz="3000" dirty="0" err="1" smtClean="0"/>
              <a:t>persaingan</a:t>
            </a:r>
            <a:r>
              <a:rPr lang="en-US" sz="3000" dirty="0" smtClean="0"/>
              <a:t> </a:t>
            </a:r>
            <a:r>
              <a:rPr lang="en-US" sz="3000" dirty="0" err="1" smtClean="0"/>
              <a:t>staf</a:t>
            </a:r>
            <a:r>
              <a:rPr lang="en-US" sz="3000" dirty="0" smtClean="0"/>
              <a:t> </a:t>
            </a:r>
            <a:r>
              <a:rPr lang="en-US" sz="3000" dirty="0" err="1" smtClean="0"/>
              <a:t>maupun</a:t>
            </a:r>
            <a:r>
              <a:rPr lang="en-US" sz="3000" dirty="0" smtClean="0"/>
              <a:t> </a:t>
            </a:r>
            <a:r>
              <a:rPr lang="en-US" sz="3000" dirty="0" err="1" smtClean="0"/>
              <a:t>mahasiswa</a:t>
            </a:r>
            <a:endParaRPr lang="en-US" sz="3000" dirty="0" smtClean="0"/>
          </a:p>
          <a:p>
            <a:r>
              <a:rPr lang="en-US" sz="3000" dirty="0" err="1" smtClean="0"/>
              <a:t>Bekerja</a:t>
            </a:r>
            <a:r>
              <a:rPr lang="en-US" sz="3000" dirty="0" smtClean="0"/>
              <a:t> </a:t>
            </a:r>
            <a:r>
              <a:rPr lang="en-US" sz="3000" dirty="0" err="1" smtClean="0"/>
              <a:t>sama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konstituen</a:t>
            </a:r>
            <a:r>
              <a:rPr lang="en-US" sz="3000" dirty="0" smtClean="0"/>
              <a:t> </a:t>
            </a:r>
            <a:r>
              <a:rPr lang="en-US" sz="3000" dirty="0" err="1" smtClean="0"/>
              <a:t>eksternal</a:t>
            </a:r>
            <a:endParaRPr lang="en-US" sz="3000" dirty="0" smtClean="0"/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8. MEMILIKI MAHASISWA YANG BERBAKAT</a:t>
            </a:r>
          </a:p>
          <a:p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sejumlah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bertalenta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menyemarakkan</a:t>
            </a:r>
            <a:r>
              <a:rPr lang="en-US" sz="3200" dirty="0" smtClean="0"/>
              <a:t> </a:t>
            </a:r>
            <a:r>
              <a:rPr lang="en-US" sz="3200" dirty="0" err="1" smtClean="0"/>
              <a:t>kampus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menyemangati</a:t>
            </a:r>
            <a:endParaRPr lang="en-US" sz="3200" dirty="0" smtClean="0"/>
          </a:p>
          <a:p>
            <a:r>
              <a:rPr lang="en-US" sz="3200" dirty="0" err="1" smtClean="0"/>
              <a:t>Percaya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investasi</a:t>
            </a:r>
            <a:r>
              <a:rPr lang="en-US" sz="3200" dirty="0" smtClean="0"/>
              <a:t> </a:t>
            </a:r>
            <a:r>
              <a:rPr lang="en-US" sz="3200" dirty="0" err="1" smtClean="0"/>
              <a:t>universitas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investasi</a:t>
            </a:r>
            <a:r>
              <a:rPr lang="en-US" sz="3200" dirty="0" smtClean="0"/>
              <a:t> </a:t>
            </a:r>
            <a:r>
              <a:rPr lang="en-US" sz="3200" dirty="0" err="1" smtClean="0"/>
              <a:t>masa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endParaRPr lang="en-US" sz="3200" dirty="0" smtClean="0"/>
          </a:p>
          <a:p>
            <a:pPr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9. MENGGUNAKAN ICT</a:t>
            </a:r>
          </a:p>
          <a:p>
            <a:r>
              <a:rPr lang="en-US" sz="3200" dirty="0" err="1" smtClean="0"/>
              <a:t>Menggunakan</a:t>
            </a:r>
            <a:r>
              <a:rPr lang="en-US" sz="3200" dirty="0" smtClean="0"/>
              <a:t> ICT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,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 </a:t>
            </a:r>
            <a:r>
              <a:rPr lang="en-US" sz="3200" dirty="0" err="1" smtClean="0"/>
              <a:t>universitas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perpustakaan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>
              <a:buNone/>
            </a:pPr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rgbClr val="002060"/>
                </a:solidFill>
              </a:rPr>
              <a:t>7. MEMILIKI KEPEMIMPINAN YANG DEMOKRATIS</a:t>
            </a:r>
            <a:r>
              <a:rPr lang="en-US" dirty="0" smtClean="0"/>
              <a:t/>
            </a:r>
            <a:br>
              <a:rPr lang="en-US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Calon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lulusan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disiapkan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untuk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bekerja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ekonomi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pasar</a:t>
            </a:r>
            <a:r>
              <a:rPr lang="en-US" sz="2800" dirty="0" smtClean="0">
                <a:solidFill>
                  <a:srgbClr val="002060"/>
                </a:solidFill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</a:rPr>
              <a:t>membutuhkan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keterampilan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untuk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meninterpretasikan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menerapkan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informasi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Memiliki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kurukulum</a:t>
            </a:r>
            <a:r>
              <a:rPr lang="en-US" sz="2800" dirty="0" smtClean="0">
                <a:solidFill>
                  <a:srgbClr val="002060"/>
                </a:solidFill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</a:rPr>
              <a:t>relevan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pasar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masa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kini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Reputasi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universitas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ditentukan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oleh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kualitas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mahasiswa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kontribusi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mereka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masyarakat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Menyelenggarakan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pembelajaran</a:t>
            </a:r>
            <a:r>
              <a:rPr lang="en-US" sz="2800" dirty="0" smtClean="0">
                <a:solidFill>
                  <a:srgbClr val="002060"/>
                </a:solidFill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</a:rPr>
              <a:t>inovatif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smtClean="0">
                <a:solidFill>
                  <a:srgbClr val="002060"/>
                </a:solidFill>
              </a:rPr>
              <a:t>10. MENYELENGGARAKAN PEMBELAJARAN YANG BERKUALITAS</a:t>
            </a:r>
            <a:r>
              <a:rPr lang="en-US" sz="4400" dirty="0" smtClean="0">
                <a:solidFill>
                  <a:srgbClr val="002060"/>
                </a:solidFill>
              </a:rPr>
              <a:t/>
            </a:r>
            <a:br>
              <a:rPr lang="en-US" sz="4400" dirty="0" smtClean="0">
                <a:solidFill>
                  <a:srgbClr val="002060"/>
                </a:solidFill>
              </a:rPr>
            </a:br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endParaRPr lang="en-US" dirty="0" smtClean="0"/>
          </a:p>
          <a:p>
            <a:r>
              <a:rPr lang="en-US" dirty="0" err="1" smtClean="0"/>
              <a:t>Riset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11. MENYAPA KEBUTUHAN MASYARAKAT/SOSIAL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4668"/>
                <a:gridCol w="51149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FASILITAS/DUKUNGAN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Penelitian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unggul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Lab-lab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fasilitas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riset</a:t>
                      </a:r>
                      <a:r>
                        <a:rPr lang="en-US" dirty="0" smtClean="0"/>
                        <a:t> yang modern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Lembaga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riset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profesional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dirty="0" smtClean="0"/>
                        <a:t>Dana </a:t>
                      </a:r>
                      <a:r>
                        <a:rPr lang="en-US" dirty="0" err="1" smtClean="0"/>
                        <a:t>penelitian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memadai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seleksi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penilaian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ketat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profesional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bukan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kuota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pemerataan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Link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industri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perusahaan</a:t>
                      </a:r>
                      <a:r>
                        <a:rPr lang="en-US" baseline="0" dirty="0" smtClean="0"/>
                        <a:t>/sponsor 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Administrasi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pematenan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baik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Indeks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rujukan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tinggi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Publikasi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ilmiah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jurnal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internasional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Insentif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penulisan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publikasi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artikel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jurnal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internasional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Insentif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penulisan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penerjemahan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buku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publikasi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ilmiah</a:t>
                      </a:r>
                      <a:r>
                        <a:rPr lang="en-US" baseline="0" dirty="0" smtClean="0"/>
                        <a:t> lain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Insentif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partisipasi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seminar/</a:t>
                      </a:r>
                      <a:r>
                        <a:rPr lang="en-US" baseline="0" dirty="0" err="1" smtClean="0"/>
                        <a:t>konferensi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keilmuan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internasional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penerjemahan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penerbitan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publikasi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melalui</a:t>
                      </a:r>
                      <a:r>
                        <a:rPr lang="en-US" baseline="0" dirty="0" smtClean="0"/>
                        <a:t> WEB </a:t>
                      </a:r>
                      <a:r>
                        <a:rPr lang="en-US" baseline="0" dirty="0" err="1" smtClean="0"/>
                        <a:t>abstrak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artikel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ilmiah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unggul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dosen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KEBUTUHAN FASILITAS DAN DUKUNGAN SUMBER DANA/DAYA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WCU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SDM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mempublikasikan</a:t>
            </a:r>
            <a:r>
              <a:rPr lang="en-US" dirty="0" smtClean="0"/>
              <a:t> </a:t>
            </a:r>
            <a:r>
              <a:rPr lang="en-US" dirty="0" err="1" smtClean="0"/>
              <a:t>hasil-hasil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jurnal-jurnal</a:t>
            </a:r>
            <a:r>
              <a:rPr lang="en-US" dirty="0" smtClean="0"/>
              <a:t> paling top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WCU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(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(Ambrose King,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Mohrman</a:t>
            </a:r>
            <a:r>
              <a:rPr lang="en-US" dirty="0" smtClean="0"/>
              <a:t>, 2005)</a:t>
            </a:r>
          </a:p>
          <a:p>
            <a:r>
              <a:rPr lang="en-US" dirty="0" smtClean="0"/>
              <a:t>WCU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rangking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i="1" dirty="0" smtClean="0"/>
              <a:t>(excellence)</a:t>
            </a:r>
            <a:r>
              <a:rPr lang="en-US" dirty="0" smtClean="0"/>
              <a:t> </a:t>
            </a:r>
            <a:r>
              <a:rPr lang="en-US" dirty="0" err="1" smtClean="0"/>
              <a:t>berstandard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</a:t>
            </a:r>
            <a:r>
              <a:rPr lang="en-US" dirty="0" err="1" smtClean="0"/>
              <a:t>Altbach</a:t>
            </a:r>
            <a:r>
              <a:rPr lang="en-US" dirty="0" smtClean="0"/>
              <a:t>, 2003)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PENGERTIAN UMUM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158" y="500043"/>
          <a:ext cx="835824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635"/>
                <a:gridCol w="5528611"/>
              </a:tblGrid>
              <a:tr h="3561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FASILITAS/DUKUNGAN</a:t>
                      </a:r>
                      <a:endParaRPr lang="id-ID" dirty="0"/>
                    </a:p>
                  </a:txBody>
                  <a:tcPr/>
                </a:tc>
              </a:tr>
              <a:tr h="356154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Internasionalisasi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Anggaran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internasionalisasi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kurikulum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SDM </a:t>
                      </a:r>
                      <a:r>
                        <a:rPr lang="en-US" dirty="0" err="1" smtClean="0"/>
                        <a:t>Prodi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internasional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pakar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tamu</a:t>
                      </a:r>
                      <a:r>
                        <a:rPr lang="en-US" baseline="0" dirty="0" smtClean="0"/>
                        <a:t> LN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Fasilitas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guest house </a:t>
                      </a:r>
                      <a:r>
                        <a:rPr lang="en-US" baseline="0" dirty="0" smtClean="0"/>
                        <a:t>yang </a:t>
                      </a:r>
                      <a:r>
                        <a:rPr lang="en-US" baseline="0" dirty="0" err="1" smtClean="0"/>
                        <a:t>memadai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Penawaran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aplikasi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manajemen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internasional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jelas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Fasilitas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dukungan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internasional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penyelenggaran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pertukaran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dosen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Anggaran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pengalaman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internasional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mahasiswa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akademik</a:t>
                      </a:r>
                      <a:r>
                        <a:rPr lang="en-US" baseline="0" dirty="0" smtClean="0"/>
                        <a:t>/non </a:t>
                      </a:r>
                      <a:r>
                        <a:rPr lang="en-US" baseline="0" dirty="0" err="1" smtClean="0"/>
                        <a:t>akademik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Kantor </a:t>
                      </a:r>
                      <a:r>
                        <a:rPr lang="en-US" baseline="0" dirty="0" err="1" smtClean="0"/>
                        <a:t>Internasional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dikelola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secara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profesional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Lembaga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bahasa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program yang </a:t>
                      </a:r>
                      <a:r>
                        <a:rPr lang="en-US" baseline="0" dirty="0" err="1" smtClean="0"/>
                        <a:t>efektif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0034" y="1214422"/>
          <a:ext cx="8358246" cy="381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635"/>
                <a:gridCol w="5528611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FASILITAS/DUKUNGAN</a:t>
                      </a:r>
                    </a:p>
                  </a:txBody>
                  <a:tcPr/>
                </a:tc>
              </a:tr>
              <a:tr h="2225966">
                <a:tc>
                  <a:txBody>
                    <a:bodyPr/>
                    <a:lstStyle/>
                    <a:p>
                      <a:r>
                        <a:rPr lang="en-US" dirty="0" smtClean="0"/>
                        <a:t>PBM </a:t>
                      </a:r>
                      <a:r>
                        <a:rPr lang="en-US" dirty="0" err="1" smtClean="0"/>
                        <a:t>berkualitas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melahirkan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lulusan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berkualitas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internasional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Fasiltitas</a:t>
                      </a:r>
                      <a:r>
                        <a:rPr lang="en-US" baseline="0" dirty="0" smtClean="0"/>
                        <a:t> PBM : </a:t>
                      </a:r>
                      <a:r>
                        <a:rPr lang="en-US" baseline="0" dirty="0" err="1" smtClean="0"/>
                        <a:t>ruang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kelas</a:t>
                      </a:r>
                      <a:r>
                        <a:rPr lang="en-US" baseline="0" dirty="0" smtClean="0"/>
                        <a:t>, lab, media </a:t>
                      </a:r>
                      <a:r>
                        <a:rPr lang="en-US" baseline="0" dirty="0" err="1" smtClean="0"/>
                        <a:t>pembelajaran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memadai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Perpustakaan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koleksi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buku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referensi</a:t>
                      </a:r>
                      <a:r>
                        <a:rPr lang="en-US" baseline="0" dirty="0" smtClean="0"/>
                        <a:t> /</a:t>
                      </a:r>
                      <a:r>
                        <a:rPr lang="en-US" baseline="0" dirty="0" err="1" smtClean="0"/>
                        <a:t>jurnal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memadai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kemudahan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akses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link </a:t>
                      </a:r>
                      <a:r>
                        <a:rPr lang="en-US" baseline="0" dirty="0" err="1" smtClean="0"/>
                        <a:t>dgn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perpustakaan</a:t>
                      </a:r>
                      <a:r>
                        <a:rPr lang="en-US" baseline="0" dirty="0" smtClean="0"/>
                        <a:t> lain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Program </a:t>
                      </a:r>
                      <a:r>
                        <a:rPr lang="en-US" baseline="0" dirty="0" err="1" smtClean="0"/>
                        <a:t>konsultasi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berkala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dengan</a:t>
                      </a:r>
                      <a:r>
                        <a:rPr lang="en-US" baseline="0" dirty="0" smtClean="0"/>
                        <a:t> stakeholder </a:t>
                      </a:r>
                      <a:r>
                        <a:rPr lang="en-US" baseline="0" dirty="0" err="1" smtClean="0"/>
                        <a:t>tentang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prospek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kualifikasi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lulusan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Insentif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kegiatan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magang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internasional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calon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lulusan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Insentif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untuk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inovasi-inovasi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pembelajaran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10" y="500042"/>
          <a:ext cx="7929618" cy="6097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5857916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FASILITAS/DUKUNGAN</a:t>
                      </a:r>
                      <a:endParaRPr lang="id-ID" dirty="0"/>
                    </a:p>
                  </a:txBody>
                  <a:tcPr/>
                </a:tc>
              </a:tr>
              <a:tr h="605895">
                <a:tc>
                  <a:txBody>
                    <a:bodyPr/>
                    <a:lstStyle/>
                    <a:p>
                      <a:r>
                        <a:rPr lang="en-US" dirty="0" smtClean="0"/>
                        <a:t>WEB</a:t>
                      </a:r>
                      <a:r>
                        <a:rPr lang="en-US" baseline="0" dirty="0" smtClean="0"/>
                        <a:t> DAN ICT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WEB</a:t>
                      </a:r>
                      <a:r>
                        <a:rPr lang="en-US" baseline="0" dirty="0" smtClean="0"/>
                        <a:t> bilingual yang </a:t>
                      </a:r>
                      <a:r>
                        <a:rPr lang="en-US" baseline="0" dirty="0" err="1" smtClean="0"/>
                        <a:t>dirancang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dikelola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oleh</a:t>
                      </a:r>
                      <a:r>
                        <a:rPr lang="en-US" baseline="0" dirty="0" smtClean="0"/>
                        <a:t> TA </a:t>
                      </a:r>
                      <a:r>
                        <a:rPr lang="en-US" baseline="0" dirty="0" err="1" smtClean="0"/>
                        <a:t>profesional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WEB yang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size </a:t>
                      </a:r>
                      <a:r>
                        <a:rPr lang="en-US" baseline="0" dirty="0" smtClean="0"/>
                        <a:t>yang </a:t>
                      </a:r>
                      <a:r>
                        <a:rPr lang="en-US" baseline="0" dirty="0" err="1" smtClean="0"/>
                        <a:t>memadai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menyapa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kebutuhan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publik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internasional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luas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i="1" baseline="0" dirty="0" smtClean="0"/>
                        <a:t>visibility</a:t>
                      </a:r>
                      <a:r>
                        <a:rPr lang="en-US" baseline="0" dirty="0" smtClean="0"/>
                        <a:t>), </a:t>
                      </a:r>
                      <a:r>
                        <a:rPr lang="en-US" baseline="0" dirty="0" err="1" smtClean="0"/>
                        <a:t>mempublikasikan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dokumen-dokumen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rich files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tulisan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ilmiah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scholars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i="0" baseline="0" dirty="0" smtClean="0"/>
                        <a:t>ICT yang </a:t>
                      </a:r>
                      <a:r>
                        <a:rPr lang="en-US" i="0" baseline="0" dirty="0" err="1" smtClean="0"/>
                        <a:t>efektif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untuk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kebutuhan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pembelajaran</a:t>
                      </a:r>
                      <a:r>
                        <a:rPr lang="en-US" i="0" baseline="0" dirty="0" smtClean="0"/>
                        <a:t> (E-learning)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i="0" baseline="0" dirty="0" smtClean="0"/>
                        <a:t>ICT yang </a:t>
                      </a:r>
                      <a:r>
                        <a:rPr lang="en-US" i="0" baseline="0" dirty="0" err="1" smtClean="0"/>
                        <a:t>efektif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untuk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kebutuhan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manajemen</a:t>
                      </a:r>
                      <a:r>
                        <a:rPr lang="en-US" i="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i="0" baseline="0" dirty="0" smtClean="0"/>
                        <a:t>ICT yang </a:t>
                      </a:r>
                      <a:r>
                        <a:rPr lang="en-US" i="0" baseline="0" dirty="0" err="1" smtClean="0"/>
                        <a:t>efektif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untuk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pengelolaan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0" baseline="0" dirty="0" err="1" smtClean="0"/>
                        <a:t>perpustakaan</a:t>
                      </a:r>
                      <a:endParaRPr lang="en-US" i="0" baseline="0" dirty="0" smtClean="0"/>
                    </a:p>
                  </a:txBody>
                  <a:tcPr/>
                </a:tc>
              </a:tr>
              <a:tr h="605895">
                <a:tc>
                  <a:txBody>
                    <a:bodyPr/>
                    <a:lstStyle/>
                    <a:p>
                      <a:r>
                        <a:rPr lang="en-US" dirty="0" smtClean="0"/>
                        <a:t>SDM yang </a:t>
                      </a:r>
                      <a:r>
                        <a:rPr lang="en-US" dirty="0" err="1" smtClean="0"/>
                        <a:t>berkualitas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internasional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Beasiswa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studi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lanjut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universitas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berreputasi</a:t>
                      </a:r>
                      <a:r>
                        <a:rPr lang="en-US" dirty="0" smtClean="0"/>
                        <a:t> intl. (</a:t>
                      </a:r>
                      <a:r>
                        <a:rPr lang="en-US" dirty="0" err="1" smtClean="0"/>
                        <a:t>kompetitif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Beasiswa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riset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pos-</a:t>
                      </a:r>
                      <a:r>
                        <a:rPr lang="en-US" baseline="0" dirty="0" err="1" smtClean="0"/>
                        <a:t>doktoral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i="1" baseline="0" dirty="0" smtClean="0"/>
                        <a:t>sabbatical leave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doktor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profesor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kompetitif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Beasiswa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magang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lembaga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berreputasi</a:t>
                      </a:r>
                      <a:r>
                        <a:rPr lang="en-US" baseline="0" dirty="0" smtClean="0"/>
                        <a:t> intl. (</a:t>
                      </a:r>
                      <a:r>
                        <a:rPr lang="en-US" baseline="0" dirty="0" err="1" smtClean="0"/>
                        <a:t>kompetitif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Beasiswa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pelatihan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peningkatan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kualitas</a:t>
                      </a:r>
                      <a:r>
                        <a:rPr lang="en-US" baseline="0" dirty="0" smtClean="0"/>
                        <a:t> SDM </a:t>
                      </a:r>
                      <a:r>
                        <a:rPr lang="en-US" baseline="0" dirty="0" err="1" smtClean="0"/>
                        <a:t>bagi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dosen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administrasi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Penghargaan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i="1" baseline="0" dirty="0" smtClean="0"/>
                        <a:t>award</a:t>
                      </a:r>
                      <a:r>
                        <a:rPr lang="en-US" baseline="0" dirty="0" smtClean="0"/>
                        <a:t>) </a:t>
                      </a:r>
                      <a:r>
                        <a:rPr lang="en-US" baseline="0" dirty="0" err="1" smtClean="0"/>
                        <a:t>bagi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peneliti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dosen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berprestasi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unggul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Menuju</a:t>
            </a:r>
            <a:r>
              <a:rPr lang="en-US" dirty="0" smtClean="0"/>
              <a:t> WCU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.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komitmen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, </a:t>
            </a:r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aksesor</a:t>
            </a:r>
            <a:r>
              <a:rPr lang="en-US" dirty="0" smtClean="0"/>
              <a:t> WCU (</a:t>
            </a:r>
            <a:r>
              <a:rPr lang="en-US" dirty="0" err="1" smtClean="0"/>
              <a:t>Webometrics</a:t>
            </a:r>
            <a:r>
              <a:rPr lang="en-US" dirty="0" smtClean="0"/>
              <a:t>, THES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Jia</a:t>
            </a:r>
            <a:r>
              <a:rPr lang="en-US" dirty="0" smtClean="0"/>
              <a:t> Tong). UNY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SIMPULAN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WCU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yang:</a:t>
            </a:r>
          </a:p>
          <a:p>
            <a:pPr>
              <a:buNone/>
            </a:pPr>
            <a:r>
              <a:rPr lang="en-US" dirty="0" smtClean="0"/>
              <a:t>   ~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~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prima</a:t>
            </a:r>
          </a:p>
          <a:p>
            <a:pPr>
              <a:buNone/>
            </a:pPr>
            <a:r>
              <a:rPr lang="en-US" dirty="0" smtClean="0"/>
              <a:t>	~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~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 (Frazer, 1994 </a:t>
            </a:r>
            <a:r>
              <a:rPr lang="en-US" dirty="0" err="1" smtClean="0"/>
              <a:t>dan</a:t>
            </a:r>
            <a:r>
              <a:rPr lang="en-US" dirty="0" smtClean="0"/>
              <a:t> Lang, 2004)</a:t>
            </a:r>
          </a:p>
          <a:p>
            <a:r>
              <a:rPr lang="en-US" dirty="0" smtClean="0"/>
              <a:t>WCU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luas</a:t>
            </a:r>
            <a:r>
              <a:rPr lang="en-US" dirty="0" smtClean="0"/>
              <a:t>. (Levin,2006)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en-US" b="1" dirty="0" smtClean="0"/>
              <a:t>1. Shanghai </a:t>
            </a:r>
            <a:r>
              <a:rPr lang="en-US" b="1" dirty="0" err="1" smtClean="0"/>
              <a:t>Jia</a:t>
            </a:r>
            <a:r>
              <a:rPr lang="en-US" b="1" dirty="0" smtClean="0"/>
              <a:t> Tong University (SJTU) </a:t>
            </a:r>
          </a:p>
          <a:p>
            <a:pPr marL="624078" indent="-514350"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dgn</a:t>
            </a:r>
            <a:r>
              <a:rPr lang="en-US" u="sng" dirty="0" smtClean="0"/>
              <a:t> </a:t>
            </a:r>
            <a:r>
              <a:rPr lang="en-US" u="sng" dirty="0" err="1" smtClean="0"/>
              <a:t>indikator</a:t>
            </a:r>
            <a:r>
              <a:rPr lang="en-US" dirty="0" smtClean="0"/>
              <a:t>: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 alumni </a:t>
            </a:r>
            <a:r>
              <a:rPr lang="en-US" dirty="0" err="1" smtClean="0"/>
              <a:t>dan</a:t>
            </a:r>
            <a:r>
              <a:rPr lang="en-US" dirty="0" smtClean="0"/>
              <a:t> staff (</a:t>
            </a:r>
            <a:r>
              <a:rPr lang="en-US" dirty="0" err="1" smtClean="0"/>
              <a:t>penghargaan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),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,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IPA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/</a:t>
            </a:r>
            <a:r>
              <a:rPr lang="en-US" dirty="0" err="1" smtClean="0"/>
              <a:t>Humaniora</a:t>
            </a:r>
            <a:r>
              <a:rPr lang="en-US" dirty="0" smtClean="0"/>
              <a:t>,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b="1" dirty="0" smtClean="0"/>
              <a:t>2. Times Higher Education Supplement (THES)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u="sng" dirty="0" err="1" smtClean="0"/>
              <a:t>dgn</a:t>
            </a:r>
            <a:r>
              <a:rPr lang="en-US" u="sng" dirty="0" smtClean="0"/>
              <a:t> </a:t>
            </a:r>
            <a:r>
              <a:rPr lang="en-US" u="sng" dirty="0" err="1" smtClean="0"/>
              <a:t>indikator</a:t>
            </a:r>
            <a:r>
              <a:rPr lang="en-US" dirty="0" smtClean="0"/>
              <a:t>: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melalui</a:t>
            </a:r>
            <a:r>
              <a:rPr lang="en-US" dirty="0" smtClean="0"/>
              <a:t> survey,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, </a:t>
            </a:r>
            <a:r>
              <a:rPr lang="en-US" dirty="0" err="1" smtClean="0"/>
              <a:t>rasio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dosen</a:t>
            </a:r>
            <a:r>
              <a:rPr lang="en-US" dirty="0" smtClean="0"/>
              <a:t>/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penilaian</a:t>
            </a:r>
            <a:r>
              <a:rPr lang="en-US" dirty="0" smtClean="0"/>
              <a:t> stakeholder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LEMBAGA PENILAI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dirty="0" err="1" smtClean="0"/>
              <a:t>Webometric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: WEB </a:t>
            </a:r>
            <a:r>
              <a:rPr lang="en-US" dirty="0" err="1" smtClean="0"/>
              <a:t>universitas</a:t>
            </a:r>
            <a:r>
              <a:rPr lang="en-US" dirty="0" smtClean="0"/>
              <a:t> 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: </a:t>
            </a:r>
            <a:r>
              <a:rPr lang="en-US" i="1" dirty="0" smtClean="0"/>
              <a:t>visibility</a:t>
            </a:r>
            <a:r>
              <a:rPr lang="en-US" dirty="0" smtClean="0"/>
              <a:t> (50%), </a:t>
            </a:r>
            <a:r>
              <a:rPr lang="en-US" i="1" dirty="0" smtClean="0"/>
              <a:t>size</a:t>
            </a:r>
            <a:r>
              <a:rPr lang="en-US" dirty="0" smtClean="0"/>
              <a:t> (20%), </a:t>
            </a:r>
            <a:r>
              <a:rPr lang="en-US" i="1" dirty="0" smtClean="0"/>
              <a:t>rich files </a:t>
            </a:r>
            <a:r>
              <a:rPr lang="en-US" dirty="0" smtClean="0"/>
              <a:t>(15%), </a:t>
            </a:r>
            <a:r>
              <a:rPr lang="en-US" i="1" dirty="0" smtClean="0"/>
              <a:t>scholar</a:t>
            </a:r>
            <a:r>
              <a:rPr lang="en-US" dirty="0" smtClean="0"/>
              <a:t> (15%).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Visibility: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Size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/</a:t>
            </a:r>
            <a:r>
              <a:rPr lang="en-US" dirty="0" err="1" smtClean="0"/>
              <a:t>halaman</a:t>
            </a:r>
            <a:r>
              <a:rPr lang="en-US" dirty="0" smtClean="0"/>
              <a:t>/</a:t>
            </a:r>
            <a:r>
              <a:rPr lang="en-US" dirty="0" err="1" smtClean="0"/>
              <a:t>kolom</a:t>
            </a:r>
            <a:r>
              <a:rPr lang="en-US" dirty="0" smtClean="0"/>
              <a:t>/</a:t>
            </a:r>
            <a:r>
              <a:rPr lang="en-US" dirty="0" err="1" smtClean="0"/>
              <a:t>entri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/>
              <a:t>Rich files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files yang </a:t>
            </a:r>
            <a:r>
              <a:rPr lang="en-US" dirty="0" err="1" smtClean="0"/>
              <a:t>dimuat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ajar,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digital)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/>
              <a:t>Scholar</a:t>
            </a:r>
            <a:r>
              <a:rPr lang="en-US" dirty="0" smtClean="0"/>
              <a:t>: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/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42911" y="1138249"/>
          <a:ext cx="8215369" cy="52742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71635"/>
                <a:gridCol w="4572032"/>
                <a:gridCol w="1071570"/>
                <a:gridCol w="1000132"/>
              </a:tblGrid>
              <a:tr h="90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Criteria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Indicator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Code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Weight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  <a:tr h="919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Quality of Education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Alumni of an institution winning Nobel Prizes and Fields Medals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Alumni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10%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</a:tr>
              <a:tr h="7687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Quality of Faculty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Staff of an institution winning Nobel Prizes and Fields Medals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Award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20%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</a:tr>
              <a:tr h="61813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Highly cited researchers in 21 broad subject categories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HiCi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20%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</a:tr>
              <a:tr h="4675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Research Output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Articles published in Nature and Science*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N&amp;S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20%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</a:tr>
              <a:tr h="472186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Articles indexed in Science Citation Index-expanded, and Social Science Citation Index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PUB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20%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</a:tr>
              <a:tr h="467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Per Capita</a:t>
                      </a:r>
                      <a:br>
                        <a:rPr lang="id-ID" sz="1400"/>
                      </a:br>
                      <a:r>
                        <a:rPr lang="id-ID" sz="1400"/>
                        <a:t>Performance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Per capita academic performance of an institution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PCP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10%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6374" marR="6374" marT="6374" marB="6374" anchor="ctr"/>
                </a:tc>
              </a:tr>
              <a:tr h="6024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/>
                        <a:t>Total</a:t>
                      </a:r>
                      <a:endParaRPr lang="id-ID" sz="140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0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0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/>
                        <a:t>100%</a:t>
                      </a:r>
                      <a:endParaRPr lang="id-ID" sz="1400" dirty="0">
                        <a:latin typeface="Tahoma" pitchFamily="34" charset="0"/>
                        <a:ea typeface="Calibri"/>
                        <a:cs typeface="Tahoma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TABEL KRITERIA PENILAIAN SHJT</a:t>
            </a:r>
            <a:endParaRPr lang="id-ID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1472" y="1000108"/>
            <a:ext cx="8115328" cy="5007183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9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/>
                <a:gridCol w="3371864"/>
                <a:gridCol w="2743200"/>
              </a:tblGrid>
              <a:tr h="3939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8003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Institutional</a:t>
                      </a:r>
                      <a:r>
                        <a:rPr lang="en-US" baseline="0" dirty="0" smtClean="0"/>
                        <a:t> characteristics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INTERNATIONAL STAFF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id-ID" dirty="0"/>
                    </a:p>
                  </a:txBody>
                  <a:tcPr/>
                </a:tc>
              </a:tr>
              <a:tr h="393988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FACULTY to STUDENT ratio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id-ID" dirty="0"/>
                    </a:p>
                  </a:txBody>
                  <a:tcPr/>
                </a:tc>
              </a:tr>
              <a:tr h="1262921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CITATION FOR ACADEMIC PAPERS generated by each staff member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id-ID" dirty="0"/>
                    </a:p>
                  </a:txBody>
                  <a:tcPr/>
                </a:tc>
              </a:tr>
              <a:tr h="680035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characteristics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INTERNATIONAL STUDENT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id-ID" dirty="0"/>
                    </a:p>
                  </a:txBody>
                  <a:tcPr/>
                </a:tc>
              </a:tr>
              <a:tr h="680035">
                <a:tc>
                  <a:txBody>
                    <a:bodyPr/>
                    <a:lstStyle/>
                    <a:p>
                      <a:r>
                        <a:rPr lang="en-US" dirty="0" smtClean="0"/>
                        <a:t>Review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PEER REVIEW score</a:t>
                      </a:r>
                    </a:p>
                    <a:p>
                      <a:r>
                        <a:rPr lang="en-US" dirty="0" smtClean="0"/>
                        <a:t>RECRUITER REVIEW 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</a:p>
                    <a:p>
                      <a:r>
                        <a:rPr lang="en-US" dirty="0" smtClean="0"/>
                        <a:t>10%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TABEL KRITERIA PENILAIAN THES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KRITERIA PENILAIAN WEBOMETRICS</a:t>
            </a:r>
            <a:endParaRPr lang="id-ID" dirty="0"/>
          </a:p>
        </p:txBody>
      </p:sp>
      <p:pic>
        <p:nvPicPr>
          <p:cNvPr id="34818" name="Picture 2" descr="http://www.webometrics.info/images/tabla3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214414" y="1357298"/>
            <a:ext cx="719793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SDM  </a:t>
            </a:r>
            <a:r>
              <a:rPr lang="en-US" i="1" dirty="0" smtClean="0"/>
              <a:t>(faculty)</a:t>
            </a:r>
            <a:r>
              <a:rPr lang="en-US" dirty="0" smtClean="0"/>
              <a:t>  yang </a:t>
            </a:r>
            <a:r>
              <a:rPr lang="en-US" dirty="0" err="1" smtClean="0"/>
              <a:t>unggul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atmosfer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yang </a:t>
            </a:r>
            <a:r>
              <a:rPr lang="en-US" dirty="0" err="1" smtClean="0"/>
              <a:t>kondusif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/</a:t>
            </a:r>
            <a:r>
              <a:rPr lang="en-US" i="1" dirty="0" smtClean="0"/>
              <a:t>Self Governance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keberagaman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internasionalisasi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yang </a:t>
            </a:r>
            <a:r>
              <a:rPr lang="en-US" dirty="0" err="1" smtClean="0"/>
              <a:t>demokratis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BENCHMARK WCU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781</TotalTime>
  <Words>1124</Words>
  <Application>Microsoft Office PowerPoint</Application>
  <PresentationFormat>On-screen Show (4:3)</PresentationFormat>
  <Paragraphs>195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MENUJU  WORLD CLASS UNIVERSITY</vt:lpstr>
      <vt:lpstr>PENGERTIAN UMUM</vt:lpstr>
      <vt:lpstr>Slide 3</vt:lpstr>
      <vt:lpstr>LEMBAGA PENILAI</vt:lpstr>
      <vt:lpstr>Slide 5</vt:lpstr>
      <vt:lpstr>TABEL KRITERIA PENILAIAN SHJT</vt:lpstr>
      <vt:lpstr>TABEL KRITERIA PENILAIAN THES</vt:lpstr>
      <vt:lpstr>KRITERIA PENILAIAN WEBOMETRICS</vt:lpstr>
      <vt:lpstr>BENCHMARK WCU</vt:lpstr>
      <vt:lpstr>Slide 10</vt:lpstr>
      <vt:lpstr> 1. MELAHIRKAN PENELITIAN DAN MEMILIKI SDM  (FACULTY)  YANG UNGGUL </vt:lpstr>
      <vt:lpstr> 2. MENDUKUNG KEBEBASAN DAN ATMOSFER AKADEMIK  </vt:lpstr>
      <vt:lpstr>  4. MEMILIKI FASILITAS DAN PENDANAAN YANG MEMADAI </vt:lpstr>
      <vt:lpstr>5. MENDUKUNG KEBERAGAMAN</vt:lpstr>
      <vt:lpstr>6. MELAKSANAKAN INTERNASIONALISASI</vt:lpstr>
      <vt:lpstr> 7. MEMILIKI KEPEMIMPINAN YANG DEMOKRATIS </vt:lpstr>
      <vt:lpstr> 10. MENYELENGGARAKAN PEMBELAJARAN YANG BERKUALITAS </vt:lpstr>
      <vt:lpstr> 11. MENYAPA KEBUTUHAN MASYARAKAT/SOSIAL </vt:lpstr>
      <vt:lpstr>KEBUTUHAN FASILITAS DAN DUKUNGAN SUMBER DANA/DAYA</vt:lpstr>
      <vt:lpstr>Slide 20</vt:lpstr>
      <vt:lpstr>Slide 21</vt:lpstr>
      <vt:lpstr>Slide 22</vt:lpstr>
      <vt:lpstr>SIMPULAN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MENUJU  WORLD CLASS UNIVERSITY</dc:title>
  <dc:creator>Widyastuti Purbani</dc:creator>
  <cp:lastModifiedBy>axioo</cp:lastModifiedBy>
  <cp:revision>70</cp:revision>
  <dcterms:created xsi:type="dcterms:W3CDTF">2009-02-17T19:22:00Z</dcterms:created>
  <dcterms:modified xsi:type="dcterms:W3CDTF">2010-12-26T16:09:52Z</dcterms:modified>
</cp:coreProperties>
</file>