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0B02-F6F1-406F-96EB-E190D8044EA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7F21-91E8-4F7E-B4FA-D9FFA13A5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0B02-F6F1-406F-96EB-E190D8044EA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7F21-91E8-4F7E-B4FA-D9FFA13A5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0B02-F6F1-406F-96EB-E190D8044EA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7F21-91E8-4F7E-B4FA-D9FFA13A5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0B02-F6F1-406F-96EB-E190D8044EA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7F21-91E8-4F7E-B4FA-D9FFA13A5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0B02-F6F1-406F-96EB-E190D8044EA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7F21-91E8-4F7E-B4FA-D9FFA13A5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0B02-F6F1-406F-96EB-E190D8044EA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7F21-91E8-4F7E-B4FA-D9FFA13A5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0B02-F6F1-406F-96EB-E190D8044EA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7F21-91E8-4F7E-B4FA-D9FFA13A5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0B02-F6F1-406F-96EB-E190D8044EA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7F21-91E8-4F7E-B4FA-D9FFA13A5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0B02-F6F1-406F-96EB-E190D8044EA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7F21-91E8-4F7E-B4FA-D9FFA13A5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0B02-F6F1-406F-96EB-E190D8044EA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7F21-91E8-4F7E-B4FA-D9FFA13A5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90B02-F6F1-406F-96EB-E190D8044EA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7F21-91E8-4F7E-B4FA-D9FFA13A52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90B02-F6F1-406F-96EB-E190D8044EAB}" type="datetimeFigureOut">
              <a:rPr lang="en-US" smtClean="0"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37F21-91E8-4F7E-B4FA-D9FFA13A52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Copperplate Gothic Bold" pitchFamily="34" charset="0"/>
              </a:rPr>
              <a:t>Membaca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inspeksional</a:t>
            </a:r>
            <a:r>
              <a:rPr lang="en-US" dirty="0" smtClean="0">
                <a:latin typeface="Copperplate Gothic Bold" pitchFamily="34" charset="0"/>
              </a:rPr>
              <a:t> 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Copperplate Gothic Bold" pitchFamily="34" charset="0"/>
              </a:rPr>
              <a:t>Jenis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membaca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Inspeksional</a:t>
            </a:r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7030A0"/>
                </a:solidFill>
                <a:latin typeface="Copperplate Gothic Bold" pitchFamily="34" charset="0"/>
              </a:rPr>
              <a:t>Menandai</a:t>
            </a:r>
            <a:r>
              <a:rPr lang="en-US" dirty="0" smtClean="0">
                <a:solidFill>
                  <a:srgbClr val="7030A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Copperplate Gothic Bold" pitchFamily="34" charset="0"/>
              </a:rPr>
              <a:t>buku</a:t>
            </a:r>
            <a:r>
              <a:rPr lang="en-US" dirty="0" smtClean="0">
                <a:solidFill>
                  <a:srgbClr val="7030A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Copperplate Gothic Bold" pitchFamily="34" charset="0"/>
              </a:rPr>
              <a:t>saat</a:t>
            </a:r>
            <a:r>
              <a:rPr lang="en-US" dirty="0" smtClean="0">
                <a:solidFill>
                  <a:srgbClr val="7030A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Copperplate Gothic Bold" pitchFamily="34" charset="0"/>
              </a:rPr>
              <a:t>membaca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MEMBUAT ANGKA HALAMAN LAIN PADA MARGIN.</a:t>
            </a:r>
          </a:p>
          <a:p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Merujuk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pada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halaman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mana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lagi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dalam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buku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itu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penulis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membuat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poin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yang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sama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atau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poin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yang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relevan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bahkan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kontras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dengan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poin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yang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ditandai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.</a:t>
            </a:r>
          </a:p>
          <a:p>
            <a:pPr lvl="0"/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MELINGKARI KATA ATAU FRASA KUNCI.</a:t>
            </a:r>
          </a:p>
          <a:p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Sama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fungsinya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dengan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menggarisbawahi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.</a:t>
            </a:r>
          </a:p>
          <a:p>
            <a:pPr lvl="0"/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MENCATAT PADA MARGIN ATAU PADA BAGIAN ATAS ATAU BAWAH HALAMAN.</a:t>
            </a:r>
          </a:p>
          <a:p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Mencatat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pertanyaan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atau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jawaban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yang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ditimbulkan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dalam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pikiran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anda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oleh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suatu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bagian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bacaan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.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Bisa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juga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digunakan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sebagai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indeks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pribadi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err="1" smtClean="0">
                <a:solidFill>
                  <a:srgbClr val="00B050"/>
                </a:solidFill>
                <a:latin typeface="Copperplate Gothic Bold" pitchFamily="34" charset="0"/>
              </a:rPr>
              <a:t>Pertanyaan</a:t>
            </a:r>
            <a:r>
              <a:rPr lang="en-US" sz="3100" dirty="0" smtClean="0">
                <a:solidFill>
                  <a:srgbClr val="00B050"/>
                </a:solidFill>
                <a:latin typeface="Copperplate Gothic Bold" pitchFamily="34" charset="0"/>
              </a:rPr>
              <a:t> yang </a:t>
            </a:r>
            <a:r>
              <a:rPr lang="en-US" sz="3100" dirty="0" err="1" smtClean="0">
                <a:solidFill>
                  <a:srgbClr val="00B050"/>
                </a:solidFill>
                <a:latin typeface="Copperplate Gothic Bold" pitchFamily="34" charset="0"/>
              </a:rPr>
              <a:t>harus</a:t>
            </a:r>
            <a:r>
              <a:rPr lang="en-US" sz="3100" dirty="0" smtClean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sz="3100" dirty="0" err="1" smtClean="0">
                <a:solidFill>
                  <a:srgbClr val="00B050"/>
                </a:solidFill>
                <a:latin typeface="Copperplate Gothic Bold" pitchFamily="34" charset="0"/>
              </a:rPr>
              <a:t>diajukan</a:t>
            </a:r>
            <a:r>
              <a:rPr lang="en-US" sz="3100" dirty="0" smtClean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sz="3100" dirty="0" err="1" smtClean="0">
                <a:solidFill>
                  <a:srgbClr val="00B050"/>
                </a:solidFill>
                <a:latin typeface="Copperplate Gothic Bold" pitchFamily="34" charset="0"/>
              </a:rPr>
              <a:t>pada</a:t>
            </a:r>
            <a:r>
              <a:rPr lang="en-US" sz="3100" dirty="0" smtClean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sz="3100" dirty="0" err="1" smtClean="0">
                <a:solidFill>
                  <a:srgbClr val="00B050"/>
                </a:solidFill>
                <a:latin typeface="Copperplate Gothic Bold" pitchFamily="34" charset="0"/>
              </a:rPr>
              <a:t>saat</a:t>
            </a:r>
            <a:r>
              <a:rPr lang="en-US" sz="3100" dirty="0" smtClean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sz="3100" dirty="0" err="1" smtClean="0">
                <a:solidFill>
                  <a:srgbClr val="00B050"/>
                </a:solidFill>
                <a:latin typeface="Copperplate Gothic Bold" pitchFamily="34" charset="0"/>
              </a:rPr>
              <a:t>membaca</a:t>
            </a:r>
            <a:r>
              <a:rPr lang="en-US" sz="3100" dirty="0" smtClean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sz="3100" dirty="0" err="1" smtClean="0">
                <a:solidFill>
                  <a:srgbClr val="00B050"/>
                </a:solidFill>
                <a:latin typeface="Copperplate Gothic Bold" pitchFamily="34" charset="0"/>
              </a:rPr>
              <a:t>inspeksional</a:t>
            </a:r>
            <a:r>
              <a:rPr lang="en-US" sz="3100" dirty="0" smtClean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endParaRPr lang="en-US" dirty="0">
              <a:solidFill>
                <a:srgbClr val="00B050"/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P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ertama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Apa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jenis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jenis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buku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yang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dibaca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Kedua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apa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perihal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buku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secara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keseluruhan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?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Ketiga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bagaimana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struktur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buku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atau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bagaimana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penulis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mengembangkan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konsep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pengembangan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umum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pperplate Gothic Bold" pitchFamily="34" charset="0"/>
              </a:rPr>
              <a:t>temanya</a:t>
            </a:r>
            <a:r>
              <a:rPr lang="en-US" dirty="0">
                <a:solidFill>
                  <a:srgbClr val="FF0000"/>
                </a:solidFill>
                <a:latin typeface="Copperplate Gothic Bold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B050"/>
                </a:solidFill>
                <a:latin typeface="Copperplate Gothic Bold" pitchFamily="34" charset="0"/>
              </a:rPr>
              <a:t>Pertanyaan</a:t>
            </a:r>
            <a:r>
              <a:rPr lang="en-US" sz="3200" dirty="0" smtClean="0">
                <a:solidFill>
                  <a:srgbClr val="00B050"/>
                </a:solidFill>
                <a:latin typeface="Copperplate Gothic Bold" pitchFamily="34" charset="0"/>
              </a:rPr>
              <a:t> yang </a:t>
            </a:r>
            <a:r>
              <a:rPr lang="en-US" sz="3200" dirty="0" err="1" smtClean="0">
                <a:solidFill>
                  <a:srgbClr val="00B050"/>
                </a:solidFill>
                <a:latin typeface="Copperplate Gothic Bold" pitchFamily="34" charset="0"/>
              </a:rPr>
              <a:t>harus</a:t>
            </a:r>
            <a:r>
              <a:rPr lang="en-US" sz="3200" dirty="0" smtClean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Copperplate Gothic Bold" pitchFamily="34" charset="0"/>
              </a:rPr>
              <a:t>diajukan</a:t>
            </a:r>
            <a:r>
              <a:rPr lang="en-US" sz="3200" dirty="0" smtClean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Copperplate Gothic Bold" pitchFamily="34" charset="0"/>
              </a:rPr>
              <a:t>pada</a:t>
            </a:r>
            <a:r>
              <a:rPr lang="en-US" sz="3200" dirty="0" smtClean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Copperplate Gothic Bold" pitchFamily="34" charset="0"/>
              </a:rPr>
              <a:t>saat</a:t>
            </a:r>
            <a:r>
              <a:rPr lang="en-US" sz="3200" dirty="0" smtClean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Copperplate Gothic Bold" pitchFamily="34" charset="0"/>
              </a:rPr>
              <a:t>membaca</a:t>
            </a:r>
            <a:r>
              <a:rPr lang="en-US" sz="3200" dirty="0" smtClean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Copperplate Gothic Bold" pitchFamily="34" charset="0"/>
              </a:rPr>
              <a:t>inspeksional</a:t>
            </a:r>
            <a:r>
              <a:rPr lang="en-US" sz="3200" dirty="0" smtClean="0">
                <a:solidFill>
                  <a:srgbClr val="00B050"/>
                </a:solidFill>
                <a:latin typeface="Copperplate Gothic Bold" pitchFamily="34" charset="0"/>
              </a:rPr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latin typeface="Copperplate Gothic Bold" pitchFamily="34" charset="0"/>
              </a:rPr>
              <a:t>daftar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isi</a:t>
            </a:r>
            <a:r>
              <a:rPr lang="en-US" dirty="0">
                <a:latin typeface="Copperplate Gothic Bold" pitchFamily="34" charset="0"/>
              </a:rPr>
              <a:t>, </a:t>
            </a:r>
            <a:r>
              <a:rPr lang="en-US" dirty="0" err="1">
                <a:latin typeface="Copperplate Gothic Bold" pitchFamily="34" charset="0"/>
              </a:rPr>
              <a:t>atau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mungkin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juga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pada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halaman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judul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dalam</a:t>
            </a:r>
            <a:r>
              <a:rPr lang="en-US" dirty="0">
                <a:latin typeface="Copperplate Gothic Bold" pitchFamily="34" charset="0"/>
              </a:rPr>
              <a:t> yang </a:t>
            </a:r>
            <a:r>
              <a:rPr lang="en-US" dirty="0" err="1">
                <a:latin typeface="Copperplate Gothic Bold" pitchFamily="34" charset="0"/>
              </a:rPr>
              <a:t>tak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terpakai</a:t>
            </a:r>
            <a:r>
              <a:rPr lang="en-US" dirty="0">
                <a:latin typeface="Copperplate Gothic Bold" pitchFamily="34" charset="0"/>
              </a:rPr>
              <a:t>. </a:t>
            </a:r>
            <a:r>
              <a:rPr lang="en-US" dirty="0" err="1">
                <a:latin typeface="Copperplate Gothic Bold" pitchFamily="34" charset="0"/>
              </a:rPr>
              <a:t>Catatan</a:t>
            </a:r>
            <a:r>
              <a:rPr lang="en-US" dirty="0">
                <a:latin typeface="Copperplate Gothic Bold" pitchFamily="34" charset="0"/>
              </a:rPr>
              <a:t> yang </a:t>
            </a:r>
            <a:r>
              <a:rPr lang="en-US" dirty="0" err="1">
                <a:latin typeface="Copperplate Gothic Bold" pitchFamily="34" charset="0"/>
              </a:rPr>
              <a:t>anda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buat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pada</a:t>
            </a:r>
            <a:r>
              <a:rPr lang="en-US" dirty="0">
                <a:latin typeface="Copperplate Gothic Bold" pitchFamily="34" charset="0"/>
              </a:rPr>
              <a:t> level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analitis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adalah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konseptual</a:t>
            </a:r>
            <a:r>
              <a:rPr lang="en-US" dirty="0">
                <a:latin typeface="Copperplate Gothic Bold" pitchFamily="34" charset="0"/>
              </a:rPr>
              <a:t>, </a:t>
            </a:r>
            <a:r>
              <a:rPr lang="en-US" dirty="0" err="1">
                <a:latin typeface="Copperplate Gothic Bold" pitchFamily="34" charset="0"/>
              </a:rPr>
              <a:t>bukan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struktural</a:t>
            </a:r>
            <a:r>
              <a:rPr lang="en-US" dirty="0">
                <a:latin typeface="Copperplate Gothic Bold" pitchFamily="34" charset="0"/>
              </a:rPr>
              <a:t>. </a:t>
            </a:r>
            <a:r>
              <a:rPr lang="en-US" dirty="0" err="1">
                <a:latin typeface="Copperplate Gothic Bold" pitchFamily="34" charset="0"/>
              </a:rPr>
              <a:t>Catatan</a:t>
            </a:r>
            <a:r>
              <a:rPr lang="en-US">
                <a:latin typeface="Copperplate Gothic Bold" pitchFamily="34" charset="0"/>
              </a:rPr>
              <a:t> </a:t>
            </a:r>
            <a:r>
              <a:rPr lang="en-US" smtClean="0">
                <a:latin typeface="Copperplate Gothic Bold" pitchFamily="34" charset="0"/>
              </a:rPr>
              <a:t> itu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berurusan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dengan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konsep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penulis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konsep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anda</a:t>
            </a:r>
            <a:r>
              <a:rPr lang="en-US" dirty="0">
                <a:latin typeface="Copperplate Gothic Bold" pitchFamily="34" charset="0"/>
              </a:rPr>
              <a:t>, </a:t>
            </a:r>
            <a:r>
              <a:rPr lang="en-US" dirty="0" err="1">
                <a:latin typeface="Copperplate Gothic Bold" pitchFamily="34" charset="0"/>
              </a:rPr>
              <a:t>karena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konssep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penulis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telah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diwarnai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oleh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pemahaman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anda</a:t>
            </a:r>
            <a:r>
              <a:rPr lang="en-US" dirty="0">
                <a:latin typeface="Copperplate Gothic Bold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pperplate Gothic Bold" pitchFamily="34" charset="0"/>
              </a:rPr>
              <a:t>Jenis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membaca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inspeksional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inspeksional</a:t>
            </a:r>
            <a:r>
              <a:rPr lang="en-US" dirty="0">
                <a:latin typeface="Copperplate Gothic Bold" pitchFamily="34" charset="0"/>
              </a:rPr>
              <a:t> I: “</a:t>
            </a:r>
            <a:r>
              <a:rPr lang="en-US" dirty="0" err="1">
                <a:latin typeface="Copperplate Gothic Bold" pitchFamily="34" charset="0"/>
              </a:rPr>
              <a:t>skiming</a:t>
            </a:r>
            <a:r>
              <a:rPr lang="en-US" dirty="0">
                <a:latin typeface="Copperplate Gothic Bold" pitchFamily="34" charset="0"/>
              </a:rPr>
              <a:t>” </a:t>
            </a:r>
            <a:r>
              <a:rPr lang="en-US" dirty="0" err="1">
                <a:latin typeface="Copperplate Gothic Bold" pitchFamily="34" charset="0"/>
              </a:rPr>
              <a:t>atau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pramembaca</a:t>
            </a:r>
            <a:r>
              <a:rPr lang="en-US" dirty="0">
                <a:latin typeface="Copperplate Gothic Bold" pitchFamily="34" charset="0"/>
              </a:rPr>
              <a:t> </a:t>
            </a:r>
          </a:p>
          <a:p>
            <a:r>
              <a:rPr lang="en-US" dirty="0" err="1">
                <a:latin typeface="Copperplate Gothic Bold" pitchFamily="34" charset="0"/>
              </a:rPr>
              <a:t>Skiming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merupakan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teknik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sepintas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cepat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untuk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mendapatkan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kesan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keseluruhan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umum</a:t>
            </a:r>
            <a:r>
              <a:rPr lang="en-US" dirty="0">
                <a:latin typeface="Copperplate Gothic Bold" pitchFamily="34" charset="0"/>
              </a:rPr>
              <a:t>.</a:t>
            </a:r>
          </a:p>
          <a:p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pperplate Gothic Bold" pitchFamily="34" charset="0"/>
              </a:rPr>
              <a:t>Langkah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membaca</a:t>
            </a:r>
            <a:r>
              <a:rPr lang="en-US" dirty="0" smtClean="0">
                <a:latin typeface="Copperplate Gothic Bold" pitchFamily="34" charset="0"/>
              </a:rPr>
              <a:t> skimming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>
                <a:latin typeface="Copperplate Gothic Bold" pitchFamily="34" charset="0"/>
              </a:rPr>
              <a:t>Langkah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melakukan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skiming</a:t>
            </a:r>
            <a:r>
              <a:rPr lang="en-US" dirty="0">
                <a:latin typeface="Copperplate Gothic Bold" pitchFamily="34" charset="0"/>
              </a:rPr>
              <a:t>:</a:t>
            </a:r>
          </a:p>
          <a:p>
            <a:r>
              <a:rPr lang="en-US" dirty="0">
                <a:latin typeface="Copperplate Gothic Bold" pitchFamily="34" charset="0"/>
              </a:rPr>
              <a:t>1. </a:t>
            </a:r>
            <a:r>
              <a:rPr lang="en-US" dirty="0" err="1">
                <a:latin typeface="Copperplate Gothic Bold" pitchFamily="34" charset="0"/>
              </a:rPr>
              <a:t>Periksa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judul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kata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pengantar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jika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ada</a:t>
            </a:r>
            <a:r>
              <a:rPr lang="en-US" dirty="0">
                <a:latin typeface="Copperplate Gothic Bold" pitchFamily="34" charset="0"/>
              </a:rPr>
              <a:t> </a:t>
            </a:r>
          </a:p>
          <a:p>
            <a:r>
              <a:rPr lang="en-US" dirty="0">
                <a:latin typeface="Copperplate Gothic Bold" pitchFamily="34" charset="0"/>
              </a:rPr>
              <a:t>2. </a:t>
            </a:r>
            <a:r>
              <a:rPr lang="en-US" dirty="0" err="1">
                <a:latin typeface="Copperplate Gothic Bold" pitchFamily="34" charset="0"/>
              </a:rPr>
              <a:t>Periksa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daftar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isi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buku</a:t>
            </a:r>
            <a:r>
              <a:rPr lang="en-US" dirty="0">
                <a:latin typeface="Copperplate Gothic Bold" pitchFamily="34" charset="0"/>
              </a:rPr>
              <a:t> yang </a:t>
            </a:r>
            <a:r>
              <a:rPr lang="en-US" dirty="0" err="1">
                <a:latin typeface="Copperplate Gothic Bold" pitchFamily="34" charset="0"/>
              </a:rPr>
              <a:t>akan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dibaca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untuk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mendapatkan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gambaran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umum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tentang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strukturnya</a:t>
            </a:r>
            <a:r>
              <a:rPr lang="en-US" dirty="0">
                <a:latin typeface="Copperplate Gothic Bold" pitchFamily="34" charset="0"/>
              </a:rPr>
              <a:t> </a:t>
            </a:r>
          </a:p>
          <a:p>
            <a:r>
              <a:rPr lang="en-US" dirty="0">
                <a:latin typeface="Copperplate Gothic Bold" pitchFamily="34" charset="0"/>
              </a:rPr>
              <a:t>3. </a:t>
            </a:r>
            <a:r>
              <a:rPr lang="en-US" dirty="0" err="1">
                <a:latin typeface="Copperplate Gothic Bold" pitchFamily="34" charset="0"/>
              </a:rPr>
              <a:t>Periksa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indeksnya</a:t>
            </a:r>
            <a:r>
              <a:rPr lang="en-US" dirty="0">
                <a:latin typeface="Copperplate Gothic Bold" pitchFamily="34" charset="0"/>
              </a:rPr>
              <a:t>, </a:t>
            </a:r>
            <a:r>
              <a:rPr lang="en-US" dirty="0" err="1">
                <a:latin typeface="Copperplate Gothic Bold" pitchFamily="34" charset="0"/>
              </a:rPr>
              <a:t>buku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ekspositori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biasanya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memiliki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indeks</a:t>
            </a:r>
            <a:r>
              <a:rPr lang="en-US" dirty="0">
                <a:latin typeface="Copperplate Gothic Bold" pitchFamily="34" charset="0"/>
              </a:rPr>
              <a:t> </a:t>
            </a:r>
          </a:p>
          <a:p>
            <a:r>
              <a:rPr lang="en-US" dirty="0">
                <a:latin typeface="Copperplate Gothic Bold" pitchFamily="34" charset="0"/>
              </a:rPr>
              <a:t>4.  Baca </a:t>
            </a:r>
            <a:r>
              <a:rPr lang="en-US" dirty="0" err="1">
                <a:latin typeface="Copperplate Gothic Bold" pitchFamily="34" charset="0"/>
              </a:rPr>
              <a:t>sinopsis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pada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sampul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belakang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buku</a:t>
            </a:r>
            <a:endParaRPr lang="en-US" dirty="0">
              <a:latin typeface="Copperplate Gothic Bold" pitchFamily="34" charset="0"/>
            </a:endParaRPr>
          </a:p>
          <a:p>
            <a:r>
              <a:rPr lang="en-US" dirty="0">
                <a:latin typeface="Copperplate Gothic Bold" pitchFamily="34" charset="0"/>
              </a:rPr>
              <a:t>5. </a:t>
            </a:r>
            <a:r>
              <a:rPr lang="en-US" dirty="0" err="1">
                <a:latin typeface="Copperplate Gothic Bold" pitchFamily="34" charset="0"/>
              </a:rPr>
              <a:t>Periksa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bab-bab</a:t>
            </a:r>
            <a:r>
              <a:rPr lang="en-US" dirty="0">
                <a:latin typeface="Copperplate Gothic Bold" pitchFamily="34" charset="0"/>
              </a:rPr>
              <a:t> yang </a:t>
            </a:r>
            <a:r>
              <a:rPr lang="en-US" dirty="0" err="1">
                <a:latin typeface="Copperplate Gothic Bold" pitchFamily="34" charset="0"/>
              </a:rPr>
              <a:t>tampak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berisi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argumen-argumen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esensialnya</a:t>
            </a:r>
            <a:r>
              <a:rPr lang="en-US" dirty="0">
                <a:latin typeface="Copperplate Gothic Bold" pitchFamily="34" charset="0"/>
              </a:rPr>
              <a:t> </a:t>
            </a:r>
          </a:p>
          <a:p>
            <a:r>
              <a:rPr lang="en-US" dirty="0">
                <a:latin typeface="Copperplate Gothic Bold" pitchFamily="34" charset="0"/>
              </a:rPr>
              <a:t>6. </a:t>
            </a:r>
            <a:r>
              <a:rPr lang="en-US" dirty="0" err="1">
                <a:latin typeface="Copperplate Gothic Bold" pitchFamily="34" charset="0"/>
              </a:rPr>
              <a:t>Baliklah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lembar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demi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lembar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buku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itu</a:t>
            </a:r>
            <a:r>
              <a:rPr lang="en-US" dirty="0">
                <a:latin typeface="Copperplate Gothic Bold" pitchFamily="34" charset="0"/>
              </a:rPr>
              <a:t>, </a:t>
            </a:r>
            <a:r>
              <a:rPr lang="en-US" dirty="0" err="1">
                <a:latin typeface="Copperplate Gothic Bold" pitchFamily="34" charset="0"/>
              </a:rPr>
              <a:t>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bagian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ini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itu</a:t>
            </a:r>
            <a:r>
              <a:rPr lang="en-US" dirty="0">
                <a:latin typeface="Copperplate Gothic Bold" pitchFamily="34" charset="0"/>
              </a:rPr>
              <a:t>, </a:t>
            </a:r>
            <a:r>
              <a:rPr lang="en-US" dirty="0" err="1">
                <a:latin typeface="Copperplate Gothic Bold" pitchFamily="34" charset="0"/>
              </a:rPr>
              <a:t>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satu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atau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dua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alinea</a:t>
            </a:r>
            <a:r>
              <a:rPr lang="en-US" dirty="0">
                <a:latin typeface="Copperplate Gothic Bold" pitchFamily="34" charset="0"/>
              </a:rPr>
              <a:t>, </a:t>
            </a:r>
            <a:r>
              <a:rPr lang="en-US" dirty="0" err="1">
                <a:latin typeface="Copperplate Gothic Bold" pitchFamily="34" charset="0"/>
              </a:rPr>
              <a:t>kadangkala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beberapa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halaman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berturut-turut</a:t>
            </a:r>
            <a:r>
              <a:rPr lang="en-US" dirty="0">
                <a:latin typeface="Copperplate Gothic Bold" pitchFamily="34" charset="0"/>
              </a:rPr>
              <a:t>. </a:t>
            </a:r>
          </a:p>
          <a:p>
            <a:r>
              <a:rPr lang="en-US" dirty="0">
                <a:latin typeface="Copperplate Gothic Bold" pitchFamily="34" charset="0"/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pperplate Gothic Bold" pitchFamily="34" charset="0"/>
              </a:rPr>
              <a:t>Jenis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membaca</a:t>
            </a:r>
            <a:r>
              <a:rPr lang="en-US" dirty="0" smtClean="0">
                <a:latin typeface="Copperplate Gothic Bold" pitchFamily="34" charset="0"/>
              </a:rPr>
              <a:t> skimming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Inspeksional</a:t>
            </a:r>
            <a:r>
              <a:rPr lang="en-US" dirty="0">
                <a:latin typeface="Copperplate Gothic Bold" pitchFamily="34" charset="0"/>
              </a:rPr>
              <a:t> II: </a:t>
            </a:r>
            <a:r>
              <a:rPr lang="en-US" dirty="0" err="1">
                <a:latin typeface="Copperplate Gothic Bold" pitchFamily="34" charset="0"/>
              </a:rPr>
              <a:t>Membaca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Superfisial</a:t>
            </a:r>
            <a:endParaRPr lang="en-US" dirty="0">
              <a:latin typeface="Copperplate Gothic Bold" pitchFamily="34" charset="0"/>
            </a:endParaRPr>
          </a:p>
          <a:p>
            <a:r>
              <a:rPr lang="en-US" dirty="0" err="1" smtClean="0">
                <a:latin typeface="Copperplate Gothic Bold" pitchFamily="34" charset="0"/>
              </a:rPr>
              <a:t>Merupakan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membaca</a:t>
            </a:r>
            <a:r>
              <a:rPr lang="en-US" dirty="0" smtClean="0">
                <a:latin typeface="Copperplate Gothic Bold" pitchFamily="34" charset="0"/>
              </a:rPr>
              <a:t> skimming yang </a:t>
            </a:r>
            <a:r>
              <a:rPr lang="en-US" dirty="0" err="1" smtClean="0">
                <a:latin typeface="Copperplate Gothic Bold" pitchFamily="34" charset="0"/>
              </a:rPr>
              <a:t>berfokus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pada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informasi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utama</a:t>
            </a:r>
            <a:r>
              <a:rPr lang="en-US" dirty="0" smtClean="0">
                <a:latin typeface="Copperplate Gothic Bold" pitchFamily="34" charset="0"/>
              </a:rPr>
              <a:t>  yang </a:t>
            </a:r>
            <a:r>
              <a:rPr lang="en-US" dirty="0" err="1" smtClean="0">
                <a:latin typeface="Copperplate Gothic Bold" pitchFamily="34" charset="0"/>
              </a:rPr>
              <a:t>diinginkan</a:t>
            </a:r>
            <a:r>
              <a:rPr lang="en-US" dirty="0" smtClean="0">
                <a:latin typeface="Copperplate Gothic Bold" pitchFamily="34" charset="0"/>
              </a:rPr>
              <a:t> </a:t>
            </a:r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pperplate Gothic Bold" pitchFamily="34" charset="0"/>
              </a:rPr>
              <a:t>Langkah-langkah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membaca</a:t>
            </a:r>
            <a:r>
              <a:rPr lang="en-US" dirty="0" smtClean="0">
                <a:latin typeface="Copperplate Gothic Bold" pitchFamily="34" charset="0"/>
              </a:rPr>
              <a:t> skimming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Superfisial</a:t>
            </a:r>
            <a:r>
              <a:rPr lang="en-US" dirty="0" smtClean="0">
                <a:latin typeface="Copperplate Gothic Bold" pitchFamily="34" charset="0"/>
              </a:rPr>
              <a:t> 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pperplate Gothic Bold" pitchFamily="34" charset="0"/>
              </a:rPr>
              <a:t>Bacalah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secara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sepat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seperti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pada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membaca</a:t>
            </a:r>
            <a:r>
              <a:rPr lang="en-US" dirty="0" smtClean="0">
                <a:latin typeface="Copperplate Gothic Bold" pitchFamily="34" charset="0"/>
              </a:rPr>
              <a:t> skimming </a:t>
            </a:r>
            <a:r>
              <a:rPr lang="en-US" dirty="0" err="1" smtClean="0">
                <a:latin typeface="Copperplate Gothic Bold" pitchFamily="34" charset="0"/>
              </a:rPr>
              <a:t>biasa</a:t>
            </a:r>
            <a:endParaRPr lang="en-US" dirty="0" smtClean="0">
              <a:latin typeface="Copperplate Gothic Bold" pitchFamily="34" charset="0"/>
            </a:endParaRPr>
          </a:p>
          <a:p>
            <a:r>
              <a:rPr lang="en-US" dirty="0" err="1">
                <a:latin typeface="Copperplate Gothic Bold" pitchFamily="34" charset="0"/>
              </a:rPr>
              <a:t>Perhatikan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informasi</a:t>
            </a:r>
            <a:r>
              <a:rPr lang="en-US" dirty="0" smtClean="0">
                <a:latin typeface="Copperplate Gothic Bold" pitchFamily="34" charset="0"/>
              </a:rPr>
              <a:t> yang </a:t>
            </a:r>
            <a:r>
              <a:rPr lang="en-US" dirty="0" err="1">
                <a:latin typeface="Copperplate Gothic Bold" pitchFamily="34" charset="0"/>
              </a:rPr>
              <a:t>dipahami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saja</a:t>
            </a:r>
            <a:endParaRPr lang="en-US" dirty="0" smtClean="0">
              <a:latin typeface="Copperplate Gothic Bold" pitchFamily="34" charset="0"/>
            </a:endParaRPr>
          </a:p>
          <a:p>
            <a:r>
              <a:rPr lang="en-US" dirty="0" err="1">
                <a:latin typeface="Copperplate Gothic Bold" pitchFamily="34" charset="0"/>
              </a:rPr>
              <a:t>tinggalkan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poin-poin</a:t>
            </a:r>
            <a:r>
              <a:rPr lang="en-US" dirty="0">
                <a:latin typeface="Copperplate Gothic Bold" pitchFamily="34" charset="0"/>
              </a:rPr>
              <a:t> yang  </a:t>
            </a:r>
            <a:r>
              <a:rPr lang="en-US" dirty="0" err="1" smtClean="0">
                <a:latin typeface="Copperplate Gothic Bold" pitchFamily="34" charset="0"/>
              </a:rPr>
              <a:t>menyulitkan</a:t>
            </a:r>
            <a:endParaRPr lang="en-US" dirty="0" smtClean="0">
              <a:latin typeface="Copperplate Gothic Bold" pitchFamily="34" charset="0"/>
            </a:endParaRPr>
          </a:p>
          <a:p>
            <a:r>
              <a:rPr lang="en-US" dirty="0" err="1">
                <a:latin typeface="Copperplate Gothic Bold" pitchFamily="34" charset="0"/>
              </a:rPr>
              <a:t>Konsentrasi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pada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bagian</a:t>
            </a:r>
            <a:r>
              <a:rPr lang="en-US" dirty="0">
                <a:latin typeface="Copperplate Gothic Bold" pitchFamily="34" charset="0"/>
              </a:rPr>
              <a:t> yang </a:t>
            </a:r>
            <a:r>
              <a:rPr lang="en-US" dirty="0" err="1">
                <a:latin typeface="Copperplate Gothic Bold" pitchFamily="34" charset="0"/>
              </a:rPr>
              <a:t>bisa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dipahami</a:t>
            </a:r>
            <a:r>
              <a:rPr lang="en-US" dirty="0">
                <a:latin typeface="Copperplate Gothic Bold" pitchFamily="34" charset="0"/>
              </a:rPr>
              <a:t>. </a:t>
            </a:r>
          </a:p>
          <a:p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FF00"/>
                </a:solidFill>
                <a:latin typeface="Copperplate Gothic Bold" pitchFamily="34" charset="0"/>
              </a:rPr>
              <a:t>Upaya</a:t>
            </a:r>
            <a:r>
              <a:rPr lang="en-US" dirty="0" smtClean="0">
                <a:solidFill>
                  <a:srgbClr val="FFFF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opperplate Gothic Bold" pitchFamily="34" charset="0"/>
              </a:rPr>
              <a:t>mempermudah</a:t>
            </a:r>
            <a:r>
              <a:rPr lang="en-US" dirty="0" smtClean="0">
                <a:solidFill>
                  <a:srgbClr val="FFFF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opperplate Gothic Bold" pitchFamily="34" charset="0"/>
              </a:rPr>
              <a:t>kegiatan</a:t>
            </a:r>
            <a:r>
              <a:rPr lang="en-US" dirty="0" smtClean="0">
                <a:solidFill>
                  <a:srgbClr val="FFFF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opperplate Gothic Bold" pitchFamily="34" charset="0"/>
              </a:rPr>
              <a:t>membaca</a:t>
            </a:r>
            <a:r>
              <a:rPr lang="en-US" dirty="0" smtClean="0">
                <a:solidFill>
                  <a:srgbClr val="FFFF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opperplate Gothic Bold" pitchFamily="34" charset="0"/>
              </a:rPr>
              <a:t>analisis</a:t>
            </a:r>
            <a:r>
              <a:rPr lang="en-US" dirty="0" smtClean="0">
                <a:solidFill>
                  <a:srgbClr val="FFFF00"/>
                </a:solidFill>
                <a:latin typeface="Copperplate Gothic Bold" pitchFamily="34" charset="0"/>
              </a:rPr>
              <a:t> </a:t>
            </a:r>
            <a:endParaRPr lang="en-US" dirty="0">
              <a:solidFill>
                <a:srgbClr val="FFFF00"/>
              </a:solidFill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>
                <a:solidFill>
                  <a:srgbClr val="00B050"/>
                </a:solidFill>
              </a:rPr>
              <a:t>APA PERIHAL BUKU ITU SECARA KSELURUHAN?</a:t>
            </a:r>
          </a:p>
          <a:p>
            <a:r>
              <a:rPr lang="en-US" dirty="0" err="1">
                <a:solidFill>
                  <a:srgbClr val="FF0000"/>
                </a:solidFill>
                <a:latin typeface="Arial Black" pitchFamily="34" charset="0"/>
              </a:rPr>
              <a:t>Berusaha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itchFamily="34" charset="0"/>
              </a:rPr>
              <a:t>menentukan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itchFamily="34" charset="0"/>
              </a:rPr>
              <a:t>tema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itchFamily="34" charset="0"/>
              </a:rPr>
              <a:t>utama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itchFamily="34" charset="0"/>
              </a:rPr>
              <a:t>buku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itchFamily="34" charset="0"/>
              </a:rPr>
              <a:t>itu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itchFamily="34" charset="0"/>
              </a:rPr>
              <a:t>dan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itchFamily="34" charset="0"/>
              </a:rPr>
              <a:t>menemukan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itchFamily="34" charset="0"/>
              </a:rPr>
              <a:t>bagaimana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itchFamily="34" charset="0"/>
              </a:rPr>
              <a:t>penulis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itchFamily="34" charset="0"/>
              </a:rPr>
              <a:t>mengembangkan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itchFamily="34" charset="0"/>
              </a:rPr>
              <a:t>tema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itchFamily="34" charset="0"/>
              </a:rPr>
              <a:t>secara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itchFamily="34" charset="0"/>
              </a:rPr>
              <a:t>bertahap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itchFamily="34" charset="0"/>
              </a:rPr>
              <a:t>dan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itchFamily="34" charset="0"/>
              </a:rPr>
              <a:t>membaginya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itchFamily="34" charset="0"/>
              </a:rPr>
              <a:t>ke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itchFamily="34" charset="0"/>
              </a:rPr>
              <a:t>dalam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itchFamily="34" charset="0"/>
              </a:rPr>
              <a:t>subtema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itchFamily="34" charset="0"/>
              </a:rPr>
              <a:t>atau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itchFamily="34" charset="0"/>
              </a:rPr>
              <a:t>topik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Black" pitchFamily="34" charset="0"/>
              </a:rPr>
              <a:t>subordinat</a:t>
            </a:r>
            <a:r>
              <a:rPr lang="en-US" dirty="0">
                <a:solidFill>
                  <a:srgbClr val="FF0000"/>
                </a:solidFill>
                <a:latin typeface="Arial Black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pperplate Gothic Bold" pitchFamily="34" charset="0"/>
              </a:rPr>
              <a:t>Upaya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mempermudah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kegiatan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membaca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analisis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sz="3400" dirty="0">
                <a:solidFill>
                  <a:srgbClr val="0070C0"/>
                </a:solidFill>
              </a:rPr>
              <a:t>APA YANG SEDANG DIKATAKAN SECARA DETAIL, DAN BAGAIMANA?</a:t>
            </a:r>
          </a:p>
          <a:p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Berusaha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menemukan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ide-ide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,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pernyataan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,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dan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argumen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utama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yang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menjadi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pesan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penulis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.</a:t>
            </a:r>
          </a:p>
          <a:p>
            <a:pPr lvl="0"/>
            <a:r>
              <a:rPr lang="en-US" sz="3400" dirty="0" smtClean="0">
                <a:solidFill>
                  <a:srgbClr val="FF0000"/>
                </a:solidFill>
              </a:rPr>
              <a:t> </a:t>
            </a:r>
            <a:r>
              <a:rPr lang="en-US" sz="3400" dirty="0">
                <a:solidFill>
                  <a:srgbClr val="0070C0"/>
                </a:solidFill>
              </a:rPr>
              <a:t>APAKAH BUKU ITU BENAR SECARA KESELURUHAN ATAU SEBAGIAN?</a:t>
            </a:r>
          </a:p>
          <a:p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Anda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tidak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akan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dapat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menjawab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pertanyaan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ini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sebelum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dapat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menjawab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dua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pernyataan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pertama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.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Anda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harus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tahu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apa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yang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sedang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disampaikan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sebelum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bisa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memutuskan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apakah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buku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itu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benar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atau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tidak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.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Anda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harus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membaca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secara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serius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dan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wajib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r>
              <a:rPr lang="en-US" sz="3400" dirty="0" err="1">
                <a:solidFill>
                  <a:srgbClr val="FF0000"/>
                </a:solidFill>
                <a:latin typeface="Arial Black" pitchFamily="34" charset="0"/>
              </a:rPr>
              <a:t>menilainya</a:t>
            </a:r>
            <a:r>
              <a:rPr lang="en-US" sz="3400" dirty="0">
                <a:solidFill>
                  <a:srgbClr val="FF0000"/>
                </a:solidFill>
                <a:latin typeface="Arial Black" pitchFamily="34" charset="0"/>
              </a:rPr>
              <a:t>.</a:t>
            </a:r>
          </a:p>
          <a:p>
            <a:pPr lvl="0"/>
            <a:endParaRPr lang="en-US" sz="3400" dirty="0">
              <a:solidFill>
                <a:srgbClr val="FF0000"/>
              </a:solidFill>
              <a:latin typeface="Arial Black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Upaya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mempermudah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kegiatan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pperplate Gothic Bold" pitchFamily="34" charset="0"/>
              </a:rPr>
              <a:t>membaca</a:t>
            </a:r>
            <a:r>
              <a:rPr lang="en-US" dirty="0" smtClean="0">
                <a:solidFill>
                  <a:srgbClr val="FF0000"/>
                </a:solidFill>
                <a:latin typeface="Copperplate Gothic Bold" pitchFamily="34" charset="0"/>
              </a:rPr>
              <a:t> skimming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solidFill>
                  <a:srgbClr val="00B050"/>
                </a:solidFill>
              </a:rPr>
              <a:t>APA PENTINGNYA?</a:t>
            </a:r>
          </a:p>
          <a:p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Jika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buku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itu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telah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memberi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informasi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anda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harus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bertanya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tentang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pentingnya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.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Mengapa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penulis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menganggap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itu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penting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dan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apa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pentingnya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untuk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anda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.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Bila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buku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memberi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pencerahan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,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anda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perlu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mencari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pencerahan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lanjutan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.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Apa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langkah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selanjutnya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dan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Arial Black" pitchFamily="34" charset="0"/>
              </a:rPr>
              <a:t>implikasinya</a:t>
            </a:r>
            <a:r>
              <a:rPr lang="en-US" dirty="0">
                <a:solidFill>
                  <a:srgbClr val="7030A0"/>
                </a:solidFill>
                <a:latin typeface="Arial Black" pitchFamily="34" charset="0"/>
              </a:rPr>
              <a:t>.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Copperplate Gothic Bold" pitchFamily="34" charset="0"/>
              </a:rPr>
              <a:t>Menandai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buku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saat</a:t>
            </a:r>
            <a:r>
              <a:rPr lang="en-US" dirty="0" smtClean="0">
                <a:latin typeface="Copperplate Gothic Bold" pitchFamily="34" charset="0"/>
              </a:rPr>
              <a:t> </a:t>
            </a:r>
            <a:r>
              <a:rPr lang="en-US" dirty="0" err="1" smtClean="0">
                <a:latin typeface="Copperplate Gothic Bold" pitchFamily="34" charset="0"/>
              </a:rPr>
              <a:t>membaca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>
                <a:latin typeface="Copperplate Gothic Bold" pitchFamily="34" charset="0"/>
              </a:rPr>
              <a:t>MEMBUAT GARIS BAWAH.</a:t>
            </a:r>
          </a:p>
          <a:p>
            <a:r>
              <a:rPr lang="en-US" dirty="0" err="1">
                <a:latin typeface="Copperplate Gothic Bold" pitchFamily="34" charset="0"/>
              </a:rPr>
              <a:t>Pada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poin-poin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utama</a:t>
            </a:r>
            <a:r>
              <a:rPr lang="en-US" dirty="0">
                <a:latin typeface="Copperplate Gothic Bold" pitchFamily="34" charset="0"/>
              </a:rPr>
              <a:t>, </a:t>
            </a:r>
            <a:r>
              <a:rPr lang="en-US" dirty="0" err="1">
                <a:latin typeface="Copperplate Gothic Bold" pitchFamily="34" charset="0"/>
              </a:rPr>
              <a:t>pada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pernyataan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penting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atau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kuat</a:t>
            </a:r>
            <a:r>
              <a:rPr lang="en-US" dirty="0">
                <a:latin typeface="Copperplate Gothic Bold" pitchFamily="34" charset="0"/>
              </a:rPr>
              <a:t>.</a:t>
            </a:r>
          </a:p>
          <a:p>
            <a:pPr lvl="0"/>
            <a:r>
              <a:rPr lang="en-US" dirty="0">
                <a:latin typeface="Copperplate Gothic Bold" pitchFamily="34" charset="0"/>
              </a:rPr>
              <a:t>MEMBUAT GARIS VERTIKAL PADA MARGIN.</a:t>
            </a:r>
          </a:p>
          <a:p>
            <a:r>
              <a:rPr lang="en-US" dirty="0" err="1">
                <a:latin typeface="Copperplate Gothic Bold" pitchFamily="34" charset="0"/>
              </a:rPr>
              <a:t>Menegaskan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pernyataan</a:t>
            </a:r>
            <a:r>
              <a:rPr lang="en-US" dirty="0">
                <a:latin typeface="Copperplate Gothic Bold" pitchFamily="34" charset="0"/>
              </a:rPr>
              <a:t> yang </a:t>
            </a:r>
            <a:r>
              <a:rPr lang="en-US" dirty="0" err="1">
                <a:latin typeface="Copperplate Gothic Bold" pitchFamily="34" charset="0"/>
              </a:rPr>
              <a:t>sudah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digarisbawahi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atau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menunjukkan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bagian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bacaan</a:t>
            </a:r>
            <a:r>
              <a:rPr lang="en-US" dirty="0">
                <a:latin typeface="Copperplate Gothic Bold" pitchFamily="34" charset="0"/>
              </a:rPr>
              <a:t> yang </a:t>
            </a:r>
            <a:r>
              <a:rPr lang="en-US" dirty="0" err="1">
                <a:latin typeface="Copperplate Gothic Bold" pitchFamily="34" charset="0"/>
              </a:rPr>
              <a:t>terlalu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panjang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untuk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digarisbawahi</a:t>
            </a:r>
            <a:endParaRPr lang="en-US" dirty="0">
              <a:latin typeface="Copperplate Gothic Bold" pitchFamily="34" charset="0"/>
            </a:endParaRPr>
          </a:p>
          <a:p>
            <a:pPr lvl="0"/>
            <a:r>
              <a:rPr lang="en-US" dirty="0">
                <a:latin typeface="Copperplate Gothic Bold" pitchFamily="34" charset="0"/>
              </a:rPr>
              <a:t>MEMBUAT BINTANG, ASTERIK, ATAU TANDA LAIN PADA MARGIN</a:t>
            </a:r>
          </a:p>
          <a:p>
            <a:r>
              <a:rPr lang="en-US" dirty="0" err="1">
                <a:latin typeface="Copperplate Gothic Bold" pitchFamily="34" charset="0"/>
              </a:rPr>
              <a:t>Digunakan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untuk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menandai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bagian</a:t>
            </a:r>
            <a:r>
              <a:rPr lang="en-US" dirty="0">
                <a:latin typeface="Copperplate Gothic Bold" pitchFamily="34" charset="0"/>
              </a:rPr>
              <a:t> yang </a:t>
            </a:r>
            <a:r>
              <a:rPr lang="en-US" dirty="0" err="1">
                <a:latin typeface="Copperplate Gothic Bold" pitchFamily="34" charset="0"/>
              </a:rPr>
              <a:t>penting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pada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sebuah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halaman</a:t>
            </a:r>
            <a:r>
              <a:rPr lang="en-US" dirty="0">
                <a:latin typeface="Copperplate Gothic Bold" pitchFamily="34" charset="0"/>
              </a:rPr>
              <a:t>.</a:t>
            </a:r>
          </a:p>
          <a:p>
            <a:pPr lvl="0"/>
            <a:r>
              <a:rPr lang="en-US" dirty="0">
                <a:latin typeface="Copperplate Gothic Bold" pitchFamily="34" charset="0"/>
              </a:rPr>
              <a:t>MEMBUAT ANGKA PADA MARGIN</a:t>
            </a:r>
          </a:p>
          <a:p>
            <a:r>
              <a:rPr lang="en-US" dirty="0" err="1">
                <a:latin typeface="Copperplate Gothic Bold" pitchFamily="34" charset="0"/>
              </a:rPr>
              <a:t>Nerujuk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urutan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poin-poin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penulis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dalam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membangun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err="1">
                <a:latin typeface="Copperplate Gothic Bold" pitchFamily="34" charset="0"/>
              </a:rPr>
              <a:t>argumen</a:t>
            </a:r>
            <a:r>
              <a:rPr lang="en-US" dirty="0">
                <a:latin typeface="Copperplate Gothic Bold" pitchFamily="34" charset="0"/>
              </a:rPr>
              <a:t>.</a:t>
            </a:r>
          </a:p>
          <a:p>
            <a:endParaRPr lang="en-US" dirty="0">
              <a:latin typeface="Copperplate Gothic Bol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567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Membaca inspeksional </vt:lpstr>
      <vt:lpstr>Jenis membaca inspeksional</vt:lpstr>
      <vt:lpstr>Langkah membaca skimming</vt:lpstr>
      <vt:lpstr>Jenis membaca skimming</vt:lpstr>
      <vt:lpstr>Langkah-langkah membaca skimming Superfisial </vt:lpstr>
      <vt:lpstr>Upaya mempermudah kegiatan membaca analisis </vt:lpstr>
      <vt:lpstr>Upaya mempermudah kegiatan membaca analisis</vt:lpstr>
      <vt:lpstr>Upaya mempermudah kegiatan membaca skimming</vt:lpstr>
      <vt:lpstr>Menandai buku saat membaca</vt:lpstr>
      <vt:lpstr>Menandai buku saat membaca</vt:lpstr>
      <vt:lpstr>Pertanyaan yang harus diajukan pada saat membaca inspeksional  </vt:lpstr>
      <vt:lpstr>Pertanyaan yang harus diajukan pada saat membaca inspeksional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Membaca inspeksional </dc:title>
  <dc:creator>Tri Subandi</dc:creator>
  <cp:lastModifiedBy>Tri Subandi</cp:lastModifiedBy>
  <cp:revision>4</cp:revision>
  <dcterms:created xsi:type="dcterms:W3CDTF">2011-07-26T11:05:26Z</dcterms:created>
  <dcterms:modified xsi:type="dcterms:W3CDTF">2011-07-26T11:24:03Z</dcterms:modified>
</cp:coreProperties>
</file>