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756" r:id="rId2"/>
    <p:sldId id="746" r:id="rId3"/>
    <p:sldId id="747" r:id="rId4"/>
    <p:sldId id="748" r:id="rId5"/>
    <p:sldId id="749" r:id="rId6"/>
    <p:sldId id="744" r:id="rId7"/>
    <p:sldId id="750" r:id="rId8"/>
    <p:sldId id="751" r:id="rId9"/>
    <p:sldId id="752" r:id="rId10"/>
    <p:sldId id="753" r:id="rId11"/>
    <p:sldId id="754" r:id="rId12"/>
    <p:sldId id="755" r:id="rId13"/>
    <p:sldId id="743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FF00"/>
    <a:srgbClr val="CC0000"/>
    <a:srgbClr val="FA0000"/>
    <a:srgbClr val="3333CC"/>
    <a:srgbClr val="FF0000"/>
    <a:srgbClr val="8E001B"/>
    <a:srgbClr val="FF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8" autoAdjust="0"/>
    <p:restoredTop sz="94472" autoAdjust="0"/>
  </p:normalViewPr>
  <p:slideViewPr>
    <p:cSldViewPr>
      <p:cViewPr varScale="1">
        <p:scale>
          <a:sx n="65" d="100"/>
          <a:sy n="65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3" presetClass="emph" presetSubtype="0" repeatCount="indefinite" fill="remove" grpId="2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4117" grpId="29"/>
      <p:bldP spid="4117" grpId="30"/>
      <p:bldP spid="4117" grpId="31"/>
      <p:bldP spid="4117" grpId="32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/>
      <p:bldP spid="20" grpId="29"/>
      <p:bldP spid="20" grpId="30"/>
      <p:bldP spid="20" grpId="31"/>
      <p:bldP spid="20" grpId="32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82E9FE"/>
                </a:solidFill>
              </a:rPr>
              <a:t>13  Independent Clauses</a:t>
            </a:r>
            <a:endParaRPr lang="id-ID" sz="36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500" i="1" dirty="0">
                <a:solidFill>
                  <a:srgbClr val="FFFF00"/>
                </a:solidFill>
              </a:rPr>
              <a:t>Section 2: Structure &amp; Written Expression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00A4"/>
                </a:solidFill>
              </a:rPr>
              <a:t>TOEFL Preparation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i="1" dirty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b="1" dirty="0">
                <a:solidFill>
                  <a:srgbClr val="0000CC"/>
                </a:solidFill>
              </a:rPr>
              <a:t>yosa@uny.ac.id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Literature Study Program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A20202"/>
                </a:solidFill>
              </a:rPr>
              <a:t>State University of Yogyakarta</a:t>
            </a:r>
            <a:endParaRPr lang="id-ID" sz="2800" b="1" dirty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3657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Clauses with There and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575"/>
            <a:ext cx="8915401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57603"/>
            <a:ext cx="54768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57775"/>
            <a:ext cx="8810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76238" y="4815751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2912" y="577691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491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p.50  Exercise 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11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42975"/>
            <a:ext cx="45624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1" y="4695825"/>
            <a:ext cx="47339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6200" y="1752600"/>
            <a:ext cx="4953000" cy="1042987"/>
          </a:xfrm>
          <a:solidFill>
            <a:srgbClr val="FFFFFF">
              <a:alpha val="92941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Adv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of place, + … + predicate (to be)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(missing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Subject: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NOUN / Pronoun / Noun phrase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42952" y="2184063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33800" y="3452813"/>
            <a:ext cx="4953000" cy="1042987"/>
          </a:xfrm>
          <a:prstGeom prst="rect">
            <a:avLst/>
          </a:prstGeom>
          <a:solidFill>
            <a:srgbClr val="FFFFFF">
              <a:alpha val="9294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Noun phrase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Subject …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(missing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preserving…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preposition :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+ of +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NOUN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/gerund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28332" y="441911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48200" y="4876800"/>
            <a:ext cx="4191000" cy="1555121"/>
          </a:xfrm>
          <a:prstGeom prst="rect">
            <a:avLst/>
          </a:prstGeom>
          <a:solidFill>
            <a:srgbClr val="FFFFFF">
              <a:alpha val="9294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missing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Subject + Verb</a:t>
            </a:r>
            <a:endParaRPr lang="en-US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505200" y="5387165"/>
            <a:ext cx="3048000" cy="3048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 dirty="0">
                <a:solidFill>
                  <a:srgbClr val="000066"/>
                </a:solidFill>
                <a:latin typeface="+mj-lt"/>
                <a:sym typeface="Wingdings" pitchFamily="2" charset="2"/>
              </a:rPr>
              <a:t></a:t>
            </a:r>
            <a:r>
              <a:rPr lang="en-GB" sz="1400" b="1" dirty="0">
                <a:latin typeface="+mj-lt"/>
                <a:sym typeface="Wingdings" pitchFamily="2" charset="2"/>
              </a:rPr>
              <a:t> </a:t>
            </a:r>
            <a:r>
              <a:rPr lang="en-GB" sz="1400" b="1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Subj+Verb</a:t>
            </a:r>
            <a:r>
              <a:rPr lang="en-GB" sz="1400" b="1" dirty="0">
                <a:solidFill>
                  <a:srgbClr val="B40000"/>
                </a:solidFill>
                <a:latin typeface="+mj-lt"/>
                <a:sym typeface="Wingdings" pitchFamily="2" charset="2"/>
              </a:rPr>
              <a:t>, </a:t>
            </a:r>
            <a:r>
              <a:rPr lang="en-GB" sz="1400" dirty="0">
                <a:solidFill>
                  <a:srgbClr val="B40000"/>
                </a:solidFill>
                <a:latin typeface="+mj-lt"/>
                <a:sym typeface="Wingdings" pitchFamily="2" charset="2"/>
              </a:rPr>
              <a:t>tenses: Past</a:t>
            </a:r>
            <a:endParaRPr lang="en-US" sz="1400" dirty="0">
              <a:solidFill>
                <a:srgbClr val="B4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505200" y="5846134"/>
            <a:ext cx="3048000" cy="3048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 dirty="0">
                <a:solidFill>
                  <a:srgbClr val="000066"/>
                </a:solidFill>
                <a:latin typeface="+mj-lt"/>
                <a:sym typeface="Wingdings" pitchFamily="2" charset="2"/>
              </a:rPr>
              <a:t></a:t>
            </a:r>
            <a:r>
              <a:rPr lang="en-GB" sz="1400" b="1" dirty="0">
                <a:latin typeface="+mj-lt"/>
                <a:sym typeface="Wingdings" pitchFamily="2" charset="2"/>
              </a:rPr>
              <a:t> </a:t>
            </a:r>
            <a:r>
              <a:rPr lang="en-GB" sz="1400" b="1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Subj+Vb</a:t>
            </a:r>
            <a:r>
              <a:rPr lang="en-GB" sz="1400" b="1" dirty="0">
                <a:solidFill>
                  <a:srgbClr val="B40000"/>
                </a:solidFill>
                <a:latin typeface="+mj-lt"/>
                <a:sym typeface="Wingdings" pitchFamily="2" charset="2"/>
              </a:rPr>
              <a:t>, </a:t>
            </a:r>
            <a:r>
              <a:rPr lang="en-GB" sz="1400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tdk</a:t>
            </a:r>
            <a:r>
              <a:rPr lang="en-GB" sz="1400" dirty="0">
                <a:solidFill>
                  <a:srgbClr val="B40000"/>
                </a:solidFill>
                <a:latin typeface="+mj-lt"/>
                <a:sym typeface="Wingdings" pitchFamily="2" charset="2"/>
              </a:rPr>
              <a:t> </a:t>
            </a:r>
            <a:r>
              <a:rPr lang="en-GB" sz="1400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cocok</a:t>
            </a:r>
            <a:r>
              <a:rPr lang="en-GB" sz="1400" dirty="0">
                <a:solidFill>
                  <a:srgbClr val="B40000"/>
                </a:solidFill>
                <a:latin typeface="+mj-lt"/>
                <a:sym typeface="Wingdings" pitchFamily="2" charset="2"/>
              </a:rPr>
              <a:t> </a:t>
            </a:r>
            <a:r>
              <a:rPr lang="en-GB" sz="1400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kelanjutannya</a:t>
            </a:r>
            <a:endParaRPr lang="en-US" sz="1400" dirty="0">
              <a:solidFill>
                <a:srgbClr val="B4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505200" y="6085367"/>
            <a:ext cx="3048000" cy="3048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 dirty="0">
                <a:solidFill>
                  <a:srgbClr val="000066"/>
                </a:solidFill>
                <a:latin typeface="+mj-lt"/>
                <a:sym typeface="Wingdings" pitchFamily="2" charset="2"/>
              </a:rPr>
              <a:t></a:t>
            </a:r>
            <a:r>
              <a:rPr lang="en-GB" sz="1400" dirty="0">
                <a:latin typeface="+mj-lt"/>
                <a:sym typeface="Wingdings" pitchFamily="2" charset="2"/>
              </a:rPr>
              <a:t> </a:t>
            </a:r>
            <a:r>
              <a:rPr lang="en-GB" sz="1400" b="1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Tidak</a:t>
            </a:r>
            <a:r>
              <a:rPr lang="en-GB" sz="1400" b="1" dirty="0">
                <a:solidFill>
                  <a:srgbClr val="B40000"/>
                </a:solidFill>
                <a:latin typeface="+mj-lt"/>
                <a:sym typeface="Wingdings" pitchFamily="2" charset="2"/>
              </a:rPr>
              <a:t> </a:t>
            </a:r>
            <a:r>
              <a:rPr lang="en-GB" sz="1400" b="1" dirty="0" err="1">
                <a:solidFill>
                  <a:srgbClr val="B40000"/>
                </a:solidFill>
                <a:latin typeface="+mj-lt"/>
                <a:sym typeface="Wingdings" pitchFamily="2" charset="2"/>
              </a:rPr>
              <a:t>ada</a:t>
            </a:r>
            <a:r>
              <a:rPr lang="en-GB" sz="1400" b="1" dirty="0">
                <a:solidFill>
                  <a:srgbClr val="B40000"/>
                </a:solidFill>
                <a:latin typeface="+mj-lt"/>
                <a:sym typeface="Wingdings" pitchFamily="2" charset="2"/>
              </a:rPr>
              <a:t> Verb</a:t>
            </a:r>
            <a:endParaRPr lang="en-US" sz="1400" b="1" dirty="0">
              <a:solidFill>
                <a:srgbClr val="B4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3505200" y="5625439"/>
            <a:ext cx="3048000" cy="3048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1400" b="1" dirty="0">
                <a:solidFill>
                  <a:srgbClr val="000066"/>
                </a:solidFill>
                <a:latin typeface="+mj-lt"/>
                <a:sym typeface="Wingdings" pitchFamily="2" charset="2"/>
              </a:rPr>
              <a:t></a:t>
            </a:r>
            <a:r>
              <a:rPr lang="en-GB" sz="1400" dirty="0">
                <a:latin typeface="+mj-lt"/>
                <a:sym typeface="Wingdings" pitchFamily="2" charset="2"/>
              </a:rPr>
              <a:t> </a:t>
            </a:r>
            <a:r>
              <a:rPr lang="en-GB" sz="1400" b="1" dirty="0">
                <a:solidFill>
                  <a:srgbClr val="B40000"/>
                </a:solidFill>
                <a:latin typeface="+mj-lt"/>
                <a:sym typeface="Wingdings" pitchFamily="2" charset="2"/>
              </a:rPr>
              <a:t>Adverb</a:t>
            </a:r>
            <a:endParaRPr lang="en-US" sz="1400" b="1" dirty="0">
              <a:solidFill>
                <a:srgbClr val="B4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23900" y="543146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7368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10" grpId="0" build="p" animBg="1"/>
      <p:bldP spid="11" grpId="0" animBg="1"/>
      <p:bldP spid="12" grpId="0" build="p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35" y="115888"/>
            <a:ext cx="5235575" cy="722312"/>
          </a:xfrm>
        </p:spPr>
        <p:txBody>
          <a:bodyPr/>
          <a:lstStyle/>
          <a:p>
            <a:r>
              <a:rPr lang="en-US" dirty="0" smtClean="0"/>
              <a:t>p. 51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3" y="76200"/>
            <a:ext cx="4953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859466"/>
            <a:ext cx="6019800" cy="762000"/>
          </a:xfrm>
          <a:solidFill>
            <a:srgbClr val="FFFFFF">
              <a:alpha val="92941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 + adjective + to infinitive… 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Impersonal  IT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			    as subject</a:t>
            </a:r>
            <a:endParaRPr 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8359" y="111442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38600" y="2133600"/>
            <a:ext cx="4191000" cy="762000"/>
          </a:xfrm>
          <a:prstGeom prst="rect">
            <a:avLst/>
          </a:prstGeom>
          <a:solidFill>
            <a:srgbClr val="FFFFFF">
              <a:alpha val="9294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ÿ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 missing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Subj+Vb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96433" y="238346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590800" y="3581400"/>
            <a:ext cx="4483082" cy="984885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(plus additional)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3200" b="1" dirty="0" smtClean="0">
                <a:latin typeface="Arial Narrow" pitchFamily="34" charset="0"/>
              </a:rPr>
              <a:t>ONLINE</a:t>
            </a:r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7335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build="p" animBg="1"/>
      <p:bldP spid="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Please review again at home,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</a:rPr>
              <a:t>do the quiz/exercise </a:t>
            </a:r>
            <a:r>
              <a:rPr lang="en-US" sz="4800" b="1" dirty="0" smtClean="0">
                <a:solidFill>
                  <a:srgbClr val="006600"/>
                </a:solidFill>
              </a:rPr>
              <a:t>online.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See you next time…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8"/>
            <a:ext cx="7902575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SIMPLE Sentences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5562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dirty="0" smtClean="0"/>
              <a:t>Remember that all sentences consist of one or more </a:t>
            </a:r>
            <a:r>
              <a:rPr lang="en-US" b="1" dirty="0" smtClean="0"/>
              <a:t>clauses</a:t>
            </a:r>
            <a:r>
              <a:rPr lang="en-US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B40000"/>
                </a:solidFill>
              </a:rPr>
              <a:t>SIMPLE SENTENCE</a:t>
            </a:r>
            <a:r>
              <a:rPr lang="en-US" b="1" dirty="0" smtClean="0"/>
              <a:t> </a:t>
            </a:r>
            <a:r>
              <a:rPr lang="en-US" sz="2000" dirty="0" smtClean="0"/>
              <a:t>consists of one </a:t>
            </a:r>
            <a:r>
              <a:rPr lang="en-US" sz="2000" b="1" dirty="0" smtClean="0"/>
              <a:t>clause (</a:t>
            </a:r>
            <a:r>
              <a:rPr lang="en-US" sz="2000" b="1" dirty="0" smtClean="0">
                <a:sym typeface="Wingdings" pitchFamily="2" charset="2"/>
              </a:rPr>
              <a:t> </a:t>
            </a:r>
            <a:r>
              <a:rPr lang="en-US" sz="2000" b="1" dirty="0" err="1" smtClean="0">
                <a:sym typeface="Wingdings" pitchFamily="2" charset="2"/>
              </a:rPr>
              <a:t>Subj+Verb</a:t>
            </a:r>
            <a:r>
              <a:rPr lang="en-US" sz="2000" b="1" dirty="0" smtClean="0">
                <a:sym typeface="Wingdings" pitchFamily="2" charset="2"/>
              </a:rPr>
              <a:t>)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dirty="0" smtClean="0"/>
              <a:t>	</a:t>
            </a:r>
            <a:r>
              <a:rPr lang="en-US" sz="2000" b="1" u="sng" dirty="0" smtClean="0">
                <a:solidFill>
                  <a:srgbClr val="B40000"/>
                </a:solidFill>
              </a:rPr>
              <a:t>China</a:t>
            </a:r>
            <a:r>
              <a:rPr lang="en-US" sz="2000" dirty="0" smtClean="0"/>
              <a:t> </a:t>
            </a:r>
            <a:r>
              <a:rPr lang="en-US" sz="2000" b="1" u="sng" dirty="0" smtClean="0">
                <a:solidFill>
                  <a:srgbClr val="0000CC"/>
                </a:solidFill>
              </a:rPr>
              <a:t>is changing</a:t>
            </a:r>
            <a:r>
              <a:rPr lang="en-US" sz="2000" b="1" dirty="0" smtClean="0">
                <a:solidFill>
                  <a:srgbClr val="19194B"/>
                </a:solidFill>
              </a:rPr>
              <a:t>.</a:t>
            </a:r>
            <a:endParaRPr lang="en-US" sz="2000" b="1" u="sng" dirty="0" smtClean="0">
              <a:solidFill>
                <a:srgbClr val="19194B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>
                <a:solidFill>
                  <a:srgbClr val="19194B"/>
                </a:solidFill>
              </a:rPr>
              <a:t>	    </a:t>
            </a:r>
            <a:r>
              <a:rPr lang="en-US" sz="2000" b="1" dirty="0" smtClean="0"/>
              <a:t>S		   </a:t>
            </a:r>
            <a:r>
              <a:rPr lang="en-US" sz="2000" b="1" dirty="0" err="1" smtClean="0"/>
              <a:t>Vb</a:t>
            </a:r>
            <a:endParaRPr lang="en-US" sz="20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	</a:t>
            </a:r>
            <a:r>
              <a:rPr lang="en-US" sz="2000" b="1" u="sng" dirty="0" smtClean="0">
                <a:solidFill>
                  <a:srgbClr val="B40000"/>
                </a:solidFill>
              </a:rPr>
              <a:t>Developers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0000CC"/>
                </a:solidFill>
              </a:rPr>
              <a:t>are welcomed</a:t>
            </a:r>
            <a:r>
              <a:rPr lang="en-US" sz="2000" b="1" dirty="0" smtClean="0">
                <a:solidFill>
                  <a:srgbClr val="19194B"/>
                </a:solidFill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>
                <a:solidFill>
                  <a:srgbClr val="19194B"/>
                </a:solidFill>
              </a:rPr>
              <a:t>    </a:t>
            </a:r>
            <a:r>
              <a:rPr lang="en-US" sz="2000" b="1" dirty="0" smtClean="0"/>
              <a:t>          S	               </a:t>
            </a:r>
            <a:r>
              <a:rPr lang="en-US" sz="2000" b="1" dirty="0" err="1" smtClean="0"/>
              <a:t>Vb</a:t>
            </a:r>
            <a:endParaRPr lang="en-US" sz="20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	</a:t>
            </a:r>
            <a:r>
              <a:rPr lang="en-US" sz="2000" b="1" u="sng" dirty="0" smtClean="0">
                <a:solidFill>
                  <a:srgbClr val="B40000"/>
                </a:solidFill>
              </a:rPr>
              <a:t>People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0000CC"/>
                </a:solidFill>
              </a:rPr>
              <a:t>need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u="sng" dirty="0" smtClean="0">
                <a:solidFill>
                  <a:schemeClr val="hlink"/>
                </a:solidFill>
              </a:rPr>
              <a:t>vitamins</a:t>
            </a:r>
            <a:r>
              <a:rPr lang="en-US" sz="2000" b="1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	     S        </a:t>
            </a:r>
            <a:r>
              <a:rPr lang="en-US" sz="2000" b="1" dirty="0" err="1" smtClean="0"/>
              <a:t>Vb</a:t>
            </a:r>
            <a:r>
              <a:rPr lang="en-US" sz="2000" b="1" dirty="0" smtClean="0"/>
              <a:t>      </a:t>
            </a:r>
            <a:r>
              <a:rPr lang="en-US" sz="2000" b="1" dirty="0" err="1" smtClean="0"/>
              <a:t>Obj</a:t>
            </a:r>
            <a:endParaRPr lang="en-US" sz="20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>
                <a:solidFill>
                  <a:srgbClr val="B40000"/>
                </a:solidFill>
              </a:rPr>
              <a:t>	</a:t>
            </a:r>
            <a:r>
              <a:rPr lang="en-US" sz="2000" b="1" u="sng" dirty="0" smtClean="0">
                <a:solidFill>
                  <a:srgbClr val="B40000"/>
                </a:solidFill>
              </a:rPr>
              <a:t>Her mother</a:t>
            </a:r>
            <a:r>
              <a:rPr lang="en-US" sz="2000" b="1" dirty="0" smtClean="0"/>
              <a:t> </a:t>
            </a:r>
            <a:r>
              <a:rPr lang="en-US" sz="2000" b="1" u="sng" dirty="0" smtClean="0">
                <a:solidFill>
                  <a:srgbClr val="0000CC"/>
                </a:solidFill>
              </a:rPr>
              <a:t>is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u="sng" dirty="0" smtClean="0">
                <a:solidFill>
                  <a:srgbClr val="19194B"/>
                </a:solidFill>
              </a:rPr>
              <a:t>a senior surgeon</a:t>
            </a:r>
            <a:r>
              <a:rPr lang="en-US" sz="2000" b="1" dirty="0" smtClean="0">
                <a:solidFill>
                  <a:srgbClr val="19194B"/>
                </a:solidFill>
              </a:rPr>
              <a:t> </a:t>
            </a:r>
            <a:r>
              <a:rPr lang="en-US" sz="2000" b="1" u="sng" dirty="0" smtClean="0">
                <a:solidFill>
                  <a:srgbClr val="482400"/>
                </a:solidFill>
              </a:rPr>
              <a:t>in this hospital</a:t>
            </a:r>
            <a:r>
              <a:rPr lang="en-US" sz="2000" b="1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	        S          </a:t>
            </a:r>
            <a:r>
              <a:rPr lang="en-US" sz="2000" b="1" dirty="0" err="1" smtClean="0"/>
              <a:t>Vb</a:t>
            </a:r>
            <a:r>
              <a:rPr lang="en-US" sz="2000" b="1" dirty="0" smtClean="0"/>
              <a:t>          C: Noun                </a:t>
            </a:r>
            <a:r>
              <a:rPr lang="en-US" sz="2000" b="1" dirty="0" err="1" smtClean="0"/>
              <a:t>Adv</a:t>
            </a:r>
            <a:endParaRPr lang="en-US" sz="2000" b="1" dirty="0" smtClean="0"/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dirty="0" smtClean="0">
                <a:solidFill>
                  <a:srgbClr val="B40000"/>
                </a:solidFill>
              </a:rPr>
              <a:t>	</a:t>
            </a:r>
            <a:r>
              <a:rPr lang="en-US" sz="2000" u="sng" dirty="0" smtClean="0">
                <a:solidFill>
                  <a:srgbClr val="B40000"/>
                </a:solidFill>
              </a:rPr>
              <a:t>My friends and I</a:t>
            </a:r>
            <a:r>
              <a:rPr lang="en-US" sz="2000" dirty="0" smtClean="0"/>
              <a:t> </a:t>
            </a:r>
            <a:r>
              <a:rPr lang="en-US" sz="2000" u="sng" dirty="0" smtClean="0">
                <a:solidFill>
                  <a:srgbClr val="19194B"/>
                </a:solidFill>
              </a:rPr>
              <a:t>always </a:t>
            </a:r>
            <a:r>
              <a:rPr lang="en-US" sz="2000" u="sng" dirty="0" smtClean="0">
                <a:solidFill>
                  <a:srgbClr val="0000CC"/>
                </a:solidFill>
              </a:rPr>
              <a:t>play </a:t>
            </a:r>
            <a:r>
              <a:rPr lang="en-US" sz="2000" u="sng" dirty="0" smtClean="0">
                <a:solidFill>
                  <a:srgbClr val="19194B"/>
                </a:solidFill>
              </a:rPr>
              <a:t>football and </a:t>
            </a:r>
            <a:r>
              <a:rPr lang="en-US" sz="2000" u="sng" dirty="0" smtClean="0">
                <a:solidFill>
                  <a:srgbClr val="0000CC"/>
                </a:solidFill>
              </a:rPr>
              <a:t>go swimming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u="sng" dirty="0" smtClean="0">
                <a:solidFill>
                  <a:srgbClr val="482400"/>
                </a:solidFill>
              </a:rPr>
              <a:t>every weekend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dirty="0" smtClean="0"/>
              <a:t>	          </a:t>
            </a:r>
            <a:r>
              <a:rPr lang="en-US" sz="2000" b="1" dirty="0" smtClean="0"/>
              <a:t>S		</a:t>
            </a:r>
            <a:r>
              <a:rPr lang="en-US" sz="2000" b="1" dirty="0" err="1" smtClean="0"/>
              <a:t>Vb</a:t>
            </a:r>
            <a:r>
              <a:rPr lang="en-US" sz="2000" b="1" dirty="0" smtClean="0"/>
              <a:t>-phrase			             </a:t>
            </a:r>
            <a:r>
              <a:rPr lang="en-US" sz="2000" b="1" dirty="0" err="1" smtClean="0"/>
              <a:t>Adv</a:t>
            </a:r>
            <a:endParaRPr lang="en-US" sz="2000" b="1" dirty="0" smtClean="0"/>
          </a:p>
          <a:p>
            <a:pPr marL="0" indent="0" eaLnBrk="1" hangingPunct="1">
              <a:spcBef>
                <a:spcPts val="900"/>
              </a:spcBef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The followings are not (correct) sentences: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Behind his house near the tree on the corner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Always looking at me with her lovely eyes</a:t>
            </a:r>
          </a:p>
          <a:p>
            <a:pPr marL="457200" indent="-457200" eaLnBrk="1" hangingPunct="1">
              <a:spcBef>
                <a:spcPct val="0"/>
              </a:spcBef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</a:pPr>
            <a:r>
              <a:rPr lang="en-US" sz="2000" b="1" dirty="0" smtClean="0"/>
              <a:t>The </a:t>
            </a:r>
            <a:r>
              <a:rPr lang="en-US" sz="2000" b="1" dirty="0"/>
              <a:t>children playing </a:t>
            </a:r>
            <a:r>
              <a:rPr lang="en-US" sz="2000" b="1" dirty="0" smtClean="0"/>
              <a:t>hide-and-seek outside </a:t>
            </a:r>
            <a:r>
              <a:rPr lang="en-US" sz="2000" b="1" dirty="0"/>
              <a:t>the room 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6844549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6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6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6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6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8"/>
            <a:ext cx="7902575" cy="722312"/>
          </a:xfrm>
        </p:spPr>
        <p:txBody>
          <a:bodyPr/>
          <a:lstStyle/>
          <a:p>
            <a:pPr eaLnBrk="1" hangingPunct="1"/>
            <a:r>
              <a:rPr lang="en-US" sz="4000" smtClean="0"/>
              <a:t>SIMPLE Sentence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55626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r>
              <a:rPr lang="en-US" b="1" u="sng" smtClean="0"/>
              <a:t>Independent Clause</a:t>
            </a:r>
            <a:r>
              <a:rPr lang="en-US" b="1" smtClean="0"/>
              <a:t> </a:t>
            </a:r>
            <a:r>
              <a:rPr lang="en-US" b="1" smtClean="0">
                <a:sym typeface="Wingdings" pitchFamily="2" charset="2"/>
              </a:rPr>
              <a:t></a:t>
            </a:r>
            <a:r>
              <a:rPr lang="en-US" b="1" smtClean="0"/>
              <a:t> </a:t>
            </a:r>
            <a:r>
              <a:rPr lang="en-US" b="1" u="sng" smtClean="0"/>
              <a:t>Simple Sentence</a:t>
            </a:r>
            <a:r>
              <a:rPr lang="en-US" b="1" smtClean="0"/>
              <a:t> :</a:t>
            </a:r>
          </a:p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endParaRPr lang="en-US" b="1" smtClean="0"/>
          </a:p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r>
              <a:rPr lang="en-US" sz="2000" b="1" smtClean="0"/>
              <a:t> Subject + Verb  </a:t>
            </a:r>
            <a:r>
              <a:rPr lang="en-US" sz="2000" b="1" smtClean="0">
                <a:sym typeface="Wingdings" pitchFamily="2" charset="2"/>
              </a:rPr>
              <a:t></a:t>
            </a:r>
            <a:r>
              <a:rPr lang="en-US" sz="2000" b="1" smtClean="0"/>
              <a:t>  	The VERB </a:t>
            </a:r>
            <a:r>
              <a:rPr lang="en-US" sz="2000" smtClean="0"/>
              <a:t>must be in accordance with SUBJECT, </a:t>
            </a:r>
          </a:p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r>
              <a:rPr lang="en-US" sz="2000" smtClean="0"/>
              <a:t>						 TIME, TENSE, and ASPECT</a:t>
            </a:r>
          </a:p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endParaRPr lang="en-US" sz="2000" b="1" smtClean="0"/>
          </a:p>
          <a:p>
            <a:pPr marL="457200" indent="-457200" eaLnBrk="1" hangingPunct="1"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</a:tabLst>
            </a:pPr>
            <a:r>
              <a:rPr lang="en-US" b="1" smtClean="0"/>
              <a:t>For example:</a:t>
            </a: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Her father and sister </a:t>
            </a:r>
            <a:r>
              <a:rPr lang="en-US" sz="2200" b="1" smtClean="0"/>
              <a:t>are waiting </a:t>
            </a:r>
            <a:r>
              <a:rPr lang="en-US" sz="2200" smtClean="0"/>
              <a:t>for her coming at the airport.</a:t>
            </a: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We </a:t>
            </a:r>
            <a:r>
              <a:rPr lang="en-US" sz="2200" b="1" smtClean="0"/>
              <a:t>will have </a:t>
            </a:r>
            <a:r>
              <a:rPr lang="en-US" sz="2200" smtClean="0"/>
              <a:t>the mid semester exam in a few days.</a:t>
            </a: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A collection of books </a:t>
            </a:r>
            <a:r>
              <a:rPr lang="en-US" sz="2200" b="1" smtClean="0"/>
              <a:t>has been stolen </a:t>
            </a:r>
            <a:r>
              <a:rPr lang="en-US" sz="2200" smtClean="0"/>
              <a:t>from the library.</a:t>
            </a: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She </a:t>
            </a:r>
            <a:r>
              <a:rPr lang="en-US" sz="2200" b="1" smtClean="0"/>
              <a:t>didn’t follow </a:t>
            </a:r>
            <a:r>
              <a:rPr lang="en-US" sz="2200" smtClean="0"/>
              <a:t>the interview yesterday.</a:t>
            </a:r>
          </a:p>
          <a:p>
            <a:pPr marL="457200" indent="-457200" eaLnBrk="1" hangingPunct="1">
              <a:spcAft>
                <a:spcPct val="30000"/>
              </a:spcAft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My girlfriend </a:t>
            </a:r>
            <a:r>
              <a:rPr lang="en-US" sz="2200" b="1" smtClean="0"/>
              <a:t>is </a:t>
            </a:r>
            <a:r>
              <a:rPr lang="en-US" sz="2200" smtClean="0"/>
              <a:t>in Jakarta right now. 	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tabLst>
                <a:tab pos="577850" algn="l"/>
                <a:tab pos="1082675" algn="l"/>
                <a:tab pos="1539875" algn="l"/>
              </a:tabLst>
            </a:pPr>
            <a:r>
              <a:rPr lang="en-US" sz="2200" smtClean="0"/>
              <a:t>Both of her brother and sister </a:t>
            </a:r>
            <a:r>
              <a:rPr lang="en-US" sz="2200" b="1" smtClean="0"/>
              <a:t>are </a:t>
            </a:r>
            <a:r>
              <a:rPr lang="en-US" sz="2200" smtClean="0"/>
              <a:t>students of this faculty.</a:t>
            </a:r>
          </a:p>
        </p:txBody>
      </p:sp>
    </p:spTree>
    <p:extLst>
      <p:ext uri="{BB962C8B-B14F-4D97-AF65-F5344CB8AC3E}">
        <p14:creationId xmlns:p14="http://schemas.microsoft.com/office/powerpoint/2010/main" val="350813840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5888"/>
            <a:ext cx="7902575" cy="722312"/>
          </a:xfrm>
        </p:spPr>
        <p:txBody>
          <a:bodyPr/>
          <a:lstStyle/>
          <a:p>
            <a:pPr eaLnBrk="1" hangingPunct="1"/>
            <a:r>
              <a:rPr lang="en-US" sz="4000" b="1" smtClean="0"/>
              <a:t>Kinds of Sentences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534400" cy="55626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combination </a:t>
            </a:r>
            <a:r>
              <a:rPr lang="en-US" sz="2000" dirty="0" smtClean="0"/>
              <a:t>of clauses forming </a:t>
            </a:r>
            <a:r>
              <a:rPr lang="en-US" sz="2000" b="1" dirty="0" smtClean="0"/>
              <a:t>various types</a:t>
            </a:r>
            <a:r>
              <a:rPr lang="en-US" sz="2000" dirty="0" smtClean="0"/>
              <a:t> of sentences.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1.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B40000"/>
                </a:solidFill>
              </a:rPr>
              <a:t>SIMPLE SENTENCE</a:t>
            </a:r>
            <a:r>
              <a:rPr lang="en-US" sz="2000" b="1" dirty="0" smtClean="0"/>
              <a:t> </a:t>
            </a:r>
            <a:r>
              <a:rPr lang="en-US" sz="2000" dirty="0" smtClean="0"/>
              <a:t>consists of </a:t>
            </a:r>
            <a:r>
              <a:rPr lang="en-US" sz="2000" b="1" dirty="0" smtClean="0"/>
              <a:t>one independent clause</a:t>
            </a:r>
            <a:r>
              <a:rPr lang="en-US" sz="2000" dirty="0" smtClean="0"/>
              <a:t> ONLY.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	The man bought a magazine in </a:t>
            </a:r>
            <a:r>
              <a:rPr lang="en-US" sz="2000" dirty="0" err="1" smtClean="0"/>
              <a:t>Gramedia</a:t>
            </a:r>
            <a:r>
              <a:rPr lang="en-US" sz="2000" dirty="0" smtClean="0"/>
              <a:t> bookstore last week.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ClrTx/>
              <a:buFontTx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2.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B40000"/>
                </a:solidFill>
              </a:rPr>
              <a:t>COMPOUND SENTENCE</a:t>
            </a:r>
            <a:r>
              <a:rPr lang="en-US" sz="2000" b="1" dirty="0" smtClean="0"/>
              <a:t> </a:t>
            </a:r>
            <a:r>
              <a:rPr lang="en-US" sz="2000" dirty="0" smtClean="0"/>
              <a:t>is </a:t>
            </a:r>
            <a:r>
              <a:rPr lang="en-US" sz="2000" b="1" dirty="0" smtClean="0"/>
              <a:t>two or more independent clauses </a:t>
            </a:r>
            <a:r>
              <a:rPr lang="en-US" sz="2000" dirty="0" smtClean="0"/>
              <a:t>joined together.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I enjoy tennis a lot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I usually play it once a week.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3.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B40000"/>
                </a:solidFill>
              </a:rPr>
              <a:t>COMPLEX SENTENCE</a:t>
            </a:r>
            <a:r>
              <a:rPr lang="en-US" sz="2000" b="1" dirty="0" smtClean="0"/>
              <a:t> </a:t>
            </a:r>
            <a:r>
              <a:rPr lang="en-US" sz="2000" dirty="0" smtClean="0"/>
              <a:t>contains </a:t>
            </a:r>
            <a:r>
              <a:rPr lang="en-US" sz="2000" b="1" dirty="0" smtClean="0"/>
              <a:t>one independent clause </a:t>
            </a:r>
            <a:r>
              <a:rPr lang="en-US" sz="2000" dirty="0" smtClean="0"/>
              <a:t>and   </a:t>
            </a:r>
            <a:r>
              <a:rPr lang="en-US" sz="2000" b="1" dirty="0" smtClean="0"/>
              <a:t>one  (or more) dependent clause(s)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	    </a:t>
            </a:r>
            <a:r>
              <a:rPr lang="en-US" sz="2000" i="1" dirty="0" smtClean="0"/>
              <a:t>Here, one idea is more important (the MAIN Clause) than the other 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i="1" dirty="0" smtClean="0"/>
              <a:t>		  (the SUBORDINATE clause).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	</a:t>
            </a:r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Although </a:t>
            </a:r>
            <a:r>
              <a:rPr lang="en-US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professor has retired since two years ago</a:t>
            </a:r>
            <a:r>
              <a:rPr lang="en-US" sz="2000" b="1" dirty="0" smtClean="0">
                <a:solidFill>
                  <a:srgbClr val="B40000"/>
                </a:solidFill>
              </a:rPr>
              <a:t>, </a:t>
            </a:r>
            <a:r>
              <a:rPr lang="en-US" sz="2000" u="sng" dirty="0" smtClean="0"/>
              <a:t>he still teaches in several private universities</a:t>
            </a:r>
            <a:r>
              <a:rPr lang="en-US" sz="2000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60000"/>
              </a:spcBef>
              <a:spcAft>
                <a:spcPct val="20000"/>
              </a:spcAft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/>
              <a:t>4. A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B40000"/>
                </a:solidFill>
              </a:rPr>
              <a:t>COMPOUND COMPLEX SENTENCE</a:t>
            </a:r>
            <a:r>
              <a:rPr lang="en-US" sz="2000" b="1" dirty="0" smtClean="0"/>
              <a:t> </a:t>
            </a:r>
            <a:r>
              <a:rPr lang="en-US" sz="2000" dirty="0" smtClean="0"/>
              <a:t>is a combination of two or more independent clauses and one (or more) dependent clauses.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577850" algn="l"/>
                <a:tab pos="1082675" algn="l"/>
                <a:tab pos="1539875" algn="l"/>
                <a:tab pos="3832225" algn="l"/>
                <a:tab pos="4049713" algn="l"/>
                <a:tab pos="4506913" algn="l"/>
                <a:tab pos="5138738" algn="l"/>
              </a:tabLst>
              <a:defRPr/>
            </a:pPr>
            <a:r>
              <a:rPr lang="en-US" sz="2000" dirty="0" smtClean="0">
                <a:solidFill>
                  <a:srgbClr val="3026FE"/>
                </a:solidFill>
              </a:rPr>
              <a:t>	</a:t>
            </a:r>
            <a:r>
              <a:rPr lang="en-US" sz="2000" u="sng" dirty="0" smtClean="0"/>
              <a:t>I want to get married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soon after I graduate from this university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rgbClr val="0000CC"/>
                </a:solidFill>
              </a:rPr>
              <a:t>however,</a:t>
            </a:r>
            <a:r>
              <a:rPr lang="en-US" sz="2000" dirty="0" smtClean="0"/>
              <a:t> </a:t>
            </a:r>
            <a:r>
              <a:rPr lang="en-US" sz="2000" u="sng" dirty="0" smtClean="0"/>
              <a:t>my parents want me to get a job first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9299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5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5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5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5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5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29864"/>
            <a:ext cx="8735704" cy="57118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Practically, two </a:t>
            </a:r>
            <a:r>
              <a:rPr lang="en-US" sz="2000" b="1" dirty="0" smtClean="0"/>
              <a:t>simple sentences (clauses) </a:t>
            </a:r>
            <a:r>
              <a:rPr lang="en-US" sz="2000" dirty="0" smtClean="0"/>
              <a:t>can be joined using a: </a:t>
            </a:r>
          </a:p>
          <a:p>
            <a:pPr marL="0" indent="0" eaLnBrk="1" hangingPunct="1">
              <a:spcBef>
                <a:spcPct val="500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	</a:t>
            </a:r>
            <a:r>
              <a:rPr lang="en-US" sz="2000" b="1" dirty="0" smtClean="0">
                <a:solidFill>
                  <a:srgbClr val="660066"/>
                </a:solidFill>
              </a:rPr>
              <a:t>&gt; Coordinate Connector  </a:t>
            </a:r>
            <a:r>
              <a:rPr lang="en-US" sz="2000" b="1" dirty="0" smtClean="0">
                <a:solidFill>
                  <a:srgbClr val="660066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660066"/>
                </a:solidFill>
              </a:rPr>
              <a:t> Compound Sentence</a:t>
            </a:r>
          </a:p>
          <a:p>
            <a:pPr marL="0" indent="0" eaLnBrk="1" hangingPunct="1">
              <a:spcBef>
                <a:spcPts val="3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	&gt; Subordinate Connector </a:t>
            </a:r>
            <a:r>
              <a:rPr lang="en-US" sz="2000" b="1" dirty="0" smtClean="0">
                <a:solidFill>
                  <a:srgbClr val="660066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660066"/>
                </a:solidFill>
              </a:rPr>
              <a:t> Complex Sentence</a:t>
            </a:r>
          </a:p>
          <a:p>
            <a:pPr marL="0" indent="0" eaLnBrk="1" hangingPunct="1">
              <a:spcBef>
                <a:spcPts val="3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	&gt; Sentence Connector </a:t>
            </a:r>
            <a:r>
              <a:rPr lang="en-US" sz="2000" b="1" dirty="0" smtClean="0">
                <a:solidFill>
                  <a:srgbClr val="660066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660066"/>
                </a:solidFill>
              </a:rPr>
              <a:t> Compound Sentence</a:t>
            </a:r>
          </a:p>
          <a:p>
            <a:pPr marL="0" indent="0" eaLnBrk="1" hangingPunct="1">
              <a:spcBef>
                <a:spcPts val="3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b="1" dirty="0" smtClean="0">
                <a:solidFill>
                  <a:srgbClr val="660066"/>
                </a:solidFill>
              </a:rPr>
              <a:t>	&gt; semicolon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b="1" dirty="0" smtClean="0">
                <a:solidFill>
                  <a:srgbClr val="660066"/>
                </a:solidFill>
              </a:rPr>
              <a:t>(;)     </a:t>
            </a:r>
            <a:r>
              <a:rPr lang="en-US" sz="2000" b="1" dirty="0" smtClean="0">
                <a:solidFill>
                  <a:srgbClr val="660066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660066"/>
                </a:solidFill>
              </a:rPr>
              <a:t> Compound Sentence</a:t>
            </a:r>
          </a:p>
          <a:p>
            <a:pPr marL="0" indent="0" eaLnBrk="1" hangingPunct="1">
              <a:spcBef>
                <a:spcPct val="500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He is sick. He stays at home.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He is sick, </a:t>
            </a:r>
            <a:r>
              <a:rPr lang="en-US" sz="2000" b="1" dirty="0" smtClean="0"/>
              <a:t>so </a:t>
            </a:r>
            <a:r>
              <a:rPr lang="en-US" sz="2000" dirty="0" smtClean="0"/>
              <a:t>he stays at home.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Because </a:t>
            </a:r>
            <a:r>
              <a:rPr lang="en-US" sz="2000" dirty="0" smtClean="0"/>
              <a:t>he is sick, he stays at home.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He stays at home </a:t>
            </a:r>
            <a:r>
              <a:rPr lang="en-US" sz="2000" b="1" dirty="0" smtClean="0"/>
              <a:t>because </a:t>
            </a:r>
            <a:r>
              <a:rPr lang="en-US" sz="2000" dirty="0" smtClean="0"/>
              <a:t>he is sick.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He is sick</a:t>
            </a:r>
            <a:r>
              <a:rPr lang="en-US" sz="2000" b="1" dirty="0" smtClean="0"/>
              <a:t>;</a:t>
            </a:r>
            <a:r>
              <a:rPr lang="en-US" sz="2000" dirty="0" smtClean="0"/>
              <a:t> </a:t>
            </a:r>
            <a:r>
              <a:rPr lang="en-US" sz="2000" b="1" dirty="0" smtClean="0"/>
              <a:t>therefore</a:t>
            </a:r>
            <a:r>
              <a:rPr lang="en-US" sz="2000" dirty="0" smtClean="0"/>
              <a:t>, he stays at home.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He is sick</a:t>
            </a:r>
            <a:r>
              <a:rPr lang="en-US" sz="2000" b="1" dirty="0" smtClean="0"/>
              <a:t>;</a:t>
            </a:r>
            <a:r>
              <a:rPr lang="en-US" sz="2000" dirty="0" smtClean="0"/>
              <a:t> he stays at home.</a:t>
            </a:r>
          </a:p>
          <a:p>
            <a:pPr marL="0" indent="0" eaLnBrk="1" hangingPunct="1">
              <a:spcBef>
                <a:spcPts val="180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The girl is very clever. Nobody likes her.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The girl is very clever, </a:t>
            </a:r>
            <a:r>
              <a:rPr lang="en-US" sz="2000" b="1" dirty="0" smtClean="0"/>
              <a:t>but </a:t>
            </a:r>
            <a:r>
              <a:rPr lang="en-US" sz="2000" dirty="0" smtClean="0"/>
              <a:t>nobody likes her.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/>
              <a:t>	The girl is very clever,</a:t>
            </a:r>
            <a:r>
              <a:rPr lang="en-US" sz="2000" b="1" dirty="0"/>
              <a:t> and </a:t>
            </a:r>
            <a:r>
              <a:rPr lang="en-US" sz="2000" dirty="0"/>
              <a:t>nobody likes her.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The girl is very clever </a:t>
            </a:r>
            <a:r>
              <a:rPr lang="en-US" sz="2000" b="1" dirty="0" smtClean="0"/>
              <a:t>because</a:t>
            </a:r>
            <a:r>
              <a:rPr lang="en-US" sz="2000" dirty="0" smtClean="0"/>
              <a:t> nobody likes her.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</a:t>
            </a:r>
            <a:r>
              <a:rPr lang="en-US" sz="2000" b="1" dirty="0" smtClean="0"/>
              <a:t>Because </a:t>
            </a:r>
            <a:r>
              <a:rPr lang="en-US" sz="2000" dirty="0" smtClean="0"/>
              <a:t>the girl is very clever, nobody likes her.</a:t>
            </a:r>
          </a:p>
          <a:p>
            <a:pPr marL="0" indent="0" eaLnBrk="1" hangingPunct="1">
              <a:spcBef>
                <a:spcPts val="0"/>
              </a:spcBef>
              <a:buClrTx/>
              <a:buNone/>
              <a:tabLst>
                <a:tab pos="979488" algn="l"/>
                <a:tab pos="1938338" algn="l"/>
              </a:tabLst>
              <a:defRPr/>
            </a:pPr>
            <a:r>
              <a:rPr lang="en-US" sz="2000" dirty="0" smtClean="0"/>
              <a:t>	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15888"/>
            <a:ext cx="8305800" cy="72231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Combining 2 or more Sentences</a:t>
            </a:r>
            <a:endParaRPr lang="en-US" sz="32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0470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6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6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6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6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6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6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6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6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6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6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6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6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6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6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64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86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6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64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86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6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64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6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6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64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64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64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64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6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2475"/>
            <a:ext cx="89916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3268" y="4635712"/>
            <a:ext cx="7285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Because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 the man had a cold, </a:t>
            </a:r>
            <a:r>
              <a:rPr lang="en-US" sz="1600" b="1" i="1" dirty="0" smtClean="0">
                <a:solidFill>
                  <a:srgbClr val="8E001B"/>
                </a:solidFill>
                <a:latin typeface="Arial Narrow" pitchFamily="34" charset="0"/>
              </a:rPr>
              <a:t>he took a vitamin pill</a:t>
            </a:r>
            <a:r>
              <a:rPr lang="en-US" sz="1600" b="1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(adverb clause + independent clause) 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8" name="Curved Up Arrow 7"/>
          <p:cNvSpPr/>
          <p:nvPr/>
        </p:nvSpPr>
        <p:spPr bwMode="auto">
          <a:xfrm rot="10800000">
            <a:off x="469602" y="4465671"/>
            <a:ext cx="2971800" cy="443028"/>
          </a:xfrm>
          <a:prstGeom prst="curvedUpArrow">
            <a:avLst/>
          </a:prstGeom>
          <a:solidFill>
            <a:srgbClr val="0066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134833" y="3407734"/>
            <a:ext cx="336699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886200" y="3650612"/>
            <a:ext cx="336699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189768" y="4866167"/>
            <a:ext cx="762000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2025501" y="5109045"/>
            <a:ext cx="381000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798133" y="5348278"/>
            <a:ext cx="583019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5494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8576"/>
            <a:ext cx="8991601" cy="394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5100"/>
            <a:ext cx="900112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72255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1064"/>
            <a:ext cx="6431871" cy="17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3" y="2714624"/>
            <a:ext cx="8779097" cy="185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630094"/>
            <a:ext cx="6408858" cy="187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29403" y="1720701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86871" y="32973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76238" y="582438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9716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00150"/>
            <a:ext cx="8332912" cy="185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86112"/>
            <a:ext cx="788880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76238" y="209106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65605" y="4396081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16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34631</TotalTime>
  <Words>264</Words>
  <Application>Microsoft Office PowerPoint</Application>
  <PresentationFormat>On-screen Show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Yosa A. Alzuhdy</vt:lpstr>
      <vt:lpstr>13  Independent Clauses</vt:lpstr>
      <vt:lpstr>SIMPLE Sentences</vt:lpstr>
      <vt:lpstr>SIMPLE Sentence</vt:lpstr>
      <vt:lpstr>Kinds of Sentences</vt:lpstr>
      <vt:lpstr>Combining 2 or more Sentences</vt:lpstr>
      <vt:lpstr>Independent Clauses</vt:lpstr>
      <vt:lpstr>PowerPoint Presentation</vt:lpstr>
      <vt:lpstr>Examples</vt:lpstr>
      <vt:lpstr>PowerPoint Presentation</vt:lpstr>
      <vt:lpstr>Clauses with There and It</vt:lpstr>
      <vt:lpstr>p.50  Exercise 13</vt:lpstr>
      <vt:lpstr>p. 51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A, Alzuhdy</dc:creator>
  <cp:lastModifiedBy>Yosa A. Alzuhdy</cp:lastModifiedBy>
  <cp:revision>585</cp:revision>
  <dcterms:created xsi:type="dcterms:W3CDTF">2006-10-15T19:30:25Z</dcterms:created>
  <dcterms:modified xsi:type="dcterms:W3CDTF">2016-10-06T13:18:37Z</dcterms:modified>
</cp:coreProperties>
</file>