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776" r:id="rId2"/>
    <p:sldId id="770" r:id="rId3"/>
    <p:sldId id="760" r:id="rId4"/>
    <p:sldId id="761" r:id="rId5"/>
    <p:sldId id="762" r:id="rId6"/>
    <p:sldId id="775" r:id="rId7"/>
    <p:sldId id="758" r:id="rId8"/>
    <p:sldId id="763" r:id="rId9"/>
    <p:sldId id="765" r:id="rId10"/>
    <p:sldId id="771" r:id="rId11"/>
    <p:sldId id="764" r:id="rId12"/>
    <p:sldId id="773" r:id="rId13"/>
    <p:sldId id="774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1B"/>
    <a:srgbClr val="003300"/>
    <a:srgbClr val="FFFF00"/>
    <a:srgbClr val="0000CC"/>
    <a:srgbClr val="CC0000"/>
    <a:srgbClr val="FA0000"/>
    <a:srgbClr val="3333CC"/>
    <a:srgbClr val="FF00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8" autoAdjust="0"/>
    <p:restoredTop sz="94516" autoAdjust="0"/>
  </p:normalViewPr>
  <p:slideViewPr>
    <p:cSldViewPr>
      <p:cViewPr varScale="1">
        <p:scale>
          <a:sx n="60" d="100"/>
          <a:sy n="60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9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B3553061-2293-43A7-B947-BB9437B5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8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5D062DCD-6D5B-445F-93A8-061AB542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21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62DCD-6D5B-445F-93A8-061AB54274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6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96838" y="1752600"/>
            <a:ext cx="9372601" cy="5105400"/>
            <a:chOff x="-23" y="1525"/>
            <a:chExt cx="5783" cy="2495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752"/>
              <a:ext cx="5760" cy="9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42"/>
              <a:ext cx="5760" cy="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1933"/>
              <a:ext cx="251" cy="208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1525"/>
              <a:ext cx="748" cy="27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1" y="1616"/>
              <a:ext cx="318" cy="318"/>
            </a:xfrm>
            <a:prstGeom prst="ellipse">
              <a:avLst/>
            </a:prstGeom>
            <a:solidFill>
              <a:srgbClr val="CC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58" y="1661"/>
              <a:ext cx="454" cy="22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-23" y="1525"/>
              <a:ext cx="295" cy="2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-23" y="1525"/>
              <a:ext cx="363" cy="40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5400000">
              <a:off x="-822" y="2843"/>
              <a:ext cx="196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900" b="1" dirty="0">
                  <a:solidFill>
                    <a:srgbClr val="D60093"/>
                  </a:solidFill>
                  <a:latin typeface="Microsoft Sans Serif" pitchFamily="34" charset="0"/>
                </a:rPr>
                <a:t>© Yosa A. Alzuhdy – </a:t>
              </a:r>
              <a:r>
                <a:rPr lang="en-AU" sz="1900" b="1" dirty="0" smtClean="0">
                  <a:solidFill>
                    <a:srgbClr val="0000CC"/>
                  </a:solidFill>
                  <a:latin typeface="Microsoft Sans Serif" pitchFamily="34" charset="0"/>
                </a:rPr>
                <a:t>English Dept.</a:t>
              </a:r>
              <a:endParaRPr lang="en-AU" sz="1900" dirty="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7696200" cy="2514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58775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" name="WordArt 21"/>
          <p:cNvSpPr>
            <a:spLocks noChangeArrowheads="1" noChangeShapeType="1" noTextEdit="1"/>
          </p:cNvSpPr>
          <p:nvPr userDrawn="1"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TOEFL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 userDrawn="1"/>
        </p:nvSpPr>
        <p:spPr bwMode="auto">
          <a:xfrm>
            <a:off x="44450" y="89079"/>
            <a:ext cx="1066800" cy="3060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505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rotWithShape="0">
                    <a:srgbClr val="000000"/>
                  </a:outerShdw>
                </a:effectLst>
                <a:latin typeface="Impact"/>
              </a:rPr>
              <a:t>STRUCTURE</a:t>
            </a:r>
            <a:endParaRPr lang="en-US" sz="36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solidFill>
                <a:srgbClr val="505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20" grpId="12"/>
      <p:bldP spid="20" grpId="13"/>
      <p:bldP spid="20" grpId="14"/>
      <p:bldP spid="20" grpId="15"/>
      <p:bldP spid="20" grpId="16"/>
      <p:bldP spid="20" grpId="17"/>
      <p:bldP spid="20" grpId="18"/>
      <p:bldP spid="20" grpId="19"/>
      <p:bldP spid="20" grpId="20"/>
      <p:bldP spid="20" grpId="21"/>
      <p:bldP spid="20" grpId="22"/>
      <p:bldP spid="20" grpId="23"/>
      <p:bldP spid="20" grpId="24"/>
      <p:bldP spid="20" grpId="25"/>
      <p:bldP spid="20" grpId="26"/>
      <p:bldP spid="20" grpId="27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3AC9-F051-440F-A054-0C3855545D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8E2F17B-35EF-4339-96AF-4DE3DA4707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5888"/>
            <a:ext cx="219075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41985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3BB9-77E7-4D17-88AD-F1510B01C2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03F2727D-DCC7-45AC-83AE-E779AA4FEE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8283575" cy="722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763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038600"/>
            <a:ext cx="8763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800600" y="5181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54D9-976A-45DF-968D-797CC78295C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B889D650-8861-4D80-8BBA-D4412974C1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52769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5B8D-5BF6-471F-8C52-C07E2B2F68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334095" y="759004"/>
            <a:ext cx="914401" cy="625475"/>
          </a:xfrm>
        </p:spPr>
        <p:txBody>
          <a:bodyPr/>
          <a:lstStyle>
            <a:lvl1pPr>
              <a:defRPr sz="7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‹#›</a:t>
            </a:fld>
            <a:endParaRPr lang="en-AU" sz="1600" b="1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195F-42C6-4B24-B212-038E171AC0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86931" y="648237"/>
            <a:ext cx="504825" cy="457200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0C75A260-20DB-46F2-8C65-16CBA7A23BE1}" type="slidenum">
              <a:rPr lang="en-AU" sz="1400" smtClean="0"/>
              <a:pPr>
                <a:defRPr/>
              </a:pPr>
              <a:t>‹#›</a:t>
            </a:fld>
            <a:endParaRPr lang="en-AU" sz="14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DDBF-7578-4780-BA2F-9371B09EAB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-112689" y="661116"/>
            <a:ext cx="504825" cy="457200"/>
          </a:xfrm>
        </p:spPr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 sz="1600" dirty="0" smtClean="0"/>
          </a:p>
          <a:p>
            <a:pPr>
              <a:defRPr/>
            </a:pPr>
            <a:fld id="{09ED9FF8-674A-4A3E-BA5D-57D2E674D5E2}" type="slidenum">
              <a:rPr lang="en-AU" sz="1600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DA99-CE6C-425B-AC77-6DA33CC3EB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375F13E-9E56-4DE0-A180-238B02D2F6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6547-306D-47B9-AE97-DF858A8E25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8DED882-3382-4FEA-9E16-05BD07EE97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BD38-0C24-4F4D-A17C-EB1E1EBD49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33ECE34D-DA64-4B58-AD13-C80CCC5D96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85A6-BB67-4469-96B6-1A3DC35C1E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251C355-2630-4345-8CD5-EF1F6B95E7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6173-2FA3-45FC-83BB-1179DED637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BCC6D6A-67D3-4726-B2E9-0D32FC1EDB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14">
              <a:lum bright="-35000" contrast="-43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5181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12B75FBF-C9C8-41B3-A0BC-19F6FA086E3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314575" y="3533775"/>
            <a:ext cx="4986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AU" b="1" dirty="0">
              <a:solidFill>
                <a:srgbClr val="D60093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4052" y="863958"/>
            <a:ext cx="504825" cy="2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/>
            </a:lvl1pPr>
          </a:lstStyle>
          <a:p>
            <a:pPr>
              <a:defRPr/>
            </a:pPr>
            <a:fld id="{99C25317-4D8B-4904-B18A-E8C15F1D6AA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TOEFL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rot="5400000">
            <a:off x="-608806" y="5493544"/>
            <a:ext cx="1479550" cy="1825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AU" sz="1000" dirty="0">
                <a:solidFill>
                  <a:schemeClr val="bg1"/>
                </a:solidFill>
              </a:rPr>
              <a:t>©</a:t>
            </a:r>
            <a:r>
              <a:rPr lang="en-AU" sz="900" dirty="0">
                <a:solidFill>
                  <a:schemeClr val="bg1"/>
                </a:solidFill>
              </a:rPr>
              <a:t> Yosa A. Alzuhdy - </a:t>
            </a:r>
            <a:r>
              <a:rPr lang="en-AU" sz="900" dirty="0" smtClean="0">
                <a:solidFill>
                  <a:schemeClr val="bg1"/>
                </a:solidFill>
              </a:rPr>
              <a:t>UNY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20" name="WordArt 20"/>
          <p:cNvSpPr>
            <a:spLocks noChangeArrowheads="1" noChangeShapeType="1" noTextEdit="1"/>
          </p:cNvSpPr>
          <p:nvPr/>
        </p:nvSpPr>
        <p:spPr bwMode="auto">
          <a:xfrm>
            <a:off x="44450" y="77272"/>
            <a:ext cx="1066800" cy="33176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61FF69"/>
                  </a:solidFill>
                  <a:miter lim="800000"/>
                  <a:headEnd/>
                  <a:tailEnd/>
                </a:ln>
                <a:solidFill>
                  <a:srgbClr val="8E001B"/>
                </a:solidFill>
                <a:effectLst>
                  <a:outerShdw algn="tl" rotWithShape="0">
                    <a:srgbClr val="000000"/>
                  </a:outerShdw>
                </a:effectLst>
                <a:latin typeface="Impact"/>
              </a:rPr>
              <a:t>STRUCTURE</a:t>
            </a:r>
            <a:endParaRPr lang="en-US" sz="3600" b="1" kern="10" dirty="0">
              <a:ln w="17780">
                <a:solidFill>
                  <a:srgbClr val="61FF69"/>
                </a:solidFill>
                <a:miter lim="800000"/>
                <a:headEnd/>
                <a:tailEnd/>
              </a:ln>
              <a:solidFill>
                <a:srgbClr val="8E001B"/>
              </a:solidFill>
              <a:effectLst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3" presetClass="emph" presetSubtype="0" repeatCount="indefinite" fill="remove" grpId="2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7" grpId="1"/>
      <p:bldP spid="4117" grpId="2"/>
      <p:bldP spid="4117" grpId="3"/>
      <p:bldP spid="4117" grpId="4"/>
      <p:bldP spid="4117" grpId="5"/>
      <p:bldP spid="4117" grpId="6"/>
      <p:bldP spid="4117" grpId="8"/>
      <p:bldP spid="4117" grpId="9"/>
      <p:bldP spid="4117" grpId="10"/>
      <p:bldP spid="4117" grpId="11"/>
      <p:bldP spid="4117" grpId="12"/>
      <p:bldP spid="4117" grpId="13"/>
      <p:bldP spid="4117" grpId="14"/>
      <p:bldP spid="4117" grpId="15"/>
      <p:bldP spid="4117" grpId="16"/>
      <p:bldP spid="4117" grpId="17"/>
      <p:bldP spid="4117" grpId="18"/>
      <p:bldP spid="4117" grpId="19"/>
      <p:bldP spid="4117" grpId="20"/>
      <p:bldP spid="4117" grpId="21"/>
      <p:bldP spid="4117" grpId="22"/>
      <p:bldP spid="4117" grpId="23"/>
      <p:bldP spid="4117" grpId="24"/>
      <p:bldP spid="4117" grpId="25"/>
      <p:bldP spid="4117" grpId="26"/>
      <p:bldP spid="4117" grpId="27"/>
      <p:bldP spid="4117" grpId="28"/>
      <p:bldP spid="4117" grpId="29"/>
      <p:bldP spid="4117" grpId="30"/>
      <p:bldP spid="4117" grpId="31"/>
      <p:bldP spid="4117" grpId="32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/>
      <p:bldP spid="20" grpId="29"/>
      <p:bldP spid="20" grpId="30"/>
      <p:bldP spid="20" grpId="31"/>
      <p:bldP spid="20" grpId="32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ÿ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8305800" cy="1470025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82E9FE"/>
                </a:solidFill>
              </a:rPr>
              <a:t>14  Adjective Clauses</a:t>
            </a:r>
            <a:endParaRPr lang="id-ID" sz="4000" b="1" dirty="0" smtClean="0">
              <a:solidFill>
                <a:srgbClr val="2CFC3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8496300" cy="34290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500" i="1" dirty="0">
                <a:solidFill>
                  <a:srgbClr val="FFFF00"/>
                </a:solidFill>
              </a:rPr>
              <a:t>Section 2: Structure &amp; Written Expression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00A4"/>
                </a:solidFill>
              </a:rPr>
              <a:t>TOEFL Preparation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i="1" dirty="0">
              <a:solidFill>
                <a:srgbClr val="1111FF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None/>
            </a:pPr>
            <a:r>
              <a:rPr lang="en-US" sz="2000" dirty="0">
                <a:solidFill>
                  <a:schemeClr val="tx2"/>
                </a:solidFill>
              </a:rPr>
              <a:t>© Yosa A. Alzuhdy, M.Hum.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None/>
            </a:pPr>
            <a:r>
              <a:rPr lang="en-US" sz="2000" b="1" dirty="0">
                <a:solidFill>
                  <a:srgbClr val="0000CC"/>
                </a:solidFill>
              </a:rPr>
              <a:t>yosa@uny.ac.id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English Literature Study Program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A20202"/>
                </a:solidFill>
              </a:rPr>
              <a:t>State University of Yogyakarta</a:t>
            </a:r>
            <a:endParaRPr lang="id-ID" sz="2800" b="1" dirty="0">
              <a:solidFill>
                <a:srgbClr val="A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5737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7978775" cy="722312"/>
          </a:xfrm>
        </p:spPr>
        <p:txBody>
          <a:bodyPr/>
          <a:lstStyle/>
          <a:p>
            <a:r>
              <a:rPr lang="en-US" sz="3600" dirty="0" smtClean="0"/>
              <a:t>Restrictive – Non-restrictive Clause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562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Adj.clause</a:t>
            </a:r>
            <a:r>
              <a:rPr lang="en-US" sz="2000" dirty="0" smtClean="0"/>
              <a:t> can be </a:t>
            </a:r>
            <a:r>
              <a:rPr lang="en-US" sz="2000" b="1" dirty="0" smtClean="0"/>
              <a:t>restrictive </a:t>
            </a:r>
            <a:r>
              <a:rPr lang="en-US" sz="2000" dirty="0" smtClean="0"/>
              <a:t>(</a:t>
            </a:r>
            <a:r>
              <a:rPr lang="en-US" sz="2000" dirty="0" err="1" smtClean="0"/>
              <a:t>membatasi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tidak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diapit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oleh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tanda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koma</a:t>
            </a:r>
            <a:r>
              <a:rPr lang="en-US" sz="2000" dirty="0" smtClean="0">
                <a:sym typeface="Wingdings" pitchFamily="2" charset="2"/>
              </a:rPr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b="1" dirty="0" smtClean="0"/>
              <a:t>non-restrictive </a:t>
            </a:r>
            <a:r>
              <a:rPr lang="en-US" sz="2000" dirty="0" smtClean="0"/>
              <a:t>(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membatasi</a:t>
            </a:r>
            <a:r>
              <a:rPr lang="en-US" sz="2000" dirty="0" smtClean="0"/>
              <a:t>, </a:t>
            </a:r>
            <a:r>
              <a:rPr lang="en-US" sz="2000" dirty="0" err="1" smtClean="0"/>
              <a:t>memang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diapit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oleh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koma</a:t>
            </a:r>
            <a:r>
              <a:rPr lang="en-US" sz="2000" dirty="0" smtClean="0"/>
              <a:t>. </a:t>
            </a:r>
            <a:r>
              <a:rPr lang="en-US" sz="2000" dirty="0" err="1" smtClean="0"/>
              <a:t>Perhatikan</a:t>
            </a:r>
            <a:r>
              <a:rPr lang="en-US" sz="2000" dirty="0" smtClean="0"/>
              <a:t>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/>
              <a:t>      My brother </a:t>
            </a:r>
            <a:r>
              <a:rPr lang="en-US" sz="2000" b="1" dirty="0" smtClean="0">
                <a:solidFill>
                  <a:srgbClr val="0000CC"/>
                </a:solidFill>
              </a:rPr>
              <a:t>who works as a driver </a:t>
            </a:r>
            <a:r>
              <a:rPr lang="en-US" sz="2000" b="1" dirty="0" smtClean="0"/>
              <a:t>has two children.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ym typeface="Wingdings" pitchFamily="2" charset="2"/>
              </a:rPr>
              <a:t> Implicitly, it means that I have more than one brother, and in this sentence I am talking about one of them.</a:t>
            </a: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/>
              <a:t>      The painting </a:t>
            </a:r>
            <a:r>
              <a:rPr lang="en-US" sz="2000" b="1" dirty="0" smtClean="0">
                <a:solidFill>
                  <a:srgbClr val="0000CC"/>
                </a:solidFill>
              </a:rPr>
              <a:t>which Ms. Wallace bought </a:t>
            </a:r>
            <a:r>
              <a:rPr lang="en-US" sz="2000" b="1" dirty="0" smtClean="0"/>
              <a:t>was very expensive.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ym typeface="Wingdings" pitchFamily="2" charset="2"/>
              </a:rPr>
              <a:t> Ada </a:t>
            </a:r>
            <a:r>
              <a:rPr lang="en-US" sz="2000" dirty="0" err="1" smtClean="0">
                <a:sym typeface="Wingdings" pitchFamily="2" charset="2"/>
              </a:rPr>
              <a:t>banyak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lukisan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yang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mahal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adalah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yg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dibeli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Ms</a:t>
            </a:r>
            <a:r>
              <a:rPr lang="en-US" sz="2000" dirty="0" smtClean="0">
                <a:sym typeface="Wingdings" pitchFamily="2" charset="2"/>
              </a:rPr>
              <a:t> Wallace.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Pada</a:t>
            </a:r>
            <a:r>
              <a:rPr lang="en-US" sz="2000" dirty="0" smtClean="0">
                <a:sym typeface="Wingdings" pitchFamily="2" charset="2"/>
              </a:rPr>
              <a:t> restrictive clause, </a:t>
            </a:r>
            <a:r>
              <a:rPr lang="en-US" sz="2000" b="1" dirty="0" smtClean="0">
                <a:sym typeface="Wingdings" pitchFamily="2" charset="2"/>
              </a:rPr>
              <a:t>who/whom/which </a:t>
            </a:r>
            <a:r>
              <a:rPr lang="en-US" sz="2000" dirty="0" err="1" smtClean="0">
                <a:sym typeface="Wingdings" pitchFamily="2" charset="2"/>
              </a:rPr>
              <a:t>bisa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diganti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dengan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that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Compare: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      My sister, </a:t>
            </a:r>
            <a:r>
              <a:rPr lang="en-US" sz="2000" b="1" dirty="0" smtClean="0">
                <a:solidFill>
                  <a:srgbClr val="0000CC"/>
                </a:solidFill>
              </a:rPr>
              <a:t>who lives in </a:t>
            </a:r>
            <a:r>
              <a:rPr lang="en-US" sz="2000" b="1" dirty="0" err="1" smtClean="0">
                <a:solidFill>
                  <a:srgbClr val="0000CC"/>
                </a:solidFill>
              </a:rPr>
              <a:t>Sidempuan</a:t>
            </a:r>
            <a:r>
              <a:rPr lang="en-US" sz="2000" b="1" dirty="0" smtClean="0"/>
              <a:t>, has one child.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ym typeface="Wingdings" pitchFamily="2" charset="2"/>
              </a:rPr>
              <a:t> It means that I only have one sister, and she lives in </a:t>
            </a:r>
            <a:r>
              <a:rPr lang="en-US" sz="2000" dirty="0" err="1" smtClean="0">
                <a:sym typeface="Wingdings" pitchFamily="2" charset="2"/>
              </a:rPr>
              <a:t>Sidempuan</a:t>
            </a:r>
            <a:r>
              <a:rPr lang="en-US" sz="2000" dirty="0" smtClean="0">
                <a:sym typeface="Wingdings" pitchFamily="2" charset="2"/>
              </a:rPr>
              <a:t>. So, I just give extra information about my only sister in the adjective clause.</a:t>
            </a:r>
            <a:endParaRPr lang="en-US" sz="200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/>
              <a:t>      The painting, </a:t>
            </a:r>
            <a:r>
              <a:rPr lang="en-US" sz="2000" b="1" dirty="0">
                <a:solidFill>
                  <a:srgbClr val="0000CC"/>
                </a:solidFill>
              </a:rPr>
              <a:t>which Ms. Wallace </a:t>
            </a:r>
            <a:r>
              <a:rPr lang="en-US" sz="2000" b="1" dirty="0" smtClean="0">
                <a:solidFill>
                  <a:srgbClr val="0000CC"/>
                </a:solidFill>
              </a:rPr>
              <a:t>bought</a:t>
            </a:r>
            <a:r>
              <a:rPr lang="en-US" sz="2000" b="1" dirty="0" smtClean="0"/>
              <a:t>, was </a:t>
            </a:r>
            <a:r>
              <a:rPr lang="en-US" sz="2000" b="1" dirty="0"/>
              <a:t>very expensive.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ym typeface="Wingdings" pitchFamily="2" charset="2"/>
              </a:rPr>
              <a:t> Kita </a:t>
            </a:r>
            <a:r>
              <a:rPr lang="en-US" sz="2000" dirty="0" err="1" smtClean="0">
                <a:sym typeface="Wingdings" pitchFamily="2" charset="2"/>
              </a:rPr>
              <a:t>hanya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membicarakan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satu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lukisan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mahal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harganya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kita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sudah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tahu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bahwa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lukisan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itu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dibeli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oleh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Ms</a:t>
            </a:r>
            <a:r>
              <a:rPr lang="en-US" sz="2000" dirty="0" smtClean="0">
                <a:sym typeface="Wingdings" pitchFamily="2" charset="2"/>
              </a:rPr>
              <a:t> Wallace.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Jika</a:t>
            </a:r>
            <a:r>
              <a:rPr lang="en-US" sz="2000" dirty="0" smtClean="0">
                <a:sym typeface="Wingdings" pitchFamily="2" charset="2"/>
              </a:rPr>
              <a:t> non-restrictive, </a:t>
            </a:r>
            <a:r>
              <a:rPr lang="en-US" sz="2000" b="1" dirty="0" smtClean="0">
                <a:sym typeface="Wingdings" pitchFamily="2" charset="2"/>
              </a:rPr>
              <a:t>who/whom/which </a:t>
            </a:r>
            <a:r>
              <a:rPr lang="en-US" sz="2000" u="sng" dirty="0" err="1" smtClean="0">
                <a:solidFill>
                  <a:srgbClr val="FF0000"/>
                </a:solidFill>
                <a:sym typeface="Wingdings" pitchFamily="2" charset="2"/>
              </a:rPr>
              <a:t>tidak</a:t>
            </a:r>
            <a:r>
              <a:rPr lang="en-US" sz="2000" u="sng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sym typeface="Wingdings" pitchFamily="2" charset="2"/>
              </a:rPr>
              <a:t>bisa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diganti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dengan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that</a:t>
            </a:r>
            <a:r>
              <a:rPr lang="en-US" sz="2000" dirty="0">
                <a:sym typeface="Wingdings" pitchFamily="2" charset="2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10</a:t>
            </a:fld>
            <a:endParaRPr lang="en-AU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2385950" y="2890650"/>
            <a:ext cx="88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that  </a:t>
            </a:r>
            <a:r>
              <a:rPr lang="en-US" sz="2000" b="1" dirty="0" smtClean="0">
                <a:solidFill>
                  <a:srgbClr val="FA0000"/>
                </a:solidFill>
                <a:latin typeface="Arial Narrow" pitchFamily="34" charset="0"/>
                <a:sym typeface="Wingdings"/>
              </a:rPr>
              <a:t></a:t>
            </a:r>
            <a:endParaRPr lang="en-US" sz="2000" dirty="0">
              <a:solidFill>
                <a:srgbClr val="FA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275" y="4243243"/>
            <a:ext cx="628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that 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439642" y="3112325"/>
            <a:ext cx="467833" cy="0"/>
          </a:xfrm>
          <a:prstGeom prst="line">
            <a:avLst/>
          </a:prstGeom>
          <a:solidFill>
            <a:schemeClr val="accent1"/>
          </a:solidFill>
          <a:ln w="57150" cap="flat" cmpd="dbl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2647902" y="5205350"/>
            <a:ext cx="628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that 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501324" y="3278885"/>
            <a:ext cx="761136" cy="0"/>
          </a:xfrm>
          <a:prstGeom prst="line">
            <a:avLst/>
          </a:prstGeom>
          <a:solidFill>
            <a:schemeClr val="accent1"/>
          </a:solidFill>
          <a:ln w="57150" cap="flat" cmpd="dbl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2288265" y="1885890"/>
            <a:ext cx="88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that  </a:t>
            </a:r>
            <a:r>
              <a:rPr lang="en-US" sz="2000" b="1" dirty="0" smtClean="0">
                <a:solidFill>
                  <a:srgbClr val="FA0000"/>
                </a:solidFill>
                <a:latin typeface="Arial Narrow" pitchFamily="34" charset="0"/>
                <a:sym typeface="Wingdings"/>
              </a:rPr>
              <a:t></a:t>
            </a:r>
            <a:endParaRPr lang="en-US" sz="2000" dirty="0">
              <a:solidFill>
                <a:srgbClr val="FA0000"/>
              </a:solidFill>
            </a:endParaRPr>
          </a:p>
        </p:txBody>
      </p:sp>
      <p:sp>
        <p:nvSpPr>
          <p:cNvPr id="12" name="Cross 11"/>
          <p:cNvSpPr/>
          <p:nvPr/>
        </p:nvSpPr>
        <p:spPr bwMode="auto">
          <a:xfrm rot="2772600">
            <a:off x="2156108" y="4277127"/>
            <a:ext cx="359813" cy="361184"/>
          </a:xfrm>
          <a:prstGeom prst="plus">
            <a:avLst>
              <a:gd name="adj" fmla="val 40517"/>
            </a:avLst>
          </a:prstGeom>
          <a:solidFill>
            <a:srgbClr val="CC0000">
              <a:alpha val="45882"/>
            </a:srgbClr>
          </a:solidFill>
          <a:ln w="28575" cap="flat" cmpd="sng" algn="ctr">
            <a:solidFill>
              <a:srgbClr val="0000CC">
                <a:alpha val="6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ross 12"/>
          <p:cNvSpPr/>
          <p:nvPr/>
        </p:nvSpPr>
        <p:spPr bwMode="auto">
          <a:xfrm rot="2772600">
            <a:off x="2753833" y="5243939"/>
            <a:ext cx="359813" cy="361184"/>
          </a:xfrm>
          <a:prstGeom prst="plus">
            <a:avLst>
              <a:gd name="adj" fmla="val 40517"/>
            </a:avLst>
          </a:prstGeom>
          <a:solidFill>
            <a:srgbClr val="CC0000">
              <a:alpha val="45882"/>
            </a:srgbClr>
          </a:solidFill>
          <a:ln w="28575" cap="flat" cmpd="sng" algn="ctr">
            <a:solidFill>
              <a:srgbClr val="0000CC">
                <a:alpha val="6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9625" y="3914590"/>
            <a:ext cx="3422732" cy="400110"/>
          </a:xfrm>
          <a:prstGeom prst="rect">
            <a:avLst/>
          </a:prstGeom>
          <a:solidFill>
            <a:srgbClr val="FFFF00">
              <a:alpha val="45098"/>
            </a:srgbClr>
          </a:solidFill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bisa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dihilangkan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/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direduksi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6423473" y="6076890"/>
            <a:ext cx="2632452" cy="400110"/>
          </a:xfrm>
          <a:prstGeom prst="rect">
            <a:avLst/>
          </a:prstGeom>
          <a:solidFill>
            <a:srgbClr val="FFFF00">
              <a:alpha val="45098"/>
            </a:srgbClr>
          </a:solidFill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tidak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bisa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direduksi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8614822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  <p:bldP spid="14" grpId="0"/>
      <p:bldP spid="16" grpId="0"/>
      <p:bldP spid="12" grpId="0" animBg="1"/>
      <p:bldP spid="13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15888"/>
            <a:ext cx="8283575" cy="722312"/>
          </a:xfrm>
        </p:spPr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11</a:t>
            </a:fld>
            <a:endParaRPr lang="en-AU" sz="1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143000"/>
            <a:ext cx="826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995550"/>
            <a:ext cx="66484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96075" y="2571007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96075" y="371005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60075"/>
            <a:ext cx="84772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08000" y="584068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784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54   Exercise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4850"/>
            <a:ext cx="8763000" cy="5334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12</a:t>
            </a:fld>
            <a:endParaRPr lang="en-AU" sz="16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3900"/>
            <a:ext cx="8991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90425" y="3478357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85850" y="521908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255825" y="285750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ular Callout 8"/>
          <p:cNvSpPr/>
          <p:nvPr/>
        </p:nvSpPr>
        <p:spPr bwMode="auto">
          <a:xfrm>
            <a:off x="7917760" y="2324099"/>
            <a:ext cx="1004565" cy="276999"/>
          </a:xfrm>
          <a:prstGeom prst="wedgeRectCallout">
            <a:avLst>
              <a:gd name="adj1" fmla="val -3805"/>
              <a:gd name="adj2" fmla="val 97167"/>
            </a:avLst>
          </a:prstGeom>
          <a:solidFill>
            <a:srgbClr val="FFFF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with which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943600" y="633103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229392" y="6490451"/>
            <a:ext cx="3482808" cy="276999"/>
          </a:xfrm>
          <a:prstGeom prst="wedgeRectCallout">
            <a:avLst>
              <a:gd name="adj1" fmla="val -24444"/>
              <a:gd name="adj2" fmla="val -161877"/>
            </a:avLst>
          </a:prstGeom>
          <a:solidFill>
            <a:srgbClr val="FFFF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thing: 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which. that? </a:t>
            </a: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</a:rPr>
              <a:t>No!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 (after prep. </a:t>
            </a: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</a:rPr>
              <a:t>of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03200" y="5687950"/>
            <a:ext cx="4524760" cy="1025922"/>
          </a:xfrm>
          <a:prstGeom prst="wedgeRectCallout">
            <a:avLst>
              <a:gd name="adj1" fmla="val 65802"/>
              <a:gd name="adj2" fmla="val -193390"/>
            </a:avLst>
          </a:prstGeom>
          <a:solidFill>
            <a:srgbClr val="FFFF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lnSpc>
                <a:spcPts val="1600"/>
              </a:lnSpc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…School</a:t>
            </a: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 Engineers were educated </a:t>
            </a:r>
            <a:r>
              <a:rPr lang="en-US" sz="1800" b="1" dirty="0" smtClean="0">
                <a:latin typeface="Arial Narrow" pitchFamily="34" charset="0"/>
              </a:rPr>
              <a:t>in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</a:rPr>
              <a:t>the school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marL="1154113" indent="-1154113">
              <a:lnSpc>
                <a:spcPts val="1600"/>
              </a:lnSpc>
              <a:tabLst>
                <a:tab pos="566738" algn="l"/>
                <a:tab pos="153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Times New Roman" pitchFamily="18" charset="0"/>
              </a:rPr>
              <a:t>                  /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Engineers were educated </a:t>
            </a:r>
            <a:r>
              <a:rPr lang="en-US" b="1" dirty="0">
                <a:solidFill>
                  <a:srgbClr val="0000CC"/>
                </a:solidFill>
                <a:latin typeface="Arial Narrow" pitchFamily="34" charset="0"/>
              </a:rPr>
              <a:t>there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en-US" b="1" dirty="0">
              <a:latin typeface="Verdana" pitchFamily="34" charset="0"/>
              <a:cs typeface="Times New Roman" pitchFamily="18" charset="0"/>
            </a:endParaRPr>
          </a:p>
          <a:p>
            <a:pPr marL="1154113" indent="-1154113">
              <a:lnSpc>
                <a:spcPts val="1600"/>
              </a:lnSpc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…School, 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which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engineers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were educated 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in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marL="1154113" indent="-1154113">
              <a:lnSpc>
                <a:spcPts val="1600"/>
              </a:lnSpc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</a:rPr>
              <a:t>=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…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School, 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in which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engineers were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educated.</a:t>
            </a:r>
          </a:p>
          <a:p>
            <a:pPr marL="1154113" indent="-1154113">
              <a:lnSpc>
                <a:spcPts val="1600"/>
              </a:lnSpc>
              <a:tabLst>
                <a:tab pos="566738" algn="l"/>
                <a:tab pos="1539875" algn="l"/>
              </a:tabLst>
            </a:pPr>
            <a:r>
              <a:rPr lang="en-US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…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School, 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where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engineers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were educated.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345488" y="5014850"/>
            <a:ext cx="1616912" cy="27699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FF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</a:rPr>
              <a:t>Simple Sentence!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041900" y="473545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ross 14"/>
          <p:cNvSpPr/>
          <p:nvPr/>
        </p:nvSpPr>
        <p:spPr bwMode="auto">
          <a:xfrm rot="2772600">
            <a:off x="6489331" y="6482595"/>
            <a:ext cx="330841" cy="316054"/>
          </a:xfrm>
          <a:prstGeom prst="plus">
            <a:avLst>
              <a:gd name="adj" fmla="val 40517"/>
            </a:avLst>
          </a:prstGeom>
          <a:solidFill>
            <a:srgbClr val="FFFF00">
              <a:alpha val="56863"/>
            </a:srgbClr>
          </a:solidFill>
          <a:ln w="28575" cap="flat" cmpd="sng" algn="ctr">
            <a:solidFill>
              <a:srgbClr val="0000CC">
                <a:alpha val="58039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2345488" y="3582266"/>
            <a:ext cx="4483082" cy="984885"/>
          </a:xfrm>
          <a:prstGeom prst="wedgeRectCallout">
            <a:avLst>
              <a:gd name="adj1" fmla="val 15611"/>
              <a:gd name="adj2" fmla="val 41084"/>
            </a:avLst>
          </a:prstGeom>
          <a:solidFill>
            <a:srgbClr val="FFFF00">
              <a:alpha val="72157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Do the rest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(plus additional)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for your exercise </a:t>
            </a:r>
            <a:r>
              <a:rPr lang="en-US" sz="3200" b="1" dirty="0" smtClean="0">
                <a:latin typeface="Arial Narrow" pitchFamily="34" charset="0"/>
              </a:rPr>
              <a:t>ONLINE</a:t>
            </a:r>
            <a:r>
              <a:rPr 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7734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Please review again at home,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and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CC"/>
                </a:solidFill>
              </a:rPr>
              <a:t>do the quiz/exercise </a:t>
            </a:r>
            <a:r>
              <a:rPr lang="en-US" sz="4800" b="1" dirty="0" smtClean="0">
                <a:solidFill>
                  <a:srgbClr val="006600"/>
                </a:solidFill>
              </a:rPr>
              <a:t>online.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See you next time…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13</a:t>
            </a:fld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42540818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Adjective Clauses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Clause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contains </a:t>
            </a:r>
            <a:r>
              <a:rPr lang="en-US" dirty="0" err="1" smtClean="0">
                <a:sym typeface="Wingdings" pitchFamily="2" charset="2"/>
              </a:rPr>
              <a:t>Subj+Verb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Adjective Clause</a:t>
            </a:r>
            <a:r>
              <a:rPr lang="en-US" dirty="0" smtClean="0">
                <a:sym typeface="Wingdings" pitchFamily="2" charset="2"/>
              </a:rPr>
              <a:t>: a clause that functions like an adjective.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Adjective</a:t>
            </a:r>
            <a:r>
              <a:rPr lang="en-US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functions to modify NOUN.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ym typeface="Wingdings" pitchFamily="2" charset="2"/>
              </a:rPr>
              <a:t>He is a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clever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student</a:t>
            </a:r>
            <a:r>
              <a:rPr lang="en-US" dirty="0" smtClean="0">
                <a:sym typeface="Wingdings" pitchFamily="2" charset="2"/>
              </a:rPr>
              <a:t>.  </a:t>
            </a:r>
            <a:r>
              <a:rPr lang="en-US" i="1" dirty="0" smtClean="0">
                <a:sym typeface="Wingdings" pitchFamily="2" charset="2"/>
              </a:rPr>
              <a:t>clever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adj</a:t>
            </a:r>
            <a:r>
              <a:rPr lang="en-US" dirty="0" smtClean="0">
                <a:sym typeface="Wingdings" pitchFamily="2" charset="2"/>
              </a:rPr>
              <a:t>) modifies </a:t>
            </a:r>
            <a:r>
              <a:rPr lang="en-US" u="sng" dirty="0" smtClean="0">
                <a:sym typeface="Wingdings" pitchFamily="2" charset="2"/>
              </a:rPr>
              <a:t>student</a:t>
            </a:r>
            <a:r>
              <a:rPr lang="en-US" dirty="0" smtClean="0">
                <a:sym typeface="Wingdings" pitchFamily="2" charset="2"/>
              </a:rPr>
              <a:t> (N)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The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young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man </a:t>
            </a:r>
            <a:r>
              <a:rPr lang="en-US" dirty="0" smtClean="0">
                <a:sym typeface="Wingdings" pitchFamily="2" charset="2"/>
              </a:rPr>
              <a:t>is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clever</a:t>
            </a:r>
            <a:r>
              <a:rPr lang="en-US" dirty="0" smtClean="0">
                <a:sym typeface="Wingdings" pitchFamily="2" charset="2"/>
              </a:rPr>
              <a:t>.  </a:t>
            </a:r>
            <a:r>
              <a:rPr lang="en-US" i="1" dirty="0" smtClean="0">
                <a:sym typeface="Wingdings" pitchFamily="2" charset="2"/>
              </a:rPr>
              <a:t>young </a:t>
            </a:r>
            <a:r>
              <a:rPr lang="en-US" dirty="0" smtClean="0">
                <a:sym typeface="Wingdings" pitchFamily="2" charset="2"/>
              </a:rPr>
              <a:t>and </a:t>
            </a:r>
            <a:r>
              <a:rPr lang="en-US" i="1" dirty="0" smtClean="0">
                <a:sym typeface="Wingdings" pitchFamily="2" charset="2"/>
              </a:rPr>
              <a:t>clever </a:t>
            </a:r>
            <a:r>
              <a:rPr lang="en-US" dirty="0" smtClean="0">
                <a:sym typeface="Wingdings" pitchFamily="2" charset="2"/>
              </a:rPr>
              <a:t>modifies </a:t>
            </a:r>
            <a:r>
              <a:rPr lang="en-US" u="sng" dirty="0" smtClean="0">
                <a:sym typeface="Wingdings" pitchFamily="2" charset="2"/>
              </a:rPr>
              <a:t>man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The man is my English teacher. I sent the man a long letter.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The </a:t>
            </a:r>
            <a:r>
              <a:rPr lang="en-US" b="1" dirty="0" smtClean="0">
                <a:sym typeface="Wingdings" pitchFamily="2" charset="2"/>
              </a:rPr>
              <a:t>man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whom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I sent a long letter</a:t>
            </a:r>
            <a:r>
              <a:rPr lang="en-US" dirty="0" smtClean="0">
                <a:sym typeface="Wingdings" pitchFamily="2" charset="2"/>
              </a:rPr>
              <a:t> is my English teacher.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Adj.clause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8E001B"/>
                </a:solidFill>
              </a:rPr>
              <a:t>whom I sent a long letter</a:t>
            </a:r>
            <a:r>
              <a:rPr lang="en-US" dirty="0" smtClean="0"/>
              <a:t>) modifies </a:t>
            </a:r>
            <a:r>
              <a:rPr lang="en-US" u="sng" dirty="0" smtClean="0"/>
              <a:t>the </a:t>
            </a:r>
            <a:r>
              <a:rPr lang="en-US" b="1" u="sng" dirty="0" smtClean="0"/>
              <a:t>man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I sent the </a:t>
            </a:r>
            <a:r>
              <a:rPr lang="en-US" b="1" dirty="0">
                <a:sym typeface="Wingdings" pitchFamily="2" charset="2"/>
              </a:rPr>
              <a:t>man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who</a:t>
            </a:r>
            <a:r>
              <a:rPr lang="en-US" b="1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is my English teacher</a:t>
            </a:r>
            <a:r>
              <a:rPr lang="en-US" dirty="0" smtClean="0">
                <a:sym typeface="Wingdings" pitchFamily="2" charset="2"/>
              </a:rPr>
              <a:t>, a long letter.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</a:t>
            </a:r>
            <a:r>
              <a:rPr lang="en-US" dirty="0" smtClean="0"/>
              <a:t> </a:t>
            </a:r>
            <a:r>
              <a:rPr lang="en-US" dirty="0" err="1"/>
              <a:t>Adj.clause</a:t>
            </a:r>
            <a:r>
              <a:rPr lang="en-US" dirty="0"/>
              <a:t> (</a:t>
            </a:r>
            <a:r>
              <a:rPr lang="en-US" dirty="0">
                <a:solidFill>
                  <a:srgbClr val="8E001B"/>
                </a:solidFill>
              </a:rPr>
              <a:t>who </a:t>
            </a:r>
            <a:r>
              <a:rPr lang="en-US" dirty="0" smtClean="0">
                <a:solidFill>
                  <a:srgbClr val="8E001B"/>
                </a:solidFill>
              </a:rPr>
              <a:t>is my English teacher</a:t>
            </a:r>
            <a:r>
              <a:rPr lang="en-US" dirty="0" smtClean="0"/>
              <a:t>) </a:t>
            </a:r>
            <a:r>
              <a:rPr lang="en-US" dirty="0"/>
              <a:t>modifies </a:t>
            </a:r>
            <a:r>
              <a:rPr lang="en-US" u="sng" dirty="0"/>
              <a:t>the </a:t>
            </a:r>
            <a:r>
              <a:rPr lang="en-US" b="1" u="sng" dirty="0"/>
              <a:t>man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</a:t>
            </a:fld>
            <a:endParaRPr lang="en-AU" sz="1600" b="1" dirty="0"/>
          </a:p>
        </p:txBody>
      </p:sp>
      <p:sp>
        <p:nvSpPr>
          <p:cNvPr id="5" name="Oval 4"/>
          <p:cNvSpPr/>
          <p:nvPr/>
        </p:nvSpPr>
        <p:spPr bwMode="auto">
          <a:xfrm>
            <a:off x="320843" y="4091050"/>
            <a:ext cx="1431757" cy="4572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558461" y="4095651"/>
            <a:ext cx="1301597" cy="4572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urved Up Arrow 6"/>
          <p:cNvSpPr/>
          <p:nvPr/>
        </p:nvSpPr>
        <p:spPr bwMode="auto">
          <a:xfrm rot="10647591">
            <a:off x="1556719" y="3680510"/>
            <a:ext cx="4483314" cy="487330"/>
          </a:xfrm>
          <a:prstGeom prst="curvedUpArrow">
            <a:avLst/>
          </a:prstGeom>
          <a:solidFill>
            <a:srgbClr val="FA00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urved Up Arrow 7"/>
          <p:cNvSpPr/>
          <p:nvPr/>
        </p:nvSpPr>
        <p:spPr bwMode="auto">
          <a:xfrm>
            <a:off x="1208349" y="4425780"/>
            <a:ext cx="5826765" cy="487330"/>
          </a:xfrm>
          <a:prstGeom prst="curvedUpArrow">
            <a:avLst>
              <a:gd name="adj1" fmla="val 25000"/>
              <a:gd name="adj2" fmla="val 82312"/>
              <a:gd name="adj3" fmla="val 25000"/>
            </a:avLst>
          </a:prstGeom>
          <a:solidFill>
            <a:schemeClr val="accent2">
              <a:alpha val="50196"/>
            </a:schemeClr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2089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fld id="{50548A2B-A783-47EE-8B9A-4B6811589408}" type="slidenum">
              <a:rPr lang="en-AU" b="1" smtClean="0"/>
              <a:pPr/>
              <a:t>3</a:t>
            </a:fld>
            <a:endParaRPr lang="en-AU" b="1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85529" y="115888"/>
            <a:ext cx="8283575" cy="72231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Adjective Clause Connectors </a:t>
            </a:r>
            <a:endParaRPr lang="en-US" sz="3600" dirty="0" smtClean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6175"/>
            <a:ext cx="8763000" cy="57118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:Dependent clause </a:t>
            </a:r>
            <a:r>
              <a:rPr lang="en-US" sz="2000" dirty="0" err="1" smtClean="0">
                <a:sym typeface="Wingdings" pitchFamily="2" charset="2"/>
              </a:rPr>
              <a:t>yg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berfungsi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sbg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CC0000"/>
                </a:solidFill>
                <a:sym typeface="Wingdings" pitchFamily="2" charset="2"/>
              </a:rPr>
              <a:t>ADJECTIVE</a:t>
            </a:r>
            <a:r>
              <a:rPr lang="en-US" sz="2000" dirty="0" smtClean="0">
                <a:sym typeface="Wingdings" pitchFamily="2" charset="2"/>
              </a:rPr>
              <a:t> modifies noun/pronoun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Adjective clause </a:t>
            </a:r>
            <a:r>
              <a:rPr lang="en-US" sz="2000" dirty="0" err="1" smtClean="0">
                <a:sym typeface="Wingdings" pitchFamily="2" charset="2"/>
              </a:rPr>
              <a:t>menggunakan</a:t>
            </a:r>
            <a:r>
              <a:rPr lang="en-US" sz="2000" dirty="0" smtClean="0">
                <a:sym typeface="Wingdings" pitchFamily="2" charset="2"/>
              </a:rPr>
              <a:t> RELATIVE PRONOUN (kata </a:t>
            </a:r>
            <a:r>
              <a:rPr lang="en-US" sz="2000" dirty="0" err="1" smtClean="0">
                <a:sym typeface="Wingdings" pitchFamily="2" charset="2"/>
              </a:rPr>
              <a:t>ganti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menghubungkan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Adj.Clause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dengan</a:t>
            </a:r>
            <a:r>
              <a:rPr lang="en-US" sz="2000" dirty="0" smtClean="0">
                <a:sym typeface="Wingdings" pitchFamily="2" charset="2"/>
              </a:rPr>
              <a:t> kata yang </a:t>
            </a:r>
            <a:r>
              <a:rPr lang="en-US" sz="2000" dirty="0" err="1" smtClean="0">
                <a:sym typeface="Wingdings" pitchFamily="2" charset="2"/>
              </a:rPr>
              <a:t>diterangkannya</a:t>
            </a:r>
            <a:r>
              <a:rPr lang="en-US" sz="2000" dirty="0" smtClean="0">
                <a:sym typeface="Wingdings" pitchFamily="2" charset="2"/>
              </a:rPr>
              <a:t>).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b="1" dirty="0" err="1" smtClean="0"/>
              <a:t>Catatan</a:t>
            </a:r>
            <a:r>
              <a:rPr lang="en-US" sz="2000" b="1" dirty="0" smtClean="0"/>
              <a:t> </a:t>
            </a:r>
            <a:r>
              <a:rPr lang="en-US" sz="2000" dirty="0" smtClean="0"/>
              <a:t>:  </a:t>
            </a:r>
            <a:r>
              <a:rPr lang="en-US" sz="2000" dirty="0" err="1" smtClean="0"/>
              <a:t>Bila</a:t>
            </a:r>
            <a:r>
              <a:rPr lang="en-US" sz="2000" dirty="0" smtClean="0"/>
              <a:t> Relative Pronoun </a:t>
            </a:r>
            <a:r>
              <a:rPr lang="en-US" sz="2000" dirty="0" err="1" smtClean="0"/>
              <a:t>menggantikan</a:t>
            </a:r>
            <a:r>
              <a:rPr lang="en-US" sz="2000" dirty="0" smtClean="0"/>
              <a:t> </a:t>
            </a:r>
            <a:r>
              <a:rPr lang="en-US" sz="2000" b="1" dirty="0" smtClean="0"/>
              <a:t>OBJECT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pengganti</a:t>
            </a:r>
            <a:r>
              <a:rPr lang="en-US" sz="2000" dirty="0" smtClean="0"/>
              <a:t> </a:t>
            </a:r>
            <a:r>
              <a:rPr lang="en-US" sz="2000" b="1" dirty="0" smtClean="0"/>
              <a:t>SUBJECT + TOBE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dihilangkan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kalimat</a:t>
            </a:r>
            <a:r>
              <a:rPr lang="en-US" sz="2000" dirty="0" smtClean="0"/>
              <a:t> </a:t>
            </a:r>
            <a:r>
              <a:rPr lang="en-US" sz="2000" dirty="0" err="1" smtClean="0"/>
              <a:t>tsb</a:t>
            </a:r>
            <a:r>
              <a:rPr lang="en-US" sz="2000" dirty="0" smtClean="0"/>
              <a:t>.</a:t>
            </a:r>
          </a:p>
        </p:txBody>
      </p:sp>
      <p:graphicFrame>
        <p:nvGraphicFramePr>
          <p:cNvPr id="371769" name="Group 57"/>
          <p:cNvGraphicFramePr>
            <a:graphicFrameLocks noGrp="1"/>
          </p:cNvGraphicFramePr>
          <p:nvPr>
            <p:ph sz="half" idx="2"/>
          </p:nvPr>
        </p:nvGraphicFramePr>
        <p:xfrm>
          <a:off x="492125" y="2320925"/>
          <a:ext cx="8351838" cy="3595371"/>
        </p:xfrm>
        <a:graphic>
          <a:graphicData uri="http://schemas.openxmlformats.org/drawingml/2006/table">
            <a:tbl>
              <a:tblPr/>
              <a:tblGrid>
                <a:gridCol w="1893888"/>
                <a:gridCol w="2133600"/>
                <a:gridCol w="2133600"/>
                <a:gridCol w="2190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</a:rPr>
                        <a:t>Relative Pronoun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</a:rPr>
                        <a:t>Menggantikan…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</a:rPr>
                        <a:t>Posisi yg diganti: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</a:rPr>
                        <a:t>Diterjemahkan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Yang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WHOM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Yang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WHICH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Subject/object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Yang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THAT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benda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Subject/object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Yang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WHOSE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Possessive Adj.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Kepunyaan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Yang …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nya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WHEN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Ket. Waktu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Ketika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Waktu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WHERE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Ket. Tempat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Tempat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Ket. Alasan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Kenapa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Mengapa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9355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ross 5"/>
          <p:cNvSpPr/>
          <p:nvPr/>
        </p:nvSpPr>
        <p:spPr bwMode="auto">
          <a:xfrm rot="2772600">
            <a:off x="2850700" y="6309388"/>
            <a:ext cx="515200" cy="546821"/>
          </a:xfrm>
          <a:prstGeom prst="plus">
            <a:avLst>
              <a:gd name="adj" fmla="val 4051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115888"/>
            <a:ext cx="7826375" cy="722312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Adjective Clauses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9202"/>
            <a:ext cx="8839200" cy="5715000"/>
          </a:xfrm>
        </p:spPr>
        <p:txBody>
          <a:bodyPr/>
          <a:lstStyle/>
          <a:p>
            <a:pPr marL="574675" indent="-574675" eaLnBrk="1" hangingPunct="1">
              <a:spcBef>
                <a:spcPct val="0"/>
              </a:spcBef>
              <a:buFont typeface="Wingdings" pitchFamily="2" charset="2"/>
              <a:buNone/>
              <a:tabLst>
                <a:tab pos="744538" algn="l"/>
              </a:tabLst>
              <a:defRPr/>
            </a:pPr>
            <a:r>
              <a:rPr lang="en-US" sz="2000" dirty="0" smtClean="0"/>
              <a:t>(</a:t>
            </a:r>
            <a:r>
              <a:rPr lang="en-US" sz="2000" b="1" dirty="0" smtClean="0"/>
              <a:t>1</a:t>
            </a:r>
            <a:r>
              <a:rPr lang="en-US" sz="2000" dirty="0" smtClean="0"/>
              <a:t>)	</a:t>
            </a:r>
            <a:r>
              <a:rPr lang="en-US" sz="2000" dirty="0" smtClean="0">
                <a:solidFill>
                  <a:srgbClr val="CC0000"/>
                </a:solidFill>
              </a:rPr>
              <a:t>The man</a:t>
            </a:r>
            <a:r>
              <a:rPr lang="en-US" sz="2000" dirty="0" smtClean="0"/>
              <a:t> is a lecturer.</a:t>
            </a:r>
          </a:p>
          <a:p>
            <a:pPr marL="574675" indent="-574675" eaLnBrk="1" hangingPunct="1">
              <a:spcBef>
                <a:spcPct val="0"/>
              </a:spcBef>
              <a:buFont typeface="Wingdings" pitchFamily="2" charset="2"/>
              <a:buNone/>
              <a:tabLst>
                <a:tab pos="744538" algn="l"/>
              </a:tabLst>
              <a:defRPr/>
            </a:pPr>
            <a:r>
              <a:rPr lang="en-US" sz="2000" dirty="0" smtClean="0"/>
              <a:t>(</a:t>
            </a:r>
            <a:r>
              <a:rPr lang="en-US" sz="2000" b="1" dirty="0" smtClean="0"/>
              <a:t>2</a:t>
            </a:r>
            <a:r>
              <a:rPr lang="en-US" sz="2000" dirty="0" smtClean="0"/>
              <a:t>)	</a:t>
            </a:r>
            <a:r>
              <a:rPr lang="en-US" sz="2000" dirty="0" smtClean="0">
                <a:solidFill>
                  <a:srgbClr val="CC0000"/>
                </a:solidFill>
              </a:rPr>
              <a:t>He </a:t>
            </a:r>
            <a:r>
              <a:rPr lang="en-US" sz="2000" dirty="0" smtClean="0"/>
              <a:t>is standing in the corner.</a:t>
            </a:r>
          </a:p>
          <a:p>
            <a:pPr marL="1084263" indent="-1084263" eaLnBrk="1" hangingPunct="1">
              <a:spcBef>
                <a:spcPct val="0"/>
              </a:spcBef>
              <a:buFont typeface="Wingdings" pitchFamily="2" charset="2"/>
              <a:buNone/>
              <a:tabLst>
                <a:tab pos="615950" algn="l"/>
                <a:tab pos="722313" algn="l"/>
              </a:tabLst>
              <a:defRPr/>
            </a:pPr>
            <a:r>
              <a:rPr lang="en-US" sz="2000" dirty="0" smtClean="0"/>
              <a:t>(1-2)		</a:t>
            </a:r>
            <a:r>
              <a:rPr lang="en-US" sz="2000" dirty="0" smtClean="0">
                <a:sym typeface="Wingdings" pitchFamily="2" charset="2"/>
              </a:rPr>
              <a:t> The 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who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is standing in the corner </a:t>
            </a:r>
            <a:r>
              <a:rPr lang="en-US" sz="2000" dirty="0" smtClean="0">
                <a:sym typeface="Wingdings" pitchFamily="2" charset="2"/>
              </a:rPr>
              <a:t>is a lecturer.</a:t>
            </a:r>
          </a:p>
          <a:p>
            <a:pPr marL="574675" indent="-574675" eaLnBrk="1" hangingPunct="1">
              <a:spcBef>
                <a:spcPct val="0"/>
              </a:spcBef>
              <a:buNone/>
              <a:tabLst>
                <a:tab pos="744538" algn="l"/>
              </a:tabLst>
              <a:defRPr/>
            </a:pP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that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is standing in the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corner</a:t>
            </a:r>
            <a:r>
              <a:rPr lang="en-US" sz="1800" dirty="0" smtClean="0">
                <a:sym typeface="Wingdings" pitchFamily="2" charset="2"/>
              </a:rPr>
              <a:t> is a </a:t>
            </a:r>
            <a:r>
              <a:rPr lang="en-US" sz="1800" dirty="0">
                <a:sym typeface="Wingdings" pitchFamily="2" charset="2"/>
              </a:rPr>
              <a:t>lecturer.</a:t>
            </a:r>
          </a:p>
          <a:p>
            <a:pPr marL="574675" indent="-574675" eaLnBrk="1" hangingPunct="1">
              <a:spcBef>
                <a:spcPct val="0"/>
              </a:spcBef>
              <a:buNone/>
              <a:tabLst>
                <a:tab pos="744538" algn="l"/>
              </a:tabLst>
              <a:defRPr/>
            </a:pPr>
            <a:endParaRPr lang="en-US" sz="600" dirty="0">
              <a:sym typeface="Wingdings" pitchFamily="2" charset="2"/>
            </a:endParaRPr>
          </a:p>
          <a:p>
            <a:pPr marL="574675" indent="-574675" eaLnBrk="1" hangingPunct="1">
              <a:spcBef>
                <a:spcPct val="0"/>
              </a:spcBef>
              <a:buNone/>
              <a:tabLst>
                <a:tab pos="744538" algn="l"/>
              </a:tabLst>
              <a:defRPr/>
            </a:pPr>
            <a:r>
              <a:rPr lang="en-US" sz="2000" dirty="0" smtClean="0"/>
              <a:t>(1)+(3) </a:t>
            </a:r>
            <a:r>
              <a:rPr lang="en-US" sz="2000" b="1" dirty="0" smtClean="0"/>
              <a:t>  </a:t>
            </a:r>
            <a:r>
              <a:rPr lang="en-US" sz="2000" dirty="0" smtClean="0">
                <a:solidFill>
                  <a:srgbClr val="CC0000"/>
                </a:solidFill>
              </a:rPr>
              <a:t>He </a:t>
            </a:r>
            <a:r>
              <a:rPr lang="en-US" sz="2000" dirty="0" smtClean="0"/>
              <a:t>was awarded a Nobel Prize yesterday</a:t>
            </a:r>
            <a:r>
              <a:rPr lang="en-US" sz="2000" dirty="0"/>
              <a:t>.</a:t>
            </a:r>
          </a:p>
          <a:p>
            <a:pPr marL="574675" indent="-574675" eaLnBrk="1" hangingPunct="1">
              <a:spcBef>
                <a:spcPct val="0"/>
              </a:spcBef>
              <a:buNone/>
              <a:tabLst>
                <a:tab pos="744538" algn="l"/>
              </a:tabLst>
              <a:defRPr/>
            </a:pPr>
            <a:r>
              <a:rPr lang="en-US" sz="2000" dirty="0"/>
              <a:t>(1-3)		</a:t>
            </a:r>
            <a:r>
              <a:rPr lang="en-US" sz="2000" dirty="0">
                <a:sym typeface="Wingdings" pitchFamily="2" charset="2"/>
              </a:rPr>
              <a:t> The 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who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was awarded a Nobel Prize yesterday</a:t>
            </a:r>
            <a:r>
              <a:rPr lang="en-US" sz="2000" dirty="0">
                <a:sym typeface="Wingdings" pitchFamily="2" charset="2"/>
              </a:rPr>
              <a:t> is a lecturer.</a:t>
            </a:r>
            <a:endParaRPr lang="en-US" sz="2000" dirty="0"/>
          </a:p>
          <a:p>
            <a:pPr marL="574675" indent="-574675" eaLnBrk="1" hangingPunct="1">
              <a:spcBef>
                <a:spcPct val="0"/>
              </a:spcBef>
              <a:buNone/>
              <a:tabLst>
                <a:tab pos="744538" algn="l"/>
              </a:tabLst>
              <a:defRPr/>
            </a:pPr>
            <a:r>
              <a:rPr lang="en-US" sz="2000" dirty="0"/>
              <a:t>		</a:t>
            </a:r>
            <a:r>
              <a:rPr lang="en-US" sz="2000" dirty="0">
                <a:sym typeface="Wingdings" pitchFamily="2" charset="2"/>
              </a:rPr>
              <a:t> The 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that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was awarded a Nobel Prize yesterday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is a lecturer.</a:t>
            </a:r>
            <a:endParaRPr lang="en-US" sz="2000" dirty="0"/>
          </a:p>
          <a:p>
            <a:pPr marL="574675" indent="-574675" eaLnBrk="1" hangingPunct="1">
              <a:spcBef>
                <a:spcPct val="0"/>
              </a:spcBef>
              <a:buFont typeface="Wingdings" pitchFamily="2" charset="2"/>
              <a:buNone/>
              <a:tabLst>
                <a:tab pos="744538" algn="l"/>
              </a:tabLst>
              <a:defRPr/>
            </a:pPr>
            <a:endParaRPr lang="en-US" sz="700" b="1" dirty="0" smtClean="0"/>
          </a:p>
          <a:p>
            <a:pPr marL="574675" indent="-574675" eaLnBrk="1" hangingPunct="1">
              <a:spcBef>
                <a:spcPct val="0"/>
              </a:spcBef>
              <a:buFont typeface="Wingdings" pitchFamily="2" charset="2"/>
              <a:buNone/>
              <a:tabLst>
                <a:tab pos="744538" algn="l"/>
              </a:tabLst>
              <a:defRPr/>
            </a:pPr>
            <a:r>
              <a:rPr lang="en-US" sz="2000" dirty="0" smtClean="0"/>
              <a:t>(1)+(4)	  I met </a:t>
            </a:r>
            <a:r>
              <a:rPr lang="en-US" sz="2000" dirty="0" smtClean="0">
                <a:solidFill>
                  <a:srgbClr val="CC0000"/>
                </a:solidFill>
              </a:rPr>
              <a:t>him </a:t>
            </a:r>
            <a:r>
              <a:rPr lang="en-US" sz="2000" dirty="0" smtClean="0"/>
              <a:t>in the party yesterday.</a:t>
            </a:r>
          </a:p>
          <a:p>
            <a:pPr marL="574675" indent="-574675" eaLnBrk="1" hangingPunct="1">
              <a:spcBef>
                <a:spcPct val="0"/>
              </a:spcBef>
              <a:buNone/>
              <a:tabLst>
                <a:tab pos="744538" algn="l"/>
              </a:tabLst>
              <a:defRPr/>
            </a:pPr>
            <a:r>
              <a:rPr lang="en-US" sz="2000" dirty="0"/>
              <a:t>(1-4)		</a:t>
            </a:r>
            <a:r>
              <a:rPr lang="en-US" sz="2000" dirty="0">
                <a:sym typeface="Wingdings" pitchFamily="2" charset="2"/>
              </a:rPr>
              <a:t> The man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whom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I met in the party yesterday</a:t>
            </a:r>
            <a:r>
              <a:rPr lang="en-US" sz="2000" dirty="0">
                <a:sym typeface="Wingdings" pitchFamily="2" charset="2"/>
              </a:rPr>
              <a:t> is a lecturer.</a:t>
            </a:r>
            <a:endParaRPr lang="en-US" sz="2000" dirty="0"/>
          </a:p>
          <a:p>
            <a:pPr marL="574675" indent="-574675" eaLnBrk="1" hangingPunct="1">
              <a:spcBef>
                <a:spcPct val="0"/>
              </a:spcBef>
              <a:buFont typeface="Wingdings" pitchFamily="2" charset="2"/>
              <a:buNone/>
              <a:tabLst>
                <a:tab pos="744538" algn="l"/>
              </a:tabLst>
              <a:defRPr/>
            </a:pPr>
            <a:r>
              <a:rPr lang="en-US" sz="2000" dirty="0" smtClean="0"/>
              <a:t>		</a:t>
            </a:r>
            <a:r>
              <a:rPr lang="en-US" sz="2000" dirty="0" smtClean="0">
                <a:sym typeface="Wingdings" pitchFamily="2" charset="2"/>
              </a:rPr>
              <a:t> The 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that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I met in the party yesterday</a:t>
            </a:r>
            <a:r>
              <a:rPr lang="en-US" sz="2000" dirty="0" smtClean="0">
                <a:sym typeface="Wingdings" pitchFamily="2" charset="2"/>
              </a:rPr>
              <a:t> is a lecturer.</a:t>
            </a:r>
            <a:endParaRPr lang="en-US" sz="2000" dirty="0" smtClean="0"/>
          </a:p>
          <a:p>
            <a:pPr marL="574675" indent="-574675" eaLnBrk="1" hangingPunct="1">
              <a:spcBef>
                <a:spcPct val="0"/>
              </a:spcBef>
              <a:buFont typeface="Wingdings" pitchFamily="2" charset="2"/>
              <a:buNone/>
              <a:tabLst>
                <a:tab pos="744538" algn="l"/>
              </a:tabLst>
              <a:defRPr/>
            </a:pPr>
            <a:endParaRPr lang="en-US" sz="500" dirty="0" smtClean="0"/>
          </a:p>
          <a:p>
            <a:pPr marL="574675" indent="-574675" eaLnBrk="1" hangingPunct="1">
              <a:spcBef>
                <a:spcPct val="0"/>
              </a:spcBef>
              <a:buNone/>
              <a:tabLst>
                <a:tab pos="744538" algn="l"/>
              </a:tabLst>
              <a:defRPr/>
            </a:pPr>
            <a:r>
              <a:rPr lang="en-US" sz="2000" dirty="0"/>
              <a:t>(1</a:t>
            </a:r>
            <a:r>
              <a:rPr lang="en-US" sz="2000" dirty="0" smtClean="0"/>
              <a:t>)+(5)</a:t>
            </a:r>
            <a:r>
              <a:rPr lang="en-US" sz="2000" dirty="0"/>
              <a:t>	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CC0000"/>
                </a:solidFill>
              </a:rPr>
              <a:t>His </a:t>
            </a:r>
            <a:r>
              <a:rPr lang="en-US" sz="2000" dirty="0" smtClean="0"/>
              <a:t>car was stolen last week.</a:t>
            </a:r>
          </a:p>
          <a:p>
            <a:pPr marL="574675" indent="-574675" eaLnBrk="1" hangingPunct="1">
              <a:spcBef>
                <a:spcPct val="0"/>
              </a:spcBef>
              <a:buFont typeface="Wingdings" pitchFamily="2" charset="2"/>
              <a:buNone/>
              <a:tabLst>
                <a:tab pos="744538" algn="l"/>
              </a:tabLst>
              <a:defRPr/>
            </a:pPr>
            <a:r>
              <a:rPr lang="en-US" sz="2000" dirty="0" smtClean="0"/>
              <a:t>(1-5)		</a:t>
            </a:r>
            <a:r>
              <a:rPr lang="en-US" sz="2000" dirty="0" smtClean="0">
                <a:sym typeface="Wingdings" pitchFamily="2" charset="2"/>
              </a:rPr>
              <a:t> The 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whose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car was stolen last week </a:t>
            </a:r>
            <a:r>
              <a:rPr lang="en-US" sz="2000" dirty="0" smtClean="0">
                <a:sym typeface="Wingdings" pitchFamily="2" charset="2"/>
              </a:rPr>
              <a:t>is a lecturer.</a:t>
            </a:r>
            <a:endParaRPr lang="en-US" sz="2000" dirty="0" smtClean="0"/>
          </a:p>
          <a:p>
            <a:pPr marL="574675" indent="-574675" eaLnBrk="1" hangingPunct="1">
              <a:spcBef>
                <a:spcPct val="0"/>
              </a:spcBef>
              <a:buFont typeface="Wingdings" pitchFamily="2" charset="2"/>
              <a:buNone/>
              <a:tabLst>
                <a:tab pos="744538" algn="l"/>
              </a:tabLst>
              <a:defRPr/>
            </a:pPr>
            <a:endParaRPr lang="en-US" sz="800" dirty="0" smtClean="0"/>
          </a:p>
          <a:p>
            <a:pPr marL="574675" indent="-574675" eaLnBrk="1" hangingPunct="1">
              <a:spcBef>
                <a:spcPct val="0"/>
              </a:spcBef>
              <a:buNone/>
              <a:tabLst>
                <a:tab pos="744538" algn="l"/>
              </a:tabLst>
              <a:defRPr/>
            </a:pPr>
            <a:r>
              <a:rPr lang="en-US" sz="2000" dirty="0"/>
              <a:t>(1</a:t>
            </a:r>
            <a:r>
              <a:rPr lang="en-US" sz="2000" dirty="0" smtClean="0"/>
              <a:t>)+(6)</a:t>
            </a:r>
            <a:r>
              <a:rPr lang="en-US" sz="2000" dirty="0"/>
              <a:t>	</a:t>
            </a:r>
            <a:r>
              <a:rPr lang="en-US" sz="2000" dirty="0" smtClean="0"/>
              <a:t>  My friend is married to </a:t>
            </a:r>
            <a:r>
              <a:rPr lang="en-US" sz="2000" dirty="0" smtClean="0">
                <a:solidFill>
                  <a:srgbClr val="CC0000"/>
                </a:solidFill>
              </a:rPr>
              <a:t>the man</a:t>
            </a:r>
            <a:r>
              <a:rPr lang="en-US" sz="2000" dirty="0" smtClean="0"/>
              <a:t>.</a:t>
            </a:r>
          </a:p>
          <a:p>
            <a:pPr marL="574675" indent="-574675" eaLnBrk="1" hangingPunct="1">
              <a:spcBef>
                <a:spcPct val="0"/>
              </a:spcBef>
              <a:buFont typeface="Wingdings" pitchFamily="2" charset="2"/>
              <a:buNone/>
              <a:tabLst>
                <a:tab pos="744538" algn="l"/>
              </a:tabLst>
              <a:defRPr/>
            </a:pPr>
            <a:r>
              <a:rPr lang="en-US" sz="2000" dirty="0" smtClean="0"/>
              <a:t>(1-6)		</a:t>
            </a:r>
            <a:r>
              <a:rPr lang="en-US" sz="2000" dirty="0" smtClean="0">
                <a:sym typeface="Wingdings" pitchFamily="2" charset="2"/>
              </a:rPr>
              <a:t> The 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whom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my friend is married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to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is a lecturer.</a:t>
            </a:r>
            <a:endParaRPr lang="en-US" sz="2000" dirty="0" smtClean="0"/>
          </a:p>
          <a:p>
            <a:pPr marL="574675" indent="-574675" eaLnBrk="1" hangingPunct="1">
              <a:spcBef>
                <a:spcPct val="0"/>
              </a:spcBef>
              <a:buNone/>
              <a:tabLst>
                <a:tab pos="744538" algn="l"/>
              </a:tabLst>
              <a:defRPr/>
            </a:pPr>
            <a:r>
              <a:rPr lang="en-US" sz="2000" dirty="0"/>
              <a:t>		</a:t>
            </a:r>
            <a:r>
              <a:rPr lang="en-US" sz="2000" dirty="0">
                <a:sym typeface="Wingdings" pitchFamily="2" charset="2"/>
              </a:rPr>
              <a:t> The 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that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my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friend is married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to </a:t>
            </a:r>
            <a:r>
              <a:rPr lang="en-US" sz="2000" dirty="0" smtClean="0">
                <a:sym typeface="Wingdings" pitchFamily="2" charset="2"/>
              </a:rPr>
              <a:t>is </a:t>
            </a:r>
            <a:r>
              <a:rPr lang="en-US" sz="2000" dirty="0">
                <a:sym typeface="Wingdings" pitchFamily="2" charset="2"/>
              </a:rPr>
              <a:t>a lecturer.</a:t>
            </a:r>
            <a:endParaRPr lang="en-US" sz="2000" dirty="0"/>
          </a:p>
          <a:p>
            <a:pPr marL="574675" indent="-574675" eaLnBrk="1" hangingPunct="1">
              <a:spcBef>
                <a:spcPct val="0"/>
              </a:spcBef>
              <a:buNone/>
              <a:tabLst>
                <a:tab pos="744538" algn="l"/>
              </a:tabLst>
              <a:defRPr/>
            </a:pPr>
            <a:r>
              <a:rPr lang="en-US" sz="2000" dirty="0"/>
              <a:t>		</a:t>
            </a:r>
            <a:r>
              <a:rPr lang="en-US" sz="2000" dirty="0">
                <a:sym typeface="Wingdings" pitchFamily="2" charset="2"/>
              </a:rPr>
              <a:t> The man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to whom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my friend is married </a:t>
            </a:r>
            <a:r>
              <a:rPr lang="en-US" sz="2000" dirty="0">
                <a:sym typeface="Wingdings" pitchFamily="2" charset="2"/>
              </a:rPr>
              <a:t>is a lecturer.</a:t>
            </a:r>
            <a:endParaRPr lang="en-US" sz="2000" dirty="0"/>
          </a:p>
          <a:p>
            <a:pPr marL="574675" indent="-574675" eaLnBrk="1" hangingPunct="1">
              <a:spcBef>
                <a:spcPct val="0"/>
              </a:spcBef>
              <a:buFont typeface="Wingdings" pitchFamily="2" charset="2"/>
              <a:buNone/>
              <a:tabLst>
                <a:tab pos="744538" algn="l"/>
              </a:tabLst>
              <a:defRPr/>
            </a:pPr>
            <a:r>
              <a:rPr lang="en-US" sz="2000" dirty="0" smtClean="0"/>
              <a:t>		</a:t>
            </a:r>
            <a:r>
              <a:rPr lang="en-US" sz="2000" dirty="0" smtClean="0">
                <a:sym typeface="Wingdings" pitchFamily="2" charset="2"/>
              </a:rPr>
              <a:t> The 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to that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my friend is married </a:t>
            </a:r>
            <a:r>
              <a:rPr lang="en-US" sz="2000" dirty="0" smtClean="0">
                <a:sym typeface="Wingdings" pitchFamily="2" charset="2"/>
              </a:rPr>
              <a:t>is a lecturer.</a:t>
            </a:r>
            <a:endParaRPr lang="en-US" sz="2000" dirty="0" smtClean="0"/>
          </a:p>
        </p:txBody>
      </p:sp>
      <p:graphicFrame>
        <p:nvGraphicFramePr>
          <p:cNvPr id="5" name="Group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307484"/>
              </p:ext>
            </p:extLst>
          </p:nvPr>
        </p:nvGraphicFramePr>
        <p:xfrm>
          <a:off x="6324600" y="46038"/>
          <a:ext cx="2646362" cy="1676400"/>
        </p:xfrm>
        <a:graphic>
          <a:graphicData uri="http://schemas.openxmlformats.org/drawingml/2006/table">
            <a:tbl>
              <a:tblPr/>
              <a:tblGrid>
                <a:gridCol w="905334"/>
                <a:gridCol w="1741028"/>
              </a:tblGrid>
              <a:tr h="30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subj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BB"/>
                    </a:solidFill>
                  </a:tcPr>
                </a:tc>
              </a:tr>
              <a:tr h="30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whom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obj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BB"/>
                    </a:solidFill>
                  </a:tcPr>
                </a:tc>
              </a:tr>
              <a:tr h="30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which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benda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subj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obj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BB"/>
                    </a:solidFill>
                  </a:tcPr>
                </a:tc>
              </a:tr>
              <a:tr h="30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that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org/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bnd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sub/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obj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BB"/>
                    </a:solidFill>
                  </a:tcPr>
                </a:tc>
              </a:tr>
              <a:tr h="30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whose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kepemilikan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BBB"/>
                    </a:solidFill>
                  </a:tcPr>
                </a:tc>
              </a:tr>
            </a:tbl>
          </a:graphicData>
        </a:graphic>
      </p:graphicFrame>
      <p:sp>
        <p:nvSpPr>
          <p:cNvPr id="7" name="Rectangular Callout 6"/>
          <p:cNvSpPr/>
          <p:nvPr/>
        </p:nvSpPr>
        <p:spPr bwMode="auto">
          <a:xfrm>
            <a:off x="7467600" y="5779325"/>
            <a:ext cx="1583250" cy="830997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</a:rPr>
              <a:t>If preceded by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</a:rPr>
              <a:t>preposition,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 Narrow" pitchFamily="34" charset="0"/>
                <a:cs typeface="Times New Roman" pitchFamily="18" charset="0"/>
              </a:rPr>
              <a:t>that 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u="sng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cannot</a:t>
            </a: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be used.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6929617" y="5077185"/>
            <a:ext cx="1997658" cy="461665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</a:rPr>
              <a:t>Preposition can be </a:t>
            </a:r>
          </a:p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</a:rPr>
              <a:t>placed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 Narrow" pitchFamily="34" charset="0"/>
                <a:cs typeface="Times New Roman" pitchFamily="18" charset="0"/>
              </a:rPr>
              <a:t>before marker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</a:rPr>
              <a:t>.</a:t>
            </a:r>
            <a:endParaRPr kumimoji="0" lang="en-US" sz="18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Curved Up Arrow 8"/>
          <p:cNvSpPr/>
          <p:nvPr/>
        </p:nvSpPr>
        <p:spPr bwMode="auto">
          <a:xfrm rot="10647591">
            <a:off x="2376608" y="5117819"/>
            <a:ext cx="3481703" cy="487330"/>
          </a:xfrm>
          <a:prstGeom prst="curvedUpArrow">
            <a:avLst/>
          </a:prstGeom>
          <a:solidFill>
            <a:srgbClr val="FA00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775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8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8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8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8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8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8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8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8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8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8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8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8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82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82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82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82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82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82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82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82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82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8227" grpId="0" uiExpand="1" build="p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ross 11"/>
          <p:cNvSpPr/>
          <p:nvPr/>
        </p:nvSpPr>
        <p:spPr bwMode="auto">
          <a:xfrm rot="2772600">
            <a:off x="5375933" y="6330654"/>
            <a:ext cx="515200" cy="546821"/>
          </a:xfrm>
          <a:prstGeom prst="plus">
            <a:avLst>
              <a:gd name="adj" fmla="val 4051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Reduced </a:t>
            </a:r>
            <a:r>
              <a:rPr lang="en-US" sz="4000" b="1" dirty="0" err="1" smtClean="0"/>
              <a:t>Adj.Clause</a:t>
            </a:r>
            <a:endParaRPr lang="en-US" sz="4000" b="1" dirty="0" smtClean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066800"/>
            <a:ext cx="8839200" cy="5715000"/>
          </a:xfrm>
        </p:spPr>
        <p:txBody>
          <a:bodyPr/>
          <a:lstStyle/>
          <a:p>
            <a:pPr marL="574675" indent="-574675" eaLnBrk="1" hangingPunct="1">
              <a:spcBef>
                <a:spcPct val="0"/>
              </a:spcBef>
              <a:buFont typeface="Wingdings" pitchFamily="2" charset="2"/>
              <a:buNone/>
              <a:tabLst>
                <a:tab pos="744538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Connector</a:t>
            </a:r>
            <a:r>
              <a:rPr lang="en-US" sz="2000" b="1" dirty="0" smtClean="0"/>
              <a:t> as </a:t>
            </a:r>
            <a:r>
              <a:rPr lang="en-US" sz="2000" b="1" dirty="0" smtClean="0">
                <a:solidFill>
                  <a:srgbClr val="0000CC"/>
                </a:solidFill>
              </a:rPr>
              <a:t>OBJECT</a:t>
            </a:r>
            <a:r>
              <a:rPr lang="en-US" sz="2000" b="1" dirty="0" smtClean="0"/>
              <a:t> or as </a:t>
            </a:r>
            <a:r>
              <a:rPr lang="en-US" sz="2000" b="1" dirty="0" smtClean="0">
                <a:solidFill>
                  <a:srgbClr val="0000CC"/>
                </a:solidFill>
              </a:rPr>
              <a:t>SUBJECT+TO BE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can be omitted</a:t>
            </a:r>
            <a:r>
              <a:rPr lang="en-US" sz="2000" b="1" dirty="0" smtClean="0"/>
              <a:t>:</a:t>
            </a: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endParaRPr lang="en-US" sz="700" dirty="0" smtClean="0"/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 smtClean="0"/>
              <a:t>(</a:t>
            </a:r>
            <a:r>
              <a:rPr lang="en-US" sz="2000" dirty="0"/>
              <a:t>1-2</a:t>
            </a:r>
            <a:r>
              <a:rPr lang="en-US" sz="2000" dirty="0" smtClean="0"/>
              <a:t>)</a:t>
            </a:r>
            <a:r>
              <a:rPr lang="en-US" sz="2000" dirty="0"/>
              <a:t>	</a:t>
            </a:r>
            <a:r>
              <a:rPr lang="en-US" sz="2000" dirty="0" smtClean="0">
                <a:sym typeface="Wingdings" pitchFamily="2" charset="2"/>
              </a:rPr>
              <a:t>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who is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standing in the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corner </a:t>
            </a:r>
            <a:r>
              <a:rPr lang="en-US" sz="2000" dirty="0" smtClean="0">
                <a:sym typeface="Wingdings" pitchFamily="2" charset="2"/>
              </a:rPr>
              <a:t>is </a:t>
            </a:r>
            <a:r>
              <a:rPr lang="en-US" sz="2000" dirty="0">
                <a:sym typeface="Wingdings" pitchFamily="2" charset="2"/>
              </a:rPr>
              <a:t>a lecturer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=	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that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is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standing in the corner </a:t>
            </a:r>
            <a:r>
              <a:rPr lang="en-US" sz="2000" dirty="0">
                <a:sym typeface="Wingdings" pitchFamily="2" charset="2"/>
              </a:rPr>
              <a:t>is a lecturer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=	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standing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in the corner </a:t>
            </a:r>
            <a:r>
              <a:rPr lang="en-US" sz="2000" b="1" dirty="0">
                <a:sym typeface="Wingdings" pitchFamily="2" charset="2"/>
              </a:rPr>
              <a:t>is </a:t>
            </a:r>
            <a:r>
              <a:rPr lang="en-US" sz="2000" dirty="0">
                <a:sym typeface="Wingdings" pitchFamily="2" charset="2"/>
              </a:rPr>
              <a:t>a lecturer</a:t>
            </a:r>
            <a:r>
              <a:rPr lang="en-US" sz="2000" dirty="0" smtClean="0">
                <a:sym typeface="Wingdings" pitchFamily="2" charset="2"/>
              </a:rPr>
              <a:t>. (</a:t>
            </a:r>
            <a:r>
              <a:rPr lang="en-US" sz="2000" b="1" dirty="0" err="1" smtClean="0">
                <a:solidFill>
                  <a:srgbClr val="0000CC"/>
                </a:solidFill>
                <a:sym typeface="Wingdings" pitchFamily="2" charset="2"/>
              </a:rPr>
              <a:t>standing</a:t>
            </a:r>
            <a:r>
              <a:rPr lang="en-US" sz="2000" dirty="0" err="1" smtClean="0">
                <a:sym typeface="Wingdings" pitchFamily="2" charset="2"/>
              </a:rPr>
              <a:t>Adjective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endParaRPr lang="en-US" sz="900" dirty="0">
              <a:sym typeface="Wingdings" pitchFamily="2" charset="2"/>
            </a:endParaRP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 smtClean="0"/>
              <a:t>(</a:t>
            </a:r>
            <a:r>
              <a:rPr lang="en-US" sz="2000" dirty="0"/>
              <a:t>1-3</a:t>
            </a:r>
            <a:r>
              <a:rPr lang="en-US" sz="2000" dirty="0" smtClean="0"/>
              <a:t>)</a:t>
            </a:r>
            <a:r>
              <a:rPr lang="en-US" sz="2000" dirty="0" smtClean="0">
                <a:sym typeface="Wingdings" pitchFamily="2" charset="2"/>
              </a:rPr>
              <a:t>	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who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was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awarded a Nobel Prize yesterday</a:t>
            </a:r>
            <a:r>
              <a:rPr lang="en-US" sz="2000" dirty="0">
                <a:sym typeface="Wingdings" pitchFamily="2" charset="2"/>
              </a:rPr>
              <a:t> is a lecturer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=	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that was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awarded a Nobel Prize yesterday</a:t>
            </a:r>
            <a:r>
              <a:rPr lang="en-US" sz="2000" dirty="0">
                <a:sym typeface="Wingdings" pitchFamily="2" charset="2"/>
              </a:rPr>
              <a:t> is a lecturer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=	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awarded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a Nobel Prize yesterday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is </a:t>
            </a:r>
            <a:r>
              <a:rPr lang="en-US" sz="2000" dirty="0">
                <a:sym typeface="Wingdings" pitchFamily="2" charset="2"/>
              </a:rPr>
              <a:t>a lecturer</a:t>
            </a:r>
            <a:r>
              <a:rPr lang="en-US" sz="2000" dirty="0" smtClean="0">
                <a:sym typeface="Wingdings" pitchFamily="2" charset="2"/>
              </a:rPr>
              <a:t>.</a:t>
            </a:r>
            <a:r>
              <a:rPr lang="en-US" sz="2000" dirty="0" smtClean="0">
                <a:latin typeface="Arial Narrow" pitchFamily="34" charset="0"/>
                <a:sym typeface="Wingdings" pitchFamily="2" charset="2"/>
              </a:rPr>
              <a:t>(</a:t>
            </a:r>
            <a:r>
              <a:rPr lang="en-US" sz="2000" b="1" dirty="0" err="1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awarded</a:t>
            </a:r>
            <a:r>
              <a:rPr lang="en-US" sz="2000" dirty="0" err="1" smtClean="0">
                <a:latin typeface="Arial Narrow" pitchFamily="34" charset="0"/>
                <a:sym typeface="Wingdings" pitchFamily="2" charset="2"/>
              </a:rPr>
              <a:t>Adj</a:t>
            </a:r>
            <a:r>
              <a:rPr lang="en-US" sz="2000" dirty="0" smtClean="0">
                <a:latin typeface="Arial Narrow" pitchFamily="34" charset="0"/>
                <a:sym typeface="Wingdings" pitchFamily="2" charset="2"/>
              </a:rPr>
              <a:t>)</a:t>
            </a:r>
            <a:endParaRPr lang="en-US" sz="2000" dirty="0">
              <a:latin typeface="Arial Narrow" pitchFamily="34" charset="0"/>
            </a:endParaRP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endParaRPr lang="en-US" sz="700" b="1" dirty="0"/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 smtClean="0"/>
              <a:t>(</a:t>
            </a:r>
            <a:r>
              <a:rPr lang="en-US" sz="2000" dirty="0"/>
              <a:t>1-4</a:t>
            </a:r>
            <a:r>
              <a:rPr lang="en-US" sz="2000" dirty="0" smtClean="0"/>
              <a:t>)</a:t>
            </a:r>
            <a:r>
              <a:rPr lang="en-US" sz="2000" dirty="0" smtClean="0">
                <a:sym typeface="Wingdings" pitchFamily="2" charset="2"/>
              </a:rPr>
              <a:t>	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whom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I met in the party yesterday</a:t>
            </a:r>
            <a:r>
              <a:rPr lang="en-US" sz="2000" dirty="0">
                <a:sym typeface="Wingdings" pitchFamily="2" charset="2"/>
              </a:rPr>
              <a:t> is a lecturer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=	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that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I met in the party yesterday</a:t>
            </a:r>
            <a:r>
              <a:rPr lang="en-US" sz="2000" dirty="0">
                <a:sym typeface="Wingdings" pitchFamily="2" charset="2"/>
              </a:rPr>
              <a:t> is a lecturer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=	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I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met in the party yesterday</a:t>
            </a:r>
            <a:r>
              <a:rPr lang="en-US" sz="2000" dirty="0">
                <a:sym typeface="Wingdings" pitchFamily="2" charset="2"/>
              </a:rPr>
              <a:t> is a lecturer.</a:t>
            </a:r>
            <a:endParaRPr lang="en-US" sz="2000" dirty="0"/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endParaRPr lang="en-US" sz="800" dirty="0"/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 smtClean="0"/>
              <a:t>(</a:t>
            </a:r>
            <a:r>
              <a:rPr lang="en-US" sz="2000" dirty="0"/>
              <a:t>1-5)	</a:t>
            </a:r>
            <a:r>
              <a:rPr lang="en-US" sz="2000" dirty="0" smtClean="0">
                <a:sym typeface="Wingdings" pitchFamily="2" charset="2"/>
              </a:rPr>
              <a:t>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whose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car was stolen last week </a:t>
            </a:r>
            <a:r>
              <a:rPr lang="en-US" sz="2000" dirty="0">
                <a:sym typeface="Wingdings" pitchFamily="2" charset="2"/>
              </a:rPr>
              <a:t>is a lecturer.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(no change!)</a:t>
            </a:r>
            <a:endParaRPr lang="en-US" sz="2000" dirty="0">
              <a:solidFill>
                <a:srgbClr val="FF0000"/>
              </a:solidFill>
            </a:endParaRP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endParaRPr lang="en-US" sz="900" dirty="0"/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 smtClean="0"/>
              <a:t>(</a:t>
            </a:r>
            <a:r>
              <a:rPr lang="en-US" sz="2000" dirty="0"/>
              <a:t>1-6)	</a:t>
            </a:r>
            <a:r>
              <a:rPr lang="en-US" sz="2000" dirty="0" smtClean="0">
                <a:sym typeface="Wingdings" pitchFamily="2" charset="2"/>
              </a:rPr>
              <a:t>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whom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my friend is married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to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is a lecturer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=	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that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my friend is married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to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is a lecturer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=	The </a:t>
            </a:r>
            <a:r>
              <a:rPr lang="en-US" sz="2000" dirty="0">
                <a:sym typeface="Wingdings" pitchFamily="2" charset="2"/>
              </a:rPr>
              <a:t>man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my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friend is married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to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is a lecturer.</a:t>
            </a:r>
            <a:endParaRPr lang="en-US" sz="2000" dirty="0"/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endParaRPr lang="en-US" sz="800" dirty="0" smtClean="0"/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>
                <a:sym typeface="Wingdings" pitchFamily="2" charset="2"/>
              </a:rPr>
              <a:t>The man </a:t>
            </a:r>
            <a:r>
              <a:rPr lang="en-US" sz="2000" b="1" dirty="0">
                <a:solidFill>
                  <a:srgbClr val="0000CC"/>
                </a:solidFill>
                <a:sym typeface="Wingdings" pitchFamily="2" charset="2"/>
              </a:rPr>
              <a:t>to whom 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my friend is married </a:t>
            </a:r>
            <a:r>
              <a:rPr lang="en-US" sz="2000" dirty="0">
                <a:sym typeface="Wingdings" pitchFamily="2" charset="2"/>
              </a:rPr>
              <a:t>is a lecturer</a:t>
            </a:r>
            <a:r>
              <a:rPr lang="en-US" sz="2000" dirty="0" smtClean="0">
                <a:sym typeface="Wingdings" pitchFamily="2" charset="2"/>
              </a:rPr>
              <a:t>.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 (no change!)</a:t>
            </a:r>
            <a:endParaRPr lang="en-US" sz="2000" dirty="0" smtClean="0">
              <a:sym typeface="Wingdings" pitchFamily="2" charset="2"/>
            </a:endParaRPr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	~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to whom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cannot be replaced by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to that</a:t>
            </a:r>
            <a:r>
              <a:rPr lang="en-US" sz="2000" dirty="0" smtClean="0">
                <a:sym typeface="Wingdings" pitchFamily="2" charset="2"/>
              </a:rPr>
              <a:t>, and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cannot</a:t>
            </a:r>
            <a:r>
              <a:rPr lang="en-US" sz="2000" b="1" u="sng" dirty="0" smtClean="0">
                <a:sym typeface="Wingdings" pitchFamily="2" charset="2"/>
              </a:rPr>
              <a:t> </a:t>
            </a:r>
            <a:r>
              <a:rPr lang="en-US" sz="2000" u="sng" dirty="0" smtClean="0">
                <a:sym typeface="Wingdings" pitchFamily="2" charset="2"/>
              </a:rPr>
              <a:t>be omitted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n-US" sz="2000" dirty="0"/>
          </a:p>
          <a:p>
            <a:pPr marL="396875" indent="-396875" eaLnBrk="1" hangingPunct="1">
              <a:spcBef>
                <a:spcPct val="0"/>
              </a:spcBef>
              <a:buNone/>
              <a:tabLst>
                <a:tab pos="685800" algn="l"/>
              </a:tabLst>
              <a:defRPr/>
            </a:pPr>
            <a:endParaRPr lang="en-US" sz="7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19042" y="1696420"/>
            <a:ext cx="822278" cy="15237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2118360" y="1996443"/>
            <a:ext cx="822278" cy="15237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118360" y="2743203"/>
            <a:ext cx="1066800" cy="30477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133600" y="3048003"/>
            <a:ext cx="1066800" cy="30477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087880" y="3764283"/>
            <a:ext cx="822278" cy="15237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103120" y="4069080"/>
            <a:ext cx="518160" cy="0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103120" y="5257803"/>
            <a:ext cx="822278" cy="15237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103120" y="5562600"/>
            <a:ext cx="518160" cy="0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9102764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2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2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2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2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2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2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27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27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27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727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27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27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727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27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27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7273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273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273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27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702" y="115888"/>
            <a:ext cx="7797473" cy="722312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Other Examples of </a:t>
            </a:r>
            <a:r>
              <a:rPr lang="en-US" sz="4000" b="1" dirty="0" err="1" smtClean="0"/>
              <a:t>Adj</a:t>
            </a:r>
            <a:r>
              <a:rPr lang="en-US" sz="4000" b="1" dirty="0" smtClean="0"/>
              <a:t> Clause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254" y="1295400"/>
            <a:ext cx="9004300" cy="5334000"/>
          </a:xfrm>
        </p:spPr>
        <p:txBody>
          <a:bodyPr/>
          <a:lstStyle/>
          <a:p>
            <a:pPr marL="1020763" indent="-1020763" eaLnBrk="1" hangingPunct="1">
              <a:spcBef>
                <a:spcPct val="0"/>
              </a:spcBef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(1)	This is </a:t>
            </a:r>
            <a:r>
              <a:rPr lang="en-US" sz="2200" dirty="0" smtClean="0">
                <a:solidFill>
                  <a:srgbClr val="CC0000"/>
                </a:solidFill>
              </a:rPr>
              <a:t>the house</a:t>
            </a:r>
            <a:r>
              <a:rPr lang="en-US" sz="2200" dirty="0" smtClean="0"/>
              <a:t>.     (2)	I want to buy </a:t>
            </a:r>
            <a:r>
              <a:rPr lang="en-US" sz="2200" dirty="0" smtClean="0">
                <a:solidFill>
                  <a:srgbClr val="CC0000"/>
                </a:solidFill>
              </a:rPr>
              <a:t>the house</a:t>
            </a:r>
            <a:r>
              <a:rPr lang="en-US" sz="2200" dirty="0" smtClean="0"/>
              <a:t>.</a:t>
            </a:r>
          </a:p>
          <a:p>
            <a:pPr marL="1020763" indent="-1020763" eaLnBrk="1" hangingPunct="1">
              <a:spcBef>
                <a:spcPct val="0"/>
              </a:spcBef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(1-2)	</a:t>
            </a:r>
            <a:r>
              <a:rPr lang="en-US" sz="2200" dirty="0" smtClean="0">
                <a:sym typeface="Wingdings" pitchFamily="2" charset="2"/>
              </a:rPr>
              <a:t> This is the house </a:t>
            </a:r>
            <a:r>
              <a:rPr lang="en-US" sz="2200" b="1" dirty="0" smtClean="0">
                <a:solidFill>
                  <a:srgbClr val="0000CC"/>
                </a:solidFill>
                <a:sym typeface="Wingdings" pitchFamily="2" charset="2"/>
              </a:rPr>
              <a:t>that I want to buy</a:t>
            </a:r>
            <a:r>
              <a:rPr lang="en-US" sz="2200" dirty="0" smtClean="0">
                <a:sym typeface="Wingdings" pitchFamily="2" charset="2"/>
              </a:rPr>
              <a:t>.</a:t>
            </a:r>
          </a:p>
          <a:p>
            <a:pPr marL="1020763" indent="-1020763" eaLnBrk="1" hangingPunct="1">
              <a:spcBef>
                <a:spcPct val="0"/>
              </a:spcBef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(1-2)	</a:t>
            </a:r>
            <a:r>
              <a:rPr lang="en-US" sz="2200" dirty="0" smtClean="0">
                <a:sym typeface="Wingdings" pitchFamily="2" charset="2"/>
              </a:rPr>
              <a:t> This is the house </a:t>
            </a:r>
            <a:r>
              <a:rPr lang="en-US" sz="2200" b="1" dirty="0" smtClean="0">
                <a:solidFill>
                  <a:srgbClr val="0000CC"/>
                </a:solidFill>
                <a:sym typeface="Wingdings" pitchFamily="2" charset="2"/>
              </a:rPr>
              <a:t>which I want to buy</a:t>
            </a:r>
            <a:r>
              <a:rPr lang="en-US" sz="2200" dirty="0" smtClean="0">
                <a:sym typeface="Wingdings" pitchFamily="2" charset="2"/>
              </a:rPr>
              <a:t>.</a:t>
            </a:r>
          </a:p>
          <a:p>
            <a:pPr marL="1020763" indent="-1020763" eaLnBrk="1" hangingPunct="1">
              <a:spcBef>
                <a:spcPct val="0"/>
              </a:spcBef>
              <a:buFont typeface="Wingdings" pitchFamily="2" charset="2"/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(1-2)	</a:t>
            </a:r>
            <a:r>
              <a:rPr lang="en-US" sz="2200" dirty="0" smtClean="0">
                <a:sym typeface="Wingdings" pitchFamily="2" charset="2"/>
              </a:rPr>
              <a:t> This is the house </a:t>
            </a:r>
            <a:r>
              <a:rPr lang="en-US" sz="2200" b="1" dirty="0" smtClean="0">
                <a:solidFill>
                  <a:srgbClr val="0000CC"/>
                </a:solidFill>
                <a:sym typeface="Wingdings" pitchFamily="2" charset="2"/>
              </a:rPr>
              <a:t>I want to buy</a:t>
            </a:r>
            <a:r>
              <a:rPr lang="en-US" sz="2200" dirty="0" smtClean="0">
                <a:sym typeface="Wingdings" pitchFamily="2" charset="2"/>
              </a:rPr>
              <a:t>.</a:t>
            </a:r>
          </a:p>
          <a:p>
            <a:pPr marL="1020763" indent="-1020763" eaLnBrk="1" hangingPunct="1">
              <a:spcBef>
                <a:spcPct val="0"/>
              </a:spcBef>
              <a:buFont typeface="Wingdings" pitchFamily="2" charset="2"/>
              <a:buNone/>
              <a:tabLst>
                <a:tab pos="574675" algn="l"/>
                <a:tab pos="681038" algn="l"/>
              </a:tabLst>
            </a:pPr>
            <a:endParaRPr lang="en-US" sz="1100" dirty="0" smtClean="0">
              <a:sym typeface="Wingdings" pitchFamily="2" charset="2"/>
            </a:endParaRPr>
          </a:p>
          <a:p>
            <a:pPr marL="1020763" indent="-1020763" eaLnBrk="1" hangingPunct="1">
              <a:spcBef>
                <a:spcPct val="0"/>
              </a:spcBef>
              <a:buFont typeface="Wingdings" pitchFamily="2" charset="2"/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(3)	</a:t>
            </a:r>
            <a:r>
              <a:rPr lang="en-US" sz="2200" dirty="0" smtClean="0">
                <a:solidFill>
                  <a:srgbClr val="CC0000"/>
                </a:solidFill>
              </a:rPr>
              <a:t>The house </a:t>
            </a:r>
            <a:r>
              <a:rPr lang="en-US" sz="2200" dirty="0" smtClean="0"/>
              <a:t>is on </a:t>
            </a:r>
            <a:r>
              <a:rPr lang="en-US" sz="2200" dirty="0" err="1" smtClean="0"/>
              <a:t>Jalan</a:t>
            </a:r>
            <a:r>
              <a:rPr lang="en-US" sz="2200" dirty="0" smtClean="0"/>
              <a:t> Solo.       (2)  I want to buy </a:t>
            </a:r>
            <a:r>
              <a:rPr lang="en-US" sz="2200" dirty="0" smtClean="0">
                <a:solidFill>
                  <a:srgbClr val="CC0000"/>
                </a:solidFill>
              </a:rPr>
              <a:t>the house</a:t>
            </a:r>
            <a:r>
              <a:rPr lang="en-US" sz="2200" dirty="0" smtClean="0"/>
              <a:t>.</a:t>
            </a:r>
          </a:p>
          <a:p>
            <a:pPr marL="1020763" indent="-1020763" eaLnBrk="1" hangingPunct="1">
              <a:spcBef>
                <a:spcPct val="0"/>
              </a:spcBef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(3-2)	</a:t>
            </a:r>
            <a:r>
              <a:rPr lang="en-US" sz="2200" dirty="0" smtClean="0">
                <a:sym typeface="Wingdings" pitchFamily="2" charset="2"/>
              </a:rPr>
              <a:t>The house </a:t>
            </a:r>
            <a:r>
              <a:rPr lang="en-US" sz="2200" b="1" dirty="0" smtClean="0">
                <a:solidFill>
                  <a:srgbClr val="0000CC"/>
                </a:solidFill>
                <a:sym typeface="Wingdings" pitchFamily="2" charset="2"/>
              </a:rPr>
              <a:t>that I want to buy </a:t>
            </a:r>
            <a:r>
              <a:rPr lang="en-US" sz="2200" dirty="0" smtClean="0">
                <a:sym typeface="Wingdings" pitchFamily="2" charset="2"/>
              </a:rPr>
              <a:t>is </a:t>
            </a:r>
            <a:r>
              <a:rPr lang="en-US" sz="2200" dirty="0"/>
              <a:t>on </a:t>
            </a:r>
            <a:r>
              <a:rPr lang="en-US" sz="2200" dirty="0" err="1"/>
              <a:t>Jalan</a:t>
            </a:r>
            <a:r>
              <a:rPr lang="en-US" sz="2200" dirty="0"/>
              <a:t> Solo</a:t>
            </a:r>
            <a:r>
              <a:rPr lang="en-US" sz="2200" dirty="0" smtClean="0">
                <a:sym typeface="Wingdings" pitchFamily="2" charset="2"/>
              </a:rPr>
              <a:t>.</a:t>
            </a:r>
            <a:endParaRPr lang="en-US" sz="2200" dirty="0" smtClean="0"/>
          </a:p>
          <a:p>
            <a:pPr marL="1020763" indent="-1020763" eaLnBrk="1" hangingPunct="1">
              <a:spcBef>
                <a:spcPct val="0"/>
              </a:spcBef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(3-2)	</a:t>
            </a:r>
            <a:r>
              <a:rPr lang="en-US" sz="2200" dirty="0" smtClean="0">
                <a:sym typeface="Wingdings" pitchFamily="2" charset="2"/>
              </a:rPr>
              <a:t>The house </a:t>
            </a:r>
            <a:r>
              <a:rPr lang="en-US" sz="2200" b="1" dirty="0" smtClean="0">
                <a:solidFill>
                  <a:srgbClr val="0000CC"/>
                </a:solidFill>
                <a:sym typeface="Wingdings" pitchFamily="2" charset="2"/>
              </a:rPr>
              <a:t>which I want to buy </a:t>
            </a:r>
            <a:r>
              <a:rPr lang="en-US" sz="2200" dirty="0" smtClean="0">
                <a:sym typeface="Wingdings" pitchFamily="2" charset="2"/>
              </a:rPr>
              <a:t>is </a:t>
            </a:r>
            <a:r>
              <a:rPr lang="en-US" sz="2200" dirty="0"/>
              <a:t>on </a:t>
            </a:r>
            <a:r>
              <a:rPr lang="en-US" sz="2200" dirty="0" err="1"/>
              <a:t>Jalan</a:t>
            </a:r>
            <a:r>
              <a:rPr lang="en-US" sz="2200" dirty="0"/>
              <a:t> Solo</a:t>
            </a:r>
            <a:r>
              <a:rPr lang="en-US" sz="2200" dirty="0" smtClean="0">
                <a:sym typeface="Wingdings" pitchFamily="2" charset="2"/>
              </a:rPr>
              <a:t>.</a:t>
            </a:r>
            <a:endParaRPr lang="en-US" sz="2200" dirty="0" smtClean="0"/>
          </a:p>
          <a:p>
            <a:pPr marL="1020763" indent="-1020763" eaLnBrk="1" hangingPunct="1">
              <a:spcBef>
                <a:spcPct val="0"/>
              </a:spcBef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(3-2)	</a:t>
            </a:r>
            <a:r>
              <a:rPr lang="en-US" sz="2200" dirty="0" smtClean="0">
                <a:sym typeface="Wingdings" pitchFamily="2" charset="2"/>
              </a:rPr>
              <a:t>The house </a:t>
            </a:r>
            <a:r>
              <a:rPr lang="en-US" sz="2200" b="1" dirty="0" smtClean="0">
                <a:solidFill>
                  <a:srgbClr val="0000CC"/>
                </a:solidFill>
                <a:sym typeface="Wingdings" pitchFamily="2" charset="2"/>
              </a:rPr>
              <a:t>I want to buy </a:t>
            </a:r>
            <a:r>
              <a:rPr lang="en-US" sz="2200" dirty="0" smtClean="0">
                <a:sym typeface="Wingdings" pitchFamily="2" charset="2"/>
              </a:rPr>
              <a:t>is </a:t>
            </a:r>
            <a:r>
              <a:rPr lang="en-US" sz="2200" dirty="0"/>
              <a:t>on </a:t>
            </a:r>
            <a:r>
              <a:rPr lang="en-US" sz="2200" dirty="0" err="1"/>
              <a:t>Jalan</a:t>
            </a:r>
            <a:r>
              <a:rPr lang="en-US" sz="2200" dirty="0"/>
              <a:t> Solo</a:t>
            </a:r>
            <a:r>
              <a:rPr lang="en-US" sz="2200" dirty="0" smtClean="0">
                <a:sym typeface="Wingdings" pitchFamily="2" charset="2"/>
              </a:rPr>
              <a:t>.</a:t>
            </a:r>
            <a:endParaRPr lang="en-US" sz="2200" dirty="0" smtClean="0"/>
          </a:p>
          <a:p>
            <a:pPr marL="1020763" indent="-1020763" eaLnBrk="1" hangingPunct="1">
              <a:spcBef>
                <a:spcPct val="0"/>
              </a:spcBef>
              <a:buFont typeface="Wingdings" pitchFamily="2" charset="2"/>
              <a:buNone/>
              <a:tabLst>
                <a:tab pos="574675" algn="l"/>
                <a:tab pos="681038" algn="l"/>
              </a:tabLst>
            </a:pPr>
            <a:endParaRPr lang="en-US" sz="1050" dirty="0" smtClean="0"/>
          </a:p>
          <a:p>
            <a:pPr marL="1020763" indent="-1020763" eaLnBrk="1" hangingPunct="1">
              <a:spcBef>
                <a:spcPct val="0"/>
              </a:spcBef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(4)	We’ll build </a:t>
            </a:r>
            <a:r>
              <a:rPr lang="en-US" sz="2200" dirty="0" smtClean="0">
                <a:solidFill>
                  <a:srgbClr val="CC0000"/>
                </a:solidFill>
              </a:rPr>
              <a:t>a house</a:t>
            </a:r>
            <a:r>
              <a:rPr lang="en-US" sz="2200" dirty="0" smtClean="0"/>
              <a:t>.    (5) </a:t>
            </a:r>
            <a:r>
              <a:rPr lang="en-US" sz="2200" dirty="0" smtClean="0">
                <a:solidFill>
                  <a:srgbClr val="CC0000"/>
                </a:solidFill>
              </a:rPr>
              <a:t>The house</a:t>
            </a:r>
            <a:r>
              <a:rPr lang="en-US" sz="2200" dirty="0" smtClean="0"/>
              <a:t> is large enough for 6 people.</a:t>
            </a:r>
          </a:p>
          <a:p>
            <a:pPr marL="1020763" indent="-1020763" eaLnBrk="1" hangingPunct="1">
              <a:spcBef>
                <a:spcPct val="0"/>
              </a:spcBef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(1-4)	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We’ll build </a:t>
            </a:r>
            <a:r>
              <a:rPr lang="en-US" sz="2200" dirty="0" smtClean="0">
                <a:solidFill>
                  <a:srgbClr val="CC0000"/>
                </a:solidFill>
              </a:rPr>
              <a:t>a house </a:t>
            </a:r>
            <a:r>
              <a:rPr lang="en-US" sz="2200" b="1" dirty="0" smtClean="0">
                <a:solidFill>
                  <a:srgbClr val="0000CC"/>
                </a:solidFill>
                <a:sym typeface="Wingdings" pitchFamily="2" charset="2"/>
              </a:rPr>
              <a:t>that is large enough for 6 people</a:t>
            </a:r>
            <a:r>
              <a:rPr lang="en-US" sz="2200" dirty="0" smtClean="0"/>
              <a:t>.</a:t>
            </a:r>
          </a:p>
          <a:p>
            <a:pPr marL="1020763" indent="-1020763" eaLnBrk="1" hangingPunct="1">
              <a:spcBef>
                <a:spcPct val="0"/>
              </a:spcBef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(1-4)	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We’ll build </a:t>
            </a:r>
            <a:r>
              <a:rPr lang="en-US" sz="2200" dirty="0" smtClean="0">
                <a:solidFill>
                  <a:srgbClr val="CC0000"/>
                </a:solidFill>
              </a:rPr>
              <a:t>a house </a:t>
            </a:r>
            <a:r>
              <a:rPr lang="en-US" sz="2200" b="1" dirty="0" smtClean="0">
                <a:solidFill>
                  <a:srgbClr val="0000CC"/>
                </a:solidFill>
                <a:sym typeface="Wingdings" pitchFamily="2" charset="2"/>
              </a:rPr>
              <a:t>which is </a:t>
            </a:r>
            <a:r>
              <a:rPr lang="en-US" sz="2200" b="1" dirty="0">
                <a:solidFill>
                  <a:srgbClr val="0000CC"/>
                </a:solidFill>
                <a:sym typeface="Wingdings" pitchFamily="2" charset="2"/>
              </a:rPr>
              <a:t>large enough for 6 people</a:t>
            </a:r>
            <a:r>
              <a:rPr lang="en-US" sz="2200" dirty="0" smtClean="0"/>
              <a:t>.</a:t>
            </a:r>
          </a:p>
          <a:p>
            <a:pPr marL="1020763" indent="-1020763" eaLnBrk="1" hangingPunct="1">
              <a:spcBef>
                <a:spcPct val="0"/>
              </a:spcBef>
              <a:buFont typeface="Wingdings" pitchFamily="2" charset="2"/>
              <a:buNone/>
              <a:tabLst>
                <a:tab pos="574675" algn="l"/>
                <a:tab pos="681038" algn="l"/>
              </a:tabLst>
            </a:pPr>
            <a:endParaRPr lang="en-US" sz="1050" dirty="0" smtClean="0"/>
          </a:p>
          <a:p>
            <a:pPr marL="1020763" indent="-1020763" eaLnBrk="1" hangingPunct="1">
              <a:spcBef>
                <a:spcPct val="0"/>
              </a:spcBef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(6)	</a:t>
            </a:r>
            <a:r>
              <a:rPr lang="en-US" sz="2200" dirty="0" smtClean="0">
                <a:solidFill>
                  <a:srgbClr val="CC0000"/>
                </a:solidFill>
              </a:rPr>
              <a:t>The house </a:t>
            </a:r>
            <a:r>
              <a:rPr lang="en-US" sz="2200" dirty="0" smtClean="0"/>
              <a:t>is red.   </a:t>
            </a:r>
            <a:r>
              <a:rPr lang="en-US" sz="2200" dirty="0"/>
              <a:t>(5) </a:t>
            </a:r>
            <a:r>
              <a:rPr lang="en-US" sz="2200" dirty="0">
                <a:solidFill>
                  <a:srgbClr val="CC0000"/>
                </a:solidFill>
              </a:rPr>
              <a:t>The house</a:t>
            </a:r>
            <a:r>
              <a:rPr lang="en-US" sz="2200" dirty="0"/>
              <a:t> is large enough for 6 people.</a:t>
            </a:r>
            <a:endParaRPr lang="en-US" sz="2200" dirty="0" smtClean="0"/>
          </a:p>
          <a:p>
            <a:pPr marL="1020763" indent="-1020763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(5-6)	</a:t>
            </a:r>
            <a:r>
              <a:rPr lang="en-US" sz="2200" dirty="0" smtClean="0">
                <a:solidFill>
                  <a:srgbClr val="CC0000"/>
                </a:solidFill>
              </a:rPr>
              <a:t>The house </a:t>
            </a:r>
            <a:r>
              <a:rPr lang="en-US" sz="2200" b="1" dirty="0" smtClean="0">
                <a:solidFill>
                  <a:srgbClr val="0000CC"/>
                </a:solidFill>
                <a:sym typeface="Wingdings" pitchFamily="2" charset="2"/>
              </a:rPr>
              <a:t>that is </a:t>
            </a:r>
            <a:r>
              <a:rPr lang="en-US" sz="2200" b="1" dirty="0">
                <a:solidFill>
                  <a:srgbClr val="0000CC"/>
                </a:solidFill>
                <a:sym typeface="Wingdings" pitchFamily="2" charset="2"/>
              </a:rPr>
              <a:t>large enough for 6 people </a:t>
            </a:r>
            <a:r>
              <a:rPr lang="en-US" sz="2200" dirty="0"/>
              <a:t>is red</a:t>
            </a:r>
            <a:r>
              <a:rPr lang="en-US" sz="2200" dirty="0" smtClean="0"/>
              <a:t>.</a:t>
            </a:r>
          </a:p>
          <a:p>
            <a:pPr marL="1020763" indent="-1020763" eaLnBrk="1" hangingPunct="1">
              <a:spcBef>
                <a:spcPct val="0"/>
              </a:spcBef>
              <a:spcAft>
                <a:spcPts val="900"/>
              </a:spcAft>
              <a:buNone/>
              <a:tabLst>
                <a:tab pos="574675" algn="l"/>
                <a:tab pos="681038" algn="l"/>
              </a:tabLst>
            </a:pPr>
            <a:r>
              <a:rPr lang="en-US" sz="2200" dirty="0" smtClean="0"/>
              <a:t>(5-6)	</a:t>
            </a:r>
            <a:r>
              <a:rPr lang="en-US" sz="2200" dirty="0" smtClean="0">
                <a:solidFill>
                  <a:srgbClr val="CC0000"/>
                </a:solidFill>
              </a:rPr>
              <a:t>The house </a:t>
            </a:r>
            <a:r>
              <a:rPr lang="en-US" sz="2200" b="1" dirty="0" smtClean="0">
                <a:solidFill>
                  <a:srgbClr val="0000CC"/>
                </a:solidFill>
                <a:sym typeface="Wingdings" pitchFamily="2" charset="2"/>
              </a:rPr>
              <a:t>which is </a:t>
            </a:r>
            <a:r>
              <a:rPr lang="en-US" sz="2200" b="1" dirty="0">
                <a:solidFill>
                  <a:srgbClr val="0000CC"/>
                </a:solidFill>
                <a:sym typeface="Wingdings" pitchFamily="2" charset="2"/>
              </a:rPr>
              <a:t>large enough for 6 people </a:t>
            </a:r>
            <a:r>
              <a:rPr lang="en-US" sz="2200" dirty="0"/>
              <a:t>is red</a:t>
            </a:r>
            <a:r>
              <a:rPr lang="en-US" sz="2200" dirty="0" smtClean="0"/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2733" y="2795337"/>
            <a:ext cx="8534400" cy="1823112"/>
          </a:xfrm>
          <a:prstGeom prst="rect">
            <a:avLst/>
          </a:prstGeom>
          <a:solidFill>
            <a:srgbClr val="D4FF5B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tIns="91440"/>
          <a:lstStyle/>
          <a:p>
            <a:pPr>
              <a:spcAft>
                <a:spcPct val="30000"/>
              </a:spcAft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dirty="0" smtClean="0">
                <a:latin typeface="Tahoma" pitchFamily="34" charset="0"/>
                <a:sym typeface="Wingdings" pitchFamily="2" charset="2"/>
              </a:rPr>
              <a:t>The job _____ started yesterday was rather difficult.</a:t>
            </a:r>
            <a:endParaRPr lang="en-US" sz="2000" dirty="0"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b="0" dirty="0">
                <a:solidFill>
                  <a:srgbClr val="B40000"/>
                </a:solidFill>
                <a:latin typeface="Tahoma" pitchFamily="34" charset="0"/>
                <a:sym typeface="Wingdings" pitchFamily="2" charset="2"/>
              </a:rPr>
              <a:t>	 </a:t>
            </a:r>
            <a:r>
              <a:rPr lang="en-US" sz="2000" b="0" dirty="0">
                <a:latin typeface="Tahoma" pitchFamily="34" charset="0"/>
                <a:sym typeface="Wingdings" pitchFamily="2" charset="2"/>
              </a:rPr>
              <a:t>(A)	</a:t>
            </a:r>
            <a:r>
              <a:rPr lang="en-US" sz="2000" b="0" dirty="0" smtClean="0">
                <a:latin typeface="Tahoma" pitchFamily="34" charset="0"/>
                <a:sym typeface="Wingdings" pitchFamily="2" charset="2"/>
              </a:rPr>
              <a:t>when</a:t>
            </a:r>
            <a:endParaRPr lang="en-US" sz="2000" b="0" dirty="0"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b="0" dirty="0">
                <a:solidFill>
                  <a:srgbClr val="B40000"/>
                </a:solidFill>
                <a:latin typeface="Tahoma" pitchFamily="34" charset="0"/>
                <a:sym typeface="Wingdings" pitchFamily="2" charset="2"/>
              </a:rPr>
              <a:t>	 </a:t>
            </a:r>
            <a:r>
              <a:rPr lang="en-US" sz="2000" b="0" dirty="0">
                <a:latin typeface="Tahoma" pitchFamily="34" charset="0"/>
                <a:sym typeface="Wingdings" pitchFamily="2" charset="2"/>
              </a:rPr>
              <a:t>(B)	</a:t>
            </a:r>
            <a:r>
              <a:rPr lang="en-US" sz="2000" b="0" dirty="0" smtClean="0">
                <a:latin typeface="Tahoma" pitchFamily="34" charset="0"/>
                <a:sym typeface="Wingdings" pitchFamily="2" charset="2"/>
              </a:rPr>
              <a:t>was</a:t>
            </a:r>
            <a:endParaRPr lang="en-US" sz="2000" b="0" dirty="0"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b="0" dirty="0">
                <a:solidFill>
                  <a:srgbClr val="B40000"/>
                </a:solidFill>
                <a:latin typeface="Tahoma" pitchFamily="34" charset="0"/>
                <a:sym typeface="Wingdings" pitchFamily="2" charset="2"/>
              </a:rPr>
              <a:t>	 </a:t>
            </a:r>
            <a:r>
              <a:rPr lang="en-US" sz="2000" b="0" dirty="0">
                <a:latin typeface="Tahoma" pitchFamily="34" charset="0"/>
                <a:sym typeface="Wingdings" pitchFamily="2" charset="2"/>
              </a:rPr>
              <a:t>(C)	</a:t>
            </a:r>
            <a:r>
              <a:rPr lang="en-US" sz="2000" b="0" dirty="0" smtClean="0">
                <a:latin typeface="Tahoma" pitchFamily="34" charset="0"/>
                <a:sym typeface="Wingdings" pitchFamily="2" charset="2"/>
              </a:rPr>
              <a:t>after</a:t>
            </a:r>
            <a:endParaRPr lang="en-US" sz="2000" b="0" dirty="0"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b="0" dirty="0">
                <a:solidFill>
                  <a:srgbClr val="B40000"/>
                </a:solidFill>
                <a:latin typeface="Tahoma" pitchFamily="34" charset="0"/>
                <a:sym typeface="Wingdings" pitchFamily="2" charset="2"/>
              </a:rPr>
              <a:t>	 </a:t>
            </a:r>
            <a:r>
              <a:rPr lang="en-US" sz="2000" b="0" dirty="0">
                <a:latin typeface="Tahoma" pitchFamily="34" charset="0"/>
                <a:sym typeface="Wingdings" pitchFamily="2" charset="2"/>
              </a:rPr>
              <a:t>(D)	</a:t>
            </a:r>
            <a:r>
              <a:rPr lang="en-US" sz="2000" b="0" dirty="0" smtClean="0">
                <a:latin typeface="Tahoma" pitchFamily="34" charset="0"/>
                <a:sym typeface="Wingdings" pitchFamily="2" charset="2"/>
              </a:rPr>
              <a:t>that he</a:t>
            </a:r>
            <a:endParaRPr lang="en-US" sz="2000" b="0" dirty="0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34002" y="4261798"/>
            <a:ext cx="461700" cy="231917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4712" y="4648200"/>
            <a:ext cx="8564922" cy="1981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tIns="91440"/>
          <a:lstStyle/>
          <a:p>
            <a:pPr>
              <a:spcAft>
                <a:spcPct val="30000"/>
              </a:spcAft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dirty="0" smtClean="0">
                <a:latin typeface="Tahoma" pitchFamily="34" charset="0"/>
                <a:sym typeface="Wingdings" pitchFamily="2" charset="2"/>
              </a:rPr>
              <a:t>_____ just dropped off a package for you is my sister.</a:t>
            </a:r>
            <a:endParaRPr lang="en-US" sz="2000" dirty="0"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b="0" dirty="0">
                <a:solidFill>
                  <a:srgbClr val="B40000"/>
                </a:solidFill>
                <a:latin typeface="Tahoma" pitchFamily="34" charset="0"/>
                <a:sym typeface="Wingdings" pitchFamily="2" charset="2"/>
              </a:rPr>
              <a:t>	 </a:t>
            </a:r>
            <a:r>
              <a:rPr lang="en-US" sz="2000" b="0" dirty="0">
                <a:latin typeface="Tahoma" pitchFamily="34" charset="0"/>
                <a:sym typeface="Wingdings" pitchFamily="2" charset="2"/>
              </a:rPr>
              <a:t>(A)	</a:t>
            </a:r>
            <a:r>
              <a:rPr lang="en-US" sz="2000" b="0" dirty="0" smtClean="0">
                <a:latin typeface="Tahoma" pitchFamily="34" charset="0"/>
                <a:sym typeface="Wingdings" pitchFamily="2" charset="2"/>
              </a:rPr>
              <a:t>The woman</a:t>
            </a:r>
            <a:endParaRPr lang="en-US" sz="2000" b="0" dirty="0"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b="0" dirty="0">
                <a:solidFill>
                  <a:srgbClr val="B40000"/>
                </a:solidFill>
                <a:latin typeface="Tahoma" pitchFamily="34" charset="0"/>
                <a:sym typeface="Wingdings" pitchFamily="2" charset="2"/>
              </a:rPr>
              <a:t>	 </a:t>
            </a:r>
            <a:r>
              <a:rPr lang="en-US" sz="2000" b="0" dirty="0">
                <a:latin typeface="Tahoma" pitchFamily="34" charset="0"/>
                <a:sym typeface="Wingdings" pitchFamily="2" charset="2"/>
              </a:rPr>
              <a:t>(B)	</a:t>
            </a:r>
            <a:r>
              <a:rPr lang="en-US" sz="2000" b="0" dirty="0" smtClean="0">
                <a:latin typeface="Tahoma" pitchFamily="34" charset="0"/>
                <a:sym typeface="Wingdings" pitchFamily="2" charset="2"/>
              </a:rPr>
              <a:t>The woman who</a:t>
            </a:r>
            <a:endParaRPr lang="en-US" sz="2000" b="0" dirty="0"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b="0" dirty="0">
                <a:solidFill>
                  <a:srgbClr val="B40000"/>
                </a:solidFill>
                <a:latin typeface="Tahoma" pitchFamily="34" charset="0"/>
                <a:sym typeface="Wingdings" pitchFamily="2" charset="2"/>
              </a:rPr>
              <a:t>	 </a:t>
            </a:r>
            <a:r>
              <a:rPr lang="en-US" sz="2000" b="0" dirty="0">
                <a:latin typeface="Tahoma" pitchFamily="34" charset="0"/>
                <a:sym typeface="Wingdings" pitchFamily="2" charset="2"/>
              </a:rPr>
              <a:t>(C)	</a:t>
            </a:r>
            <a:r>
              <a:rPr lang="en-US" sz="2000" b="0" dirty="0" smtClean="0">
                <a:latin typeface="Tahoma" pitchFamily="34" charset="0"/>
                <a:sym typeface="Wingdings" pitchFamily="2" charset="2"/>
              </a:rPr>
              <a:t>Because the woman</a:t>
            </a:r>
            <a:endParaRPr lang="en-US" sz="2000" b="0" dirty="0"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b="0" dirty="0">
                <a:solidFill>
                  <a:srgbClr val="B40000"/>
                </a:solidFill>
                <a:latin typeface="Tahoma" pitchFamily="34" charset="0"/>
                <a:sym typeface="Wingdings" pitchFamily="2" charset="2"/>
              </a:rPr>
              <a:t>	 </a:t>
            </a:r>
            <a:r>
              <a:rPr lang="en-US" sz="2000" b="0" dirty="0">
                <a:latin typeface="Tahoma" pitchFamily="34" charset="0"/>
                <a:sym typeface="Wingdings" pitchFamily="2" charset="2"/>
              </a:rPr>
              <a:t>(D)	</a:t>
            </a:r>
            <a:r>
              <a:rPr lang="en-US" sz="2000" b="0" dirty="0" smtClean="0">
                <a:latin typeface="Tahoma" pitchFamily="34" charset="0"/>
                <a:sym typeface="Wingdings" pitchFamily="2" charset="2"/>
              </a:rPr>
              <a:t>With the woman</a:t>
            </a:r>
            <a:endParaRPr lang="en-US" sz="2000" b="0" dirty="0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13895" y="5505134"/>
            <a:ext cx="461700" cy="231917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2323540" y="3505200"/>
            <a:ext cx="6122978" cy="738664"/>
          </a:xfrm>
          <a:prstGeom prst="wedgeRectCallout">
            <a:avLst>
              <a:gd name="adj1" fmla="val -20920"/>
              <a:gd name="adj2" fmla="val -32852"/>
            </a:avLst>
          </a:prstGeom>
          <a:solidFill>
            <a:srgbClr val="FF9900">
              <a:alpha val="29000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Reduced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Adj.Clause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 :</a:t>
            </a:r>
          </a:p>
          <a:p>
            <a:pPr marL="1154113" indent="-1154113" algn="ctr">
              <a:tabLst>
                <a:tab pos="566738" algn="l"/>
                <a:tab pos="15398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</a:rPr>
              <a:t>The job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Times New Roman" pitchFamily="18" charset="0"/>
              </a:rPr>
              <a:t>he started yesterday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</a:rPr>
              <a:t>was rather difficult.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581400" y="5172670"/>
            <a:ext cx="4996068" cy="923330"/>
          </a:xfrm>
          <a:prstGeom prst="wedgeRectCallout">
            <a:avLst>
              <a:gd name="adj1" fmla="val -21759"/>
              <a:gd name="adj2" fmla="val -48597"/>
            </a:avLst>
          </a:prstGeom>
          <a:solidFill>
            <a:srgbClr val="FF9900">
              <a:alpha val="29000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Reduced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Adj.Clause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  <a:sym typeface="Wingdings" panose="05000000000000000000" pitchFamily="2" charset="2"/>
              </a:rPr>
              <a:t> Adjectiv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  <a:sym typeface="Wingdings" panose="05000000000000000000" pitchFamily="2" charset="2"/>
              </a:rPr>
              <a:t>e Phrase</a:t>
            </a:r>
            <a:endParaRPr kumimoji="0" lang="en-US" sz="2000" b="1" i="0" u="none" strike="noStrike" cap="none" normalizeH="0" dirty="0" smtClean="0">
              <a:ln>
                <a:noFill/>
              </a:ln>
              <a:effectLst/>
              <a:latin typeface="Arial Narrow" pitchFamily="34" charset="0"/>
              <a:cs typeface="Times New Roman" pitchFamily="18" charset="0"/>
            </a:endParaRP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</a:rPr>
              <a:t>The woman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Times New Roman" pitchFamily="18" charset="0"/>
              </a:rPr>
              <a:t>just dropping off a package for you</a:t>
            </a:r>
          </a:p>
          <a:p>
            <a:pPr marL="266700" indent="-266700">
              <a:tabLst>
                <a:tab pos="566738" algn="l"/>
                <a:tab pos="14287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</a:rPr>
              <a:t>	is my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</a:rPr>
              <a:t> sister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6272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9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9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9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9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9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9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9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p.52  Adjective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7</a:t>
            </a:fld>
            <a:endParaRPr lang="en-AU" sz="1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91600" cy="539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701401" y="4824350"/>
            <a:ext cx="1596474" cy="25163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Curved Up Arrow 6"/>
          <p:cNvSpPr/>
          <p:nvPr/>
        </p:nvSpPr>
        <p:spPr bwMode="auto">
          <a:xfrm rot="10954419" flipH="1">
            <a:off x="1499638" y="4355275"/>
            <a:ext cx="1787595" cy="533400"/>
          </a:xfrm>
          <a:prstGeom prst="curvedUpArrow">
            <a:avLst/>
          </a:prstGeom>
          <a:solidFill>
            <a:srgbClr val="FA00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0300" y="5198115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which </a:t>
            </a:r>
            <a:r>
              <a:rPr lang="en-US" b="1" dirty="0" smtClean="0">
                <a:solidFill>
                  <a:srgbClr val="FA0000"/>
                </a:solidFill>
                <a:latin typeface="Arial Narrow" pitchFamily="34" charset="0"/>
                <a:sym typeface="Wingdings"/>
              </a:rPr>
              <a:t></a:t>
            </a:r>
            <a:endParaRPr lang="en-US" dirty="0">
              <a:solidFill>
                <a:srgbClr val="F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3458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8</a:t>
            </a:fld>
            <a:endParaRPr lang="en-AU" sz="1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1" y="4124325"/>
            <a:ext cx="89725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550"/>
            <a:ext cx="89154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ular Callout 8"/>
          <p:cNvSpPr/>
          <p:nvPr/>
        </p:nvSpPr>
        <p:spPr bwMode="auto">
          <a:xfrm>
            <a:off x="3692068" y="4788016"/>
            <a:ext cx="1999182" cy="25163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Curved Up Arrow 9"/>
          <p:cNvSpPr/>
          <p:nvPr/>
        </p:nvSpPr>
        <p:spPr bwMode="auto">
          <a:xfrm rot="10800000">
            <a:off x="1741484" y="4306015"/>
            <a:ext cx="3135316" cy="533400"/>
          </a:xfrm>
          <a:prstGeom prst="curvedUpArrow">
            <a:avLst/>
          </a:prstGeom>
          <a:solidFill>
            <a:srgbClr val="FA00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050534" y="6284742"/>
            <a:ext cx="1352883" cy="25163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Curved Up Arrow 11"/>
          <p:cNvSpPr/>
          <p:nvPr/>
        </p:nvSpPr>
        <p:spPr bwMode="auto">
          <a:xfrm rot="10509984">
            <a:off x="1879077" y="5985162"/>
            <a:ext cx="978725" cy="374727"/>
          </a:xfrm>
          <a:prstGeom prst="curvedUpArrow">
            <a:avLst/>
          </a:prstGeom>
          <a:solidFill>
            <a:srgbClr val="FA00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62752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9</a:t>
            </a:fld>
            <a:endParaRPr lang="en-AU" sz="1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59"/>
            <a:ext cx="89916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 bwMode="auto">
          <a:xfrm>
            <a:off x="4582633" y="2066264"/>
            <a:ext cx="1318437" cy="25163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903156" y="3414269"/>
            <a:ext cx="3801806" cy="553998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</a:rPr>
              <a:t>That is the topic 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which </a:t>
            </a: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</a:rPr>
              <a:t>I will write 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on</a:t>
            </a: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A0000"/>
                </a:solidFill>
                <a:effectLst/>
                <a:latin typeface="Verdana" pitchFamily="34" charset="0"/>
                <a:cs typeface="Times New Roman" pitchFamily="18" charset="0"/>
              </a:rPr>
              <a:t>=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That </a:t>
            </a:r>
            <a:r>
              <a:rPr lang="en-US" b="1" dirty="0">
                <a:solidFill>
                  <a:srgbClr val="0000CC"/>
                </a:solidFill>
                <a:latin typeface="Arial Narrow" pitchFamily="34" charset="0"/>
              </a:rPr>
              <a:t>is the topic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that 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I </a:t>
            </a:r>
            <a:r>
              <a:rPr lang="en-US" b="1" dirty="0">
                <a:solidFill>
                  <a:srgbClr val="0000CC"/>
                </a:solidFill>
                <a:latin typeface="Arial Narrow" pitchFamily="34" charset="0"/>
              </a:rPr>
              <a:t>will write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on</a:t>
            </a:r>
            <a:r>
              <a:rPr lang="en-US" b="1" dirty="0">
                <a:solidFill>
                  <a:srgbClr val="0000CC"/>
                </a:solidFill>
                <a:latin typeface="Arial Narrow" pitchFamily="34" charset="0"/>
              </a:rPr>
              <a:t>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196701" y="2307268"/>
            <a:ext cx="1022499" cy="25163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Curved Up Arrow 9"/>
          <p:cNvSpPr/>
          <p:nvPr/>
        </p:nvSpPr>
        <p:spPr bwMode="auto">
          <a:xfrm rot="10800000">
            <a:off x="5606899" y="2993066"/>
            <a:ext cx="1741967" cy="487330"/>
          </a:xfrm>
          <a:prstGeom prst="curvedUpArrow">
            <a:avLst/>
          </a:prstGeom>
          <a:solidFill>
            <a:srgbClr val="FA00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377296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on that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199167" y="3978900"/>
            <a:ext cx="685800" cy="0"/>
          </a:xfrm>
          <a:prstGeom prst="line">
            <a:avLst/>
          </a:prstGeom>
          <a:solidFill>
            <a:schemeClr val="accent1"/>
          </a:solidFill>
          <a:ln w="57150" cap="flat" cmpd="dbl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2884967" y="5105400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both of that 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950534" y="5300699"/>
            <a:ext cx="1066800" cy="0"/>
          </a:xfrm>
          <a:prstGeom prst="line">
            <a:avLst/>
          </a:prstGeom>
          <a:solidFill>
            <a:schemeClr val="accent1"/>
          </a:solidFill>
          <a:ln w="57150" cap="flat" cmpd="dbl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2939901" y="5726668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most of that 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3039136" y="5931198"/>
            <a:ext cx="1066800" cy="0"/>
          </a:xfrm>
          <a:prstGeom prst="line">
            <a:avLst/>
          </a:prstGeom>
          <a:solidFill>
            <a:schemeClr val="accent1"/>
          </a:solidFill>
          <a:ln w="57150" cap="flat" cmpd="dbl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630866" y="2449033"/>
            <a:ext cx="4742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The painting which </a:t>
            </a:r>
            <a:r>
              <a:rPr lang="en-US" sz="1600" b="1" dirty="0" err="1" smtClean="0">
                <a:solidFill>
                  <a:srgbClr val="FF0000"/>
                </a:solidFill>
                <a:latin typeface="Arial Narrow" pitchFamily="34" charset="0"/>
              </a:rPr>
              <a:t>Ms</a:t>
            </a:r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 Wallace bought is very expensive.</a:t>
            </a:r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1742749" y="2638276"/>
            <a:ext cx="488317" cy="7458"/>
          </a:xfrm>
          <a:prstGeom prst="line">
            <a:avLst/>
          </a:prstGeom>
          <a:solidFill>
            <a:schemeClr val="accent1"/>
          </a:solidFill>
          <a:ln w="57150" cap="flat" cmpd="dbl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4207044" y="1131125"/>
            <a:ext cx="210578" cy="353291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662051" y="1383475"/>
            <a:ext cx="210578" cy="353291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3745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5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35827</TotalTime>
  <Words>755</Words>
  <Application>Microsoft Office PowerPoint</Application>
  <PresentationFormat>On-screen Show (4:3)</PresentationFormat>
  <Paragraphs>228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Yosa A. Alzuhdy</vt:lpstr>
      <vt:lpstr>14  Adjective Clauses</vt:lpstr>
      <vt:lpstr>Adjective Clauses</vt:lpstr>
      <vt:lpstr>Adjective Clause Connectors </vt:lpstr>
      <vt:lpstr>Adjective Clauses</vt:lpstr>
      <vt:lpstr>Reduced Adj.Clause</vt:lpstr>
      <vt:lpstr>Other Examples of Adj Clause</vt:lpstr>
      <vt:lpstr>p.52  Adjective Clauses</vt:lpstr>
      <vt:lpstr>PowerPoint Presentation</vt:lpstr>
      <vt:lpstr>PowerPoint Presentation</vt:lpstr>
      <vt:lpstr>Restrictive – Non-restrictive Clause</vt:lpstr>
      <vt:lpstr>Examples </vt:lpstr>
      <vt:lpstr>p. 54   Exercise 14</vt:lpstr>
      <vt:lpstr>PowerPoint Presentation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Yosa A, Alzuhdy</dc:creator>
  <cp:lastModifiedBy>Yosa A. Alzuhdy</cp:lastModifiedBy>
  <cp:revision>586</cp:revision>
  <dcterms:created xsi:type="dcterms:W3CDTF">2006-10-15T19:30:25Z</dcterms:created>
  <dcterms:modified xsi:type="dcterms:W3CDTF">2016-10-06T13:20:40Z</dcterms:modified>
</cp:coreProperties>
</file>