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825" r:id="rId2"/>
    <p:sldId id="815" r:id="rId3"/>
    <p:sldId id="816" r:id="rId4"/>
    <p:sldId id="817" r:id="rId5"/>
    <p:sldId id="818" r:id="rId6"/>
    <p:sldId id="819" r:id="rId7"/>
    <p:sldId id="820" r:id="rId8"/>
    <p:sldId id="821" r:id="rId9"/>
    <p:sldId id="822" r:id="rId10"/>
    <p:sldId id="823" r:id="rId11"/>
    <p:sldId id="824" r:id="rId12"/>
    <p:sldId id="814" r:id="rId13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8E001B"/>
    <a:srgbClr val="660066"/>
    <a:srgbClr val="FA0000"/>
    <a:srgbClr val="FFFF00"/>
    <a:srgbClr val="FF0000"/>
    <a:srgbClr val="FFFFFF"/>
    <a:srgbClr val="FF66CC"/>
    <a:srgbClr val="61F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98" autoAdjust="0"/>
    <p:restoredTop sz="94472" autoAdjust="0"/>
  </p:normalViewPr>
  <p:slideViewPr>
    <p:cSldViewPr>
      <p:cViewPr varScale="1">
        <p:scale>
          <a:sx n="65" d="100"/>
          <a:sy n="65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1494" y="-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B3553061-2293-43A7-B947-BB9437B5A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86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1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1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5D062DCD-6D5B-445F-93A8-061AB5427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21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13C01F-9DC1-4A50-939A-5F6F4DE4D0C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endParaRPr lang="en-US" b="1" smtClean="0"/>
          </a:p>
        </p:txBody>
      </p:sp>
    </p:spTree>
    <p:extLst>
      <p:ext uri="{BB962C8B-B14F-4D97-AF65-F5344CB8AC3E}">
        <p14:creationId xmlns:p14="http://schemas.microsoft.com/office/powerpoint/2010/main" val="3445430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E563A-83DA-4E74-88C7-2245F9F5FB7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endParaRPr lang="en-US" b="1" smtClean="0"/>
          </a:p>
        </p:txBody>
      </p:sp>
    </p:spTree>
    <p:extLst>
      <p:ext uri="{BB962C8B-B14F-4D97-AF65-F5344CB8AC3E}">
        <p14:creationId xmlns:p14="http://schemas.microsoft.com/office/powerpoint/2010/main" val="234814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DF1F2-8A91-4A97-8189-4E0CEFFC0C8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endParaRPr lang="en-US" b="1" smtClean="0"/>
          </a:p>
        </p:txBody>
      </p:sp>
    </p:spTree>
    <p:extLst>
      <p:ext uri="{BB962C8B-B14F-4D97-AF65-F5344CB8AC3E}">
        <p14:creationId xmlns:p14="http://schemas.microsoft.com/office/powerpoint/2010/main" val="1861415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Walnut"/>
          <p:cNvSpPr>
            <a:spLocks noChangeArrowheads="1"/>
          </p:cNvSpPr>
          <p:nvPr/>
        </p:nvSpPr>
        <p:spPr bwMode="auto">
          <a:xfrm>
            <a:off x="0" y="0"/>
            <a:ext cx="9144000" cy="2286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accent1"/>
              </a:solidFill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-96838" y="1752600"/>
            <a:ext cx="9372601" cy="5105400"/>
            <a:chOff x="-23" y="1525"/>
            <a:chExt cx="5783" cy="2495"/>
          </a:xfrm>
        </p:grpSpPr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0" y="1752"/>
              <a:ext cx="5760" cy="90"/>
            </a:xfrm>
            <a:prstGeom prst="rect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42"/>
              <a:ext cx="5760" cy="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0" y="1933"/>
              <a:ext cx="251" cy="2087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0" y="1525"/>
              <a:ext cx="748" cy="273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2"/>
            <p:cNvSpPr>
              <a:spLocks noChangeArrowheads="1"/>
            </p:cNvSpPr>
            <p:nvPr/>
          </p:nvSpPr>
          <p:spPr bwMode="auto">
            <a:xfrm>
              <a:off x="431" y="1616"/>
              <a:ext cx="318" cy="318"/>
            </a:xfrm>
            <a:prstGeom prst="ellipse">
              <a:avLst/>
            </a:prstGeom>
            <a:solidFill>
              <a:srgbClr val="CC00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158" y="1661"/>
              <a:ext cx="454" cy="22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-23" y="1525"/>
              <a:ext cx="295" cy="27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5"/>
            <p:cNvSpPr>
              <a:spLocks noChangeArrowheads="1"/>
            </p:cNvSpPr>
            <p:nvPr/>
          </p:nvSpPr>
          <p:spPr bwMode="auto">
            <a:xfrm>
              <a:off x="-23" y="1525"/>
              <a:ext cx="363" cy="408"/>
            </a:xfrm>
            <a:prstGeom prst="rtTriangle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 rot="5400000">
              <a:off x="-822" y="2843"/>
              <a:ext cx="1967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AU" sz="1900" b="1" dirty="0">
                  <a:solidFill>
                    <a:srgbClr val="D60093"/>
                  </a:solidFill>
                  <a:latin typeface="Microsoft Sans Serif" pitchFamily="34" charset="0"/>
                </a:rPr>
                <a:t>© Yosa A. Alzuhdy – </a:t>
              </a:r>
              <a:r>
                <a:rPr lang="en-AU" sz="1900" b="1" dirty="0" smtClean="0">
                  <a:solidFill>
                    <a:srgbClr val="0000CC"/>
                  </a:solidFill>
                  <a:latin typeface="Microsoft Sans Serif" pitchFamily="34" charset="0"/>
                </a:rPr>
                <a:t>English Dept.</a:t>
              </a:r>
              <a:endParaRPr lang="en-AU" sz="1900" dirty="0"/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971800"/>
            <a:ext cx="7696200" cy="2514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AU" dirty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358775"/>
            <a:ext cx="8162925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/>
              <a:t>Click to edit Master title style</a:t>
            </a:r>
          </a:p>
        </p:txBody>
      </p:sp>
      <p:sp>
        <p:nvSpPr>
          <p:cNvPr id="1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" name="WordArt 21"/>
          <p:cNvSpPr>
            <a:spLocks noChangeArrowheads="1" noChangeShapeType="1" noTextEdit="1"/>
          </p:cNvSpPr>
          <p:nvPr userDrawn="1"/>
        </p:nvSpPr>
        <p:spPr bwMode="auto">
          <a:xfrm>
            <a:off x="15766" y="417708"/>
            <a:ext cx="1143000" cy="533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TOEFL</a:t>
            </a:r>
            <a:endParaRPr lang="en-US" sz="36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mpact"/>
            </a:endParaRPr>
          </a:p>
        </p:txBody>
      </p:sp>
      <p:sp>
        <p:nvSpPr>
          <p:cNvPr id="21" name="WordArt 20"/>
          <p:cNvSpPr>
            <a:spLocks noChangeArrowheads="1" noChangeShapeType="1" noTextEdit="1"/>
          </p:cNvSpPr>
          <p:nvPr userDrawn="1"/>
        </p:nvSpPr>
        <p:spPr bwMode="auto">
          <a:xfrm>
            <a:off x="44450" y="89079"/>
            <a:ext cx="1066800" cy="30600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10319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7780">
                  <a:solidFill>
                    <a:srgbClr val="FFFFFF"/>
                  </a:solidFill>
                  <a:miter lim="800000"/>
                  <a:headEnd/>
                  <a:tailEnd/>
                </a:ln>
                <a:solidFill>
                  <a:srgbClr val="50505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algn="tl" rotWithShape="0">
                    <a:srgbClr val="000000"/>
                  </a:outerShdw>
                </a:effectLst>
                <a:latin typeface="Impact"/>
              </a:rPr>
              <a:t>STRUCTURE</a:t>
            </a:r>
            <a:endParaRPr lang="en-US" sz="3600" b="1" kern="10" dirty="0">
              <a:ln w="17780">
                <a:solidFill>
                  <a:srgbClr val="FFFFFF"/>
                </a:solidFill>
                <a:miter lim="800000"/>
                <a:headEnd/>
                <a:tailEnd/>
              </a:ln>
              <a:solidFill>
                <a:srgbClr val="50505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algn="tl" rotWithShape="0">
                  <a:srgbClr val="00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0" grpId="2"/>
      <p:bldP spid="20" grpId="3"/>
      <p:bldP spid="20" grpId="4"/>
      <p:bldP spid="20" grpId="5"/>
      <p:bldP spid="20" grpId="6"/>
      <p:bldP spid="20" grpId="7"/>
      <p:bldP spid="20" grpId="8"/>
      <p:bldP spid="20" grpId="9"/>
      <p:bldP spid="20" grpId="10"/>
      <p:bldP spid="20" grpId="11"/>
      <p:bldP spid="20" grpId="12"/>
      <p:bldP spid="20" grpId="13"/>
      <p:bldP spid="20" grpId="14"/>
      <p:bldP spid="20" grpId="15"/>
      <p:bldP spid="20" grpId="16"/>
      <p:bldP spid="20" grpId="17"/>
      <p:bldP spid="20" grpId="18"/>
      <p:bldP spid="20" grpId="19"/>
      <p:bldP spid="20" grpId="20"/>
      <p:bldP spid="20" grpId="21"/>
      <p:bldP spid="20" grpId="22"/>
      <p:bldP spid="20" grpId="23"/>
      <p:bldP spid="20" grpId="24"/>
      <p:bldP spid="20" grpId="25"/>
      <p:bldP spid="20" grpId="26"/>
      <p:bldP spid="20" grpId="27"/>
      <p:bldP spid="21" grpId="0" animBg="1"/>
      <p:bldP spid="21" grpId="1" animBg="1"/>
      <p:bldP spid="21" grpId="2" animBg="1"/>
      <p:bldP spid="21" grpId="3" animBg="1"/>
      <p:bldP spid="21" grpId="4" animBg="1"/>
      <p:bldP spid="21" grpId="5" animBg="1"/>
      <p:bldP spid="21" grpId="6" animBg="1"/>
      <p:bldP spid="21" grpId="7" animBg="1"/>
      <p:bldP spid="21" grpId="8" animBg="1"/>
      <p:bldP spid="21" grpId="9" animBg="1"/>
      <p:bldP spid="21" grpId="10" animBg="1"/>
      <p:bldP spid="21" grpId="11" animBg="1"/>
      <p:bldP spid="21" grpId="12" animBg="1"/>
      <p:bldP spid="21" grpId="13" animBg="1"/>
      <p:bldP spid="21" grpId="14" animBg="1"/>
      <p:bldP spid="21" grpId="15" animBg="1"/>
      <p:bldP spid="21" grpId="16" animBg="1"/>
      <p:bldP spid="21" grpId="17" animBg="1"/>
      <p:bldP spid="21" grpId="18" animBg="1"/>
      <p:bldP spid="21" grpId="19" animBg="1"/>
      <p:bldP spid="21" grpId="20" animBg="1"/>
      <p:bldP spid="21" grpId="21" animBg="1"/>
      <p:bldP spid="21" grpId="22" animBg="1"/>
      <p:bldP spid="21" grpId="23" animBg="1"/>
      <p:bldP spid="21" grpId="24" animBg="1"/>
      <p:bldP spid="21" grpId="25" animBg="1"/>
      <p:bldP spid="21" grpId="26" animBg="1"/>
      <p:bldP spid="21" grpId="27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43AC9-F051-440F-A054-0C3855545DF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800" b="0"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D8E2F17B-35EF-4339-96AF-4DE3DA47070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115888"/>
            <a:ext cx="2190750" cy="6513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15888"/>
            <a:ext cx="6419850" cy="6513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23BB9-77E7-4D17-88AD-F1510B01C2F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800" b="0"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03F2727D-DCC7-45AC-83AE-E779AA4FEEB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5888"/>
            <a:ext cx="8283575" cy="7223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95400"/>
            <a:ext cx="87630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4038600"/>
            <a:ext cx="87630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800600" y="51816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354D9-976A-45DF-968D-797CC78295C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B889D650-8861-4D80-8BBA-D4412974C1C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8503962"/>
      </p:ext>
    </p:extLst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15B8D-5BF6-471F-8C52-C07E2B2F68C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-334095" y="759004"/>
            <a:ext cx="914401" cy="625475"/>
          </a:xfrm>
        </p:spPr>
        <p:txBody>
          <a:bodyPr/>
          <a:lstStyle>
            <a:lvl1pPr>
              <a:defRPr sz="700" b="0"/>
            </a:lvl1pPr>
          </a:lstStyle>
          <a:p>
            <a:pPr>
              <a:defRPr/>
            </a:pPr>
            <a:endParaRPr lang="en-AU" dirty="0" smtClean="0"/>
          </a:p>
          <a:p>
            <a:pPr>
              <a:defRPr/>
            </a:pPr>
            <a:fld id="{5EFE5B72-F925-4B41-B02E-CCDD58C0A057}" type="slidenum">
              <a:rPr lang="en-AU" sz="1400" b="1" smtClean="0"/>
              <a:pPr>
                <a:defRPr/>
              </a:pPr>
              <a:t>‹#›</a:t>
            </a:fld>
            <a:endParaRPr lang="en-AU" sz="1600" b="1" dirty="0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E195F-42C6-4B24-B212-038E171AC0B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-86931" y="648237"/>
            <a:ext cx="504825" cy="457200"/>
          </a:xfrm>
        </p:spPr>
        <p:txBody>
          <a:bodyPr/>
          <a:lstStyle>
            <a:lvl1pPr>
              <a:defRPr sz="1600" b="0"/>
            </a:lvl1pPr>
          </a:lstStyle>
          <a:p>
            <a:pPr>
              <a:defRPr/>
            </a:pPr>
            <a:endParaRPr lang="en-AU" dirty="0" smtClean="0"/>
          </a:p>
          <a:p>
            <a:pPr>
              <a:defRPr/>
            </a:pPr>
            <a:fld id="{0C75A260-20DB-46F2-8C65-16CBA7A23BE1}" type="slidenum">
              <a:rPr lang="en-AU" sz="1400" smtClean="0"/>
              <a:pPr>
                <a:defRPr/>
              </a:pPr>
              <a:t>‹#›</a:t>
            </a:fld>
            <a:endParaRPr lang="en-AU" sz="1400" dirty="0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3053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295400"/>
            <a:ext cx="43053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BDDBF-7578-4780-BA2F-9371B09EAB2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-112689" y="661116"/>
            <a:ext cx="504825" cy="457200"/>
          </a:xfrm>
        </p:spPr>
        <p:txBody>
          <a:bodyPr/>
          <a:lstStyle>
            <a:lvl1pPr>
              <a:defRPr sz="1800" b="0"/>
            </a:lvl1pPr>
          </a:lstStyle>
          <a:p>
            <a:pPr>
              <a:defRPr/>
            </a:pPr>
            <a:endParaRPr lang="en-AU" sz="1600" dirty="0" smtClean="0"/>
          </a:p>
          <a:p>
            <a:pPr>
              <a:defRPr/>
            </a:pPr>
            <a:fld id="{09ED9FF8-674A-4A3E-BA5D-57D2E674D5E2}" type="slidenum">
              <a:rPr lang="en-AU" sz="1600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EDA99-CE6C-425B-AC77-6DA33CC3EBB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800" b="0"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F375F13E-9E56-4DE0-A180-238B02D2F6B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06547-306D-47B9-AE97-DF858A8E259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800" b="0"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78DED882-3382-4FEA-9E16-05BD07EE97A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5BD38-0C24-4F4D-A17C-EB1E1EBD494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800" b="0"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33ECE34D-DA64-4B58-AD13-C80CCC5D96A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F85A6-BB67-4469-96B6-1A3DC35C1E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800" b="0"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7251C355-2630-4345-8CD5-EF1F6B95E74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A6173-2FA3-45FC-83BB-1179DED6374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800" b="0"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FBCC6D6A-67D3-4726-B2E9-0D32FC1EDBB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>
                <a:alpha val="67000"/>
              </a:srgbClr>
            </a:gs>
            <a:gs pos="17999">
              <a:srgbClr val="99CCFF">
                <a:alpha val="24000"/>
              </a:srgbClr>
            </a:gs>
            <a:gs pos="36000">
              <a:srgbClr val="9966FF">
                <a:alpha val="22000"/>
              </a:srgbClr>
            </a:gs>
            <a:gs pos="61000">
              <a:srgbClr val="CC99FF">
                <a:alpha val="37000"/>
              </a:srgbClr>
            </a:gs>
            <a:gs pos="82001">
              <a:srgbClr val="99CCFF">
                <a:alpha val="62000"/>
              </a:srgbClr>
            </a:gs>
            <a:gs pos="100000">
              <a:srgbClr val="CCCCFF"/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Medium wood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blipFill dpi="0" rotWithShape="1">
            <a:blip r:embed="rId14">
              <a:lum bright="-35000" contrast="-43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763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15888"/>
            <a:ext cx="8283575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00600" y="51816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333CC"/>
                </a:solidFill>
              </a:defRPr>
            </a:lvl1pPr>
          </a:lstStyle>
          <a:p>
            <a:pPr>
              <a:defRPr/>
            </a:pPr>
            <a:fld id="{12B75FBF-C9C8-41B3-A0BC-19F6FA086E3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-114300" y="1120775"/>
            <a:ext cx="406400" cy="573722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885825"/>
            <a:ext cx="9410700" cy="109538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-114300" y="990600"/>
            <a:ext cx="9410700" cy="130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-114300" y="0"/>
            <a:ext cx="1222375" cy="75088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588963" y="250825"/>
            <a:ext cx="520700" cy="873125"/>
          </a:xfrm>
          <a:prstGeom prst="ellipse">
            <a:avLst/>
          </a:prstGeom>
          <a:solidFill>
            <a:srgbClr val="CC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142875" y="373063"/>
            <a:ext cx="742950" cy="62547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-152400" y="0"/>
            <a:ext cx="482600" cy="750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-152400" y="0"/>
            <a:ext cx="593725" cy="1120775"/>
          </a:xfrm>
          <a:prstGeom prst="rtTriangle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 rot="5400000">
            <a:off x="-2314575" y="3533775"/>
            <a:ext cx="4986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AU" b="1" dirty="0">
              <a:solidFill>
                <a:srgbClr val="D60093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74052" y="863958"/>
            <a:ext cx="504825" cy="279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/>
            </a:lvl1pPr>
          </a:lstStyle>
          <a:p>
            <a:pPr>
              <a:defRPr/>
            </a:pPr>
            <a:fld id="{99C25317-4D8B-4904-B18A-E8C15F1D6AA5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  <p:sp>
        <p:nvSpPr>
          <p:cNvPr id="4117" name="WordArt 21"/>
          <p:cNvSpPr>
            <a:spLocks noChangeArrowheads="1" noChangeShapeType="1" noTextEdit="1"/>
          </p:cNvSpPr>
          <p:nvPr/>
        </p:nvSpPr>
        <p:spPr bwMode="auto">
          <a:xfrm>
            <a:off x="15766" y="417708"/>
            <a:ext cx="1143000" cy="533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TOEFL</a:t>
            </a:r>
            <a:endParaRPr lang="en-US" sz="36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mpact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 rot="5400000">
            <a:off x="-608806" y="5493544"/>
            <a:ext cx="1479550" cy="182562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defRPr/>
            </a:pPr>
            <a:r>
              <a:rPr lang="en-AU" sz="1000" dirty="0">
                <a:solidFill>
                  <a:schemeClr val="bg1"/>
                </a:solidFill>
              </a:rPr>
              <a:t>©</a:t>
            </a:r>
            <a:r>
              <a:rPr lang="en-AU" sz="900" dirty="0">
                <a:solidFill>
                  <a:schemeClr val="bg1"/>
                </a:solidFill>
              </a:rPr>
              <a:t> Yosa A. Alzuhdy - </a:t>
            </a:r>
            <a:r>
              <a:rPr lang="en-AU" sz="900" dirty="0" smtClean="0">
                <a:solidFill>
                  <a:schemeClr val="bg1"/>
                </a:solidFill>
              </a:rPr>
              <a:t>UNY</a:t>
            </a:r>
            <a:endParaRPr lang="en-AU" sz="900" dirty="0">
              <a:solidFill>
                <a:schemeClr val="bg1"/>
              </a:solidFill>
            </a:endParaRPr>
          </a:p>
        </p:txBody>
      </p:sp>
      <p:sp>
        <p:nvSpPr>
          <p:cNvPr id="20" name="WordArt 20"/>
          <p:cNvSpPr>
            <a:spLocks noChangeArrowheads="1" noChangeShapeType="1" noTextEdit="1"/>
          </p:cNvSpPr>
          <p:nvPr/>
        </p:nvSpPr>
        <p:spPr bwMode="auto">
          <a:xfrm>
            <a:off x="44450" y="77272"/>
            <a:ext cx="1066800" cy="33176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10319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7780">
                  <a:solidFill>
                    <a:srgbClr val="61FF69"/>
                  </a:solidFill>
                  <a:miter lim="800000"/>
                  <a:headEnd/>
                  <a:tailEnd/>
                </a:ln>
                <a:solidFill>
                  <a:srgbClr val="8E001B"/>
                </a:solidFill>
                <a:effectLst>
                  <a:outerShdw algn="tl" rotWithShape="0">
                    <a:srgbClr val="000000"/>
                  </a:outerShdw>
                </a:effectLst>
                <a:latin typeface="Impact"/>
              </a:rPr>
              <a:t>STRUCTURE</a:t>
            </a:r>
            <a:endParaRPr lang="en-US" sz="3600" b="1" kern="10" dirty="0">
              <a:ln w="17780">
                <a:solidFill>
                  <a:srgbClr val="61FF69"/>
                </a:solidFill>
                <a:miter lim="800000"/>
                <a:headEnd/>
                <a:tailEnd/>
              </a:ln>
              <a:solidFill>
                <a:srgbClr val="8E001B"/>
              </a:solidFill>
              <a:effectLst>
                <a:outerShdw algn="tl" rotWithShape="0">
                  <a:srgbClr val="000000"/>
                </a:outerShdw>
              </a:effectLst>
              <a:latin typeface="Impac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0"/>
                            </p:stCondLst>
                            <p:childTnLst>
                              <p:par>
                                <p:cTn id="11" presetID="33" presetClass="emph" presetSubtype="0" repeatCount="indefinite" fill="remove" grpId="28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7" grpId="0"/>
      <p:bldP spid="4117" grpId="1"/>
      <p:bldP spid="4117" grpId="2"/>
      <p:bldP spid="4117" grpId="3"/>
      <p:bldP spid="4117" grpId="4"/>
      <p:bldP spid="4117" grpId="5"/>
      <p:bldP spid="4117" grpId="6"/>
      <p:bldP spid="4117" grpId="8"/>
      <p:bldP spid="4117" grpId="9"/>
      <p:bldP spid="4117" grpId="10"/>
      <p:bldP spid="4117" grpId="11"/>
      <p:bldP spid="4117" grpId="12"/>
      <p:bldP spid="4117" grpId="13"/>
      <p:bldP spid="4117" grpId="14"/>
      <p:bldP spid="4117" grpId="15"/>
      <p:bldP spid="4117" grpId="16"/>
      <p:bldP spid="4117" grpId="17"/>
      <p:bldP spid="4117" grpId="18"/>
      <p:bldP spid="4117" grpId="19"/>
      <p:bldP spid="4117" grpId="20"/>
      <p:bldP spid="4117" grpId="21"/>
      <p:bldP spid="4117" grpId="22"/>
      <p:bldP spid="4117" grpId="23"/>
      <p:bldP spid="4117" grpId="24"/>
      <p:bldP spid="4117" grpId="25"/>
      <p:bldP spid="4117" grpId="26"/>
      <p:bldP spid="4117" grpId="27"/>
      <p:bldP spid="4117" grpId="28"/>
      <p:bldP spid="4117" grpId="29"/>
      <p:bldP spid="4117" grpId="30"/>
      <p:bldP spid="4117" grpId="31"/>
      <p:bldP spid="4117" grpId="32"/>
      <p:bldP spid="4117" grpId="36"/>
      <p:bldP spid="4117" grpId="37"/>
      <p:bldP spid="20" grpId="1" animBg="1"/>
      <p:bldP spid="20" grpId="2" animBg="1"/>
      <p:bldP spid="20" grpId="3" animBg="1"/>
      <p:bldP spid="20" grpId="4" animBg="1"/>
      <p:bldP spid="20" grpId="5" animBg="1"/>
      <p:bldP spid="20" grpId="6" animBg="1"/>
      <p:bldP spid="20" grpId="7" animBg="1"/>
      <p:bldP spid="20" grpId="8" animBg="1"/>
      <p:bldP spid="20" grpId="9" animBg="1"/>
      <p:bldP spid="20" grpId="10" animBg="1"/>
      <p:bldP spid="20" grpId="11" animBg="1"/>
      <p:bldP spid="20" grpId="12" animBg="1"/>
      <p:bldP spid="20" grpId="13" animBg="1"/>
      <p:bldP spid="20" grpId="14" animBg="1"/>
      <p:bldP spid="20" grpId="15" animBg="1"/>
      <p:bldP spid="20" grpId="16" animBg="1"/>
      <p:bldP spid="20" grpId="17" animBg="1"/>
      <p:bldP spid="20" grpId="18" animBg="1"/>
      <p:bldP spid="20" grpId="19" animBg="1"/>
      <p:bldP spid="20" grpId="20" animBg="1"/>
      <p:bldP spid="20" grpId="21" animBg="1"/>
      <p:bldP spid="20" grpId="22" animBg="1"/>
      <p:bldP spid="20" grpId="23" animBg="1"/>
      <p:bldP spid="20" grpId="24" animBg="1"/>
      <p:bldP spid="20" grpId="25" animBg="1"/>
      <p:bldP spid="20" grpId="26" animBg="1"/>
      <p:bldP spid="20" grpId="27" animBg="1"/>
      <p:bldP spid="20" grpId="28"/>
      <p:bldP spid="20" grpId="29"/>
      <p:bldP spid="20" grpId="30"/>
      <p:bldP spid="20" grpId="31"/>
      <p:bldP spid="20" grpId="32"/>
      <p:bldP spid="20" grpId="36"/>
      <p:bldP spid="20" grpId="37"/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ÿ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66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81000"/>
            <a:ext cx="8305800" cy="1470025"/>
          </a:xfrm>
        </p:spPr>
        <p:txBody>
          <a:bodyPr/>
          <a:lstStyle/>
          <a:p>
            <a:pPr eaLnBrk="1" hangingPunct="1"/>
            <a:r>
              <a:rPr lang="en-US" sz="6600" b="1" smtClean="0">
                <a:solidFill>
                  <a:srgbClr val="82E9FE"/>
                </a:solidFill>
              </a:rPr>
              <a:t>16  Noun Clauses</a:t>
            </a:r>
            <a:endParaRPr lang="id-ID" sz="4800" b="1" dirty="0" smtClean="0">
              <a:solidFill>
                <a:srgbClr val="2CFC3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895600"/>
            <a:ext cx="8496300" cy="3429000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3500" i="1" dirty="0">
                <a:solidFill>
                  <a:srgbClr val="FFFF00"/>
                </a:solidFill>
              </a:rPr>
              <a:t>Section 2: Structure &amp; Written Expression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4400" b="1" dirty="0">
                <a:solidFill>
                  <a:srgbClr val="0000A4"/>
                </a:solidFill>
              </a:rPr>
              <a:t>TOEFL Preparation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1400" i="1" dirty="0">
              <a:solidFill>
                <a:srgbClr val="1111FF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None/>
            </a:pPr>
            <a:r>
              <a:rPr lang="en-US" sz="2000" dirty="0">
                <a:solidFill>
                  <a:schemeClr val="tx2"/>
                </a:solidFill>
              </a:rPr>
              <a:t>© Yosa A. Alzuhdy, M.Hum.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None/>
            </a:pPr>
            <a:r>
              <a:rPr lang="en-US" sz="2000" b="1" dirty="0">
                <a:solidFill>
                  <a:srgbClr val="0000CC"/>
                </a:solidFill>
              </a:rPr>
              <a:t>yosa@uny.ac.id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32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English Literature Study Program</a:t>
            </a:r>
            <a:endParaRPr lang="en-US" sz="36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b="1" dirty="0">
                <a:solidFill>
                  <a:srgbClr val="A20202"/>
                </a:solidFill>
              </a:rPr>
              <a:t>State University of Yogyakarta</a:t>
            </a:r>
            <a:endParaRPr lang="id-ID" sz="2800" b="1" dirty="0">
              <a:solidFill>
                <a:srgbClr val="A202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357370"/>
      </p:ext>
    </p:extLst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763000" cy="579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2</a:t>
            </a:r>
            <a:r>
              <a:rPr lang="en-US" sz="2000" dirty="0" smtClean="0"/>
              <a:t>.	One basic question psychologists have tried to answer is _____.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A. people learn      			C. people learn how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B. how do people learn    		D. how people learn</a:t>
            </a:r>
          </a:p>
          <a:p>
            <a:pPr eaLnBrk="1" hangingPunct="1">
              <a:buFont typeface="Wingdings" pitchFamily="2" charset="2"/>
              <a:buNone/>
            </a:pPr>
            <a:endParaRPr lang="en-US" sz="6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Perhatikan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kalimatnya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VERB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berarti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 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Clause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(: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kal.kompleks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sini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main clause 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One basic question is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…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diikuti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oleh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Adjective Clause 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psychologists have tried to answer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perhatikan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posisinya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setelah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NOUN).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Main clause: Verb-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nya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be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berarti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diikuti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Complement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Semua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jawaban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terdiri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dari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S+V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 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Noun Clause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. 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Lihat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Main Clause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: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tentang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question.</a:t>
            </a:r>
            <a:endParaRPr lang="en-US" sz="20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sz="3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35000"/>
              </a:spcBef>
              <a:buFont typeface="Wingdings" pitchFamily="2" charset="2"/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(A) </a:t>
            </a:r>
            <a:r>
              <a:rPr lang="en-US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salah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bukan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berasal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Question.  (B) </a:t>
            </a:r>
            <a:r>
              <a:rPr lang="en-US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salah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format: </a:t>
            </a:r>
            <a:r>
              <a:rPr lang="en-US" sz="20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question form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(C)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juga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salah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karena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susunannya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bukan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format statement.</a:t>
            </a:r>
            <a:endParaRPr lang="en-US" sz="20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Aft>
                <a:spcPct val="25000"/>
              </a:spcAft>
              <a:buFont typeface="Wingdings" pitchFamily="2" charset="2"/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(D) </a:t>
            </a:r>
            <a:r>
              <a:rPr lang="en-US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benar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smtClean="0">
                <a:solidFill>
                  <a:srgbClr val="CC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Noun clause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dari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WH-Question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 &amp;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formatnya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berupa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Statement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z="9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Terjemahannya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Salah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satu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pertanyaan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dasar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dicoba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dijawab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oleh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para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ahli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psikologi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bagaimana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orang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belajar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bisa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juga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Salah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satu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pertanyaan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dasar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para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ahli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psikologi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coba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menjawabnya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bagaimana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orang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mempelajari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sesuatu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384004" name="Line 4"/>
          <p:cNvSpPr>
            <a:spLocks noChangeShapeType="1"/>
          </p:cNvSpPr>
          <p:nvPr/>
        </p:nvSpPr>
        <p:spPr bwMode="auto">
          <a:xfrm flipV="1">
            <a:off x="4419600" y="1357313"/>
            <a:ext cx="685800" cy="955675"/>
          </a:xfrm>
          <a:prstGeom prst="line">
            <a:avLst/>
          </a:prstGeom>
          <a:noFill/>
          <a:ln w="9525">
            <a:solidFill>
              <a:srgbClr val="0000CC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4005" name="Line 5"/>
          <p:cNvSpPr>
            <a:spLocks noChangeShapeType="1"/>
          </p:cNvSpPr>
          <p:nvPr/>
        </p:nvSpPr>
        <p:spPr bwMode="auto">
          <a:xfrm flipV="1">
            <a:off x="4419600" y="1433513"/>
            <a:ext cx="2590800" cy="873125"/>
          </a:xfrm>
          <a:prstGeom prst="line">
            <a:avLst/>
          </a:prstGeom>
          <a:noFill/>
          <a:ln w="9525">
            <a:solidFill>
              <a:srgbClr val="0000CC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4006" name="AutoShape 6"/>
          <p:cNvSpPr>
            <a:spLocks noChangeArrowheads="1"/>
          </p:cNvSpPr>
          <p:nvPr/>
        </p:nvSpPr>
        <p:spPr bwMode="auto">
          <a:xfrm>
            <a:off x="4897438" y="1878013"/>
            <a:ext cx="447675" cy="249237"/>
          </a:xfrm>
          <a:prstGeom prst="flowChartSummingJunction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84007" name="Line 7"/>
          <p:cNvSpPr>
            <a:spLocks noChangeShapeType="1"/>
          </p:cNvSpPr>
          <p:nvPr/>
        </p:nvSpPr>
        <p:spPr bwMode="auto">
          <a:xfrm flipH="1" flipV="1">
            <a:off x="2438400" y="1412875"/>
            <a:ext cx="5715000" cy="2265363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66699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8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840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840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840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84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84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4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84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84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4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84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4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4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84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84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84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84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84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84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840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840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840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/>
      <p:bldP spid="384004" grpId="0" animBg="1"/>
      <p:bldP spid="384005" grpId="0" animBg="1"/>
      <p:bldP spid="384006" grpId="0" animBg="1"/>
      <p:bldP spid="38400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62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5EFE5B72-F925-4B41-B02E-CCDD58C0A057}" type="slidenum">
              <a:rPr lang="en-AU" sz="1400" b="1" smtClean="0"/>
              <a:pPr>
                <a:defRPr/>
              </a:pPr>
              <a:t>11</a:t>
            </a:fld>
            <a:endParaRPr lang="en-AU" sz="1600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0" contras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3" y="209550"/>
            <a:ext cx="9067800" cy="657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50999" y="2613306"/>
            <a:ext cx="419100" cy="207818"/>
          </a:xfrm>
          <a:prstGeom prst="flowChartSummingJunction">
            <a:avLst/>
          </a:prstGeom>
          <a:noFill/>
          <a:ln w="28575">
            <a:solidFill>
              <a:srgbClr val="B4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25301" y="3852048"/>
            <a:ext cx="419100" cy="207818"/>
          </a:xfrm>
          <a:prstGeom prst="flowChartSummingJunction">
            <a:avLst/>
          </a:prstGeom>
          <a:noFill/>
          <a:ln w="28575">
            <a:solidFill>
              <a:srgbClr val="B4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404035" y="5594015"/>
            <a:ext cx="419100" cy="207818"/>
          </a:xfrm>
          <a:prstGeom prst="flowChartSummingJunction">
            <a:avLst/>
          </a:prstGeom>
          <a:noFill/>
          <a:ln w="28575">
            <a:solidFill>
              <a:srgbClr val="B4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6428887" y="1759852"/>
            <a:ext cx="419100" cy="207818"/>
          </a:xfrm>
          <a:prstGeom prst="flowChartSummingJunction">
            <a:avLst/>
          </a:prstGeom>
          <a:noFill/>
          <a:ln w="28575">
            <a:solidFill>
              <a:srgbClr val="B4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ular Callout 11"/>
          <p:cNvSpPr/>
          <p:nvPr/>
        </p:nvSpPr>
        <p:spPr bwMode="auto">
          <a:xfrm>
            <a:off x="6248400" y="1975333"/>
            <a:ext cx="2246893" cy="276999"/>
          </a:xfrm>
          <a:prstGeom prst="wedgeRectCallout">
            <a:avLst>
              <a:gd name="adj1" fmla="val -31415"/>
              <a:gd name="adj2" fmla="val -194106"/>
            </a:avLst>
          </a:prstGeom>
          <a:solidFill>
            <a:srgbClr val="FFFF00">
              <a:alpha val="22000"/>
            </a:srgbClr>
          </a:solidFill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154113" indent="-1154113">
              <a:tabLst>
                <a:tab pos="566738" algn="l"/>
                <a:tab pos="1539875" algn="l"/>
              </a:tabLst>
            </a:pPr>
            <a:r>
              <a:rPr lang="en-US" sz="1800" b="1" dirty="0" smtClean="0">
                <a:solidFill>
                  <a:srgbClr val="0000CC"/>
                </a:solidFill>
                <a:latin typeface="Arial Narrow" pitchFamily="34" charset="0"/>
              </a:rPr>
              <a:t>statement form: </a:t>
            </a:r>
            <a:r>
              <a:rPr lang="en-US" sz="1800" b="1" dirty="0" smtClean="0">
                <a:solidFill>
                  <a:srgbClr val="FF0000"/>
                </a:solidFill>
                <a:latin typeface="Arial Narrow" pitchFamily="34" charset="0"/>
              </a:rPr>
              <a:t>they are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4766977" y="4181607"/>
            <a:ext cx="419100" cy="207818"/>
          </a:xfrm>
          <a:prstGeom prst="flowChartSummingJunction">
            <a:avLst/>
          </a:prstGeom>
          <a:noFill/>
          <a:ln w="28575">
            <a:solidFill>
              <a:srgbClr val="B4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ular Callout 14"/>
          <p:cNvSpPr/>
          <p:nvPr/>
        </p:nvSpPr>
        <p:spPr bwMode="auto">
          <a:xfrm>
            <a:off x="4501533" y="5155904"/>
            <a:ext cx="4483082" cy="984885"/>
          </a:xfrm>
          <a:prstGeom prst="wedgeRectCallout">
            <a:avLst>
              <a:gd name="adj1" fmla="val 15611"/>
              <a:gd name="adj2" fmla="val 41084"/>
            </a:avLst>
          </a:prstGeom>
          <a:solidFill>
            <a:srgbClr val="FFFF00">
              <a:alpha val="72157"/>
            </a:srgb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154113" indent="-1154113">
              <a:tabLst>
                <a:tab pos="566738" algn="l"/>
                <a:tab pos="1539875" algn="l"/>
              </a:tabLst>
            </a:pPr>
            <a:r>
              <a:rPr lang="en-US" sz="3200" b="1" dirty="0" smtClean="0">
                <a:solidFill>
                  <a:srgbClr val="0000CC"/>
                </a:solidFill>
                <a:latin typeface="Arial Narrow" pitchFamily="34" charset="0"/>
              </a:rPr>
              <a:t>Do the rest </a:t>
            </a:r>
            <a:r>
              <a:rPr lang="en-US" sz="3200" b="1" dirty="0" smtClean="0">
                <a:solidFill>
                  <a:srgbClr val="FF0000"/>
                </a:solidFill>
                <a:latin typeface="Arial Narrow" pitchFamily="34" charset="0"/>
              </a:rPr>
              <a:t>(plus additional)</a:t>
            </a:r>
          </a:p>
          <a:p>
            <a:pPr marL="1154113" indent="-1154113">
              <a:tabLst>
                <a:tab pos="566738" algn="l"/>
                <a:tab pos="1539875" algn="l"/>
              </a:tabLst>
            </a:pPr>
            <a:r>
              <a:rPr lang="en-US" sz="3200" b="1" dirty="0" smtClean="0">
                <a:solidFill>
                  <a:srgbClr val="0000CC"/>
                </a:solidFill>
                <a:latin typeface="Arial Narrow" pitchFamily="34" charset="0"/>
              </a:rPr>
              <a:t>for your exercise </a:t>
            </a:r>
            <a:r>
              <a:rPr lang="en-US" sz="3200" b="1" dirty="0" smtClean="0">
                <a:latin typeface="Arial Narrow" pitchFamily="34" charset="0"/>
              </a:rPr>
              <a:t>ONLINE</a:t>
            </a:r>
            <a:r>
              <a:rPr lang="en-US" sz="3200" b="1" dirty="0" smtClean="0">
                <a:solidFill>
                  <a:srgbClr val="0000CC"/>
                </a:solidFill>
                <a:latin typeface="Arial Narrow" pitchFamily="34" charset="0"/>
              </a:rPr>
              <a:t>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911122"/>
      </p:ext>
    </p:extLst>
  </p:cSld>
  <p:clrMapOvr>
    <a:masterClrMapping/>
  </p:clrMapOvr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Please review again at home,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and</a:t>
            </a:r>
            <a:endParaRPr lang="en-US" sz="3600" b="1" dirty="0">
              <a:solidFill>
                <a:srgbClr val="C0000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0000CC"/>
                </a:solidFill>
              </a:rPr>
              <a:t>do the quiz/exercise </a:t>
            </a:r>
            <a:r>
              <a:rPr lang="en-US" sz="4800" b="1" dirty="0" smtClean="0">
                <a:solidFill>
                  <a:srgbClr val="006600"/>
                </a:solidFill>
              </a:rPr>
              <a:t>online.</a:t>
            </a:r>
            <a:endParaRPr lang="en-US" sz="3600" b="1" dirty="0" smtClean="0">
              <a:solidFill>
                <a:srgbClr val="006600"/>
              </a:solidFill>
            </a:endParaRPr>
          </a:p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r>
              <a:rPr lang="en-US" sz="3600" b="1" dirty="0" smtClean="0"/>
              <a:t>See you next time…</a:t>
            </a:r>
            <a:endParaRPr lang="en-US" sz="3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5EFE5B72-F925-4B41-B02E-CCDD58C0A057}" type="slidenum">
              <a:rPr lang="en-AU" sz="1400" b="1" smtClean="0"/>
              <a:pPr>
                <a:defRPr/>
              </a:pPr>
              <a:t>12</a:t>
            </a:fld>
            <a:endParaRPr lang="en-AU" sz="1600" b="1" dirty="0"/>
          </a:p>
        </p:txBody>
      </p:sp>
    </p:spTree>
    <p:extLst>
      <p:ext uri="{BB962C8B-B14F-4D97-AF65-F5344CB8AC3E}">
        <p14:creationId xmlns:p14="http://schemas.microsoft.com/office/powerpoint/2010/main" val="4279487700"/>
      </p:ext>
    </p:extLst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61  </a:t>
            </a:r>
            <a:r>
              <a:rPr lang="en-US" sz="4800" b="1" dirty="0" smtClean="0"/>
              <a:t>Noun Clauses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5EFE5B72-F925-4B41-B02E-CCDD58C0A057}" type="slidenum">
              <a:rPr lang="en-AU" sz="1400" b="1" smtClean="0"/>
              <a:pPr>
                <a:defRPr/>
              </a:pPr>
              <a:t>2</a:t>
            </a:fld>
            <a:endParaRPr lang="en-AU" sz="1600" b="1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0" contras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150"/>
            <a:ext cx="9010650" cy="672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ular Callout 5"/>
          <p:cNvSpPr/>
          <p:nvPr/>
        </p:nvSpPr>
        <p:spPr bwMode="auto">
          <a:xfrm>
            <a:off x="1398896" y="3303897"/>
            <a:ext cx="3560929" cy="230874"/>
          </a:xfrm>
          <a:prstGeom prst="wedgeRectCallout">
            <a:avLst>
              <a:gd name="adj1" fmla="val -10126"/>
              <a:gd name="adj2" fmla="val 51318"/>
            </a:avLst>
          </a:prstGeom>
          <a:solidFill>
            <a:srgbClr val="FF0000">
              <a:alpha val="22000"/>
            </a:srgb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154113" indent="-1154113">
              <a:lnSpc>
                <a:spcPts val="1800"/>
              </a:lnSpc>
              <a:tabLst>
                <a:tab pos="566738" algn="l"/>
                <a:tab pos="1539875" algn="l"/>
              </a:tabLst>
            </a:pPr>
            <a:endParaRPr kumimoji="0" lang="en-US" sz="1800" b="1" i="0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1800367" y="3807726"/>
            <a:ext cx="4018129" cy="230874"/>
          </a:xfrm>
          <a:prstGeom prst="wedgeRectCallout">
            <a:avLst>
              <a:gd name="adj1" fmla="val -10126"/>
              <a:gd name="adj2" fmla="val 51318"/>
            </a:avLst>
          </a:prstGeom>
          <a:solidFill>
            <a:srgbClr val="FF0000">
              <a:alpha val="22000"/>
            </a:srgb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154113" indent="-1154113">
              <a:lnSpc>
                <a:spcPts val="1800"/>
              </a:lnSpc>
              <a:tabLst>
                <a:tab pos="566738" algn="l"/>
                <a:tab pos="1539875" algn="l"/>
              </a:tabLst>
            </a:pPr>
            <a:endParaRPr kumimoji="0" lang="en-US" sz="1800" b="1" i="0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1870879" y="4341126"/>
            <a:ext cx="2417929" cy="230874"/>
          </a:xfrm>
          <a:prstGeom prst="wedgeRectCallout">
            <a:avLst>
              <a:gd name="adj1" fmla="val -10126"/>
              <a:gd name="adj2" fmla="val 51318"/>
            </a:avLst>
          </a:prstGeom>
          <a:solidFill>
            <a:srgbClr val="FF0000">
              <a:alpha val="22000"/>
            </a:srgb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154113" indent="-1154113">
              <a:lnSpc>
                <a:spcPts val="1800"/>
              </a:lnSpc>
              <a:tabLst>
                <a:tab pos="566738" algn="l"/>
                <a:tab pos="1539875" algn="l"/>
              </a:tabLst>
            </a:pPr>
            <a:endParaRPr kumimoji="0" lang="en-US" sz="1800" b="1" i="0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2971800"/>
            <a:ext cx="396775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00CC"/>
                </a:solidFill>
                <a:latin typeface="Arial Narrow" pitchFamily="34" charset="0"/>
              </a:rPr>
              <a:t>Statement:</a:t>
            </a:r>
            <a:r>
              <a:rPr lang="en-US" b="1" i="1" dirty="0" smtClean="0">
                <a:solidFill>
                  <a:srgbClr val="FF0000"/>
                </a:solidFill>
                <a:latin typeface="Arial Narrow" pitchFamily="34" charset="0"/>
              </a:rPr>
              <a:t>  Subject + </a:t>
            </a:r>
            <a:r>
              <a:rPr lang="en-US" b="1" i="1" dirty="0" err="1" smtClean="0">
                <a:solidFill>
                  <a:srgbClr val="FF0000"/>
                </a:solidFill>
                <a:latin typeface="Arial Narrow" pitchFamily="34" charset="0"/>
              </a:rPr>
              <a:t>Vb</a:t>
            </a:r>
            <a:r>
              <a:rPr lang="en-US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i="1" dirty="0" smtClean="0">
                <a:solidFill>
                  <a:srgbClr val="0000CC"/>
                </a:solidFill>
                <a:latin typeface="Arial Narrow" pitchFamily="34" charset="0"/>
              </a:rPr>
              <a:t>/</a:t>
            </a:r>
            <a:r>
              <a:rPr lang="en-US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Arial Narrow" pitchFamily="34" charset="0"/>
              </a:rPr>
              <a:t>Subj</a:t>
            </a:r>
            <a:r>
              <a:rPr lang="en-US" b="1" i="1" dirty="0" smtClean="0">
                <a:solidFill>
                  <a:srgbClr val="FF0000"/>
                </a:solidFill>
                <a:latin typeface="Arial Narrow" pitchFamily="34" charset="0"/>
              </a:rPr>
              <a:t> + auxiliary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7400" y="3470870"/>
            <a:ext cx="32766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00CC"/>
                </a:solidFill>
                <a:latin typeface="Arial Narrow" pitchFamily="34" charset="0"/>
              </a:rPr>
              <a:t>Question:</a:t>
            </a:r>
            <a:r>
              <a:rPr lang="en-US" b="1" i="1" dirty="0" smtClean="0">
                <a:solidFill>
                  <a:srgbClr val="FF0000"/>
                </a:solidFill>
                <a:latin typeface="Arial Narrow" pitchFamily="34" charset="0"/>
              </a:rPr>
              <a:t>  Auxiliary + Subject</a:t>
            </a:r>
          </a:p>
          <a:p>
            <a:r>
              <a:rPr lang="en-US" b="1" i="1" dirty="0" smtClean="0">
                <a:solidFill>
                  <a:srgbClr val="FF0000"/>
                </a:solidFill>
                <a:latin typeface="Arial Narrow" pitchFamily="34" charset="0"/>
              </a:rPr>
              <a:t>  </a:t>
            </a:r>
            <a:r>
              <a:rPr lang="en-US" b="1" i="1" dirty="0" smtClean="0">
                <a:solidFill>
                  <a:srgbClr val="006600"/>
                </a:solidFill>
                <a:latin typeface="Arial Narrow" pitchFamily="34" charset="0"/>
              </a:rPr>
              <a:t>(Auxiliary):</a:t>
            </a:r>
            <a:r>
              <a:rPr lang="en-US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i="1" dirty="0" smtClean="0">
                <a:solidFill>
                  <a:srgbClr val="0000CC"/>
                </a:solidFill>
                <a:latin typeface="Arial Narrow" pitchFamily="34" charset="0"/>
              </a:rPr>
              <a:t>to be </a:t>
            </a:r>
            <a:r>
              <a:rPr lang="en-US" b="1" i="1" dirty="0" smtClean="0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en-US" b="1" i="1" dirty="0" smtClean="0">
                <a:solidFill>
                  <a:srgbClr val="0000CC"/>
                </a:solidFill>
                <a:latin typeface="Arial Narrow" pitchFamily="34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Arial Narrow" pitchFamily="34" charset="0"/>
              </a:rPr>
              <a:t>have,has,had</a:t>
            </a:r>
            <a:r>
              <a:rPr lang="en-US" b="1" i="1" dirty="0" smtClean="0">
                <a:solidFill>
                  <a:srgbClr val="0000CC"/>
                </a:solidFill>
                <a:latin typeface="Arial Narrow" pitchFamily="34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Arial Narrow" pitchFamily="34" charset="0"/>
              </a:rPr>
              <a:t>/</a:t>
            </a:r>
          </a:p>
          <a:p>
            <a:r>
              <a:rPr lang="en-US" b="1" i="1" dirty="0">
                <a:solidFill>
                  <a:srgbClr val="0000CC"/>
                </a:solidFill>
                <a:latin typeface="Arial Narrow" pitchFamily="34" charset="0"/>
              </a:rPr>
              <a:t>	</a:t>
            </a:r>
            <a:r>
              <a:rPr lang="en-US" b="1" i="1" dirty="0" smtClean="0">
                <a:solidFill>
                  <a:srgbClr val="0000CC"/>
                </a:solidFill>
                <a:latin typeface="Arial Narrow" pitchFamily="34" charset="0"/>
              </a:rPr>
              <a:t>    modals </a:t>
            </a:r>
            <a:r>
              <a:rPr lang="en-US" b="1" i="1" dirty="0" smtClean="0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en-US" b="1" i="1" dirty="0" smtClean="0">
                <a:solidFill>
                  <a:srgbClr val="0000CC"/>
                </a:solidFill>
                <a:latin typeface="Arial Narrow" pitchFamily="34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Arial Narrow" pitchFamily="34" charset="0"/>
              </a:rPr>
              <a:t>do,does,did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215900" y="4988826"/>
            <a:ext cx="3898900" cy="230874"/>
          </a:xfrm>
          <a:prstGeom prst="wedgeRectCallout">
            <a:avLst>
              <a:gd name="adj1" fmla="val -10126"/>
              <a:gd name="adj2" fmla="val 51318"/>
            </a:avLst>
          </a:prstGeom>
          <a:solidFill>
            <a:srgbClr val="0000CC">
              <a:alpha val="22000"/>
            </a:srgb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154113" indent="-1154113">
              <a:lnSpc>
                <a:spcPts val="1800"/>
              </a:lnSpc>
              <a:tabLst>
                <a:tab pos="566738" algn="l"/>
                <a:tab pos="1539875" algn="l"/>
              </a:tabLst>
            </a:pPr>
            <a:endParaRPr kumimoji="0" lang="en-US" sz="1800" b="1" i="0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651110"/>
      </p:ext>
    </p:extLst>
  </p:cSld>
  <p:clrMapOvr>
    <a:masterClrMapping/>
  </p:clrMapOvr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NOUN CLAUSES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08075"/>
            <a:ext cx="8763000" cy="7778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smtClean="0">
                <a:sym typeface="Wingdings" pitchFamily="2" charset="2"/>
              </a:rPr>
              <a:t>Dependent clause sebagai NOUN: Subject, Object atau Complement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smtClean="0"/>
              <a:t>Menggunakan Subordinators:</a:t>
            </a:r>
          </a:p>
        </p:txBody>
      </p:sp>
      <p:graphicFrame>
        <p:nvGraphicFramePr>
          <p:cNvPr id="370749" name="Group 61"/>
          <p:cNvGraphicFramePr>
            <a:graphicFrameLocks noGrp="1"/>
          </p:cNvGraphicFramePr>
          <p:nvPr>
            <p:ph sz="half" idx="2"/>
          </p:nvPr>
        </p:nvGraphicFramePr>
        <p:xfrm>
          <a:off x="457200" y="1962150"/>
          <a:ext cx="8559800" cy="4754880"/>
        </p:xfrm>
        <a:graphic>
          <a:graphicData uri="http://schemas.openxmlformats.org/drawingml/2006/table">
            <a:tbl>
              <a:tblPr/>
              <a:tblGrid>
                <a:gridCol w="2093913"/>
                <a:gridCol w="3679825"/>
                <a:gridCol w="2786062"/>
              </a:tblGrid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Asal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kalimat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Subordinator yg digunakan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Diterjemahkan: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Statement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ahoma" pitchFamily="34" charset="0"/>
                        </a:rPr>
                        <a:t>That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Bahwa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-Questions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ahoma" pitchFamily="34" charset="0"/>
                        </a:rPr>
                        <a:t>Who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Siapa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ahoma" pitchFamily="34" charset="0"/>
                        </a:rPr>
                        <a:t>Which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Yang mana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What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ahoma" pitchFamily="34" charset="0"/>
                        </a:rPr>
                        <a:t>When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Kapan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ahoma" pitchFamily="34" charset="0"/>
                        </a:rPr>
                        <a:t>Where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 mana / ke mana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ahoma" pitchFamily="34" charset="0"/>
                        </a:rPr>
                        <a:t>Why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Kenapa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Whoever, Whatever, etc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Siapapun / siapa saja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How much/many/often etc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Berapa banyak/sering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Yes/No Questions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Jika / apakah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Whether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Jika / apakah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650230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45538" cy="5695950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dirty="0" err="1" smtClean="0"/>
              <a:t>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kalimat</a:t>
            </a:r>
            <a:r>
              <a:rPr lang="en-US" sz="2000" dirty="0" smtClean="0"/>
              <a:t> </a:t>
            </a:r>
            <a:r>
              <a:rPr lang="en-US" sz="2000" dirty="0" err="1" smtClean="0"/>
              <a:t>simpel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NOUN CLAUSE</a:t>
            </a:r>
            <a:r>
              <a:rPr lang="en-US" sz="2000" dirty="0" smtClean="0"/>
              <a:t>.</a:t>
            </a:r>
            <a:endParaRPr lang="en-US" sz="2000" dirty="0" smtClean="0">
              <a:solidFill>
                <a:srgbClr val="000066"/>
              </a:solidFill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ct val="35000"/>
              </a:spcAft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b="1" dirty="0" smtClean="0"/>
              <a:t>Learning English needs patience and lots of practice.</a:t>
            </a:r>
            <a:r>
              <a:rPr lang="en-US" sz="2000" dirty="0" smtClean="0"/>
              <a:t>	  </a:t>
            </a:r>
            <a:r>
              <a:rPr lang="en-US" sz="2000" b="1" dirty="0" smtClean="0"/>
              <a:t>[statement]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b="1" u="sng" dirty="0" smtClean="0">
                <a:solidFill>
                  <a:srgbClr val="000066"/>
                </a:solidFill>
              </a:rPr>
              <a:t>That learning English needs patience and lots of practice</a:t>
            </a:r>
            <a:r>
              <a:rPr lang="en-US" sz="2000" dirty="0" smtClean="0">
                <a:solidFill>
                  <a:srgbClr val="000066"/>
                </a:solidFill>
              </a:rPr>
              <a:t>  </a:t>
            </a:r>
            <a:r>
              <a:rPr lang="en-US" sz="2000" u="sng" dirty="0" smtClean="0">
                <a:solidFill>
                  <a:srgbClr val="000066"/>
                </a:solidFill>
              </a:rPr>
              <a:t>is</a:t>
            </a:r>
            <a:r>
              <a:rPr lang="en-US" sz="2000" dirty="0" smtClean="0">
                <a:solidFill>
                  <a:srgbClr val="000066"/>
                </a:solidFill>
              </a:rPr>
              <a:t>   </a:t>
            </a:r>
            <a:r>
              <a:rPr lang="en-US" sz="2000" u="sng" dirty="0" smtClean="0">
                <a:solidFill>
                  <a:srgbClr val="000066"/>
                </a:solidFill>
              </a:rPr>
              <a:t>true</a:t>
            </a:r>
            <a:r>
              <a:rPr lang="en-US" sz="2000" dirty="0" smtClean="0">
                <a:solidFill>
                  <a:srgbClr val="000066"/>
                </a:solidFill>
              </a:rPr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dirty="0" smtClean="0">
                <a:solidFill>
                  <a:srgbClr val="000066"/>
                </a:solidFill>
              </a:rPr>
              <a:t>             </a:t>
            </a:r>
            <a:r>
              <a:rPr lang="en-US" sz="2000" dirty="0" smtClean="0">
                <a:solidFill>
                  <a:srgbClr val="FF0000"/>
                </a:solidFill>
              </a:rPr>
              <a:t>                Noun Clause as </a:t>
            </a:r>
            <a:r>
              <a:rPr lang="en-US" sz="2000" b="1" dirty="0" smtClean="0">
                <a:solidFill>
                  <a:srgbClr val="FF0000"/>
                </a:solidFill>
              </a:rPr>
              <a:t>Subject</a:t>
            </a:r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000" dirty="0" smtClean="0"/>
              <a:t>               </a:t>
            </a:r>
            <a:r>
              <a:rPr lang="en-US" sz="2000" dirty="0" err="1" smtClean="0"/>
              <a:t>Vb</a:t>
            </a:r>
            <a:r>
              <a:rPr lang="en-US" sz="2000" dirty="0" smtClean="0"/>
              <a:t>  C:Adj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u="sng" dirty="0" smtClean="0">
                <a:solidFill>
                  <a:srgbClr val="000066"/>
                </a:solidFill>
              </a:rPr>
              <a:t>I</a:t>
            </a:r>
            <a:r>
              <a:rPr lang="en-US" sz="2000" dirty="0" smtClean="0">
                <a:solidFill>
                  <a:srgbClr val="000066"/>
                </a:solidFill>
              </a:rPr>
              <a:t>  </a:t>
            </a:r>
            <a:r>
              <a:rPr lang="en-US" sz="2000" u="sng" dirty="0" smtClean="0">
                <a:solidFill>
                  <a:srgbClr val="000066"/>
                </a:solidFill>
              </a:rPr>
              <a:t>know</a:t>
            </a:r>
            <a:r>
              <a:rPr lang="en-US" sz="2000" dirty="0" smtClean="0">
                <a:solidFill>
                  <a:srgbClr val="000066"/>
                </a:solidFill>
              </a:rPr>
              <a:t>   </a:t>
            </a:r>
            <a:r>
              <a:rPr lang="en-US" sz="2000" b="1" u="sng" dirty="0" smtClean="0">
                <a:solidFill>
                  <a:srgbClr val="FF0000"/>
                </a:solidFill>
              </a:rPr>
              <a:t>that</a:t>
            </a:r>
            <a:r>
              <a:rPr lang="en-US" sz="2000" b="1" u="sng" dirty="0" smtClean="0">
                <a:solidFill>
                  <a:srgbClr val="000066"/>
                </a:solidFill>
              </a:rPr>
              <a:t> learning English needs patience and lots of practice</a:t>
            </a:r>
            <a:r>
              <a:rPr lang="en-US" sz="2000" dirty="0" smtClean="0">
                <a:solidFill>
                  <a:srgbClr val="000066"/>
                </a:solidFill>
              </a:rPr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dirty="0" smtClean="0"/>
              <a:t>S     </a:t>
            </a:r>
            <a:r>
              <a:rPr lang="en-US" sz="2000" dirty="0" err="1" smtClean="0"/>
              <a:t>Vb</a:t>
            </a:r>
            <a:r>
              <a:rPr lang="en-US" sz="2000" dirty="0" smtClean="0"/>
              <a:t>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 Noun Clause as </a:t>
            </a:r>
            <a:r>
              <a:rPr lang="en-US" sz="2000" b="1" dirty="0" smtClean="0">
                <a:solidFill>
                  <a:srgbClr val="FF0000"/>
                </a:solidFill>
              </a:rPr>
              <a:t>Object</a:t>
            </a:r>
            <a:endParaRPr lang="en-US" sz="2000" b="1" dirty="0" smtClean="0"/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ct val="35000"/>
              </a:spcAft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b="1" dirty="0" smtClean="0">
                <a:solidFill>
                  <a:srgbClr val="FF0000"/>
                </a:solidFill>
              </a:rPr>
              <a:t>Where</a:t>
            </a:r>
            <a:r>
              <a:rPr lang="en-US" sz="2000" b="1" dirty="0" smtClean="0">
                <a:solidFill>
                  <a:srgbClr val="000066"/>
                </a:solidFill>
              </a:rPr>
              <a:t> </a:t>
            </a:r>
            <a:r>
              <a:rPr lang="en-US" sz="2000" b="1" dirty="0" smtClean="0"/>
              <a:t>did she go last night? </a:t>
            </a:r>
            <a:r>
              <a:rPr lang="en-US" sz="2000" dirty="0" smtClean="0"/>
              <a:t>	</a:t>
            </a:r>
            <a:r>
              <a:rPr lang="en-US" sz="2000" b="1" dirty="0" smtClean="0"/>
              <a:t>[</a:t>
            </a:r>
            <a:r>
              <a:rPr lang="en-US" sz="2000" b="1" dirty="0" err="1" smtClean="0"/>
              <a:t>Wh</a:t>
            </a:r>
            <a:r>
              <a:rPr lang="en-US" sz="2000" b="1" dirty="0" smtClean="0"/>
              <a:t>-Question]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b="1" u="sng" dirty="0" smtClean="0">
                <a:solidFill>
                  <a:srgbClr val="FF0000"/>
                </a:solidFill>
              </a:rPr>
              <a:t>Where</a:t>
            </a:r>
            <a:r>
              <a:rPr lang="en-US" sz="2000" b="1" u="sng" dirty="0" smtClean="0">
                <a:solidFill>
                  <a:srgbClr val="000066"/>
                </a:solidFill>
              </a:rPr>
              <a:t> she went last night</a:t>
            </a:r>
            <a:r>
              <a:rPr lang="en-US" sz="2000" dirty="0" smtClean="0">
                <a:solidFill>
                  <a:srgbClr val="000066"/>
                </a:solidFill>
              </a:rPr>
              <a:t>  </a:t>
            </a:r>
            <a:r>
              <a:rPr lang="en-US" sz="2000" u="sng" dirty="0" smtClean="0">
                <a:solidFill>
                  <a:srgbClr val="000066"/>
                </a:solidFill>
              </a:rPr>
              <a:t>is</a:t>
            </a:r>
            <a:r>
              <a:rPr lang="en-US" sz="2000" dirty="0" smtClean="0">
                <a:solidFill>
                  <a:srgbClr val="000066"/>
                </a:solidFill>
              </a:rPr>
              <a:t>   </a:t>
            </a:r>
            <a:r>
              <a:rPr lang="en-US" sz="2000" u="sng" dirty="0" smtClean="0">
                <a:solidFill>
                  <a:srgbClr val="000066"/>
                </a:solidFill>
              </a:rPr>
              <a:t>still a mystery</a:t>
            </a:r>
            <a:r>
              <a:rPr lang="en-US" sz="2000" dirty="0" smtClean="0">
                <a:solidFill>
                  <a:srgbClr val="000066"/>
                </a:solidFill>
              </a:rPr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dirty="0" smtClean="0">
                <a:solidFill>
                  <a:srgbClr val="000066"/>
                </a:solidFill>
              </a:rPr>
              <a:t>    </a:t>
            </a:r>
            <a:r>
              <a:rPr lang="en-US" sz="2000" dirty="0" smtClean="0">
                <a:solidFill>
                  <a:srgbClr val="FF0000"/>
                </a:solidFill>
              </a:rPr>
              <a:t>Noun Clause as </a:t>
            </a:r>
            <a:r>
              <a:rPr lang="en-US" sz="2000" b="1" dirty="0" smtClean="0">
                <a:solidFill>
                  <a:srgbClr val="FF0000"/>
                </a:solidFill>
              </a:rPr>
              <a:t>Subject</a:t>
            </a:r>
            <a:r>
              <a:rPr lang="en-US" sz="2000" dirty="0" smtClean="0"/>
              <a:t>     </a:t>
            </a:r>
            <a:r>
              <a:rPr lang="en-US" sz="2000" dirty="0" err="1" smtClean="0"/>
              <a:t>Vb</a:t>
            </a:r>
            <a:r>
              <a:rPr lang="en-US" sz="2000" dirty="0" smtClean="0"/>
              <a:t>  C:Adj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u="sng" dirty="0" smtClean="0">
                <a:solidFill>
                  <a:srgbClr val="000066"/>
                </a:solidFill>
              </a:rPr>
              <a:t>They</a:t>
            </a:r>
            <a:r>
              <a:rPr lang="en-US" sz="2000" dirty="0" smtClean="0">
                <a:solidFill>
                  <a:srgbClr val="000066"/>
                </a:solidFill>
              </a:rPr>
              <a:t>  </a:t>
            </a:r>
            <a:r>
              <a:rPr lang="en-US" sz="2000" u="sng" dirty="0" smtClean="0">
                <a:solidFill>
                  <a:srgbClr val="000066"/>
                </a:solidFill>
              </a:rPr>
              <a:t>want to know</a:t>
            </a:r>
            <a:r>
              <a:rPr lang="en-US" sz="2000" dirty="0" smtClean="0">
                <a:solidFill>
                  <a:srgbClr val="000066"/>
                </a:solidFill>
              </a:rPr>
              <a:t>   </a:t>
            </a:r>
            <a:r>
              <a:rPr lang="en-US" sz="2000" b="1" u="sng" dirty="0" smtClean="0">
                <a:solidFill>
                  <a:srgbClr val="FF0000"/>
                </a:solidFill>
              </a:rPr>
              <a:t>where</a:t>
            </a:r>
            <a:r>
              <a:rPr lang="en-US" sz="2000" b="1" u="sng" dirty="0" smtClean="0">
                <a:solidFill>
                  <a:srgbClr val="000066"/>
                </a:solidFill>
              </a:rPr>
              <a:t> she went last night</a:t>
            </a:r>
            <a:r>
              <a:rPr lang="en-US" sz="2000" dirty="0" smtClean="0">
                <a:solidFill>
                  <a:srgbClr val="000066"/>
                </a:solidFill>
              </a:rPr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dirty="0" smtClean="0"/>
              <a:t>   S              </a:t>
            </a:r>
            <a:r>
              <a:rPr lang="en-US" sz="2000" dirty="0" err="1" smtClean="0"/>
              <a:t>Vb</a:t>
            </a:r>
            <a:r>
              <a:rPr lang="en-US" sz="2000" dirty="0" smtClean="0"/>
              <a:t>              </a:t>
            </a:r>
            <a:r>
              <a:rPr lang="en-US" sz="2000" dirty="0" smtClean="0">
                <a:solidFill>
                  <a:srgbClr val="FF0000"/>
                </a:solidFill>
              </a:rPr>
              <a:t> Noun Clause as </a:t>
            </a:r>
            <a:r>
              <a:rPr lang="en-US" sz="2000" b="1" dirty="0" smtClean="0">
                <a:solidFill>
                  <a:srgbClr val="FF0000"/>
                </a:solidFill>
              </a:rPr>
              <a:t>Object</a:t>
            </a:r>
            <a:endParaRPr lang="en-US" sz="2000" b="1" dirty="0" smtClean="0"/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ct val="35000"/>
              </a:spcAft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b="1" dirty="0" smtClean="0">
                <a:solidFill>
                  <a:srgbClr val="FF0000"/>
                </a:solidFill>
              </a:rPr>
              <a:t>What </a:t>
            </a:r>
            <a:r>
              <a:rPr lang="en-US" sz="2000" b="1" dirty="0" smtClean="0"/>
              <a:t>have you put into this food? </a:t>
            </a:r>
            <a:r>
              <a:rPr lang="en-US" sz="2000" dirty="0" smtClean="0"/>
              <a:t>	</a:t>
            </a:r>
            <a:r>
              <a:rPr lang="en-US" sz="2000" b="1" dirty="0" smtClean="0"/>
              <a:t>[</a:t>
            </a:r>
            <a:r>
              <a:rPr lang="en-US" sz="2000" b="1" dirty="0" err="1" smtClean="0"/>
              <a:t>Wh</a:t>
            </a:r>
            <a:r>
              <a:rPr lang="en-US" sz="2000" b="1" dirty="0" smtClean="0"/>
              <a:t>-Question]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b="1" u="sng" dirty="0" smtClean="0">
                <a:solidFill>
                  <a:srgbClr val="FF0000"/>
                </a:solidFill>
              </a:rPr>
              <a:t>What you have put into this food</a:t>
            </a:r>
            <a:r>
              <a:rPr lang="en-US" sz="2000" dirty="0" smtClean="0">
                <a:solidFill>
                  <a:srgbClr val="000066"/>
                </a:solidFill>
              </a:rPr>
              <a:t>  </a:t>
            </a:r>
            <a:r>
              <a:rPr lang="en-US" sz="2000" u="sng" dirty="0" smtClean="0">
                <a:solidFill>
                  <a:srgbClr val="000066"/>
                </a:solidFill>
              </a:rPr>
              <a:t>makes</a:t>
            </a:r>
            <a:r>
              <a:rPr lang="en-US" sz="2000" dirty="0" smtClean="0">
                <a:solidFill>
                  <a:srgbClr val="000066"/>
                </a:solidFill>
              </a:rPr>
              <a:t>  </a:t>
            </a:r>
            <a:r>
              <a:rPr lang="en-US" sz="2000" u="sng" dirty="0" smtClean="0">
                <a:solidFill>
                  <a:srgbClr val="000066"/>
                </a:solidFill>
              </a:rPr>
              <a:t>me</a:t>
            </a:r>
            <a:r>
              <a:rPr lang="en-US" sz="2000" dirty="0" smtClean="0">
                <a:solidFill>
                  <a:srgbClr val="000066"/>
                </a:solidFill>
              </a:rPr>
              <a:t>  </a:t>
            </a:r>
            <a:r>
              <a:rPr lang="en-US" sz="2000" u="sng" dirty="0" smtClean="0">
                <a:solidFill>
                  <a:srgbClr val="000066"/>
                </a:solidFill>
              </a:rPr>
              <a:t>sick</a:t>
            </a:r>
            <a:r>
              <a:rPr lang="en-US" sz="2000" dirty="0" smtClean="0">
                <a:solidFill>
                  <a:srgbClr val="000066"/>
                </a:solidFill>
              </a:rPr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dirty="0" smtClean="0">
                <a:solidFill>
                  <a:srgbClr val="FF0000"/>
                </a:solidFill>
              </a:rPr>
              <a:t>        Noun Clause as </a:t>
            </a:r>
            <a:r>
              <a:rPr lang="en-US" sz="2000" b="1" dirty="0" smtClean="0">
                <a:solidFill>
                  <a:srgbClr val="FF0000"/>
                </a:solidFill>
              </a:rPr>
              <a:t>Subject</a:t>
            </a:r>
            <a:r>
              <a:rPr lang="en-US" sz="2000" dirty="0" smtClean="0"/>
              <a:t>               </a:t>
            </a:r>
            <a:r>
              <a:rPr lang="en-US" sz="2000" dirty="0" err="1" smtClean="0"/>
              <a:t>Vb</a:t>
            </a:r>
            <a:r>
              <a:rPr lang="en-US" sz="2000" dirty="0" smtClean="0"/>
              <a:t>    </a:t>
            </a:r>
            <a:r>
              <a:rPr lang="en-US" sz="2000" dirty="0" err="1" smtClean="0"/>
              <a:t>Obj</a:t>
            </a:r>
            <a:r>
              <a:rPr lang="en-US" sz="2000" dirty="0" smtClean="0"/>
              <a:t>  </a:t>
            </a:r>
            <a:r>
              <a:rPr lang="en-US" sz="2000" dirty="0" err="1" smtClean="0"/>
              <a:t>Adj</a:t>
            </a: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u="sng" dirty="0" smtClean="0">
                <a:solidFill>
                  <a:srgbClr val="000066"/>
                </a:solidFill>
              </a:rPr>
              <a:t>They</a:t>
            </a:r>
            <a:r>
              <a:rPr lang="en-US" sz="2000" dirty="0" smtClean="0">
                <a:solidFill>
                  <a:srgbClr val="000066"/>
                </a:solidFill>
              </a:rPr>
              <a:t>  </a:t>
            </a:r>
            <a:r>
              <a:rPr lang="en-US" sz="2000" u="sng" dirty="0" smtClean="0">
                <a:solidFill>
                  <a:srgbClr val="000066"/>
                </a:solidFill>
              </a:rPr>
              <a:t>are investigating</a:t>
            </a:r>
            <a:r>
              <a:rPr lang="en-US" sz="2000" dirty="0" smtClean="0">
                <a:solidFill>
                  <a:srgbClr val="000066"/>
                </a:solidFill>
              </a:rPr>
              <a:t>  </a:t>
            </a:r>
            <a:r>
              <a:rPr lang="en-US" sz="2000" b="1" u="sng" dirty="0" smtClean="0">
                <a:solidFill>
                  <a:srgbClr val="FF0000"/>
                </a:solidFill>
              </a:rPr>
              <a:t>what </a:t>
            </a:r>
            <a:r>
              <a:rPr lang="en-US" sz="2000" b="1" u="sng" dirty="0" smtClean="0">
                <a:solidFill>
                  <a:srgbClr val="000066"/>
                </a:solidFill>
              </a:rPr>
              <a:t>you have put into this food</a:t>
            </a:r>
            <a:r>
              <a:rPr lang="en-US" sz="2000" dirty="0" smtClean="0">
                <a:solidFill>
                  <a:srgbClr val="000066"/>
                </a:solidFill>
              </a:rPr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dirty="0" smtClean="0"/>
              <a:t>   S               </a:t>
            </a:r>
            <a:r>
              <a:rPr lang="en-US" sz="2000" dirty="0" err="1" smtClean="0"/>
              <a:t>Vb</a:t>
            </a:r>
            <a:r>
              <a:rPr lang="en-US" sz="2000" dirty="0" smtClean="0"/>
              <a:t>                    </a:t>
            </a:r>
            <a:r>
              <a:rPr lang="en-US" sz="2000" dirty="0" smtClean="0">
                <a:solidFill>
                  <a:srgbClr val="FF0000"/>
                </a:solidFill>
              </a:rPr>
              <a:t>Noun Clause as </a:t>
            </a:r>
            <a:r>
              <a:rPr lang="en-US" sz="2000" b="1" dirty="0" smtClean="0">
                <a:solidFill>
                  <a:srgbClr val="FF0000"/>
                </a:solidFill>
              </a:rPr>
              <a:t>Object</a:t>
            </a:r>
            <a:endParaRPr lang="en-US" sz="2000" b="1" dirty="0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15888"/>
            <a:ext cx="7902575" cy="722312"/>
          </a:xfrm>
        </p:spPr>
        <p:txBody>
          <a:bodyPr/>
          <a:lstStyle/>
          <a:p>
            <a:pPr eaLnBrk="1" hangingPunct="1"/>
            <a:r>
              <a:rPr lang="en-US" smtClean="0"/>
              <a:t>NOUN CLAUSES</a:t>
            </a:r>
          </a:p>
        </p:txBody>
      </p:sp>
    </p:spTree>
    <p:extLst>
      <p:ext uri="{BB962C8B-B14F-4D97-AF65-F5344CB8AC3E}">
        <p14:creationId xmlns:p14="http://schemas.microsoft.com/office/powerpoint/2010/main" val="105703487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13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3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3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3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3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3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13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3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3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13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3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3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13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13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3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5913" y="92075"/>
            <a:ext cx="8745537" cy="6592888"/>
          </a:xfrm>
          <a:solidFill>
            <a:srgbClr val="DBFBBB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ct val="35000"/>
              </a:spcAft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b="1" dirty="0" smtClean="0">
                <a:solidFill>
                  <a:srgbClr val="FF0000"/>
                </a:solidFill>
              </a:rPr>
              <a:t>How </a:t>
            </a:r>
            <a:r>
              <a:rPr lang="en-US" sz="2000" b="1" dirty="0" smtClean="0"/>
              <a:t>did she put the sugar into the cake? </a:t>
            </a:r>
            <a:r>
              <a:rPr lang="en-US" sz="2000" dirty="0" smtClean="0"/>
              <a:t>	</a:t>
            </a:r>
            <a:r>
              <a:rPr lang="en-US" sz="2000" b="1" dirty="0" smtClean="0"/>
              <a:t>[</a:t>
            </a:r>
            <a:r>
              <a:rPr lang="en-US" sz="2000" b="1" dirty="0" err="1" smtClean="0"/>
              <a:t>Wh</a:t>
            </a:r>
            <a:r>
              <a:rPr lang="en-US" sz="2000" b="1" dirty="0" smtClean="0"/>
              <a:t>-Question]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b="1" u="sng" dirty="0" smtClean="0">
                <a:solidFill>
                  <a:srgbClr val="FF0000"/>
                </a:solidFill>
              </a:rPr>
              <a:t>How </a:t>
            </a:r>
            <a:r>
              <a:rPr lang="en-US" sz="2000" b="1" u="sng" dirty="0" smtClean="0">
                <a:solidFill>
                  <a:srgbClr val="000066"/>
                </a:solidFill>
              </a:rPr>
              <a:t>she put the sugar into the cake</a:t>
            </a:r>
            <a:r>
              <a:rPr lang="en-US" sz="2000" dirty="0" smtClean="0">
                <a:solidFill>
                  <a:srgbClr val="000066"/>
                </a:solidFill>
              </a:rPr>
              <a:t>  </a:t>
            </a:r>
            <a:r>
              <a:rPr lang="en-US" sz="2000" u="sng" dirty="0" smtClean="0">
                <a:solidFill>
                  <a:srgbClr val="000066"/>
                </a:solidFill>
              </a:rPr>
              <a:t>made</a:t>
            </a:r>
            <a:r>
              <a:rPr lang="en-US" sz="2000" dirty="0" smtClean="0">
                <a:solidFill>
                  <a:srgbClr val="000066"/>
                </a:solidFill>
              </a:rPr>
              <a:t>  </a:t>
            </a:r>
            <a:r>
              <a:rPr lang="en-US" sz="2000" u="sng" dirty="0" smtClean="0">
                <a:solidFill>
                  <a:srgbClr val="000066"/>
                </a:solidFill>
              </a:rPr>
              <a:t>people</a:t>
            </a:r>
            <a:r>
              <a:rPr lang="en-US" sz="2000" dirty="0" smtClean="0">
                <a:solidFill>
                  <a:srgbClr val="000066"/>
                </a:solidFill>
              </a:rPr>
              <a:t>   </a:t>
            </a:r>
            <a:r>
              <a:rPr lang="en-US" sz="2000" u="sng" dirty="0" smtClean="0">
                <a:solidFill>
                  <a:srgbClr val="000066"/>
                </a:solidFill>
              </a:rPr>
              <a:t>confused</a:t>
            </a:r>
            <a:r>
              <a:rPr lang="en-US" sz="2000" dirty="0" smtClean="0">
                <a:solidFill>
                  <a:srgbClr val="000066"/>
                </a:solidFill>
              </a:rPr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dirty="0" smtClean="0">
                <a:solidFill>
                  <a:srgbClr val="000066"/>
                </a:solidFill>
              </a:rPr>
              <a:t>            </a:t>
            </a:r>
            <a:r>
              <a:rPr lang="en-US" sz="2000" dirty="0" smtClean="0">
                <a:solidFill>
                  <a:srgbClr val="FF0000"/>
                </a:solidFill>
              </a:rPr>
              <a:t>Noun Clause as </a:t>
            </a:r>
            <a:r>
              <a:rPr lang="en-US" sz="2000" b="1" dirty="0" smtClean="0">
                <a:solidFill>
                  <a:srgbClr val="FF0000"/>
                </a:solidFill>
              </a:rPr>
              <a:t>Subject</a:t>
            </a:r>
            <a:r>
              <a:rPr lang="en-US" sz="2000" dirty="0" smtClean="0"/>
              <a:t>                </a:t>
            </a:r>
            <a:r>
              <a:rPr lang="en-US" sz="2000" dirty="0" err="1" smtClean="0"/>
              <a:t>Vb</a:t>
            </a:r>
            <a:r>
              <a:rPr lang="en-US" sz="2000" dirty="0" smtClean="0"/>
              <a:t>     </a:t>
            </a:r>
            <a:r>
              <a:rPr lang="en-US" sz="2000" dirty="0" err="1" smtClean="0"/>
              <a:t>Obj</a:t>
            </a:r>
            <a:r>
              <a:rPr lang="en-US" sz="2000" dirty="0" smtClean="0"/>
              <a:t>          </a:t>
            </a:r>
            <a:r>
              <a:rPr lang="en-US" sz="2000" dirty="0" err="1" smtClean="0"/>
              <a:t>Adj</a:t>
            </a: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u="sng" dirty="0" smtClean="0">
                <a:solidFill>
                  <a:srgbClr val="000066"/>
                </a:solidFill>
              </a:rPr>
              <a:t>They</a:t>
            </a:r>
            <a:r>
              <a:rPr lang="en-US" sz="2000" dirty="0" smtClean="0">
                <a:solidFill>
                  <a:srgbClr val="000066"/>
                </a:solidFill>
              </a:rPr>
              <a:t>  </a:t>
            </a:r>
            <a:r>
              <a:rPr lang="en-US" sz="2000" u="sng" dirty="0" smtClean="0">
                <a:solidFill>
                  <a:srgbClr val="000066"/>
                </a:solidFill>
              </a:rPr>
              <a:t>often</a:t>
            </a:r>
            <a:r>
              <a:rPr lang="en-US" sz="2000" dirty="0" smtClean="0">
                <a:solidFill>
                  <a:srgbClr val="000066"/>
                </a:solidFill>
              </a:rPr>
              <a:t>  </a:t>
            </a:r>
            <a:r>
              <a:rPr lang="en-US" sz="2000" u="sng" dirty="0" smtClean="0">
                <a:solidFill>
                  <a:srgbClr val="000066"/>
                </a:solidFill>
              </a:rPr>
              <a:t>asked</a:t>
            </a:r>
            <a:r>
              <a:rPr lang="en-US" sz="2000" i="1" dirty="0" smtClean="0">
                <a:solidFill>
                  <a:srgbClr val="000066"/>
                </a:solidFill>
              </a:rPr>
              <a:t>   </a:t>
            </a:r>
            <a:r>
              <a:rPr lang="en-US" sz="2000" u="sng" dirty="0" smtClean="0">
                <a:solidFill>
                  <a:srgbClr val="000066"/>
                </a:solidFill>
              </a:rPr>
              <a:t>her</a:t>
            </a:r>
            <a:r>
              <a:rPr lang="en-US" sz="2000" dirty="0" smtClean="0">
                <a:solidFill>
                  <a:srgbClr val="000066"/>
                </a:solidFill>
              </a:rPr>
              <a:t>   </a:t>
            </a:r>
            <a:r>
              <a:rPr lang="en-US" sz="2000" b="1" u="sng" dirty="0" smtClean="0">
                <a:solidFill>
                  <a:srgbClr val="FF0000"/>
                </a:solidFill>
              </a:rPr>
              <a:t>how </a:t>
            </a:r>
            <a:r>
              <a:rPr lang="en-US" sz="2000" b="1" u="sng" dirty="0" smtClean="0">
                <a:solidFill>
                  <a:srgbClr val="000066"/>
                </a:solidFill>
              </a:rPr>
              <a:t>she put the sugar into the cake</a:t>
            </a:r>
            <a:r>
              <a:rPr lang="en-US" sz="2000" dirty="0" smtClean="0">
                <a:solidFill>
                  <a:srgbClr val="000066"/>
                </a:solidFill>
              </a:rPr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dirty="0" smtClean="0"/>
              <a:t>   S     </a:t>
            </a:r>
            <a:r>
              <a:rPr lang="en-US" sz="2000" dirty="0" err="1" smtClean="0"/>
              <a:t>advb</a:t>
            </a:r>
            <a:r>
              <a:rPr lang="en-US" sz="2000" dirty="0" smtClean="0"/>
              <a:t>    </a:t>
            </a:r>
            <a:r>
              <a:rPr lang="en-US" sz="2000" dirty="0" err="1" smtClean="0"/>
              <a:t>Vb</a:t>
            </a:r>
            <a:r>
              <a:rPr lang="en-US" sz="2000" dirty="0" smtClean="0"/>
              <a:t>      O</a:t>
            </a:r>
            <a:r>
              <a:rPr lang="en-US" sz="1600" dirty="0" smtClean="0"/>
              <a:t>1</a:t>
            </a:r>
            <a:r>
              <a:rPr lang="en-US" sz="2000" dirty="0" smtClean="0"/>
              <a:t>             </a:t>
            </a:r>
            <a:r>
              <a:rPr lang="en-US" sz="2000" dirty="0" smtClean="0">
                <a:solidFill>
                  <a:srgbClr val="FF0000"/>
                </a:solidFill>
              </a:rPr>
              <a:t>Noun Clause as </a:t>
            </a:r>
            <a:r>
              <a:rPr lang="en-US" sz="2000" b="1" dirty="0" smtClean="0">
                <a:solidFill>
                  <a:srgbClr val="FF0000"/>
                </a:solidFill>
              </a:rPr>
              <a:t>Object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endParaRPr lang="en-US" sz="2000" b="1" dirty="0" smtClean="0"/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ct val="35000"/>
              </a:spcAft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b="1" dirty="0" smtClean="0">
                <a:solidFill>
                  <a:srgbClr val="FF0000"/>
                </a:solidFill>
              </a:rPr>
              <a:t>Why </a:t>
            </a:r>
            <a:r>
              <a:rPr lang="en-US" sz="2000" b="1" dirty="0" smtClean="0"/>
              <a:t>can’t the government eradicate corruption?    [</a:t>
            </a:r>
            <a:r>
              <a:rPr lang="en-US" sz="2000" b="1" dirty="0" err="1" smtClean="0"/>
              <a:t>Wh</a:t>
            </a:r>
            <a:r>
              <a:rPr lang="en-US" sz="2000" b="1" dirty="0" smtClean="0"/>
              <a:t>-Question]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b="1" u="sng" dirty="0" smtClean="0">
                <a:solidFill>
                  <a:srgbClr val="FF0000"/>
                </a:solidFill>
              </a:rPr>
              <a:t>Why </a:t>
            </a:r>
            <a:r>
              <a:rPr lang="en-US" sz="2000" b="1" u="sng" dirty="0" smtClean="0">
                <a:solidFill>
                  <a:srgbClr val="000066"/>
                </a:solidFill>
              </a:rPr>
              <a:t>the government can’t eradicate corruption</a:t>
            </a:r>
            <a:r>
              <a:rPr lang="en-US" sz="2000" dirty="0" smtClean="0">
                <a:solidFill>
                  <a:srgbClr val="000066"/>
                </a:solidFill>
              </a:rPr>
              <a:t>  </a:t>
            </a:r>
            <a:r>
              <a:rPr lang="en-US" sz="2000" u="sng" dirty="0" smtClean="0">
                <a:solidFill>
                  <a:srgbClr val="000066"/>
                </a:solidFill>
              </a:rPr>
              <a:t>is</a:t>
            </a:r>
            <a:r>
              <a:rPr lang="en-US" sz="2000" dirty="0" smtClean="0">
                <a:solidFill>
                  <a:srgbClr val="000066"/>
                </a:solidFill>
              </a:rPr>
              <a:t>   </a:t>
            </a:r>
            <a:r>
              <a:rPr lang="en-US" sz="2000" u="sng" dirty="0" smtClean="0">
                <a:solidFill>
                  <a:srgbClr val="000066"/>
                </a:solidFill>
              </a:rPr>
              <a:t>a big question</a:t>
            </a:r>
            <a:r>
              <a:rPr lang="en-US" sz="2000" dirty="0" smtClean="0">
                <a:solidFill>
                  <a:srgbClr val="000066"/>
                </a:solidFill>
              </a:rPr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dirty="0" smtClean="0">
                <a:solidFill>
                  <a:srgbClr val="000066"/>
                </a:solidFill>
              </a:rPr>
              <a:t>             </a:t>
            </a:r>
            <a:r>
              <a:rPr lang="en-US" sz="2000" dirty="0" smtClean="0">
                <a:solidFill>
                  <a:srgbClr val="FF0000"/>
                </a:solidFill>
              </a:rPr>
              <a:t>             Noun Clause as </a:t>
            </a:r>
            <a:r>
              <a:rPr lang="en-US" sz="2000" b="1" dirty="0" smtClean="0">
                <a:solidFill>
                  <a:srgbClr val="FF0000"/>
                </a:solidFill>
              </a:rPr>
              <a:t>Subject</a:t>
            </a:r>
            <a:r>
              <a:rPr lang="en-US" sz="2000" dirty="0" smtClean="0"/>
              <a:t>                 </a:t>
            </a:r>
            <a:r>
              <a:rPr lang="en-US" sz="2000" dirty="0" err="1" smtClean="0"/>
              <a:t>Vb</a:t>
            </a:r>
            <a:r>
              <a:rPr lang="en-US" sz="2000" dirty="0" smtClean="0"/>
              <a:t>      C:Noun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u="sng" dirty="0" smtClean="0">
                <a:solidFill>
                  <a:srgbClr val="000066"/>
                </a:solidFill>
              </a:rPr>
              <a:t>Our question</a:t>
            </a:r>
            <a:r>
              <a:rPr lang="en-US" sz="2000" dirty="0" smtClean="0">
                <a:solidFill>
                  <a:srgbClr val="000066"/>
                </a:solidFill>
              </a:rPr>
              <a:t>    </a:t>
            </a:r>
            <a:r>
              <a:rPr lang="en-US" sz="2000" u="sng" dirty="0" smtClean="0">
                <a:solidFill>
                  <a:srgbClr val="000066"/>
                </a:solidFill>
              </a:rPr>
              <a:t>is</a:t>
            </a:r>
            <a:r>
              <a:rPr lang="en-US" sz="2000" dirty="0" smtClean="0">
                <a:solidFill>
                  <a:srgbClr val="000066"/>
                </a:solidFill>
              </a:rPr>
              <a:t>    </a:t>
            </a:r>
            <a:r>
              <a:rPr lang="en-US" sz="2000" b="1" u="sng" dirty="0" smtClean="0">
                <a:solidFill>
                  <a:srgbClr val="FF0000"/>
                </a:solidFill>
              </a:rPr>
              <a:t>why </a:t>
            </a:r>
            <a:r>
              <a:rPr lang="en-US" sz="2000" b="1" u="sng" dirty="0" smtClean="0">
                <a:solidFill>
                  <a:srgbClr val="000066"/>
                </a:solidFill>
              </a:rPr>
              <a:t>the government can’t eradicate corruption</a:t>
            </a:r>
            <a:r>
              <a:rPr lang="en-US" sz="2000" dirty="0" smtClean="0">
                <a:solidFill>
                  <a:srgbClr val="000066"/>
                </a:solidFill>
              </a:rPr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dirty="0" smtClean="0"/>
              <a:t>         S           </a:t>
            </a:r>
            <a:r>
              <a:rPr lang="en-US" sz="2000" dirty="0" err="1" smtClean="0"/>
              <a:t>Vb</a:t>
            </a:r>
            <a:r>
              <a:rPr lang="en-US" sz="2000" dirty="0" smtClean="0"/>
              <a:t>                    </a:t>
            </a:r>
            <a:r>
              <a:rPr lang="en-US" sz="2000" dirty="0" smtClean="0">
                <a:solidFill>
                  <a:srgbClr val="FF0000"/>
                </a:solidFill>
              </a:rPr>
              <a:t>Noun Clause as </a:t>
            </a:r>
            <a:r>
              <a:rPr lang="en-US" sz="2000" b="1" dirty="0" smtClean="0">
                <a:solidFill>
                  <a:srgbClr val="FF0000"/>
                </a:solidFill>
              </a:rPr>
              <a:t>Complement</a:t>
            </a:r>
            <a:endParaRPr lang="en-US" sz="2000" b="1" dirty="0" smtClean="0"/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ct val="35000"/>
              </a:spcAft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b="1" dirty="0" smtClean="0"/>
              <a:t>Do you understand this explanation? </a:t>
            </a:r>
            <a:r>
              <a:rPr lang="en-US" sz="2000" dirty="0" smtClean="0"/>
              <a:t>	</a:t>
            </a:r>
            <a:r>
              <a:rPr lang="en-US" sz="2000" b="1" dirty="0" smtClean="0"/>
              <a:t>[Yes-No Question]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b="1" u="sng" dirty="0" smtClean="0">
                <a:solidFill>
                  <a:srgbClr val="FF0000"/>
                </a:solidFill>
              </a:rPr>
              <a:t>Whether </a:t>
            </a:r>
            <a:r>
              <a:rPr lang="en-US" sz="2000" b="1" u="sng" dirty="0" smtClean="0">
                <a:solidFill>
                  <a:srgbClr val="000066"/>
                </a:solidFill>
              </a:rPr>
              <a:t>you understand this explanation</a:t>
            </a:r>
            <a:r>
              <a:rPr lang="en-US" sz="2000" dirty="0" smtClean="0">
                <a:solidFill>
                  <a:srgbClr val="000066"/>
                </a:solidFill>
              </a:rPr>
              <a:t>   </a:t>
            </a:r>
            <a:r>
              <a:rPr lang="en-US" sz="2000" u="sng" dirty="0" smtClean="0">
                <a:solidFill>
                  <a:srgbClr val="000066"/>
                </a:solidFill>
              </a:rPr>
              <a:t>is</a:t>
            </a:r>
            <a:r>
              <a:rPr lang="en-US" sz="2000" dirty="0" smtClean="0">
                <a:solidFill>
                  <a:srgbClr val="000066"/>
                </a:solidFill>
              </a:rPr>
              <a:t>   </a:t>
            </a:r>
            <a:r>
              <a:rPr lang="en-US" sz="2000" u="sng" dirty="0" smtClean="0">
                <a:solidFill>
                  <a:srgbClr val="000066"/>
                </a:solidFill>
              </a:rPr>
              <a:t>very important</a:t>
            </a:r>
            <a:r>
              <a:rPr lang="en-US" sz="2000" dirty="0" smtClean="0">
                <a:solidFill>
                  <a:srgbClr val="000066"/>
                </a:solidFill>
              </a:rPr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          Noun Clause as </a:t>
            </a:r>
            <a:r>
              <a:rPr lang="en-US" sz="2000" b="1" dirty="0" smtClean="0">
                <a:solidFill>
                  <a:srgbClr val="FF0000"/>
                </a:solidFill>
              </a:rPr>
              <a:t>Subject</a:t>
            </a:r>
            <a:r>
              <a:rPr lang="en-US" sz="2000" dirty="0" smtClean="0"/>
              <a:t>                     </a:t>
            </a:r>
            <a:r>
              <a:rPr lang="en-US" sz="2000" dirty="0" err="1" smtClean="0"/>
              <a:t>Vb</a:t>
            </a:r>
            <a:r>
              <a:rPr lang="en-US" sz="2000" dirty="0" smtClean="0"/>
              <a:t>       C:Adj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u="sng" dirty="0" smtClean="0">
                <a:solidFill>
                  <a:srgbClr val="000066"/>
                </a:solidFill>
              </a:rPr>
              <a:t>I</a:t>
            </a:r>
            <a:r>
              <a:rPr lang="en-US" sz="2000" dirty="0" smtClean="0">
                <a:solidFill>
                  <a:srgbClr val="000066"/>
                </a:solidFill>
              </a:rPr>
              <a:t>   </a:t>
            </a:r>
            <a:r>
              <a:rPr lang="en-US" sz="2000" u="sng" dirty="0" smtClean="0">
                <a:solidFill>
                  <a:srgbClr val="000066"/>
                </a:solidFill>
              </a:rPr>
              <a:t>need to know</a:t>
            </a:r>
            <a:r>
              <a:rPr lang="en-US" sz="2000" dirty="0" smtClean="0">
                <a:solidFill>
                  <a:srgbClr val="000066"/>
                </a:solidFill>
              </a:rPr>
              <a:t>    </a:t>
            </a:r>
            <a:r>
              <a:rPr lang="en-US" sz="2000" b="1" u="sng" dirty="0" smtClean="0">
                <a:solidFill>
                  <a:srgbClr val="FF0000"/>
                </a:solidFill>
              </a:rPr>
              <a:t>whether </a:t>
            </a:r>
            <a:r>
              <a:rPr lang="en-US" sz="2000" b="1" u="sng" dirty="0" smtClean="0">
                <a:solidFill>
                  <a:srgbClr val="000066"/>
                </a:solidFill>
              </a:rPr>
              <a:t>you understand this explanation</a:t>
            </a:r>
            <a:r>
              <a:rPr lang="en-US" sz="2000" dirty="0" smtClean="0">
                <a:solidFill>
                  <a:srgbClr val="000066"/>
                </a:solidFill>
              </a:rPr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dirty="0" smtClean="0"/>
              <a:t>S         </a:t>
            </a:r>
            <a:r>
              <a:rPr lang="en-US" sz="2000" dirty="0" err="1" smtClean="0"/>
              <a:t>Vb</a:t>
            </a:r>
            <a:r>
              <a:rPr lang="en-US" sz="2000" dirty="0" smtClean="0"/>
              <a:t>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 Noun Clause as </a:t>
            </a:r>
            <a:r>
              <a:rPr lang="en-US" sz="2000" b="1" dirty="0" smtClean="0">
                <a:solidFill>
                  <a:srgbClr val="FF0000"/>
                </a:solidFill>
              </a:rPr>
              <a:t>Object</a:t>
            </a:r>
            <a:endParaRPr lang="en-US" sz="2000" b="1" dirty="0" smtClean="0"/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ct val="35000"/>
              </a:spcAft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b="1" dirty="0" smtClean="0"/>
              <a:t>Have you done the Quiz on Tenses in </a:t>
            </a:r>
            <a:r>
              <a:rPr lang="en-US" sz="2000" b="1" dirty="0" err="1" smtClean="0"/>
              <a:t>BeSmart</a:t>
            </a:r>
            <a:r>
              <a:rPr lang="en-US" sz="2000" b="1" dirty="0" smtClean="0"/>
              <a:t>? </a:t>
            </a:r>
            <a:r>
              <a:rPr lang="en-US" sz="2000" dirty="0" smtClean="0"/>
              <a:t>	</a:t>
            </a:r>
            <a:r>
              <a:rPr lang="en-US" sz="2000" b="1" dirty="0" smtClean="0"/>
              <a:t>[Yes-No Question]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b="1" u="sng" dirty="0" smtClean="0">
                <a:solidFill>
                  <a:srgbClr val="FF0000"/>
                </a:solidFill>
              </a:rPr>
              <a:t>Whether </a:t>
            </a:r>
            <a:r>
              <a:rPr lang="en-US" sz="2000" b="1" u="sng" dirty="0" smtClean="0">
                <a:solidFill>
                  <a:srgbClr val="000066"/>
                </a:solidFill>
              </a:rPr>
              <a:t>you’ve done the Quiz on Tenses in </a:t>
            </a:r>
            <a:r>
              <a:rPr lang="en-US" sz="2000" b="1" u="sng" dirty="0" err="1" smtClean="0">
                <a:solidFill>
                  <a:srgbClr val="000066"/>
                </a:solidFill>
              </a:rPr>
              <a:t>BeSmart</a:t>
            </a:r>
            <a:r>
              <a:rPr lang="en-US" sz="2000" dirty="0" smtClean="0">
                <a:solidFill>
                  <a:srgbClr val="000066"/>
                </a:solidFill>
              </a:rPr>
              <a:t>  </a:t>
            </a:r>
            <a:r>
              <a:rPr lang="en-US" sz="2000" u="sng" dirty="0" smtClean="0">
                <a:solidFill>
                  <a:srgbClr val="000066"/>
                </a:solidFill>
              </a:rPr>
              <a:t>is</a:t>
            </a:r>
            <a:r>
              <a:rPr lang="en-US" sz="2000" dirty="0" smtClean="0">
                <a:solidFill>
                  <a:srgbClr val="000066"/>
                </a:solidFill>
              </a:rPr>
              <a:t>  </a:t>
            </a:r>
            <a:r>
              <a:rPr lang="en-US" sz="2000" u="sng" dirty="0" smtClean="0">
                <a:solidFill>
                  <a:srgbClr val="000066"/>
                </a:solidFill>
              </a:rPr>
              <a:t>my concern</a:t>
            </a:r>
            <a:r>
              <a:rPr lang="en-US" sz="2000" dirty="0" smtClean="0">
                <a:solidFill>
                  <a:srgbClr val="000066"/>
                </a:solidFill>
              </a:rPr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dirty="0" smtClean="0">
                <a:solidFill>
                  <a:srgbClr val="000066"/>
                </a:solidFill>
              </a:rPr>
              <a:t>             </a:t>
            </a:r>
            <a:r>
              <a:rPr lang="en-US" sz="2000" dirty="0" smtClean="0">
                <a:solidFill>
                  <a:srgbClr val="FF0000"/>
                </a:solidFill>
              </a:rPr>
              <a:t>         Noun Clause as </a:t>
            </a:r>
            <a:r>
              <a:rPr lang="en-US" sz="2000" b="1" dirty="0" smtClean="0">
                <a:solidFill>
                  <a:srgbClr val="FF0000"/>
                </a:solidFill>
              </a:rPr>
              <a:t>Subject</a:t>
            </a:r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000" dirty="0" smtClean="0"/>
              <a:t>        </a:t>
            </a:r>
            <a:r>
              <a:rPr lang="en-US" sz="2000" dirty="0" err="1" smtClean="0"/>
              <a:t>Vb</a:t>
            </a:r>
            <a:r>
              <a:rPr lang="en-US" sz="2000" dirty="0" smtClean="0"/>
              <a:t>     C:Noun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u="sng" dirty="0" smtClean="0">
                <a:solidFill>
                  <a:srgbClr val="000066"/>
                </a:solidFill>
              </a:rPr>
              <a:t>She</a:t>
            </a:r>
            <a:r>
              <a:rPr lang="en-US" sz="2000" dirty="0" smtClean="0">
                <a:solidFill>
                  <a:srgbClr val="000066"/>
                </a:solidFill>
              </a:rPr>
              <a:t>   </a:t>
            </a:r>
            <a:r>
              <a:rPr lang="en-US" sz="2000" u="sng" dirty="0" smtClean="0">
                <a:solidFill>
                  <a:srgbClr val="000066"/>
                </a:solidFill>
              </a:rPr>
              <a:t>wonders</a:t>
            </a:r>
            <a:r>
              <a:rPr lang="en-US" sz="2000" dirty="0" smtClean="0">
                <a:solidFill>
                  <a:srgbClr val="000066"/>
                </a:solidFill>
              </a:rPr>
              <a:t>   </a:t>
            </a:r>
            <a:r>
              <a:rPr lang="en-US" sz="2000" b="1" u="sng" dirty="0" smtClean="0">
                <a:solidFill>
                  <a:srgbClr val="FF0000"/>
                </a:solidFill>
              </a:rPr>
              <a:t>if </a:t>
            </a:r>
            <a:r>
              <a:rPr lang="en-US" sz="2000" b="1" u="sng" dirty="0" smtClean="0">
                <a:solidFill>
                  <a:srgbClr val="000066"/>
                </a:solidFill>
              </a:rPr>
              <a:t>you have done the Quiz on Tenses in </a:t>
            </a:r>
            <a:r>
              <a:rPr lang="en-US" sz="2000" b="1" u="sng" dirty="0" err="1" smtClean="0">
                <a:solidFill>
                  <a:srgbClr val="000066"/>
                </a:solidFill>
              </a:rPr>
              <a:t>BeSmart</a:t>
            </a:r>
            <a:r>
              <a:rPr lang="en-US" sz="2000" dirty="0" smtClean="0">
                <a:solidFill>
                  <a:srgbClr val="000066"/>
                </a:solidFill>
              </a:rPr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Font typeface="Wingdings" pitchFamily="2" charset="2"/>
              <a:buNone/>
              <a:tabLst>
                <a:tab pos="339725" algn="l"/>
                <a:tab pos="6118225" algn="l"/>
                <a:tab pos="6748463" algn="l"/>
              </a:tabLst>
            </a:pPr>
            <a:r>
              <a:rPr lang="en-US" sz="2000" dirty="0" smtClean="0"/>
              <a:t>  S         </a:t>
            </a:r>
            <a:r>
              <a:rPr lang="en-US" sz="2000" dirty="0" err="1" smtClean="0"/>
              <a:t>Vb</a:t>
            </a:r>
            <a:r>
              <a:rPr lang="en-US" sz="2000" dirty="0" smtClean="0"/>
              <a:t>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 Noun Clause as </a:t>
            </a:r>
            <a:r>
              <a:rPr lang="en-US" sz="2000" b="1" dirty="0" smtClean="0">
                <a:solidFill>
                  <a:srgbClr val="FF0000"/>
                </a:solidFill>
              </a:rPr>
              <a:t>Object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176282831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33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33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33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13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3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3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13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3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3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13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3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3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13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3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3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13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3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3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133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133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133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133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133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133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133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133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133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1334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1334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1334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219200"/>
            <a:ext cx="8745538" cy="5543550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Font typeface="Wingdings" pitchFamily="2" charset="2"/>
              <a:buNone/>
              <a:tabLst>
                <a:tab pos="339725" algn="l"/>
                <a:tab pos="1765300" algn="l"/>
                <a:tab pos="2395538" algn="l"/>
                <a:tab pos="2982913" algn="l"/>
                <a:tab pos="4746625" algn="l"/>
                <a:tab pos="5595938" algn="l"/>
                <a:tab pos="6118225" algn="l"/>
                <a:tab pos="6748463" algn="l"/>
              </a:tabLst>
            </a:pPr>
            <a:r>
              <a:rPr lang="en-US" sz="2000" smtClean="0">
                <a:solidFill>
                  <a:srgbClr val="000066"/>
                </a:solidFill>
              </a:rPr>
              <a:t>Once again, like the </a:t>
            </a:r>
            <a:r>
              <a:rPr lang="en-US" sz="2000" b="1" smtClean="0">
                <a:solidFill>
                  <a:srgbClr val="000066"/>
                </a:solidFill>
              </a:rPr>
              <a:t>NOUN, Content Clauses </a:t>
            </a:r>
            <a:r>
              <a:rPr lang="en-US" sz="2000" smtClean="0">
                <a:solidFill>
                  <a:srgbClr val="000066"/>
                </a:solidFill>
              </a:rPr>
              <a:t>(</a:t>
            </a:r>
            <a:r>
              <a:rPr lang="en-US" sz="2000" b="1" smtClean="0">
                <a:solidFill>
                  <a:srgbClr val="000066"/>
                </a:solidFill>
              </a:rPr>
              <a:t>= Noun Clauses</a:t>
            </a:r>
            <a:r>
              <a:rPr lang="en-US" sz="2000" smtClean="0">
                <a:solidFill>
                  <a:srgbClr val="000066"/>
                </a:solidFill>
              </a:rPr>
              <a:t>) can be as </a:t>
            </a:r>
            <a:r>
              <a:rPr lang="en-US" sz="2000" b="1" smtClean="0">
                <a:solidFill>
                  <a:srgbClr val="000066"/>
                </a:solidFill>
              </a:rPr>
              <a:t>Subject</a:t>
            </a:r>
            <a:r>
              <a:rPr lang="en-US" sz="2000" smtClean="0">
                <a:solidFill>
                  <a:srgbClr val="000066"/>
                </a:solidFill>
              </a:rPr>
              <a:t>, </a:t>
            </a:r>
            <a:r>
              <a:rPr lang="en-US" sz="2000" b="1" smtClean="0">
                <a:solidFill>
                  <a:srgbClr val="000066"/>
                </a:solidFill>
              </a:rPr>
              <a:t>Object </a:t>
            </a:r>
            <a:r>
              <a:rPr lang="en-US" sz="2000" smtClean="0">
                <a:solidFill>
                  <a:srgbClr val="000066"/>
                </a:solidFill>
              </a:rPr>
              <a:t>(Direct, Indirect, after Preposition), or </a:t>
            </a:r>
            <a:r>
              <a:rPr lang="en-US" sz="2000" b="1" smtClean="0">
                <a:solidFill>
                  <a:srgbClr val="000066"/>
                </a:solidFill>
              </a:rPr>
              <a:t>Complement</a:t>
            </a:r>
            <a:r>
              <a:rPr lang="en-US" sz="2000" smtClean="0">
                <a:solidFill>
                  <a:srgbClr val="000066"/>
                </a:solidFill>
              </a:rPr>
              <a:t>.</a:t>
            </a:r>
            <a:endParaRPr lang="en-US" sz="2000" smtClean="0"/>
          </a:p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None/>
              <a:tabLst>
                <a:tab pos="339725" algn="l"/>
                <a:tab pos="1765300" algn="l"/>
                <a:tab pos="2395538" algn="l"/>
                <a:tab pos="2982913" algn="l"/>
                <a:tab pos="4746625" algn="l"/>
                <a:tab pos="5595938" algn="l"/>
                <a:tab pos="6118225" algn="l"/>
                <a:tab pos="6748463" algn="l"/>
              </a:tabLst>
            </a:pPr>
            <a:r>
              <a:rPr lang="en-US" sz="2000" b="1" smtClean="0"/>
              <a:t>Subject</a:t>
            </a:r>
            <a:r>
              <a:rPr lang="en-US" sz="2000" smtClean="0">
                <a:solidFill>
                  <a:srgbClr val="000066"/>
                </a:solidFill>
              </a:rPr>
              <a:t>	</a:t>
            </a:r>
            <a:r>
              <a:rPr lang="en-US" sz="2000" u="sng" smtClean="0">
                <a:solidFill>
                  <a:srgbClr val="FF0000"/>
                </a:solidFill>
              </a:rPr>
              <a:t>Who finishes first</a:t>
            </a:r>
            <a:r>
              <a:rPr lang="en-US" sz="2000" smtClean="0">
                <a:solidFill>
                  <a:srgbClr val="000066"/>
                </a:solidFill>
              </a:rPr>
              <a:t> </a:t>
            </a:r>
            <a:r>
              <a:rPr lang="en-US" sz="2000" b="1" smtClean="0">
                <a:solidFill>
                  <a:srgbClr val="000066"/>
                </a:solidFill>
              </a:rPr>
              <a:t>will</a:t>
            </a:r>
            <a:r>
              <a:rPr lang="en-US" sz="2000" smtClean="0">
                <a:solidFill>
                  <a:srgbClr val="000066"/>
                </a:solidFill>
              </a:rPr>
              <a:t> </a:t>
            </a:r>
            <a:r>
              <a:rPr lang="en-US" sz="2000" b="1" smtClean="0">
                <a:solidFill>
                  <a:srgbClr val="000066"/>
                </a:solidFill>
              </a:rPr>
              <a:t>get</a:t>
            </a:r>
            <a:r>
              <a:rPr lang="en-US" sz="2000" smtClean="0">
                <a:solidFill>
                  <a:srgbClr val="000066"/>
                </a:solidFill>
              </a:rPr>
              <a:t> a present.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Tx/>
              <a:buFont typeface="Wingdings" pitchFamily="2" charset="2"/>
              <a:buNone/>
              <a:tabLst>
                <a:tab pos="339725" algn="l"/>
                <a:tab pos="1765300" algn="l"/>
                <a:tab pos="2395538" algn="l"/>
                <a:tab pos="2982913" algn="l"/>
                <a:tab pos="4746625" algn="l"/>
                <a:tab pos="5595938" algn="l"/>
                <a:tab pos="6118225" algn="l"/>
                <a:tab pos="6748463" algn="l"/>
              </a:tabLst>
            </a:pPr>
            <a:r>
              <a:rPr lang="en-US" sz="2000" smtClean="0">
                <a:solidFill>
                  <a:srgbClr val="000066"/>
                </a:solidFill>
              </a:rPr>
              <a:t>		</a:t>
            </a:r>
            <a:r>
              <a:rPr lang="en-US" sz="2000" u="sng" smtClean="0">
                <a:solidFill>
                  <a:srgbClr val="FF0000"/>
                </a:solidFill>
              </a:rPr>
              <a:t>What goes up</a:t>
            </a:r>
            <a:r>
              <a:rPr lang="en-US" sz="2000" smtClean="0">
                <a:solidFill>
                  <a:srgbClr val="000066"/>
                </a:solidFill>
              </a:rPr>
              <a:t> </a:t>
            </a:r>
            <a:r>
              <a:rPr lang="en-US" sz="2000" b="1" smtClean="0">
                <a:solidFill>
                  <a:srgbClr val="000066"/>
                </a:solidFill>
              </a:rPr>
              <a:t>must come</a:t>
            </a:r>
            <a:r>
              <a:rPr lang="en-US" sz="2000" smtClean="0">
                <a:solidFill>
                  <a:srgbClr val="000066"/>
                </a:solidFill>
              </a:rPr>
              <a:t> down.</a:t>
            </a:r>
            <a:r>
              <a:rPr lang="en-US" sz="2000" u="sng" smtClean="0">
                <a:solidFill>
                  <a:srgbClr val="000066"/>
                </a:solidFill>
              </a:rPr>
              <a:t> </a:t>
            </a:r>
            <a:endParaRPr lang="en-US" sz="2000" smtClean="0">
              <a:solidFill>
                <a:srgbClr val="000066"/>
              </a:solidFill>
            </a:endParaRP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buClrTx/>
              <a:buFont typeface="Wingdings" pitchFamily="2" charset="2"/>
              <a:buNone/>
              <a:tabLst>
                <a:tab pos="339725" algn="l"/>
                <a:tab pos="1765300" algn="l"/>
                <a:tab pos="2395538" algn="l"/>
                <a:tab pos="2982913" algn="l"/>
                <a:tab pos="4746625" algn="l"/>
                <a:tab pos="5595938" algn="l"/>
                <a:tab pos="6118225" algn="l"/>
                <a:tab pos="6748463" algn="l"/>
              </a:tabLst>
            </a:pPr>
            <a:r>
              <a:rPr lang="en-US" sz="2000" b="1" smtClean="0"/>
              <a:t>Direct </a:t>
            </a:r>
            <a:r>
              <a:rPr lang="en-US" sz="2000" smtClean="0"/>
              <a:t>Obj.</a:t>
            </a:r>
            <a:r>
              <a:rPr lang="en-US" sz="2000" smtClean="0">
                <a:solidFill>
                  <a:srgbClr val="000066"/>
                </a:solidFill>
              </a:rPr>
              <a:t>	They </a:t>
            </a:r>
            <a:r>
              <a:rPr lang="en-US" sz="2000" b="1" smtClean="0">
                <a:solidFill>
                  <a:srgbClr val="000066"/>
                </a:solidFill>
              </a:rPr>
              <a:t>think </a:t>
            </a:r>
            <a:r>
              <a:rPr lang="en-US" sz="2000" u="sng" smtClean="0">
                <a:solidFill>
                  <a:srgbClr val="FF0000"/>
                </a:solidFill>
              </a:rPr>
              <a:t>that the test is on the next day</a:t>
            </a:r>
            <a:r>
              <a:rPr lang="en-US" sz="2000" smtClean="0">
                <a:solidFill>
                  <a:srgbClr val="000066"/>
                </a:solidFill>
              </a:rPr>
              <a:t>.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Tx/>
              <a:buFont typeface="Wingdings" pitchFamily="2" charset="2"/>
              <a:buNone/>
              <a:tabLst>
                <a:tab pos="339725" algn="l"/>
                <a:tab pos="1765300" algn="l"/>
                <a:tab pos="2395538" algn="l"/>
                <a:tab pos="2982913" algn="l"/>
                <a:tab pos="4746625" algn="l"/>
                <a:tab pos="5595938" algn="l"/>
                <a:tab pos="6118225" algn="l"/>
                <a:tab pos="6748463" algn="l"/>
              </a:tabLst>
            </a:pPr>
            <a:r>
              <a:rPr lang="en-US" sz="2000" smtClean="0">
                <a:solidFill>
                  <a:srgbClr val="000066"/>
                </a:solidFill>
              </a:rPr>
              <a:t>		You </a:t>
            </a:r>
            <a:r>
              <a:rPr lang="en-US" sz="2000" b="1" smtClean="0">
                <a:solidFill>
                  <a:srgbClr val="000066"/>
                </a:solidFill>
              </a:rPr>
              <a:t>may decide </a:t>
            </a:r>
            <a:r>
              <a:rPr lang="en-US" sz="2000" u="sng" smtClean="0">
                <a:solidFill>
                  <a:srgbClr val="FF0000"/>
                </a:solidFill>
              </a:rPr>
              <a:t>what time you want to go</a:t>
            </a:r>
            <a:r>
              <a:rPr lang="en-US" sz="2000" smtClean="0">
                <a:solidFill>
                  <a:srgbClr val="000066"/>
                </a:solidFill>
              </a:rPr>
              <a:t>.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buClrTx/>
              <a:buFont typeface="Wingdings" pitchFamily="2" charset="2"/>
              <a:buNone/>
              <a:tabLst>
                <a:tab pos="339725" algn="l"/>
                <a:tab pos="1765300" algn="l"/>
                <a:tab pos="2395538" algn="l"/>
                <a:tab pos="2982913" algn="l"/>
                <a:tab pos="4746625" algn="l"/>
                <a:tab pos="5595938" algn="l"/>
                <a:tab pos="6118225" algn="l"/>
                <a:tab pos="6748463" algn="l"/>
              </a:tabLst>
            </a:pPr>
            <a:r>
              <a:rPr lang="en-US" sz="2000" b="1" smtClean="0"/>
              <a:t>Indirect </a:t>
            </a:r>
            <a:r>
              <a:rPr lang="en-US" sz="2000" smtClean="0"/>
              <a:t>Obj.</a:t>
            </a:r>
            <a:r>
              <a:rPr lang="en-US" sz="2000" smtClean="0">
                <a:solidFill>
                  <a:srgbClr val="000066"/>
                </a:solidFill>
              </a:rPr>
              <a:t>	She </a:t>
            </a:r>
            <a:r>
              <a:rPr lang="en-US" sz="2000" b="1" smtClean="0">
                <a:solidFill>
                  <a:srgbClr val="000066"/>
                </a:solidFill>
              </a:rPr>
              <a:t>asked </a:t>
            </a:r>
            <a:r>
              <a:rPr lang="en-US" sz="2000" u="sng" smtClean="0">
                <a:solidFill>
                  <a:srgbClr val="FF0000"/>
                </a:solidFill>
              </a:rPr>
              <a:t>whoever comes into the room</a:t>
            </a:r>
            <a:r>
              <a:rPr lang="en-US" sz="2000" smtClean="0">
                <a:solidFill>
                  <a:srgbClr val="000066"/>
                </a:solidFill>
              </a:rPr>
              <a:t> a lot of questions.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Tx/>
              <a:buFont typeface="Wingdings" pitchFamily="2" charset="2"/>
              <a:buNone/>
              <a:tabLst>
                <a:tab pos="339725" algn="l"/>
                <a:tab pos="1765300" algn="l"/>
                <a:tab pos="2395538" algn="l"/>
                <a:tab pos="2982913" algn="l"/>
                <a:tab pos="4746625" algn="l"/>
                <a:tab pos="5595938" algn="l"/>
                <a:tab pos="6118225" algn="l"/>
                <a:tab pos="6748463" algn="l"/>
              </a:tabLst>
            </a:pPr>
            <a:r>
              <a:rPr lang="en-US" sz="2000" smtClean="0">
                <a:solidFill>
                  <a:srgbClr val="000066"/>
                </a:solidFill>
              </a:rPr>
              <a:t>		The man </a:t>
            </a:r>
            <a:r>
              <a:rPr lang="en-US" sz="2000" b="1" smtClean="0">
                <a:solidFill>
                  <a:srgbClr val="000066"/>
                </a:solidFill>
              </a:rPr>
              <a:t>gave </a:t>
            </a:r>
            <a:r>
              <a:rPr lang="en-US" sz="2000" u="sng" smtClean="0">
                <a:solidFill>
                  <a:srgbClr val="FF0000"/>
                </a:solidFill>
              </a:rPr>
              <a:t>whoever he knew</a:t>
            </a:r>
            <a:r>
              <a:rPr lang="en-US" sz="2000" smtClean="0">
                <a:solidFill>
                  <a:srgbClr val="000066"/>
                </a:solidFill>
              </a:rPr>
              <a:t> a great sum of money.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buClrTx/>
              <a:buFont typeface="Wingdings" pitchFamily="2" charset="2"/>
              <a:buNone/>
              <a:tabLst>
                <a:tab pos="339725" algn="l"/>
                <a:tab pos="1765300" algn="l"/>
                <a:tab pos="2395538" algn="l"/>
                <a:tab pos="2982913" algn="l"/>
                <a:tab pos="4746625" algn="l"/>
                <a:tab pos="5595938" algn="l"/>
                <a:tab pos="6118225" algn="l"/>
                <a:tab pos="6748463" algn="l"/>
              </a:tabLst>
            </a:pPr>
            <a:r>
              <a:rPr lang="en-US" sz="2000" smtClean="0"/>
              <a:t>Obj. of </a:t>
            </a:r>
            <a:r>
              <a:rPr lang="en-US" sz="2000" b="1" smtClean="0"/>
              <a:t>Prep</a:t>
            </a:r>
            <a:r>
              <a:rPr lang="en-US" sz="2000" smtClean="0">
                <a:solidFill>
                  <a:srgbClr val="000066"/>
                </a:solidFill>
              </a:rPr>
              <a:t>	We talked </a:t>
            </a:r>
            <a:r>
              <a:rPr lang="en-US" sz="2000" b="1" smtClean="0">
                <a:solidFill>
                  <a:srgbClr val="000066"/>
                </a:solidFill>
              </a:rPr>
              <a:t>about </a:t>
            </a:r>
            <a:r>
              <a:rPr lang="en-US" sz="2000" u="sng" smtClean="0">
                <a:solidFill>
                  <a:srgbClr val="FF0000"/>
                </a:solidFill>
              </a:rPr>
              <a:t>what seemed to be the right solution</a:t>
            </a:r>
            <a:r>
              <a:rPr lang="en-US" sz="2000" smtClean="0">
                <a:solidFill>
                  <a:srgbClr val="000066"/>
                </a:solidFill>
              </a:rPr>
              <a:t>.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Tx/>
              <a:buFont typeface="Wingdings" pitchFamily="2" charset="2"/>
              <a:buNone/>
              <a:tabLst>
                <a:tab pos="339725" algn="l"/>
                <a:tab pos="1765300" algn="l"/>
                <a:tab pos="2395538" algn="l"/>
                <a:tab pos="2982913" algn="l"/>
                <a:tab pos="4746625" algn="l"/>
                <a:tab pos="5595938" algn="l"/>
                <a:tab pos="6118225" algn="l"/>
                <a:tab pos="6748463" algn="l"/>
              </a:tabLst>
            </a:pPr>
            <a:r>
              <a:rPr lang="en-US" sz="2000" smtClean="0">
                <a:solidFill>
                  <a:srgbClr val="000066"/>
                </a:solidFill>
              </a:rPr>
              <a:t>		You can speak </a:t>
            </a:r>
            <a:r>
              <a:rPr lang="en-US" sz="2000" b="1" smtClean="0">
                <a:solidFill>
                  <a:srgbClr val="000066"/>
                </a:solidFill>
              </a:rPr>
              <a:t>to </a:t>
            </a:r>
            <a:r>
              <a:rPr lang="en-US" sz="2000" u="sng" smtClean="0">
                <a:solidFill>
                  <a:srgbClr val="FF0000"/>
                </a:solidFill>
              </a:rPr>
              <a:t>whoever you meet first</a:t>
            </a:r>
            <a:r>
              <a:rPr lang="en-US" sz="2000" smtClean="0">
                <a:solidFill>
                  <a:srgbClr val="000066"/>
                </a:solidFill>
              </a:rPr>
              <a:t>.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buClrTx/>
              <a:buFont typeface="Wingdings" pitchFamily="2" charset="2"/>
              <a:buNone/>
              <a:tabLst>
                <a:tab pos="339725" algn="l"/>
                <a:tab pos="1765300" algn="l"/>
                <a:tab pos="2395538" algn="l"/>
                <a:tab pos="2982913" algn="l"/>
                <a:tab pos="4746625" algn="l"/>
                <a:tab pos="5595938" algn="l"/>
                <a:tab pos="6118225" algn="l"/>
                <a:tab pos="6748463" algn="l"/>
              </a:tabLst>
            </a:pPr>
            <a:r>
              <a:rPr lang="en-US" sz="2000" b="1" smtClean="0"/>
              <a:t>Complement</a:t>
            </a:r>
            <a:r>
              <a:rPr lang="en-US" sz="2000" smtClean="0">
                <a:solidFill>
                  <a:srgbClr val="000066"/>
                </a:solidFill>
              </a:rPr>
              <a:t>	Love </a:t>
            </a:r>
            <a:r>
              <a:rPr lang="en-US" sz="2000" b="1" smtClean="0">
                <a:solidFill>
                  <a:srgbClr val="000066"/>
                </a:solidFill>
              </a:rPr>
              <a:t>is </a:t>
            </a:r>
            <a:r>
              <a:rPr lang="en-US" sz="2000" u="sng" smtClean="0">
                <a:solidFill>
                  <a:srgbClr val="FF0000"/>
                </a:solidFill>
              </a:rPr>
              <a:t>what you can give</a:t>
            </a:r>
            <a:r>
              <a:rPr lang="en-US" sz="2000" smtClean="0">
                <a:solidFill>
                  <a:srgbClr val="000066"/>
                </a:solidFill>
              </a:rPr>
              <a:t>.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Tx/>
              <a:buFont typeface="Wingdings" pitchFamily="2" charset="2"/>
              <a:buNone/>
              <a:tabLst>
                <a:tab pos="339725" algn="l"/>
                <a:tab pos="1765300" algn="l"/>
                <a:tab pos="2395538" algn="l"/>
                <a:tab pos="2982913" algn="l"/>
                <a:tab pos="4746625" algn="l"/>
                <a:tab pos="5595938" algn="l"/>
                <a:tab pos="6118225" algn="l"/>
                <a:tab pos="6748463" algn="l"/>
              </a:tabLst>
            </a:pPr>
            <a:r>
              <a:rPr lang="en-US" sz="2000" smtClean="0">
                <a:solidFill>
                  <a:srgbClr val="000066"/>
                </a:solidFill>
              </a:rPr>
              <a:t>		</a:t>
            </a:r>
            <a:r>
              <a:rPr lang="en-US" sz="2000" smtClean="0">
                <a:solidFill>
                  <a:srgbClr val="FF0000"/>
                </a:solidFill>
              </a:rPr>
              <a:t>What you see</a:t>
            </a:r>
            <a:r>
              <a:rPr lang="en-US" sz="2000" smtClean="0">
                <a:solidFill>
                  <a:srgbClr val="000066"/>
                </a:solidFill>
              </a:rPr>
              <a:t> </a:t>
            </a:r>
            <a:r>
              <a:rPr lang="en-US" sz="2000" b="1" smtClean="0">
                <a:solidFill>
                  <a:srgbClr val="000066"/>
                </a:solidFill>
              </a:rPr>
              <a:t>is </a:t>
            </a:r>
            <a:r>
              <a:rPr lang="en-US" sz="2000" u="sng" smtClean="0">
                <a:solidFill>
                  <a:srgbClr val="FF0000"/>
                </a:solidFill>
              </a:rPr>
              <a:t>what you get</a:t>
            </a:r>
            <a:r>
              <a:rPr lang="en-US" sz="2000" smtClean="0">
                <a:solidFill>
                  <a:srgbClr val="000066"/>
                </a:solidFill>
              </a:rPr>
              <a:t>.    = wysiwyg</a:t>
            </a: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15888"/>
            <a:ext cx="7902575" cy="722312"/>
          </a:xfrm>
        </p:spPr>
        <p:txBody>
          <a:bodyPr/>
          <a:lstStyle/>
          <a:p>
            <a:pPr eaLnBrk="1" hangingPunct="1"/>
            <a:r>
              <a:rPr lang="en-US" smtClean="0"/>
              <a:t>NOUN CLAUSES</a:t>
            </a:r>
          </a:p>
        </p:txBody>
      </p:sp>
    </p:spTree>
    <p:extLst>
      <p:ext uri="{BB962C8B-B14F-4D97-AF65-F5344CB8AC3E}">
        <p14:creationId xmlns:p14="http://schemas.microsoft.com/office/powerpoint/2010/main" val="4031786677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15888"/>
            <a:ext cx="7826375" cy="722312"/>
          </a:xfrm>
        </p:spPr>
        <p:txBody>
          <a:bodyPr/>
          <a:lstStyle/>
          <a:p>
            <a:pPr eaLnBrk="1" hangingPunct="1"/>
            <a:r>
              <a:rPr lang="en-US" sz="4000" b="1" smtClean="0"/>
              <a:t>Check the FORMAT: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" y="1193800"/>
            <a:ext cx="9004300" cy="56213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468313" algn="l"/>
              </a:tabLst>
            </a:pPr>
            <a:r>
              <a:rPr lang="en-US" sz="2000" dirty="0" smtClean="0"/>
              <a:t>1.	Noun Clause </a:t>
            </a:r>
            <a:r>
              <a:rPr lang="en-US" sz="2000" dirty="0" err="1" smtClean="0"/>
              <a:t>dan</a:t>
            </a:r>
            <a:r>
              <a:rPr lang="en-US" sz="2000" dirty="0" smtClean="0"/>
              <a:t> Adjective Clause: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Kalimat</a:t>
            </a:r>
            <a:r>
              <a:rPr lang="en-US" sz="2000" dirty="0" smtClean="0"/>
              <a:t> </a:t>
            </a:r>
            <a:r>
              <a:rPr lang="en-US" sz="2000" dirty="0" err="1" smtClean="0"/>
              <a:t>Kompleks</a:t>
            </a:r>
            <a:r>
              <a:rPr lang="en-US" sz="2000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468313" algn="l"/>
              </a:tabLst>
            </a:pPr>
            <a:r>
              <a:rPr lang="en-US" sz="2000" dirty="0" smtClean="0"/>
              <a:t>2.	Noun Clause: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Noun; Adjective Clause: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Adjective.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468313" algn="l"/>
              </a:tabLst>
            </a:pPr>
            <a:r>
              <a:rPr lang="en-US" sz="2000" dirty="0" smtClean="0"/>
              <a:t>3.	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Noun Clause </a:t>
            </a:r>
            <a:r>
              <a:rPr lang="en-US" sz="2000" dirty="0" err="1" smtClean="0"/>
              <a:t>terlihat</a:t>
            </a:r>
            <a:r>
              <a:rPr lang="en-US" sz="2000" dirty="0" smtClean="0"/>
              <a:t> SAMA </a:t>
            </a:r>
            <a:r>
              <a:rPr lang="en-US" sz="2000" dirty="0" err="1" smtClean="0"/>
              <a:t>atau</a:t>
            </a:r>
            <a:r>
              <a:rPr lang="en-US" sz="2000" dirty="0" smtClean="0"/>
              <a:t> MIRIP dg </a:t>
            </a:r>
            <a:r>
              <a:rPr lang="en-US" sz="2000" dirty="0" err="1" smtClean="0"/>
              <a:t>Ajective</a:t>
            </a:r>
            <a:r>
              <a:rPr lang="en-US" sz="2000" dirty="0" smtClean="0"/>
              <a:t> Clause,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468313" algn="l"/>
              </a:tabLst>
            </a:pPr>
            <a:r>
              <a:rPr lang="en-US" sz="2000" dirty="0" smtClean="0"/>
              <a:t>	</a:t>
            </a:r>
            <a:r>
              <a:rPr lang="en-US" sz="2000" dirty="0" err="1" smtClean="0"/>
              <a:t>terutama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kata </a:t>
            </a:r>
            <a:r>
              <a:rPr lang="en-US" sz="2000" dirty="0" err="1" smtClean="0"/>
              <a:t>penghubung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: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468313" algn="l"/>
              </a:tabLst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00CC"/>
                </a:solidFill>
              </a:rPr>
              <a:t>WHO, WHICH, THAT, WHEN, WHERE, </a:t>
            </a:r>
            <a:r>
              <a:rPr lang="en-US" sz="2000" dirty="0" err="1" smtClean="0"/>
              <a:t>dan</a:t>
            </a:r>
            <a:r>
              <a:rPr lang="en-US" sz="2000" dirty="0" smtClean="0">
                <a:solidFill>
                  <a:srgbClr val="0000CC"/>
                </a:solidFill>
              </a:rPr>
              <a:t> WHY. 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468313" algn="l"/>
              </a:tabLst>
            </a:pPr>
            <a:endParaRPr lang="en-US" sz="900" dirty="0" smtClean="0">
              <a:solidFill>
                <a:srgbClr val="0000CC"/>
              </a:solidFill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468313" algn="l"/>
              </a:tabLst>
            </a:pP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membedakannya</a:t>
            </a:r>
            <a:r>
              <a:rPr lang="en-US" sz="2000" dirty="0" smtClean="0"/>
              <a:t>?</a:t>
            </a:r>
          </a:p>
          <a:p>
            <a:pPr marL="0" indent="0" eaLnBrk="1" hangingPunct="1">
              <a:lnSpc>
                <a:spcPct val="90000"/>
              </a:lnSpc>
              <a:spcBef>
                <a:spcPct val="25000"/>
              </a:spcBef>
              <a:spcAft>
                <a:spcPct val="15000"/>
              </a:spcAft>
              <a:buClrTx/>
              <a:buFont typeface="Wingdings" pitchFamily="2" charset="2"/>
              <a:buNone/>
              <a:tabLst>
                <a:tab pos="468313" algn="l"/>
              </a:tabLst>
            </a:pPr>
            <a:r>
              <a:rPr lang="en-US" sz="2000" b="1" dirty="0" err="1" smtClean="0">
                <a:solidFill>
                  <a:srgbClr val="000066"/>
                </a:solidFill>
              </a:rPr>
              <a:t>Perhatikan</a:t>
            </a:r>
            <a:r>
              <a:rPr lang="en-US" sz="2000" b="1" dirty="0" smtClean="0">
                <a:solidFill>
                  <a:srgbClr val="000066"/>
                </a:solidFill>
              </a:rPr>
              <a:t> </a:t>
            </a:r>
            <a:r>
              <a:rPr lang="en-US" sz="2000" b="1" dirty="0" err="1" smtClean="0">
                <a:solidFill>
                  <a:srgbClr val="000066"/>
                </a:solidFill>
              </a:rPr>
              <a:t>FORMAT</a:t>
            </a:r>
            <a:r>
              <a:rPr lang="en-US" sz="2000" dirty="0" err="1" smtClean="0">
                <a:solidFill>
                  <a:srgbClr val="000066"/>
                </a:solidFill>
              </a:rPr>
              <a:t>nya</a:t>
            </a:r>
            <a:r>
              <a:rPr lang="en-US" sz="2000" dirty="0" smtClean="0">
                <a:solidFill>
                  <a:srgbClr val="000066"/>
                </a:solidFill>
              </a:rPr>
              <a:t>: </a:t>
            </a:r>
            <a:r>
              <a:rPr lang="en-US" sz="2000" b="1" dirty="0" smtClean="0">
                <a:solidFill>
                  <a:srgbClr val="0000CC"/>
                </a:solidFill>
              </a:rPr>
              <a:t>Noun clauses </a:t>
            </a:r>
            <a:r>
              <a:rPr lang="en-US" sz="2000" dirty="0" smtClean="0">
                <a:solidFill>
                  <a:srgbClr val="000066"/>
                </a:solidFill>
              </a:rPr>
              <a:t>(CLAUSE as NOUN) </a:t>
            </a:r>
            <a:r>
              <a:rPr lang="en-US" sz="2000" b="1" dirty="0" smtClean="0">
                <a:solidFill>
                  <a:srgbClr val="000066"/>
                </a:solidFill>
              </a:rPr>
              <a:t>functions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Font typeface="Wingdings" pitchFamily="2" charset="2"/>
              <a:buNone/>
              <a:tabLst>
                <a:tab pos="468313" algn="l"/>
              </a:tabLst>
            </a:pPr>
            <a:r>
              <a:rPr lang="en-US" sz="2000" dirty="0" smtClean="0">
                <a:solidFill>
                  <a:srgbClr val="000066"/>
                </a:solidFill>
              </a:rPr>
              <a:t>as </a:t>
            </a:r>
            <a:r>
              <a:rPr lang="en-US" sz="2000" b="1" dirty="0" smtClean="0">
                <a:solidFill>
                  <a:srgbClr val="FF0000"/>
                </a:solidFill>
              </a:rPr>
              <a:t>Subject </a:t>
            </a:r>
            <a:r>
              <a:rPr lang="en-US" sz="2000" dirty="0" smtClean="0">
                <a:solidFill>
                  <a:srgbClr val="000066"/>
                </a:solidFill>
              </a:rPr>
              <a:t>(</a:t>
            </a:r>
            <a:r>
              <a:rPr lang="en-US" sz="2000" dirty="0" err="1" smtClean="0">
                <a:solidFill>
                  <a:srgbClr val="000066"/>
                </a:solidFill>
              </a:rPr>
              <a:t>diikuti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oleh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</a:rPr>
              <a:t>VERB</a:t>
            </a:r>
            <a:r>
              <a:rPr lang="en-US" sz="2000" dirty="0" smtClean="0">
                <a:solidFill>
                  <a:srgbClr val="000066"/>
                </a:solidFill>
              </a:rPr>
              <a:t>), </a:t>
            </a:r>
            <a:r>
              <a:rPr lang="en-US" sz="2000" b="1" dirty="0" smtClean="0">
                <a:solidFill>
                  <a:srgbClr val="FF0000"/>
                </a:solidFill>
              </a:rPr>
              <a:t>Direct/Indirect Object </a:t>
            </a:r>
            <a:r>
              <a:rPr lang="en-US" sz="2000" dirty="0" smtClean="0">
                <a:solidFill>
                  <a:srgbClr val="000066"/>
                </a:solidFill>
              </a:rPr>
              <a:t>(</a:t>
            </a:r>
            <a:r>
              <a:rPr lang="en-US" sz="2000" dirty="0" err="1" smtClean="0">
                <a:solidFill>
                  <a:srgbClr val="000066"/>
                </a:solidFill>
              </a:rPr>
              <a:t>setelah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</a:rPr>
              <a:t>VERB</a:t>
            </a:r>
            <a:r>
              <a:rPr lang="en-US" sz="2000" dirty="0" smtClean="0">
                <a:solidFill>
                  <a:srgbClr val="000066"/>
                </a:solidFill>
              </a:rPr>
              <a:t>), </a:t>
            </a:r>
            <a:r>
              <a:rPr lang="en-US" sz="2000" b="1" dirty="0" smtClean="0">
                <a:solidFill>
                  <a:srgbClr val="FF0000"/>
                </a:solidFill>
              </a:rPr>
              <a:t>Object of Preposition</a:t>
            </a:r>
            <a:r>
              <a:rPr lang="en-US" sz="2000" dirty="0" smtClean="0">
                <a:solidFill>
                  <a:srgbClr val="000066"/>
                </a:solidFill>
              </a:rPr>
              <a:t> (</a:t>
            </a:r>
            <a:r>
              <a:rPr lang="en-US" sz="2000" dirty="0" err="1" smtClean="0">
                <a:solidFill>
                  <a:srgbClr val="000066"/>
                </a:solidFill>
              </a:rPr>
              <a:t>setelah</a:t>
            </a:r>
            <a:r>
              <a:rPr lang="en-US" sz="2000" dirty="0" smtClean="0">
                <a:solidFill>
                  <a:srgbClr val="000066"/>
                </a:solidFill>
              </a:rPr>
              <a:t> PREPOSITION), or as </a:t>
            </a:r>
            <a:r>
              <a:rPr lang="en-US" sz="2000" b="1" dirty="0" smtClean="0">
                <a:solidFill>
                  <a:srgbClr val="FF0000"/>
                </a:solidFill>
              </a:rPr>
              <a:t>Complement</a:t>
            </a:r>
            <a:r>
              <a:rPr lang="en-US" sz="2000" dirty="0" smtClean="0">
                <a:solidFill>
                  <a:srgbClr val="000066"/>
                </a:solidFill>
              </a:rPr>
              <a:t> (</a:t>
            </a:r>
            <a:r>
              <a:rPr lang="en-US" sz="2000" dirty="0" err="1" smtClean="0">
                <a:solidFill>
                  <a:srgbClr val="000066"/>
                </a:solidFill>
              </a:rPr>
              <a:t>setelah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</a:rPr>
              <a:t>TO BE </a:t>
            </a:r>
            <a:r>
              <a:rPr lang="en-US" sz="2000" dirty="0" smtClean="0">
                <a:solidFill>
                  <a:srgbClr val="000066"/>
                </a:solidFill>
              </a:rPr>
              <a:t>or </a:t>
            </a:r>
            <a:r>
              <a:rPr lang="en-US" sz="2000" b="1" dirty="0" smtClean="0">
                <a:solidFill>
                  <a:srgbClr val="000066"/>
                </a:solidFill>
              </a:rPr>
              <a:t>LINKING VERB</a:t>
            </a:r>
            <a:r>
              <a:rPr lang="en-US" sz="2000" dirty="0" smtClean="0">
                <a:solidFill>
                  <a:srgbClr val="000066"/>
                </a:solidFill>
              </a:rPr>
              <a:t>). </a:t>
            </a:r>
          </a:p>
          <a:p>
            <a:pPr marL="0" indent="0" eaLnBrk="1" hangingPunct="1">
              <a:lnSpc>
                <a:spcPct val="90000"/>
              </a:lnSpc>
              <a:spcBef>
                <a:spcPct val="25000"/>
              </a:spcBef>
              <a:spcAft>
                <a:spcPct val="15000"/>
              </a:spcAft>
              <a:buClrTx/>
              <a:buFont typeface="Wingdings" pitchFamily="2" charset="2"/>
              <a:buNone/>
              <a:tabLst>
                <a:tab pos="468313" algn="l"/>
              </a:tabLst>
            </a:pPr>
            <a:r>
              <a:rPr lang="en-US" sz="2000" b="1" dirty="0" smtClean="0">
                <a:solidFill>
                  <a:srgbClr val="0000CC"/>
                </a:solidFill>
              </a:rPr>
              <a:t>Adjective clauses </a:t>
            </a:r>
            <a:r>
              <a:rPr lang="en-US" sz="2000" dirty="0" smtClean="0">
                <a:solidFill>
                  <a:srgbClr val="000066"/>
                </a:solidFill>
              </a:rPr>
              <a:t>(as ADJECTIVE) </a:t>
            </a:r>
            <a:r>
              <a:rPr lang="en-US" sz="2000" b="1" dirty="0" smtClean="0">
                <a:solidFill>
                  <a:srgbClr val="000066"/>
                </a:solidFill>
              </a:rPr>
              <a:t>functions </a:t>
            </a:r>
            <a:r>
              <a:rPr lang="en-US" sz="2000" dirty="0" smtClean="0">
                <a:solidFill>
                  <a:srgbClr val="000066"/>
                </a:solidFill>
              </a:rPr>
              <a:t>as </a:t>
            </a:r>
            <a:r>
              <a:rPr lang="en-US" sz="2000" b="1" dirty="0" smtClean="0">
                <a:solidFill>
                  <a:srgbClr val="FF0000"/>
                </a:solidFill>
              </a:rPr>
              <a:t>Modifier of NOUN</a:t>
            </a:r>
            <a:r>
              <a:rPr lang="en-US" sz="2000" dirty="0" smtClean="0">
                <a:solidFill>
                  <a:srgbClr val="000066"/>
                </a:solidFill>
              </a:rPr>
              <a:t>. </a:t>
            </a:r>
            <a:r>
              <a:rPr lang="en-US" sz="2000" b="1" dirty="0" smtClean="0">
                <a:solidFill>
                  <a:srgbClr val="000066"/>
                </a:solidFill>
              </a:rPr>
              <a:t>FORMAT</a:t>
            </a:r>
            <a:r>
              <a:rPr lang="en-US" sz="2000" dirty="0" smtClean="0">
                <a:solidFill>
                  <a:srgbClr val="000066"/>
                </a:solidFill>
              </a:rPr>
              <a:t>: </a:t>
            </a:r>
            <a:r>
              <a:rPr lang="en-US" sz="2000" dirty="0" err="1" smtClean="0">
                <a:solidFill>
                  <a:srgbClr val="000066"/>
                </a:solidFill>
              </a:rPr>
              <a:t>ditempatkan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b="1" dirty="0" err="1" smtClean="0">
                <a:solidFill>
                  <a:srgbClr val="000066"/>
                </a:solidFill>
              </a:rPr>
              <a:t>setelah</a:t>
            </a:r>
            <a:r>
              <a:rPr lang="en-US" sz="2000" b="1" dirty="0" smtClean="0">
                <a:solidFill>
                  <a:srgbClr val="000066"/>
                </a:solidFill>
              </a:rPr>
              <a:t> NOUN</a:t>
            </a:r>
            <a:r>
              <a:rPr lang="en-US" sz="2000" dirty="0" smtClean="0">
                <a:solidFill>
                  <a:srgbClr val="000066"/>
                </a:solidFill>
              </a:rPr>
              <a:t> (NOUN </a:t>
            </a:r>
            <a:r>
              <a:rPr lang="en-US" sz="2000" dirty="0" err="1" smtClean="0">
                <a:solidFill>
                  <a:srgbClr val="000066"/>
                </a:solidFill>
              </a:rPr>
              <a:t>dulu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baru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Adj.Clause</a:t>
            </a:r>
            <a:r>
              <a:rPr lang="en-US" sz="2000" dirty="0" smtClean="0">
                <a:solidFill>
                  <a:srgbClr val="000066"/>
                </a:solidFill>
              </a:rPr>
              <a:t>).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468313" algn="l"/>
              </a:tabLst>
            </a:pPr>
            <a:endParaRPr lang="en-US" sz="700" dirty="0" smtClean="0"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468313" algn="l"/>
              </a:tabLst>
            </a:pPr>
            <a:r>
              <a:rPr lang="en-US" sz="2000" u="sng" dirty="0" smtClean="0">
                <a:solidFill>
                  <a:srgbClr val="FF0000"/>
                </a:solidFill>
                <a:sym typeface="Wingdings" pitchFamily="2" charset="2"/>
              </a:rPr>
              <a:t>Who</a:t>
            </a:r>
            <a:r>
              <a:rPr lang="en-US" sz="2000" u="sng" dirty="0" smtClean="0">
                <a:sym typeface="Wingdings" pitchFamily="2" charset="2"/>
              </a:rPr>
              <a:t> can answer all the questions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olidFill>
                  <a:srgbClr val="0000CC"/>
                </a:solidFill>
                <a:sym typeface="Wingdings" pitchFamily="2" charset="2"/>
              </a:rPr>
              <a:t>will get</a:t>
            </a:r>
            <a:r>
              <a:rPr lang="en-US" sz="2000" b="1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A+.  </a:t>
            </a:r>
            <a:r>
              <a:rPr lang="en-US" sz="2000" dirty="0" err="1" smtClean="0">
                <a:sym typeface="Wingdings" pitchFamily="2" charset="2"/>
              </a:rPr>
              <a:t>Subj</a:t>
            </a:r>
            <a:r>
              <a:rPr lang="en-US" sz="2000" dirty="0" smtClean="0">
                <a:sym typeface="Wingdings" pitchFamily="2" charset="2"/>
              </a:rPr>
              <a:t>  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Noun Clause</a:t>
            </a:r>
            <a:r>
              <a:rPr lang="en-US" sz="2000" dirty="0" smtClean="0">
                <a:sym typeface="Wingdings" pitchFamily="2" charset="2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468313" algn="l"/>
              </a:tabLst>
            </a:pPr>
            <a:r>
              <a:rPr lang="en-US" sz="2000" b="1" dirty="0" smtClean="0">
                <a:solidFill>
                  <a:srgbClr val="0000CC"/>
                </a:solidFill>
                <a:sym typeface="Wingdings" pitchFamily="2" charset="2"/>
              </a:rPr>
              <a:t>Students </a:t>
            </a:r>
            <a:r>
              <a:rPr lang="en-US" sz="2000" u="sng" dirty="0" smtClean="0">
                <a:solidFill>
                  <a:srgbClr val="FF0000"/>
                </a:solidFill>
                <a:sym typeface="Wingdings" pitchFamily="2" charset="2"/>
              </a:rPr>
              <a:t>who</a:t>
            </a:r>
            <a:r>
              <a:rPr lang="en-US" sz="2000" u="sng" dirty="0" smtClean="0">
                <a:sym typeface="Wingdings" pitchFamily="2" charset="2"/>
              </a:rPr>
              <a:t> can answer all the questions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olidFill>
                  <a:srgbClr val="0000CC"/>
                </a:solidFill>
                <a:sym typeface="Wingdings" pitchFamily="2" charset="2"/>
              </a:rPr>
              <a:t>will get</a:t>
            </a:r>
            <a:r>
              <a:rPr lang="en-US" sz="2000" b="1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A+.  </a:t>
            </a:r>
            <a:r>
              <a:rPr lang="en-US" sz="2000" dirty="0" err="1" smtClean="0">
                <a:sym typeface="Wingdings" pitchFamily="2" charset="2"/>
              </a:rPr>
              <a:t>stlh</a:t>
            </a:r>
            <a:r>
              <a:rPr lang="en-US" sz="2000" dirty="0" smtClean="0">
                <a:sym typeface="Wingdings" pitchFamily="2" charset="2"/>
              </a:rPr>
              <a:t> N 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sym typeface="Wingdings" pitchFamily="2" charset="2"/>
              </a:rPr>
              <a:t>Adj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 Cl</a:t>
            </a:r>
            <a:r>
              <a:rPr lang="en-US" sz="2000" dirty="0" smtClean="0">
                <a:sym typeface="Wingdings" pitchFamily="2" charset="2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468313" algn="l"/>
              </a:tabLst>
            </a:pPr>
            <a:r>
              <a:rPr lang="en-US" sz="2000" dirty="0" smtClean="0">
                <a:sym typeface="Wingdings" pitchFamily="2" charset="2"/>
              </a:rPr>
              <a:t>I don’t </a:t>
            </a:r>
            <a:r>
              <a:rPr lang="en-US" sz="2000" b="1" dirty="0" smtClean="0">
                <a:solidFill>
                  <a:srgbClr val="0000CC"/>
                </a:solidFill>
                <a:sym typeface="Wingdings" pitchFamily="2" charset="2"/>
              </a:rPr>
              <a:t>believe </a:t>
            </a:r>
            <a:r>
              <a:rPr lang="en-US" sz="2000" u="sng" dirty="0" smtClean="0">
                <a:solidFill>
                  <a:srgbClr val="FF0000"/>
                </a:solidFill>
                <a:sym typeface="Wingdings" pitchFamily="2" charset="2"/>
              </a:rPr>
              <a:t>that</a:t>
            </a:r>
            <a:r>
              <a:rPr lang="en-US" sz="2000" u="sng" dirty="0" smtClean="0">
                <a:sym typeface="Wingdings" pitchFamily="2" charset="2"/>
              </a:rPr>
              <a:t> he bought hats in the market</a:t>
            </a:r>
            <a:r>
              <a:rPr lang="en-US" sz="2000" dirty="0" smtClean="0">
                <a:sym typeface="Wingdings" pitchFamily="2" charset="2"/>
              </a:rPr>
              <a:t>.  </a:t>
            </a:r>
            <a:r>
              <a:rPr lang="en-US" sz="2000" dirty="0" err="1" smtClean="0">
                <a:sym typeface="Wingdings" pitchFamily="2" charset="2"/>
              </a:rPr>
              <a:t>stlh</a:t>
            </a:r>
            <a:r>
              <a:rPr lang="en-US" sz="2000" dirty="0" smtClean="0">
                <a:sym typeface="Wingdings" pitchFamily="2" charset="2"/>
              </a:rPr>
              <a:t> Verb: </a:t>
            </a:r>
            <a:r>
              <a:rPr lang="en-US" sz="2000" dirty="0" err="1" smtClean="0">
                <a:sym typeface="Wingdings" pitchFamily="2" charset="2"/>
              </a:rPr>
              <a:t>Obj</a:t>
            </a:r>
            <a:r>
              <a:rPr lang="en-US" sz="2000" dirty="0" smtClean="0">
                <a:sym typeface="Wingdings" pitchFamily="2" charset="2"/>
              </a:rPr>
              <a:t>: 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Noun Cl</a:t>
            </a:r>
            <a:r>
              <a:rPr lang="en-US" sz="2000" dirty="0" smtClean="0">
                <a:sym typeface="Wingdings" pitchFamily="2" charset="2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468313" algn="l"/>
              </a:tabLst>
            </a:pPr>
            <a:r>
              <a:rPr lang="en-US" sz="2000" dirty="0" smtClean="0">
                <a:sym typeface="Wingdings" pitchFamily="2" charset="2"/>
              </a:rPr>
              <a:t>I like the </a:t>
            </a:r>
            <a:r>
              <a:rPr lang="en-US" sz="2000" b="1" dirty="0" smtClean="0">
                <a:solidFill>
                  <a:srgbClr val="0000CC"/>
                </a:solidFill>
                <a:sym typeface="Wingdings" pitchFamily="2" charset="2"/>
              </a:rPr>
              <a:t>hats </a:t>
            </a:r>
            <a:r>
              <a:rPr lang="en-US" sz="2000" u="sng" dirty="0" smtClean="0">
                <a:solidFill>
                  <a:srgbClr val="FF0000"/>
                </a:solidFill>
                <a:sym typeface="Wingdings" pitchFamily="2" charset="2"/>
              </a:rPr>
              <a:t>that</a:t>
            </a:r>
            <a:r>
              <a:rPr lang="en-US" sz="2000" u="sng" dirty="0" smtClean="0">
                <a:sym typeface="Wingdings" pitchFamily="2" charset="2"/>
              </a:rPr>
              <a:t> he bought in the market</a:t>
            </a:r>
            <a:r>
              <a:rPr lang="en-US" sz="2000" dirty="0" smtClean="0">
                <a:sym typeface="Wingdings" pitchFamily="2" charset="2"/>
              </a:rPr>
              <a:t>.  </a:t>
            </a:r>
            <a:r>
              <a:rPr lang="en-US" sz="2000" dirty="0" err="1" smtClean="0">
                <a:sym typeface="Wingdings" pitchFamily="2" charset="2"/>
              </a:rPr>
              <a:t>stlh</a:t>
            </a:r>
            <a:r>
              <a:rPr lang="en-US" sz="2000" dirty="0" smtClean="0">
                <a:sym typeface="Wingdings" pitchFamily="2" charset="2"/>
              </a:rPr>
              <a:t> Noun  </a:t>
            </a:r>
            <a:r>
              <a:rPr lang="en-US" sz="2000" dirty="0" err="1" smtClean="0">
                <a:solidFill>
                  <a:srgbClr val="FF0000"/>
                </a:solidFill>
                <a:sym typeface="Wingdings" pitchFamily="2" charset="2"/>
              </a:rPr>
              <a:t>Adj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 Cl</a:t>
            </a:r>
            <a:r>
              <a:rPr lang="en-US" sz="2000" dirty="0" smtClean="0">
                <a:sym typeface="Wingdings" pitchFamily="2" charset="2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468313" algn="l"/>
              </a:tabLst>
            </a:pPr>
            <a:r>
              <a:rPr lang="en-US" sz="2000" dirty="0" smtClean="0">
                <a:sym typeface="Wingdings" pitchFamily="2" charset="2"/>
              </a:rPr>
              <a:t>We will discuss </a:t>
            </a:r>
            <a:r>
              <a:rPr lang="en-US" sz="2000" b="1" dirty="0" smtClean="0">
                <a:solidFill>
                  <a:srgbClr val="0000CC"/>
                </a:solidFill>
                <a:sym typeface="Wingdings" pitchFamily="2" charset="2"/>
              </a:rPr>
              <a:t>about </a:t>
            </a:r>
            <a:r>
              <a:rPr lang="en-US" sz="2000" u="sng" dirty="0" smtClean="0">
                <a:solidFill>
                  <a:srgbClr val="FF0000"/>
                </a:solidFill>
                <a:sym typeface="Wingdings" pitchFamily="2" charset="2"/>
              </a:rPr>
              <a:t>when</a:t>
            </a:r>
            <a:r>
              <a:rPr lang="en-US" sz="2000" u="sng" dirty="0" smtClean="0">
                <a:sym typeface="Wingdings" pitchFamily="2" charset="2"/>
              </a:rPr>
              <a:t> the raise in oil price will be on</a:t>
            </a:r>
            <a:r>
              <a:rPr lang="en-US" sz="2000" dirty="0" smtClean="0">
                <a:sym typeface="Wingdings" pitchFamily="2" charset="2"/>
              </a:rPr>
              <a:t>.  </a:t>
            </a:r>
            <a:r>
              <a:rPr lang="en-US" sz="2000" dirty="0" err="1" smtClean="0">
                <a:sym typeface="Wingdings" pitchFamily="2" charset="2"/>
              </a:rPr>
              <a:t>Obj.Prep</a:t>
            </a:r>
            <a:r>
              <a:rPr lang="en-US" sz="2000" dirty="0" smtClean="0">
                <a:sym typeface="Wingdings" pitchFamily="2" charset="2"/>
              </a:rPr>
              <a:t>: 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N Cl</a:t>
            </a:r>
            <a:r>
              <a:rPr lang="en-US" sz="2000" dirty="0" smtClean="0">
                <a:sym typeface="Wingdings" pitchFamily="2" charset="2"/>
              </a:rPr>
              <a:t>. 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468313" algn="l"/>
              </a:tabLst>
            </a:pPr>
            <a:r>
              <a:rPr lang="en-US" sz="2000" dirty="0" smtClean="0">
                <a:sym typeface="Wingdings" pitchFamily="2" charset="2"/>
              </a:rPr>
              <a:t>July is the </a:t>
            </a:r>
            <a:r>
              <a:rPr lang="en-US" sz="2000" b="1" dirty="0" smtClean="0">
                <a:solidFill>
                  <a:srgbClr val="0000CC"/>
                </a:solidFill>
                <a:sym typeface="Wingdings" pitchFamily="2" charset="2"/>
              </a:rPr>
              <a:t>time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u="sng" dirty="0" smtClean="0">
                <a:solidFill>
                  <a:srgbClr val="FF0000"/>
                </a:solidFill>
                <a:sym typeface="Wingdings" pitchFamily="2" charset="2"/>
              </a:rPr>
              <a:t>when</a:t>
            </a:r>
            <a:r>
              <a:rPr lang="en-US" sz="2000" u="sng" dirty="0" smtClean="0">
                <a:sym typeface="Wingdings" pitchFamily="2" charset="2"/>
              </a:rPr>
              <a:t> we usually conduct the SBMPTN</a:t>
            </a:r>
            <a:r>
              <a:rPr lang="en-US" sz="2000" dirty="0" smtClean="0">
                <a:sym typeface="Wingdings" pitchFamily="2" charset="2"/>
              </a:rPr>
              <a:t>.  </a:t>
            </a:r>
            <a:r>
              <a:rPr lang="en-US" sz="2000" dirty="0" err="1" smtClean="0">
                <a:sym typeface="Wingdings" pitchFamily="2" charset="2"/>
              </a:rPr>
              <a:t>stlh</a:t>
            </a:r>
            <a:r>
              <a:rPr lang="en-US" sz="2000" dirty="0" smtClean="0">
                <a:sym typeface="Wingdings" pitchFamily="2" charset="2"/>
              </a:rPr>
              <a:t> Noun </a:t>
            </a:r>
            <a:r>
              <a:rPr lang="en-US" sz="2000" dirty="0" err="1" smtClean="0">
                <a:solidFill>
                  <a:srgbClr val="FF0000"/>
                </a:solidFill>
                <a:sym typeface="Wingdings" pitchFamily="2" charset="2"/>
              </a:rPr>
              <a:t>Adj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 Cl</a:t>
            </a:r>
            <a:r>
              <a:rPr lang="en-US" sz="2000" dirty="0" smtClean="0">
                <a:sym typeface="Wingdings" pitchFamily="2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3691092"/>
      </p:ext>
    </p:extLst>
  </p:cSld>
  <p:clrMapOvr>
    <a:masterClrMapping/>
  </p:clrMapOvr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75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5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5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75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5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5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5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5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5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75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5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5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75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75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75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758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58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58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758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758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758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758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758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758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758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758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758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5EFE5B72-F925-4B41-B02E-CCDD58C0A057}" type="slidenum">
              <a:rPr lang="en-AU" sz="1400" b="1" smtClean="0"/>
              <a:pPr>
                <a:defRPr/>
              </a:pPr>
              <a:t>8</a:t>
            </a:fld>
            <a:endParaRPr lang="en-AU" sz="16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0" contras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685800"/>
            <a:ext cx="8991599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63620"/>
            <a:ext cx="8077200" cy="1656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20000" contras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7772400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ular Callout 9"/>
          <p:cNvSpPr/>
          <p:nvPr/>
        </p:nvSpPr>
        <p:spPr bwMode="auto">
          <a:xfrm>
            <a:off x="668740" y="1219200"/>
            <a:ext cx="2620370" cy="268406"/>
          </a:xfrm>
          <a:prstGeom prst="wedgeRectCallout">
            <a:avLst>
              <a:gd name="adj1" fmla="val -10126"/>
              <a:gd name="adj2" fmla="val 51318"/>
            </a:avLst>
          </a:prstGeom>
          <a:solidFill>
            <a:srgbClr val="FF0000">
              <a:alpha val="22000"/>
            </a:srgb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154113" indent="-1154113">
              <a:lnSpc>
                <a:spcPts val="1800"/>
              </a:lnSpc>
              <a:tabLst>
                <a:tab pos="566738" algn="l"/>
                <a:tab pos="1539875" algn="l"/>
              </a:tabLst>
            </a:pPr>
            <a:endParaRPr kumimoji="0" lang="en-US" sz="1800" b="1" i="0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3061648" y="1497842"/>
            <a:ext cx="2819400" cy="268406"/>
          </a:xfrm>
          <a:prstGeom prst="wedgeRectCallout">
            <a:avLst>
              <a:gd name="adj1" fmla="val -10126"/>
              <a:gd name="adj2" fmla="val 51318"/>
            </a:avLst>
          </a:prstGeom>
          <a:solidFill>
            <a:srgbClr val="FF0000">
              <a:alpha val="22000"/>
            </a:srgb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154113" indent="-1154113">
              <a:lnSpc>
                <a:spcPts val="1800"/>
              </a:lnSpc>
              <a:tabLst>
                <a:tab pos="566738" algn="l"/>
                <a:tab pos="1539875" algn="l"/>
              </a:tabLst>
            </a:pPr>
            <a:endParaRPr kumimoji="0" lang="en-US" sz="1800" b="1" i="0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1260144" y="1787856"/>
            <a:ext cx="1373874" cy="259308"/>
          </a:xfrm>
          <a:prstGeom prst="wedgeRectCallout">
            <a:avLst>
              <a:gd name="adj1" fmla="val -10126"/>
              <a:gd name="adj2" fmla="val 51318"/>
            </a:avLst>
          </a:prstGeom>
          <a:solidFill>
            <a:srgbClr val="FF0000">
              <a:alpha val="22000"/>
            </a:srgb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154113" indent="-1154113">
              <a:lnSpc>
                <a:spcPts val="1800"/>
              </a:lnSpc>
              <a:tabLst>
                <a:tab pos="566738" algn="l"/>
                <a:tab pos="1539875" algn="l"/>
              </a:tabLst>
            </a:pPr>
            <a:endParaRPr kumimoji="0" lang="en-US" sz="1800" b="1" i="0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74463" y="941696"/>
            <a:ext cx="64953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+mj-lt"/>
              </a:rPr>
              <a:t>= 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23215" y="1693756"/>
            <a:ext cx="60625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+mj-lt"/>
              </a:rPr>
              <a:t>= 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1979220"/>
            <a:ext cx="60625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+mj-lt"/>
              </a:rPr>
              <a:t>= 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3284560" y="1232848"/>
            <a:ext cx="1833350" cy="227462"/>
          </a:xfrm>
          <a:prstGeom prst="wedgeRectCallout">
            <a:avLst>
              <a:gd name="adj1" fmla="val -10126"/>
              <a:gd name="adj2" fmla="val 51318"/>
            </a:avLst>
          </a:prstGeom>
          <a:solidFill>
            <a:srgbClr val="0000CC">
              <a:alpha val="22000"/>
            </a:srgb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154113" indent="-1154113">
              <a:lnSpc>
                <a:spcPts val="1800"/>
              </a:lnSpc>
              <a:tabLst>
                <a:tab pos="566738" algn="l"/>
                <a:tab pos="1539875" algn="l"/>
              </a:tabLst>
            </a:pPr>
            <a:endParaRPr kumimoji="0" lang="en-US" sz="1800" b="1" i="0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135446"/>
      </p:ext>
    </p:extLst>
  </p:cSld>
  <p:clrMapOvr>
    <a:masterClrMapping/>
  </p:clrMapOvr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/>
      <p:bldP spid="16" grpId="0"/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Examples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763000" cy="579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1</a:t>
            </a:r>
            <a:r>
              <a:rPr lang="en-US" sz="2000" dirty="0" smtClean="0"/>
              <a:t>.	_____ was caused by breathing impure air was once a common belief.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A. Malaria      B. That malaria     C.  Why malaria    D. Because malaria</a:t>
            </a:r>
          </a:p>
          <a:p>
            <a:pPr eaLnBrk="1" hangingPunct="1">
              <a:buFont typeface="Wingdings" pitchFamily="2" charset="2"/>
              <a:buNone/>
            </a:pPr>
            <a:endParaRPr lang="en-US" sz="9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Perhatikan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kalimatnya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VERB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berarti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 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Clause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(: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kal.kompleks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sz="3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(A) </a:t>
            </a:r>
            <a:r>
              <a:rPr lang="en-US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salah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karena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tidak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membentuk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kalimat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kompleks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(D) </a:t>
            </a:r>
            <a:r>
              <a:rPr lang="en-US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salah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karena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smtClean="0">
                <a:solidFill>
                  <a:srgbClr val="CC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conj. because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di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awal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kalimat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berarti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main-clause (S+V)</a:t>
            </a:r>
            <a:r>
              <a:rPr lang="en-US" sz="20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di </a:t>
            </a:r>
            <a:r>
              <a:rPr lang="en-US" sz="2000" b="1" dirty="0" err="1" smtClean="0">
                <a:solidFill>
                  <a:srgbClr val="CC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akhir</a:t>
            </a:r>
            <a:r>
              <a:rPr lang="en-US" sz="2000" b="1" dirty="0" smtClean="0">
                <a:solidFill>
                  <a:srgbClr val="CC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err="1" smtClean="0">
                <a:solidFill>
                  <a:srgbClr val="CC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kal</a:t>
            </a:r>
            <a:r>
              <a:rPr lang="en-US" sz="2000" b="1" dirty="0" smtClean="0">
                <a:solidFill>
                  <a:srgbClr val="CC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harus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CC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dipisahkan</a:t>
            </a:r>
            <a:r>
              <a:rPr lang="en-US" sz="2000" dirty="0" smtClean="0">
                <a:solidFill>
                  <a:srgbClr val="CC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tanda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koma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anak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kal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(B)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menunjukkan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CC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Noun clause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yg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berasal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dari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Statement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(C)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menunjukkan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CC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Noun clause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yg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berasal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dari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WH-Question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Kalimat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soal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menunjukkan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bhw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Noun clause-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nya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sesuatu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yg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dulu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dipercayai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orang (</a:t>
            </a:r>
            <a:r>
              <a:rPr lang="en-US" sz="2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common belief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berarti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itu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suatu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err="1" smtClean="0">
                <a:solidFill>
                  <a:srgbClr val="CC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pernyataan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BUKAN </a:t>
            </a:r>
            <a:r>
              <a:rPr lang="en-US" sz="2000" b="1" dirty="0" err="1" smtClean="0">
                <a:solidFill>
                  <a:srgbClr val="CC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pertanyaan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Berarti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jawabannya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(B)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z="9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Terjemahannya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Bahwa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penyakit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malaria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disebabkan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oleh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udara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kotor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merupakan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hal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dahulu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dipercayai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orang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secara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umum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bisa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juga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Orang-orang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dulu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banyak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percaya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bahwa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malaria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disebabkan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oleh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udara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000" dirty="0" err="1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tercemar</a:t>
            </a:r>
            <a:r>
              <a:rPr lang="en-US" sz="20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381956" name="Line 4"/>
          <p:cNvSpPr>
            <a:spLocks noChangeShapeType="1"/>
          </p:cNvSpPr>
          <p:nvPr/>
        </p:nvSpPr>
        <p:spPr bwMode="auto">
          <a:xfrm flipH="1" flipV="1">
            <a:off x="1828800" y="1412875"/>
            <a:ext cx="2590800" cy="609600"/>
          </a:xfrm>
          <a:prstGeom prst="line">
            <a:avLst/>
          </a:prstGeom>
          <a:noFill/>
          <a:ln w="9525">
            <a:solidFill>
              <a:srgbClr val="0000CC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1957" name="Line 5"/>
          <p:cNvSpPr>
            <a:spLocks noChangeShapeType="1"/>
          </p:cNvSpPr>
          <p:nvPr/>
        </p:nvSpPr>
        <p:spPr bwMode="auto">
          <a:xfrm flipV="1">
            <a:off x="4419600" y="1371600"/>
            <a:ext cx="1447800" cy="644525"/>
          </a:xfrm>
          <a:prstGeom prst="line">
            <a:avLst/>
          </a:prstGeom>
          <a:noFill/>
          <a:ln w="9525">
            <a:solidFill>
              <a:srgbClr val="0000CC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1958" name="AutoShape 6"/>
          <p:cNvSpPr>
            <a:spLocks noChangeArrowheads="1"/>
          </p:cNvSpPr>
          <p:nvPr/>
        </p:nvSpPr>
        <p:spPr bwMode="auto">
          <a:xfrm>
            <a:off x="2238375" y="1503363"/>
            <a:ext cx="447675" cy="249237"/>
          </a:xfrm>
          <a:prstGeom prst="flowChartSummingJunction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12169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19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19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81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1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1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81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1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1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81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81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1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81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1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81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81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81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81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 build="p"/>
      <p:bldP spid="381956" grpId="0" animBg="1"/>
      <p:bldP spid="381957" grpId="0" animBg="1"/>
      <p:bldP spid="381958" grpId="0" animBg="1"/>
    </p:bldLst>
  </p:timing>
</p:sld>
</file>

<file path=ppt/theme/theme1.xml><?xml version="1.0" encoding="utf-8"?>
<a:theme xmlns:a="http://schemas.openxmlformats.org/drawingml/2006/main" name="Yosa A. Alzuhdy">
  <a:themeElements>
    <a:clrScheme name="Yosa A. Alzuhd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Yosa A. Alzuhd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Yosa A. Alzuhd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sa A. Alzuhd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sa A. Alzuhd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sa A. Alzuhd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sa A. Alzuhd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sa A. Alzuhd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48649</TotalTime>
  <Words>251</Words>
  <Application>Microsoft Office PowerPoint</Application>
  <PresentationFormat>On-screen Show (4:3)</PresentationFormat>
  <Paragraphs>163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Yosa A. Alzuhdy</vt:lpstr>
      <vt:lpstr>16  Noun Clauses</vt:lpstr>
      <vt:lpstr>p. 61  Noun Clauses</vt:lpstr>
      <vt:lpstr>NOUN CLAUSES</vt:lpstr>
      <vt:lpstr>NOUN CLAUSES</vt:lpstr>
      <vt:lpstr>PowerPoint Presentation</vt:lpstr>
      <vt:lpstr>NOUN CLAUSES</vt:lpstr>
      <vt:lpstr>Check the FORMAT:</vt:lpstr>
      <vt:lpstr>PowerPoint Presentation</vt:lpstr>
      <vt:lpstr>Examples</vt:lpstr>
      <vt:lpstr>PowerPoint Presentation</vt:lpstr>
      <vt:lpstr>p. 62  </vt:lpstr>
      <vt:lpstr>PowerPoint Presentation</vt:lpstr>
    </vt:vector>
  </TitlesOfParts>
  <Company>Fujitsu Indonesia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Sentences</dc:title>
  <dc:creator>Yosa A. Alzuhdy</dc:creator>
  <cp:lastModifiedBy>Yosa A. Alzuhdy</cp:lastModifiedBy>
  <cp:revision>644</cp:revision>
  <dcterms:created xsi:type="dcterms:W3CDTF">2006-10-15T19:30:25Z</dcterms:created>
  <dcterms:modified xsi:type="dcterms:W3CDTF">2016-10-06T13:22:56Z</dcterms:modified>
</cp:coreProperties>
</file>