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7"/>
  </p:notesMasterIdLst>
  <p:handoutMasterIdLst>
    <p:handoutMasterId r:id="rId18"/>
  </p:handoutMasterIdLst>
  <p:sldIdLst>
    <p:sldId id="813" r:id="rId2"/>
    <p:sldId id="864" r:id="rId3"/>
    <p:sldId id="865" r:id="rId4"/>
    <p:sldId id="866" r:id="rId5"/>
    <p:sldId id="867" r:id="rId6"/>
    <p:sldId id="868" r:id="rId7"/>
    <p:sldId id="869" r:id="rId8"/>
    <p:sldId id="870" r:id="rId9"/>
    <p:sldId id="871" r:id="rId10"/>
    <p:sldId id="872" r:id="rId11"/>
    <p:sldId id="873" r:id="rId12"/>
    <p:sldId id="874" r:id="rId13"/>
    <p:sldId id="875" r:id="rId14"/>
    <p:sldId id="814" r:id="rId15"/>
    <p:sldId id="863" r:id="rId16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660066"/>
    <a:srgbClr val="FFFF00"/>
    <a:srgbClr val="006600"/>
    <a:srgbClr val="8E001B"/>
    <a:srgbClr val="FA0000"/>
    <a:srgbClr val="FF0000"/>
    <a:srgbClr val="FFFFFF"/>
    <a:srgbClr val="FF66CC"/>
    <a:srgbClr val="61FF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98" autoAdjust="0"/>
    <p:restoredTop sz="94508" autoAdjust="0"/>
  </p:normalViewPr>
  <p:slideViewPr>
    <p:cSldViewPr>
      <p:cViewPr varScale="1">
        <p:scale>
          <a:sx n="60" d="100"/>
          <a:sy n="60" d="100"/>
        </p:scale>
        <p:origin x="-151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4" d="100"/>
          <a:sy n="34" d="100"/>
        </p:scale>
        <p:origin x="-1494" y="-8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B3553061-2293-43A7-B947-BB9437B5A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86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1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21188"/>
            <a:ext cx="5619750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1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1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/>
            </a:lvl1pPr>
          </a:lstStyle>
          <a:p>
            <a:pPr>
              <a:defRPr/>
            </a:pPr>
            <a:fld id="{5D062DCD-6D5B-445F-93A8-061AB54274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421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 descr="Walnut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5" name="Group 7"/>
          <p:cNvGrpSpPr>
            <a:grpSpLocks/>
          </p:cNvGrpSpPr>
          <p:nvPr/>
        </p:nvGrpSpPr>
        <p:grpSpPr bwMode="auto">
          <a:xfrm>
            <a:off x="-96838" y="1752600"/>
            <a:ext cx="9372601" cy="5105400"/>
            <a:chOff x="-23" y="1525"/>
            <a:chExt cx="5783" cy="2495"/>
          </a:xfrm>
        </p:grpSpPr>
        <p:sp>
          <p:nvSpPr>
            <p:cNvPr id="6" name="Rectangle 8"/>
            <p:cNvSpPr>
              <a:spLocks noChangeArrowheads="1"/>
            </p:cNvSpPr>
            <p:nvPr/>
          </p:nvSpPr>
          <p:spPr bwMode="auto">
            <a:xfrm>
              <a:off x="0" y="1752"/>
              <a:ext cx="5760" cy="90"/>
            </a:xfrm>
            <a:prstGeom prst="rect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42"/>
              <a:ext cx="5760" cy="91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0" y="1933"/>
              <a:ext cx="251" cy="2087"/>
            </a:xfrm>
            <a:prstGeom prst="rect">
              <a:avLst/>
            </a:prstGeom>
            <a:gradFill rotWithShape="1">
              <a:gsLst>
                <a:gs pos="0">
                  <a:srgbClr val="FFFF00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>
              <a:off x="0" y="1525"/>
              <a:ext cx="748" cy="273"/>
            </a:xfrm>
            <a:prstGeom prst="rect">
              <a:avLst/>
            </a:prstGeom>
            <a:solidFill>
              <a:srgbClr val="FF99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Oval 12"/>
            <p:cNvSpPr>
              <a:spLocks noChangeArrowheads="1"/>
            </p:cNvSpPr>
            <p:nvPr/>
          </p:nvSpPr>
          <p:spPr bwMode="auto">
            <a:xfrm>
              <a:off x="431" y="1616"/>
              <a:ext cx="318" cy="318"/>
            </a:xfrm>
            <a:prstGeom prst="ellipse">
              <a:avLst/>
            </a:prstGeom>
            <a:solidFill>
              <a:srgbClr val="CC00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Oval 13"/>
            <p:cNvSpPr>
              <a:spLocks noChangeArrowheads="1"/>
            </p:cNvSpPr>
            <p:nvPr/>
          </p:nvSpPr>
          <p:spPr bwMode="auto">
            <a:xfrm>
              <a:off x="158" y="1661"/>
              <a:ext cx="454" cy="227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4"/>
            <p:cNvSpPr>
              <a:spLocks noChangeArrowheads="1"/>
            </p:cNvSpPr>
            <p:nvPr/>
          </p:nvSpPr>
          <p:spPr bwMode="auto">
            <a:xfrm>
              <a:off x="-23" y="1525"/>
              <a:ext cx="295" cy="273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>
              <a:off x="-23" y="1525"/>
              <a:ext cx="363" cy="408"/>
            </a:xfrm>
            <a:prstGeom prst="rtTriangle">
              <a:avLst/>
            </a:prstGeom>
            <a:solidFill>
              <a:srgbClr val="66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Text Box 16"/>
            <p:cNvSpPr txBox="1">
              <a:spLocks noChangeArrowheads="1"/>
            </p:cNvSpPr>
            <p:nvPr/>
          </p:nvSpPr>
          <p:spPr bwMode="auto">
            <a:xfrm rot="5400000">
              <a:off x="-822" y="2843"/>
              <a:ext cx="1967" cy="2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AU" sz="1900" b="1" dirty="0">
                  <a:solidFill>
                    <a:srgbClr val="D60093"/>
                  </a:solidFill>
                  <a:latin typeface="Microsoft Sans Serif" pitchFamily="34" charset="0"/>
                </a:rPr>
                <a:t>© Yosa A. Alzuhdy – </a:t>
              </a:r>
              <a:r>
                <a:rPr lang="en-AU" sz="1900" b="1" dirty="0" smtClean="0">
                  <a:solidFill>
                    <a:srgbClr val="0000CC"/>
                  </a:solidFill>
                  <a:latin typeface="Microsoft Sans Serif" pitchFamily="34" charset="0"/>
                </a:rPr>
                <a:t>English Dept.</a:t>
              </a:r>
              <a:endParaRPr lang="en-AU" sz="1900" dirty="0"/>
            </a:p>
          </p:txBody>
        </p:sp>
      </p:grp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2971800"/>
            <a:ext cx="7696200" cy="25146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AU" dirty="0"/>
              <a:t>Click to edit Master subtitle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457200" y="358775"/>
            <a:ext cx="816292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AU" dirty="0"/>
              <a:t>Click to edit Master title style</a:t>
            </a:r>
          </a:p>
        </p:txBody>
      </p:sp>
      <p:sp>
        <p:nvSpPr>
          <p:cNvPr id="1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0" name="WordArt 21"/>
          <p:cNvSpPr>
            <a:spLocks noChangeArrowheads="1" noChangeShapeType="1" noTextEdit="1"/>
          </p:cNvSpPr>
          <p:nvPr userDrawn="1"/>
        </p:nvSpPr>
        <p:spPr bwMode="auto">
          <a:xfrm>
            <a:off x="15766" y="417708"/>
            <a:ext cx="1143000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TOEFL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sp>
        <p:nvSpPr>
          <p:cNvPr id="21" name="WordArt 20"/>
          <p:cNvSpPr>
            <a:spLocks noChangeArrowheads="1" noChangeShapeType="1" noTextEdit="1"/>
          </p:cNvSpPr>
          <p:nvPr userDrawn="1"/>
        </p:nvSpPr>
        <p:spPr bwMode="auto">
          <a:xfrm>
            <a:off x="44450" y="89079"/>
            <a:ext cx="1066800" cy="306007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7780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50505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algn="tl" rotWithShape="0">
                    <a:srgbClr val="000000"/>
                  </a:outerShdw>
                </a:effectLst>
                <a:latin typeface="Impact"/>
              </a:rPr>
              <a:t>STRUCTURE</a:t>
            </a:r>
            <a:endParaRPr lang="en-US" sz="3600" b="1" kern="10" dirty="0">
              <a:ln w="17780">
                <a:solidFill>
                  <a:srgbClr val="FFFFFF"/>
                </a:solidFill>
                <a:miter lim="800000"/>
                <a:headEnd/>
                <a:tailEnd/>
              </a:ln>
              <a:solidFill>
                <a:srgbClr val="50505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algn="tl" rotWithShape="0">
                  <a:srgbClr val="000000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30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50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0" grpId="2"/>
      <p:bldP spid="20" grpId="3"/>
      <p:bldP spid="20" grpId="4"/>
      <p:bldP spid="20" grpId="5"/>
      <p:bldP spid="20" grpId="6"/>
      <p:bldP spid="20" grpId="7"/>
      <p:bldP spid="20" grpId="8"/>
      <p:bldP spid="20" grpId="9"/>
      <p:bldP spid="20" grpId="10"/>
      <p:bldP spid="20" grpId="11"/>
      <p:bldP spid="20" grpId="12"/>
      <p:bldP spid="20" grpId="13"/>
      <p:bldP spid="20" grpId="14"/>
      <p:bldP spid="20" grpId="15"/>
      <p:bldP spid="20" grpId="16"/>
      <p:bldP spid="20" grpId="17"/>
      <p:bldP spid="20" grpId="18"/>
      <p:bldP spid="20" grpId="19"/>
      <p:bldP spid="20" grpId="20"/>
      <p:bldP spid="20" grpId="21"/>
      <p:bldP spid="20" grpId="22"/>
      <p:bldP spid="20" grpId="23"/>
      <p:bldP spid="20" grpId="24"/>
      <p:bldP spid="20" grpId="25"/>
      <p:bldP spid="20" grpId="26"/>
      <p:bldP spid="20" grpId="27"/>
      <p:bldP spid="21" grpId="0" animBg="1"/>
      <p:bldP spid="21" grpId="1" animBg="1"/>
      <p:bldP spid="21" grpId="2" animBg="1"/>
      <p:bldP spid="21" grpId="3" animBg="1"/>
      <p:bldP spid="21" grpId="4" animBg="1"/>
      <p:bldP spid="21" grpId="5" animBg="1"/>
      <p:bldP spid="21" grpId="6" animBg="1"/>
      <p:bldP spid="21" grpId="7" animBg="1"/>
      <p:bldP spid="21" grpId="8" animBg="1"/>
      <p:bldP spid="21" grpId="9" animBg="1"/>
      <p:bldP spid="21" grpId="10" animBg="1"/>
      <p:bldP spid="21" grpId="11" animBg="1"/>
      <p:bldP spid="21" grpId="12" animBg="1"/>
      <p:bldP spid="21" grpId="13" animBg="1"/>
      <p:bldP spid="21" grpId="14" animBg="1"/>
      <p:bldP spid="21" grpId="15" animBg="1"/>
      <p:bldP spid="21" grpId="16" animBg="1"/>
      <p:bldP spid="21" grpId="17" animBg="1"/>
      <p:bldP spid="21" grpId="18" animBg="1"/>
      <p:bldP spid="21" grpId="19" animBg="1"/>
      <p:bldP spid="21" grpId="20" animBg="1"/>
      <p:bldP spid="21" grpId="21" animBg="1"/>
      <p:bldP spid="21" grpId="22" animBg="1"/>
      <p:bldP spid="21" grpId="23" animBg="1"/>
      <p:bldP spid="21" grpId="24" animBg="1"/>
      <p:bldP spid="21" grpId="25" animBg="1"/>
      <p:bldP spid="21" grpId="26" animBg="1"/>
      <p:bldP spid="21" grpId="2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43AC9-F051-440F-A054-0C3855545DF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D8E2F17B-35EF-4339-96AF-4DE3DA47070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115888"/>
            <a:ext cx="2190750" cy="65135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115888"/>
            <a:ext cx="6419850" cy="65135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3BB9-77E7-4D17-88AD-F1510B01C2F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03F2727D-DCC7-45AC-83AE-E779AA4FEEB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B15B8D-5BF6-471F-8C52-C07E2B2F68C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-334095" y="759004"/>
            <a:ext cx="914401" cy="625475"/>
          </a:xfrm>
        </p:spPr>
        <p:txBody>
          <a:bodyPr/>
          <a:lstStyle>
            <a:lvl1pPr>
              <a:defRPr sz="700" b="0"/>
            </a:lvl1pPr>
          </a:lstStyle>
          <a:p>
            <a:pPr>
              <a:defRPr/>
            </a:pPr>
            <a:endParaRPr lang="en-AU" dirty="0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‹#›</a:t>
            </a:fld>
            <a:endParaRPr lang="en-AU" sz="1600" b="1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E195F-42C6-4B24-B212-038E171AC0B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-86931" y="648237"/>
            <a:ext cx="504825" cy="457200"/>
          </a:xfrm>
        </p:spPr>
        <p:txBody>
          <a:bodyPr/>
          <a:lstStyle>
            <a:lvl1pPr>
              <a:defRPr sz="1600" b="0"/>
            </a:lvl1pPr>
          </a:lstStyle>
          <a:p>
            <a:pPr>
              <a:defRPr/>
            </a:pPr>
            <a:endParaRPr lang="en-AU" dirty="0" smtClean="0"/>
          </a:p>
          <a:p>
            <a:pPr>
              <a:defRPr/>
            </a:pPr>
            <a:fld id="{0C75A260-20DB-46F2-8C65-16CBA7A23BE1}" type="slidenum">
              <a:rPr lang="en-AU" sz="1400" smtClean="0"/>
              <a:pPr>
                <a:defRPr/>
              </a:pPr>
              <a:t>‹#›</a:t>
            </a:fld>
            <a:endParaRPr lang="en-AU" sz="1400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2954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2954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BDDBF-7578-4780-BA2F-9371B09EAB2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>
          <a:xfrm>
            <a:off x="-112689" y="661116"/>
            <a:ext cx="504825" cy="457200"/>
          </a:xfrm>
        </p:spPr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 sz="1600" dirty="0" smtClean="0"/>
          </a:p>
          <a:p>
            <a:pPr>
              <a:defRPr/>
            </a:pPr>
            <a:fld id="{09ED9FF8-674A-4A3E-BA5D-57D2E674D5E2}" type="slidenum">
              <a:rPr lang="en-AU" sz="1600" smtClean="0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EDA99-CE6C-425B-AC77-6DA33CC3EBB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F375F13E-9E56-4DE0-A180-238B02D2F6B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06547-306D-47B9-AE97-DF858A8E259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78DED882-3382-4FEA-9E16-05BD07EE97A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5BD38-0C24-4F4D-A17C-EB1E1EBD494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33ECE34D-DA64-4B58-AD13-C80CCC5D96A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DF85A6-BB67-4469-96B6-1A3DC35C1E4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7251C355-2630-4345-8CD5-EF1F6B95E74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A6173-2FA3-45FC-83BB-1179DED6374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sz="1800" b="0"/>
            </a:lvl1pPr>
          </a:lstStyle>
          <a:p>
            <a:pPr>
              <a:defRPr/>
            </a:pPr>
            <a:endParaRPr lang="en-AU"/>
          </a:p>
          <a:p>
            <a:pPr>
              <a:defRPr/>
            </a:pPr>
            <a:fld id="{FBCC6D6A-67D3-4726-B2E9-0D32FC1EDBB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>
                <a:alpha val="67000"/>
              </a:srgbClr>
            </a:gs>
            <a:gs pos="17999">
              <a:srgbClr val="99CCFF">
                <a:alpha val="24000"/>
              </a:srgbClr>
            </a:gs>
            <a:gs pos="36000">
              <a:srgbClr val="9966FF">
                <a:alpha val="22000"/>
              </a:srgbClr>
            </a:gs>
            <a:gs pos="61000">
              <a:srgbClr val="CC99FF">
                <a:alpha val="37000"/>
              </a:srgbClr>
            </a:gs>
            <a:gs pos="82001">
              <a:srgbClr val="99CCFF">
                <a:alpha val="62000"/>
              </a:srgbClr>
            </a:gs>
            <a:gs pos="100000">
              <a:srgbClr val="CCCCFF"/>
            </a:gs>
          </a:gsLst>
          <a:lin ang="60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descr="Medium wood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blipFill dpi="0" rotWithShape="1">
            <a:blip r:embed="rId13">
              <a:lum bright="-35000" contrast="-43000"/>
            </a:blip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15888"/>
            <a:ext cx="8283575" cy="72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AU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00600" y="5181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3333CC"/>
                </a:solidFill>
              </a:defRPr>
            </a:lvl1pPr>
          </a:lstStyle>
          <a:p>
            <a:pPr>
              <a:defRPr/>
            </a:pPr>
            <a:fld id="{12B75FBF-C9C8-41B3-A0BC-19F6FA086E3C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-114300" y="1120775"/>
            <a:ext cx="406400" cy="57372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885825"/>
            <a:ext cx="9410700" cy="109538"/>
          </a:xfrm>
          <a:prstGeom prst="rect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-114300" y="990600"/>
            <a:ext cx="9410700" cy="1301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0" name="Rectangle 14"/>
          <p:cNvSpPr>
            <a:spLocks noChangeArrowheads="1"/>
          </p:cNvSpPr>
          <p:nvPr/>
        </p:nvSpPr>
        <p:spPr bwMode="auto">
          <a:xfrm>
            <a:off x="-114300" y="0"/>
            <a:ext cx="1222375" cy="750888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588963" y="250825"/>
            <a:ext cx="520700" cy="873125"/>
          </a:xfrm>
          <a:prstGeom prst="ellipse">
            <a:avLst/>
          </a:prstGeom>
          <a:solidFill>
            <a:srgbClr val="CC00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2" name="Oval 16"/>
          <p:cNvSpPr>
            <a:spLocks noChangeArrowheads="1"/>
          </p:cNvSpPr>
          <p:nvPr/>
        </p:nvSpPr>
        <p:spPr bwMode="auto">
          <a:xfrm>
            <a:off x="142875" y="373063"/>
            <a:ext cx="742950" cy="625475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-152400" y="0"/>
            <a:ext cx="482600" cy="75088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4" name="AutoShape 18"/>
          <p:cNvSpPr>
            <a:spLocks noChangeArrowheads="1"/>
          </p:cNvSpPr>
          <p:nvPr/>
        </p:nvSpPr>
        <p:spPr bwMode="auto">
          <a:xfrm>
            <a:off x="-152400" y="0"/>
            <a:ext cx="593725" cy="1120775"/>
          </a:xfrm>
          <a:prstGeom prst="rtTriangle">
            <a:avLst/>
          </a:prstGeom>
          <a:solidFill>
            <a:srgbClr val="66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 rot="5400000">
            <a:off x="-2314575" y="3533775"/>
            <a:ext cx="49863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AU" b="1" dirty="0">
              <a:solidFill>
                <a:srgbClr val="D60093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-74052" y="863958"/>
            <a:ext cx="504825" cy="27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 b="1"/>
            </a:lvl1pPr>
          </a:lstStyle>
          <a:p>
            <a:pPr>
              <a:defRPr/>
            </a:pPr>
            <a:fld id="{99C25317-4D8B-4904-B18A-E8C15F1D6AA5}" type="slidenum">
              <a:rPr lang="en-AU" smtClean="0"/>
              <a:pPr>
                <a:defRPr/>
              </a:pPr>
              <a:t>‹#›</a:t>
            </a:fld>
            <a:endParaRPr lang="en-AU" dirty="0"/>
          </a:p>
        </p:txBody>
      </p:sp>
      <p:sp>
        <p:nvSpPr>
          <p:cNvPr id="4117" name="WordArt 21"/>
          <p:cNvSpPr>
            <a:spLocks noChangeArrowheads="1" noChangeShapeType="1" noTextEdit="1"/>
          </p:cNvSpPr>
          <p:nvPr/>
        </p:nvSpPr>
        <p:spPr bwMode="auto">
          <a:xfrm>
            <a:off x="15766" y="417708"/>
            <a:ext cx="1143000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kern="1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/>
              </a:rPr>
              <a:t>TOEFL</a:t>
            </a:r>
            <a:endParaRPr lang="en-US" sz="3600" b="1" kern="1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Impact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 rot="5400000">
            <a:off x="-608806" y="5493544"/>
            <a:ext cx="1479550" cy="182562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>
              <a:defRPr/>
            </a:pPr>
            <a:r>
              <a:rPr lang="en-AU" sz="1000" dirty="0">
                <a:solidFill>
                  <a:schemeClr val="bg1"/>
                </a:solidFill>
              </a:rPr>
              <a:t>©</a:t>
            </a:r>
            <a:r>
              <a:rPr lang="en-AU" sz="900" dirty="0">
                <a:solidFill>
                  <a:schemeClr val="bg1"/>
                </a:solidFill>
              </a:rPr>
              <a:t> Yosa A. Alzuhdy - </a:t>
            </a:r>
            <a:r>
              <a:rPr lang="en-AU" sz="900" dirty="0" smtClean="0">
                <a:solidFill>
                  <a:schemeClr val="bg1"/>
                </a:solidFill>
              </a:rPr>
              <a:t>UNY</a:t>
            </a:r>
            <a:endParaRPr lang="en-AU" sz="900" dirty="0">
              <a:solidFill>
                <a:schemeClr val="bg1"/>
              </a:solidFill>
            </a:endParaRPr>
          </a:p>
        </p:txBody>
      </p:sp>
      <p:sp>
        <p:nvSpPr>
          <p:cNvPr id="20" name="WordArt 20"/>
          <p:cNvSpPr>
            <a:spLocks noChangeArrowheads="1" noChangeShapeType="1" noTextEdit="1"/>
          </p:cNvSpPr>
          <p:nvPr/>
        </p:nvSpPr>
        <p:spPr bwMode="auto">
          <a:xfrm>
            <a:off x="44450" y="77272"/>
            <a:ext cx="1066800" cy="33176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0319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7780">
                  <a:solidFill>
                    <a:srgbClr val="61FF69"/>
                  </a:solidFill>
                  <a:miter lim="800000"/>
                  <a:headEnd/>
                  <a:tailEnd/>
                </a:ln>
                <a:solidFill>
                  <a:srgbClr val="8E001B"/>
                </a:solidFill>
                <a:effectLst>
                  <a:outerShdw algn="tl" rotWithShape="0">
                    <a:srgbClr val="000000"/>
                  </a:outerShdw>
                </a:effectLst>
                <a:latin typeface="Impact"/>
              </a:rPr>
              <a:t>STRUCTURE</a:t>
            </a:r>
            <a:endParaRPr lang="en-US" sz="3600" b="1" kern="10" dirty="0">
              <a:ln w="17780">
                <a:solidFill>
                  <a:srgbClr val="61FF69"/>
                </a:solidFill>
                <a:miter lim="800000"/>
                <a:headEnd/>
                <a:tailEnd/>
              </a:ln>
              <a:solidFill>
                <a:srgbClr val="8E001B"/>
              </a:solidFill>
              <a:effectLst>
                <a:outerShdw algn="tl" rotWithShape="0">
                  <a:srgbClr val="000000"/>
                </a:outerShdw>
              </a:effectLst>
              <a:latin typeface="Impac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33" presetClass="emph" presetSubtype="0" repeatCount="indefinite" fill="remove" grpId="28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7" grpId="0"/>
      <p:bldP spid="4117" grpId="1"/>
      <p:bldP spid="4117" grpId="2"/>
      <p:bldP spid="4117" grpId="3"/>
      <p:bldP spid="4117" grpId="4"/>
      <p:bldP spid="4117" grpId="5"/>
      <p:bldP spid="4117" grpId="6"/>
      <p:bldP spid="4117" grpId="8"/>
      <p:bldP spid="4117" grpId="9"/>
      <p:bldP spid="4117" grpId="10"/>
      <p:bldP spid="4117" grpId="11"/>
      <p:bldP spid="4117" grpId="12"/>
      <p:bldP spid="4117" grpId="13"/>
      <p:bldP spid="4117" grpId="14"/>
      <p:bldP spid="4117" grpId="15"/>
      <p:bldP spid="4117" grpId="16"/>
      <p:bldP spid="4117" grpId="17"/>
      <p:bldP spid="4117" grpId="18"/>
      <p:bldP spid="4117" grpId="19"/>
      <p:bldP spid="4117" grpId="20"/>
      <p:bldP spid="4117" grpId="21"/>
      <p:bldP spid="4117" grpId="22"/>
      <p:bldP spid="4117" grpId="23"/>
      <p:bldP spid="4117" grpId="24"/>
      <p:bldP spid="4117" grpId="25"/>
      <p:bldP spid="4117" grpId="26"/>
      <p:bldP spid="4117" grpId="27"/>
      <p:bldP spid="4117" grpId="28"/>
      <p:bldP spid="4117" grpId="29"/>
      <p:bldP spid="4117" grpId="30"/>
      <p:bldP spid="4117" grpId="31"/>
      <p:bldP spid="4117" grpId="32"/>
      <p:bldP spid="4117" grpId="36"/>
      <p:bldP spid="4117" grpId="37"/>
      <p:bldP spid="20" grpId="1" animBg="1"/>
      <p:bldP spid="20" grpId="2" animBg="1"/>
      <p:bldP spid="20" grpId="3" animBg="1"/>
      <p:bldP spid="20" grpId="4" animBg="1"/>
      <p:bldP spid="20" grpId="5" animBg="1"/>
      <p:bldP spid="20" grpId="6" animBg="1"/>
      <p:bldP spid="20" grpId="7" animBg="1"/>
      <p:bldP spid="20" grpId="8" animBg="1"/>
      <p:bldP spid="20" grpId="9" animBg="1"/>
      <p:bldP spid="20" grpId="10" animBg="1"/>
      <p:bldP spid="20" grpId="11" animBg="1"/>
      <p:bldP spid="20" grpId="12" animBg="1"/>
      <p:bldP spid="20" grpId="13" animBg="1"/>
      <p:bldP spid="20" grpId="14" animBg="1"/>
      <p:bldP spid="20" grpId="15" animBg="1"/>
      <p:bldP spid="20" grpId="16" animBg="1"/>
      <p:bldP spid="20" grpId="17" animBg="1"/>
      <p:bldP spid="20" grpId="18" animBg="1"/>
      <p:bldP spid="20" grpId="19" animBg="1"/>
      <p:bldP spid="20" grpId="20" animBg="1"/>
      <p:bldP spid="20" grpId="21" animBg="1"/>
      <p:bldP spid="20" grpId="22" animBg="1"/>
      <p:bldP spid="20" grpId="23" animBg="1"/>
      <p:bldP spid="20" grpId="24" animBg="1"/>
      <p:bldP spid="20" grpId="25" animBg="1"/>
      <p:bldP spid="20" grpId="26" animBg="1"/>
      <p:bldP spid="20" grpId="27" animBg="1"/>
      <p:bldP spid="20" grpId="28"/>
      <p:bldP spid="20" grpId="29"/>
      <p:bldP spid="20" grpId="30"/>
      <p:bldP spid="20" grpId="31"/>
      <p:bldP spid="20" grpId="32"/>
      <p:bldP spid="20" grpId="36"/>
      <p:bldP spid="20" grpId="37"/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Font typeface="Wingdings" pitchFamily="2" charset="2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ÿ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66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v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6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381000"/>
            <a:ext cx="8305800" cy="1470025"/>
          </a:xfrm>
        </p:spPr>
        <p:txBody>
          <a:bodyPr/>
          <a:lstStyle/>
          <a:p>
            <a:pPr eaLnBrk="1" hangingPunct="1"/>
            <a:r>
              <a:rPr lang="en-US" sz="6600" b="1" dirty="0">
                <a:solidFill>
                  <a:srgbClr val="82E9FE"/>
                </a:solidFill>
              </a:rPr>
              <a:t>18 </a:t>
            </a:r>
            <a:r>
              <a:rPr lang="en-US" sz="6600" b="1" dirty="0" smtClean="0">
                <a:solidFill>
                  <a:srgbClr val="82E9FE"/>
                </a:solidFill>
              </a:rPr>
              <a:t> Word </a:t>
            </a:r>
            <a:r>
              <a:rPr lang="en-US" sz="6600" b="1" dirty="0">
                <a:solidFill>
                  <a:srgbClr val="82E9FE"/>
                </a:solidFill>
              </a:rPr>
              <a:t>Forms</a:t>
            </a:r>
            <a:endParaRPr lang="id-ID" sz="4800" b="1" dirty="0" smtClean="0">
              <a:solidFill>
                <a:srgbClr val="2CFC31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895600"/>
            <a:ext cx="8496300" cy="3429000"/>
          </a:xfrm>
          <a:solidFill>
            <a:schemeClr val="accent5">
              <a:lumMod val="50000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sz="3500" i="1" dirty="0">
                <a:solidFill>
                  <a:srgbClr val="FFFF00"/>
                </a:solidFill>
              </a:rPr>
              <a:t>Section 2: Structure &amp; Written Expression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00A4"/>
                </a:solidFill>
              </a:rPr>
              <a:t>TOEFL Preparation</a:t>
            </a:r>
          </a:p>
          <a:p>
            <a:pPr eaLnBrk="1" hangingPunct="1">
              <a:lnSpc>
                <a:spcPct val="90000"/>
              </a:lnSpc>
              <a:buNone/>
            </a:pPr>
            <a:endParaRPr lang="en-US" sz="1400" i="1" dirty="0">
              <a:solidFill>
                <a:srgbClr val="1111FF"/>
              </a:solidFill>
            </a:endParaRPr>
          </a:p>
          <a:p>
            <a:pPr eaLnBrk="1" hangingPunct="1">
              <a:lnSpc>
                <a:spcPct val="90000"/>
              </a:lnSpc>
              <a:spcAft>
                <a:spcPct val="15000"/>
              </a:spcAft>
              <a:buNone/>
            </a:pPr>
            <a:r>
              <a:rPr lang="en-US" sz="2000" dirty="0">
                <a:solidFill>
                  <a:schemeClr val="tx2"/>
                </a:solidFill>
              </a:rPr>
              <a:t>© Yosa A. Alzuhdy, M.Hum.</a:t>
            </a:r>
          </a:p>
          <a:p>
            <a:pPr eaLnBrk="1" hangingPunct="1">
              <a:lnSpc>
                <a:spcPct val="90000"/>
              </a:lnSpc>
              <a:spcAft>
                <a:spcPct val="15000"/>
              </a:spcAft>
              <a:buNone/>
            </a:pPr>
            <a:r>
              <a:rPr lang="en-US" sz="2000" b="1" dirty="0">
                <a:solidFill>
                  <a:srgbClr val="0000CC"/>
                </a:solidFill>
              </a:rPr>
              <a:t>yosa@uny.ac.id</a:t>
            </a:r>
          </a:p>
          <a:p>
            <a:pPr eaLnBrk="1" hangingPunct="1">
              <a:lnSpc>
                <a:spcPct val="90000"/>
              </a:lnSpc>
              <a:buNone/>
            </a:pPr>
            <a:r>
              <a:rPr lang="en-US" sz="32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English Literature Study Program</a:t>
            </a:r>
            <a:endParaRPr lang="en-US" sz="36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A20202"/>
                </a:solidFill>
              </a:rPr>
              <a:t>State University of Yogyakarta</a:t>
            </a:r>
            <a:endParaRPr lang="id-ID" sz="2800" b="1" dirty="0">
              <a:solidFill>
                <a:srgbClr val="A2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37935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10</a:t>
            </a:fld>
            <a:endParaRPr lang="en-AU" sz="1600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199"/>
            <a:ext cx="9144000" cy="6762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197518" y="1485900"/>
            <a:ext cx="822157" cy="2286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6131093" y="1876425"/>
            <a:ext cx="822157" cy="2286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85775" y="2286000"/>
            <a:ext cx="822157" cy="2286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435643" y="2676525"/>
            <a:ext cx="669757" cy="2286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2514600" y="3076575"/>
            <a:ext cx="822157" cy="2286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1304925" y="3495675"/>
            <a:ext cx="822157" cy="228600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705601" y="3495675"/>
            <a:ext cx="609600" cy="219075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Rectangular Callout 19"/>
          <p:cNvSpPr/>
          <p:nvPr/>
        </p:nvSpPr>
        <p:spPr bwMode="auto">
          <a:xfrm>
            <a:off x="2133600" y="3862626"/>
            <a:ext cx="5005661" cy="861774"/>
          </a:xfrm>
          <a:prstGeom prst="wedgeRectCallout">
            <a:avLst>
              <a:gd name="adj1" fmla="val 15611"/>
              <a:gd name="adj2" fmla="val 41084"/>
            </a:avLst>
          </a:prstGeom>
          <a:solidFill>
            <a:srgbClr val="FFFF00">
              <a:alpha val="72157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2800" b="1" dirty="0" smtClean="0">
                <a:solidFill>
                  <a:srgbClr val="0000CC"/>
                </a:solidFill>
                <a:latin typeface="Arial Narrow" pitchFamily="34" charset="0"/>
              </a:rPr>
              <a:t>Do the rest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(+additional questions)</a:t>
            </a:r>
          </a:p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2800" b="1" dirty="0" smtClean="0">
                <a:solidFill>
                  <a:srgbClr val="0000CC"/>
                </a:solidFill>
                <a:latin typeface="Arial Narrow" pitchFamily="34" charset="0"/>
              </a:rPr>
              <a:t>for your exercise </a:t>
            </a:r>
            <a:r>
              <a:rPr lang="en-US" sz="2800" b="1" dirty="0" smtClean="0">
                <a:solidFill>
                  <a:srgbClr val="660066"/>
                </a:solidFill>
                <a:latin typeface="Arial Narrow" pitchFamily="34" charset="0"/>
              </a:rPr>
              <a:t>as a quiz </a:t>
            </a:r>
            <a:r>
              <a:rPr lang="en-US" sz="2800" b="1" dirty="0" smtClean="0">
                <a:latin typeface="Arial Narrow" pitchFamily="34" charset="0"/>
              </a:rPr>
              <a:t>ONLINE</a:t>
            </a:r>
            <a:r>
              <a:rPr lang="en-US" sz="2800" b="1" dirty="0" smtClean="0">
                <a:solidFill>
                  <a:srgbClr val="0000CC"/>
                </a:solidFill>
                <a:latin typeface="Arial Narrow" pitchFamily="34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18236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11</a:t>
            </a:fld>
            <a:endParaRPr lang="en-AU" sz="16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8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4867276" y="2619375"/>
            <a:ext cx="838200" cy="257175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4400550" y="3019425"/>
            <a:ext cx="838200" cy="257175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638175" y="3400425"/>
            <a:ext cx="838200" cy="257175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3838575" y="3800475"/>
            <a:ext cx="838200" cy="257175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3257550" y="4229100"/>
            <a:ext cx="1238250" cy="257175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8382000" y="4233862"/>
            <a:ext cx="600075" cy="257175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4114800" y="5029200"/>
            <a:ext cx="838200" cy="257175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4210049" y="5429250"/>
            <a:ext cx="1209675" cy="257175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1514475" y="6172200"/>
            <a:ext cx="542925" cy="257175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6267450" y="6181725"/>
            <a:ext cx="895350" cy="257175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2157139" y="5808956"/>
            <a:ext cx="5005661" cy="861774"/>
          </a:xfrm>
          <a:prstGeom prst="wedgeRectCallout">
            <a:avLst>
              <a:gd name="adj1" fmla="val 15611"/>
              <a:gd name="adj2" fmla="val 41084"/>
            </a:avLst>
          </a:prstGeom>
          <a:solidFill>
            <a:srgbClr val="FFFF00">
              <a:alpha val="72157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2800" b="1" dirty="0" smtClean="0">
                <a:solidFill>
                  <a:srgbClr val="0000CC"/>
                </a:solidFill>
                <a:latin typeface="Arial Narrow" pitchFamily="34" charset="0"/>
              </a:rPr>
              <a:t>Do the rest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(+additional questions)</a:t>
            </a:r>
          </a:p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2800" b="1" dirty="0" smtClean="0">
                <a:solidFill>
                  <a:srgbClr val="0000CC"/>
                </a:solidFill>
                <a:latin typeface="Arial Narrow" pitchFamily="34" charset="0"/>
              </a:rPr>
              <a:t>for your exercise </a:t>
            </a:r>
            <a:r>
              <a:rPr lang="en-US" sz="2800" b="1" dirty="0" smtClean="0">
                <a:solidFill>
                  <a:srgbClr val="660066"/>
                </a:solidFill>
                <a:latin typeface="Arial Narrow" pitchFamily="34" charset="0"/>
              </a:rPr>
              <a:t>as a quiz </a:t>
            </a:r>
            <a:r>
              <a:rPr lang="en-US" sz="2800" b="1" dirty="0" smtClean="0">
                <a:latin typeface="Arial Narrow" pitchFamily="34" charset="0"/>
              </a:rPr>
              <a:t>ONLINE</a:t>
            </a:r>
            <a:r>
              <a:rPr lang="en-US" sz="2800" b="1" dirty="0" smtClean="0">
                <a:solidFill>
                  <a:srgbClr val="0000CC"/>
                </a:solidFill>
                <a:latin typeface="Arial Narrow" pitchFamily="34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875394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12</a:t>
            </a:fld>
            <a:endParaRPr lang="en-AU" sz="1600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804863"/>
            <a:ext cx="8991600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Pentagon 20">
            <a:hlinkClick r:id="rId4" action="ppaction://hlinksldjump"/>
          </p:cNvPr>
          <p:cNvSpPr/>
          <p:nvPr/>
        </p:nvSpPr>
        <p:spPr bwMode="auto">
          <a:xfrm>
            <a:off x="8826500" y="2070100"/>
            <a:ext cx="228600" cy="292100"/>
          </a:xfrm>
          <a:prstGeom prst="homePlate">
            <a:avLst/>
          </a:prstGeom>
          <a:solidFill>
            <a:srgbClr val="3333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63973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13</a:t>
            </a:fld>
            <a:endParaRPr lang="en-AU" sz="16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991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495800" y="1962150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2933700" y="3144982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076700" y="3840307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5943600" y="5048250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2019300" y="5745307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ular Callout 11"/>
          <p:cNvSpPr/>
          <p:nvPr/>
        </p:nvSpPr>
        <p:spPr bwMode="auto">
          <a:xfrm>
            <a:off x="3361330" y="2162233"/>
            <a:ext cx="2821106" cy="246221"/>
          </a:xfrm>
          <a:prstGeom prst="wedgeRectCallout">
            <a:avLst>
              <a:gd name="adj1" fmla="val -13582"/>
              <a:gd name="adj2" fmla="val -157296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intellectual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(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Adj+Noun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)</a:t>
            </a:r>
          </a:p>
        </p:txBody>
      </p:sp>
      <p:sp>
        <p:nvSpPr>
          <p:cNvPr id="13" name="Rectangular Callout 12"/>
          <p:cNvSpPr/>
          <p:nvPr/>
        </p:nvSpPr>
        <p:spPr bwMode="auto">
          <a:xfrm>
            <a:off x="2133600" y="2604448"/>
            <a:ext cx="1984171" cy="246221"/>
          </a:xfrm>
          <a:prstGeom prst="wedgeRectCallout">
            <a:avLst>
              <a:gd name="adj1" fmla="val -4154"/>
              <a:gd name="adj2" fmla="val 95661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Adj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: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destructive</a:t>
            </a:r>
          </a:p>
        </p:txBody>
      </p:sp>
      <p:sp>
        <p:nvSpPr>
          <p:cNvPr id="14" name="Rectangular Callout 13"/>
          <p:cNvSpPr/>
          <p:nvPr/>
        </p:nvSpPr>
        <p:spPr bwMode="auto">
          <a:xfrm>
            <a:off x="2971800" y="3327219"/>
            <a:ext cx="2727121" cy="246221"/>
          </a:xfrm>
          <a:prstGeom prst="wedgeRectCallout">
            <a:avLst>
              <a:gd name="adj1" fmla="val -4154"/>
              <a:gd name="adj2" fmla="val 95661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Adj+Noun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: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importance</a:t>
            </a:r>
          </a:p>
        </p:txBody>
      </p:sp>
      <p:sp>
        <p:nvSpPr>
          <p:cNvPr id="15" name="Rectangular Callout 14"/>
          <p:cNvSpPr/>
          <p:nvPr/>
        </p:nvSpPr>
        <p:spPr bwMode="auto">
          <a:xfrm>
            <a:off x="5344677" y="4267213"/>
            <a:ext cx="1984171" cy="492443"/>
          </a:xfrm>
          <a:prstGeom prst="wedgeRectCallout">
            <a:avLst>
              <a:gd name="adj1" fmla="val -12408"/>
              <a:gd name="adj2" fmla="val 73489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which[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Subj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]+</a:t>
            </a:r>
            <a:r>
              <a:rPr kumimoji="0" lang="en-US" sz="1600" b="1" i="0" u="none" strike="noStrike" cap="none" normalizeH="0" baseline="0" dirty="0" err="1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Vb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: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analyzes</a:t>
            </a:r>
          </a:p>
        </p:txBody>
      </p:sp>
      <p:sp>
        <p:nvSpPr>
          <p:cNvPr id="16" name="Rectangular Callout 15"/>
          <p:cNvSpPr/>
          <p:nvPr/>
        </p:nvSpPr>
        <p:spPr bwMode="auto">
          <a:xfrm>
            <a:off x="152400" y="5001904"/>
            <a:ext cx="2153062" cy="492443"/>
          </a:xfrm>
          <a:prstGeom prst="wedgeRectCallout">
            <a:avLst>
              <a:gd name="adj1" fmla="val 44021"/>
              <a:gd name="adj2" fmla="val 707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tabLst>
                <a:tab pos="566738" algn="l"/>
                <a:tab pos="1539875" algn="l"/>
              </a:tabLst>
            </a:pP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compare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 w/ </a:t>
            </a: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ballet </a:t>
            </a:r>
          </a:p>
          <a:p>
            <a:pPr>
              <a:tabLst>
                <a:tab pos="566738" algn="l"/>
                <a:tab pos="1539875" algn="l"/>
              </a:tabLst>
            </a:pPr>
            <a:r>
              <a:rPr kumimoji="0" lang="en-US" sz="1600" b="1" i="0" u="none" strike="noStrike" cap="none" normalizeH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  <a:sym typeface="Wingdings" pitchFamily="2" charset="2"/>
              </a:rPr>
              <a:t> Noun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0000CC"/>
                </a:solidFill>
                <a:effectLst/>
                <a:latin typeface="Verdana" pitchFamily="34" charset="0"/>
                <a:cs typeface="Times New Roman" pitchFamily="18" charset="0"/>
              </a:rPr>
              <a:t>: 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Verdana" pitchFamily="34" charset="0"/>
                <a:cs typeface="Times New Roman" pitchFamily="18" charset="0"/>
              </a:rPr>
              <a:t>dances</a:t>
            </a:r>
          </a:p>
        </p:txBody>
      </p:sp>
      <p:sp>
        <p:nvSpPr>
          <p:cNvPr id="18" name="Rectangular Callout 17"/>
          <p:cNvSpPr/>
          <p:nvPr/>
        </p:nvSpPr>
        <p:spPr bwMode="auto">
          <a:xfrm>
            <a:off x="2547017" y="5852704"/>
            <a:ext cx="5005661" cy="861774"/>
          </a:xfrm>
          <a:prstGeom prst="wedgeRectCallout">
            <a:avLst>
              <a:gd name="adj1" fmla="val 15611"/>
              <a:gd name="adj2" fmla="val 41084"/>
            </a:avLst>
          </a:prstGeom>
          <a:solidFill>
            <a:srgbClr val="FFFF00">
              <a:alpha val="72157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2800" b="1" dirty="0" smtClean="0">
                <a:solidFill>
                  <a:srgbClr val="0000CC"/>
                </a:solidFill>
                <a:latin typeface="Arial Narrow" pitchFamily="34" charset="0"/>
              </a:rPr>
              <a:t>Do the rest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(+additional questions)</a:t>
            </a:r>
          </a:p>
          <a:p>
            <a:pPr marL="1154113" indent="-1154113">
              <a:tabLst>
                <a:tab pos="566738" algn="l"/>
                <a:tab pos="1539875" algn="l"/>
              </a:tabLst>
            </a:pPr>
            <a:r>
              <a:rPr lang="en-US" sz="2800" b="1" dirty="0" smtClean="0">
                <a:solidFill>
                  <a:srgbClr val="0000CC"/>
                </a:solidFill>
                <a:latin typeface="Arial Narrow" pitchFamily="34" charset="0"/>
              </a:rPr>
              <a:t>for your exercise </a:t>
            </a:r>
            <a:r>
              <a:rPr lang="en-US" sz="2800" b="1" dirty="0" smtClean="0">
                <a:solidFill>
                  <a:srgbClr val="660066"/>
                </a:solidFill>
                <a:latin typeface="Arial Narrow" pitchFamily="34" charset="0"/>
              </a:rPr>
              <a:t>as a quiz </a:t>
            </a:r>
            <a:r>
              <a:rPr lang="en-US" sz="2800" b="1" dirty="0" smtClean="0">
                <a:latin typeface="Arial Narrow" pitchFamily="34" charset="0"/>
              </a:rPr>
              <a:t>ONLINE</a:t>
            </a:r>
            <a:r>
              <a:rPr lang="en-US" sz="2800" b="1" dirty="0" smtClean="0">
                <a:solidFill>
                  <a:srgbClr val="0000CC"/>
                </a:solidFill>
                <a:latin typeface="Arial Narrow" pitchFamily="34" charset="0"/>
              </a:rPr>
              <a:t>.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352300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sz="3600" b="1" dirty="0" smtClean="0"/>
          </a:p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Please review again at home,</a:t>
            </a:r>
          </a:p>
          <a:p>
            <a:pPr algn="ct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and</a:t>
            </a:r>
            <a:endParaRPr lang="en-US" sz="3600" b="1" dirty="0">
              <a:solidFill>
                <a:srgbClr val="C00000"/>
              </a:solidFill>
            </a:endParaRPr>
          </a:p>
          <a:p>
            <a:pPr algn="ctr">
              <a:spcBef>
                <a:spcPts val="0"/>
              </a:spcBef>
              <a:buNone/>
            </a:pPr>
            <a:r>
              <a:rPr lang="en-US" sz="3600" b="1" dirty="0" smtClean="0">
                <a:solidFill>
                  <a:srgbClr val="0000CC"/>
                </a:solidFill>
              </a:rPr>
              <a:t>do the quiz/exercise </a:t>
            </a:r>
            <a:r>
              <a:rPr lang="en-US" sz="4800" b="1" dirty="0" smtClean="0">
                <a:solidFill>
                  <a:srgbClr val="006600"/>
                </a:solidFill>
              </a:rPr>
              <a:t>online.</a:t>
            </a:r>
            <a:endParaRPr lang="en-US" sz="3600" b="1" dirty="0" smtClean="0">
              <a:solidFill>
                <a:srgbClr val="006600"/>
              </a:solidFill>
            </a:endParaRPr>
          </a:p>
          <a:p>
            <a:pPr algn="ctr">
              <a:buNone/>
            </a:pPr>
            <a:endParaRPr lang="en-US" sz="3600" b="1" dirty="0" smtClean="0"/>
          </a:p>
          <a:p>
            <a:pPr algn="ctr">
              <a:buNone/>
            </a:pPr>
            <a:r>
              <a:rPr lang="en-US" sz="3600" b="1" dirty="0" smtClean="0"/>
              <a:t>See you next time…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14</a:t>
            </a:fld>
            <a:endParaRPr lang="en-AU" sz="1600" b="1" dirty="0"/>
          </a:p>
        </p:txBody>
      </p:sp>
    </p:spTree>
    <p:extLst>
      <p:ext uri="{BB962C8B-B14F-4D97-AF65-F5344CB8AC3E}">
        <p14:creationId xmlns:p14="http://schemas.microsoft.com/office/powerpoint/2010/main" val="4279487700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1281" y="38100"/>
            <a:ext cx="9266031" cy="6804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U.S. Map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C602EDBF-8BDB-4A56-95B2-9A5DAAB7C286}" type="slidenum">
              <a:rPr lang="en-AU" smtClean="0"/>
              <a:pPr>
                <a:defRPr/>
              </a:pPr>
              <a:t>15</a:t>
            </a:fld>
            <a:endParaRPr lang="en-AU"/>
          </a:p>
        </p:txBody>
      </p:sp>
      <p:sp>
        <p:nvSpPr>
          <p:cNvPr id="13" name="Pentagon 12">
            <a:hlinkClick r:id="rId3" action="ppaction://hlinksldjump"/>
          </p:cNvPr>
          <p:cNvSpPr/>
          <p:nvPr/>
        </p:nvSpPr>
        <p:spPr bwMode="auto">
          <a:xfrm>
            <a:off x="8826500" y="2082800"/>
            <a:ext cx="228600" cy="292100"/>
          </a:xfrm>
          <a:prstGeom prst="homePlate">
            <a:avLst/>
          </a:prstGeom>
          <a:solidFill>
            <a:srgbClr val="3333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Oval 5"/>
          <p:cNvSpPr/>
          <p:nvPr/>
        </p:nvSpPr>
        <p:spPr bwMode="auto">
          <a:xfrm>
            <a:off x="2283598" y="2854912"/>
            <a:ext cx="1168494" cy="1010297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057400" y="1846557"/>
            <a:ext cx="1143000" cy="1017234"/>
          </a:xfrm>
          <a:prstGeom prst="ellipse">
            <a:avLst/>
          </a:prstGeom>
          <a:solidFill>
            <a:srgbClr val="FF0000">
              <a:alpha val="40000"/>
            </a:srgbClr>
          </a:solidFill>
          <a:ln w="9525" cap="flat" cmpd="sng" algn="ctr">
            <a:solidFill>
              <a:srgbClr val="3333CC">
                <a:alpha val="50196"/>
              </a:srgb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89343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 67   </a:t>
            </a:r>
            <a:r>
              <a:rPr lang="en-US" sz="4800" b="1" dirty="0" smtClean="0"/>
              <a:t>Word Forms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2</a:t>
            </a:fld>
            <a:endParaRPr lang="en-AU" sz="1600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8587"/>
            <a:ext cx="9067800" cy="661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 bwMode="auto">
          <a:xfrm>
            <a:off x="3780430" y="1905000"/>
            <a:ext cx="5072418" cy="237699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2147248" y="2664156"/>
            <a:ext cx="5257800" cy="246221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0000CC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155242" y="2158621"/>
            <a:ext cx="8912557" cy="237699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152400" y="2403144"/>
            <a:ext cx="3464530" cy="237699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956163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3</a:t>
            </a:fld>
            <a:endParaRPr lang="en-AU" sz="1600" b="1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78" y="152400"/>
            <a:ext cx="8543622" cy="663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2386056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4</a:t>
            </a:fld>
            <a:endParaRPr lang="en-AU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76200"/>
            <a:ext cx="8982075" cy="675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 bwMode="auto">
          <a:xfrm>
            <a:off x="381000" y="1321557"/>
            <a:ext cx="4982570" cy="247935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620434" y="1672049"/>
            <a:ext cx="3264680" cy="270843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0000CC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396920" y="3206900"/>
            <a:ext cx="5492088" cy="274417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0000CC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429904" y="4083068"/>
            <a:ext cx="8686800" cy="272729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427374" y="4357048"/>
            <a:ext cx="740626" cy="247935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991379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5</a:t>
            </a:fld>
            <a:endParaRPr lang="en-AU" sz="1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48" y="42863"/>
            <a:ext cx="8901113" cy="681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ular Callout 5"/>
          <p:cNvSpPr/>
          <p:nvPr/>
        </p:nvSpPr>
        <p:spPr bwMode="auto">
          <a:xfrm>
            <a:off x="503830" y="1430923"/>
            <a:ext cx="5078104" cy="286240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7" name="Rectangular Callout 6"/>
          <p:cNvSpPr/>
          <p:nvPr/>
        </p:nvSpPr>
        <p:spPr bwMode="auto">
          <a:xfrm>
            <a:off x="478808" y="3750972"/>
            <a:ext cx="3214048" cy="272729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8" name="Rectangular Callout 7"/>
          <p:cNvSpPr/>
          <p:nvPr/>
        </p:nvSpPr>
        <p:spPr bwMode="auto">
          <a:xfrm>
            <a:off x="5702991" y="3755408"/>
            <a:ext cx="2137650" cy="270843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0000CC">
              <a:alpha val="22000"/>
            </a:srgbClr>
          </a:solidFill>
          <a:ln w="12700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518132" y="4783767"/>
            <a:ext cx="4774924" cy="272729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2917208" y="5809623"/>
            <a:ext cx="3366448" cy="272729"/>
          </a:xfrm>
          <a:prstGeom prst="wedgeRectCallout">
            <a:avLst>
              <a:gd name="adj1" fmla="val -10126"/>
              <a:gd name="adj2" fmla="val 51318"/>
            </a:avLst>
          </a:prstGeom>
          <a:solidFill>
            <a:srgbClr val="FF0000">
              <a:alpha val="22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600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154113" indent="-1154113">
              <a:tabLst>
                <a:tab pos="566738" algn="l"/>
                <a:tab pos="1539875" algn="l"/>
              </a:tabLst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0000CC"/>
              </a:solidFill>
              <a:effectLst/>
              <a:latin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862388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6</a:t>
            </a:fld>
            <a:endParaRPr lang="en-AU" sz="16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91540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2971800"/>
            <a:ext cx="890587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5"/>
          <p:cNvSpPr>
            <a:spLocks noChangeArrowheads="1"/>
          </p:cNvSpPr>
          <p:nvPr/>
        </p:nvSpPr>
        <p:spPr bwMode="auto">
          <a:xfrm>
            <a:off x="5434652" y="914400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6743700" y="2119126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2922896" y="5790374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54700" y="943723"/>
            <a:ext cx="2579681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adjective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+Noun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(phrase)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19800" y="1612900"/>
            <a:ext cx="2855397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adverb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+Adjective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 (number)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83000" y="5511800"/>
            <a:ext cx="3738652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Parallel</a:t>
            </a:r>
            <a:r>
              <a:rPr lang="en-US" sz="12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profession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+</a:t>
            </a:r>
            <a:r>
              <a:rPr lang="en-US" sz="1400" b="1" dirty="0" err="1" smtClean="0">
                <a:solidFill>
                  <a:srgbClr val="8E001B"/>
                </a:solidFill>
                <a:latin typeface="Verdana" pitchFamily="34" charset="0"/>
                <a:cs typeface="Times New Roman" pitchFamily="18" charset="0"/>
              </a:rPr>
              <a:t>and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+profession</a:t>
            </a:r>
            <a:endParaRPr lang="en-US" sz="1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015920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825" y="115888"/>
            <a:ext cx="8054975" cy="722312"/>
          </a:xfrm>
        </p:spPr>
        <p:txBody>
          <a:bodyPr/>
          <a:lstStyle/>
          <a:p>
            <a:r>
              <a:rPr lang="en-US" b="1" dirty="0" smtClean="0"/>
              <a:t>Other word form problems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dirty="0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7</a:t>
            </a:fld>
            <a:endParaRPr lang="en-AU" sz="16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76201"/>
            <a:ext cx="9015557" cy="6705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4458648" y="644856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auto">
          <a:xfrm>
            <a:off x="4307196" y="1738126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AutoShape 5"/>
          <p:cNvSpPr>
            <a:spLocks noChangeArrowheads="1"/>
          </p:cNvSpPr>
          <p:nvPr/>
        </p:nvSpPr>
        <p:spPr bwMode="auto">
          <a:xfrm>
            <a:off x="1857992" y="3221182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5"/>
          <p:cNvSpPr>
            <a:spLocks noChangeArrowheads="1"/>
          </p:cNvSpPr>
          <p:nvPr/>
        </p:nvSpPr>
        <p:spPr bwMode="auto">
          <a:xfrm>
            <a:off x="3388056" y="4821382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auto">
          <a:xfrm>
            <a:off x="2057400" y="5991678"/>
            <a:ext cx="419100" cy="207818"/>
          </a:xfrm>
          <a:prstGeom prst="flowChartSummingJunction">
            <a:avLst/>
          </a:prstGeom>
          <a:noFill/>
          <a:ln w="28575">
            <a:solidFill>
              <a:srgbClr val="B4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289300" y="101600"/>
            <a:ext cx="4488858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the/a/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an+</a:t>
            </a:r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Noun</a:t>
            </a:r>
            <a:r>
              <a:rPr lang="en-US" sz="1400" b="1" dirty="0" smtClean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(phrase)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  </a:t>
            </a:r>
            <a:r>
              <a:rPr lang="en-US" sz="1400" b="1" dirty="0" smtClean="0">
                <a:solidFill>
                  <a:srgbClr val="8E001B"/>
                </a:solidFill>
                <a:latin typeface="Verdana" pitchFamily="34" charset="0"/>
                <a:cs typeface="Times New Roman" pitchFamily="18" charset="0"/>
              </a:rPr>
              <a:t>//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   </a:t>
            </a:r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Noun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+of+</a:t>
            </a:r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Noun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00400" y="1197723"/>
            <a:ext cx="3151953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the </a:t>
            </a:r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most+</a:t>
            </a:r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adjective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  </a:t>
            </a:r>
            <a:r>
              <a:rPr lang="en-US" sz="1400" b="1" dirty="0" smtClean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(comparison)</a:t>
            </a:r>
            <a:endParaRPr lang="en-US" sz="14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3600" y="2658223"/>
            <a:ext cx="2230226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Subject+</a:t>
            </a:r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Verb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(predicate)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59542" y="4321923"/>
            <a:ext cx="2477088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be used to + 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Verb</a:t>
            </a:r>
            <a:r>
              <a:rPr lang="en-US" sz="1400" b="1" dirty="0" smtClean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1200" b="1" dirty="0" smtClean="0">
                <a:solidFill>
                  <a:srgbClr val="8E001B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heat</a:t>
            </a:r>
            <a:endParaRPr lang="en-US" sz="1400" b="1" dirty="0">
              <a:solidFill>
                <a:srgbClr val="0000CC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98628" y="5477623"/>
            <a:ext cx="4870372" cy="224677"/>
          </a:xfrm>
          <a:prstGeom prst="rect">
            <a:avLst/>
          </a:prstGeom>
          <a:solidFill>
            <a:srgbClr val="FFFF00"/>
          </a:solidFill>
        </p:spPr>
        <p:txBody>
          <a:bodyPr wrap="none" lIns="9144" tIns="0" rIns="18288" bIns="9144">
            <a:spAutoFit/>
          </a:bodyPr>
          <a:lstStyle/>
          <a:p>
            <a:r>
              <a:rPr lang="en-US" sz="1400" b="1" dirty="0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</a:rPr>
              <a:t>Subject: 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Noun</a:t>
            </a:r>
            <a:r>
              <a:rPr lang="en-US" sz="1400" b="1" dirty="0" smtClean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(phrase)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8E001B"/>
                </a:solidFill>
                <a:latin typeface="Verdana" pitchFamily="34" charset="0"/>
                <a:cs typeface="Times New Roman" pitchFamily="18" charset="0"/>
              </a:rPr>
              <a:t>//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 </a:t>
            </a:r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Gerund</a:t>
            </a:r>
            <a:r>
              <a:rPr lang="en-US" sz="1200" b="1" dirty="0" err="1" smtClean="0">
                <a:solidFill>
                  <a:srgbClr val="0000CC"/>
                </a:solidFill>
                <a:latin typeface="Verdana" pitchFamily="34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1400" b="1" dirty="0" err="1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Noun</a:t>
            </a:r>
            <a:r>
              <a:rPr lang="en-US" sz="1400" b="1" dirty="0" smtClean="0">
                <a:solidFill>
                  <a:srgbClr val="FF0000"/>
                </a:solidFill>
                <a:latin typeface="Verdana" pitchFamily="34" charset="0"/>
                <a:cs typeface="Times New Roman" pitchFamily="18" charset="0"/>
              </a:rPr>
              <a:t> </a:t>
            </a:r>
            <a:r>
              <a:rPr lang="en-US" sz="1400" b="1" dirty="0" smtClean="0">
                <a:solidFill>
                  <a:srgbClr val="0000CC"/>
                </a:solidFill>
                <a:latin typeface="Arial Narrow" pitchFamily="34" charset="0"/>
                <a:cs typeface="Times New Roman" pitchFamily="18" charset="0"/>
              </a:rPr>
              <a:t>(the process)</a:t>
            </a:r>
            <a:endParaRPr lang="en-US" sz="14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1862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p.74  </a:t>
            </a:r>
            <a:r>
              <a:rPr lang="en-US" sz="5400" b="1" dirty="0" smtClean="0"/>
              <a:t>Exc.18.1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8</a:t>
            </a:fld>
            <a:endParaRPr lang="en-AU" sz="16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3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6213"/>
            <a:ext cx="8977313" cy="668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" y="1582429"/>
            <a:ext cx="8977313" cy="526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241414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AU" smtClean="0"/>
          </a:p>
          <a:p>
            <a:pPr>
              <a:defRPr/>
            </a:pPr>
            <a:fld id="{5EFE5B72-F925-4B41-B02E-CCDD58C0A057}" type="slidenum">
              <a:rPr lang="en-AU" sz="1400" b="1" smtClean="0"/>
              <a:pPr>
                <a:defRPr/>
              </a:pPr>
              <a:t>9</a:t>
            </a:fld>
            <a:endParaRPr lang="en-AU" sz="16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3825"/>
            <a:ext cx="891540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436" y="1753879"/>
            <a:ext cx="8939212" cy="515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149683"/>
      </p:ext>
    </p:extLst>
  </p:cSld>
  <p:clrMapOvr>
    <a:masterClrMapping/>
  </p:clrMapOvr>
  <p:transition spd="med" advClick="0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Yosa A. Alzuhdy">
  <a:themeElements>
    <a:clrScheme name="Yosa A. Alzuhd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osa A. Alzuhd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Yosa A. Alzuhd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osa A. Alzuhd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osa A. Alzuhd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49087</TotalTime>
  <Words>184</Words>
  <Application>Microsoft Office PowerPoint</Application>
  <PresentationFormat>On-screen Show (4:3)</PresentationFormat>
  <Paragraphs>66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Yosa A. Alzuhdy</vt:lpstr>
      <vt:lpstr>18  Word Forms</vt:lpstr>
      <vt:lpstr>p. 67   Word Forms </vt:lpstr>
      <vt:lpstr>PowerPoint Presentation</vt:lpstr>
      <vt:lpstr>PowerPoint Presentation</vt:lpstr>
      <vt:lpstr>PowerPoint Presentation</vt:lpstr>
      <vt:lpstr>PowerPoint Presentation</vt:lpstr>
      <vt:lpstr>Other word form problems</vt:lpstr>
      <vt:lpstr>p.74  Exc.18.1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U.S. Map</vt:lpstr>
    </vt:vector>
  </TitlesOfParts>
  <Company>Fujitsu Indonesia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Sentences</dc:title>
  <dc:creator>Yosa A. Alzuhdy</dc:creator>
  <cp:lastModifiedBy>Yosa A. Alzuhdy</cp:lastModifiedBy>
  <cp:revision>654</cp:revision>
  <dcterms:created xsi:type="dcterms:W3CDTF">2006-10-15T19:30:25Z</dcterms:created>
  <dcterms:modified xsi:type="dcterms:W3CDTF">2016-10-06T13:16:15Z</dcterms:modified>
</cp:coreProperties>
</file>