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813" r:id="rId2"/>
    <p:sldId id="839" r:id="rId3"/>
    <p:sldId id="840" r:id="rId4"/>
    <p:sldId id="841" r:id="rId5"/>
    <p:sldId id="842" r:id="rId6"/>
    <p:sldId id="843" r:id="rId7"/>
    <p:sldId id="844" r:id="rId8"/>
    <p:sldId id="845" r:id="rId9"/>
    <p:sldId id="846" r:id="rId10"/>
    <p:sldId id="847" r:id="rId11"/>
    <p:sldId id="848" r:id="rId12"/>
    <p:sldId id="849" r:id="rId13"/>
    <p:sldId id="850" r:id="rId14"/>
    <p:sldId id="851" r:id="rId15"/>
    <p:sldId id="852" r:id="rId16"/>
    <p:sldId id="853" r:id="rId17"/>
    <p:sldId id="854" r:id="rId18"/>
    <p:sldId id="855" r:id="rId19"/>
    <p:sldId id="856" r:id="rId20"/>
    <p:sldId id="857" r:id="rId21"/>
    <p:sldId id="858" r:id="rId22"/>
    <p:sldId id="859" r:id="rId23"/>
    <p:sldId id="860" r:id="rId24"/>
    <p:sldId id="861" r:id="rId25"/>
    <p:sldId id="862" r:id="rId26"/>
    <p:sldId id="814" r:id="rId27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66"/>
    <a:srgbClr val="FFFF00"/>
    <a:srgbClr val="006600"/>
    <a:srgbClr val="8E001B"/>
    <a:srgbClr val="FA0000"/>
    <a:srgbClr val="FF0000"/>
    <a:srgbClr val="FFFFFF"/>
    <a:srgbClr val="FF66CC"/>
    <a:srgbClr val="61F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98" autoAdjust="0"/>
    <p:restoredTop sz="94508" autoAdjust="0"/>
  </p:normalViewPr>
  <p:slideViewPr>
    <p:cSldViewPr>
      <p:cViewPr varScale="1">
        <p:scale>
          <a:sx n="60" d="100"/>
          <a:sy n="60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94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B3553061-2293-43A7-B947-BB9437B5A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8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1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5D062DCD-6D5B-445F-93A8-061AB5427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21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Walnut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96838" y="1752600"/>
            <a:ext cx="9372601" cy="5105400"/>
            <a:chOff x="-23" y="1525"/>
            <a:chExt cx="5783" cy="2495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1752"/>
              <a:ext cx="5760" cy="9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42"/>
              <a:ext cx="5760" cy="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0" y="1933"/>
              <a:ext cx="251" cy="208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0" y="1525"/>
              <a:ext cx="748" cy="27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31" y="1616"/>
              <a:ext cx="318" cy="318"/>
            </a:xfrm>
            <a:prstGeom prst="ellipse">
              <a:avLst/>
            </a:prstGeom>
            <a:solidFill>
              <a:srgbClr val="CC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58" y="1661"/>
              <a:ext cx="454" cy="22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-23" y="1525"/>
              <a:ext cx="295" cy="27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-23" y="1525"/>
              <a:ext cx="363" cy="408"/>
            </a:xfrm>
            <a:prstGeom prst="rtTriangle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 rot="5400000">
              <a:off x="-822" y="2843"/>
              <a:ext cx="196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AU" sz="1900" b="1" dirty="0">
                  <a:solidFill>
                    <a:srgbClr val="D60093"/>
                  </a:solidFill>
                  <a:latin typeface="Microsoft Sans Serif" pitchFamily="34" charset="0"/>
                </a:rPr>
                <a:t>© Yosa A. Alzuhdy – </a:t>
              </a:r>
              <a:r>
                <a:rPr lang="en-AU" sz="1900" b="1" dirty="0" smtClean="0">
                  <a:solidFill>
                    <a:srgbClr val="0000CC"/>
                  </a:solidFill>
                  <a:latin typeface="Microsoft Sans Serif" pitchFamily="34" charset="0"/>
                </a:rPr>
                <a:t>English Dept.</a:t>
              </a:r>
              <a:endParaRPr lang="en-AU" sz="1900" dirty="0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971800"/>
            <a:ext cx="7696200" cy="2514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58775"/>
            <a:ext cx="81629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" name="WordArt 21"/>
          <p:cNvSpPr>
            <a:spLocks noChangeArrowheads="1" noChangeShapeType="1" noTextEdit="1"/>
          </p:cNvSpPr>
          <p:nvPr userDrawn="1"/>
        </p:nvSpPr>
        <p:spPr bwMode="auto">
          <a:xfrm>
            <a:off x="15766" y="417708"/>
            <a:ext cx="11430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TOEFL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21" name="WordArt 20"/>
          <p:cNvSpPr>
            <a:spLocks noChangeArrowheads="1" noChangeShapeType="1" noTextEdit="1"/>
          </p:cNvSpPr>
          <p:nvPr userDrawn="1"/>
        </p:nvSpPr>
        <p:spPr bwMode="auto">
          <a:xfrm>
            <a:off x="44450" y="89079"/>
            <a:ext cx="1066800" cy="30600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505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rotWithShape="0">
                    <a:srgbClr val="000000"/>
                  </a:outerShdw>
                </a:effectLst>
                <a:latin typeface="Impact"/>
              </a:rPr>
              <a:t>STRUCTURE</a:t>
            </a:r>
            <a:endParaRPr lang="en-US" sz="3600" b="1" kern="10" dirty="0">
              <a:ln w="17780">
                <a:solidFill>
                  <a:srgbClr val="FFFFFF"/>
                </a:solidFill>
                <a:miter lim="800000"/>
                <a:headEnd/>
                <a:tailEnd/>
              </a:ln>
              <a:solidFill>
                <a:srgbClr val="505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0" grpId="3"/>
      <p:bldP spid="20" grpId="4"/>
      <p:bldP spid="20" grpId="5"/>
      <p:bldP spid="20" grpId="6"/>
      <p:bldP spid="20" grpId="7"/>
      <p:bldP spid="20" grpId="8"/>
      <p:bldP spid="20" grpId="9"/>
      <p:bldP spid="20" grpId="10"/>
      <p:bldP spid="20" grpId="11"/>
      <p:bldP spid="20" grpId="12"/>
      <p:bldP spid="20" grpId="13"/>
      <p:bldP spid="20" grpId="14"/>
      <p:bldP spid="20" grpId="15"/>
      <p:bldP spid="20" grpId="16"/>
      <p:bldP spid="20" grpId="17"/>
      <p:bldP spid="20" grpId="18"/>
      <p:bldP spid="20" grpId="19"/>
      <p:bldP spid="20" grpId="20"/>
      <p:bldP spid="20" grpId="21"/>
      <p:bldP spid="20" grpId="22"/>
      <p:bldP spid="20" grpId="23"/>
      <p:bldP spid="20" grpId="24"/>
      <p:bldP spid="20" grpId="25"/>
      <p:bldP spid="20" grpId="26"/>
      <p:bldP spid="20" grpId="27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1" grpId="26" animBg="1"/>
      <p:bldP spid="21" grpId="2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3AC9-F051-440F-A054-0C3855545D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D8E2F17B-35EF-4339-96AF-4DE3DA47070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15888"/>
            <a:ext cx="2190750" cy="6513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419850" cy="6513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3BB9-77E7-4D17-88AD-F1510B01C2F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03F2727D-DCC7-45AC-83AE-E779AA4FEE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5B8D-5BF6-471F-8C52-C07E2B2F68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-334095" y="759004"/>
            <a:ext cx="914401" cy="625475"/>
          </a:xfrm>
        </p:spPr>
        <p:txBody>
          <a:bodyPr/>
          <a:lstStyle>
            <a:lvl1pPr>
              <a:defRPr sz="700" b="0"/>
            </a:lvl1pPr>
          </a:lstStyle>
          <a:p>
            <a:pPr>
              <a:defRPr/>
            </a:pPr>
            <a:endParaRPr lang="en-AU" dirty="0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‹#›</a:t>
            </a:fld>
            <a:endParaRPr lang="en-AU" sz="1600" b="1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195F-42C6-4B24-B212-038E171AC0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-86931" y="648237"/>
            <a:ext cx="504825" cy="457200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endParaRPr lang="en-AU" dirty="0" smtClean="0"/>
          </a:p>
          <a:p>
            <a:pPr>
              <a:defRPr/>
            </a:pPr>
            <a:fld id="{0C75A260-20DB-46F2-8C65-16CBA7A23BE1}" type="slidenum">
              <a:rPr lang="en-AU" sz="1400" smtClean="0"/>
              <a:pPr>
                <a:defRPr/>
              </a:pPr>
              <a:t>‹#›</a:t>
            </a:fld>
            <a:endParaRPr lang="en-AU" sz="1400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295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DDBF-7578-4780-BA2F-9371B09EAB2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-112689" y="661116"/>
            <a:ext cx="504825" cy="457200"/>
          </a:xfrm>
        </p:spPr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 sz="1600" dirty="0" smtClean="0"/>
          </a:p>
          <a:p>
            <a:pPr>
              <a:defRPr/>
            </a:pPr>
            <a:fld id="{09ED9FF8-674A-4A3E-BA5D-57D2E674D5E2}" type="slidenum">
              <a:rPr lang="en-AU" sz="1600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DA99-CE6C-425B-AC77-6DA33CC3EBB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F375F13E-9E56-4DE0-A180-238B02D2F6B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6547-306D-47B9-AE97-DF858A8E259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78DED882-3382-4FEA-9E16-05BD07EE97A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5BD38-0C24-4F4D-A17C-EB1E1EBD49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33ECE34D-DA64-4B58-AD13-C80CCC5D96A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F85A6-BB67-4469-96B6-1A3DC35C1E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7251C355-2630-4345-8CD5-EF1F6B95E74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A6173-2FA3-45FC-83BB-1179DED6374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FBCC6D6A-67D3-4726-B2E9-0D32FC1EDBB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67000"/>
              </a:srgbClr>
            </a:gs>
            <a:gs pos="17999">
              <a:srgbClr val="99CCFF">
                <a:alpha val="24000"/>
              </a:srgbClr>
            </a:gs>
            <a:gs pos="36000">
              <a:srgbClr val="9966FF">
                <a:alpha val="22000"/>
              </a:srgbClr>
            </a:gs>
            <a:gs pos="61000">
              <a:srgbClr val="CC99FF">
                <a:alpha val="37000"/>
              </a:srgbClr>
            </a:gs>
            <a:gs pos="82001">
              <a:srgbClr val="99CCFF">
                <a:alpha val="62000"/>
              </a:srgbClr>
            </a:gs>
            <a:gs pos="100000">
              <a:srgbClr val="CCCCFF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Medium wood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1">
            <a:blip r:embed="rId13">
              <a:lum bright="-35000" contrast="-43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5888"/>
            <a:ext cx="82835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00600" y="5181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CC"/>
                </a:solidFill>
              </a:defRPr>
            </a:lvl1pPr>
          </a:lstStyle>
          <a:p>
            <a:pPr>
              <a:defRPr/>
            </a:pPr>
            <a:fld id="{12B75FBF-C9C8-41B3-A0BC-19F6FA086E3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-114300" y="1120775"/>
            <a:ext cx="406400" cy="57372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885825"/>
            <a:ext cx="9410700" cy="1095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-114300" y="990600"/>
            <a:ext cx="9410700" cy="1301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-114300" y="0"/>
            <a:ext cx="1222375" cy="7508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588963" y="250825"/>
            <a:ext cx="520700" cy="873125"/>
          </a:xfrm>
          <a:prstGeom prst="ellipse">
            <a:avLst/>
          </a:prstGeom>
          <a:solidFill>
            <a:srgbClr val="CC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142875" y="373063"/>
            <a:ext cx="742950" cy="6254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-152400" y="0"/>
            <a:ext cx="482600" cy="750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-152400" y="0"/>
            <a:ext cx="593725" cy="1120775"/>
          </a:xfrm>
          <a:prstGeom prst="rtTriangle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 rot="5400000">
            <a:off x="-2314575" y="3533775"/>
            <a:ext cx="4986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AU" b="1" dirty="0">
              <a:solidFill>
                <a:srgbClr val="D60093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4052" y="863958"/>
            <a:ext cx="504825" cy="2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/>
            </a:lvl1pPr>
          </a:lstStyle>
          <a:p>
            <a:pPr>
              <a:defRPr/>
            </a:pPr>
            <a:fld id="{99C25317-4D8B-4904-B18A-E8C15F1D6AA5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4117" name="WordArt 21"/>
          <p:cNvSpPr>
            <a:spLocks noChangeArrowheads="1" noChangeShapeType="1" noTextEdit="1"/>
          </p:cNvSpPr>
          <p:nvPr/>
        </p:nvSpPr>
        <p:spPr bwMode="auto">
          <a:xfrm>
            <a:off x="15766" y="417708"/>
            <a:ext cx="11430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TOEFL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 rot="5400000">
            <a:off x="-608806" y="5493544"/>
            <a:ext cx="1479550" cy="18256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AU" sz="1000" dirty="0">
                <a:solidFill>
                  <a:schemeClr val="bg1"/>
                </a:solidFill>
              </a:rPr>
              <a:t>©</a:t>
            </a:r>
            <a:r>
              <a:rPr lang="en-AU" sz="900" dirty="0">
                <a:solidFill>
                  <a:schemeClr val="bg1"/>
                </a:solidFill>
              </a:rPr>
              <a:t> Yosa A. Alzuhdy - </a:t>
            </a:r>
            <a:r>
              <a:rPr lang="en-AU" sz="900" dirty="0" smtClean="0">
                <a:solidFill>
                  <a:schemeClr val="bg1"/>
                </a:solidFill>
              </a:rPr>
              <a:t>UNY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20" name="WordArt 20"/>
          <p:cNvSpPr>
            <a:spLocks noChangeArrowheads="1" noChangeShapeType="1" noTextEdit="1"/>
          </p:cNvSpPr>
          <p:nvPr/>
        </p:nvSpPr>
        <p:spPr bwMode="auto">
          <a:xfrm>
            <a:off x="44450" y="77272"/>
            <a:ext cx="1066800" cy="33176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7780">
                  <a:solidFill>
                    <a:srgbClr val="61FF69"/>
                  </a:solidFill>
                  <a:miter lim="800000"/>
                  <a:headEnd/>
                  <a:tailEnd/>
                </a:ln>
                <a:solidFill>
                  <a:srgbClr val="8E001B"/>
                </a:solidFill>
                <a:effectLst>
                  <a:outerShdw algn="tl" rotWithShape="0">
                    <a:srgbClr val="000000"/>
                  </a:outerShdw>
                </a:effectLst>
                <a:latin typeface="Impact"/>
              </a:rPr>
              <a:t>STRUCTURE</a:t>
            </a:r>
            <a:endParaRPr lang="en-US" sz="3600" b="1" kern="10" dirty="0">
              <a:ln w="17780">
                <a:solidFill>
                  <a:srgbClr val="61FF69"/>
                </a:solidFill>
                <a:miter lim="800000"/>
                <a:headEnd/>
                <a:tailEnd/>
              </a:ln>
              <a:solidFill>
                <a:srgbClr val="8E001B"/>
              </a:solidFill>
              <a:effectLst>
                <a:outerShdw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33" presetClass="emph" presetSubtype="0" repeatCount="indefinite" fill="remove" grpId="2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4117" grpId="1"/>
      <p:bldP spid="4117" grpId="2"/>
      <p:bldP spid="4117" grpId="3"/>
      <p:bldP spid="4117" grpId="4"/>
      <p:bldP spid="4117" grpId="5"/>
      <p:bldP spid="4117" grpId="6"/>
      <p:bldP spid="4117" grpId="8"/>
      <p:bldP spid="4117" grpId="9"/>
      <p:bldP spid="4117" grpId="10"/>
      <p:bldP spid="4117" grpId="11"/>
      <p:bldP spid="4117" grpId="12"/>
      <p:bldP spid="4117" grpId="13"/>
      <p:bldP spid="4117" grpId="14"/>
      <p:bldP spid="4117" grpId="15"/>
      <p:bldP spid="4117" grpId="16"/>
      <p:bldP spid="4117" grpId="17"/>
      <p:bldP spid="4117" grpId="18"/>
      <p:bldP spid="4117" grpId="19"/>
      <p:bldP spid="4117" grpId="20"/>
      <p:bldP spid="4117" grpId="21"/>
      <p:bldP spid="4117" grpId="22"/>
      <p:bldP spid="4117" grpId="23"/>
      <p:bldP spid="4117" grpId="24"/>
      <p:bldP spid="4117" grpId="25"/>
      <p:bldP spid="4117" grpId="26"/>
      <p:bldP spid="4117" grpId="27"/>
      <p:bldP spid="4117" grpId="28"/>
      <p:bldP spid="4117" grpId="29"/>
      <p:bldP spid="4117" grpId="30"/>
      <p:bldP spid="4117" grpId="31"/>
      <p:bldP spid="4117" grpId="32"/>
      <p:bldP spid="4117" grpId="36"/>
      <p:bldP spid="4117" grpId="37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/>
      <p:bldP spid="20" grpId="29"/>
      <p:bldP spid="20" grpId="30"/>
      <p:bldP spid="20" grpId="31"/>
      <p:bldP spid="20" grpId="32"/>
      <p:bldP spid="20" grpId="36"/>
      <p:bldP spid="20" grpId="37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ÿ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4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4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5.wdp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8305800" cy="1470025"/>
          </a:xfrm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82E9FE"/>
                </a:solidFill>
              </a:rPr>
              <a:t>19  </a:t>
            </a:r>
            <a:r>
              <a:rPr lang="en-US" sz="6600" b="1" smtClean="0">
                <a:solidFill>
                  <a:srgbClr val="82E9FE"/>
                </a:solidFill>
              </a:rPr>
              <a:t>Word Choice</a:t>
            </a:r>
            <a:endParaRPr lang="id-ID" sz="4800" b="1" dirty="0" smtClean="0">
              <a:solidFill>
                <a:srgbClr val="2CFC3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95600"/>
            <a:ext cx="8496300" cy="342900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500" i="1" dirty="0">
                <a:solidFill>
                  <a:srgbClr val="FFFF00"/>
                </a:solidFill>
              </a:rPr>
              <a:t>Section 2: Structure &amp; Written Expression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00A4"/>
                </a:solidFill>
              </a:rPr>
              <a:t>TOEFL Preparation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400" i="1" dirty="0">
              <a:solidFill>
                <a:srgbClr val="1111FF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None/>
            </a:pPr>
            <a:r>
              <a:rPr lang="en-US" sz="2000" dirty="0">
                <a:solidFill>
                  <a:schemeClr val="tx2"/>
                </a:solidFill>
              </a:rPr>
              <a:t>© Yosa A. Alzuhdy, M.Hum.</a:t>
            </a: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None/>
            </a:pPr>
            <a:r>
              <a:rPr lang="en-US" sz="2000" b="1" dirty="0">
                <a:solidFill>
                  <a:srgbClr val="0000CC"/>
                </a:solidFill>
              </a:rPr>
              <a:t>yosa@uny.ac.id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English Literature Study Program</a:t>
            </a:r>
            <a:endParaRPr lang="en-US" sz="36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A20202"/>
                </a:solidFill>
              </a:rPr>
              <a:t>State University of Yogyakarta</a:t>
            </a:r>
            <a:endParaRPr lang="id-ID" sz="2800" b="1" dirty="0">
              <a:solidFill>
                <a:srgbClr val="A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37935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19050" y="647700"/>
            <a:ext cx="381000" cy="457199"/>
          </a:xfrm>
          <a:noFill/>
        </p:spPr>
        <p:txBody>
          <a:bodyPr/>
          <a:lstStyle/>
          <a:p>
            <a:endParaRPr lang="en-AU" b="0" dirty="0" smtClean="0"/>
          </a:p>
          <a:p>
            <a:fld id="{8131A509-AB26-42FB-92D4-6966C32E87A1}" type="slidenum">
              <a:rPr lang="en-AU" smtClean="0"/>
              <a:pPr/>
              <a:t>10</a:t>
            </a:fld>
            <a:endParaRPr lang="en-AU" dirty="0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8305800" cy="722312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Because (of)</a:t>
            </a:r>
            <a:endParaRPr lang="en-US" sz="36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6700" y="1181100"/>
            <a:ext cx="88963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0763" lvl="0" indent="-1020763">
              <a:lnSpc>
                <a:spcPct val="100000"/>
              </a:lnSpc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lbertus Medium" pitchFamily="34" charset="0"/>
                <a:cs typeface="+mn-cs"/>
              </a:rPr>
              <a:t>BECAUSE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lbertus Medium" pitchFamily="34" charset="0"/>
                <a:cs typeface="+mn-cs"/>
              </a:rPr>
              <a:t>: followed by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lbertus Medium" pitchFamily="34" charset="0"/>
                <a:cs typeface="+mn-cs"/>
              </a:rPr>
              <a:t>Subject + Verb</a:t>
            </a:r>
          </a:p>
          <a:p>
            <a:pPr marL="1020763" lvl="0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000" kern="0" dirty="0" smtClean="0">
                <a:solidFill>
                  <a:srgbClr val="FF0000"/>
                </a:solidFill>
                <a:latin typeface="Albertus Medium" pitchFamily="34" charset="0"/>
              </a:rPr>
              <a:t>1.</a:t>
            </a:r>
            <a:r>
              <a:rPr lang="en-US" sz="2000" kern="0" dirty="0" smtClean="0">
                <a:latin typeface="Albertus Medium" pitchFamily="34" charset="0"/>
              </a:rPr>
              <a:t>He cannot come today </a:t>
            </a:r>
            <a:r>
              <a:rPr lang="en-US" sz="20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because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Medium" pitchFamily="34" charset="0"/>
              </a:rPr>
              <a:t>he is sick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Medium" pitchFamily="34" charset="0"/>
              </a:rPr>
              <a:t>.</a:t>
            </a:r>
          </a:p>
          <a:p>
            <a:pPr marL="1020763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000" kern="0" dirty="0" smtClean="0">
                <a:solidFill>
                  <a:srgbClr val="FF0000"/>
                </a:solidFill>
                <a:latin typeface="Albertus Medium" pitchFamily="34" charset="0"/>
              </a:rPr>
              <a:t>2.</a:t>
            </a:r>
            <a:r>
              <a:rPr lang="en-US" sz="20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Because </a:t>
            </a:r>
            <a:r>
              <a:rPr lang="en-US" sz="2000" b="1" kern="0" dirty="0" smtClean="0">
                <a:latin typeface="Albertus Medium" pitchFamily="34" charset="0"/>
              </a:rPr>
              <a:t>her mother is going to Bali, </a:t>
            </a:r>
            <a:r>
              <a:rPr lang="en-US" sz="2000" kern="0" dirty="0" smtClean="0">
                <a:latin typeface="Albertus Medium" pitchFamily="34" charset="0"/>
              </a:rPr>
              <a:t>she must stay at home for 3 days.</a:t>
            </a:r>
          </a:p>
          <a:p>
            <a:pPr marL="1020763" lvl="0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000" kern="0" dirty="0" smtClean="0">
                <a:solidFill>
                  <a:srgbClr val="FF0000"/>
                </a:solidFill>
                <a:latin typeface="Albertus Medium" pitchFamily="34" charset="0"/>
              </a:rPr>
              <a:t>3.</a:t>
            </a:r>
            <a:r>
              <a:rPr lang="en-US" sz="2000" kern="0" dirty="0" smtClean="0">
                <a:latin typeface="Albertus Medium" pitchFamily="34" charset="0"/>
              </a:rPr>
              <a:t>Some students have to take a remedial class </a:t>
            </a:r>
            <a:r>
              <a:rPr lang="en-US" sz="20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because </a:t>
            </a:r>
            <a:r>
              <a:rPr lang="en-US" sz="2000" b="1" kern="0" dirty="0" smtClean="0">
                <a:latin typeface="Albertus Medium" pitchFamily="34" charset="0"/>
              </a:rPr>
              <a:t>they failed the test</a:t>
            </a:r>
            <a:r>
              <a:rPr lang="en-US" sz="2000" kern="0" dirty="0" smtClean="0">
                <a:latin typeface="Albertus Medium" pitchFamily="34" charset="0"/>
              </a:rPr>
              <a:t>.</a:t>
            </a:r>
          </a:p>
          <a:p>
            <a:pPr marL="1020763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000" kern="0" dirty="0" smtClean="0">
                <a:solidFill>
                  <a:srgbClr val="FF0000"/>
                </a:solidFill>
                <a:latin typeface="Albertus Medium" pitchFamily="34" charset="0"/>
              </a:rPr>
              <a:t>4.</a:t>
            </a:r>
            <a:r>
              <a:rPr lang="en-US" sz="20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Because </a:t>
            </a:r>
            <a:r>
              <a:rPr lang="en-US" sz="2000" b="1" kern="0" dirty="0" smtClean="0">
                <a:latin typeface="Albertus Medium" pitchFamily="34" charset="0"/>
              </a:rPr>
              <a:t>it was raining hard, </a:t>
            </a:r>
            <a:r>
              <a:rPr lang="en-US" sz="2000" kern="0" dirty="0" smtClean="0">
                <a:latin typeface="Albertus Medium" pitchFamily="34" charset="0"/>
              </a:rPr>
              <a:t>we didn’t go playing football.</a:t>
            </a:r>
          </a:p>
          <a:p>
            <a:pPr marL="1020763" indent="-1020763">
              <a:spcBef>
                <a:spcPts val="18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400" b="1" kern="0" dirty="0" smtClean="0">
                <a:solidFill>
                  <a:srgbClr val="CC0000"/>
                </a:solidFill>
                <a:latin typeface="Albertus Medium" pitchFamily="34" charset="0"/>
              </a:rPr>
              <a:t>BECAUSE OF </a:t>
            </a:r>
            <a:r>
              <a:rPr lang="en-US" sz="2400" kern="0" dirty="0" smtClean="0">
                <a:solidFill>
                  <a:srgbClr val="CC0000"/>
                </a:solidFill>
                <a:latin typeface="Albertus Medium" pitchFamily="34" charset="0"/>
              </a:rPr>
              <a:t>: followed by </a:t>
            </a:r>
            <a:r>
              <a:rPr lang="en-US" sz="2400" b="1" kern="0" dirty="0" smtClean="0">
                <a:solidFill>
                  <a:srgbClr val="0000CC"/>
                </a:solidFill>
                <a:latin typeface="Albertus Medium" pitchFamily="34" charset="0"/>
              </a:rPr>
              <a:t>Noun / </a:t>
            </a:r>
            <a:r>
              <a:rPr lang="en-US" sz="2400" b="1" kern="0" dirty="0" err="1" smtClean="0">
                <a:solidFill>
                  <a:srgbClr val="0000CC"/>
                </a:solidFill>
                <a:latin typeface="Albertus Medium" pitchFamily="34" charset="0"/>
              </a:rPr>
              <a:t>N.Phrase</a:t>
            </a:r>
            <a:r>
              <a:rPr lang="en-US" sz="2400" b="1" kern="0" dirty="0" smtClean="0">
                <a:solidFill>
                  <a:srgbClr val="0000CC"/>
                </a:solidFill>
                <a:latin typeface="Albertus Medium" pitchFamily="34" charset="0"/>
              </a:rPr>
              <a:t> / </a:t>
            </a:r>
            <a:r>
              <a:rPr lang="en-US" sz="2400" b="1" kern="0" dirty="0" err="1" smtClean="0">
                <a:solidFill>
                  <a:srgbClr val="0000CC"/>
                </a:solidFill>
                <a:latin typeface="Albertus Medium" pitchFamily="34" charset="0"/>
              </a:rPr>
              <a:t>N.Clause</a:t>
            </a:r>
            <a:endParaRPr lang="en-US" sz="2400" b="1" kern="0" dirty="0" smtClean="0">
              <a:solidFill>
                <a:srgbClr val="0000CC"/>
              </a:solidFill>
              <a:latin typeface="Albertus Medium" pitchFamily="34" charset="0"/>
              <a:sym typeface="Symbol"/>
            </a:endParaRPr>
          </a:p>
          <a:p>
            <a:pPr marL="1020763" lvl="0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000" kern="0" dirty="0">
                <a:solidFill>
                  <a:srgbClr val="FF0000"/>
                </a:solidFill>
                <a:latin typeface="Albertus Medium" pitchFamily="34" charset="0"/>
              </a:rPr>
              <a:t>1.</a:t>
            </a:r>
            <a:r>
              <a:rPr lang="en-US" sz="2000" kern="0" dirty="0" smtClean="0">
                <a:latin typeface="Albertus Medium" pitchFamily="34" charset="0"/>
              </a:rPr>
              <a:t>He cannot come today </a:t>
            </a:r>
            <a:r>
              <a:rPr lang="en-US" sz="20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because of </a:t>
            </a:r>
            <a:r>
              <a:rPr lang="en-US" sz="2000" b="1" kern="0" dirty="0" smtClean="0">
                <a:latin typeface="Albertus Medium" pitchFamily="34" charset="0"/>
              </a:rPr>
              <a:t>his sickness</a:t>
            </a:r>
            <a:r>
              <a:rPr lang="en-US" sz="2000" kern="0" dirty="0" smtClean="0">
                <a:latin typeface="Albertus Medium" pitchFamily="34" charset="0"/>
              </a:rPr>
              <a:t>.</a:t>
            </a:r>
          </a:p>
          <a:p>
            <a:pPr marL="1020763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000" kern="0" dirty="0" smtClean="0">
                <a:solidFill>
                  <a:srgbClr val="FF0000"/>
                </a:solidFill>
                <a:latin typeface="Albertus Medium" pitchFamily="34" charset="0"/>
              </a:rPr>
              <a:t>2.</a:t>
            </a:r>
            <a:r>
              <a:rPr lang="en-US" sz="20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Because of </a:t>
            </a:r>
            <a:r>
              <a:rPr lang="en-US" sz="2000" b="1" kern="0" dirty="0" smtClean="0">
                <a:latin typeface="Albertus Medium" pitchFamily="34" charset="0"/>
              </a:rPr>
              <a:t>her mother’s trip to Bali, </a:t>
            </a:r>
            <a:r>
              <a:rPr lang="en-US" sz="2000" kern="0" dirty="0" smtClean="0">
                <a:latin typeface="Albertus Medium" pitchFamily="34" charset="0"/>
              </a:rPr>
              <a:t>she must stay at home for 3 days.</a:t>
            </a:r>
          </a:p>
          <a:p>
            <a:pPr marL="1020763" lvl="0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000" kern="0" dirty="0" smtClean="0">
                <a:solidFill>
                  <a:srgbClr val="FF0000"/>
                </a:solidFill>
                <a:latin typeface="Albertus Medium" pitchFamily="34" charset="0"/>
              </a:rPr>
              <a:t>3.</a:t>
            </a:r>
            <a:r>
              <a:rPr lang="en-US" sz="2000" kern="0" dirty="0" smtClean="0">
                <a:latin typeface="Albertus Medium" pitchFamily="34" charset="0"/>
              </a:rPr>
              <a:t>Some students have to take a remedial class </a:t>
            </a:r>
            <a:r>
              <a:rPr lang="en-US" sz="20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because of </a:t>
            </a:r>
            <a:r>
              <a:rPr lang="en-US" sz="2000" b="1" kern="0" dirty="0" smtClean="0">
                <a:latin typeface="Albertus Medium" pitchFamily="34" charset="0"/>
              </a:rPr>
              <a:t>their failure</a:t>
            </a:r>
            <a:r>
              <a:rPr lang="en-US" sz="2000" kern="0" dirty="0" smtClean="0">
                <a:latin typeface="Albertus Medium" pitchFamily="34" charset="0"/>
              </a:rPr>
              <a:t>.</a:t>
            </a:r>
          </a:p>
          <a:p>
            <a:pPr marL="1020763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000" kern="0" dirty="0" smtClean="0">
                <a:solidFill>
                  <a:srgbClr val="FF0000"/>
                </a:solidFill>
                <a:latin typeface="Albertus Medium" pitchFamily="34" charset="0"/>
              </a:rPr>
              <a:t>4.</a:t>
            </a:r>
            <a:r>
              <a:rPr lang="en-US" sz="20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Because of </a:t>
            </a:r>
            <a:r>
              <a:rPr lang="en-US" sz="2000" b="1" kern="0" dirty="0" smtClean="0">
                <a:latin typeface="Albertus Medium" pitchFamily="34" charset="0"/>
              </a:rPr>
              <a:t>the rain, </a:t>
            </a:r>
            <a:r>
              <a:rPr lang="en-US" sz="2000" kern="0" dirty="0" smtClean="0">
                <a:latin typeface="Albertus Medium" pitchFamily="34" charset="0"/>
              </a:rPr>
              <a:t>we didn’t go playing football.</a:t>
            </a:r>
          </a:p>
          <a:p>
            <a:pPr marL="1020763" indent="-1020763">
              <a:spcBef>
                <a:spcPts val="18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400" b="1" kern="0" dirty="0" smtClean="0">
                <a:solidFill>
                  <a:srgbClr val="CC0000"/>
                </a:solidFill>
                <a:latin typeface="Albertus Medium" pitchFamily="34" charset="0"/>
              </a:rPr>
              <a:t>DUE TO </a:t>
            </a:r>
            <a:r>
              <a:rPr lang="en-US" sz="2400" kern="0" dirty="0" smtClean="0">
                <a:solidFill>
                  <a:srgbClr val="CC0000"/>
                </a:solidFill>
                <a:latin typeface="Albertus Medium" pitchFamily="34" charset="0"/>
              </a:rPr>
              <a:t>+ </a:t>
            </a:r>
            <a:r>
              <a:rPr lang="en-US" sz="2400" b="1" kern="0" dirty="0" smtClean="0">
                <a:solidFill>
                  <a:srgbClr val="0000CC"/>
                </a:solidFill>
                <a:latin typeface="Albertus Medium" pitchFamily="34" charset="0"/>
              </a:rPr>
              <a:t>NOUN…</a:t>
            </a:r>
            <a:r>
              <a:rPr lang="en-US" sz="2000" b="1" kern="0" dirty="0" smtClean="0">
                <a:solidFill>
                  <a:srgbClr val="0000CC"/>
                </a:solidFill>
                <a:latin typeface="Albertus Medium" pitchFamily="34" charset="0"/>
              </a:rPr>
              <a:t>	      </a:t>
            </a:r>
            <a:r>
              <a:rPr lang="en-US" sz="2400" b="1" kern="0" dirty="0" smtClean="0">
                <a:solidFill>
                  <a:srgbClr val="CC0000"/>
                </a:solidFill>
                <a:latin typeface="Albertus Medium" pitchFamily="34" charset="0"/>
              </a:rPr>
              <a:t>DUE TO the fact that </a:t>
            </a:r>
            <a:r>
              <a:rPr lang="en-US" sz="2400" kern="0" dirty="0" smtClean="0">
                <a:solidFill>
                  <a:srgbClr val="CC0000"/>
                </a:solidFill>
                <a:latin typeface="Albertus Medium" pitchFamily="34" charset="0"/>
              </a:rPr>
              <a:t>+ </a:t>
            </a:r>
            <a:r>
              <a:rPr lang="en-US" sz="2400" b="1" kern="0" dirty="0" err="1" smtClean="0">
                <a:solidFill>
                  <a:srgbClr val="0000CC"/>
                </a:solidFill>
                <a:latin typeface="Albertus Medium" pitchFamily="34" charset="0"/>
              </a:rPr>
              <a:t>Subj+Verb</a:t>
            </a:r>
            <a:endParaRPr lang="en-US" sz="2000" b="1" kern="0" dirty="0" smtClean="0">
              <a:solidFill>
                <a:srgbClr val="0000CC"/>
              </a:solidFill>
              <a:latin typeface="Albertus Medium" pitchFamily="34" charset="0"/>
              <a:sym typeface="Symbol"/>
            </a:endParaRPr>
          </a:p>
          <a:p>
            <a:pPr marL="1020763" lvl="0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000" kern="0" dirty="0" smtClean="0">
                <a:solidFill>
                  <a:srgbClr val="FF0000"/>
                </a:solidFill>
                <a:latin typeface="Albertus Medium" pitchFamily="34" charset="0"/>
              </a:rPr>
              <a:t>1.</a:t>
            </a:r>
            <a:r>
              <a:rPr lang="en-US" sz="2000" kern="0" dirty="0" smtClean="0">
                <a:latin typeface="Albertus Medium" pitchFamily="34" charset="0"/>
              </a:rPr>
              <a:t>He cannot come today </a:t>
            </a:r>
            <a:r>
              <a:rPr lang="en-US" sz="20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due to </a:t>
            </a:r>
            <a:r>
              <a:rPr lang="en-US" sz="2000" b="1" kern="0" dirty="0" smtClean="0">
                <a:latin typeface="Albertus Medium" pitchFamily="34" charset="0"/>
              </a:rPr>
              <a:t>his sickness</a:t>
            </a:r>
            <a:r>
              <a:rPr lang="en-US" sz="2000" kern="0" dirty="0" smtClean="0">
                <a:latin typeface="Albertus Medium" pitchFamily="34" charset="0"/>
              </a:rPr>
              <a:t>.</a:t>
            </a:r>
          </a:p>
          <a:p>
            <a:pPr marL="1020763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000" kern="0" dirty="0" smtClean="0">
                <a:solidFill>
                  <a:srgbClr val="FF0000"/>
                </a:solidFill>
                <a:latin typeface="Albertus Medium" pitchFamily="34" charset="0"/>
              </a:rPr>
              <a:t>  = </a:t>
            </a:r>
            <a:r>
              <a:rPr lang="en-US" sz="2000" kern="0" dirty="0" smtClean="0">
                <a:latin typeface="Albertus Medium" pitchFamily="34" charset="0"/>
              </a:rPr>
              <a:t>He cannot come today </a:t>
            </a:r>
            <a:r>
              <a:rPr lang="en-US" sz="20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due to the fact that </a:t>
            </a:r>
            <a:r>
              <a:rPr lang="en-US" sz="2000" b="1" kern="0" dirty="0" smtClean="0">
                <a:latin typeface="Albertus Medium" pitchFamily="34" charset="0"/>
              </a:rPr>
              <a:t>he is sick</a:t>
            </a:r>
            <a:r>
              <a:rPr lang="en-US" sz="2000" kern="0" dirty="0" smtClean="0">
                <a:latin typeface="Albertus Medium" pitchFamily="34" charset="0"/>
              </a:rPr>
              <a:t>.</a:t>
            </a:r>
          </a:p>
          <a:p>
            <a:pPr marL="1020763" lvl="0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000" kern="0" dirty="0" smtClean="0">
                <a:solidFill>
                  <a:srgbClr val="FF0000"/>
                </a:solidFill>
                <a:latin typeface="Albertus Medium" pitchFamily="34" charset="0"/>
              </a:rPr>
              <a:t>2.</a:t>
            </a:r>
            <a:r>
              <a:rPr lang="en-US" sz="20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Due to </a:t>
            </a:r>
            <a:r>
              <a:rPr lang="en-US" sz="2000" b="1" kern="0" dirty="0" smtClean="0">
                <a:latin typeface="Albertus Medium" pitchFamily="34" charset="0"/>
              </a:rPr>
              <a:t>her mother’s trip to Bali, </a:t>
            </a:r>
            <a:r>
              <a:rPr lang="en-US" sz="2000" kern="0" dirty="0" smtClean="0">
                <a:latin typeface="Albertus Medium" pitchFamily="34" charset="0"/>
              </a:rPr>
              <a:t>she must stay at home for 3 days. </a:t>
            </a:r>
          </a:p>
          <a:p>
            <a:pPr marL="1020763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000" kern="0" dirty="0" smtClean="0">
                <a:solidFill>
                  <a:srgbClr val="FF0000"/>
                </a:solidFill>
                <a:latin typeface="Albertus Medium" pitchFamily="34" charset="0"/>
                <a:sym typeface="Wingdings" pitchFamily="2" charset="2"/>
              </a:rPr>
              <a:t>  = </a:t>
            </a:r>
            <a:r>
              <a:rPr lang="en-US" sz="20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Due to the fact that </a:t>
            </a:r>
            <a:r>
              <a:rPr lang="en-US" sz="2000" b="1" kern="0" dirty="0" smtClean="0">
                <a:latin typeface="Albertus Medium" pitchFamily="34" charset="0"/>
              </a:rPr>
              <a:t>her mother is going to Bali, </a:t>
            </a:r>
            <a:r>
              <a:rPr lang="en-US" sz="2000" kern="0" dirty="0" smtClean="0">
                <a:latin typeface="Albertus Medium" pitchFamily="34" charset="0"/>
              </a:rPr>
              <a:t>she must stay at home.</a:t>
            </a:r>
          </a:p>
          <a:p>
            <a:pPr marL="1020763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000" kern="0" dirty="0" smtClean="0">
                <a:solidFill>
                  <a:srgbClr val="FF0000"/>
                </a:solidFill>
                <a:latin typeface="Albertus Medium" pitchFamily="34" charset="0"/>
              </a:rPr>
              <a:t>3.</a:t>
            </a:r>
            <a:r>
              <a:rPr lang="en-US" sz="2000" kern="0" dirty="0" smtClean="0">
                <a:latin typeface="Albertus Medium" pitchFamily="34" charset="0"/>
              </a:rPr>
              <a:t>… </a:t>
            </a:r>
            <a:r>
              <a:rPr lang="en-US" sz="20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due </a:t>
            </a:r>
            <a:r>
              <a:rPr lang="en-US" sz="2000" b="1" kern="0" dirty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to </a:t>
            </a:r>
            <a:r>
              <a:rPr lang="en-US" sz="2000" b="1" kern="0" dirty="0" smtClean="0">
                <a:latin typeface="Albertus Medium" pitchFamily="34" charset="0"/>
              </a:rPr>
              <a:t>their failure.  </a:t>
            </a:r>
            <a:r>
              <a:rPr lang="en-US" sz="2000" kern="0" dirty="0" smtClean="0">
                <a:solidFill>
                  <a:srgbClr val="FF0000"/>
                </a:solidFill>
                <a:latin typeface="Albertus Medium" pitchFamily="34" charset="0"/>
              </a:rPr>
              <a:t>=</a:t>
            </a:r>
            <a:r>
              <a:rPr lang="en-US" sz="2000" kern="0" dirty="0" smtClean="0">
                <a:latin typeface="Albertus Medium" pitchFamily="34" charset="0"/>
              </a:rPr>
              <a:t>… </a:t>
            </a:r>
            <a:r>
              <a:rPr lang="en-US" sz="2000" b="1" kern="0" dirty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due </a:t>
            </a:r>
            <a:r>
              <a:rPr lang="en-US" sz="20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to the fact that </a:t>
            </a:r>
            <a:r>
              <a:rPr lang="en-US" sz="2000" b="1" kern="0" dirty="0" smtClean="0">
                <a:latin typeface="Albertus Medium" pitchFamily="34" charset="0"/>
              </a:rPr>
              <a:t>they failed the test. </a:t>
            </a:r>
            <a:endParaRPr lang="en-US" sz="2000" kern="0" dirty="0" smtClean="0"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21199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38100" y="685800"/>
            <a:ext cx="609600" cy="549275"/>
          </a:xfrm>
          <a:noFill/>
        </p:spPr>
        <p:txBody>
          <a:bodyPr/>
          <a:lstStyle/>
          <a:p>
            <a:endParaRPr lang="en-AU" b="0" dirty="0" smtClean="0"/>
          </a:p>
          <a:p>
            <a:fld id="{8131A509-AB26-42FB-92D4-6966C32E87A1}" type="slidenum">
              <a:rPr lang="en-AU" smtClean="0"/>
              <a:pPr/>
              <a:t>11</a:t>
            </a:fld>
            <a:endParaRPr lang="en-AU" dirty="0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8305800" cy="72231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Expressions of </a:t>
            </a:r>
            <a:r>
              <a:rPr lang="en-US" sz="3600" b="1" dirty="0" smtClean="0"/>
              <a:t>Quantity </a:t>
            </a:r>
            <a:endParaRPr lang="en-US" sz="3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1950" y="3200400"/>
            <a:ext cx="8763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0763" lvl="0" indent="-1020763">
              <a:lnSpc>
                <a:spcPct val="100000"/>
              </a:lnSpc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lbertus Medium" pitchFamily="34" charset="0"/>
                <a:cs typeface="+mn-cs"/>
              </a:rPr>
              <a:t>Many 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lbertus Medium" pitchFamily="34" charset="0"/>
                <a:cs typeface="+mn-cs"/>
              </a:rPr>
              <a:t>students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Medium" pitchFamily="34" charset="0"/>
                <a:cs typeface="+mn-cs"/>
              </a:rPr>
              <a:t>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have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Medium" pitchFamily="34" charset="0"/>
                <a:cs typeface="+mn-cs"/>
              </a:rPr>
              <a:t>submitted</a:t>
            </a:r>
            <a:r>
              <a:rPr lang="en-US" sz="2200" b="0" kern="0" dirty="0" smtClean="0">
                <a:latin typeface="Albertus Medium" pitchFamily="34" charset="0"/>
                <a:cs typeface="+mn-cs"/>
              </a:rPr>
              <a:t> their assignments.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Medium" pitchFamily="34" charset="0"/>
              <a:cs typeface="+mn-cs"/>
            </a:endParaRPr>
          </a:p>
          <a:p>
            <a:pPr marL="1020763" lvl="0" indent="-1020763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0" kern="0" dirty="0" smtClean="0">
                <a:solidFill>
                  <a:srgbClr val="CC0000"/>
                </a:solidFill>
                <a:latin typeface="Albertus Medium" pitchFamily="34" charset="0"/>
              </a:rPr>
              <a:t>Much of the </a:t>
            </a:r>
            <a:r>
              <a:rPr lang="en-US" sz="2200" kern="0" dirty="0" smtClean="0">
                <a:solidFill>
                  <a:srgbClr val="006600"/>
                </a:solidFill>
                <a:latin typeface="Albertus Medium" pitchFamily="34" charset="0"/>
              </a:rPr>
              <a:t>news </a:t>
            </a:r>
            <a:r>
              <a:rPr lang="en-US" sz="2200" b="0" kern="0" dirty="0" smtClean="0">
                <a:latin typeface="Albertus Medium" pitchFamily="34" charset="0"/>
              </a:rPr>
              <a:t>on television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is </a:t>
            </a:r>
            <a:r>
              <a:rPr lang="en-US" sz="2200" b="0" kern="0" dirty="0" smtClean="0">
                <a:latin typeface="Albertus Medium" pitchFamily="34" charset="0"/>
              </a:rPr>
              <a:t>not reliable.</a:t>
            </a:r>
          </a:p>
          <a:p>
            <a:pPr marL="1020763" indent="-1020763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0" kern="0" dirty="0" smtClean="0">
                <a:solidFill>
                  <a:srgbClr val="CC0000"/>
                </a:solidFill>
                <a:latin typeface="Albertus Medium" pitchFamily="34" charset="0"/>
              </a:rPr>
              <a:t>Some </a:t>
            </a:r>
            <a:r>
              <a:rPr lang="en-US" sz="2200" kern="0" dirty="0" smtClean="0">
                <a:solidFill>
                  <a:srgbClr val="CC0000"/>
                </a:solidFill>
                <a:latin typeface="Albertus Medium" pitchFamily="34" charset="0"/>
              </a:rPr>
              <a:t>students</a:t>
            </a:r>
            <a:r>
              <a:rPr lang="en-US" sz="2200" kern="0" dirty="0" smtClean="0">
                <a:latin typeface="Albertus Medium" pitchFamily="34" charset="0"/>
              </a:rPr>
              <a:t>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are </a:t>
            </a:r>
            <a:r>
              <a:rPr lang="en-US" sz="2200" b="0" kern="0" dirty="0" smtClean="0">
                <a:latin typeface="Albertus Medium" pitchFamily="34" charset="0"/>
              </a:rPr>
              <a:t>absent in today’s lecture.</a:t>
            </a:r>
          </a:p>
          <a:p>
            <a:pPr marL="1020763" indent="-1020763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0" kern="0" dirty="0" smtClean="0">
                <a:solidFill>
                  <a:srgbClr val="CC0000"/>
                </a:solidFill>
                <a:latin typeface="Albertus Medium" pitchFamily="34" charset="0"/>
              </a:rPr>
              <a:t>Some </a:t>
            </a:r>
            <a:r>
              <a:rPr lang="en-US" sz="2200" kern="0" dirty="0" smtClean="0">
                <a:solidFill>
                  <a:srgbClr val="006600"/>
                </a:solidFill>
                <a:latin typeface="Albertus Medium" pitchFamily="34" charset="0"/>
              </a:rPr>
              <a:t>advice</a:t>
            </a:r>
            <a:r>
              <a:rPr lang="en-US" sz="2200" b="0" kern="0" dirty="0" smtClean="0">
                <a:solidFill>
                  <a:srgbClr val="006600"/>
                </a:solidFill>
                <a:latin typeface="Albertus Medium" pitchFamily="34" charset="0"/>
              </a:rPr>
              <a:t>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is </a:t>
            </a:r>
            <a:r>
              <a:rPr lang="en-US" sz="2200" b="0" kern="0" dirty="0" smtClean="0">
                <a:latin typeface="Albertus Medium" pitchFamily="34" charset="0"/>
              </a:rPr>
              <a:t>impossible to be carried out in this situation.</a:t>
            </a:r>
          </a:p>
          <a:p>
            <a:pPr marL="1020763" indent="-1020763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0" kern="0" dirty="0" smtClean="0">
                <a:solidFill>
                  <a:srgbClr val="CC0000"/>
                </a:solidFill>
                <a:latin typeface="Albertus Medium" pitchFamily="34" charset="0"/>
              </a:rPr>
              <a:t>Most of the </a:t>
            </a:r>
            <a:r>
              <a:rPr lang="en-US" sz="2200" kern="0" dirty="0" smtClean="0">
                <a:solidFill>
                  <a:srgbClr val="CC0000"/>
                </a:solidFill>
                <a:latin typeface="Albertus Medium" pitchFamily="34" charset="0"/>
              </a:rPr>
              <a:t>backyard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was </a:t>
            </a:r>
            <a:r>
              <a:rPr lang="en-US" sz="2200" b="0" kern="0" dirty="0" smtClean="0">
                <a:latin typeface="Albertus Medium" pitchFamily="34" charset="0"/>
              </a:rPr>
              <a:t>covered by the leaves.</a:t>
            </a:r>
          </a:p>
          <a:p>
            <a:pPr marL="1020763" indent="-1020763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0" kern="0" dirty="0" smtClean="0">
                <a:solidFill>
                  <a:srgbClr val="CC0000"/>
                </a:solidFill>
                <a:latin typeface="Albertus Medium" pitchFamily="34" charset="0"/>
              </a:rPr>
              <a:t>Most of the </a:t>
            </a:r>
            <a:r>
              <a:rPr lang="en-US" sz="2200" kern="0" dirty="0" smtClean="0">
                <a:solidFill>
                  <a:srgbClr val="CC0000"/>
                </a:solidFill>
                <a:latin typeface="Albertus Medium" pitchFamily="34" charset="0"/>
              </a:rPr>
              <a:t>chairs </a:t>
            </a:r>
            <a:r>
              <a:rPr lang="en-US" sz="2200" b="0" kern="0" dirty="0" smtClean="0">
                <a:latin typeface="Albertus Medium" pitchFamily="34" charset="0"/>
              </a:rPr>
              <a:t>in this room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are </a:t>
            </a:r>
            <a:r>
              <a:rPr lang="en-US" sz="2200" b="0" kern="0" dirty="0" smtClean="0">
                <a:latin typeface="Albertus Medium" pitchFamily="34" charset="0"/>
              </a:rPr>
              <a:t>occupied.</a:t>
            </a:r>
          </a:p>
          <a:p>
            <a:pPr marL="1020763" indent="-1020763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0" kern="0" dirty="0" smtClean="0">
                <a:solidFill>
                  <a:srgbClr val="CC0000"/>
                </a:solidFill>
                <a:latin typeface="Albertus Medium" pitchFamily="34" charset="0"/>
              </a:rPr>
              <a:t>Most of ocean </a:t>
            </a:r>
            <a:r>
              <a:rPr lang="en-US" sz="2200" kern="0" dirty="0" smtClean="0">
                <a:solidFill>
                  <a:srgbClr val="006600"/>
                </a:solidFill>
                <a:latin typeface="Albertus Medium" pitchFamily="34" charset="0"/>
              </a:rPr>
              <a:t>water </a:t>
            </a:r>
            <a:r>
              <a:rPr lang="en-US" sz="2200" b="0" kern="0" dirty="0" smtClean="0">
                <a:latin typeface="Albertus Medium" pitchFamily="34" charset="0"/>
              </a:rPr>
              <a:t>near the factory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is </a:t>
            </a:r>
            <a:r>
              <a:rPr lang="en-US" sz="2200" b="0" kern="0" dirty="0" smtClean="0">
                <a:latin typeface="Albertus Medium" pitchFamily="34" charset="0"/>
              </a:rPr>
              <a:t>polluted.</a:t>
            </a:r>
          </a:p>
          <a:p>
            <a:pPr>
              <a:spcBef>
                <a:spcPts val="6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0" kern="0" dirty="0" smtClean="0">
                <a:latin typeface="Albertus Medium" pitchFamily="34" charset="0"/>
              </a:rPr>
              <a:t>Although a </a:t>
            </a:r>
            <a:r>
              <a:rPr lang="en-US" sz="2200" b="0" kern="0" dirty="0" smtClean="0">
                <a:solidFill>
                  <a:srgbClr val="CC0000"/>
                </a:solidFill>
                <a:latin typeface="Albertus Medium" pitchFamily="34" charset="0"/>
              </a:rPr>
              <a:t>number of </a:t>
            </a:r>
            <a:r>
              <a:rPr lang="en-US" sz="2200" kern="0" dirty="0" smtClean="0">
                <a:solidFill>
                  <a:srgbClr val="CC0000"/>
                </a:solidFill>
                <a:latin typeface="Albertus Medium" pitchFamily="34" charset="0"/>
              </a:rPr>
              <a:t>students </a:t>
            </a:r>
            <a:r>
              <a:rPr lang="en-US" sz="22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have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quitted</a:t>
            </a:r>
            <a:r>
              <a:rPr lang="en-US" sz="2200" b="0" kern="0" dirty="0" smtClean="0">
                <a:latin typeface="Albertus Medium" pitchFamily="34" charset="0"/>
              </a:rPr>
              <a:t> since an </a:t>
            </a:r>
            <a:r>
              <a:rPr lang="en-US" sz="2200" b="0" kern="0" dirty="0" smtClean="0">
                <a:solidFill>
                  <a:srgbClr val="CC0000"/>
                </a:solidFill>
                <a:latin typeface="Albertus Medium" pitchFamily="34" charset="0"/>
              </a:rPr>
              <a:t>amount of </a:t>
            </a:r>
            <a:r>
              <a:rPr lang="en-US" sz="2200" kern="0" dirty="0" smtClean="0">
                <a:solidFill>
                  <a:srgbClr val="006600"/>
                </a:solidFill>
                <a:latin typeface="Albertus Medium" pitchFamily="34" charset="0"/>
              </a:rPr>
              <a:t>bad information </a:t>
            </a:r>
            <a:r>
              <a:rPr lang="en-US" sz="2200" b="0" kern="0" dirty="0" smtClean="0">
                <a:solidFill>
                  <a:srgbClr val="0000CC"/>
                </a:solidFill>
                <a:latin typeface="Albertus Medium" pitchFamily="34" charset="0"/>
              </a:rPr>
              <a:t>spread out,</a:t>
            </a:r>
            <a:r>
              <a:rPr lang="en-US" sz="2200" kern="0" dirty="0" smtClean="0">
                <a:latin typeface="Albertus Medium" pitchFamily="34" charset="0"/>
              </a:rPr>
              <a:t> the total </a:t>
            </a:r>
            <a:r>
              <a:rPr lang="en-US" sz="2200" kern="0" dirty="0" smtClean="0">
                <a:solidFill>
                  <a:srgbClr val="CC0000"/>
                </a:solidFill>
                <a:latin typeface="Albertus Medium" pitchFamily="34" charset="0"/>
              </a:rPr>
              <a:t>number of students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is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</a:rPr>
              <a:t>increasing</a:t>
            </a:r>
            <a:r>
              <a:rPr lang="en-US" sz="2200" kern="0" dirty="0" smtClean="0">
                <a:latin typeface="Albertus Medium" pitchFamily="34" charset="0"/>
              </a:rPr>
              <a:t>.</a:t>
            </a:r>
            <a:endParaRPr lang="en-US" sz="2200" b="0" kern="0" dirty="0" smtClean="0">
              <a:latin typeface="Albertus Medium" pitchFamily="34" charset="0"/>
            </a:endParaRPr>
          </a:p>
          <a:p>
            <a:pPr marL="1020763" indent="-1020763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endParaRPr lang="en-US" sz="2200" b="0" kern="0" dirty="0" smtClean="0">
              <a:latin typeface="Albertus Medium" pitchFamily="34" charset="0"/>
            </a:endParaRPr>
          </a:p>
          <a:p>
            <a:pPr marL="1020763" marR="0" lvl="0" indent="-10207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>
                <a:tab pos="574675" algn="l"/>
                <a:tab pos="681038" algn="l"/>
              </a:tabLst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Medium" pitchFamily="34" charset="0"/>
              <a:cs typeface="+mn-cs"/>
              <a:sym typeface="Wingdings" pitchFamily="2" charset="2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" y="1039504"/>
            <a:ext cx="5867400" cy="2133600"/>
          </a:xfrm>
          <a:prstGeom prst="roundRect">
            <a:avLst/>
          </a:prstGeom>
          <a:solidFill>
            <a:srgbClr val="FF0000">
              <a:alpha val="36078"/>
            </a:srgbClr>
          </a:solidFill>
          <a:ln w="9525" cap="flat" cmpd="sng" algn="ctr">
            <a:solidFill>
              <a:srgbClr val="B4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Count Noun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many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few / fewer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a few</a:t>
            </a:r>
          </a:p>
          <a:p>
            <a:pPr marL="1154113" indent="-1154113">
              <a:lnSpc>
                <a:spcPct val="90000"/>
              </a:lnSpc>
              <a:spcAft>
                <a:spcPct val="10000"/>
              </a:spcAft>
              <a:tabLst>
                <a:tab pos="566738" algn="l"/>
                <a:tab pos="1539875" algn="l"/>
              </a:tabLst>
            </a:pPr>
            <a:r>
              <a:rPr lang="en-US" b="1" dirty="0" smtClean="0">
                <a:latin typeface="Verdana" pitchFamily="34" charset="0"/>
                <a:cs typeface="Times New Roman" pitchFamily="18" charset="0"/>
              </a:rPr>
              <a:t>a / an</a:t>
            </a:r>
            <a:endParaRPr lang="en-US" dirty="0" smtClean="0"/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number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362200" y="1039504"/>
            <a:ext cx="6553200" cy="2133600"/>
          </a:xfrm>
          <a:prstGeom prst="roundRect">
            <a:avLst/>
          </a:prstGeom>
          <a:solidFill>
            <a:srgbClr val="0000CC">
              <a:alpha val="36078"/>
            </a:srgbClr>
          </a:solidFill>
          <a:ln w="9525" cap="flat" cmpd="sng" algn="ctr">
            <a:solidFill>
              <a:srgbClr val="B4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Count</a:t>
            </a:r>
            <a:r>
              <a:rPr kumimoji="0" lang="en-US" sz="2100" b="1" i="0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 &amp; </a:t>
            </a:r>
            <a:r>
              <a:rPr kumimoji="0" lang="en-US" sz="2100" b="1" i="0" u="sng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Noncount</a:t>
            </a:r>
            <a:r>
              <a:rPr kumimoji="0" lang="en-US" sz="2100" b="1" i="0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 Noun</a:t>
            </a:r>
            <a:endParaRPr kumimoji="0" lang="en-US" sz="21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marL="1882775" marR="0" indent="-16097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most	none</a:t>
            </a:r>
            <a:r>
              <a:rPr kumimoji="0" lang="en-US" sz="2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 of</a:t>
            </a: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1882775" marR="0" indent="-16097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some	any</a:t>
            </a:r>
          </a:p>
          <a:p>
            <a:pPr marL="1882775" marR="0" indent="-16097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a lot of	no</a:t>
            </a:r>
          </a:p>
          <a:p>
            <a:pPr marL="1882775" indent="-1609725">
              <a:lnSpc>
                <a:spcPct val="90000"/>
              </a:lnSpc>
              <a:spcAft>
                <a:spcPct val="10000"/>
              </a:spcAft>
              <a:tabLst>
                <a:tab pos="566738" algn="l"/>
                <a:tab pos="1882775" algn="l"/>
              </a:tabLst>
            </a:pPr>
            <a:r>
              <a:rPr lang="en-US" sz="2100" b="1" dirty="0" smtClean="0">
                <a:latin typeface="Verdana" pitchFamily="34" charset="0"/>
                <a:cs typeface="Times New Roman" pitchFamily="18" charset="0"/>
              </a:rPr>
              <a:t>all</a:t>
            </a: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172200" y="1101484"/>
            <a:ext cx="2819400" cy="1828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Noncount</a:t>
            </a:r>
            <a:r>
              <a:rPr kumimoji="0" lang="en-US" sz="21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  Noun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much </a:t>
            </a:r>
          </a:p>
          <a:p>
            <a:pPr marL="1154113" indent="-1154113">
              <a:lnSpc>
                <a:spcPct val="90000"/>
              </a:lnSpc>
              <a:spcAft>
                <a:spcPct val="10000"/>
              </a:spcAft>
              <a:tabLst>
                <a:tab pos="566738" algn="l"/>
                <a:tab pos="1539875" algn="l"/>
              </a:tabLst>
            </a:pPr>
            <a:r>
              <a:rPr lang="en-US" sz="2200" b="1" dirty="0" smtClean="0">
                <a:latin typeface="Verdana" pitchFamily="34" charset="0"/>
                <a:cs typeface="Times New Roman" pitchFamily="18" charset="0"/>
              </a:rPr>
              <a:t>little / less</a:t>
            </a:r>
            <a:endParaRPr lang="en-US" sz="2200" dirty="0" smtClean="0"/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a little</a:t>
            </a:r>
          </a:p>
          <a:p>
            <a:pPr marL="1154113" indent="-1154113">
              <a:lnSpc>
                <a:spcPct val="90000"/>
              </a:lnSpc>
              <a:spcAft>
                <a:spcPct val="10000"/>
              </a:spcAft>
              <a:tabLst>
                <a:tab pos="566738" algn="l"/>
                <a:tab pos="1539875" algn="l"/>
              </a:tabLst>
            </a:pPr>
            <a:r>
              <a:rPr lang="en-US" sz="2200" b="1" dirty="0" smtClean="0">
                <a:latin typeface="Verdana" pitchFamily="34" charset="0"/>
                <a:cs typeface="Times New Roman" pitchFamily="18" charset="0"/>
              </a:rPr>
              <a:t>amount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77952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12</a:t>
            </a:fld>
            <a:endParaRPr lang="en-A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" y="76200"/>
            <a:ext cx="9045845" cy="673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819400" y="4294496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481284" y="5569734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ular Callout 7"/>
          <p:cNvSpPr/>
          <p:nvPr/>
        </p:nvSpPr>
        <p:spPr bwMode="auto">
          <a:xfrm>
            <a:off x="5887684" y="2106930"/>
            <a:ext cx="3243616" cy="1846659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chemeClr val="bg2">
              <a:lumMod val="20000"/>
              <a:lumOff val="80000"/>
              <a:alpha val="94118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800"/>
              </a:lnSpc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 want to have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many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cars.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endParaRPr kumimoji="0" lang="en-US" sz="16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  <a:tabLst>
                <a:tab pos="566738" algn="l"/>
                <a:tab pos="1539875" algn="l"/>
              </a:tabLst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want to have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lot of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cars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  <a:tabLst>
                <a:tab pos="566738" algn="l"/>
                <a:tab pos="1539875" algn="l"/>
              </a:tabLst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want to have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much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money.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</a:p>
          <a:p>
            <a:pPr>
              <a:lnSpc>
                <a:spcPts val="1800"/>
              </a:lnSpc>
              <a:tabLst>
                <a:tab pos="566738" algn="l"/>
                <a:tab pos="1539875" algn="l"/>
              </a:tabLst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want to have 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lot of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money.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  <a:tabLst>
                <a:tab pos="566738" algn="l"/>
                <a:tab pos="1539875" algn="l"/>
              </a:tabLst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few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students here.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</a:p>
          <a:p>
            <a:pPr>
              <a:lnSpc>
                <a:spcPts val="1800"/>
              </a:lnSpc>
              <a:tabLst>
                <a:tab pos="566738" algn="l"/>
                <a:tab pos="1539875" algn="l"/>
              </a:tabLst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some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students here.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  <a:tabLst>
                <a:tab pos="566738" algn="l"/>
                <a:tab pos="1539875" algn="l"/>
              </a:tabLst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little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inside.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  <a:tabLst>
                <a:tab pos="566738" algn="l"/>
                <a:tab pos="1539875" algn="l"/>
              </a:tabLst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some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inside.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14405" y="3737723"/>
            <a:ext cx="1946495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many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+plural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Noun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6700" y="4995023"/>
            <a:ext cx="2797689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amount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+uncountable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Noun</a:t>
            </a:r>
            <a:endParaRPr lang="en-US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10748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Word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1" y="152400"/>
            <a:ext cx="908685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13</a:t>
            </a:fld>
            <a:endParaRPr lang="en-AU" sz="1600" b="1" dirty="0"/>
          </a:p>
        </p:txBody>
      </p:sp>
      <p:sp>
        <p:nvSpPr>
          <p:cNvPr id="7" name="Rectangular Callout 6"/>
          <p:cNvSpPr/>
          <p:nvPr/>
        </p:nvSpPr>
        <p:spPr bwMode="auto">
          <a:xfrm>
            <a:off x="1897032" y="2718748"/>
            <a:ext cx="369776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not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1461448" y="3023548"/>
            <a:ext cx="288024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no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2286000" y="4168444"/>
            <a:ext cx="538092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most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3700536" y="1357951"/>
            <a:ext cx="5279692" cy="293427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2147248" y="4473244"/>
            <a:ext cx="538092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most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190464" y="4778044"/>
            <a:ext cx="719231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almost</a:t>
            </a: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2272352" y="5951379"/>
            <a:ext cx="579770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twice</a:t>
            </a: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1850408" y="6291435"/>
            <a:ext cx="1280282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has doubled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1333500" y="2362200"/>
            <a:ext cx="312068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No</a:t>
            </a: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2286000" y="5617870"/>
            <a:ext cx="834647" cy="26930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100"/>
              </a:lnSpc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verb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566738" algn="l"/>
                <a:tab pos="1539875" algn="l"/>
              </a:tabLst>
            </a:pP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======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41900" y="5376023"/>
            <a:ext cx="1959484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twice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+comparison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26190" y="4893880"/>
            <a:ext cx="3479710" cy="4401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 have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twice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 much money as</a:t>
            </a:r>
            <a:r>
              <a:rPr lang="en-US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he does.</a:t>
            </a:r>
          </a:p>
          <a:p>
            <a:r>
              <a:rPr lang="en-US"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 have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twice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more 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money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 </a:t>
            </a:r>
            <a:r>
              <a:rPr lang="en-US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does</a:t>
            </a:r>
            <a:r>
              <a:rPr lang="en-US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11625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7" grpId="0" animBg="1"/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14</a:t>
            </a:fld>
            <a:endParaRPr lang="en-AU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915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2881952" y="947760"/>
            <a:ext cx="792969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earliest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2122224" y="2477448"/>
            <a:ext cx="804190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percent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1981200" y="2795896"/>
            <a:ext cx="1168072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percentage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3352403" y="3893979"/>
            <a:ext cx="522062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after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3338755" y="4185131"/>
            <a:ext cx="522062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after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5351006" y="4456752"/>
            <a:ext cx="1033419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afterward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7647296" y="5597675"/>
            <a:ext cx="687171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before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60716" y="381000"/>
            <a:ext cx="1505669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yg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paling 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awal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45300" y="664323"/>
            <a:ext cx="1563377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yg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paling 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cepat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1663700" y="1917700"/>
            <a:ext cx="1850500" cy="242502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3599296" y="3326198"/>
            <a:ext cx="1390308" cy="242502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7639688" y="3326198"/>
            <a:ext cx="1434120" cy="255202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3945795" y="5040698"/>
            <a:ext cx="2239105" cy="242502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3963097" y="5320098"/>
            <a:ext cx="3364803" cy="242502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97700" y="5045823"/>
            <a:ext cx="893321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…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yg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lalu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04423" y="5337923"/>
            <a:ext cx="1459182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sebelum</a:t>
            </a:r>
            <a:r>
              <a:rPr lang="en-US" sz="1400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(</a:t>
            </a:r>
            <a:r>
              <a:rPr lang="en-US" sz="1400" b="1" dirty="0" err="1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nya</a:t>
            </a:r>
            <a:r>
              <a:rPr lang="en-US" sz="1400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)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8029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15</a:t>
            </a:fld>
            <a:endParaRPr lang="en-AU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4" y="3810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3102592" y="1321748"/>
            <a:ext cx="427484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told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2293264" y="1608927"/>
            <a:ext cx="427484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told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3082560" y="1864823"/>
            <a:ext cx="448324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said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2958152" y="3258031"/>
            <a:ext cx="480384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ever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3678512" y="4643279"/>
            <a:ext cx="393822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live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8207992" y="4899175"/>
            <a:ext cx="514046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alive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5263488" y="6018852"/>
            <a:ext cx="873119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  round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3733800" y="4140200"/>
            <a:ext cx="3086867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annot be followed by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Noun</a:t>
            </a: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6996933" y="5474156"/>
            <a:ext cx="2123461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FF00">
              <a:alpha val="89804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the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route/direction</a:t>
            </a: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7008573" y="5765800"/>
            <a:ext cx="1764389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FF00">
              <a:alpha val="89804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the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shape/form</a:t>
            </a: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2488381" y="494673"/>
            <a:ext cx="1529339" cy="266752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4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2489200" y="1029275"/>
            <a:ext cx="1850500" cy="266752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4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5000641" y="2679125"/>
            <a:ext cx="1044559" cy="24250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4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6508483" y="2679700"/>
            <a:ext cx="1263917" cy="24250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4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5651500" y="3238956"/>
            <a:ext cx="2817562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14118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I </a:t>
            </a:r>
            <a:r>
              <a:rPr lang="en-US" sz="1400" b="1" strike="dblStrike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ever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went to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Singapore. </a:t>
            </a:r>
            <a:r>
              <a:rPr lang="en-US" sz="1400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  <a:sym typeface="Wingdings"/>
              </a:rPr>
              <a:t></a:t>
            </a:r>
            <a:endParaRPr lang="en-US" sz="1400" b="1" dirty="0" smtClean="0">
              <a:solidFill>
                <a:srgbClr val="C00000"/>
              </a:solidFill>
              <a:latin typeface="Verdana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5651500" y="3467556"/>
            <a:ext cx="2849622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14118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I 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once </a:t>
            </a:r>
            <a:r>
              <a:rPr lang="en-US" sz="1400" b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went to Singapore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.</a:t>
            </a:r>
            <a:r>
              <a:rPr lang="en-US" sz="1400" b="1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  <a:sym typeface="Wingdings"/>
              </a:rPr>
              <a:t> </a:t>
            </a:r>
            <a:endParaRPr lang="en-US" sz="14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11656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8001000" cy="722312"/>
          </a:xfrm>
        </p:spPr>
        <p:txBody>
          <a:bodyPr/>
          <a:lstStyle/>
          <a:p>
            <a:r>
              <a:rPr lang="en-US" sz="4000" dirty="0" smtClean="0"/>
              <a:t>Look it up at Cambridge Dictionary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16</a:t>
            </a:fld>
            <a:endParaRPr lang="en-AU" sz="1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609600"/>
            <a:ext cx="9086850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75200"/>
            <a:ext cx="4508501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0531"/>
            <a:ext cx="4489306" cy="28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997741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17</a:t>
            </a:fld>
            <a:endParaRPr lang="en-A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09600"/>
            <a:ext cx="91059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99" y="2489200"/>
            <a:ext cx="4508501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4394200"/>
            <a:ext cx="4037012" cy="28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258500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267201" y="1155700"/>
            <a:ext cx="4572000" cy="1714500"/>
          </a:xfrm>
          <a:prstGeom prst="roundRect">
            <a:avLst/>
          </a:prstGeom>
          <a:solidFill>
            <a:srgbClr val="FFFF00">
              <a:alpha val="25098"/>
            </a:srgbClr>
          </a:solidFill>
          <a:ln w="9525" cap="flat" cmpd="sng" algn="ctr">
            <a:solidFill>
              <a:srgbClr val="B4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82775" marR="0" indent="-17875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alive</a:t>
            </a:r>
          </a:p>
          <a:p>
            <a:pPr marL="1882775" marR="0" indent="-17875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lang="en-US" sz="21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alike</a:t>
            </a:r>
          </a:p>
          <a:p>
            <a:pPr marL="1882775" marR="0" indent="-17875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lang="en-US" sz="21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 alike</a:t>
            </a:r>
          </a:p>
          <a:p>
            <a:pPr marL="1882775" marR="0" indent="-17875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aside</a:t>
            </a:r>
          </a:p>
          <a:p>
            <a:pPr marL="1882775" marR="0" indent="-17875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anew</a:t>
            </a:r>
          </a:p>
        </p:txBody>
      </p:sp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50800" y="6245225"/>
            <a:ext cx="2133600" cy="476250"/>
          </a:xfrm>
          <a:noFill/>
        </p:spPr>
        <p:txBody>
          <a:bodyPr/>
          <a:lstStyle/>
          <a:p>
            <a:endParaRPr lang="en-AU" b="0" dirty="0" smtClean="0"/>
          </a:p>
          <a:p>
            <a:fld id="{8131A509-AB26-42FB-92D4-6966C32E87A1}" type="slidenum">
              <a:rPr lang="en-AU" smtClean="0"/>
              <a:pPr/>
              <a:t>18</a:t>
            </a:fld>
            <a:endParaRPr lang="en-AU" dirty="0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8305800" cy="722312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Live </a:t>
            </a:r>
            <a:r>
              <a:rPr lang="en-US" sz="3600" dirty="0" smtClean="0"/>
              <a:t>or </a:t>
            </a:r>
            <a:r>
              <a:rPr lang="en-US" sz="3600" b="1" dirty="0" smtClean="0"/>
              <a:t>alive</a:t>
            </a:r>
            <a:r>
              <a:rPr lang="en-US" sz="3600" dirty="0" smtClean="0"/>
              <a:t>, </a:t>
            </a:r>
            <a:r>
              <a:rPr lang="en-US" sz="3600" b="1" dirty="0" smtClean="0"/>
              <a:t>like </a:t>
            </a:r>
            <a:r>
              <a:rPr lang="en-US" sz="3600" dirty="0" smtClean="0"/>
              <a:t>or </a:t>
            </a:r>
            <a:r>
              <a:rPr lang="en-US" sz="3600" b="1" dirty="0" smtClean="0"/>
              <a:t>alike</a:t>
            </a:r>
            <a:r>
              <a:rPr lang="en-US" sz="3600" dirty="0" smtClean="0"/>
              <a:t>?</a:t>
            </a:r>
            <a:endParaRPr lang="en-US" sz="3200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3856" y="2895600"/>
            <a:ext cx="888014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0763" lvl="0" indent="-1020763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 likes to have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her house.</a:t>
            </a:r>
          </a:p>
          <a:p>
            <a:pPr marL="1020763" lvl="0" indent="-1020763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400" kern="0" dirty="0" smtClean="0">
                <a:latin typeface="+mn-lt"/>
                <a:sym typeface="Wingdings" pitchFamily="2" charset="2"/>
              </a:rPr>
              <a:t>Although I didn’t water the plants for a week, they’re still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alive</a:t>
            </a:r>
            <a:r>
              <a:rPr lang="en-US" sz="2400" kern="0" dirty="0" smtClean="0">
                <a:latin typeface="+mn-lt"/>
                <a:sym typeface="Wingdings" pitchFamily="2" charset="2"/>
              </a:rPr>
              <a:t>.</a:t>
            </a:r>
          </a:p>
          <a:p>
            <a:pPr marL="1020763" lvl="0" indent="-1020763">
              <a:spcBef>
                <a:spcPts val="1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400" kern="0" dirty="0"/>
              <a:t>The old man behaved </a:t>
            </a:r>
            <a:r>
              <a:rPr lang="en-US" sz="2400" b="1" kern="0" dirty="0">
                <a:solidFill>
                  <a:srgbClr val="0000CC"/>
                </a:solidFill>
              </a:rPr>
              <a:t>like </a:t>
            </a:r>
            <a:r>
              <a:rPr lang="en-US" sz="2400" b="1" u="sng" kern="0" dirty="0">
                <a:solidFill>
                  <a:srgbClr val="003300"/>
                </a:solidFill>
              </a:rPr>
              <a:t>a child</a:t>
            </a:r>
            <a:r>
              <a:rPr lang="en-US" sz="2400" kern="0" dirty="0">
                <a:solidFill>
                  <a:srgbClr val="003300"/>
                </a:solidFill>
              </a:rPr>
              <a:t> </a:t>
            </a:r>
            <a:r>
              <a:rPr lang="en-US" sz="2400" kern="0" dirty="0"/>
              <a:t>when he saw the show.</a:t>
            </a:r>
          </a:p>
          <a:p>
            <a:pPr marL="1020763" lvl="0" indent="-1020763">
              <a:spcBef>
                <a:spcPts val="1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400" kern="0" dirty="0">
                <a:sym typeface="Wingdings" pitchFamily="2" charset="2"/>
              </a:rPr>
              <a:t>I don’t know which is </a:t>
            </a:r>
            <a:r>
              <a:rPr lang="en-US" sz="2400" kern="0" dirty="0" err="1">
                <a:sym typeface="Wingdings" pitchFamily="2" charset="2"/>
              </a:rPr>
              <a:t>Ani</a:t>
            </a:r>
            <a:r>
              <a:rPr lang="en-US" sz="2400" kern="0" dirty="0">
                <a:sym typeface="Wingdings" pitchFamily="2" charset="2"/>
              </a:rPr>
              <a:t> and which is Ana. They looks </a:t>
            </a:r>
            <a:r>
              <a:rPr lang="en-US" sz="2400" b="1" kern="0" dirty="0">
                <a:solidFill>
                  <a:srgbClr val="FF0000"/>
                </a:solidFill>
                <a:sym typeface="Wingdings" pitchFamily="2" charset="2"/>
              </a:rPr>
              <a:t>alike</a:t>
            </a:r>
            <a:r>
              <a:rPr lang="en-US" sz="2400" kern="0" dirty="0">
                <a:sym typeface="Wingdings" pitchFamily="2" charset="2"/>
              </a:rPr>
              <a:t>.</a:t>
            </a:r>
          </a:p>
          <a:p>
            <a:pPr marL="1020763" lvl="0" indent="-1020763">
              <a:spcBef>
                <a:spcPts val="1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400" kern="0" dirty="0" smtClean="0"/>
              <a:t>The man, </a:t>
            </a:r>
            <a:r>
              <a:rPr lang="en-US" sz="2400" b="1" kern="0" dirty="0" smtClean="0">
                <a:solidFill>
                  <a:srgbClr val="0000CC"/>
                </a:solidFill>
              </a:rPr>
              <a:t>unlike </a:t>
            </a:r>
            <a:r>
              <a:rPr lang="en-US" sz="2400" b="1" u="sng" kern="0" dirty="0" smtClean="0">
                <a:solidFill>
                  <a:srgbClr val="003300"/>
                </a:solidFill>
              </a:rPr>
              <a:t>his children</a:t>
            </a:r>
            <a:r>
              <a:rPr lang="en-US" sz="2400" kern="0" dirty="0" smtClean="0"/>
              <a:t>, prefers coffee to tea.</a:t>
            </a:r>
            <a:endParaRPr lang="en-US" sz="2400" kern="0" dirty="0"/>
          </a:p>
          <a:p>
            <a:pPr marL="1020763" lvl="0" indent="-1020763">
              <a:spcBef>
                <a:spcPts val="1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400" kern="0" dirty="0" smtClean="0">
                <a:sym typeface="Wingdings" pitchFamily="2" charset="2"/>
              </a:rPr>
              <a:t>Although they are twins, Anita and </a:t>
            </a:r>
            <a:r>
              <a:rPr lang="en-US" sz="2400" kern="0" dirty="0" err="1" smtClean="0">
                <a:sym typeface="Wingdings" pitchFamily="2" charset="2"/>
              </a:rPr>
              <a:t>Atina</a:t>
            </a:r>
            <a:r>
              <a:rPr lang="en-US" sz="2400" kern="0" dirty="0" smtClean="0">
                <a:sym typeface="Wingdings" pitchFamily="2" charset="2"/>
              </a:rPr>
              <a:t> are </a:t>
            </a:r>
            <a:r>
              <a:rPr lang="en-US" sz="2400" b="1" kern="0" dirty="0" smtClean="0">
                <a:solidFill>
                  <a:srgbClr val="FF0000"/>
                </a:solidFill>
                <a:sym typeface="Wingdings" pitchFamily="2" charset="2"/>
              </a:rPr>
              <a:t>not</a:t>
            </a:r>
            <a:r>
              <a:rPr lang="en-US" sz="2400" kern="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b="1" kern="0" dirty="0" smtClean="0">
                <a:solidFill>
                  <a:srgbClr val="FF0000"/>
                </a:solidFill>
                <a:sym typeface="Wingdings" pitchFamily="2" charset="2"/>
              </a:rPr>
              <a:t>alike</a:t>
            </a:r>
            <a:r>
              <a:rPr lang="en-US" sz="2400" kern="0" dirty="0" smtClean="0">
                <a:sym typeface="Wingdings" pitchFamily="2" charset="2"/>
              </a:rPr>
              <a:t>.</a:t>
            </a:r>
          </a:p>
          <a:p>
            <a:pPr marL="1020763" lvl="0" indent="-1020763">
              <a:spcBef>
                <a:spcPts val="1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400" kern="0" dirty="0" smtClean="0"/>
              <a:t>Take the </a:t>
            </a:r>
            <a:r>
              <a:rPr lang="en-US" sz="2400" b="1" kern="0" dirty="0" smtClean="0">
                <a:solidFill>
                  <a:srgbClr val="0000CC"/>
                </a:solidFill>
              </a:rPr>
              <a:t>side </a:t>
            </a:r>
            <a:r>
              <a:rPr lang="en-US" sz="2400" b="1" u="sng" kern="0" dirty="0" smtClean="0">
                <a:solidFill>
                  <a:srgbClr val="003300"/>
                </a:solidFill>
              </a:rPr>
              <a:t>walk</a:t>
            </a:r>
            <a:r>
              <a:rPr lang="en-US" sz="2400" b="1" kern="0" dirty="0" smtClean="0">
                <a:solidFill>
                  <a:srgbClr val="003300"/>
                </a:solidFill>
              </a:rPr>
              <a:t> </a:t>
            </a:r>
            <a:r>
              <a:rPr lang="en-US" sz="2400" kern="0" dirty="0" smtClean="0"/>
              <a:t>if you want to enter the house.</a:t>
            </a:r>
            <a:endParaRPr lang="en-US" sz="2400" kern="0" dirty="0"/>
          </a:p>
          <a:p>
            <a:pPr marL="1020763" lvl="0" indent="-1020763">
              <a:spcBef>
                <a:spcPts val="1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400" kern="0" dirty="0" smtClean="0">
                <a:sym typeface="Wingdings" pitchFamily="2" charset="2"/>
              </a:rPr>
              <a:t>If you don’t want to read these magazines now, just put it </a:t>
            </a:r>
            <a:r>
              <a:rPr lang="en-US" sz="2400" b="1" kern="0" dirty="0" smtClean="0">
                <a:solidFill>
                  <a:srgbClr val="FF0000"/>
                </a:solidFill>
                <a:sym typeface="Wingdings" pitchFamily="2" charset="2"/>
              </a:rPr>
              <a:t>aside</a:t>
            </a:r>
            <a:r>
              <a:rPr lang="en-US" sz="2400" kern="0" dirty="0">
                <a:sym typeface="Wingdings" pitchFamily="2" charset="2"/>
              </a:rPr>
              <a:t>.</a:t>
            </a:r>
          </a:p>
          <a:p>
            <a:pPr marL="1020763" lvl="0" indent="-1020763">
              <a:spcBef>
                <a:spcPts val="1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400" kern="0" dirty="0" smtClean="0"/>
              <a:t>My children want </a:t>
            </a:r>
            <a:r>
              <a:rPr lang="en-US" sz="2400" b="1" kern="0" dirty="0" smtClean="0">
                <a:solidFill>
                  <a:srgbClr val="0000CC"/>
                </a:solidFill>
              </a:rPr>
              <a:t>new </a:t>
            </a:r>
            <a:r>
              <a:rPr lang="en-US" sz="2400" b="1" u="sng" kern="0" dirty="0" smtClean="0">
                <a:solidFill>
                  <a:srgbClr val="003300"/>
                </a:solidFill>
              </a:rPr>
              <a:t>bicycles</a:t>
            </a:r>
            <a:r>
              <a:rPr lang="en-US" sz="2400" b="1" kern="0" dirty="0" smtClean="0">
                <a:solidFill>
                  <a:srgbClr val="003300"/>
                </a:solidFill>
              </a:rPr>
              <a:t> </a:t>
            </a:r>
            <a:r>
              <a:rPr lang="en-US" sz="2400" kern="0" dirty="0" smtClean="0"/>
              <a:t>as the present for their success.</a:t>
            </a:r>
            <a:endParaRPr lang="en-US" sz="2400" kern="0" dirty="0"/>
          </a:p>
          <a:p>
            <a:pPr marL="1020763" lvl="0" indent="-1020763">
              <a:spcBef>
                <a:spcPts val="1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400" kern="0" dirty="0" smtClean="0">
                <a:sym typeface="Wingdings" pitchFamily="2" charset="2"/>
              </a:rPr>
              <a:t>To start </a:t>
            </a:r>
            <a:r>
              <a:rPr lang="en-US" sz="2400" b="1" kern="0" dirty="0" smtClean="0">
                <a:solidFill>
                  <a:srgbClr val="FF0000"/>
                </a:solidFill>
                <a:sym typeface="Wingdings" pitchFamily="2" charset="2"/>
              </a:rPr>
              <a:t>anew</a:t>
            </a:r>
            <a:r>
              <a:rPr lang="en-US" sz="2400" kern="0" dirty="0" smtClean="0">
                <a:sym typeface="Wingdings" pitchFamily="2" charset="2"/>
              </a:rPr>
              <a:t>, the company should refresh all the managers.</a:t>
            </a:r>
            <a:endParaRPr lang="en-US" sz="2400" kern="0" dirty="0">
              <a:sym typeface="Wingdings" pitchFamily="2" charset="2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02725" y="1155700"/>
            <a:ext cx="3635876" cy="1714500"/>
          </a:xfrm>
          <a:prstGeom prst="roundRect">
            <a:avLst/>
          </a:prstGeom>
          <a:solidFill>
            <a:srgbClr val="D1CC00">
              <a:alpha val="25098"/>
            </a:srgbClr>
          </a:solidFill>
          <a:ln w="9525" cap="flat" cmpd="sng" algn="ctr">
            <a:solidFill>
              <a:srgbClr val="B4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live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like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lang="en-US" sz="21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unlike</a:t>
            </a: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side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new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970896" y="1333500"/>
            <a:ext cx="2944504" cy="6477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lang="en-US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without </a:t>
            </a:r>
            <a:r>
              <a:rPr lang="en-US" sz="3600" b="1" dirty="0" smtClean="0">
                <a:solidFill>
                  <a:srgbClr val="8E001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Noun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lang="en-US" sz="2000" b="1" dirty="0" smtClean="0">
                <a:solidFill>
                  <a:srgbClr val="8E001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(end of clause or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lang="en-US" sz="2000" b="1" dirty="0">
                <a:solidFill>
                  <a:srgbClr val="8E001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smtClean="0">
                <a:solidFill>
                  <a:srgbClr val="8E001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phrase)</a:t>
            </a:r>
            <a:endParaRPr lang="en-US" b="1" dirty="0" smtClean="0">
              <a:solidFill>
                <a:srgbClr val="8E001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627496" y="1638300"/>
            <a:ext cx="2944504" cy="6477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US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3600" b="1" dirty="0" smtClean="0">
                <a:solidFill>
                  <a:srgbClr val="8E001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Noun</a:t>
            </a:r>
            <a:endParaRPr lang="en-US" b="1" dirty="0" smtClean="0">
              <a:solidFill>
                <a:srgbClr val="8E001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20610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19</a:t>
            </a:fld>
            <a:endParaRPr lang="en-AU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3" y="1085850"/>
            <a:ext cx="9001977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3920760" y="1774027"/>
            <a:ext cx="345732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old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6310256" y="2029923"/>
            <a:ext cx="400234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age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4827896" y="3200219"/>
            <a:ext cx="493208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near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5980621" y="3530600"/>
            <a:ext cx="671141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nearly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3048000" y="4696923"/>
            <a:ext cx="1081509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somewhat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6285421" y="2425700"/>
            <a:ext cx="2477579" cy="86177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chemeClr val="bg2">
              <a:lumMod val="75000"/>
              <a:alpha val="22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The pipe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is 30 cm 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long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.</a:t>
            </a:r>
          </a:p>
          <a:p>
            <a:pPr>
              <a:tabLst>
                <a:tab pos="566738" algn="l"/>
                <a:tab pos="1539875" algn="l"/>
              </a:tabLst>
            </a:pP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= It is 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30 cm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in length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.</a:t>
            </a:r>
          </a:p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The hole is 100 m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deep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.</a:t>
            </a:r>
          </a:p>
          <a:p>
            <a:pPr>
              <a:tabLst>
                <a:tab pos="566738" algn="l"/>
                <a:tab pos="1539875" algn="l"/>
              </a:tabLst>
            </a:pP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=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It is 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100 m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in depth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4279900" y="4393572"/>
            <a:ext cx="949599" cy="26675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B0F0">
              <a:alpha val="4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6914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</a:t>
            </a:fld>
            <a:endParaRPr lang="en-AU" sz="16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981075"/>
            <a:ext cx="8991601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1" y="76200"/>
            <a:ext cx="900767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60900" y="1066800"/>
            <a:ext cx="4483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Try to remember all these expressions. Use them regularly in your own sentences.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327186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b="1" dirty="0" smtClean="0"/>
              <a:t>86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20</a:t>
            </a:fld>
            <a:endParaRPr lang="en-AU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947738"/>
            <a:ext cx="9029416" cy="575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366573" y="2893373"/>
            <a:ext cx="600075" cy="257175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476467" y="3302617"/>
            <a:ext cx="545910" cy="245801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133600" y="3683617"/>
            <a:ext cx="595952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60928" y="4357048"/>
            <a:ext cx="297976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5562600" y="1460956"/>
            <a:ext cx="1966367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do +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certain nouns</a:t>
            </a: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5562600" y="1689556"/>
            <a:ext cx="2243687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00B05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make +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certain nouns</a:t>
            </a:r>
          </a:p>
        </p:txBody>
      </p:sp>
    </p:spTree>
    <p:extLst>
      <p:ext uri="{BB962C8B-B14F-4D97-AF65-F5344CB8AC3E}">
        <p14:creationId xmlns:p14="http://schemas.microsoft.com/office/powerpoint/2010/main" val="2313257126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21</a:t>
            </a:fld>
            <a:endParaRPr lang="en-AU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650"/>
            <a:ext cx="899160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2133600" y="2182504"/>
            <a:ext cx="297976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569656" y="2572462"/>
            <a:ext cx="457200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11792" y="3249304"/>
            <a:ext cx="297976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755408" y="3635992"/>
            <a:ext cx="623248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6184900" y="787856"/>
            <a:ext cx="2609172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so+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adjective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+that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clause</a:t>
            </a: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5724453" y="1003756"/>
            <a:ext cx="3343347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00B05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such+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Noun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E001B"/>
                </a:solidFill>
                <a:effectLst/>
                <a:latin typeface="Verdana" pitchFamily="34" charset="0"/>
                <a:cs typeface="Times New Roman" pitchFamily="18" charset="0"/>
              </a:rPr>
              <a:t>(phrase)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+that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clause</a:t>
            </a: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6217328" y="1193800"/>
            <a:ext cx="2488946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too+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adjective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+infinitive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5981700" y="1397000"/>
            <a:ext cx="3149383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00B05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as+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adjective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+as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E001B"/>
                </a:solidFill>
                <a:effectLst/>
                <a:latin typeface="Verdana" pitchFamily="34" charset="0"/>
                <a:cs typeface="Times New Roman" pitchFamily="18" charset="0"/>
              </a:rPr>
              <a:t>(comparison)</a:t>
            </a:r>
          </a:p>
        </p:txBody>
      </p:sp>
    </p:spTree>
    <p:extLst>
      <p:ext uri="{BB962C8B-B14F-4D97-AF65-F5344CB8AC3E}">
        <p14:creationId xmlns:p14="http://schemas.microsoft.com/office/powerpoint/2010/main" val="3665800143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22</a:t>
            </a:fld>
            <a:endParaRPr lang="en-AU" sz="1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8613"/>
            <a:ext cx="9067800" cy="652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7873735" y="1967552"/>
            <a:ext cx="823187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059304" y="2594070"/>
            <a:ext cx="609600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062000" y="2988718"/>
            <a:ext cx="562248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351896" y="3624868"/>
            <a:ext cx="748352" cy="31667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6077628" y="419100"/>
            <a:ext cx="2370324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00B05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another+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singular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noun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6062476" y="673556"/>
            <a:ext cx="1887820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other+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plural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noun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5943600" y="927100"/>
            <a:ext cx="3144575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00B05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lang="en-US" sz="1400" b="1" dirty="0" err="1" smtClean="0">
                <a:solidFill>
                  <a:srgbClr val="8E001B"/>
                </a:solidFill>
                <a:latin typeface="Verdana" pitchFamily="34" charset="0"/>
                <a:cs typeface="Times New Roman" pitchFamily="18" charset="0"/>
              </a:rPr>
              <a:t>determiner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+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other+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sg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/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pl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noun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02015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23</a:t>
            </a:fld>
            <a:endParaRPr lang="en-AU" sz="1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947738"/>
            <a:ext cx="8943975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543637" y="3048000"/>
            <a:ext cx="675563" cy="336644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357048" y="3459708"/>
            <a:ext cx="675563" cy="336644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684293" y="3881652"/>
            <a:ext cx="675563" cy="336644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83615" y="4293256"/>
            <a:ext cx="461418" cy="30604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6633976" y="1029156"/>
            <a:ext cx="2426429" cy="430887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many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E001B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(a) few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E001B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number</a:t>
            </a:r>
          </a:p>
          <a:p>
            <a:pPr>
              <a:tabLst>
                <a:tab pos="566738" algn="l"/>
                <a:tab pos="1539875" algn="l"/>
              </a:tabLst>
            </a:pPr>
            <a:r>
              <a:rPr lang="en-US" sz="12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plural countable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noun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6634711" y="1524000"/>
            <a:ext cx="2458489" cy="430887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00B05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much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E001B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(a) little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E001B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amount</a:t>
            </a:r>
          </a:p>
          <a:p>
            <a:pPr>
              <a:tabLst>
                <a:tab pos="566738" algn="l"/>
                <a:tab pos="1539875" algn="l"/>
              </a:tabLst>
            </a:pPr>
            <a:r>
              <a:rPr lang="en-US" sz="12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uncountable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noun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40586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24</a:t>
            </a:fld>
            <a:endParaRPr lang="en-AU" sz="1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9" y="192419"/>
            <a:ext cx="8905875" cy="662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6622234" y="1724064"/>
            <a:ext cx="675563" cy="30604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58904" y="2362200"/>
            <a:ext cx="675563" cy="30604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890502" y="2741960"/>
            <a:ext cx="1088000" cy="30604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85180" y="3365208"/>
            <a:ext cx="614148" cy="30604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83983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7" y="946210"/>
            <a:ext cx="8948737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25</a:t>
            </a:fld>
            <a:endParaRPr lang="en-AU" sz="1600" b="1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394486" y="2780865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ular Callout 14"/>
          <p:cNvSpPr/>
          <p:nvPr/>
        </p:nvSpPr>
        <p:spPr bwMode="auto">
          <a:xfrm>
            <a:off x="4307069" y="2351787"/>
            <a:ext cx="619111" cy="215444"/>
          </a:xfrm>
          <a:prstGeom prst="wedgeRectCallout">
            <a:avLst>
              <a:gd name="adj1" fmla="val -20185"/>
              <a:gd name="adj2" fmla="val 96717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a live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797586" y="3833069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ular Callout 16"/>
          <p:cNvSpPr/>
          <p:nvPr/>
        </p:nvSpPr>
        <p:spPr bwMode="auto">
          <a:xfrm>
            <a:off x="2604734" y="3812743"/>
            <a:ext cx="1163263" cy="215444"/>
          </a:xfrm>
          <a:prstGeom prst="wedgeRectCallout">
            <a:avLst>
              <a:gd name="adj1" fmla="val 39862"/>
              <a:gd name="adj2" fmla="val -97811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as much as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3667063" y="2974543"/>
            <a:ext cx="1007771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=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not like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07" b="58761"/>
          <a:stretch/>
        </p:blipFill>
        <p:spPr bwMode="auto">
          <a:xfrm>
            <a:off x="372122" y="4123678"/>
            <a:ext cx="8784211" cy="229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ular Callout 38"/>
          <p:cNvSpPr/>
          <p:nvPr/>
        </p:nvSpPr>
        <p:spPr bwMode="auto">
          <a:xfrm>
            <a:off x="2309539" y="5081826"/>
            <a:ext cx="5005661" cy="861774"/>
          </a:xfrm>
          <a:prstGeom prst="wedgeRectCallout">
            <a:avLst>
              <a:gd name="adj1" fmla="val 15611"/>
              <a:gd name="adj2" fmla="val 41084"/>
            </a:avLst>
          </a:prstGeom>
          <a:solidFill>
            <a:srgbClr val="FFFF00">
              <a:alpha val="72157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2800" b="1" dirty="0" smtClean="0">
                <a:solidFill>
                  <a:srgbClr val="0000CC"/>
                </a:solidFill>
                <a:latin typeface="Arial Narrow" pitchFamily="34" charset="0"/>
              </a:rPr>
              <a:t>Do the rest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(+additional questions)</a:t>
            </a:r>
          </a:p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2800" b="1" dirty="0" smtClean="0">
                <a:solidFill>
                  <a:srgbClr val="0000CC"/>
                </a:solidFill>
                <a:latin typeface="Arial Narrow" pitchFamily="34" charset="0"/>
              </a:rPr>
              <a:t>for your exercise </a:t>
            </a:r>
            <a:r>
              <a:rPr lang="en-US" sz="2800" b="1" dirty="0" smtClean="0">
                <a:solidFill>
                  <a:srgbClr val="660066"/>
                </a:solidFill>
                <a:latin typeface="Arial Narrow" pitchFamily="34" charset="0"/>
              </a:rPr>
              <a:t>as a quiz </a:t>
            </a:r>
            <a:r>
              <a:rPr lang="en-US" sz="2800" b="1" dirty="0" smtClean="0">
                <a:latin typeface="Arial Narrow" pitchFamily="34" charset="0"/>
              </a:rPr>
              <a:t>ONLINE</a:t>
            </a:r>
            <a:r>
              <a:rPr lang="en-US" sz="2800" b="1" dirty="0" smtClean="0">
                <a:solidFill>
                  <a:srgbClr val="0000CC"/>
                </a:solidFill>
                <a:latin typeface="Arial Narrow" pitchFamily="34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1795816" y="4862070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ular Callout 40"/>
          <p:cNvSpPr/>
          <p:nvPr/>
        </p:nvSpPr>
        <p:spPr bwMode="auto">
          <a:xfrm>
            <a:off x="1618259" y="4392170"/>
            <a:ext cx="717307" cy="243143"/>
          </a:xfrm>
          <a:prstGeom prst="wedgeRectCallout">
            <a:avLst>
              <a:gd name="adj1" fmla="val 1061"/>
              <a:gd name="adj2" fmla="val 92800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45720" bIns="27432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nearly</a:t>
            </a:r>
          </a:p>
        </p:txBody>
      </p:sp>
    </p:spTree>
    <p:extLst>
      <p:ext uri="{BB962C8B-B14F-4D97-AF65-F5344CB8AC3E}">
        <p14:creationId xmlns:p14="http://schemas.microsoft.com/office/powerpoint/2010/main" val="31300674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39" grpId="0" animBg="1"/>
      <p:bldP spid="40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Please review again at home,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and</a:t>
            </a:r>
            <a:endParaRPr lang="en-US" sz="3600" b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00CC"/>
                </a:solidFill>
              </a:rPr>
              <a:t>do the quiz/exercise </a:t>
            </a:r>
            <a:r>
              <a:rPr lang="en-US" sz="4800" b="1" dirty="0" smtClean="0">
                <a:solidFill>
                  <a:srgbClr val="006600"/>
                </a:solidFill>
              </a:rPr>
              <a:t>online.</a:t>
            </a:r>
            <a:endParaRPr lang="en-US" sz="3600" b="1" dirty="0" smtClean="0">
              <a:solidFill>
                <a:srgbClr val="006600"/>
              </a:solidFill>
            </a:endParaRPr>
          </a:p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/>
              <a:t>See you next time…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26</a:t>
            </a:fld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4279487700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3</a:t>
            </a:fld>
            <a:endParaRPr lang="en-AU" sz="16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047750"/>
            <a:ext cx="88677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828800" y="2091830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347648" y="3442648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92300" y="1419423"/>
            <a:ext cx="528862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contextual meaning: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is </a:t>
            </a:r>
            <a:r>
              <a:rPr lang="en-US" sz="1400" b="1" i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made 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from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(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terbuat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dari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…)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0373" y="2778323"/>
            <a:ext cx="570772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Check the form: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do business with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(</a:t>
            </a:r>
            <a:r>
              <a:rPr lang="en-US" sz="1400" b="1" dirty="0" smtClean="0">
                <a:latin typeface="Verdana" pitchFamily="34" charset="0"/>
                <a:cs typeface="Times New Roman" pitchFamily="18" charset="0"/>
              </a:rPr>
              <a:t>not: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make business)</a:t>
            </a:r>
            <a:endParaRPr lang="en-US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62041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83575" cy="722312"/>
          </a:xfrm>
        </p:spPr>
        <p:txBody>
          <a:bodyPr/>
          <a:lstStyle/>
          <a:p>
            <a:r>
              <a:rPr lang="en-US" dirty="0" smtClean="0"/>
              <a:t>so, such, too, 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4</a:t>
            </a:fld>
            <a:endParaRPr lang="en-AU" sz="16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7713"/>
            <a:ext cx="8991600" cy="609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18274" y="1830221"/>
            <a:ext cx="2391626" cy="248141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3203" y="3244359"/>
            <a:ext cx="3292997" cy="248141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5000" y="3930159"/>
            <a:ext cx="2273300" cy="248141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1920536" y="5329079"/>
            <a:ext cx="1027007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as well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as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2478193" y="5651500"/>
            <a:ext cx="1132806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so hot that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5267523"/>
            <a:ext cx="1553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(comparison)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8122171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5</a:t>
            </a:fld>
            <a:endParaRPr lang="en-AU" sz="1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14388"/>
            <a:ext cx="8972550" cy="581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649104" y="1787030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395148" y="3019878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307608" y="4239078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837296" y="5735782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66900" y="1152723"/>
            <a:ext cx="203453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too+adj+infinitive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6900" y="2422723"/>
            <a:ext cx="215475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so+adj+that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clause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23584" y="3641923"/>
            <a:ext cx="346761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such+noun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(phrase)+that clause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0243" y="5089723"/>
            <a:ext cx="215475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so+adj+that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clause</a:t>
            </a:r>
            <a:endParaRPr lang="en-US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29056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6</a:t>
            </a:fld>
            <a:endParaRPr lang="en-A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1601"/>
            <a:ext cx="9039225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098585" y="1181100"/>
            <a:ext cx="2219415" cy="254000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65700" y="1155700"/>
            <a:ext cx="1796864" cy="248141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74374" y="1898159"/>
            <a:ext cx="2467826" cy="248141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53000" y="2622059"/>
            <a:ext cx="1796864" cy="248141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08200" y="2616200"/>
            <a:ext cx="787400" cy="254000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0" y="1905000"/>
            <a:ext cx="2374368" cy="523220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another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is </a:t>
            </a:r>
            <a:r>
              <a:rPr lang="en-US" sz="1400" b="1" dirty="0" smtClean="0">
                <a:solidFill>
                  <a:srgbClr val="8E001B"/>
                </a:solidFill>
                <a:latin typeface="Verdana" pitchFamily="34" charset="0"/>
                <a:cs typeface="Times New Roman" pitchFamily="18" charset="0"/>
              </a:rPr>
              <a:t>never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used</a:t>
            </a:r>
          </a:p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after a </a:t>
            </a:r>
            <a:r>
              <a:rPr lang="en-US" sz="1400" b="1" i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determiner</a:t>
            </a:r>
            <a:endParaRPr lang="en-US" sz="14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50545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5888"/>
            <a:ext cx="7826375" cy="722312"/>
          </a:xfrm>
        </p:spPr>
        <p:txBody>
          <a:bodyPr/>
          <a:lstStyle/>
          <a:p>
            <a:r>
              <a:rPr lang="en-US" dirty="0" smtClean="0"/>
              <a:t>OTHER, OTHERS &amp;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7</a:t>
            </a:fld>
            <a:endParaRPr lang="en-AU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1" y="57151"/>
            <a:ext cx="8898339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0" y="3790950"/>
            <a:ext cx="88677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800600" y="4697104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195248" y="5784686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10732" y="1178580"/>
            <a:ext cx="3523465" cy="233910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txBody>
          <a:bodyPr wrap="none" lIns="27432" tIns="0" rIns="9144" bIns="18288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others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is </a:t>
            </a:r>
            <a:r>
              <a:rPr lang="en-US" sz="1400" b="1" dirty="0" smtClean="0">
                <a:solidFill>
                  <a:srgbClr val="8E001B"/>
                </a:solidFill>
                <a:latin typeface="Verdana" pitchFamily="34" charset="0"/>
                <a:cs typeface="Times New Roman" pitchFamily="18" charset="0"/>
              </a:rPr>
              <a:t>never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followed by a </a:t>
            </a:r>
            <a:r>
              <a:rPr lang="en-US" sz="1400" b="1" i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noun</a:t>
            </a:r>
            <a:endParaRPr lang="en-US" sz="1400" b="1" i="1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1436" y="4152900"/>
            <a:ext cx="1991764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other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 plural noun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0536" y="5308600"/>
            <a:ext cx="2483500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another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 singular noun</a:t>
            </a:r>
            <a:endParaRPr lang="en-US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9664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8</a:t>
            </a:fld>
            <a:endParaRPr lang="en-AU" sz="16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388"/>
            <a:ext cx="9067800" cy="672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434152" y="4441208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979796" y="5866574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17038" y="2971800"/>
            <a:ext cx="1181862" cy="440120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Conjuction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:</a:t>
            </a:r>
          </a:p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 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Subj</a:t>
            </a:r>
            <a:r>
              <a:rPr lang="en-US" sz="12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Vb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52600" y="2590800"/>
            <a:ext cx="927100" cy="1295400"/>
          </a:xfrm>
          <a:prstGeom prst="rect">
            <a:avLst/>
          </a:prstGeom>
          <a:solidFill>
            <a:schemeClr val="accent2">
              <a:lumMod val="40000"/>
              <a:lumOff val="60000"/>
              <a:alpha val="34902"/>
            </a:scheme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0443" y="2959100"/>
            <a:ext cx="1659557" cy="440120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Preposition:</a:t>
            </a:r>
          </a:p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 Noun(phrase)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00600" y="2590800"/>
            <a:ext cx="1066800" cy="1143000"/>
          </a:xfrm>
          <a:prstGeom prst="rect">
            <a:avLst/>
          </a:prstGeom>
          <a:solidFill>
            <a:schemeClr val="accent2">
              <a:lumMod val="40000"/>
              <a:lumOff val="60000"/>
              <a:alpha val="34902"/>
            </a:scheme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643" y="3911600"/>
            <a:ext cx="2752805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Because of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 Noun(phrase)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2595" y="5359400"/>
            <a:ext cx="1823063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Although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+Clause</a:t>
            </a:r>
            <a:endParaRPr lang="en-US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47544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dirty="0" smtClean="0">
              <a:solidFill>
                <a:srgbClr val="0000CC"/>
              </a:solidFill>
            </a:endParaRPr>
          </a:p>
          <a:p>
            <a:pPr>
              <a:defRPr/>
            </a:pPr>
            <a:fld id="{5EFE5B72-F925-4B41-B02E-CCDD58C0A057}" type="slidenum">
              <a:rPr lang="en-AU" sz="1400" b="1" smtClean="0">
                <a:solidFill>
                  <a:srgbClr val="0000CC"/>
                </a:solidFill>
              </a:rPr>
              <a:pPr>
                <a:defRPr/>
              </a:pPr>
              <a:t>9</a:t>
            </a:fld>
            <a:endParaRPr lang="en-AU" sz="1600" b="1" dirty="0">
              <a:solidFill>
                <a:srgbClr val="0000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152400"/>
            <a:ext cx="90011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47821" y="2841234"/>
            <a:ext cx="335861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 Narrow" pitchFamily="34" charset="0"/>
              </a:rPr>
              <a:t>…because it has fine reputation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2334" y="3836634"/>
            <a:ext cx="3297698" cy="400110"/>
          </a:xfrm>
          <a:prstGeom prst="rect">
            <a:avLst/>
          </a:prstGeom>
          <a:solidFill>
            <a:srgbClr val="FFFF00">
              <a:alpha val="45098"/>
            </a:srgb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 Narrow" pitchFamily="34" charset="0"/>
              </a:rPr>
              <a:t>…because there is air pollution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4752" y="4495364"/>
            <a:ext cx="2831224" cy="400110"/>
          </a:xfrm>
          <a:prstGeom prst="rect">
            <a:avLst/>
          </a:prstGeom>
          <a:solidFill>
            <a:srgbClr val="FFFF00">
              <a:alpha val="45098"/>
            </a:srgb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 Narrow" pitchFamily="34" charset="0"/>
              </a:rPr>
              <a:t>…although it is dangerous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01202" y="5514644"/>
            <a:ext cx="2472152" cy="400110"/>
          </a:xfrm>
          <a:prstGeom prst="rect">
            <a:avLst/>
          </a:prstGeom>
          <a:solidFill>
            <a:srgbClr val="FFFF00">
              <a:alpha val="45098"/>
            </a:srgb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 Narrow" pitchFamily="34" charset="0"/>
              </a:rPr>
              <a:t>when the war occurred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3309" y="2539331"/>
            <a:ext cx="247375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+mj-lt"/>
              </a:rPr>
              <a:t>=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 due to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/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on account of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152401" y="2667000"/>
            <a:ext cx="1371600" cy="1384995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lnSpc>
                <a:spcPts val="1800"/>
              </a:lnSpc>
              <a:tabLst>
                <a:tab pos="566738" algn="l"/>
                <a:tab pos="1539875" algn="l"/>
              </a:tabLst>
            </a:pPr>
            <a:endParaRPr kumimoji="0" lang="en-US" sz="18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1154113" indent="-1154113">
              <a:lnSpc>
                <a:spcPts val="1800"/>
              </a:lnSpc>
              <a:tabLst>
                <a:tab pos="566738" algn="l"/>
                <a:tab pos="1539875" algn="l"/>
              </a:tabLst>
            </a:pPr>
            <a:endParaRPr lang="en-US" b="1" dirty="0">
              <a:solidFill>
                <a:srgbClr val="0000CC"/>
              </a:solidFill>
              <a:latin typeface="Verdana" pitchFamily="34" charset="0"/>
              <a:cs typeface="Times New Roman" pitchFamily="18" charset="0"/>
            </a:endParaRPr>
          </a:p>
          <a:p>
            <a:pPr marL="1154113" indent="-1154113">
              <a:lnSpc>
                <a:spcPts val="1800"/>
              </a:lnSpc>
              <a:tabLst>
                <a:tab pos="566738" algn="l"/>
                <a:tab pos="1539875" algn="l"/>
              </a:tabLst>
            </a:pPr>
            <a:endParaRPr kumimoji="0" lang="en-US" sz="18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1154113" indent="-1154113">
              <a:lnSpc>
                <a:spcPts val="1800"/>
              </a:lnSpc>
              <a:tabLst>
                <a:tab pos="566738" algn="l"/>
                <a:tab pos="1539875" algn="l"/>
              </a:tabLst>
            </a:pPr>
            <a:endParaRPr lang="en-US" b="1" dirty="0">
              <a:solidFill>
                <a:srgbClr val="0000CC"/>
              </a:solidFill>
              <a:latin typeface="Verdana" pitchFamily="34" charset="0"/>
              <a:cs typeface="Times New Roman" pitchFamily="18" charset="0"/>
            </a:endParaRPr>
          </a:p>
          <a:p>
            <a:pPr marL="1154113" indent="-1154113">
              <a:lnSpc>
                <a:spcPts val="1800"/>
              </a:lnSpc>
              <a:tabLst>
                <a:tab pos="566738" algn="l"/>
                <a:tab pos="1539875" algn="l"/>
              </a:tabLst>
            </a:pPr>
            <a:endParaRPr kumimoji="0" lang="en-US" sz="18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1154113" indent="-1154113">
              <a:lnSpc>
                <a:spcPts val="1800"/>
              </a:lnSpc>
              <a:tabLst>
                <a:tab pos="566738" algn="l"/>
                <a:tab pos="1539875" algn="l"/>
              </a:tabLst>
            </a:pPr>
            <a:endParaRPr kumimoji="0" lang="en-US" sz="18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65101" y="4330700"/>
            <a:ext cx="1028700" cy="923330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lnSpc>
                <a:spcPts val="1800"/>
              </a:lnSpc>
              <a:tabLst>
                <a:tab pos="566738" algn="l"/>
                <a:tab pos="1539875" algn="l"/>
              </a:tabLst>
            </a:pPr>
            <a:endParaRPr lang="en-US" sz="2800" b="1" dirty="0">
              <a:solidFill>
                <a:srgbClr val="0000CC"/>
              </a:solidFill>
              <a:latin typeface="Verdana" pitchFamily="34" charset="0"/>
              <a:cs typeface="Times New Roman" pitchFamily="18" charset="0"/>
            </a:endParaRPr>
          </a:p>
          <a:p>
            <a:pPr marL="1154113" indent="-1154113">
              <a:lnSpc>
                <a:spcPts val="1800"/>
              </a:lnSpc>
              <a:tabLst>
                <a:tab pos="566738" algn="l"/>
                <a:tab pos="1539875" algn="l"/>
              </a:tabLst>
            </a:pPr>
            <a:endParaRPr kumimoji="0" lang="en-US" sz="28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1154113" indent="-1154113">
              <a:lnSpc>
                <a:spcPts val="1800"/>
              </a:lnSpc>
              <a:tabLst>
                <a:tab pos="566738" algn="l"/>
                <a:tab pos="1539875" algn="l"/>
              </a:tabLst>
            </a:pPr>
            <a:endParaRPr lang="en-US" sz="2800" b="1" dirty="0">
              <a:solidFill>
                <a:srgbClr val="0000CC"/>
              </a:solidFill>
              <a:latin typeface="Verdana" pitchFamily="34" charset="0"/>
              <a:cs typeface="Times New Roman" pitchFamily="18" charset="0"/>
            </a:endParaRPr>
          </a:p>
          <a:p>
            <a:pPr marL="1154113" indent="-1154113">
              <a:lnSpc>
                <a:spcPts val="1800"/>
              </a:lnSpc>
              <a:tabLst>
                <a:tab pos="566738" algn="l"/>
                <a:tab pos="1539875" algn="l"/>
              </a:tabLst>
            </a:pPr>
            <a:endParaRPr kumimoji="0" lang="en-US" sz="28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165100" y="5292130"/>
            <a:ext cx="711200" cy="295870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54113" indent="-1154113">
              <a:lnSpc>
                <a:spcPts val="1800"/>
              </a:lnSpc>
              <a:tabLst>
                <a:tab pos="566738" algn="l"/>
                <a:tab pos="1539875" algn="l"/>
              </a:tabLst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  </a:t>
            </a:r>
            <a:endParaRPr kumimoji="0" lang="en-US" sz="18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41700" y="2653631"/>
            <a:ext cx="566181" cy="13542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+mj-lt"/>
              </a:rPr>
              <a:t>/</a:t>
            </a:r>
            <a:r>
              <a:rPr lang="en-US" sz="2000" b="1" dirty="0" smtClean="0">
                <a:solidFill>
                  <a:srgbClr val="0000CC"/>
                </a:solidFill>
                <a:latin typeface="Arial Narrow" pitchFamily="34" charset="0"/>
              </a:rPr>
              <a:t>as</a:t>
            </a:r>
          </a:p>
          <a:p>
            <a:endParaRPr lang="en-US" sz="2400" b="1" dirty="0">
              <a:solidFill>
                <a:srgbClr val="0000CC"/>
              </a:solidFill>
              <a:latin typeface="Arial Narrow" pitchFamily="34" charset="0"/>
            </a:endParaRPr>
          </a:p>
          <a:p>
            <a:r>
              <a:rPr lang="en-US" sz="2000" b="1" dirty="0">
                <a:solidFill>
                  <a:srgbClr val="0000CC"/>
                </a:solidFill>
                <a:latin typeface="+mj-lt"/>
              </a:rPr>
              <a:t>/</a:t>
            </a:r>
            <a:r>
              <a:rPr lang="en-US" sz="2000" b="1" dirty="0">
                <a:solidFill>
                  <a:srgbClr val="0000CC"/>
                </a:solidFill>
                <a:latin typeface="Arial Narrow" pitchFamily="34" charset="0"/>
              </a:rPr>
              <a:t>as</a:t>
            </a:r>
            <a:endParaRPr lang="en-US" sz="2000" b="1" dirty="0" smtClean="0">
              <a:solidFill>
                <a:srgbClr val="0000CC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00CC"/>
                </a:solidFill>
                <a:latin typeface="+mj-lt"/>
              </a:rPr>
              <a:t>/</a:t>
            </a:r>
            <a:r>
              <a:rPr lang="en-US" b="1" dirty="0">
                <a:solidFill>
                  <a:srgbClr val="0000CC"/>
                </a:solidFill>
                <a:latin typeface="Arial Narrow" pitchFamily="34" charset="0"/>
              </a:rPr>
              <a:t>as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0400" y="4271883"/>
            <a:ext cx="1371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+mj-lt"/>
              </a:rPr>
              <a:t>               /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Arial Narrow" pitchFamily="34" charset="0"/>
              </a:rPr>
              <a:t>though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09600" y="945210"/>
            <a:ext cx="82835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r>
              <a:rPr lang="en-US" sz="3600" kern="0" dirty="0" smtClean="0">
                <a:solidFill>
                  <a:srgbClr val="FF0000"/>
                </a:solidFill>
              </a:rPr>
              <a:t>See page </a:t>
            </a:r>
            <a:r>
              <a:rPr lang="en-US" sz="3600" b="1" kern="0" dirty="0" smtClean="0">
                <a:solidFill>
                  <a:srgbClr val="FF0000"/>
                </a:solidFill>
              </a:rPr>
              <a:t>57</a:t>
            </a:r>
            <a:r>
              <a:rPr lang="en-US" sz="3600" kern="0" dirty="0" smtClean="0">
                <a:solidFill>
                  <a:srgbClr val="FF0000"/>
                </a:solidFill>
              </a:rPr>
              <a:t> (</a:t>
            </a:r>
            <a:r>
              <a:rPr lang="en-US" sz="3600" b="1" kern="0" dirty="0" smtClean="0">
                <a:solidFill>
                  <a:srgbClr val="FF0000"/>
                </a:solidFill>
              </a:rPr>
              <a:t>Adverb Clause</a:t>
            </a:r>
            <a:r>
              <a:rPr lang="en-US" sz="3600" kern="0" dirty="0" smtClean="0">
                <a:solidFill>
                  <a:srgbClr val="FF0000"/>
                </a:solidFill>
              </a:rPr>
              <a:t>)</a:t>
            </a:r>
            <a:endParaRPr lang="en-US" sz="36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98322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 animBg="1"/>
      <p:bldP spid="10" grpId="0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Yosa A. Alzuhdy">
  <a:themeElements>
    <a:clrScheme name="Yosa A. Alzuhd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osa A. Alzuhd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Yosa A. Alzuh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49088</TotalTime>
  <Words>900</Words>
  <Application>Microsoft Office PowerPoint</Application>
  <PresentationFormat>On-screen Show (4:3)</PresentationFormat>
  <Paragraphs>253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Yosa A. Alzuhdy</vt:lpstr>
      <vt:lpstr>19  Word Choice</vt:lpstr>
      <vt:lpstr>p. 80</vt:lpstr>
      <vt:lpstr>Examples</vt:lpstr>
      <vt:lpstr>so, such, too, as</vt:lpstr>
      <vt:lpstr>PowerPoint Presentation</vt:lpstr>
      <vt:lpstr>PowerPoint Presentation</vt:lpstr>
      <vt:lpstr>OTHER, OTHERS &amp; ANOTHER</vt:lpstr>
      <vt:lpstr>PowerPoint Presentation</vt:lpstr>
      <vt:lpstr>PowerPoint Presentation</vt:lpstr>
      <vt:lpstr>Because (of)</vt:lpstr>
      <vt:lpstr>Expressions of Quantity </vt:lpstr>
      <vt:lpstr>PowerPoint Presentation</vt:lpstr>
      <vt:lpstr>Other Word Problems</vt:lpstr>
      <vt:lpstr>PowerPoint Presentation</vt:lpstr>
      <vt:lpstr>PowerPoint Presentation</vt:lpstr>
      <vt:lpstr>Look it up at Cambridge Dictionary</vt:lpstr>
      <vt:lpstr>PowerPoint Presentation</vt:lpstr>
      <vt:lpstr>Live or alive, like or alike?</vt:lpstr>
      <vt:lpstr>PowerPoint Presentation</vt:lpstr>
      <vt:lpstr>p. 86</vt:lpstr>
      <vt:lpstr>PowerPoint Presentation</vt:lpstr>
      <vt:lpstr>PowerPoint Presentation</vt:lpstr>
      <vt:lpstr>PowerPoint Presentation</vt:lpstr>
      <vt:lpstr>PowerPoint Presentation</vt:lpstr>
      <vt:lpstr>Page 89</vt:lpstr>
      <vt:lpstr>PowerPoint Presentation</vt:lpstr>
    </vt:vector>
  </TitlesOfParts>
  <Company>Fujitsu Indonesia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Sentences</dc:title>
  <dc:creator>Yosa A. Alzuhdy</dc:creator>
  <cp:lastModifiedBy>Yosa A. Alzuhdy</cp:lastModifiedBy>
  <cp:revision>652</cp:revision>
  <dcterms:created xsi:type="dcterms:W3CDTF">2006-10-15T19:30:25Z</dcterms:created>
  <dcterms:modified xsi:type="dcterms:W3CDTF">2016-10-06T13:15:42Z</dcterms:modified>
</cp:coreProperties>
</file>