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492" r:id="rId2"/>
    <p:sldId id="456" r:id="rId3"/>
    <p:sldId id="466" r:id="rId4"/>
    <p:sldId id="458" r:id="rId5"/>
    <p:sldId id="450" r:id="rId6"/>
    <p:sldId id="451" r:id="rId7"/>
    <p:sldId id="452" r:id="rId8"/>
    <p:sldId id="453" r:id="rId9"/>
    <p:sldId id="447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67" r:id="rId22"/>
    <p:sldId id="468" r:id="rId23"/>
    <p:sldId id="469" r:id="rId24"/>
    <p:sldId id="470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3300"/>
    <a:srgbClr val="CC3300"/>
    <a:srgbClr val="CC0000"/>
    <a:srgbClr val="CC0099"/>
    <a:srgbClr val="FF0000"/>
    <a:srgbClr val="61FF69"/>
    <a:srgbClr val="4CB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8" autoAdjust="0"/>
  </p:normalViewPr>
  <p:slideViewPr>
    <p:cSldViewPr>
      <p:cViewPr>
        <p:scale>
          <a:sx n="60" d="100"/>
          <a:sy n="6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9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4F83B5-E6D9-4245-9E7C-1EB473881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3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7C22F-FFE8-4A3F-950C-4AB14AEC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7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2049A-98EE-49FB-82F2-1C684B23A49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p.49 (Red Book); p.31 (compiled material); p. 44 (Green Book)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B48AE8-646C-43F2-A520-497509AD992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See this link for a discussion of so vs. very: http://grammar.quickanddirtytips.com/grammar-so-very.aspx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784555-B9E0-425A-AD8B-0B0AE487024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Calibri" pitchFamily="34" charset="0"/>
              <a:buNone/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F9A3C7-CE70-45C5-A217-4F26F01DAE8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Calibri" pitchFamily="34" charset="0"/>
              <a:buNone/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77C4B9-EB25-4A37-B3FC-844C23A8072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Calibri" pitchFamily="34" charset="0"/>
              <a:buAutoNum type="alphaUcPeriod"/>
            </a:pPr>
            <a:r>
              <a:rPr lang="en-US" smtClean="0"/>
              <a:t>disturbingly</a:t>
            </a:r>
          </a:p>
          <a:p>
            <a:pPr marL="228600" indent="-228600">
              <a:buFont typeface="Calibri" pitchFamily="34" charset="0"/>
              <a:buAutoNum type="alphaUcPeriod"/>
            </a:pPr>
            <a:r>
              <a:rPr lang="en-US" smtClean="0"/>
              <a:t>well</a:t>
            </a:r>
          </a:p>
          <a:p>
            <a:pPr marL="228600" indent="-228600">
              <a:buFont typeface="Calibri" pitchFamily="34" charset="0"/>
              <a:buAutoNum type="alphaUcPeriod"/>
            </a:pPr>
            <a:r>
              <a:rPr lang="en-US" smtClean="0"/>
              <a:t>good</a:t>
            </a:r>
          </a:p>
          <a:p>
            <a:pPr marL="228600" indent="-228600">
              <a:buFont typeface="Calibri" pitchFamily="34" charset="0"/>
              <a:buAutoNum type="alphaUcPeriod"/>
            </a:pPr>
            <a:r>
              <a:rPr lang="en-US" smtClean="0"/>
              <a:t>No change is necessary.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D265E-3810-4F71-85E8-F8FADA01939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96838" y="1752600"/>
            <a:ext cx="9372601" cy="5105400"/>
            <a:chOff x="-23" y="1525"/>
            <a:chExt cx="5783" cy="2495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52"/>
              <a:ext cx="5760" cy="9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42"/>
              <a:ext cx="576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1933"/>
              <a:ext cx="253" cy="208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525"/>
              <a:ext cx="748" cy="27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1" y="1616"/>
              <a:ext cx="318" cy="318"/>
            </a:xfrm>
            <a:prstGeom prst="ellipse">
              <a:avLst/>
            </a:prstGeom>
            <a:solidFill>
              <a:srgbClr val="CC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" y="1661"/>
              <a:ext cx="454" cy="2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-23" y="1525"/>
              <a:ext cx="295" cy="2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-23" y="1525"/>
              <a:ext cx="363" cy="40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5400000">
              <a:off x="-805" y="2825"/>
              <a:ext cx="193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© </a:t>
              </a:r>
              <a:r>
                <a:rPr lang="en-AU" sz="1900" b="1" dirty="0" err="1">
                  <a:solidFill>
                    <a:srgbClr val="D60093"/>
                  </a:solidFill>
                  <a:latin typeface="Microsoft Sans Serif" pitchFamily="34" charset="0"/>
                </a:rPr>
                <a:t>Yosa</a:t>
              </a: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 A. </a:t>
              </a:r>
              <a:r>
                <a:rPr lang="en-AU" sz="1900" b="1" dirty="0" err="1">
                  <a:solidFill>
                    <a:srgbClr val="D60093"/>
                  </a:solidFill>
                  <a:latin typeface="Microsoft Sans Serif" pitchFamily="34" charset="0"/>
                </a:rPr>
                <a:t>Alzuhdy</a:t>
              </a: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 –  </a:t>
              </a:r>
              <a:r>
                <a:rPr lang="en-AU" sz="1900" b="1" dirty="0" smtClean="0">
                  <a:solidFill>
                    <a:srgbClr val="D60093"/>
                  </a:solidFill>
                  <a:latin typeface="Microsoft Sans Serif" pitchFamily="34" charset="0"/>
                </a:rPr>
                <a:t>English Dept.</a:t>
              </a:r>
              <a:endParaRPr lang="en-AU" sz="1900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696200" cy="2514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58775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BC9B-7A69-43F7-B6BD-1691085288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B4FFEAC0-633A-4C93-867D-63296B5773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5888"/>
            <a:ext cx="219075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41985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27CF-04AE-42B6-8838-9CA20BE0C93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E3932112-D5D5-4FAC-92C0-D61BC6E9FAC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888"/>
            <a:ext cx="8283575" cy="722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43053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43053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8180-3AE2-4B71-A606-E23BFA28B97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98C8F599-BBF0-491F-B182-60EDC09EC7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F9A9-740B-489A-9E77-1D2AD968FF4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F3DFECD-268B-4BCF-B348-C69419319A3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68B7-4548-44B1-8BC0-082C40FFAE9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8FF3C184-0007-42CE-AF06-ED5ACF11B0A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4624-BDF4-4A73-A8EC-C4C9C31E3E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AFFA70D1-A812-4625-829E-9E3DAE2B7F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787-CA6D-472E-B36F-83C9235261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A4C159BD-A89E-4D72-83D4-1622DDA39A0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9D6E-5A13-4992-A1A8-41365101D8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222F06FC-E6A4-4E2D-979D-86A7EBB296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BED8-92F6-4F6F-A4B3-A64E615D36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990503E2-92A6-45CC-A825-3F51866E9D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C958-EAAD-462C-B551-B9F7255CDE1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43E18DB-600F-4DB8-9C5A-9B402E7AD08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FD7D-3696-4BC9-A278-9E139396E5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8CBC1003-B4AE-4ABB-9394-609CD01735F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F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57DCEC4F-5C69-4361-8C75-D6A87F4059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314575" y="3533775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AU" b="1">
              <a:solidFill>
                <a:srgbClr val="D60093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79400" y="609600"/>
            <a:ext cx="914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9FDF874A-63D3-4B4A-A1CB-3196193B84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 rot="5400000">
            <a:off x="-608806" y="5493544"/>
            <a:ext cx="1479550" cy="1825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AU" sz="1000" dirty="0">
                <a:solidFill>
                  <a:schemeClr val="bg1"/>
                </a:solidFill>
              </a:rPr>
              <a:t>©</a:t>
            </a:r>
            <a:r>
              <a:rPr lang="en-AU" sz="900" dirty="0">
                <a:solidFill>
                  <a:schemeClr val="bg1"/>
                </a:solidFill>
              </a:rPr>
              <a:t> Yosa A. Alzuhdy - </a:t>
            </a:r>
            <a:r>
              <a:rPr lang="en-AU" sz="900" dirty="0" smtClean="0">
                <a:solidFill>
                  <a:schemeClr val="bg1"/>
                </a:solidFill>
              </a:rPr>
              <a:t>UNY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med">
    <p:checker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ÿ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34975"/>
            <a:ext cx="8305800" cy="1470025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solidFill>
                  <a:srgbClr val="82E9FE"/>
                </a:solidFill>
              </a:rPr>
              <a:t>Adjective or Adverb?</a:t>
            </a:r>
            <a:endParaRPr lang="id-ID" sz="4000" b="1" dirty="0" smtClean="0">
              <a:solidFill>
                <a:srgbClr val="2CFC3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95600"/>
            <a:ext cx="8343900" cy="3581400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3200" b="1" dirty="0" smtClean="0">
              <a:solidFill>
                <a:srgbClr val="0000A4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4400" b="1" dirty="0" smtClean="0">
                <a:solidFill>
                  <a:srgbClr val="0000A4"/>
                </a:solidFill>
              </a:rPr>
              <a:t>Basic Sentences Structure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© Yosa A. Alzuhdy, </a:t>
            </a:r>
            <a:r>
              <a:rPr lang="en-US" dirty="0" err="1" smtClean="0">
                <a:solidFill>
                  <a:schemeClr val="tx2"/>
                </a:solidFill>
              </a:rPr>
              <a:t>M.Hum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5400" b="1" dirty="0" smtClean="0">
                <a:solidFill>
                  <a:srgbClr val="006600"/>
                </a:solidFill>
                <a:latin typeface="Cooper Black" panose="0208090404030B020404" pitchFamily="18" charset="0"/>
              </a:rPr>
              <a:t>Introductory Course</a:t>
            </a:r>
            <a:endParaRPr lang="en-US" sz="4000" b="1" dirty="0" smtClean="0">
              <a:solidFill>
                <a:srgbClr val="006600"/>
              </a:solidFill>
              <a:latin typeface="Cooper Black" panose="0208090404030B0204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A20202"/>
                </a:solidFill>
              </a:rPr>
              <a:t>Yogyakarta State University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yosa@uny.ac.id</a:t>
            </a:r>
            <a:endParaRPr lang="id-ID" b="1" dirty="0" smtClean="0"/>
          </a:p>
        </p:txBody>
      </p:sp>
    </p:spTree>
    <p:extLst>
      <p:ext uri="{BB962C8B-B14F-4D97-AF65-F5344CB8AC3E}">
        <p14:creationId xmlns:p14="http://schemas.microsoft.com/office/powerpoint/2010/main" val="3794716392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latin typeface="Arial Black" pitchFamily="34" charset="0"/>
              </a:rPr>
              <a:t>Quick Test</a:t>
            </a:r>
            <a:endParaRPr lang="en-US" b="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7620000" cy="22098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Directions: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items that follow, choose the option that corrects an error in the underlined portion(s). If no error exists, choose “No change is necessary.”</a:t>
            </a:r>
          </a:p>
        </p:txBody>
      </p:sp>
      <p:pic>
        <p:nvPicPr>
          <p:cNvPr id="8" name="Picture 7" descr="windblow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667125"/>
            <a:ext cx="16764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5410200" y="4572000"/>
            <a:ext cx="2590800" cy="1752600"/>
          </a:xfrm>
          <a:prstGeom prst="wedgeRoundRectCallout">
            <a:avLst>
              <a:gd name="adj1" fmla="val -107296"/>
              <a:gd name="adj2" fmla="val -34667"/>
              <a:gd name="adj3" fmla="val 16667"/>
            </a:avLst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400">
                <a:solidFill>
                  <a:schemeClr val="bg1"/>
                </a:solidFill>
                <a:cs typeface="Arial" charset="0"/>
              </a:rPr>
              <a:t>Blow us away with what</a:t>
            </a:r>
            <a:r>
              <a:rPr lang="en-US" sz="2400" i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you know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.</a:t>
            </a:r>
            <a:endParaRPr lang="en-US" sz="2400" i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451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95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Arial Black" pitchFamily="34" charset="0"/>
              </a:rPr>
              <a:t>Item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077200" cy="4953000"/>
          </a:xfrm>
          <a:prstGeom prst="rect">
            <a:avLst/>
          </a:prstGeom>
          <a:noFill/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Farzana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did poor on her algebra quiz. She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couldn’t concentrate well because her tablemate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 chomping noisily on a piece of gum.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poorly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noisy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8077200" cy="495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Farzana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did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 her algebra quiz. She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couldn’t concentrate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because her tablemate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 chomping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noisily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 a piece of gum.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poorly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noisy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8077200" cy="495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Farzana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did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poorly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 her algebra quiz. She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couldn’t concentrate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because her tablemate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 chomping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noisily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 a piece of gum.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poorly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noisy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Arial Black" pitchFamily="34" charset="0"/>
              </a:rPr>
              <a:t>Item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077200" cy="3962400"/>
          </a:xfrm>
          <a:prstGeom prst="rect">
            <a:avLst/>
          </a:prstGeom>
          <a:noFill/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Lawrence cheated on the chemistry test, but he is still very happy with his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8077200" cy="3962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Lawrence cheated on the chemistry test, but he is still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happy with his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8077200" cy="3962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Lawrence cheated on the chemistry test, but he is still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happy with his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752600"/>
            <a:ext cx="8077200" cy="4800600"/>
          </a:xfrm>
          <a:prstGeom prst="rect">
            <a:avLst/>
          </a:prstGeom>
          <a:noFill/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excruciating long school day put Wanda in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bad mood. She was very tired and just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wanted to go home to relax.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excruciatingly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worse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752600"/>
            <a:ext cx="8077200" cy="4800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excruciating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long school day put Wanda in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mood. She was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tired and just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wanted to go home to relax.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excruciatingly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worse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752600"/>
            <a:ext cx="8077200" cy="4800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excruciatingly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long school day put Wanda in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mood. She was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tired and just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wanted to go home to relax.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excruciatingly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worse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Arial Black" pitchFamily="34" charset="0"/>
              </a:rPr>
              <a:t>Item 3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Arial Black" pitchFamily="34" charset="0"/>
              </a:rPr>
              <a:t>Item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077200" cy="5257800"/>
          </a:xfrm>
          <a:prstGeom prst="rect">
            <a:avLst/>
          </a:prstGeom>
          <a:noFill/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horrifying news that Professor Anderson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 assigning another 10-page paper made his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students complain bitter about his very hard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requirements.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horrifyingly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bitterly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demanding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524000"/>
            <a:ext cx="8077200" cy="5257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horrifying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news that Professor Anderson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 assigning another 10-page paper made his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students complain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bitter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about his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 hard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                           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requirements.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horrifyingly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bitterly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demanding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8077200" cy="5257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horrifying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news that Professor Anderson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was assigning another 10-page paper made his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students complain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bitterly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about his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 hard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requirements.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horrifyingly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bitterly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demanding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Arial Black" pitchFamily="34" charset="0"/>
              </a:rPr>
              <a:t>Item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077200" cy="3733800"/>
          </a:xfrm>
          <a:prstGeom prst="rect">
            <a:avLst/>
          </a:prstGeom>
          <a:noFill/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duck quacked loud, hoping that we would throw it some of our French fries.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loudest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loud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loudly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077200" cy="3733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duck quacked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hoping that we would throw it some of our French fries.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loudest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loud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loudly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8077200" cy="3733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duck quacked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hoping that we would throw it some of our French fries.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loudest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loud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loudly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Arial Black" pitchFamily="34" charset="0"/>
              </a:rPr>
              <a:t>Item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077200" cy="3581400"/>
          </a:xfrm>
          <a:prstGeom prst="rect">
            <a:avLst/>
          </a:prstGeom>
          <a:noFill/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Mr. Hodges says to quit gossiping about Veronica and finish typing his report real quick.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 quick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quickly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now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8077200" cy="3581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Mr. Hodges says to quit gossiping about Veronica and finish typing his report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quick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 quick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quickly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now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8077200" cy="3581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Mr. Hodges says to quit gossiping about Veronica and finish typing his report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quick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 quick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quickly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now</a:t>
            </a: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Arial Black" pitchFamily="34" charset="0"/>
              </a:rPr>
              <a:t>Item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077200" cy="4876800"/>
          </a:xfrm>
          <a:prstGeom prst="rect">
            <a:avLst/>
          </a:prstGeom>
          <a:noFill/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roasted in the very hot sun, sweat pouring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profuse off our skin. Thoughts of iced tea and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lemonade plagued us mercilessly.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hot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profusely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merciless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8077200" cy="4876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roasted in the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 hot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sun, sweat pouring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profuse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off our skin. Thoughts of iced tea and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lemonade plagued us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mercilessly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hot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profusely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merciless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8077200" cy="4876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roasted in the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 hot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sun, sweat pouring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profusely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off our skin. Thoughts of iced tea and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lemonade plagued us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mercilessly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hot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profusely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merciless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Arial Black" pitchFamily="34" charset="0"/>
              </a:rPr>
              <a:t>Item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077200" cy="5181600"/>
          </a:xfrm>
          <a:prstGeom prst="rect">
            <a:avLst/>
          </a:prstGeom>
          <a:noFill/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moved into the new apartment real easy. 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Rebecca shamelessly flirted with some strong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neighbors who were happy to help with the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heavy boxes.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easily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shameless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happily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524000"/>
            <a:ext cx="8077200" cy="5181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moved into the new apartment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easy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Rebecca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shamelessly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flirted with some strong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neighbors who were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happy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help with the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heavy boxes.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easily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shameless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happily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8077200" cy="5181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moved into the new apartment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easily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Rebecca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shamelessly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flirted with some strong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neighbors who were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happy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help with the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heavy boxes.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easily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shameless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happily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Arial Black" pitchFamily="34" charset="0"/>
              </a:rPr>
              <a:t>Item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077200" cy="5181600"/>
          </a:xfrm>
          <a:prstGeom prst="rect">
            <a:avLst/>
          </a:prstGeom>
          <a:noFill/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Alex did good during his speeches, addressing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 classmates with confidence and poise. But he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did poorly for the semester because he never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submitted homework punctually.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poor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punctual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524000"/>
            <a:ext cx="8077200" cy="5181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Alex did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during his speeches, addressing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 classmates with confidence and poise. But he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did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poorly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the semester because he never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submitted homework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punctually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poor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punctual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8077200" cy="5181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Alex did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during his speeches, addressing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 classmates with confidence and poise. But he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did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poorly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the semester because he never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submitted homework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punctually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poor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punctual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7D0CD83C-C3FF-48AF-8DE3-FAD9383FBC62}" type="slidenum">
              <a:rPr lang="en-AU" b="1" smtClean="0"/>
              <a:pPr/>
              <a:t>2</a:t>
            </a:fld>
            <a:endParaRPr lang="en-AU" b="1" smtClean="0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1089025"/>
            <a:ext cx="9048750" cy="5654675"/>
          </a:xfrm>
        </p:spPr>
        <p:txBody>
          <a:bodyPr/>
          <a:lstStyle/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b="1" dirty="0" smtClean="0">
                <a:sym typeface="Wingdings" pitchFamily="2" charset="2"/>
              </a:rPr>
              <a:t>pointing out one of its qualities 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the </a:t>
            </a:r>
            <a:r>
              <a:rPr lang="en-US" sz="1800" b="1" dirty="0" smtClean="0">
                <a:solidFill>
                  <a:srgbClr val="B40000"/>
                </a:solidFill>
                <a:sym typeface="Wingdings" pitchFamily="2" charset="2"/>
              </a:rPr>
              <a:t>red</a:t>
            </a:r>
            <a:r>
              <a:rPr lang="en-US" sz="1800" dirty="0" smtClean="0">
                <a:sym typeface="Wingdings" pitchFamily="2" charset="2"/>
              </a:rPr>
              <a:t> dress, </a:t>
            </a:r>
            <a:r>
              <a:rPr lang="en-US" sz="1800" b="1" dirty="0" smtClean="0">
                <a:solidFill>
                  <a:srgbClr val="B40000"/>
                </a:solidFill>
                <a:sym typeface="Wingdings" pitchFamily="2" charset="2"/>
              </a:rPr>
              <a:t>blunt </a:t>
            </a:r>
            <a:r>
              <a:rPr lang="en-US" sz="1800" dirty="0" smtClean="0">
                <a:sym typeface="Wingdings" pitchFamily="2" charset="2"/>
              </a:rPr>
              <a:t>instruments, a </a:t>
            </a:r>
            <a:r>
              <a:rPr lang="en-US" sz="1800" b="1" dirty="0" smtClean="0">
                <a:solidFill>
                  <a:srgbClr val="B40000"/>
                </a:solidFill>
                <a:sym typeface="Wingdings" pitchFamily="2" charset="2"/>
              </a:rPr>
              <a:t>long </a:t>
            </a:r>
            <a:r>
              <a:rPr lang="en-US" sz="1800" dirty="0" smtClean="0">
                <a:sym typeface="Wingdings" pitchFamily="2" charset="2"/>
              </a:rPr>
              <a:t>pole, two </a:t>
            </a:r>
            <a:r>
              <a:rPr lang="en-US" sz="1800" b="1" dirty="0" smtClean="0">
                <a:solidFill>
                  <a:srgbClr val="B40000"/>
                </a:solidFill>
                <a:sym typeface="Wingdings" pitchFamily="2" charset="2"/>
              </a:rPr>
              <a:t>overlapping </a:t>
            </a:r>
            <a:r>
              <a:rPr lang="en-US" sz="1800" dirty="0" smtClean="0">
                <a:sym typeface="Wingdings" pitchFamily="2" charset="2"/>
              </a:rPr>
              <a:t>problems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b="1" dirty="0" smtClean="0">
                <a:sym typeface="Wingdings" pitchFamily="2" charset="2"/>
              </a:rPr>
              <a:t>limiting its reference</a:t>
            </a:r>
          </a:p>
          <a:p>
            <a:pPr marL="282575" indent="-282575" eaLnBrk="1" hangingPunct="1">
              <a:spcBef>
                <a:spcPct val="0"/>
              </a:spcBef>
              <a:spcAft>
                <a:spcPct val="30000"/>
              </a:spcAft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the </a:t>
            </a:r>
            <a:r>
              <a:rPr lang="en-US" sz="1800" b="1" dirty="0" smtClean="0">
                <a:solidFill>
                  <a:srgbClr val="B40000"/>
                </a:solidFill>
                <a:sym typeface="Wingdings" pitchFamily="2" charset="2"/>
              </a:rPr>
              <a:t>only </a:t>
            </a:r>
            <a:r>
              <a:rPr lang="en-US" sz="1800" dirty="0" smtClean="0">
                <a:sym typeface="Wingdings" pitchFamily="2" charset="2"/>
              </a:rPr>
              <a:t>desk, </a:t>
            </a:r>
            <a:r>
              <a:rPr lang="en-US" sz="1800" b="1" dirty="0" smtClean="0">
                <a:solidFill>
                  <a:srgbClr val="B40000"/>
                </a:solidFill>
                <a:sym typeface="Wingdings" pitchFamily="2" charset="2"/>
              </a:rPr>
              <a:t>ten </a:t>
            </a:r>
            <a:r>
              <a:rPr lang="en-US" sz="1800" dirty="0" smtClean="0">
                <a:sym typeface="Wingdings" pitchFamily="2" charset="2"/>
              </a:rPr>
              <a:t>kilometers, the </a:t>
            </a:r>
            <a:r>
              <a:rPr lang="en-US" sz="1800" b="1" dirty="0" smtClean="0">
                <a:solidFill>
                  <a:srgbClr val="B40000"/>
                </a:solidFill>
                <a:sym typeface="Wingdings" pitchFamily="2" charset="2"/>
              </a:rPr>
              <a:t>first </a:t>
            </a:r>
            <a:r>
              <a:rPr lang="en-US" sz="1800" dirty="0" smtClean="0">
                <a:sym typeface="Wingdings" pitchFamily="2" charset="2"/>
              </a:rPr>
              <a:t>road</a:t>
            </a:r>
          </a:p>
          <a:p>
            <a:pPr marL="282575" indent="-282575" eaLnBrk="1" hangingPunct="1">
              <a:spcBef>
                <a:spcPct val="5000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DESCRIPTIVE ADJECTIVE</a:t>
            </a:r>
            <a:r>
              <a:rPr lang="en-US" sz="2000" b="1" dirty="0" smtClean="0">
                <a:solidFill>
                  <a:srgbClr val="582C00"/>
                </a:solidFill>
                <a:sym typeface="Wingdings" pitchFamily="2" charset="2"/>
              </a:rPr>
              <a:t>: </a:t>
            </a:r>
            <a:r>
              <a:rPr lang="en-US" sz="2000" dirty="0" smtClean="0">
                <a:sym typeface="Wingdings" pitchFamily="2" charset="2"/>
              </a:rPr>
              <a:t>describes the quality of a noun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ym typeface="Wingdings" pitchFamily="2" charset="2"/>
              </a:rPr>
              <a:t>	</a:t>
            </a:r>
            <a:r>
              <a:rPr lang="en-US" sz="2000" dirty="0" smtClean="0">
                <a:solidFill>
                  <a:srgbClr val="0000CC"/>
                </a:solidFill>
                <a:sym typeface="Wingdings" pitchFamily="2" charset="2"/>
              </a:rPr>
              <a:t>old, young, large, short, long, safe, white, hard, soft, bad, rich, hot, cold, careful, excellent, happy, simple, talkative,</a:t>
            </a:r>
          </a:p>
          <a:p>
            <a:pPr marL="282575" indent="-282575" eaLnBrk="1" hangingPunct="1">
              <a:spcBef>
                <a:spcPct val="4000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b="1" dirty="0" smtClean="0">
                <a:sym typeface="Wingdings" pitchFamily="2" charset="2"/>
              </a:rPr>
              <a:t>Derivational Adjectives: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</a:t>
            </a:r>
            <a:r>
              <a:rPr lang="en-US" sz="2000" dirty="0" err="1" smtClean="0">
                <a:solidFill>
                  <a:srgbClr val="B40000"/>
                </a:solidFill>
                <a:sym typeface="Wingdings" pitchFamily="2" charset="2"/>
              </a:rPr>
              <a:t>ful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: wonderful, beautiful, forgetful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-less	</a:t>
            </a:r>
            <a:r>
              <a:rPr lang="en-US" sz="1800" dirty="0" smtClean="0">
                <a:sym typeface="Wingdings" pitchFamily="2" charset="2"/>
              </a:rPr>
              <a:t>: thoughtless, worthless, lawless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-able	</a:t>
            </a:r>
            <a:r>
              <a:rPr lang="en-US" sz="1800" dirty="0" smtClean="0">
                <a:sym typeface="Wingdings" pitchFamily="2" charset="2"/>
              </a:rPr>
              <a:t>: acceptable, likeable, charitable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</a:t>
            </a:r>
            <a:r>
              <a:rPr lang="en-US" sz="2000" dirty="0" err="1" smtClean="0">
                <a:solidFill>
                  <a:srgbClr val="B40000"/>
                </a:solidFill>
                <a:sym typeface="Wingdings" pitchFamily="2" charset="2"/>
              </a:rPr>
              <a:t>ible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: edible, terrible, irresistible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-en	</a:t>
            </a:r>
            <a:r>
              <a:rPr lang="en-US" sz="1800" dirty="0" smtClean="0">
                <a:sym typeface="Wingdings" pitchFamily="2" charset="2"/>
              </a:rPr>
              <a:t>: golden, woolen, wooden	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</a:t>
            </a:r>
            <a:r>
              <a:rPr lang="en-US" sz="2000" dirty="0" err="1" smtClean="0">
                <a:solidFill>
                  <a:srgbClr val="B40000"/>
                </a:solidFill>
                <a:sym typeface="Wingdings" pitchFamily="2" charset="2"/>
              </a:rPr>
              <a:t>ish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: childish, selfish, girlish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</a:t>
            </a:r>
            <a:r>
              <a:rPr lang="en-US" sz="2000" dirty="0" err="1" smtClean="0">
                <a:solidFill>
                  <a:srgbClr val="B40000"/>
                </a:solidFill>
                <a:sym typeface="Wingdings" pitchFamily="2" charset="2"/>
              </a:rPr>
              <a:t>ous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: glorious, victorious, mischievous	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</a:t>
            </a:r>
            <a:r>
              <a:rPr lang="en-US" sz="2000" dirty="0" err="1" smtClean="0">
                <a:solidFill>
                  <a:srgbClr val="B40000"/>
                </a:solidFill>
                <a:sym typeface="Wingdings" pitchFamily="2" charset="2"/>
              </a:rPr>
              <a:t>ary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: customary, secondary, imaginary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-al	</a:t>
            </a:r>
            <a:r>
              <a:rPr lang="en-US" sz="1800" dirty="0" smtClean="0">
                <a:sym typeface="Wingdings" pitchFamily="2" charset="2"/>
              </a:rPr>
              <a:t>: musical, national, natural	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-some	</a:t>
            </a:r>
            <a:r>
              <a:rPr lang="en-US" sz="1800" dirty="0" smtClean="0">
                <a:sym typeface="Wingdings" pitchFamily="2" charset="2"/>
              </a:rPr>
              <a:t>: handsome, quarrelsome, lonesome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</a:t>
            </a:r>
            <a:r>
              <a:rPr lang="en-US" sz="2000" dirty="0" err="1" smtClean="0">
                <a:solidFill>
                  <a:srgbClr val="B40000"/>
                </a:solidFill>
                <a:sym typeface="Wingdings" pitchFamily="2" charset="2"/>
              </a:rPr>
              <a:t>ive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: imaginative, destructive, active	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-y	</a:t>
            </a:r>
            <a:r>
              <a:rPr lang="en-US" sz="1800" dirty="0" smtClean="0">
                <a:sym typeface="Wingdings" pitchFamily="2" charset="2"/>
              </a:rPr>
              <a:t>: silky, shady, smoky</a:t>
            </a:r>
          </a:p>
          <a:p>
            <a:pPr marL="282575" indent="-282575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566738" algn="l"/>
                <a:tab pos="4179888" algn="l"/>
                <a:tab pos="4964113" algn="l"/>
              </a:tabLst>
            </a:pP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</a:t>
            </a:r>
            <a:r>
              <a:rPr lang="en-US" sz="2000" dirty="0" err="1" smtClean="0">
                <a:solidFill>
                  <a:srgbClr val="B40000"/>
                </a:solidFill>
                <a:sym typeface="Wingdings" pitchFamily="2" charset="2"/>
              </a:rPr>
              <a:t>ic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 	</a:t>
            </a:r>
            <a:r>
              <a:rPr lang="en-US" sz="1800" dirty="0" smtClean="0">
                <a:sym typeface="Wingdings" pitchFamily="2" charset="2"/>
              </a:rPr>
              <a:t>: heroic, scientific, poetic	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-</a:t>
            </a:r>
            <a:r>
              <a:rPr lang="en-US" sz="2000" dirty="0" err="1" smtClean="0">
                <a:solidFill>
                  <a:srgbClr val="B40000"/>
                </a:solidFill>
                <a:sym typeface="Wingdings" pitchFamily="2" charset="2"/>
              </a:rPr>
              <a:t>ly</a:t>
            </a:r>
            <a:r>
              <a:rPr lang="en-US" sz="2000" dirty="0" smtClean="0">
                <a:solidFill>
                  <a:srgbClr val="B40000"/>
                </a:solidFill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: friendly, manly, lonely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966788" y="6350"/>
            <a:ext cx="8253412" cy="758825"/>
          </a:xfrm>
          <a:noFill/>
        </p:spPr>
        <p:txBody>
          <a:bodyPr/>
          <a:lstStyle/>
          <a:p>
            <a:pPr eaLnBrk="1" hangingPunct="1"/>
            <a:r>
              <a:rPr lang="en-US" sz="6000" smtClean="0"/>
              <a:t>Adjectives:</a:t>
            </a:r>
            <a:r>
              <a:rPr lang="en-US" sz="4000" smtClean="0"/>
              <a:t> </a:t>
            </a:r>
            <a:r>
              <a:rPr lang="en-US" sz="3600" smtClean="0"/>
              <a:t>modify NOUN</a:t>
            </a:r>
            <a:endParaRPr lang="id-ID" sz="5400" smtClean="0"/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4419600" y="3527425"/>
            <a:ext cx="4572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rIns="45720"/>
          <a:lstStyle/>
          <a:p>
            <a:pPr>
              <a:lnSpc>
                <a:spcPct val="105000"/>
              </a:lnSpc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b="1">
                <a:solidFill>
                  <a:srgbClr val="FF0066"/>
                </a:solidFill>
                <a:latin typeface="Tahoma" pitchFamily="34" charset="0"/>
                <a:sym typeface="Wingdings" pitchFamily="2" charset="2"/>
              </a:rPr>
              <a:t>Adj </a:t>
            </a:r>
            <a:r>
              <a:rPr lang="en-US" sz="2000" b="1">
                <a:latin typeface="Tahoma" pitchFamily="34" charset="0"/>
                <a:sym typeface="Wingdings" pitchFamily="2" charset="2"/>
              </a:rPr>
              <a:t>+ Noun</a:t>
            </a:r>
            <a:r>
              <a:rPr lang="en-US" sz="2000">
                <a:latin typeface="Tahoma" pitchFamily="34" charset="0"/>
                <a:sym typeface="Wingdings" pitchFamily="2" charset="2"/>
              </a:rPr>
              <a:t>  </a:t>
            </a:r>
            <a:r>
              <a:rPr lang="en-US" sz="2000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noun phrase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>
                <a:solidFill>
                  <a:srgbClr val="FF0066"/>
                </a:solidFill>
                <a:latin typeface="Tahoma" pitchFamily="34" charset="0"/>
                <a:sym typeface="Wingdings" pitchFamily="2" charset="2"/>
              </a:rPr>
              <a:t>   Adj, Adj, Adj, </a:t>
            </a:r>
            <a:r>
              <a:rPr lang="en-US" sz="2000">
                <a:latin typeface="Tahoma" pitchFamily="34" charset="0"/>
                <a:sym typeface="Wingdings" pitchFamily="2" charset="2"/>
              </a:rPr>
              <a:t>(and)</a:t>
            </a:r>
            <a:r>
              <a:rPr lang="en-US" sz="2000">
                <a:solidFill>
                  <a:srgbClr val="FF0066"/>
                </a:solidFill>
                <a:latin typeface="Tahoma" pitchFamily="34" charset="0"/>
                <a:sym typeface="Wingdings" pitchFamily="2" charset="2"/>
              </a:rPr>
              <a:t> Adj</a:t>
            </a:r>
            <a:r>
              <a:rPr lang="en-US" sz="2000">
                <a:latin typeface="Tahoma" pitchFamily="34" charset="0"/>
                <a:sym typeface="Wingdings" pitchFamily="2" charset="2"/>
              </a:rPr>
              <a:t> + Noun.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sz="2000" b="1">
                <a:latin typeface="Tahoma" pitchFamily="34" charset="0"/>
                <a:sym typeface="Wingdings" pitchFamily="2" charset="2"/>
              </a:rPr>
              <a:t>Subject</a:t>
            </a:r>
            <a:r>
              <a:rPr lang="en-US" sz="2000">
                <a:latin typeface="Tahoma" pitchFamily="34" charset="0"/>
                <a:sym typeface="Wingdings" pitchFamily="2" charset="2"/>
              </a:rPr>
              <a:t> +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000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tobe/</a:t>
            </a:r>
            <a:r>
              <a:rPr lang="en-US" sz="2000" b="1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linking Vb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000">
                <a:solidFill>
                  <a:srgbClr val="FF0066"/>
                </a:solidFill>
                <a:latin typeface="Tahoma" pitchFamily="34" charset="0"/>
                <a:sym typeface="Wingdings" pitchFamily="2" charset="2"/>
              </a:rPr>
              <a:t>+ </a:t>
            </a:r>
            <a:r>
              <a:rPr lang="en-US" sz="2000" b="1">
                <a:solidFill>
                  <a:srgbClr val="FF0066"/>
                </a:solidFill>
                <a:latin typeface="Tahoma" pitchFamily="34" charset="0"/>
                <a:sym typeface="Wingdings" pitchFamily="2" charset="2"/>
              </a:rPr>
              <a:t>Adj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tabLst>
                <a:tab pos="174625" algn="l"/>
                <a:tab pos="804863" algn="l"/>
              </a:tabLst>
            </a:pPr>
            <a:r>
              <a:rPr lang="en-US" b="1">
                <a:latin typeface="Tahoma" pitchFamily="34" charset="0"/>
                <a:sym typeface="Wingdings" pitchFamily="2" charset="2"/>
              </a:rPr>
              <a:t>   </a:t>
            </a:r>
            <a:r>
              <a:rPr lang="en-US" b="1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Linking Verb</a:t>
            </a:r>
            <a:r>
              <a:rPr lang="en-US" b="1">
                <a:latin typeface="Tahoma" pitchFamily="34" charset="0"/>
                <a:sym typeface="Wingdings" pitchFamily="2" charset="2"/>
              </a:rPr>
              <a:t>  non-action verb:</a:t>
            </a:r>
            <a:r>
              <a:rPr lang="en-US" b="1">
                <a:solidFill>
                  <a:srgbClr val="CC33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become,look,seem,appear,sound,taste,feel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365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365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365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365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365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365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3655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3655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3655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build="p"/>
      <p:bldP spid="3655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Arial Black" pitchFamily="34" charset="0"/>
              </a:rPr>
              <a:t>Item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077200" cy="4953000"/>
          </a:xfrm>
          <a:prstGeom prst="rect">
            <a:avLst/>
          </a:prstGeom>
          <a:noFill/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incessant loud barks of her neighbor’s dogs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kept Diane from getting a good night’s sleep. She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did not feel well rested the next day.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incessantly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495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incessant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loud barks of her neighbor’s dogs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kept Diane from getting a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night’s sleep. She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did not feel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rested the next day.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incessantly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8305800" cy="495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/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incessantly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loud barks of her neighbor’s dogs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kept Diane from getting a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night’s sleep. She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did not feel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rested the next day.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incessantly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</a:t>
            </a:r>
          </a:p>
          <a:p>
            <a:pPr marL="514350" lvl="1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change is necessary.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Content Placeholder 4" descr="adjective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900" y="1098550"/>
            <a:ext cx="8991600" cy="5715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CE457FDB-4294-45A7-B922-C0B845D97571}" type="slidenum">
              <a:rPr lang="en-AU" smtClean="0"/>
              <a:pPr/>
              <a:t>22</a:t>
            </a:fld>
            <a:endParaRPr lang="en-AU" smtClean="0"/>
          </a:p>
        </p:txBody>
      </p:sp>
      <p:pic>
        <p:nvPicPr>
          <p:cNvPr id="23556" name="Content Placeholder 7" descr="adjective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0025"/>
            <a:ext cx="9067800" cy="66294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95BB948E-C974-4265-8930-7F593306EAE4}" type="slidenum">
              <a:rPr lang="en-AU" smtClean="0"/>
              <a:pPr/>
              <a:t>23</a:t>
            </a:fld>
            <a:endParaRPr lang="en-AU" smtClean="0"/>
          </a:p>
        </p:txBody>
      </p:sp>
      <p:pic>
        <p:nvPicPr>
          <p:cNvPr id="24580" name="Content Placeholder 6" descr="adverb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9213" y="152400"/>
            <a:ext cx="9145588" cy="66294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Content Placeholder 4" descr="adverbs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0325" y="469900"/>
            <a:ext cx="9175750" cy="6240463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Content Placeholder 4" descr="Adj-comparison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25" y="349250"/>
            <a:ext cx="9163050" cy="6405563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Content Placeholder 4" descr="adv-compare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1913" y="228600"/>
            <a:ext cx="9158288" cy="6557963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Content Placeholder 4" descr="adv-compare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6038" y="1174750"/>
            <a:ext cx="9142413" cy="5514975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Content Placeholder 4" descr="adv-compare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25" y="152400"/>
            <a:ext cx="9128125" cy="66294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Content Placeholder 4" descr="Adj-Adv Exc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6038" y="152400"/>
            <a:ext cx="9174163" cy="6602413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CC220490-43E9-4EBD-B621-9B302C759EFC}" type="slidenum">
              <a:rPr lang="en-AU" b="1" smtClean="0"/>
              <a:pPr/>
              <a:t>3</a:t>
            </a:fld>
            <a:endParaRPr lang="en-AU" b="1" smtClean="0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20775"/>
            <a:ext cx="8820150" cy="5715000"/>
          </a:xfrm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b="1" smtClean="0">
                <a:sym typeface="Wingdings" pitchFamily="2" charset="2"/>
              </a:rPr>
              <a:t>Adverb of Time</a:t>
            </a:r>
            <a:r>
              <a:rPr lang="en-US" sz="1800" smtClean="0">
                <a:sym typeface="Wingdings" pitchFamily="2" charset="2"/>
              </a:rPr>
              <a:t>		: when something happens/happened</a:t>
            </a:r>
          </a:p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b="1" smtClean="0">
                <a:sym typeface="Wingdings" pitchFamily="2" charset="2"/>
              </a:rPr>
              <a:t>Adverb of </a:t>
            </a:r>
            <a:r>
              <a:rPr lang="en-US" sz="2000" b="1" smtClean="0">
                <a:solidFill>
                  <a:srgbClr val="0000CC"/>
                </a:solidFill>
                <a:sym typeface="Wingdings" pitchFamily="2" charset="2"/>
              </a:rPr>
              <a:t>Frequency</a:t>
            </a:r>
            <a:r>
              <a:rPr lang="en-US" sz="1800" smtClean="0">
                <a:sym typeface="Wingdings" pitchFamily="2" charset="2"/>
              </a:rPr>
              <a:t>	: how frequently something happens/happened</a:t>
            </a:r>
            <a:endParaRPr lang="en-US" sz="2000" b="1" smtClean="0">
              <a:sym typeface="Wingdings" pitchFamily="2" charset="2"/>
            </a:endParaRPr>
          </a:p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b="1" smtClean="0">
                <a:sym typeface="Wingdings" pitchFamily="2" charset="2"/>
              </a:rPr>
              <a:t>Adverb of Place</a:t>
            </a:r>
            <a:r>
              <a:rPr lang="en-US" sz="1800" smtClean="0">
                <a:sym typeface="Wingdings" pitchFamily="2" charset="2"/>
              </a:rPr>
              <a:t>		: where/in what direction an action occurs/occurred</a:t>
            </a:r>
            <a:endParaRPr lang="en-US" sz="2000" b="1" smtClean="0">
              <a:sym typeface="Wingdings" pitchFamily="2" charset="2"/>
            </a:endParaRPr>
          </a:p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b="1" smtClean="0">
                <a:sym typeface="Wingdings" pitchFamily="2" charset="2"/>
              </a:rPr>
              <a:t>Adverb of Degree</a:t>
            </a:r>
            <a:r>
              <a:rPr lang="en-US" sz="1800" smtClean="0">
                <a:sym typeface="Wingdings" pitchFamily="2" charset="2"/>
              </a:rPr>
              <a:t>	: to what extent an action occurs/occurred </a:t>
            </a:r>
            <a:endParaRPr lang="en-US" sz="2000" b="1" smtClean="0">
              <a:sym typeface="Wingdings" pitchFamily="2" charset="2"/>
            </a:endParaRPr>
          </a:p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b="1" smtClean="0">
                <a:sym typeface="Wingdings" pitchFamily="2" charset="2"/>
              </a:rPr>
              <a:t>Adverb of </a:t>
            </a:r>
            <a:r>
              <a:rPr lang="en-US" sz="2000" b="1" smtClean="0">
                <a:solidFill>
                  <a:srgbClr val="0000CC"/>
                </a:solidFill>
                <a:sym typeface="Wingdings" pitchFamily="2" charset="2"/>
              </a:rPr>
              <a:t>Manner</a:t>
            </a:r>
            <a:r>
              <a:rPr lang="en-US" sz="1800" smtClean="0">
                <a:sym typeface="Wingdings" pitchFamily="2" charset="2"/>
              </a:rPr>
              <a:t>	: how something is/was done</a:t>
            </a:r>
            <a:endParaRPr lang="en-US" sz="2000" b="1" smtClean="0">
              <a:sym typeface="Wingdings" pitchFamily="2" charset="2"/>
            </a:endParaRPr>
          </a:p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b="1" smtClean="0">
                <a:sym typeface="Wingdings" pitchFamily="2" charset="2"/>
              </a:rPr>
              <a:t>Adverb of Sequence</a:t>
            </a:r>
            <a:r>
              <a:rPr lang="en-US" sz="1800" smtClean="0">
                <a:sym typeface="Wingdings" pitchFamily="2" charset="2"/>
              </a:rPr>
              <a:t>	: in what order things occur/occurred</a:t>
            </a:r>
            <a:endParaRPr lang="en-US" sz="2000" b="1" smtClean="0">
              <a:sym typeface="Wingdings" pitchFamily="2" charset="2"/>
            </a:endParaRPr>
          </a:p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b="1" smtClean="0">
                <a:sym typeface="Wingdings" pitchFamily="2" charset="2"/>
              </a:rPr>
              <a:t>Adverb of Result  </a:t>
            </a:r>
            <a:r>
              <a:rPr lang="en-US" sz="1800" smtClean="0">
                <a:sym typeface="Wingdings" pitchFamily="2" charset="2"/>
              </a:rPr>
              <a:t>	: the result or effect of an action</a:t>
            </a:r>
            <a:endParaRPr lang="en-US" sz="2000" b="1" smtClean="0">
              <a:sym typeface="Wingdings" pitchFamily="2" charset="2"/>
            </a:endParaRPr>
          </a:p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b="1" smtClean="0">
                <a:sym typeface="Wingdings" pitchFamily="2" charset="2"/>
              </a:rPr>
              <a:t>Adverb of Contrast</a:t>
            </a:r>
            <a:r>
              <a:rPr lang="en-US" sz="1800" smtClean="0">
                <a:sym typeface="Wingdings" pitchFamily="2" charset="2"/>
              </a:rPr>
              <a:t>	: an idea which is either in contrast to a preceding </a:t>
            </a:r>
          </a:p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None/>
              <a:tabLst>
                <a:tab pos="2525713" algn="l"/>
                <a:tab pos="3135313" algn="l"/>
                <a:tab pos="6053138" algn="l"/>
              </a:tabLst>
            </a:pPr>
            <a:r>
              <a:rPr lang="en-US" sz="1800" smtClean="0">
                <a:sym typeface="Wingdings" pitchFamily="2" charset="2"/>
              </a:rPr>
              <a:t>			  one or different from the expected one</a:t>
            </a:r>
            <a:endParaRPr lang="en-US" sz="2000" b="1" smtClean="0">
              <a:sym typeface="Wingdings" pitchFamily="2" charset="2"/>
            </a:endParaRPr>
          </a:p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b="1" smtClean="0">
                <a:solidFill>
                  <a:srgbClr val="FF0000"/>
                </a:solidFill>
                <a:sym typeface="Wingdings" pitchFamily="2" charset="2"/>
              </a:rPr>
              <a:t>Adverb of Reason</a:t>
            </a:r>
            <a:r>
              <a:rPr lang="en-US" sz="1800" smtClean="0">
                <a:sym typeface="Wingdings" pitchFamily="2" charset="2"/>
              </a:rPr>
              <a:t>	: the reason or cause of an action</a:t>
            </a:r>
            <a:endParaRPr lang="en-US" sz="2000" b="1" smtClean="0">
              <a:sym typeface="Wingdings" pitchFamily="2" charset="2"/>
            </a:endParaRPr>
          </a:p>
          <a:p>
            <a:pPr marL="347663" indent="-347663" eaLnBrk="1" hangingPunct="1">
              <a:lnSpc>
                <a:spcPct val="90000"/>
              </a:lnSpc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525713" algn="l"/>
                <a:tab pos="3135313" algn="l"/>
                <a:tab pos="6053138" algn="l"/>
              </a:tabLst>
            </a:pPr>
            <a:endParaRPr lang="en-US" b="1" smtClean="0">
              <a:sym typeface="Wingdings" pitchFamily="2" charset="2"/>
            </a:endParaRPr>
          </a:p>
          <a:p>
            <a:pPr marL="347663" indent="-347663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smtClean="0"/>
              <a:t>Sebagian besar  </a:t>
            </a:r>
            <a:r>
              <a:rPr lang="en-US" sz="2000" b="1" smtClean="0">
                <a:solidFill>
                  <a:srgbClr val="0000CC"/>
                </a:solidFill>
              </a:rPr>
              <a:t>Adverb</a:t>
            </a:r>
            <a:r>
              <a:rPr lang="en-US" sz="2000" b="1" smtClean="0"/>
              <a:t> </a:t>
            </a:r>
            <a:r>
              <a:rPr lang="en-US" sz="2000" smtClean="0"/>
              <a:t>= </a:t>
            </a:r>
            <a:r>
              <a:rPr lang="en-US" sz="2000" b="1" smtClean="0">
                <a:solidFill>
                  <a:srgbClr val="FF0000"/>
                </a:solidFill>
              </a:rPr>
              <a:t>Adjective</a:t>
            </a:r>
            <a:r>
              <a:rPr lang="en-US" sz="2000" b="1" smtClean="0"/>
              <a:t>+ly   (: </a:t>
            </a:r>
            <a:r>
              <a:rPr lang="en-US" sz="2000" b="1" smtClean="0">
                <a:solidFill>
                  <a:srgbClr val="FF0066"/>
                </a:solidFill>
              </a:rPr>
              <a:t>adverb of  manner</a:t>
            </a:r>
            <a:r>
              <a:rPr lang="en-US" sz="2000" b="1" smtClean="0"/>
              <a:t>)</a:t>
            </a:r>
          </a:p>
          <a:p>
            <a:pPr marL="347663" indent="-347663" eaLnBrk="1" hangingPunct="1">
              <a:lnSpc>
                <a:spcPct val="110000"/>
              </a:lnSpc>
              <a:spcBef>
                <a:spcPct val="10000"/>
              </a:spcBef>
              <a:buFont typeface="Wingdings" pitchFamily="2" charset="2"/>
              <a:buNone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smtClean="0"/>
              <a:t>     bad- badly  	interesting-interestingly    	quick-quickly    </a:t>
            </a:r>
          </a:p>
          <a:p>
            <a:pPr marL="347663" indent="-347663" eaLnBrk="1" hangingPunct="1">
              <a:lnSpc>
                <a:spcPct val="110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  <a:tabLst>
                <a:tab pos="2525713" algn="l"/>
                <a:tab pos="3135313" algn="l"/>
                <a:tab pos="6053138" algn="l"/>
              </a:tabLst>
            </a:pPr>
            <a:r>
              <a:rPr lang="en-US" sz="2000" smtClean="0"/>
              <a:t>     slow-slowly    	happy-happily    	true-truly</a:t>
            </a:r>
          </a:p>
          <a:p>
            <a:pPr marL="347663" indent="-347663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  <a:tabLst>
                <a:tab pos="2525713" algn="l"/>
                <a:tab pos="3135313" algn="l"/>
                <a:tab pos="6053138" algn="l"/>
              </a:tabLst>
            </a:pPr>
            <a:r>
              <a:rPr lang="en-US" sz="1800" smtClean="0"/>
              <a:t>She is a </a:t>
            </a:r>
            <a:r>
              <a:rPr lang="en-US" sz="1800" b="1" smtClean="0">
                <a:solidFill>
                  <a:srgbClr val="FF0000"/>
                </a:solidFill>
              </a:rPr>
              <a:t>careful </a:t>
            </a:r>
            <a:r>
              <a:rPr lang="en-US" sz="1800" b="1" smtClean="0"/>
              <a:t>student</a:t>
            </a:r>
            <a:r>
              <a:rPr lang="en-US" sz="1800" smtClean="0"/>
              <a:t>.       All of her assignments are always </a:t>
            </a:r>
            <a:r>
              <a:rPr lang="en-US" sz="1800" b="1" smtClean="0">
                <a:solidFill>
                  <a:srgbClr val="0000CC"/>
                </a:solidFill>
              </a:rPr>
              <a:t>carefully </a:t>
            </a:r>
            <a:r>
              <a:rPr lang="en-US" sz="1800" b="1" smtClean="0"/>
              <a:t>done</a:t>
            </a:r>
            <a:r>
              <a:rPr lang="en-US" sz="1800" smtClean="0"/>
              <a:t>. </a:t>
            </a:r>
            <a:endParaRPr lang="en-US" sz="1800" smtClean="0">
              <a:sym typeface="Wingdings" pitchFamily="2" charset="2"/>
            </a:endParaRPr>
          </a:p>
          <a:p>
            <a:pPr marL="347663" indent="-347663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  <a:tabLst>
                <a:tab pos="2525713" algn="l"/>
                <a:tab pos="3135313" algn="l"/>
                <a:tab pos="6053138" algn="l"/>
              </a:tabLst>
            </a:pPr>
            <a:r>
              <a:rPr lang="en-US" sz="1800" smtClean="0">
                <a:sym typeface="Wingdings" pitchFamily="2" charset="2"/>
              </a:rPr>
              <a:t>The </a:t>
            </a:r>
            <a:r>
              <a:rPr lang="en-US" sz="1800" b="1" smtClean="0">
                <a:solidFill>
                  <a:srgbClr val="FF0000"/>
                </a:solidFill>
                <a:sym typeface="Wingdings" pitchFamily="2" charset="2"/>
              </a:rPr>
              <a:t>bad </a:t>
            </a:r>
            <a:r>
              <a:rPr lang="en-US" sz="1800" smtClean="0">
                <a:sym typeface="Wingdings" pitchFamily="2" charset="2"/>
              </a:rPr>
              <a:t>singer is singing the </a:t>
            </a:r>
            <a:r>
              <a:rPr lang="en-US" sz="1800" b="1" smtClean="0">
                <a:solidFill>
                  <a:srgbClr val="0000CC"/>
                </a:solidFill>
                <a:sym typeface="Wingdings" pitchFamily="2" charset="2"/>
              </a:rPr>
              <a:t>really extremely</a:t>
            </a:r>
            <a:r>
              <a:rPr lang="en-US" sz="1800" smtClean="0">
                <a:sym typeface="Wingdings" pitchFamily="2" charset="2"/>
              </a:rPr>
              <a:t> </a:t>
            </a:r>
            <a:r>
              <a:rPr lang="en-US" sz="1800" b="1" smtClean="0">
                <a:solidFill>
                  <a:srgbClr val="FF0000"/>
                </a:solidFill>
                <a:sym typeface="Wingdings" pitchFamily="2" charset="2"/>
              </a:rPr>
              <a:t>slow </a:t>
            </a:r>
            <a:r>
              <a:rPr lang="en-US" sz="1800" smtClean="0">
                <a:sym typeface="Wingdings" pitchFamily="2" charset="2"/>
              </a:rPr>
              <a:t>song </a:t>
            </a:r>
            <a:r>
              <a:rPr lang="en-US" sz="1800" b="1" smtClean="0">
                <a:solidFill>
                  <a:srgbClr val="0000CC"/>
                </a:solidFill>
                <a:sym typeface="Wingdings" pitchFamily="2" charset="2"/>
              </a:rPr>
              <a:t>badly </a:t>
            </a:r>
            <a:r>
              <a:rPr lang="en-US" sz="1800" smtClean="0">
                <a:sym typeface="Wingdings" pitchFamily="2" charset="2"/>
              </a:rPr>
              <a:t>and </a:t>
            </a:r>
            <a:r>
              <a:rPr lang="en-US" sz="1800" b="1" smtClean="0">
                <a:solidFill>
                  <a:srgbClr val="0000CC"/>
                </a:solidFill>
                <a:sym typeface="Wingdings" pitchFamily="2" charset="2"/>
              </a:rPr>
              <a:t>quickly</a:t>
            </a:r>
            <a:r>
              <a:rPr lang="en-US" sz="1800" smtClean="0">
                <a:sym typeface="Wingdings" pitchFamily="2" charset="2"/>
              </a:rPr>
              <a:t>.</a:t>
            </a:r>
          </a:p>
          <a:p>
            <a:pPr marL="347663" indent="-347663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  <a:tabLst>
                <a:tab pos="2525713" algn="l"/>
                <a:tab pos="3135313" algn="l"/>
                <a:tab pos="6053138" algn="l"/>
              </a:tabLst>
            </a:pPr>
            <a:r>
              <a:rPr lang="en-US" sz="1800" smtClean="0">
                <a:sym typeface="Wingdings" pitchFamily="2" charset="2"/>
              </a:rPr>
              <a:t>The man </a:t>
            </a:r>
            <a:r>
              <a:rPr lang="en-US" sz="1800" b="1" smtClean="0">
                <a:sym typeface="Wingdings" pitchFamily="2" charset="2"/>
              </a:rPr>
              <a:t>looks </a:t>
            </a:r>
            <a:r>
              <a:rPr lang="en-US" sz="1800" b="1" smtClean="0">
                <a:solidFill>
                  <a:srgbClr val="FF0000"/>
                </a:solidFill>
                <a:sym typeface="Wingdings" pitchFamily="2" charset="2"/>
              </a:rPr>
              <a:t>strange</a:t>
            </a:r>
            <a:r>
              <a:rPr lang="en-US" sz="1800" smtClean="0">
                <a:sym typeface="Wingdings" pitchFamily="2" charset="2"/>
              </a:rPr>
              <a:t>. He always </a:t>
            </a:r>
            <a:r>
              <a:rPr lang="en-US" sz="1800" b="1" smtClean="0">
                <a:sym typeface="Wingdings" pitchFamily="2" charset="2"/>
              </a:rPr>
              <a:t>looks </a:t>
            </a:r>
            <a:r>
              <a:rPr lang="en-US" sz="1800" smtClean="0">
                <a:sym typeface="Wingdings" pitchFamily="2" charset="2"/>
              </a:rPr>
              <a:t>at the people around him </a:t>
            </a:r>
            <a:r>
              <a:rPr lang="en-US" sz="1800" b="1" smtClean="0">
                <a:solidFill>
                  <a:srgbClr val="0000CC"/>
                </a:solidFill>
                <a:sym typeface="Wingdings" pitchFamily="2" charset="2"/>
              </a:rPr>
              <a:t>strangely</a:t>
            </a:r>
            <a:r>
              <a:rPr lang="en-US" sz="1800" smtClean="0">
                <a:sym typeface="Wingdings" pitchFamily="2" charset="2"/>
              </a:rPr>
              <a:t>.</a:t>
            </a:r>
          </a:p>
          <a:p>
            <a:pPr marL="347663" indent="-347663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  <a:tabLst>
                <a:tab pos="2525713" algn="l"/>
                <a:tab pos="3135313" algn="l"/>
                <a:tab pos="6053138" algn="l"/>
              </a:tabLst>
            </a:pPr>
            <a:r>
              <a:rPr lang="en-US" sz="1800" smtClean="0">
                <a:sym typeface="Wingdings" pitchFamily="2" charset="2"/>
              </a:rPr>
              <a:t>The </a:t>
            </a:r>
            <a:r>
              <a:rPr lang="en-US" sz="1800" b="1" smtClean="0">
                <a:solidFill>
                  <a:srgbClr val="FF0000"/>
                </a:solidFill>
                <a:sym typeface="Wingdings" pitchFamily="2" charset="2"/>
              </a:rPr>
              <a:t>interesting </a:t>
            </a:r>
            <a:r>
              <a:rPr lang="en-US" sz="1800" smtClean="0">
                <a:sym typeface="Wingdings" pitchFamily="2" charset="2"/>
              </a:rPr>
              <a:t>topic was presented </a:t>
            </a:r>
            <a:r>
              <a:rPr lang="en-US" sz="1800" b="1" smtClean="0">
                <a:solidFill>
                  <a:srgbClr val="0000CC"/>
                </a:solidFill>
                <a:sym typeface="Wingdings" pitchFamily="2" charset="2"/>
              </a:rPr>
              <a:t>interestingly </a:t>
            </a:r>
            <a:r>
              <a:rPr lang="en-US" sz="1800" smtClean="0">
                <a:sym typeface="Wingdings" pitchFamily="2" charset="2"/>
              </a:rPr>
              <a:t>to the </a:t>
            </a:r>
            <a:r>
              <a:rPr lang="en-US" sz="1800" b="1" smtClean="0">
                <a:solidFill>
                  <a:srgbClr val="FF0000"/>
                </a:solidFill>
                <a:sym typeface="Wingdings" pitchFamily="2" charset="2"/>
              </a:rPr>
              <a:t>interested</a:t>
            </a:r>
            <a:r>
              <a:rPr lang="en-US" sz="180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smtClean="0">
                <a:sym typeface="Wingdings" pitchFamily="2" charset="2"/>
              </a:rPr>
              <a:t>audience.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6350"/>
            <a:ext cx="8101013" cy="758825"/>
          </a:xfrm>
          <a:noFill/>
        </p:spPr>
        <p:txBody>
          <a:bodyPr/>
          <a:lstStyle/>
          <a:p>
            <a:pPr eaLnBrk="1" hangingPunct="1"/>
            <a:r>
              <a:rPr lang="en-US" sz="6000" smtClean="0"/>
              <a:t>Adverbs:</a:t>
            </a:r>
            <a:r>
              <a:rPr lang="en-US" sz="2800" smtClean="0"/>
              <a:t> modify </a:t>
            </a:r>
            <a:r>
              <a:rPr lang="en-US" sz="2800" b="1" smtClean="0"/>
              <a:t>Vb/Adj/Adv</a:t>
            </a:r>
            <a:endParaRPr lang="id-ID" sz="6600" b="1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8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8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8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8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8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8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38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38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38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3809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3809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3809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3809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3809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3809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Content Placeholder 4" descr="Adj-Adv Exc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9850" y="962025"/>
            <a:ext cx="9197975" cy="57912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Content Placeholder 4" descr="adj-adv exc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1913" y="581025"/>
            <a:ext cx="9153526" cy="61722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Content Placeholder 4" descr="adj-adv exc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25" y="284163"/>
            <a:ext cx="9144000" cy="64262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5234E64D-04AF-4FAE-AA05-7BF217D9044E}" type="slidenum">
              <a:rPr lang="en-AU" b="1" smtClean="0"/>
              <a:pPr/>
              <a:t>4</a:t>
            </a:fld>
            <a:endParaRPr lang="en-AU" b="1" smtClean="0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01725"/>
            <a:ext cx="8820150" cy="5867400"/>
          </a:xfrm>
        </p:spPr>
        <p:txBody>
          <a:bodyPr/>
          <a:lstStyle/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b="1" smtClean="0">
                <a:solidFill>
                  <a:srgbClr val="CC0099"/>
                </a:solidFill>
                <a:sym typeface="Wingdings" pitchFamily="2" charset="2"/>
              </a:rPr>
              <a:t>a.   Adjectives =  Adverbs: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Three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monthly </a:t>
            </a:r>
            <a:r>
              <a:rPr lang="en-US" sz="1900" smtClean="0">
                <a:sym typeface="Wingdings" pitchFamily="2" charset="2"/>
              </a:rPr>
              <a:t>magazines are sent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monthly </a:t>
            </a:r>
            <a:r>
              <a:rPr lang="en-US" sz="1900" smtClean="0">
                <a:sym typeface="Wingdings" pitchFamily="2" charset="2"/>
              </a:rPr>
              <a:t>to my office. 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A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yearly </a:t>
            </a:r>
            <a:r>
              <a:rPr lang="en-US" sz="1900" smtClean="0">
                <a:sym typeface="Wingdings" pitchFamily="2" charset="2"/>
              </a:rPr>
              <a:t>conference on education is held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yearly </a:t>
            </a:r>
            <a:r>
              <a:rPr lang="en-US" sz="1900" smtClean="0">
                <a:sym typeface="Wingdings" pitchFamily="2" charset="2"/>
              </a:rPr>
              <a:t>in our university.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The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fast </a:t>
            </a:r>
            <a:r>
              <a:rPr lang="en-US" sz="1900" smtClean="0">
                <a:sym typeface="Wingdings" pitchFamily="2" charset="2"/>
              </a:rPr>
              <a:t>runner ran very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fast </a:t>
            </a:r>
            <a:r>
              <a:rPr lang="en-US" sz="1900" smtClean="0">
                <a:sym typeface="Wingdings" pitchFamily="2" charset="2"/>
              </a:rPr>
              <a:t>and won the first prize.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A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late </a:t>
            </a:r>
            <a:r>
              <a:rPr lang="en-US" sz="1900" smtClean="0">
                <a:sym typeface="Wingdings" pitchFamily="2" charset="2"/>
              </a:rPr>
              <a:t>bus is waited by the passengers who arrived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late </a:t>
            </a:r>
            <a:r>
              <a:rPr lang="en-US" sz="1900" smtClean="0">
                <a:sym typeface="Wingdings" pitchFamily="2" charset="2"/>
              </a:rPr>
              <a:t>on the bus-station.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The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hard </a:t>
            </a:r>
            <a:r>
              <a:rPr lang="en-US" sz="1900" smtClean="0">
                <a:sym typeface="Wingdings" pitchFamily="2" charset="2"/>
              </a:rPr>
              <a:t>stone fell off the wall and smacked him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hard </a:t>
            </a:r>
            <a:r>
              <a:rPr lang="en-US" sz="1900" smtClean="0">
                <a:sym typeface="Wingdings" pitchFamily="2" charset="2"/>
              </a:rPr>
              <a:t>right on his head.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endParaRPr lang="en-US" sz="1500" smtClean="0">
              <a:sym typeface="Wingdings" pitchFamily="2" charset="2"/>
            </a:endParaRP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b="1" smtClean="0">
                <a:solidFill>
                  <a:srgbClr val="CC0099"/>
                </a:solidFill>
                <a:sym typeface="Wingdings" pitchFamily="2" charset="2"/>
              </a:rPr>
              <a:t>b.   Some words+ly = Adjectives, NOT Adverbs: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Aminah is such a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lovely </a:t>
            </a:r>
            <a:r>
              <a:rPr lang="en-US" sz="1900" smtClean="0">
                <a:sym typeface="Wingdings" pitchFamily="2" charset="2"/>
              </a:rPr>
              <a:t>woman that every man falls in love with her.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Irfan is very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friendly</a:t>
            </a:r>
            <a:r>
              <a:rPr lang="en-US" sz="1900" smtClean="0">
                <a:sym typeface="Wingdings" pitchFamily="2" charset="2"/>
              </a:rPr>
              <a:t>, that’s why he has so many friends everywhere.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The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deadly </a:t>
            </a:r>
            <a:r>
              <a:rPr lang="en-US" sz="1900" smtClean="0">
                <a:sym typeface="Wingdings" pitchFamily="2" charset="2"/>
              </a:rPr>
              <a:t>weapon is </a:t>
            </a:r>
            <a:r>
              <a:rPr lang="en-US" sz="1900" b="1" smtClean="0">
                <a:sym typeface="Wingdings" pitchFamily="2" charset="2"/>
              </a:rPr>
              <a:t>really </a:t>
            </a:r>
            <a:r>
              <a:rPr lang="en-US" sz="1900" smtClean="0">
                <a:sym typeface="Wingdings" pitchFamily="2" charset="2"/>
              </a:rPr>
              <a:t>dangerous.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endParaRPr lang="en-US" sz="1500" smtClean="0">
              <a:sym typeface="Wingdings" pitchFamily="2" charset="2"/>
            </a:endParaRP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b="1" smtClean="0">
                <a:solidFill>
                  <a:srgbClr val="CC0099"/>
                </a:solidFill>
                <a:sym typeface="Wingdings" pitchFamily="2" charset="2"/>
              </a:rPr>
              <a:t>c.  good =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Adjective</a:t>
            </a:r>
            <a:r>
              <a:rPr lang="en-US" sz="1900" b="1" smtClean="0">
                <a:solidFill>
                  <a:srgbClr val="CC0099"/>
                </a:solidFill>
                <a:sym typeface="Wingdings" pitchFamily="2" charset="2"/>
              </a:rPr>
              <a:t>   well =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Adverb</a:t>
            </a:r>
            <a:r>
              <a:rPr lang="en-US" sz="1900" b="1" smtClean="0">
                <a:solidFill>
                  <a:srgbClr val="CC0099"/>
                </a:solidFill>
                <a:sym typeface="Wingdings" pitchFamily="2" charset="2"/>
              </a:rPr>
              <a:t>: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A </a:t>
            </a:r>
            <a:r>
              <a:rPr lang="en-US" sz="1900" b="1" smtClean="0">
                <a:sym typeface="Wingdings" pitchFamily="2" charset="2"/>
              </a:rPr>
              <a:t>good </a:t>
            </a:r>
            <a:r>
              <a:rPr lang="en-US" sz="1900" smtClean="0">
                <a:sym typeface="Wingdings" pitchFamily="2" charset="2"/>
              </a:rPr>
              <a:t>runner should have a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well </a:t>
            </a:r>
            <a:r>
              <a:rPr lang="en-US" sz="1900" smtClean="0">
                <a:sym typeface="Wingdings" pitchFamily="2" charset="2"/>
              </a:rPr>
              <a:t>prepared exercise designed </a:t>
            </a:r>
            <a:r>
              <a:rPr lang="en-US" sz="1900" smtClean="0">
                <a:solidFill>
                  <a:srgbClr val="0000CC"/>
                </a:solidFill>
                <a:sym typeface="Wingdings" pitchFamily="2" charset="2"/>
              </a:rPr>
              <a:t>carefully</a:t>
            </a:r>
            <a:r>
              <a:rPr lang="en-US" sz="1900" smtClean="0">
                <a:sym typeface="Wingdings" pitchFamily="2" charset="2"/>
              </a:rPr>
              <a:t>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endParaRPr lang="en-US" sz="1500" smtClean="0">
              <a:sym typeface="Wingdings" pitchFamily="2" charset="2"/>
            </a:endParaRP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None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b="1" smtClean="0">
                <a:solidFill>
                  <a:srgbClr val="CC0099"/>
                </a:solidFill>
                <a:sym typeface="Wingdings" pitchFamily="2" charset="2"/>
              </a:rPr>
              <a:t>d.  Two similar-forms but different-meanings of Adverbs: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He </a:t>
            </a:r>
            <a:r>
              <a:rPr lang="en-US" sz="1900" smtClean="0">
                <a:solidFill>
                  <a:srgbClr val="0000CC"/>
                </a:solidFill>
                <a:sym typeface="Wingdings" pitchFamily="2" charset="2"/>
              </a:rPr>
              <a:t>always </a:t>
            </a:r>
            <a:r>
              <a:rPr lang="en-US" sz="1900" smtClean="0">
                <a:sym typeface="Wingdings" pitchFamily="2" charset="2"/>
              </a:rPr>
              <a:t>studies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hard</a:t>
            </a:r>
            <a:r>
              <a:rPr lang="en-US" sz="1900" smtClean="0">
                <a:sym typeface="Wingdings" pitchFamily="2" charset="2"/>
              </a:rPr>
              <a:t>, but he can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hardly </a:t>
            </a:r>
            <a:r>
              <a:rPr lang="en-US" sz="1900" smtClean="0">
                <a:sym typeface="Wingdings" pitchFamily="2" charset="2"/>
              </a:rPr>
              <a:t>pass the final examination.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I</a:t>
            </a:r>
            <a:r>
              <a:rPr lang="en-US" sz="1900" smtClean="0">
                <a:solidFill>
                  <a:srgbClr val="0000CC"/>
                </a:solidFill>
                <a:sym typeface="Wingdings" pitchFamily="2" charset="2"/>
              </a:rPr>
              <a:t> always </a:t>
            </a:r>
            <a:r>
              <a:rPr lang="en-US" sz="1900" smtClean="0">
                <a:sym typeface="Wingdings" pitchFamily="2" charset="2"/>
              </a:rPr>
              <a:t>try not to come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late</a:t>
            </a:r>
            <a:r>
              <a:rPr lang="en-US" sz="1900" smtClean="0">
                <a:sym typeface="Wingdings" pitchFamily="2" charset="2"/>
              </a:rPr>
              <a:t>, but it is </a:t>
            </a:r>
            <a:r>
              <a:rPr lang="en-US" sz="1900" smtClean="0">
                <a:solidFill>
                  <a:srgbClr val="0000CC"/>
                </a:solidFill>
                <a:sym typeface="Wingdings" pitchFamily="2" charset="2"/>
              </a:rPr>
              <a:t>very </a:t>
            </a:r>
            <a:r>
              <a:rPr lang="en-US" sz="1900" smtClean="0">
                <a:sym typeface="Wingdings" pitchFamily="2" charset="2"/>
              </a:rPr>
              <a:t>difficult to come on time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lately</a:t>
            </a:r>
            <a:r>
              <a:rPr lang="en-US" sz="1900" smtClean="0">
                <a:sym typeface="Wingdings" pitchFamily="2" charset="2"/>
              </a:rPr>
              <a:t>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The apples fell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near </a:t>
            </a:r>
            <a:r>
              <a:rPr lang="en-US" sz="1900" smtClean="0">
                <a:sym typeface="Wingdings" pitchFamily="2" charset="2"/>
              </a:rPr>
              <a:t>me, and the man climbing the tree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nearly </a:t>
            </a:r>
            <a:r>
              <a:rPr lang="en-US" sz="1900" smtClean="0">
                <a:sym typeface="Wingdings" pitchFamily="2" charset="2"/>
              </a:rPr>
              <a:t>fell down.</a:t>
            </a:r>
          </a:p>
          <a:p>
            <a:pPr marL="347663" indent="-347663" eaLnBrk="1" hangingPunct="1">
              <a:spcBef>
                <a:spcPct val="0"/>
              </a:spcBef>
              <a:buClrTx/>
              <a:buFont typeface="Wingdings" pitchFamily="2" charset="2"/>
              <a:buChar char="Ø"/>
              <a:tabLst>
                <a:tab pos="2460625" algn="l"/>
                <a:tab pos="3135313" algn="l"/>
                <a:tab pos="5943600" algn="l"/>
              </a:tabLst>
            </a:pPr>
            <a:r>
              <a:rPr lang="en-US" sz="1900" smtClean="0">
                <a:sym typeface="Wingdings" pitchFamily="2" charset="2"/>
              </a:rPr>
              <a:t>He is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pretty </a:t>
            </a:r>
            <a:r>
              <a:rPr lang="en-US" sz="1900" smtClean="0">
                <a:sym typeface="Wingdings" pitchFamily="2" charset="2"/>
              </a:rPr>
              <a:t>sure that the lady in front of him smiles </a:t>
            </a:r>
            <a:r>
              <a:rPr lang="en-US" sz="1900" b="1" smtClean="0">
                <a:solidFill>
                  <a:srgbClr val="0000CC"/>
                </a:solidFill>
                <a:sym typeface="Wingdings" pitchFamily="2" charset="2"/>
              </a:rPr>
              <a:t>prettily </a:t>
            </a:r>
            <a:r>
              <a:rPr lang="en-US" sz="1900" smtClean="0">
                <a:sym typeface="Wingdings" pitchFamily="2" charset="2"/>
              </a:rPr>
              <a:t>only for him.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6350"/>
            <a:ext cx="8024813" cy="758825"/>
          </a:xfrm>
          <a:noFill/>
        </p:spPr>
        <p:txBody>
          <a:bodyPr/>
          <a:lstStyle/>
          <a:p>
            <a:pPr eaLnBrk="1" hangingPunct="1"/>
            <a:r>
              <a:rPr lang="en-US" sz="4800" smtClean="0"/>
              <a:t>Adverbs of Manner</a:t>
            </a:r>
            <a:r>
              <a:rPr lang="en-US" sz="4000" smtClean="0"/>
              <a:t>: </a:t>
            </a:r>
            <a:r>
              <a:rPr lang="en-US" sz="3600" smtClean="0"/>
              <a:t>exceptions</a:t>
            </a:r>
            <a:endParaRPr lang="id-ID" sz="3600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367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367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3676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3676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3676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3676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3676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500"/>
                                        <p:tgtEl>
                                          <p:spTgt spid="3676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500"/>
                                        <p:tgtEl>
                                          <p:spTgt spid="3676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D926286A-9420-49A6-8913-648170BB088B}" type="slidenum">
              <a:rPr lang="en-AU" b="1" smtClean="0"/>
              <a:pPr/>
              <a:t>5</a:t>
            </a:fld>
            <a:endParaRPr lang="en-AU" b="1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Comparison of Adj/Advb</a:t>
            </a:r>
            <a:endParaRPr lang="id-ID" smtClean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23963"/>
            <a:ext cx="8763000" cy="5334000"/>
          </a:xfrm>
        </p:spPr>
        <p:txBody>
          <a:bodyPr/>
          <a:lstStyle/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b="1" smtClean="0">
                <a:solidFill>
                  <a:srgbClr val="1111FF"/>
                </a:solidFill>
              </a:rPr>
              <a:t>Perbandingan  Adjective  dan  Adverb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endParaRPr lang="en-US" sz="1000" b="1" smtClean="0">
              <a:solidFill>
                <a:srgbClr val="1111FF"/>
              </a:solidFill>
            </a:endParaRP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b="1" smtClean="0"/>
              <a:t>Positive:  	as … as  </a:t>
            </a:r>
            <a:r>
              <a:rPr lang="en-US" sz="2000" smtClean="0"/>
              <a:t>(se… / sama …nya dengan)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endParaRPr lang="en-US" sz="1200" smtClean="0"/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smtClean="0"/>
              <a:t>He runs </a:t>
            </a:r>
            <a:r>
              <a:rPr lang="en-US" sz="2000" b="1" smtClean="0"/>
              <a:t>as fast as </a:t>
            </a:r>
            <a:r>
              <a:rPr lang="en-US" sz="2000" smtClean="0"/>
              <a:t>the wind.      </a:t>
            </a:r>
            <a:r>
              <a:rPr lang="en-US" sz="2000" i="1" smtClean="0"/>
              <a:t>Ia berlari secepat angin.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smtClean="0"/>
              <a:t>She writes the report </a:t>
            </a:r>
            <a:r>
              <a:rPr lang="en-US" sz="2000" b="1" smtClean="0"/>
              <a:t>as neatly as </a:t>
            </a:r>
            <a:r>
              <a:rPr lang="en-US" sz="2000" smtClean="0"/>
              <a:t>the computer.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smtClean="0"/>
              <a:t>The manager is </a:t>
            </a:r>
            <a:r>
              <a:rPr lang="en-US" sz="2000" b="1" smtClean="0"/>
              <a:t>as popular as </a:t>
            </a:r>
            <a:r>
              <a:rPr lang="en-US" sz="2000" smtClean="0"/>
              <a:t>a movie star.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endParaRPr lang="en-US" sz="2000" smtClean="0"/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b="1" smtClean="0"/>
              <a:t>Negative:	not as … as  </a:t>
            </a:r>
            <a:r>
              <a:rPr lang="en-US" sz="2000" smtClean="0"/>
              <a:t>(tidak se… / tidak sama …nya dengan)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smtClean="0"/>
              <a:t>		</a:t>
            </a:r>
            <a:r>
              <a:rPr lang="en-US" sz="2000" b="1" smtClean="0"/>
              <a:t>not so … as  </a:t>
            </a:r>
            <a:r>
              <a:rPr lang="en-US" sz="2000" smtClean="0"/>
              <a:t>(tidak se… / tidak sama …nya dengan)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endParaRPr lang="en-US" sz="2000" smtClean="0"/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smtClean="0"/>
              <a:t>They cannot do the project </a:t>
            </a:r>
            <a:r>
              <a:rPr lang="en-US" sz="2000" b="1" smtClean="0"/>
              <a:t>as quickly as</a:t>
            </a:r>
            <a:r>
              <a:rPr lang="en-US" sz="2000" smtClean="0"/>
              <a:t> I expected.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smtClean="0"/>
              <a:t>They cannot do the project </a:t>
            </a:r>
            <a:r>
              <a:rPr lang="en-US" sz="2000" b="1" smtClean="0"/>
              <a:t>so quickly as</a:t>
            </a:r>
            <a:r>
              <a:rPr lang="en-US" sz="2000" smtClean="0"/>
              <a:t> I expected.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endParaRPr lang="en-US" sz="1000" smtClean="0"/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smtClean="0"/>
              <a:t>My office is not </a:t>
            </a:r>
            <a:r>
              <a:rPr lang="en-US" sz="2000" b="1" smtClean="0"/>
              <a:t>as far as</a:t>
            </a:r>
            <a:r>
              <a:rPr lang="en-US" sz="2000" smtClean="0"/>
              <a:t> / </a:t>
            </a:r>
            <a:r>
              <a:rPr lang="en-US" sz="2000" b="1" smtClean="0"/>
              <a:t>so far as </a:t>
            </a:r>
            <a:r>
              <a:rPr lang="en-US" sz="2000" smtClean="0"/>
              <a:t>hers.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1612900" algn="l"/>
                <a:tab pos="4860925" algn="l"/>
              </a:tabLst>
            </a:pPr>
            <a:r>
              <a:rPr lang="en-US" sz="2000" smtClean="0"/>
              <a:t>His face is not </a:t>
            </a:r>
            <a:r>
              <a:rPr lang="en-US" sz="2000" b="1" smtClean="0"/>
              <a:t>as handsome as / so handsome as </a:t>
            </a:r>
            <a:r>
              <a:rPr lang="en-US" sz="2000" smtClean="0"/>
              <a:t>his photograph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5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6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6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56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6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6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56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6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6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56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6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6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56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1A235F41-45DC-43A6-83C6-4DDAE1E24AAD}" type="slidenum">
              <a:rPr lang="en-AU" b="1" smtClean="0"/>
              <a:pPr/>
              <a:t>6</a:t>
            </a:fld>
            <a:endParaRPr lang="en-AU" b="1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Comparison of Adj/Advb -2</a:t>
            </a:r>
            <a:endParaRPr lang="id-ID" smtClean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endParaRPr lang="en-US" sz="2000" b="1" dirty="0" smtClean="0">
              <a:solidFill>
                <a:srgbClr val="1111FF"/>
              </a:solidFill>
            </a:endParaRP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endParaRPr lang="en-US" sz="2000" b="1" dirty="0" smtClean="0"/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endParaRPr lang="en-US" sz="2000" b="1" dirty="0" smtClean="0"/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endParaRPr lang="en-US" sz="2000" b="1" dirty="0" smtClean="0"/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endParaRPr lang="en-US" sz="2000" b="1" dirty="0" smtClean="0"/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endParaRPr lang="en-US" sz="2800" b="1" dirty="0" smtClean="0"/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endParaRPr lang="en-US" sz="2000" b="1" dirty="0" smtClean="0"/>
          </a:p>
          <a:p>
            <a:pPr marL="609600" indent="-609600" defTabSz="79375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r>
              <a:rPr lang="en-US" sz="2000" b="1" dirty="0" smtClean="0">
                <a:solidFill>
                  <a:srgbClr val="0000CC"/>
                </a:solidFill>
              </a:rPr>
              <a:t>But:</a:t>
            </a:r>
            <a:r>
              <a:rPr lang="en-US" sz="2000" b="1" dirty="0" smtClean="0"/>
              <a:t> stupid	more stupid	</a:t>
            </a:r>
            <a:r>
              <a:rPr lang="en-US" sz="2000" dirty="0" smtClean="0"/>
              <a:t>the</a:t>
            </a:r>
            <a:r>
              <a:rPr lang="en-US" sz="2000" b="1" dirty="0" smtClean="0"/>
              <a:t> most stupid</a:t>
            </a:r>
          </a:p>
          <a:p>
            <a:pPr marL="609600" indent="-609600" defTabSz="79375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r>
              <a:rPr lang="en-US" sz="2000" b="1" dirty="0" smtClean="0"/>
              <a:t>	handsome 	more handsome 	</a:t>
            </a:r>
            <a:r>
              <a:rPr lang="en-US" sz="2000" dirty="0" smtClean="0"/>
              <a:t>the </a:t>
            </a:r>
            <a:r>
              <a:rPr lang="en-US" sz="2000" b="1" dirty="0" smtClean="0"/>
              <a:t>most handsome</a:t>
            </a:r>
          </a:p>
          <a:p>
            <a:pPr marL="609600" indent="-609600" defTabSz="79375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r>
              <a:rPr lang="en-US" sz="2000" b="1" dirty="0" smtClean="0"/>
              <a:t>	careful	more careful	</a:t>
            </a:r>
            <a:r>
              <a:rPr lang="en-US" sz="2000" dirty="0" smtClean="0"/>
              <a:t>the </a:t>
            </a:r>
            <a:r>
              <a:rPr lang="en-US" sz="2000" b="1" dirty="0" smtClean="0"/>
              <a:t>most careful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endParaRPr lang="en-US" sz="300" b="1" dirty="0" smtClean="0">
              <a:solidFill>
                <a:srgbClr val="1111FF"/>
              </a:solidFill>
            </a:endParaRP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r>
              <a:rPr lang="en-US" sz="2000" b="1" dirty="0" smtClean="0">
                <a:solidFill>
                  <a:srgbClr val="1111FF"/>
                </a:solidFill>
              </a:rPr>
              <a:t>Others: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r>
              <a:rPr lang="en-US" sz="2000" b="1" dirty="0" smtClean="0"/>
              <a:t>Good/Well	better </a:t>
            </a:r>
            <a:r>
              <a:rPr lang="en-US" sz="2000" dirty="0" smtClean="0"/>
              <a:t>than</a:t>
            </a:r>
            <a:r>
              <a:rPr lang="en-US" sz="2000" b="1" dirty="0" smtClean="0"/>
              <a:t>	</a:t>
            </a:r>
            <a:r>
              <a:rPr lang="en-US" sz="2000" dirty="0" smtClean="0"/>
              <a:t>the </a:t>
            </a:r>
            <a:r>
              <a:rPr lang="en-US" sz="2000" b="1" dirty="0" smtClean="0"/>
              <a:t>best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r>
              <a:rPr lang="en-US" sz="2000" b="1" dirty="0" smtClean="0"/>
              <a:t>Bad		worse </a:t>
            </a:r>
            <a:r>
              <a:rPr lang="en-US" sz="2000" dirty="0" smtClean="0"/>
              <a:t>than</a:t>
            </a:r>
            <a:r>
              <a:rPr lang="en-US" sz="2000" b="1" dirty="0" smtClean="0"/>
              <a:t>	</a:t>
            </a:r>
            <a:r>
              <a:rPr lang="en-US" sz="2000" dirty="0" smtClean="0"/>
              <a:t>the </a:t>
            </a:r>
            <a:r>
              <a:rPr lang="en-US" sz="2000" b="1" dirty="0" smtClean="0"/>
              <a:t>worst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r>
              <a:rPr lang="en-US" sz="2000" b="1" dirty="0" smtClean="0"/>
              <a:t>Many/Much	more </a:t>
            </a:r>
            <a:r>
              <a:rPr lang="en-US" sz="2000" dirty="0" smtClean="0"/>
              <a:t>than</a:t>
            </a:r>
            <a:r>
              <a:rPr lang="en-US" sz="2000" b="1" dirty="0" smtClean="0"/>
              <a:t>	</a:t>
            </a:r>
            <a:r>
              <a:rPr lang="en-US" sz="2000" dirty="0" smtClean="0"/>
              <a:t>the </a:t>
            </a:r>
            <a:r>
              <a:rPr lang="en-US" sz="2000" b="1" dirty="0" smtClean="0"/>
              <a:t>most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r>
              <a:rPr lang="en-US" sz="2000" b="1" dirty="0" smtClean="0"/>
              <a:t>Little	less </a:t>
            </a:r>
            <a:r>
              <a:rPr lang="en-US" sz="2000" dirty="0" smtClean="0"/>
              <a:t>than</a:t>
            </a:r>
            <a:r>
              <a:rPr lang="en-US" sz="2000" b="1" dirty="0" smtClean="0"/>
              <a:t>	</a:t>
            </a:r>
            <a:r>
              <a:rPr lang="en-US" sz="2000" dirty="0" smtClean="0"/>
              <a:t>the </a:t>
            </a:r>
            <a:r>
              <a:rPr lang="en-US" sz="2000" b="1" dirty="0" smtClean="0"/>
              <a:t>least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r>
              <a:rPr lang="en-US" sz="2000" b="1" dirty="0" smtClean="0"/>
              <a:t>Far		farther </a:t>
            </a:r>
            <a:r>
              <a:rPr lang="en-US" sz="2000" dirty="0" smtClean="0"/>
              <a:t>than</a:t>
            </a:r>
            <a:r>
              <a:rPr lang="en-US" sz="2000" b="1" dirty="0" smtClean="0"/>
              <a:t>	</a:t>
            </a:r>
            <a:r>
              <a:rPr lang="en-US" sz="2000" dirty="0" smtClean="0"/>
              <a:t>the </a:t>
            </a:r>
            <a:r>
              <a:rPr lang="en-US" sz="2000" b="1" dirty="0" smtClean="0"/>
              <a:t>farthest   </a:t>
            </a:r>
            <a:r>
              <a:rPr lang="en-US" sz="2000" dirty="0" smtClean="0"/>
              <a:t>(distance)</a:t>
            </a:r>
          </a:p>
          <a:p>
            <a:pPr marL="609600" indent="-609600" defTabSz="793750" eaLnBrk="1" hangingPunct="1">
              <a:lnSpc>
                <a:spcPct val="90000"/>
              </a:lnSpc>
              <a:buFont typeface="Wingdings" pitchFamily="2" charset="2"/>
              <a:buNone/>
              <a:tabLst>
                <a:tab pos="2333625" algn="l"/>
                <a:tab pos="5029200" algn="l"/>
              </a:tabLst>
            </a:pP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0000CC"/>
                </a:solidFill>
              </a:rPr>
              <a:t>further </a:t>
            </a:r>
            <a:r>
              <a:rPr lang="en-US" sz="2000" dirty="0" smtClean="0"/>
              <a:t>than</a:t>
            </a:r>
            <a:r>
              <a:rPr lang="en-US" sz="2000" b="1" dirty="0" smtClean="0"/>
              <a:t>	</a:t>
            </a: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00CC"/>
                </a:solidFill>
              </a:rPr>
              <a:t>furthest   </a:t>
            </a:r>
            <a:r>
              <a:rPr lang="en-US" sz="2000" dirty="0" smtClean="0"/>
              <a:t>(progress)</a:t>
            </a:r>
          </a:p>
        </p:txBody>
      </p:sp>
      <p:graphicFrame>
        <p:nvGraphicFramePr>
          <p:cNvPr id="357380" name="Group 4"/>
          <p:cNvGraphicFramePr>
            <a:graphicFrameLocks noGrp="1"/>
          </p:cNvGraphicFramePr>
          <p:nvPr>
            <p:ph sz="half" idx="2"/>
          </p:nvPr>
        </p:nvGraphicFramePr>
        <p:xfrm>
          <a:off x="381000" y="1143000"/>
          <a:ext cx="8691563" cy="2194560"/>
        </p:xfrm>
        <a:graphic>
          <a:graphicData uri="http://schemas.openxmlformats.org/drawingml/2006/table">
            <a:tbl>
              <a:tblPr/>
              <a:tblGrid>
                <a:gridCol w="2743200"/>
                <a:gridCol w="2895600"/>
                <a:gridCol w="30527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Positive (Normal)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Comparative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Superlative (Paling…)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1-2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suku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kata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hot,      easy,      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Adj/Adv +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 … than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hotter, easier,  higher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+ Adj/Adv +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hottest, easiest, highest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suku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kata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atau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lebih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difficult/expensive/ carefully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adj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/adv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difficult/ expensive/carefully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 most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adj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/adv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 most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difficult/ expensive/ carefully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7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7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7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7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73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573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559D26E4-D553-4851-BF8A-D4C879937D29}" type="slidenum">
              <a:rPr lang="en-AU" b="1" smtClean="0"/>
              <a:pPr/>
              <a:t>7</a:t>
            </a:fld>
            <a:endParaRPr lang="en-AU" b="1" smtClean="0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219200"/>
            <a:ext cx="8820150" cy="55022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1111FF"/>
                </a:solidFill>
              </a:rPr>
              <a:t>Adverb of Frequency (AF):</a:t>
            </a:r>
            <a:r>
              <a:rPr lang="en-US" sz="2000" b="1" smtClean="0"/>
              <a:t> </a:t>
            </a:r>
            <a:r>
              <a:rPr lang="en-US" sz="2000" smtClean="0"/>
              <a:t>seberapa sering sesuatu dilakukan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3399"/>
                </a:solidFill>
              </a:rPr>
              <a:t>Definite </a:t>
            </a:r>
            <a:r>
              <a:rPr lang="en-US" sz="2000" b="1" smtClean="0">
                <a:solidFill>
                  <a:srgbClr val="0000CC"/>
                </a:solidFill>
              </a:rPr>
              <a:t>AF</a:t>
            </a:r>
            <a:r>
              <a:rPr lang="en-US" sz="2000" smtClean="0">
                <a:solidFill>
                  <a:srgbClr val="FF3399"/>
                </a:solidFill>
              </a:rPr>
              <a:t> </a:t>
            </a:r>
            <a:r>
              <a:rPr lang="en-US" sz="2000" smtClean="0"/>
              <a:t>– </a:t>
            </a:r>
            <a:r>
              <a:rPr lang="en-US" sz="2000" b="1" smtClean="0"/>
              <a:t>di awal kalimat</a:t>
            </a:r>
            <a:r>
              <a:rPr lang="en-US" sz="2000" smtClean="0"/>
              <a:t> (dg koma) atau </a:t>
            </a:r>
            <a:r>
              <a:rPr lang="en-US" sz="2000" b="1" smtClean="0"/>
              <a:t>akhir kalimat</a:t>
            </a:r>
            <a:r>
              <a:rPr lang="en-US" sz="2000" smtClean="0"/>
              <a:t> (langsung).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/>
              <a:t>	</a:t>
            </a:r>
            <a:r>
              <a:rPr lang="en-US" sz="2000" b="1" smtClean="0">
                <a:solidFill>
                  <a:srgbClr val="1111FF"/>
                </a:solidFill>
              </a:rPr>
              <a:t>once a week, every month, twice a year, every other day…</a:t>
            </a:r>
            <a:r>
              <a:rPr lang="en-US" sz="2000" smtClean="0">
                <a:solidFill>
                  <a:srgbClr val="1111FF"/>
                </a:solidFill>
              </a:rPr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6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Every Tuesday afternoon, they went to the library.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They went to the library every Tuesday afternoon.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3399"/>
                </a:solidFill>
              </a:rPr>
              <a:t>Indefinite </a:t>
            </a:r>
            <a:r>
              <a:rPr lang="en-US" sz="2000" b="1" smtClean="0">
                <a:solidFill>
                  <a:srgbClr val="0000CC"/>
                </a:solidFill>
              </a:rPr>
              <a:t>AF</a:t>
            </a:r>
            <a:r>
              <a:rPr lang="en-US" sz="2000" smtClean="0">
                <a:solidFill>
                  <a:srgbClr val="0000CC"/>
                </a:solidFill>
              </a:rPr>
              <a:t> </a:t>
            </a:r>
            <a:r>
              <a:rPr lang="en-US" sz="2000" smtClean="0"/>
              <a:t>– letaknya: setelah </a:t>
            </a:r>
            <a:r>
              <a:rPr lang="en-US" sz="2000" b="1" smtClean="0">
                <a:solidFill>
                  <a:srgbClr val="C00000"/>
                </a:solidFill>
              </a:rPr>
              <a:t>auxiliary </a:t>
            </a:r>
            <a:r>
              <a:rPr lang="en-US" sz="2000" b="1" smtClean="0">
                <a:solidFill>
                  <a:srgbClr val="703800"/>
                </a:solidFill>
              </a:rPr>
              <a:t>yang pertama</a:t>
            </a:r>
            <a:r>
              <a:rPr lang="en-US" sz="2000" smtClean="0"/>
              <a:t>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			  bila tidak ada auxiliary, </a:t>
            </a:r>
            <a:r>
              <a:rPr lang="en-US" sz="2000" b="1" smtClean="0"/>
              <a:t>di antara </a:t>
            </a:r>
            <a:r>
              <a:rPr lang="en-US" sz="2000" b="1" smtClean="0">
                <a:solidFill>
                  <a:srgbClr val="C00000"/>
                </a:solidFill>
              </a:rPr>
              <a:t>Subject </a:t>
            </a:r>
            <a:r>
              <a:rPr lang="en-US" sz="2000" smtClean="0"/>
              <a:t>dan </a:t>
            </a:r>
            <a:r>
              <a:rPr lang="en-US" sz="2000" b="1" smtClean="0">
                <a:solidFill>
                  <a:srgbClr val="C00000"/>
                </a:solidFill>
              </a:rPr>
              <a:t>Verb</a:t>
            </a:r>
            <a:r>
              <a:rPr lang="en-US" sz="2000" smtClean="0"/>
              <a:t>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/>
              <a:t>	</a:t>
            </a:r>
            <a:r>
              <a:rPr lang="en-US" sz="2000" b="1" smtClean="0">
                <a:solidFill>
                  <a:srgbClr val="1111FF"/>
                </a:solidFill>
              </a:rPr>
              <a:t>always, usually, sometimes, often, seldom, rarely, never…</a:t>
            </a:r>
            <a:endParaRPr lang="en-US" sz="2000" smtClean="0">
              <a:solidFill>
                <a:srgbClr val="1111FF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7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They </a:t>
            </a:r>
            <a:r>
              <a:rPr lang="en-US" sz="2000" b="1" smtClean="0">
                <a:solidFill>
                  <a:srgbClr val="C00000"/>
                </a:solidFill>
              </a:rPr>
              <a:t>should</a:t>
            </a:r>
            <a:r>
              <a:rPr lang="en-US" sz="2000" smtClean="0"/>
              <a:t> </a:t>
            </a:r>
            <a:r>
              <a:rPr lang="en-US" sz="2000" b="1" smtClean="0">
                <a:solidFill>
                  <a:srgbClr val="0000DA"/>
                </a:solidFill>
              </a:rPr>
              <a:t>always </a:t>
            </a:r>
            <a:r>
              <a:rPr lang="en-US" sz="2000" b="1" smtClean="0">
                <a:solidFill>
                  <a:srgbClr val="703800"/>
                </a:solidFill>
              </a:rPr>
              <a:t>read </a:t>
            </a:r>
            <a:r>
              <a:rPr lang="en-US" sz="2000" smtClean="0"/>
              <a:t>the contract before they start the project.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She </a:t>
            </a:r>
            <a:r>
              <a:rPr lang="en-US" sz="2000" b="1" smtClean="0">
                <a:solidFill>
                  <a:srgbClr val="C00000"/>
                </a:solidFill>
              </a:rPr>
              <a:t>is </a:t>
            </a:r>
            <a:r>
              <a:rPr lang="en-US" sz="2000" b="1" smtClean="0">
                <a:solidFill>
                  <a:srgbClr val="0000DA"/>
                </a:solidFill>
              </a:rPr>
              <a:t>often </a:t>
            </a:r>
            <a:r>
              <a:rPr lang="en-US" sz="2000" smtClean="0"/>
              <a:t>late on Mondays.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My boss </a:t>
            </a:r>
            <a:r>
              <a:rPr lang="en-US" sz="2000" b="1" smtClean="0">
                <a:solidFill>
                  <a:srgbClr val="C00000"/>
                </a:solidFill>
              </a:rPr>
              <a:t>will </a:t>
            </a:r>
            <a:r>
              <a:rPr lang="en-US" sz="2000" b="1" smtClean="0">
                <a:solidFill>
                  <a:srgbClr val="0000DA"/>
                </a:solidFill>
              </a:rPr>
              <a:t>usually </a:t>
            </a:r>
            <a:r>
              <a:rPr lang="en-US" sz="2000" b="1" smtClean="0">
                <a:solidFill>
                  <a:srgbClr val="C00000"/>
                </a:solidFill>
              </a:rPr>
              <a:t>be </a:t>
            </a:r>
            <a:r>
              <a:rPr lang="en-US" sz="2000" smtClean="0"/>
              <a:t>in the office before 7 o’clock.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The report </a:t>
            </a:r>
            <a:r>
              <a:rPr lang="en-US" sz="2000" b="1" smtClean="0">
                <a:solidFill>
                  <a:srgbClr val="C00000"/>
                </a:solidFill>
              </a:rPr>
              <a:t>must </a:t>
            </a:r>
            <a:r>
              <a:rPr lang="en-US" sz="2000" b="1" smtClean="0">
                <a:solidFill>
                  <a:srgbClr val="0000DA"/>
                </a:solidFill>
              </a:rPr>
              <a:t>always </a:t>
            </a:r>
            <a:r>
              <a:rPr lang="en-US" sz="2000" b="1" smtClean="0">
                <a:solidFill>
                  <a:srgbClr val="C00000"/>
                </a:solidFill>
              </a:rPr>
              <a:t>have been </a:t>
            </a:r>
            <a:r>
              <a:rPr lang="en-US" sz="2000" b="1" smtClean="0">
                <a:solidFill>
                  <a:srgbClr val="703800"/>
                </a:solidFill>
              </a:rPr>
              <a:t>signed </a:t>
            </a:r>
            <a:r>
              <a:rPr lang="en-US" sz="2000" smtClean="0"/>
              <a:t>by the manager.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His father </a:t>
            </a:r>
            <a:r>
              <a:rPr lang="en-US" sz="2000" b="1" smtClean="0">
                <a:solidFill>
                  <a:srgbClr val="0000DA"/>
                </a:solidFill>
              </a:rPr>
              <a:t>sometimes</a:t>
            </a:r>
            <a:r>
              <a:rPr lang="en-US" sz="2000" smtClean="0"/>
              <a:t> </a:t>
            </a:r>
            <a:r>
              <a:rPr lang="en-US" sz="2000" b="1" smtClean="0">
                <a:solidFill>
                  <a:srgbClr val="703800"/>
                </a:solidFill>
              </a:rPr>
              <a:t>arrives </a:t>
            </a:r>
            <a:r>
              <a:rPr lang="en-US" sz="2000" smtClean="0"/>
              <a:t>home after midnight.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6350"/>
            <a:ext cx="8764588" cy="758825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Adverbs of Frequency</a:t>
            </a:r>
            <a:endParaRPr lang="id-ID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8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8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8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8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84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84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84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84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84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84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84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84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84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84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84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84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22021255-F9C9-4A63-BD8E-8A77B6BB3FD8}" type="slidenum">
              <a:rPr lang="en-AU" b="1" smtClean="0"/>
              <a:pPr/>
              <a:t>8</a:t>
            </a:fld>
            <a:endParaRPr lang="en-AU" b="1" smtClean="0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1120775"/>
            <a:ext cx="9048750" cy="5638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1111FF"/>
                </a:solidFill>
              </a:rPr>
              <a:t>Bila </a:t>
            </a:r>
            <a:r>
              <a:rPr lang="en-US" sz="2000" b="1" smtClean="0">
                <a:solidFill>
                  <a:srgbClr val="FF0000"/>
                </a:solidFill>
              </a:rPr>
              <a:t>Negative Word</a:t>
            </a:r>
            <a:r>
              <a:rPr lang="en-US" sz="2000" b="1" smtClean="0">
                <a:solidFill>
                  <a:srgbClr val="1111FF"/>
                </a:solidFill>
              </a:rPr>
              <a:t> di awal kalimat:</a:t>
            </a:r>
            <a:r>
              <a:rPr lang="en-US" sz="2000" b="1" smtClean="0"/>
              <a:t> </a:t>
            </a:r>
            <a:r>
              <a:rPr lang="en-US" sz="2000" smtClean="0"/>
              <a:t>kalimat inversi (seperti kal. tanya)</a:t>
            </a:r>
          </a:p>
          <a:p>
            <a:pPr marL="609600" indent="-609600" eaLnBrk="1" hangingPunct="1">
              <a:spcBef>
                <a:spcPts val="600"/>
              </a:spcBef>
              <a:spcAft>
                <a:spcPts val="400"/>
              </a:spcAft>
              <a:buFont typeface="Wingdings" pitchFamily="2" charset="2"/>
              <a:buNone/>
            </a:pPr>
            <a:r>
              <a:rPr lang="en-US" sz="2000" b="1" smtClean="0"/>
              <a:t>Negative Word + Auxiliary + Subject …</a:t>
            </a:r>
            <a:endParaRPr lang="en-US" sz="20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1111FF"/>
                </a:solidFill>
              </a:rPr>
              <a:t>      hardly, rarely, never, seldom, no, nor, not, only…</a:t>
            </a:r>
            <a:endParaRPr lang="en-US" sz="2000" smtClean="0">
              <a:solidFill>
                <a:srgbClr val="1111FF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6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66"/>
                </a:solidFill>
              </a:rPr>
              <a:t>They </a:t>
            </a:r>
            <a:r>
              <a:rPr lang="en-US" sz="2000" b="1" smtClean="0"/>
              <a:t>will </a:t>
            </a:r>
            <a:r>
              <a:rPr lang="en-US" sz="2000" b="1" smtClean="0">
                <a:solidFill>
                  <a:srgbClr val="FF0000"/>
                </a:solidFill>
              </a:rPr>
              <a:t>never </a:t>
            </a:r>
            <a:r>
              <a:rPr lang="en-US" sz="2000" smtClean="0"/>
              <a:t>come to this kind of exhibition anymore.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</a:rPr>
              <a:t>Never</a:t>
            </a:r>
            <a:r>
              <a:rPr lang="en-US" sz="2000" b="1" smtClean="0">
                <a:solidFill>
                  <a:srgbClr val="C00000"/>
                </a:solidFill>
              </a:rPr>
              <a:t> </a:t>
            </a:r>
            <a:r>
              <a:rPr lang="en-US" sz="2000" b="1" smtClean="0"/>
              <a:t>will </a:t>
            </a:r>
            <a:r>
              <a:rPr lang="en-US" sz="2000" b="1" smtClean="0">
                <a:solidFill>
                  <a:srgbClr val="FF0066"/>
                </a:solidFill>
              </a:rPr>
              <a:t>they </a:t>
            </a:r>
            <a:r>
              <a:rPr lang="en-US" sz="2000" smtClean="0"/>
              <a:t>come to this kind of exhibition anymore.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7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66"/>
                </a:solidFill>
              </a:rPr>
              <a:t>She </a:t>
            </a:r>
            <a:r>
              <a:rPr lang="en-US" sz="2000" b="1" smtClean="0">
                <a:solidFill>
                  <a:schemeClr val="tx2"/>
                </a:solidFill>
              </a:rPr>
              <a:t>is </a:t>
            </a:r>
            <a:r>
              <a:rPr lang="en-US" sz="2000" b="1" smtClean="0">
                <a:solidFill>
                  <a:srgbClr val="FF0000"/>
                </a:solidFill>
              </a:rPr>
              <a:t>rarely </a:t>
            </a:r>
            <a:r>
              <a:rPr lang="en-US" sz="2000" smtClean="0"/>
              <a:t>late to the meeting.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</a:rPr>
              <a:t>Rarely</a:t>
            </a:r>
            <a:r>
              <a:rPr lang="en-US" sz="2000" b="1" smtClean="0">
                <a:solidFill>
                  <a:srgbClr val="C00000"/>
                </a:solidFill>
              </a:rPr>
              <a:t> </a:t>
            </a:r>
            <a:r>
              <a:rPr lang="en-US" sz="2000" b="1" smtClean="0"/>
              <a:t>is </a:t>
            </a:r>
            <a:r>
              <a:rPr lang="en-US" sz="2000" b="1" smtClean="0">
                <a:solidFill>
                  <a:srgbClr val="FF0066"/>
                </a:solidFill>
              </a:rPr>
              <a:t>she </a:t>
            </a:r>
            <a:r>
              <a:rPr lang="en-US" sz="2000" smtClean="0"/>
              <a:t>late to the meeting.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9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66"/>
                </a:solidFill>
              </a:rPr>
              <a:t>The secretary</a:t>
            </a:r>
            <a:r>
              <a:rPr lang="en-US" sz="2000" smtClean="0"/>
              <a:t> </a:t>
            </a:r>
            <a:r>
              <a:rPr lang="en-US" sz="2000" b="1" smtClean="0">
                <a:solidFill>
                  <a:srgbClr val="FF0000"/>
                </a:solidFill>
              </a:rPr>
              <a:t>seldom </a:t>
            </a:r>
            <a:r>
              <a:rPr lang="en-US" sz="2000" b="1" smtClean="0">
                <a:solidFill>
                  <a:srgbClr val="0000DA"/>
                </a:solidFill>
              </a:rPr>
              <a:t>arrives </a:t>
            </a:r>
            <a:r>
              <a:rPr lang="en-US" sz="2000" smtClean="0"/>
              <a:t>in the office before the manager.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</a:rPr>
              <a:t>Seldom </a:t>
            </a:r>
            <a:r>
              <a:rPr lang="en-US" sz="2000" b="1" smtClean="0"/>
              <a:t>does </a:t>
            </a:r>
            <a:r>
              <a:rPr lang="en-US" sz="2000" b="1" smtClean="0">
                <a:solidFill>
                  <a:srgbClr val="FF0066"/>
                </a:solidFill>
              </a:rPr>
              <a:t>the secretary </a:t>
            </a:r>
            <a:r>
              <a:rPr lang="en-US" sz="2000" b="1" smtClean="0">
                <a:solidFill>
                  <a:srgbClr val="0000DA"/>
                </a:solidFill>
              </a:rPr>
              <a:t>arrive </a:t>
            </a:r>
            <a:r>
              <a:rPr lang="en-US" sz="2000" smtClean="0"/>
              <a:t>in the office before the manager.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00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</a:rPr>
              <a:t>Not once</a:t>
            </a:r>
            <a:r>
              <a:rPr lang="en-US" sz="2000" b="1" smtClean="0">
                <a:solidFill>
                  <a:srgbClr val="C00000"/>
                </a:solidFill>
              </a:rPr>
              <a:t> </a:t>
            </a:r>
            <a:r>
              <a:rPr lang="en-US" sz="2000" b="1" smtClean="0"/>
              <a:t>has </a:t>
            </a:r>
            <a:r>
              <a:rPr lang="en-US" sz="2000" b="1" smtClean="0">
                <a:solidFill>
                  <a:srgbClr val="FF0066"/>
                </a:solidFill>
              </a:rPr>
              <a:t>the train</a:t>
            </a:r>
            <a:r>
              <a:rPr lang="en-US" sz="2000" b="1" smtClean="0"/>
              <a:t> </a:t>
            </a:r>
            <a:r>
              <a:rPr lang="en-US" sz="2000" smtClean="0"/>
              <a:t>arrived on time in this city.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</a:rPr>
              <a:t>Only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after the disaster </a:t>
            </a:r>
            <a:r>
              <a:rPr lang="en-US" sz="2000" b="1" smtClean="0"/>
              <a:t>were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b="1" smtClean="0">
                <a:solidFill>
                  <a:srgbClr val="FF0066"/>
                </a:solidFill>
              </a:rPr>
              <a:t>the inhabitants</a:t>
            </a:r>
            <a:r>
              <a:rPr lang="en-US" sz="2000" smtClean="0"/>
              <a:t> aware of its danger.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smtClean="0"/>
              <a:t>She refused to talk to me, </a:t>
            </a:r>
            <a:r>
              <a:rPr lang="en-US" sz="2000" b="1" smtClean="0">
                <a:solidFill>
                  <a:srgbClr val="FF0000"/>
                </a:solidFill>
              </a:rPr>
              <a:t>nor</a:t>
            </a:r>
            <a:r>
              <a:rPr lang="en-US" sz="2000" b="1" smtClean="0">
                <a:solidFill>
                  <a:srgbClr val="CC0000"/>
                </a:solidFill>
              </a:rPr>
              <a:t> </a:t>
            </a:r>
            <a:r>
              <a:rPr lang="en-US" sz="2000" b="1" smtClean="0"/>
              <a:t>will </a:t>
            </a:r>
            <a:r>
              <a:rPr lang="en-US" sz="2000" b="1" smtClean="0">
                <a:solidFill>
                  <a:srgbClr val="FF0066"/>
                </a:solidFill>
              </a:rPr>
              <a:t>she</a:t>
            </a:r>
            <a:r>
              <a:rPr lang="en-US" sz="2000" b="1" smtClean="0"/>
              <a:t> </a:t>
            </a:r>
            <a:r>
              <a:rPr lang="en-US" sz="2000" smtClean="0"/>
              <a:t>ever allow me to meet her again.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0000"/>
                </a:solidFill>
              </a:rPr>
              <a:t>Hardly ever</a:t>
            </a:r>
            <a:r>
              <a:rPr lang="en-US" sz="2000" b="1" smtClean="0">
                <a:solidFill>
                  <a:srgbClr val="C00000"/>
                </a:solidFill>
              </a:rPr>
              <a:t> </a:t>
            </a:r>
            <a:r>
              <a:rPr lang="en-US" sz="2000" b="1" smtClean="0"/>
              <a:t>did </a:t>
            </a:r>
            <a:r>
              <a:rPr lang="en-US" sz="2000" b="1" smtClean="0">
                <a:solidFill>
                  <a:srgbClr val="FF0066"/>
                </a:solidFill>
              </a:rPr>
              <a:t>the Dutch </a:t>
            </a:r>
            <a:r>
              <a:rPr lang="en-US" sz="2000" smtClean="0"/>
              <a:t>allow the native to hold an important office.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6350"/>
            <a:ext cx="8101013" cy="758825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Kalimat Inversi </a:t>
            </a:r>
            <a:r>
              <a:rPr lang="en-US" sz="3200" smtClean="0">
                <a:solidFill>
                  <a:schemeClr val="accent1"/>
                </a:solidFill>
              </a:rPr>
              <a:t>(inverted sentence)</a:t>
            </a:r>
            <a:endParaRPr lang="id-ID" sz="3200" smtClean="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31788" y="1535113"/>
            <a:ext cx="5181600" cy="3810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94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94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94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94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94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94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94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94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94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94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94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94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endParaRPr lang="en-AU" smtClean="0"/>
          </a:p>
          <a:p>
            <a:fld id="{9C1DF943-84DD-4BB7-88F8-1AC24A60E2A2}" type="slidenum">
              <a:rPr lang="en-AU" b="1" smtClean="0"/>
              <a:pPr/>
              <a:t>9</a:t>
            </a:fld>
            <a:endParaRPr lang="en-AU" b="1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Exercise: </a:t>
            </a:r>
            <a:r>
              <a:rPr lang="en-US" sz="3200" smtClean="0">
                <a:solidFill>
                  <a:schemeClr val="accent1"/>
                </a:solidFill>
              </a:rPr>
              <a:t>completing sentences</a:t>
            </a:r>
            <a:endParaRPr lang="en-US" sz="2000" smtClean="0">
              <a:solidFill>
                <a:schemeClr val="accent1"/>
              </a:solidFill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481138"/>
            <a:ext cx="8763000" cy="5562600"/>
          </a:xfrm>
        </p:spPr>
        <p:txBody>
          <a:bodyPr/>
          <a:lstStyle/>
          <a:p>
            <a:pPr marL="522288" indent="-522288" eaLnBrk="1" hangingPunct="1">
              <a:buFont typeface="Wingdings" pitchFamily="2" charset="2"/>
              <a:buAutoNum type="arabicPeriod"/>
            </a:pPr>
            <a:r>
              <a:rPr lang="en-US" sz="2300" dirty="0" smtClean="0"/>
              <a:t>Our holiday was too short. The time passed very _________.</a:t>
            </a:r>
          </a:p>
          <a:p>
            <a:pPr marL="522288" indent="-522288" eaLnBrk="1" hangingPunct="1">
              <a:buFont typeface="Wingdings" pitchFamily="2" charset="2"/>
              <a:buAutoNum type="arabicPeriod"/>
            </a:pPr>
            <a:r>
              <a:rPr lang="en-US" sz="2300" dirty="0" smtClean="0"/>
              <a:t>Tom does not take risks when he is driving. He is always ______________.</a:t>
            </a:r>
          </a:p>
          <a:p>
            <a:pPr marL="522288" indent="-522288" eaLnBrk="1" hangingPunct="1">
              <a:buFont typeface="Wingdings" pitchFamily="2" charset="2"/>
              <a:buAutoNum type="arabicPeriod"/>
            </a:pPr>
            <a:r>
              <a:rPr lang="en-US" sz="2300" dirty="0" smtClean="0"/>
              <a:t>Sue works ________________. She never seems to stop.</a:t>
            </a:r>
          </a:p>
          <a:p>
            <a:pPr marL="522288" indent="-522288" eaLnBrk="1" hangingPunct="1">
              <a:buFont typeface="Wingdings" pitchFamily="2" charset="2"/>
              <a:buAutoNum type="arabicPeriod"/>
            </a:pPr>
            <a:r>
              <a:rPr lang="en-US" sz="2300" dirty="0" smtClean="0"/>
              <a:t>Alice and Sean are very ____________ married.</a:t>
            </a:r>
          </a:p>
          <a:p>
            <a:pPr marL="522288" indent="-522288" eaLnBrk="1" hangingPunct="1">
              <a:buFont typeface="Wingdings" pitchFamily="2" charset="2"/>
              <a:buAutoNum type="arabicPeriod"/>
            </a:pPr>
            <a:r>
              <a:rPr lang="en-US" sz="2300" dirty="0" smtClean="0"/>
              <a:t>Monica’s English is very ____________ although she makes quite a lot of mistakes.</a:t>
            </a:r>
          </a:p>
          <a:p>
            <a:pPr marL="522288" indent="-522288" eaLnBrk="1" hangingPunct="1">
              <a:buFont typeface="Wingdings" pitchFamily="2" charset="2"/>
              <a:buAutoNum type="arabicPeriod"/>
            </a:pPr>
            <a:r>
              <a:rPr lang="en-US" sz="2300" dirty="0" smtClean="0"/>
              <a:t>I cooked this meal __________ for you, so I hope you like it.</a:t>
            </a:r>
          </a:p>
          <a:p>
            <a:pPr marL="522288" indent="-522288" eaLnBrk="1" hangingPunct="1">
              <a:buFont typeface="Wingdings" pitchFamily="2" charset="2"/>
              <a:buAutoNum type="arabicPeriod"/>
            </a:pPr>
            <a:r>
              <a:rPr lang="en-US" sz="2300" dirty="0" smtClean="0"/>
              <a:t>Everything was very quiet. There was ____________ silence.</a:t>
            </a:r>
          </a:p>
          <a:p>
            <a:pPr marL="522288" indent="-522288" eaLnBrk="1" hangingPunct="1">
              <a:buFont typeface="Wingdings" pitchFamily="2" charset="2"/>
              <a:buAutoNum type="arabicPeriod"/>
            </a:pPr>
            <a:r>
              <a:rPr lang="en-US" sz="2300" dirty="0" smtClean="0"/>
              <a:t>I tried on the shoes and they fitted me ______________.</a:t>
            </a:r>
          </a:p>
          <a:p>
            <a:pPr marL="522288" indent="-522288" eaLnBrk="1" hangingPunct="1">
              <a:buFont typeface="Wingdings" pitchFamily="2" charset="2"/>
              <a:buAutoNum type="arabicPeriod"/>
            </a:pPr>
            <a:r>
              <a:rPr lang="en-US" sz="2300" dirty="0" smtClean="0"/>
              <a:t>Do you usually feel _____________ before examination?</a:t>
            </a:r>
          </a:p>
          <a:p>
            <a:pPr marL="522288" indent="-522288" eaLnBrk="1" hangingPunct="1">
              <a:buFont typeface="Wingdings" pitchFamily="2" charset="2"/>
              <a:buAutoNum type="arabicPeriod"/>
            </a:pPr>
            <a:r>
              <a:rPr lang="en-US" sz="2300" dirty="0" smtClean="0"/>
              <a:t>I would like to buy a car but it is _________________ impossible for me at the moment.</a:t>
            </a: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7346950" y="1516063"/>
            <a:ext cx="17224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40000"/>
                </a:solidFill>
              </a:rPr>
              <a:t>quickly</a:t>
            </a:r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1077913" y="2284413"/>
            <a:ext cx="1722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40000"/>
                </a:solidFill>
              </a:rPr>
              <a:t>careful</a:t>
            </a: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2446338" y="2703513"/>
            <a:ext cx="1905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40000"/>
                </a:solidFill>
              </a:rPr>
              <a:t>continuously</a:t>
            </a:r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4244975" y="3119438"/>
            <a:ext cx="17224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40000"/>
                </a:solidFill>
              </a:rPr>
              <a:t>happily</a:t>
            </a:r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4278313" y="3551238"/>
            <a:ext cx="1722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40000"/>
                </a:solidFill>
              </a:rPr>
              <a:t>fluent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3494088" y="4300538"/>
            <a:ext cx="1722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40000"/>
                </a:solidFill>
              </a:rPr>
              <a:t>specially</a:t>
            </a: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954713" y="4725988"/>
            <a:ext cx="1722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40000"/>
                </a:solidFill>
              </a:rPr>
              <a:t>complete</a:t>
            </a: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6246813" y="5154613"/>
            <a:ext cx="1722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40000"/>
                </a:solidFill>
              </a:rPr>
              <a:t>perfectly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3592513" y="5564188"/>
            <a:ext cx="1722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40000"/>
                </a:solidFill>
              </a:rPr>
              <a:t>nervous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>
            <a:off x="5411788" y="5992813"/>
            <a:ext cx="1722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B40000"/>
                </a:solidFill>
              </a:rPr>
              <a:t>financially</a:t>
            </a:r>
          </a:p>
        </p:txBody>
      </p:sp>
      <p:sp>
        <p:nvSpPr>
          <p:cNvPr id="349199" name="AutoShape 15"/>
          <p:cNvSpPr>
            <a:spLocks noChangeArrowheads="1"/>
          </p:cNvSpPr>
          <p:nvPr/>
        </p:nvSpPr>
        <p:spPr bwMode="auto">
          <a:xfrm rot="10800000">
            <a:off x="5856288" y="1055688"/>
            <a:ext cx="2209800" cy="533400"/>
          </a:xfrm>
          <a:prstGeom prst="curvedUpArrow">
            <a:avLst>
              <a:gd name="adj1" fmla="val 56235"/>
              <a:gd name="adj2" fmla="val 107484"/>
              <a:gd name="adj3" fmla="val 3333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01" name="AutoShape 17"/>
          <p:cNvSpPr>
            <a:spLocks noChangeArrowheads="1"/>
          </p:cNvSpPr>
          <p:nvPr/>
        </p:nvSpPr>
        <p:spPr bwMode="auto">
          <a:xfrm rot="5123254">
            <a:off x="4255294" y="89694"/>
            <a:ext cx="304800" cy="4462462"/>
          </a:xfrm>
          <a:prstGeom prst="upArrow">
            <a:avLst>
              <a:gd name="adj1" fmla="val 42009"/>
              <a:gd name="adj2" fmla="val 124310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02" name="AutoShape 18"/>
          <p:cNvSpPr>
            <a:spLocks noChangeArrowheads="1"/>
          </p:cNvSpPr>
          <p:nvPr/>
        </p:nvSpPr>
        <p:spPr bwMode="auto">
          <a:xfrm rot="10800000">
            <a:off x="1785938" y="3144838"/>
            <a:ext cx="3124200" cy="457200"/>
          </a:xfrm>
          <a:prstGeom prst="curvedUpArrow">
            <a:avLst>
              <a:gd name="adj1" fmla="val 92756"/>
              <a:gd name="adj2" fmla="val 177287"/>
              <a:gd name="adj3" fmla="val 3333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03" name="AutoShape 19"/>
          <p:cNvSpPr>
            <a:spLocks noChangeArrowheads="1"/>
          </p:cNvSpPr>
          <p:nvPr/>
        </p:nvSpPr>
        <p:spPr bwMode="auto">
          <a:xfrm rot="10800000">
            <a:off x="1198563" y="3919538"/>
            <a:ext cx="2971800" cy="457200"/>
          </a:xfrm>
          <a:prstGeom prst="curvedUpArrow">
            <a:avLst>
              <a:gd name="adj1" fmla="val 88231"/>
              <a:gd name="adj2" fmla="val 168639"/>
              <a:gd name="adj3" fmla="val 3333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04" name="AutoShape 20"/>
          <p:cNvSpPr>
            <a:spLocks noChangeArrowheads="1"/>
          </p:cNvSpPr>
          <p:nvPr/>
        </p:nvSpPr>
        <p:spPr bwMode="auto">
          <a:xfrm rot="10800000">
            <a:off x="2743199" y="5249863"/>
            <a:ext cx="1544638" cy="412750"/>
          </a:xfrm>
          <a:prstGeom prst="curvedUpArrow">
            <a:avLst>
              <a:gd name="adj1" fmla="val 100970"/>
              <a:gd name="adj2" fmla="val 192987"/>
              <a:gd name="adj3" fmla="val 3333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06" name="AutoShape 22"/>
          <p:cNvSpPr>
            <a:spLocks noChangeArrowheads="1"/>
          </p:cNvSpPr>
          <p:nvPr/>
        </p:nvSpPr>
        <p:spPr bwMode="auto">
          <a:xfrm rot="-5400000">
            <a:off x="5580063" y="1944688"/>
            <a:ext cx="304800" cy="2209800"/>
          </a:xfrm>
          <a:prstGeom prst="curvedLeftArrow">
            <a:avLst>
              <a:gd name="adj1" fmla="val 74279"/>
              <a:gd name="adj2" fmla="val 219279"/>
              <a:gd name="adj3" fmla="val 3333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07" name="AutoShape 23"/>
          <p:cNvSpPr>
            <a:spLocks noChangeArrowheads="1"/>
          </p:cNvSpPr>
          <p:nvPr/>
        </p:nvSpPr>
        <p:spPr bwMode="auto">
          <a:xfrm rot="-5400000">
            <a:off x="7270750" y="3451226"/>
            <a:ext cx="492125" cy="2209800"/>
          </a:xfrm>
          <a:prstGeom prst="curvedLeftArrow">
            <a:avLst>
              <a:gd name="adj1" fmla="val 46005"/>
              <a:gd name="adj2" fmla="val 135811"/>
              <a:gd name="adj3" fmla="val 3333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08" name="AutoShape 24"/>
          <p:cNvSpPr>
            <a:spLocks noChangeArrowheads="1"/>
          </p:cNvSpPr>
          <p:nvPr/>
        </p:nvSpPr>
        <p:spPr bwMode="auto">
          <a:xfrm rot="-5724954">
            <a:off x="3620294" y="4790282"/>
            <a:ext cx="376237" cy="3200400"/>
          </a:xfrm>
          <a:prstGeom prst="upArrow">
            <a:avLst>
              <a:gd name="adj1" fmla="val 42009"/>
              <a:gd name="adj2" fmla="val 72225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00" name="AutoShape 16"/>
          <p:cNvSpPr>
            <a:spLocks noChangeArrowheads="1"/>
          </p:cNvSpPr>
          <p:nvPr/>
        </p:nvSpPr>
        <p:spPr bwMode="auto">
          <a:xfrm rot="10800000">
            <a:off x="1611313" y="2405063"/>
            <a:ext cx="1981200" cy="381000"/>
          </a:xfrm>
          <a:prstGeom prst="curvedUpArrow">
            <a:avLst>
              <a:gd name="adj1" fmla="val 70585"/>
              <a:gd name="adj2" fmla="val 134911"/>
              <a:gd name="adj3" fmla="val 3333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05" name="AutoShape 21"/>
          <p:cNvSpPr>
            <a:spLocks noChangeArrowheads="1"/>
          </p:cNvSpPr>
          <p:nvPr/>
        </p:nvSpPr>
        <p:spPr bwMode="auto">
          <a:xfrm rot="10800000">
            <a:off x="4865688" y="4703763"/>
            <a:ext cx="2133600" cy="533400"/>
          </a:xfrm>
          <a:prstGeom prst="curvedUpArrow">
            <a:avLst>
              <a:gd name="adj1" fmla="val 54296"/>
              <a:gd name="adj2" fmla="val 103778"/>
              <a:gd name="adj3" fmla="val 3333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1000" y="0"/>
            <a:ext cx="39624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rIns="45720"/>
          <a:lstStyle/>
          <a:p>
            <a:pPr marL="342900" indent="-342900">
              <a:lnSpc>
                <a:spcPct val="105000"/>
              </a:lnSpc>
              <a:buFont typeface="Tahoma" pitchFamily="34" charset="0"/>
              <a:buAutoNum type="arabicPeriod"/>
              <a:tabLst>
                <a:tab pos="174625" algn="l"/>
                <a:tab pos="804863" algn="l"/>
              </a:tabLst>
            </a:pPr>
            <a:r>
              <a:rPr lang="en-US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quick-quickly</a:t>
            </a:r>
          </a:p>
          <a:p>
            <a:pPr marL="342900" indent="-342900">
              <a:lnSpc>
                <a:spcPct val="105000"/>
              </a:lnSpc>
              <a:buFont typeface="Tahoma" pitchFamily="34" charset="0"/>
              <a:buAutoNum type="arabicPeriod"/>
              <a:tabLst>
                <a:tab pos="174625" algn="l"/>
                <a:tab pos="804863" algn="l"/>
              </a:tabLst>
            </a:pPr>
            <a:r>
              <a:rPr lang="en-US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careful-carefully</a:t>
            </a:r>
          </a:p>
          <a:p>
            <a:pPr marL="342900" indent="-342900">
              <a:lnSpc>
                <a:spcPct val="105000"/>
              </a:lnSpc>
              <a:buFont typeface="Tahoma" pitchFamily="34" charset="0"/>
              <a:buAutoNum type="arabicPeriod"/>
              <a:tabLst>
                <a:tab pos="174625" algn="l"/>
                <a:tab pos="804863" algn="l"/>
              </a:tabLst>
            </a:pPr>
            <a:r>
              <a:rPr lang="en-US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continuous-continuously</a:t>
            </a:r>
          </a:p>
          <a:p>
            <a:pPr marL="342900" indent="-342900">
              <a:lnSpc>
                <a:spcPct val="105000"/>
              </a:lnSpc>
              <a:buFont typeface="Tahoma" pitchFamily="34" charset="0"/>
              <a:buAutoNum type="arabicPeriod"/>
              <a:tabLst>
                <a:tab pos="174625" algn="l"/>
                <a:tab pos="804863" algn="l"/>
              </a:tabLst>
            </a:pPr>
            <a:r>
              <a:rPr lang="en-US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happy-happily</a:t>
            </a:r>
          </a:p>
          <a:p>
            <a:pPr marL="342900" indent="-342900">
              <a:lnSpc>
                <a:spcPct val="105000"/>
              </a:lnSpc>
              <a:buFont typeface="Tahoma" pitchFamily="34" charset="0"/>
              <a:buAutoNum type="arabicPeriod"/>
              <a:tabLst>
                <a:tab pos="174625" algn="l"/>
                <a:tab pos="804863" algn="l"/>
              </a:tabLst>
            </a:pPr>
            <a:r>
              <a:rPr lang="en-US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fluent-fluently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332288" y="0"/>
            <a:ext cx="39624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rIns="45720"/>
          <a:lstStyle/>
          <a:p>
            <a:pPr marL="342900" indent="-342900">
              <a:lnSpc>
                <a:spcPct val="105000"/>
              </a:lnSpc>
              <a:buFont typeface="Tahoma" pitchFamily="34" charset="0"/>
              <a:buAutoNum type="arabicPeriod" startAt="6"/>
              <a:tabLst>
                <a:tab pos="174625" algn="l"/>
                <a:tab pos="804863" algn="l"/>
              </a:tabLst>
            </a:pPr>
            <a:r>
              <a:rPr lang="en-US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special-specially</a:t>
            </a:r>
          </a:p>
          <a:p>
            <a:pPr marL="342900" indent="-342900">
              <a:lnSpc>
                <a:spcPct val="105000"/>
              </a:lnSpc>
              <a:buFont typeface="Tahoma" pitchFamily="34" charset="0"/>
              <a:buAutoNum type="arabicPeriod" startAt="6"/>
              <a:tabLst>
                <a:tab pos="174625" algn="l"/>
                <a:tab pos="804863" algn="l"/>
              </a:tabLst>
            </a:pPr>
            <a:r>
              <a:rPr lang="en-US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complete-completely</a:t>
            </a:r>
          </a:p>
          <a:p>
            <a:pPr marL="342900" indent="-342900">
              <a:lnSpc>
                <a:spcPct val="105000"/>
              </a:lnSpc>
              <a:buFont typeface="Tahoma" pitchFamily="34" charset="0"/>
              <a:buAutoNum type="arabicPeriod" startAt="6"/>
              <a:tabLst>
                <a:tab pos="174625" algn="l"/>
                <a:tab pos="804863" algn="l"/>
              </a:tabLst>
            </a:pPr>
            <a:r>
              <a:rPr lang="en-US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perfect-perfectly</a:t>
            </a:r>
          </a:p>
          <a:p>
            <a:pPr marL="342900" indent="-342900">
              <a:lnSpc>
                <a:spcPct val="105000"/>
              </a:lnSpc>
              <a:buFont typeface="Tahoma" pitchFamily="34" charset="0"/>
              <a:buAutoNum type="arabicPeriod" startAt="6"/>
              <a:tabLst>
                <a:tab pos="174625" algn="l"/>
                <a:tab pos="804863" algn="l"/>
              </a:tabLst>
            </a:pPr>
            <a:r>
              <a:rPr lang="en-US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nervous-nervously</a:t>
            </a:r>
          </a:p>
          <a:p>
            <a:pPr marL="342900" indent="-342900">
              <a:lnSpc>
                <a:spcPct val="105000"/>
              </a:lnSpc>
              <a:buFont typeface="Tahoma" pitchFamily="34" charset="0"/>
              <a:buAutoNum type="arabicPeriod" startAt="6"/>
              <a:tabLst>
                <a:tab pos="174625" algn="l"/>
                <a:tab pos="804863" algn="l"/>
              </a:tabLst>
            </a:pPr>
            <a:r>
              <a:rPr lang="en-US" b="1">
                <a:solidFill>
                  <a:srgbClr val="0000CC"/>
                </a:solidFill>
                <a:latin typeface="Tahoma" pitchFamily="34" charset="0"/>
                <a:sym typeface="Wingdings" pitchFamily="2" charset="2"/>
              </a:rPr>
              <a:t>financial-financially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3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3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3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3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80"/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80"/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80"/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3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80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80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80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/>
      <p:bldP spid="349188" grpId="0"/>
      <p:bldP spid="349189" grpId="0"/>
      <p:bldP spid="349190" grpId="0"/>
      <p:bldP spid="349191" grpId="0"/>
      <p:bldP spid="349192" grpId="0"/>
      <p:bldP spid="349193" grpId="0"/>
      <p:bldP spid="349194" grpId="0"/>
      <p:bldP spid="349195" grpId="0"/>
      <p:bldP spid="349196" grpId="0"/>
      <p:bldP spid="349198" grpId="0"/>
      <p:bldP spid="349199" grpId="0" animBg="1"/>
      <p:bldP spid="349201" grpId="0" animBg="1"/>
      <p:bldP spid="349202" grpId="0" animBg="1"/>
      <p:bldP spid="349203" grpId="0" animBg="1"/>
      <p:bldP spid="349204" grpId="0" animBg="1"/>
      <p:bldP spid="349206" grpId="0" animBg="1"/>
      <p:bldP spid="349207" grpId="0" animBg="1"/>
      <p:bldP spid="349208" grpId="0" animBg="1"/>
      <p:bldP spid="349200" grpId="0" animBg="1"/>
      <p:bldP spid="34920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.10/40    Adjectives: modify NOUN&amp;quot;&quot;/&gt;&lt;property id=&quot;20307&quot; value=&quot;456&quot;/&gt;&lt;/object&gt;&lt;object type=&quot;3&quot; unique_id=&quot;10005&quot;&gt;&lt;property id=&quot;20148&quot; value=&quot;5&quot;/&gt;&lt;property id=&quot;20300&quot; value=&quot;Slide 2 - &amp;quot;p.10/40    Adverbs: modify Vb/Adj/Adv&amp;quot;&quot;/&gt;&lt;property id=&quot;20307&quot; value=&quot;466&quot;/&gt;&lt;/object&gt;&lt;object type=&quot;3&quot; unique_id=&quot;10006&quot;&gt;&lt;property id=&quot;20148&quot; value=&quot;5&quot;/&gt;&lt;property id=&quot;20300&quot; value=&quot;Slide 3 - &amp;quot;Adverbs of Manner: exceptions&amp;quot;&quot;/&gt;&lt;property id=&quot;20307&quot; value=&quot;458&quot;/&gt;&lt;/object&gt;&lt;object type=&quot;3&quot; unique_id=&quot;10007&quot;&gt;&lt;property id=&quot;20148&quot; value=&quot;5&quot;/&gt;&lt;property id=&quot;20300&quot; value=&quot;Slide 4 - &amp;quot;Comparison of Adj/Advb&amp;quot;&quot;/&gt;&lt;property id=&quot;20307&quot; value=&quot;450&quot;/&gt;&lt;/object&gt;&lt;object type=&quot;3&quot; unique_id=&quot;10008&quot;&gt;&lt;property id=&quot;20148&quot; value=&quot;5&quot;/&gt;&lt;property id=&quot;20300&quot; value=&quot;Slide 5 - &amp;quot;Comparison of Adj/Advb&amp;quot;&quot;/&gt;&lt;property id=&quot;20307&quot; value=&quot;451&quot;/&gt;&lt;/object&gt;&lt;object type=&quot;3&quot; unique_id=&quot;10009&quot;&gt;&lt;property id=&quot;20148&quot; value=&quot;5&quot;/&gt;&lt;property id=&quot;20300&quot; value=&quot;Slide 6 - &amp;quot;Adverbs of Frequency&amp;quot;&quot;/&gt;&lt;property id=&quot;20307&quot; value=&quot;452&quot;/&gt;&lt;/object&gt;&lt;object type=&quot;3&quot; unique_id=&quot;10010&quot;&gt;&lt;property id=&quot;20148&quot; value=&quot;5&quot;/&gt;&lt;property id=&quot;20300&quot; value=&quot;Slide 7 - &amp;quot;Kalimat Inversi (inverted sentence)&amp;quot;&quot;/&gt;&lt;property id=&quot;20307&quot; value=&quot;453&quot;/&gt;&lt;/object&gt;&lt;object type=&quot;3&quot; unique_id=&quot;10011&quot;&gt;&lt;property id=&quot;20148&quot; value=&quot;5&quot;/&gt;&lt;property id=&quot;20300&quot; value=&quot;Slide 8 - &amp;quot;p. 12/42  - Exercise: completing sentences&amp;quot;&quot;/&gt;&lt;property id=&quot;20307&quot; value=&quot;44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19267</TotalTime>
  <Words>1727</Words>
  <Application>Microsoft Office PowerPoint</Application>
  <PresentationFormat>On-screen Show (4:3)</PresentationFormat>
  <Paragraphs>512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Yosa A. Alzuhdy</vt:lpstr>
      <vt:lpstr>Adjective or Adverb?</vt:lpstr>
      <vt:lpstr>Adjectives: modify NOUN</vt:lpstr>
      <vt:lpstr>Adverbs: modify Vb/Adj/Adv</vt:lpstr>
      <vt:lpstr>Adverbs of Manner: exceptions</vt:lpstr>
      <vt:lpstr>Comparison of Adj/Advb</vt:lpstr>
      <vt:lpstr>Comparison of Adj/Advb -2</vt:lpstr>
      <vt:lpstr>Adverbs of Frequency</vt:lpstr>
      <vt:lpstr>Kalimat Inversi (inverted sentence)</vt:lpstr>
      <vt:lpstr>Exercise: completing sentences</vt:lpstr>
      <vt:lpstr>Quick Test</vt:lpstr>
      <vt:lpstr>Item 1</vt:lpstr>
      <vt:lpstr>Item 2</vt:lpstr>
      <vt:lpstr>Item 3</vt:lpstr>
      <vt:lpstr>Item 4</vt:lpstr>
      <vt:lpstr>Item 5</vt:lpstr>
      <vt:lpstr>Item 6</vt:lpstr>
      <vt:lpstr>Item 7</vt:lpstr>
      <vt:lpstr>Item 8</vt:lpstr>
      <vt:lpstr>Item 9</vt:lpstr>
      <vt:lpstr>Item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A. Alzuhdy</dc:creator>
  <cp:lastModifiedBy>Yosa A. Alzuhdy</cp:lastModifiedBy>
  <cp:revision>319</cp:revision>
  <dcterms:created xsi:type="dcterms:W3CDTF">2006-10-15T19:30:25Z</dcterms:created>
  <dcterms:modified xsi:type="dcterms:W3CDTF">2016-10-06T04:39:14Z</dcterms:modified>
</cp:coreProperties>
</file>