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80" r:id="rId2"/>
    <p:sldId id="801" r:id="rId3"/>
    <p:sldId id="794" r:id="rId4"/>
    <p:sldId id="772" r:id="rId5"/>
    <p:sldId id="835" r:id="rId6"/>
    <p:sldId id="807" r:id="rId7"/>
    <p:sldId id="836" r:id="rId8"/>
    <p:sldId id="803" r:id="rId9"/>
    <p:sldId id="804" r:id="rId10"/>
    <p:sldId id="806" r:id="rId11"/>
    <p:sldId id="805" r:id="rId12"/>
    <p:sldId id="817" r:id="rId13"/>
    <p:sldId id="820" r:id="rId14"/>
    <p:sldId id="821" r:id="rId15"/>
    <p:sldId id="789" r:id="rId16"/>
    <p:sldId id="828" r:id="rId17"/>
    <p:sldId id="837" r:id="rId18"/>
    <p:sldId id="842" r:id="rId19"/>
    <p:sldId id="843" r:id="rId20"/>
    <p:sldId id="838" r:id="rId21"/>
    <p:sldId id="844" r:id="rId22"/>
    <p:sldId id="839" r:id="rId23"/>
    <p:sldId id="840" r:id="rId24"/>
    <p:sldId id="841" r:id="rId25"/>
    <p:sldId id="787" r:id="rId26"/>
    <p:sldId id="773" r:id="rId27"/>
    <p:sldId id="790" r:id="rId28"/>
    <p:sldId id="791" r:id="rId29"/>
    <p:sldId id="792" r:id="rId30"/>
    <p:sldId id="793" r:id="rId3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8E001B"/>
    <a:srgbClr val="006600"/>
    <a:srgbClr val="FF66CC"/>
    <a:srgbClr val="61FF69"/>
    <a:srgbClr val="003300"/>
    <a:srgbClr val="FF33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8" autoAdjust="0"/>
    <p:restoredTop sz="94472" autoAdjust="0"/>
  </p:normalViewPr>
  <p:slideViewPr>
    <p:cSldViewPr>
      <p:cViewPr>
        <p:scale>
          <a:sx n="60" d="100"/>
          <a:sy n="60" d="100"/>
        </p:scale>
        <p:origin x="-151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8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AF51D-7CC4-468A-9670-79EF02D3F03F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FBS</a:t>
              </a:r>
              <a:r>
                <a:rPr lang="en-AU" sz="1900" b="1" dirty="0" smtClean="0">
                  <a:solidFill>
                    <a:srgbClr val="D60093"/>
                  </a:solidFill>
                  <a:latin typeface="Microsoft Sans Serif" pitchFamily="34" charset="0"/>
                </a:rPr>
                <a:t>-UNY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8675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RESEARCH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QUANTITATIVE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  <p:bldLst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8" y="115888"/>
            <a:ext cx="7902575" cy="722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 marL="1023938" indent="-566738">
              <a:defRPr/>
            </a:lvl2pPr>
            <a:lvl3pPr marL="1433513" indent="-519113">
              <a:defRPr/>
            </a:lvl3pPr>
            <a:lvl4pPr marL="1828800" indent="-457200">
              <a:defRPr/>
            </a:lvl4pPr>
            <a:lvl5pPr marL="2224088" indent="-3952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RESEARCH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QUANTITATIVE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/>
      </p:par>
    </p:tnLst>
    <p:bldLst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566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377950" indent="-46355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882775" indent="-511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224088" indent="-3952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82E9FE"/>
                </a:solidFill>
              </a:rPr>
              <a:t>2b. </a:t>
            </a:r>
            <a:r>
              <a:rPr lang="en-US" sz="6000" b="1" dirty="0" smtClean="0">
                <a:solidFill>
                  <a:srgbClr val="82E9FE"/>
                </a:solidFill>
              </a:rPr>
              <a:t>HOW </a:t>
            </a:r>
            <a:r>
              <a:rPr lang="en-US" sz="5400" b="1" dirty="0" smtClean="0">
                <a:solidFill>
                  <a:srgbClr val="82E9FE"/>
                </a:solidFill>
              </a:rPr>
              <a:t>and </a:t>
            </a:r>
            <a:r>
              <a:rPr lang="en-US" sz="6000" b="1" dirty="0" smtClean="0">
                <a:solidFill>
                  <a:srgbClr val="82E9FE"/>
                </a:solidFill>
              </a:rPr>
              <a:t>WHY</a:t>
            </a:r>
            <a:r>
              <a:rPr lang="en-US" sz="5400" b="1" dirty="0" smtClean="0">
                <a:solidFill>
                  <a:srgbClr val="82E9FE"/>
                </a:solidFill>
              </a:rPr>
              <a:t>      of RESEARCH</a:t>
            </a:r>
            <a:endParaRPr lang="id-ID" sz="40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3200" b="1" dirty="0" smtClean="0">
              <a:solidFill>
                <a:srgbClr val="0000A4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 smtClean="0">
                <a:solidFill>
                  <a:srgbClr val="0000A4"/>
                </a:solidFill>
              </a:rPr>
              <a:t>Quantitative Research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M.Hum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yosa@uny.ac.id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gatha" pitchFamily="2" charset="0"/>
              </a:rPr>
              <a:t>English Language and Literature Study Program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A20202"/>
                </a:solidFill>
              </a:rPr>
              <a:t>Yogyakarta State University</a:t>
            </a:r>
            <a:endParaRPr lang="id-ID" b="1" dirty="0" smtClean="0">
              <a:solidFill>
                <a:srgbClr val="A20202"/>
              </a:solidFill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15888"/>
            <a:ext cx="7902575" cy="722312"/>
          </a:xfrm>
        </p:spPr>
        <p:txBody>
          <a:bodyPr lIns="0" tIns="0" rIns="0" bIns="0"/>
          <a:lstStyle/>
          <a:p>
            <a:r>
              <a:rPr lang="en-US" dirty="0"/>
              <a:t>Quasi-experimental Research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Somewhat cause-and-effect relationships, but more on statistical relationships between two variables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Real life settings rather than laboratory settings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Less </a:t>
            </a:r>
            <a:r>
              <a:rPr lang="en-US" dirty="0"/>
              <a:t>control by researcher than true experimental designs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Control over independent variable, no control over other factors in the environment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Samples </a:t>
            </a:r>
            <a:r>
              <a:rPr lang="en-US" dirty="0"/>
              <a:t>are not randomly selected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375" y="3048000"/>
            <a:ext cx="90930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/>
              <a:t>Correlational Research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763000" cy="5334000"/>
          </a:xfrm>
        </p:spPr>
        <p:txBody>
          <a:bodyPr lIns="92075" tIns="46038" rIns="92075" bIns="46038"/>
          <a:lstStyle/>
          <a:p>
            <a:r>
              <a:rPr lang="en-US" sz="2800" dirty="0"/>
              <a:t>Looks at the relationship between two or more variables</a:t>
            </a:r>
          </a:p>
          <a:p>
            <a:r>
              <a:rPr lang="en-US" sz="2800" dirty="0"/>
              <a:t>Determines the strength and type of relationships</a:t>
            </a:r>
          </a:p>
          <a:p>
            <a:r>
              <a:rPr lang="en-US" sz="2800" dirty="0"/>
              <a:t>Explains what is seen</a:t>
            </a:r>
          </a:p>
          <a:p>
            <a:r>
              <a:rPr lang="en-US" sz="2800" dirty="0"/>
              <a:t>No cause and effect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 lIns="0" tIns="0" rIns="0" bIns="0"/>
          <a:lstStyle/>
          <a:p>
            <a:r>
              <a:rPr lang="en-US" dirty="0"/>
              <a:t>Control in </a:t>
            </a:r>
            <a:r>
              <a:rPr lang="en-US" dirty="0" smtClean="0"/>
              <a:t>Quant. Res</a:t>
            </a:r>
            <a:endParaRPr lang="en-US" dirty="0"/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>
            <p:ph idx="4294967295"/>
          </p:nvPr>
        </p:nvGraphicFramePr>
        <p:xfrm>
          <a:off x="412533" y="1472437"/>
          <a:ext cx="8610599" cy="4090163"/>
        </p:xfrm>
        <a:graphic>
          <a:graphicData uri="http://schemas.openxmlformats.org/drawingml/2006/table">
            <a:tbl>
              <a:tblPr/>
              <a:tblGrid>
                <a:gridCol w="2963411"/>
                <a:gridCol w="2751589"/>
                <a:gridCol w="2895599"/>
              </a:tblGrid>
              <a:tr h="1053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Type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Quant Research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Researcher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 or partially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Uncontrolled or partially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 or partially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Quasi-experimental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Partially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Partially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8283575" cy="722312"/>
          </a:xfrm>
        </p:spPr>
        <p:txBody>
          <a:bodyPr lIns="0" tIns="0" rIns="0" bIns="0"/>
          <a:lstStyle/>
          <a:p>
            <a:r>
              <a:rPr lang="en-US" dirty="0" smtClean="0"/>
              <a:t>Assignment: page.36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r>
              <a:rPr lang="en-US" sz="2800" dirty="0" smtClean="0"/>
              <a:t>Write your answer using MS-Word.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0000CC"/>
                </a:solidFill>
              </a:rPr>
              <a:t>Task3-&lt;</a:t>
            </a:r>
            <a:r>
              <a:rPr lang="en-US" sz="2800" b="1" dirty="0" err="1" smtClean="0">
                <a:solidFill>
                  <a:srgbClr val="0000CC"/>
                </a:solidFill>
              </a:rPr>
              <a:t>YourName</a:t>
            </a:r>
            <a:r>
              <a:rPr lang="en-US" sz="2800" b="1" dirty="0" smtClean="0">
                <a:solidFill>
                  <a:srgbClr val="0000CC"/>
                </a:solidFill>
              </a:rPr>
              <a:t>&gt;.doc </a:t>
            </a:r>
            <a:r>
              <a:rPr lang="en-US" sz="2800" dirty="0" smtClean="0"/>
              <a:t>as the file name.</a:t>
            </a:r>
          </a:p>
          <a:p>
            <a:r>
              <a:rPr lang="en-US" sz="2800" dirty="0" smtClean="0"/>
              <a:t>Upload via Be-Smart within 5 days.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034" y="46201"/>
            <a:ext cx="8839200" cy="67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Survey data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800" dirty="0" smtClean="0"/>
              <a:t>Collecting </a:t>
            </a:r>
            <a:r>
              <a:rPr lang="en-US" altLang="en-US" sz="2800" dirty="0"/>
              <a:t>data </a:t>
            </a:r>
            <a:r>
              <a:rPr lang="en-US" altLang="en-US" sz="2800" dirty="0" smtClean="0"/>
              <a:t>from a large group of people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/>
              <a:t>Data are </a:t>
            </a:r>
            <a:r>
              <a:rPr lang="en-US" altLang="en-US" sz="2800" dirty="0"/>
              <a:t>obtained when individuals respond to questions asked by interviewers or when the individual responds to questions that he has read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/>
              <a:t>May include quantitative </a:t>
            </a:r>
            <a:r>
              <a:rPr lang="en-US" altLang="en-US" sz="2800" dirty="0"/>
              <a:t>and qualitative information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/>
              <a:t>Census </a:t>
            </a:r>
            <a:r>
              <a:rPr lang="en-US" altLang="en-US" sz="2800" dirty="0" smtClean="0"/>
              <a:t>(all population) or sample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/>
              <a:t>Sometimes use </a:t>
            </a:r>
            <a:r>
              <a:rPr lang="en-US" altLang="en-US" sz="2800" b="1" dirty="0" smtClean="0"/>
              <a:t>secondary data analyses</a:t>
            </a:r>
            <a:r>
              <a:rPr lang="en-US" altLang="en-US" sz="2800" dirty="0" smtClean="0"/>
              <a:t>: data analysis on previously collected data</a:t>
            </a:r>
            <a:endParaRPr lang="en-US" altLang="en-US" sz="28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332096" y="1059000"/>
            <a:ext cx="8756250" cy="578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Designs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Concerning the frequency of data collections: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One-shot design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Longitudinal design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Cross-sectional design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Repeated-independent design</a:t>
            </a:r>
            <a:endParaRPr lang="en-US" altLang="en-US" sz="28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One-Shot Design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Take data from one group of participants only once.</a:t>
            </a:r>
          </a:p>
          <a:p>
            <a:r>
              <a:rPr lang="en-US" altLang="en-US" sz="2800" dirty="0" smtClean="0"/>
              <a:t>Can be: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Surveys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Experiments</a:t>
            </a:r>
          </a:p>
          <a:p>
            <a:pPr marL="627063">
              <a:buFont typeface="Wingdings" pitchFamily="2" charset="2"/>
              <a:buChar char="v"/>
            </a:pPr>
            <a:r>
              <a:rPr lang="en-US" altLang="en-US" sz="2800" dirty="0" smtClean="0"/>
              <a:t>Field studies</a:t>
            </a:r>
          </a:p>
          <a:p>
            <a:pPr marL="284163" indent="0"/>
            <a:endParaRPr lang="en-US" altLang="en-US" sz="1800" dirty="0" smtClean="0"/>
          </a:p>
          <a:p>
            <a:r>
              <a:rPr lang="en-GB" sz="2600" dirty="0" smtClean="0"/>
              <a:t>Example </a:t>
            </a:r>
            <a:r>
              <a:rPr lang="en-GB" sz="2600" dirty="0"/>
              <a:t>of a </a:t>
            </a:r>
            <a:r>
              <a:rPr lang="en-GB" sz="2600" dirty="0" smtClean="0"/>
              <a:t>one-shot </a:t>
            </a:r>
            <a:r>
              <a:rPr lang="en-GB" sz="2600" dirty="0"/>
              <a:t>longitudinal </a:t>
            </a:r>
            <a:r>
              <a:rPr lang="en-GB" sz="2600" dirty="0" smtClean="0"/>
              <a:t>study: </a:t>
            </a:r>
            <a:r>
              <a:rPr lang="en-GB" sz="2600" i="1" dirty="0" smtClean="0"/>
              <a:t>[p.38 below] </a:t>
            </a:r>
            <a:r>
              <a:rPr lang="en-GB" sz="2600" dirty="0" smtClean="0"/>
              <a:t>Inman</a:t>
            </a:r>
            <a:r>
              <a:rPr lang="en-GB" sz="2600" dirty="0"/>
              <a:t>, McDonald, &amp; </a:t>
            </a:r>
            <a:r>
              <a:rPr lang="en-GB" sz="2600" dirty="0" err="1" smtClean="0"/>
              <a:t>Ruch</a:t>
            </a:r>
            <a:r>
              <a:rPr lang="en-GB" sz="2600" dirty="0" smtClean="0"/>
              <a:t> (2004) </a:t>
            </a:r>
            <a:r>
              <a:rPr lang="en-GB" sz="2600" dirty="0"/>
              <a:t>asked participants to </a:t>
            </a:r>
            <a:r>
              <a:rPr lang="en-GB" sz="2600" b="1" dirty="0"/>
              <a:t>complete a </a:t>
            </a:r>
            <a:r>
              <a:rPr lang="en-GB" sz="2600" b="1" dirty="0" smtClean="0"/>
              <a:t>creativity test</a:t>
            </a:r>
            <a:r>
              <a:rPr lang="en-GB" sz="2600" dirty="0"/>
              <a:t>; participants then were given one of three randomly assigned feedbacks </a:t>
            </a:r>
            <a:r>
              <a:rPr lang="en-GB" sz="2600" dirty="0" smtClean="0"/>
              <a:t>about their </a:t>
            </a:r>
            <a:r>
              <a:rPr lang="en-GB" sz="2600" dirty="0"/>
              <a:t>creativity. In other words, the </a:t>
            </a:r>
            <a:r>
              <a:rPr lang="en-GB" sz="2600" dirty="0" smtClean="0">
                <a:solidFill>
                  <a:srgbClr val="0000CC"/>
                </a:solidFill>
              </a:rPr>
              <a:t>independent </a:t>
            </a:r>
            <a:r>
              <a:rPr lang="en-GB" sz="2600" dirty="0">
                <a:solidFill>
                  <a:srgbClr val="0000CC"/>
                </a:solidFill>
              </a:rPr>
              <a:t>variable </a:t>
            </a:r>
            <a:r>
              <a:rPr lang="en-GB" sz="2600" dirty="0"/>
              <a:t>was </a:t>
            </a:r>
            <a:r>
              <a:rPr lang="en-GB" sz="2600" dirty="0">
                <a:solidFill>
                  <a:srgbClr val="0000CC"/>
                </a:solidFill>
              </a:rPr>
              <a:t>type of feedback</a:t>
            </a:r>
            <a:r>
              <a:rPr lang="en-GB" sz="2600" dirty="0"/>
              <a:t>, and it </a:t>
            </a:r>
            <a:r>
              <a:rPr lang="en-GB" sz="2600" dirty="0" smtClean="0"/>
              <a:t>had </a:t>
            </a:r>
            <a:r>
              <a:rPr lang="en-US" sz="2600" dirty="0" smtClean="0"/>
              <a:t>three </a:t>
            </a:r>
            <a:r>
              <a:rPr lang="en-US" sz="2600" dirty="0"/>
              <a:t>levels.</a:t>
            </a:r>
            <a:endParaRPr lang="en-US" altLang="en-US" sz="2600" dirty="0" smtClean="0"/>
          </a:p>
          <a:p>
            <a:pPr marL="358775"/>
            <a:endParaRPr lang="en-US" altLang="en-US" sz="2800" dirty="0" smtClean="0"/>
          </a:p>
          <a:p>
            <a:pPr marL="627063"/>
            <a:endParaRPr lang="en-US" altLang="en-US" sz="2800" dirty="0" smtClean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18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6200"/>
            <a:ext cx="90566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46736"/>
            <a:ext cx="91138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" y="4336334"/>
            <a:ext cx="90757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24916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19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208072"/>
            <a:ext cx="9144000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549166" y="633792"/>
            <a:ext cx="2644564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996550" y="946572"/>
            <a:ext cx="1983134" cy="3146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787534" y="931743"/>
            <a:ext cx="5214576" cy="31215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91966" y="1225067"/>
            <a:ext cx="1354507" cy="3146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7968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Process</a:t>
            </a:r>
          </a:p>
        </p:txBody>
      </p:sp>
      <p:pic>
        <p:nvPicPr>
          <p:cNvPr id="8195" name="Picture 7" descr="2-1.jpg                                                        0021549FMacintosh HD                   BB710281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9904" y="1094096"/>
            <a:ext cx="8610600" cy="5676098"/>
          </a:xfrm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Longitudinal Design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Studies the same people over multiple data-collection periods.</a:t>
            </a:r>
          </a:p>
          <a:p>
            <a:r>
              <a:rPr lang="en-US" altLang="en-US" sz="2800" b="1" dirty="0" smtClean="0"/>
              <a:t>Attrition</a:t>
            </a:r>
            <a:r>
              <a:rPr lang="en-US" altLang="en-US" sz="2800" dirty="0" smtClean="0"/>
              <a:t>: the dropping out of participants over time in a longitudinal study.</a:t>
            </a:r>
          </a:p>
          <a:p>
            <a:r>
              <a:rPr lang="en-US" altLang="en-US" sz="2800" dirty="0" smtClean="0"/>
              <a:t>Using the same people over time </a:t>
            </a:r>
            <a:r>
              <a:rPr lang="en-US" altLang="en-US" sz="2800" dirty="0" smtClean="0">
                <a:sym typeface="Wingdings" pitchFamily="2" charset="2"/>
              </a:rPr>
              <a:t> can be quite confident that the independent variable is at least partly causal on the dependent variable.</a:t>
            </a:r>
            <a:endParaRPr lang="en-US" altLang="en-US" sz="2800" dirty="0" smtClean="0"/>
          </a:p>
          <a:p>
            <a:r>
              <a:rPr lang="en-US" altLang="en-US" sz="2800" dirty="0" smtClean="0"/>
              <a:t>Require immense cost in terms of time and money.</a:t>
            </a:r>
          </a:p>
          <a:p>
            <a:pPr marL="358775"/>
            <a:endParaRPr lang="en-US" altLang="en-US" sz="2800" dirty="0" smtClean="0"/>
          </a:p>
          <a:p>
            <a:pPr marL="358775"/>
            <a:endParaRPr lang="en-US" altLang="en-US" sz="2800" dirty="0" smtClean="0"/>
          </a:p>
          <a:p>
            <a:pPr marL="627063"/>
            <a:endParaRPr lang="en-US" altLang="en-US" sz="2800" dirty="0" smtClean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21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" y="457200"/>
            <a:ext cx="909670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4138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Cross-Sectional Design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Studies several different groups of people of different ages to compare whether age differences exist in the behavior or attitude being studied.</a:t>
            </a:r>
          </a:p>
          <a:p>
            <a:r>
              <a:rPr lang="en-US" altLang="en-US" sz="2800" dirty="0" smtClean="0"/>
              <a:t>The most effective way to identify the age at which  certain social and psychological factors occur.</a:t>
            </a:r>
          </a:p>
          <a:p>
            <a:pPr marL="358775"/>
            <a:r>
              <a:rPr lang="en-US" altLang="en-US" sz="2800" b="1" dirty="0" smtClean="0"/>
              <a:t>Cohort effects</a:t>
            </a:r>
            <a:r>
              <a:rPr lang="en-US" altLang="en-US" sz="2800" dirty="0" smtClean="0"/>
              <a:t>, and not maturation, may cause the differentiation.</a:t>
            </a:r>
          </a:p>
          <a:p>
            <a:r>
              <a:rPr lang="en-GB" sz="2800" dirty="0" smtClean="0"/>
              <a:t>	A </a:t>
            </a:r>
            <a:r>
              <a:rPr lang="en-GB" sz="2800" i="1" dirty="0"/>
              <a:t>cohort effect </a:t>
            </a:r>
            <a:r>
              <a:rPr lang="en-GB" sz="2800" i="1" dirty="0" smtClean="0"/>
              <a:t> </a:t>
            </a:r>
            <a:r>
              <a:rPr lang="en-GB" sz="2800" dirty="0" smtClean="0"/>
              <a:t>arises </a:t>
            </a:r>
            <a:r>
              <a:rPr lang="en-GB" sz="2800" dirty="0"/>
              <a:t>when the </a:t>
            </a:r>
            <a:r>
              <a:rPr lang="en-GB" sz="2800" dirty="0" smtClean="0"/>
              <a:t>finding </a:t>
            </a:r>
            <a:r>
              <a:rPr lang="en-GB" sz="2800" dirty="0"/>
              <a:t>that is thought to be due to </a:t>
            </a:r>
            <a:r>
              <a:rPr lang="en-GB" sz="2800" dirty="0" smtClean="0"/>
              <a:t>the independent </a:t>
            </a:r>
            <a:r>
              <a:rPr lang="en-GB" sz="2800" dirty="0"/>
              <a:t>variable is in fact due to some generational differences in the sample. </a:t>
            </a:r>
            <a:r>
              <a:rPr lang="en-GB" sz="2800" dirty="0" smtClean="0"/>
              <a:t>(p.40)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Repeated-Independent Design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Investigates a different sample of people over repeated trials to track changes in behavior or attitudes.</a:t>
            </a:r>
          </a:p>
          <a:p>
            <a:r>
              <a:rPr lang="en-US" altLang="en-US" sz="2800" dirty="0" smtClean="0"/>
              <a:t>Better to employ repeated samples to track changes over time.</a:t>
            </a:r>
          </a:p>
          <a:p>
            <a:r>
              <a:rPr lang="en-US" altLang="en-US" sz="2800" dirty="0" smtClean="0"/>
              <a:t>Can get a type of longitudinal data without keeping track of all the original research participants, so may eliminate the risk of </a:t>
            </a:r>
            <a:r>
              <a:rPr lang="en-US" altLang="en-US" sz="2800" b="1" dirty="0" smtClean="0"/>
              <a:t>attrition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Does not track the same people over time.</a:t>
            </a:r>
          </a:p>
          <a:p>
            <a:pPr marL="358775"/>
            <a:endParaRPr lang="en-US" altLang="en-US" sz="2800" dirty="0" smtClean="0"/>
          </a:p>
          <a:p>
            <a:pPr marL="358775"/>
            <a:endParaRPr lang="en-US" altLang="en-US" sz="2800" dirty="0" smtClean="0"/>
          </a:p>
          <a:p>
            <a:pPr marL="627063"/>
            <a:endParaRPr lang="en-US" altLang="en-US" sz="2800" dirty="0" smtClean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766"/>
            <a:ext cx="2438400" cy="596464"/>
          </a:xfrm>
        </p:spPr>
        <p:txBody>
          <a:bodyPr/>
          <a:lstStyle/>
          <a:p>
            <a:r>
              <a:rPr lang="en-US" sz="2800" dirty="0" smtClean="0"/>
              <a:t>p.42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24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416" y="507128"/>
            <a:ext cx="906763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types compared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25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65000"/>
                    </a14:imgEffect>
                  </a14:imgLayer>
                </a14:imgProps>
              </a:ext>
            </a:extLst>
          </a:blip>
          <a:srcRect l="586" r="421" b="4933"/>
          <a:stretch>
            <a:fillRect/>
          </a:stretch>
        </p:blipFill>
        <p:spPr bwMode="auto">
          <a:xfrm>
            <a:off x="318449" y="1050880"/>
            <a:ext cx="8762999" cy="57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QUALITY, WHY?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98" y="1282264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  Research that makes a difference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/>
              <a:t>Basic Research:</a:t>
            </a:r>
            <a:r>
              <a:rPr lang="en-US" sz="2800" dirty="0" smtClean="0"/>
              <a:t> </a:t>
            </a:r>
            <a:r>
              <a:rPr lang="en-US" sz="2800" i="1" dirty="0" smtClean="0"/>
              <a:t>Inform Future Development</a:t>
            </a:r>
            <a:endParaRPr lang="en-US" sz="2800" b="1" i="1" dirty="0" smtClean="0"/>
          </a:p>
          <a:p>
            <a:pPr lvl="1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Why should others be interested in this topic?</a:t>
            </a:r>
          </a:p>
          <a:p>
            <a:pPr lvl="1"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b="1" dirty="0" smtClean="0"/>
              <a:t>Applied Research:</a:t>
            </a:r>
            <a:r>
              <a:rPr lang="en-US" sz="2800" dirty="0" smtClean="0"/>
              <a:t> </a:t>
            </a:r>
            <a:r>
              <a:rPr lang="en-US" sz="2800" i="1" dirty="0" smtClean="0"/>
              <a:t>Inform Policy and Planning</a:t>
            </a:r>
            <a:endParaRPr lang="en-US" sz="2800" b="1" i="1" dirty="0" smtClean="0"/>
          </a:p>
          <a:p>
            <a:pPr lvl="1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How the outcome of research will differently influence  the decision taken by and practice of a certain institution/ organization.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27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08712"/>
            <a:ext cx="89154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Organizing a </a:t>
            </a:r>
            <a:r>
              <a:rPr lang="en-US" sz="4000" dirty="0" err="1" smtClean="0"/>
              <a:t>Qnt</a:t>
            </a:r>
            <a:r>
              <a:rPr lang="en-US" sz="4000" dirty="0" smtClean="0"/>
              <a:t>. Res. Study -1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28</a:t>
            </a:fld>
            <a:endParaRPr lang="en-AU" sz="1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52" y="949656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Organizing a </a:t>
            </a:r>
            <a:r>
              <a:rPr lang="en-US" sz="4000" dirty="0" err="1" smtClean="0"/>
              <a:t>Qnt</a:t>
            </a:r>
            <a:r>
              <a:rPr lang="en-US" sz="4000" dirty="0" smtClean="0"/>
              <a:t>. Res. Study -2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29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939492"/>
            <a:ext cx="8864762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for 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91152" y="909637"/>
            <a:ext cx="8852848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Organizing a </a:t>
            </a:r>
            <a:r>
              <a:rPr lang="en-US" sz="4000" dirty="0" err="1" smtClean="0"/>
              <a:t>Qnt</a:t>
            </a:r>
            <a:r>
              <a:rPr lang="en-US" sz="4000" dirty="0" smtClean="0"/>
              <a:t>. Res. Study -3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30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04" y="1045192"/>
            <a:ext cx="88487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HOW?  Research Strategy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QUANTITATIVE RESEARCH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Experimental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Descriptive and Correlational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Survey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One-Shot Design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Longitudinal Design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Cross Sectional Design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Repeated Independent Samples Design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/>
              <a:t>Experimental Research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468" y="1203434"/>
            <a:ext cx="8763000" cy="5334000"/>
          </a:xfrm>
        </p:spPr>
        <p:txBody>
          <a:bodyPr lIns="92075" tIns="46038" rIns="92075" bIns="46038"/>
          <a:lstStyle/>
          <a:p>
            <a:r>
              <a:rPr lang="en-US" dirty="0" smtClean="0"/>
              <a:t>Takes place in laboratory settings.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681646"/>
            <a:ext cx="91114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185739"/>
            <a:ext cx="912380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/>
              <a:t>Experimental Research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0370"/>
            <a:ext cx="8763000" cy="5410200"/>
          </a:xfrm>
        </p:spPr>
        <p:txBody>
          <a:bodyPr lIns="92075" tIns="46038" rIns="92075" bIns="46038"/>
          <a:lstStyle/>
          <a:p>
            <a:r>
              <a:rPr lang="en-US" b="1" dirty="0" smtClean="0"/>
              <a:t>Independent variable: </a:t>
            </a:r>
            <a:r>
              <a:rPr lang="en-US" dirty="0" smtClean="0"/>
              <a:t>the variable that is </a:t>
            </a:r>
            <a:r>
              <a:rPr lang="en-US" i="1" dirty="0" smtClean="0"/>
              <a:t>systematically controlled by the researcher </a:t>
            </a:r>
            <a:r>
              <a:rPr lang="en-US" dirty="0" smtClean="0"/>
              <a:t>to determine the effect of that variable.</a:t>
            </a:r>
          </a:p>
          <a:p>
            <a:r>
              <a:rPr lang="en-US" b="1" dirty="0" smtClean="0"/>
              <a:t>Dependent variable: </a:t>
            </a:r>
            <a:r>
              <a:rPr lang="en-US" i="1" dirty="0" smtClean="0"/>
              <a:t>the outcome </a:t>
            </a:r>
            <a:r>
              <a:rPr lang="en-US" dirty="0" smtClean="0"/>
              <a:t>which the researcher is measuring. (the result)</a:t>
            </a:r>
          </a:p>
          <a:p>
            <a:r>
              <a:rPr lang="en-US" dirty="0" smtClean="0"/>
              <a:t>e.g. How problem solving performance is different in groups of four people and in individuals.</a:t>
            </a:r>
          </a:p>
          <a:p>
            <a:r>
              <a:rPr lang="en-US" i="1" dirty="0" smtClean="0"/>
              <a:t>Dependent</a:t>
            </a:r>
            <a:r>
              <a:rPr lang="en-US" dirty="0" smtClean="0"/>
              <a:t>: problem solving performance</a:t>
            </a:r>
          </a:p>
          <a:p>
            <a:r>
              <a:rPr lang="en-US" i="1" dirty="0" smtClean="0"/>
              <a:t>Independent</a:t>
            </a:r>
            <a:r>
              <a:rPr lang="en-US" dirty="0" smtClean="0"/>
              <a:t>: group size: four-person and individuals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4" y="3113694"/>
            <a:ext cx="910770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/>
              <a:t>Experimental Research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763000" cy="5410200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Looks </a:t>
            </a:r>
            <a:r>
              <a:rPr lang="en-US" sz="2800" dirty="0"/>
              <a:t>at cause-and-effect relationships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Highly controlled, objective, systematic studies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Involves the measurement of independent and dependent </a:t>
            </a:r>
            <a:r>
              <a:rPr lang="en-US" sz="2800" dirty="0" smtClean="0"/>
              <a:t>variables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Main characteristics:</a:t>
            </a:r>
          </a:p>
          <a:p>
            <a:pPr lvl="1"/>
            <a:r>
              <a:rPr lang="en-US" sz="2800" dirty="0" smtClean="0"/>
              <a:t>Controlled manipulation of at least one independent variable</a:t>
            </a:r>
          </a:p>
          <a:p>
            <a:pPr lvl="1"/>
            <a:r>
              <a:rPr lang="en-US" sz="2800" dirty="0" smtClean="0"/>
              <a:t>Uses experimental and control groups</a:t>
            </a:r>
          </a:p>
          <a:p>
            <a:pPr lvl="1"/>
            <a:r>
              <a:rPr lang="en-US" sz="2800" dirty="0" smtClean="0"/>
              <a:t>Random assignment of the sample to the experimental and control groups</a:t>
            </a:r>
          </a:p>
          <a:p>
            <a:endParaRPr lang="en-US" sz="28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/>
          <p:cNvSpPr>
            <a:spLocks noChangeArrowheads="1"/>
          </p:cNvSpPr>
          <p:nvPr/>
        </p:nvSpPr>
        <p:spPr bwMode="auto">
          <a:xfrm rot="16200000" flipH="1">
            <a:off x="5260976" y="4194175"/>
            <a:ext cx="2736849" cy="2590800"/>
          </a:xfrm>
          <a:prstGeom prst="rightArrow">
            <a:avLst>
              <a:gd name="adj1" fmla="val 75000"/>
              <a:gd name="adj2" fmla="val 688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/>
              <a:t>Increased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/>
              <a:t>control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/>
              <a:t> with type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/>
              <a:t>of study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 dirty="0"/>
              <a:t>Quantitative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334000"/>
          </a:xfrm>
        </p:spPr>
        <p:txBody>
          <a:bodyPr lIns="92075" tIns="46038" rIns="92075" bIns="46038"/>
          <a:lstStyle/>
          <a:p>
            <a:r>
              <a:rPr lang="en-US" sz="2800" dirty="0" smtClean="0"/>
              <a:t>Formal, objective, rigorous, systematic process for generating information</a:t>
            </a:r>
          </a:p>
          <a:p>
            <a:r>
              <a:rPr lang="en-US" sz="2800" dirty="0" smtClean="0"/>
              <a:t>Describes new situations, events, or concepts</a:t>
            </a:r>
          </a:p>
          <a:p>
            <a:r>
              <a:rPr lang="en-US" sz="2800" dirty="0" smtClean="0"/>
              <a:t>Examines relationships among variables</a:t>
            </a:r>
          </a:p>
          <a:p>
            <a:r>
              <a:rPr lang="en-US" sz="2800" dirty="0" smtClean="0"/>
              <a:t>Determines the effectiveness of treatments</a:t>
            </a:r>
          </a:p>
          <a:p>
            <a:endParaRPr lang="en-US" sz="2800" dirty="0" smtClean="0"/>
          </a:p>
          <a:p>
            <a:pPr marL="1079500">
              <a:buFont typeface="Wingdings" pitchFamily="2" charset="2"/>
              <a:buChar char="Ø"/>
            </a:pPr>
            <a:r>
              <a:rPr lang="en-US" sz="2800" dirty="0" smtClean="0"/>
              <a:t>Descriptive</a:t>
            </a:r>
            <a:endParaRPr lang="en-US" sz="2800" dirty="0"/>
          </a:p>
          <a:p>
            <a:pPr marL="1079500">
              <a:buFont typeface="Wingdings" pitchFamily="2" charset="2"/>
              <a:buChar char="Ø"/>
            </a:pPr>
            <a:r>
              <a:rPr lang="en-US" sz="2800" dirty="0" err="1"/>
              <a:t>Correlational</a:t>
            </a:r>
            <a:endParaRPr lang="en-US" sz="2800" dirty="0"/>
          </a:p>
          <a:p>
            <a:pPr marL="1079500">
              <a:buFont typeface="Wingdings" pitchFamily="2" charset="2"/>
              <a:buChar char="Ø"/>
            </a:pPr>
            <a:r>
              <a:rPr lang="en-US" sz="2800" dirty="0"/>
              <a:t>Quasi-experimental</a:t>
            </a:r>
          </a:p>
          <a:p>
            <a:pPr marL="1079500">
              <a:buFont typeface="Wingdings" pitchFamily="2" charset="2"/>
              <a:buChar char="Ø"/>
            </a:pPr>
            <a:r>
              <a:rPr lang="en-US" sz="2800" dirty="0"/>
              <a:t>Experimental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77504" y="1178256"/>
            <a:ext cx="8839200" cy="5562600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Describes attitudes &amp; behaviors observed during investigation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Explore &amp; describe </a:t>
            </a:r>
            <a:r>
              <a:rPr lang="en-US" dirty="0"/>
              <a:t>phenomena in </a:t>
            </a:r>
            <a:r>
              <a:rPr lang="en-US" dirty="0" smtClean="0"/>
              <a:t>natural, real-life situations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Include </a:t>
            </a:r>
            <a:r>
              <a:rPr lang="en-US" b="1" dirty="0" smtClean="0"/>
              <a:t>Naturalistic observation</a:t>
            </a:r>
            <a:r>
              <a:rPr lang="en-US" dirty="0" smtClean="0"/>
              <a:t>: collecting data where people are ordinarily found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New </a:t>
            </a:r>
            <a:r>
              <a:rPr lang="en-US" dirty="0"/>
              <a:t>meaning is </a:t>
            </a:r>
            <a:r>
              <a:rPr lang="en-US" dirty="0" smtClean="0"/>
              <a:t>likely to be discovered </a:t>
            </a:r>
            <a:r>
              <a:rPr lang="en-US" dirty="0"/>
              <a:t>and the description of concepts is accomplished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Helps to identify </a:t>
            </a:r>
            <a:r>
              <a:rPr lang="en-US" dirty="0" smtClean="0"/>
              <a:t>relationships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terms of control, Naturalistic Res &gt;&lt; Experimental Res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Quasi-Experiment </a:t>
            </a:r>
            <a:r>
              <a:rPr lang="en-US" dirty="0" smtClean="0"/>
              <a:t>falls somewhere in between: conducting an experiment, usually in real-life setting, without the benefit of random assignment of participants to conditions or other controls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correlational</a:t>
            </a:r>
            <a:r>
              <a:rPr lang="en-US" b="1" dirty="0" smtClean="0">
                <a:sym typeface="Wingdings" pitchFamily="2" charset="2"/>
              </a:rPr>
              <a:t> research </a:t>
            </a:r>
            <a:r>
              <a:rPr lang="en-US" dirty="0" smtClean="0">
                <a:sym typeface="Wingdings" pitchFamily="2" charset="2"/>
              </a:rPr>
              <a:t>identifying statistical relationships between two variables rather than causal relationships.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6437" y="2057400"/>
            <a:ext cx="8977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/>
              <a:t>Descriptive Research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30759</TotalTime>
  <Words>894</Words>
  <Application>Microsoft Office PowerPoint</Application>
  <PresentationFormat>On-screen Show (4:3)</PresentationFormat>
  <Paragraphs>164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Yosa A. Alzuhdy</vt:lpstr>
      <vt:lpstr>2b. HOW and WHY      of RESEARCH</vt:lpstr>
      <vt:lpstr>Research Process</vt:lpstr>
      <vt:lpstr>Checklist for Research Design</vt:lpstr>
      <vt:lpstr>HOW?  Research Strategy</vt:lpstr>
      <vt:lpstr>Experimental Research</vt:lpstr>
      <vt:lpstr>Experimental Research</vt:lpstr>
      <vt:lpstr>Experimental Research</vt:lpstr>
      <vt:lpstr>Quantitative Research</vt:lpstr>
      <vt:lpstr>Descriptive Research</vt:lpstr>
      <vt:lpstr>Quasi-experimental Research</vt:lpstr>
      <vt:lpstr>Correlational Research</vt:lpstr>
      <vt:lpstr>Control in Quant. Res</vt:lpstr>
      <vt:lpstr>Assignment: page.36</vt:lpstr>
      <vt:lpstr>Survey data</vt:lpstr>
      <vt:lpstr>Secondary Analysis</vt:lpstr>
      <vt:lpstr>Types of Designs</vt:lpstr>
      <vt:lpstr>One-Shot Design</vt:lpstr>
      <vt:lpstr>PowerPoint Presentation</vt:lpstr>
      <vt:lpstr>PowerPoint Presentation</vt:lpstr>
      <vt:lpstr>Longitudinal Design</vt:lpstr>
      <vt:lpstr>PowerPoint Presentation</vt:lpstr>
      <vt:lpstr>Cross-Sectional Design</vt:lpstr>
      <vt:lpstr>Repeated-Independent Design</vt:lpstr>
      <vt:lpstr>p.42</vt:lpstr>
      <vt:lpstr>Survey types compared</vt:lpstr>
      <vt:lpstr>QUALITY, WHY?</vt:lpstr>
      <vt:lpstr>Time and Research Design</vt:lpstr>
      <vt:lpstr>Organizing a Qnt. Res. Study -1</vt:lpstr>
      <vt:lpstr>Organizing a Qnt. Res. Study -2</vt:lpstr>
      <vt:lpstr>Organizing a Qnt. Res. Study -3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Fujitsu</dc:creator>
  <cp:lastModifiedBy>Yosa A. Alzuhdy</cp:lastModifiedBy>
  <cp:revision>564</cp:revision>
  <dcterms:created xsi:type="dcterms:W3CDTF">2006-10-15T19:30:25Z</dcterms:created>
  <dcterms:modified xsi:type="dcterms:W3CDTF">2016-10-06T18:17:23Z</dcterms:modified>
</cp:coreProperties>
</file>