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66" r:id="rId2"/>
    <p:sldId id="465" r:id="rId3"/>
    <p:sldId id="453" r:id="rId4"/>
    <p:sldId id="450" r:id="rId5"/>
    <p:sldId id="442" r:id="rId6"/>
    <p:sldId id="443" r:id="rId7"/>
    <p:sldId id="449" r:id="rId8"/>
    <p:sldId id="438" r:id="rId9"/>
    <p:sldId id="439" r:id="rId10"/>
    <p:sldId id="444" r:id="rId11"/>
    <p:sldId id="440" r:id="rId12"/>
    <p:sldId id="441" r:id="rId13"/>
    <p:sldId id="447" r:id="rId14"/>
    <p:sldId id="448" r:id="rId15"/>
    <p:sldId id="456" r:id="rId16"/>
    <p:sldId id="460" r:id="rId17"/>
    <p:sldId id="464" r:id="rId18"/>
    <p:sldId id="458" r:id="rId19"/>
    <p:sldId id="459" r:id="rId20"/>
    <p:sldId id="468" r:id="rId21"/>
    <p:sldId id="469" r:id="rId22"/>
    <p:sldId id="467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3386"/>
    <a:srgbClr val="663300"/>
    <a:srgbClr val="FF4F96"/>
    <a:srgbClr val="FF61A1"/>
    <a:srgbClr val="FF2F83"/>
    <a:srgbClr val="8585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97152" autoAdjust="0"/>
  </p:normalViewPr>
  <p:slideViewPr>
    <p:cSldViewPr>
      <p:cViewPr>
        <p:scale>
          <a:sx n="60" d="100"/>
          <a:sy n="60" d="100"/>
        </p:scale>
        <p:origin x="-148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FA9E9D-AF4D-4294-BB3C-EBF9C971C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43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59FBB1-E2EC-44B7-ADF8-5B5188B42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7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Walnut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119063" y="1752600"/>
            <a:ext cx="9372601" cy="5105400"/>
            <a:chOff x="-23" y="1525"/>
            <a:chExt cx="5783" cy="2495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0" y="1752"/>
              <a:ext cx="5760" cy="90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42"/>
              <a:ext cx="5760" cy="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0" y="1933"/>
              <a:ext cx="253" cy="208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0" y="1525"/>
              <a:ext cx="748" cy="27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431" y="1616"/>
              <a:ext cx="318" cy="318"/>
            </a:xfrm>
            <a:prstGeom prst="ellipse">
              <a:avLst/>
            </a:prstGeom>
            <a:solidFill>
              <a:srgbClr val="CC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158" y="1661"/>
              <a:ext cx="454" cy="22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-23" y="1525"/>
              <a:ext cx="295" cy="27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-23" y="1525"/>
              <a:ext cx="363" cy="408"/>
            </a:xfrm>
            <a:prstGeom prst="rtTriangle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 rot="5400000">
              <a:off x="-739" y="2778"/>
              <a:ext cx="1815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AU" sz="1700" b="1" dirty="0">
                  <a:solidFill>
                    <a:srgbClr val="D60093"/>
                  </a:solidFill>
                  <a:latin typeface="Microsoft Sans Serif" pitchFamily="34" charset="0"/>
                </a:rPr>
                <a:t>© Yosa A. Alzuhdy —  English </a:t>
              </a:r>
              <a:r>
                <a:rPr lang="en-AU" sz="1700" b="1" dirty="0" smtClean="0">
                  <a:solidFill>
                    <a:srgbClr val="D60093"/>
                  </a:solidFill>
                  <a:latin typeface="Microsoft Sans Serif" pitchFamily="34" charset="0"/>
                </a:rPr>
                <a:t>Dept.</a:t>
              </a:r>
              <a:endParaRPr lang="en-AU" sz="1700" dirty="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696200" cy="2514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58775"/>
            <a:ext cx="81629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C602EDBF-8BDB-4A56-95B2-9A5DAAB7C28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FE26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Medium wood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828357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-114300" y="1120775"/>
            <a:ext cx="406400" cy="573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85825"/>
            <a:ext cx="9410700" cy="109538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-114300" y="990600"/>
            <a:ext cx="9410700" cy="130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-114300" y="0"/>
            <a:ext cx="1222375" cy="7508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88963" y="250825"/>
            <a:ext cx="520700" cy="873125"/>
          </a:xfrm>
          <a:prstGeom prst="ellipse">
            <a:avLst/>
          </a:prstGeom>
          <a:solidFill>
            <a:srgbClr val="CC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42875" y="373063"/>
            <a:ext cx="742950" cy="62547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-152400" y="0"/>
            <a:ext cx="482600" cy="750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-152400" y="0"/>
            <a:ext cx="593725" cy="1120775"/>
          </a:xfrm>
          <a:prstGeom prst="rtTriangle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5400000">
            <a:off x="-2336800" y="3605212"/>
            <a:ext cx="498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>
                <a:solidFill>
                  <a:srgbClr val="D60093"/>
                </a:solidFill>
              </a:rPr>
              <a:t>Sentence Patterns and Structure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279400" y="609600"/>
            <a:ext cx="914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E84086CE-22F2-4474-BAC4-60E03F9056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9" name="Rectangle 23"/>
          <p:cNvSpPr>
            <a:spLocks noChangeArrowheads="1"/>
          </p:cNvSpPr>
          <p:nvPr userDrawn="1"/>
        </p:nvSpPr>
        <p:spPr bwMode="auto">
          <a:xfrm rot="5400000">
            <a:off x="-594518" y="5845968"/>
            <a:ext cx="1479550" cy="182563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AU" sz="1000" dirty="0">
                <a:solidFill>
                  <a:schemeClr val="bg1"/>
                </a:solidFill>
                <a:latin typeface="Arial" charset="0"/>
              </a:rPr>
              <a:t>©</a:t>
            </a:r>
            <a:r>
              <a:rPr lang="en-AU" sz="900" dirty="0">
                <a:solidFill>
                  <a:schemeClr val="bg1"/>
                </a:solidFill>
                <a:latin typeface="Arial" charset="0"/>
              </a:rPr>
              <a:t> Yosa A. Alzuhdy - </a:t>
            </a:r>
            <a:r>
              <a:rPr lang="en-AU" sz="900" dirty="0" smtClean="0">
                <a:solidFill>
                  <a:schemeClr val="bg1"/>
                </a:solidFill>
                <a:latin typeface="Arial" charset="0"/>
              </a:rPr>
              <a:t>UNY</a:t>
            </a:r>
            <a:endParaRPr lang="en-AU" sz="9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</p:sldLayoutIdLst>
  <p:transition spd="med">
    <p:checker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None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Font typeface="Wingdings" pitchFamily="2" charset="2"/>
        <a:buNone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None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None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oleObject" Target="../embeddings/Microsoft_Word_97_-_2003_Document1.doc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4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image" Target="../media/image3.emf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34975"/>
            <a:ext cx="8305800" cy="1470025"/>
          </a:xfrm>
        </p:spPr>
        <p:txBody>
          <a:bodyPr/>
          <a:lstStyle/>
          <a:p>
            <a:pPr eaLnBrk="1" hangingPunct="1"/>
            <a:r>
              <a:rPr lang="en-US" sz="8000" b="1" dirty="0" smtClean="0">
                <a:solidFill>
                  <a:srgbClr val="82E9FE"/>
                </a:solidFill>
              </a:rPr>
              <a:t>Subject + Verb</a:t>
            </a:r>
            <a:endParaRPr lang="id-ID" sz="4000" b="1" dirty="0" smtClean="0">
              <a:solidFill>
                <a:srgbClr val="2CFC3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95600"/>
            <a:ext cx="8343900" cy="3581400"/>
          </a:xfrm>
          <a:solidFill>
            <a:schemeClr val="accent3">
              <a:lumMod val="6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3200" b="1" dirty="0" smtClean="0">
              <a:solidFill>
                <a:srgbClr val="0000A4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4400" b="1" dirty="0" smtClean="0">
                <a:solidFill>
                  <a:srgbClr val="0000A4"/>
                </a:solidFill>
              </a:rPr>
              <a:t>Basic English Sentences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© Yosa A. Alzuhdy, </a:t>
            </a:r>
            <a:r>
              <a:rPr lang="en-US" dirty="0" err="1" smtClean="0">
                <a:solidFill>
                  <a:schemeClr val="tx2"/>
                </a:solidFill>
              </a:rPr>
              <a:t>M.Hum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sz="2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5400" b="1" dirty="0" smtClean="0">
                <a:solidFill>
                  <a:srgbClr val="006600"/>
                </a:solidFill>
                <a:latin typeface="Cooper Black" panose="0208090404030B020404" pitchFamily="18" charset="0"/>
              </a:rPr>
              <a:t>Introductory Course</a:t>
            </a:r>
            <a:endParaRPr lang="en-US" sz="4000" b="1" dirty="0" smtClean="0">
              <a:solidFill>
                <a:srgbClr val="006600"/>
              </a:solidFill>
              <a:latin typeface="Cooper Black" panose="0208090404030B0204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A20202"/>
                </a:solidFill>
              </a:rPr>
              <a:t>Yogyakarta State University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yosa@uny.ac.id</a:t>
            </a:r>
            <a:endParaRPr lang="id-ID" b="1" dirty="0" smtClean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ross 10"/>
          <p:cNvSpPr/>
          <p:nvPr/>
        </p:nvSpPr>
        <p:spPr bwMode="auto">
          <a:xfrm rot="2537023">
            <a:off x="4648607" y="5568317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+ INFINITIVE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39752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ross 5"/>
          <p:cNvSpPr/>
          <p:nvPr/>
        </p:nvSpPr>
        <p:spPr bwMode="auto">
          <a:xfrm rot="2537023">
            <a:off x="1592754" y="4898437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ross 7"/>
          <p:cNvSpPr/>
          <p:nvPr/>
        </p:nvSpPr>
        <p:spPr bwMode="auto">
          <a:xfrm rot="2537023">
            <a:off x="768202" y="5578371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ross 8"/>
          <p:cNvSpPr/>
          <p:nvPr/>
        </p:nvSpPr>
        <p:spPr bwMode="auto">
          <a:xfrm rot="2537023">
            <a:off x="5707554" y="4920045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91152" y="1221472"/>
            <a:ext cx="8763000" cy="472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+ TO INFINITIVE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Keharusan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/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Rencana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/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Fungsi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champions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to meet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committee.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. </a:t>
            </a:r>
            <a:r>
              <a:rPr lang="en-US" sz="2800" b="1" kern="0" dirty="0" err="1" smtClean="0">
                <a:solidFill>
                  <a:srgbClr val="0000CC"/>
                </a:solidFill>
                <a:latin typeface="+mn-lt"/>
              </a:rPr>
              <a:t>Bambang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was to go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Bali yesterday.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assignment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 is to be submitted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by Friday.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big knife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to cut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 the bones.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2800" b="1" kern="0" dirty="0" smtClean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latin typeface="+mn-lt"/>
              </a:rPr>
              <a:t>She </a:t>
            </a:r>
            <a:r>
              <a:rPr lang="en-US" sz="2800" b="1" kern="0" dirty="0" smtClean="0">
                <a:solidFill>
                  <a:srgbClr val="FF0066"/>
                </a:solidFill>
                <a:latin typeface="+mn-lt"/>
              </a:rPr>
              <a:t>was went </a:t>
            </a:r>
            <a:r>
              <a:rPr lang="en-US" sz="2800" b="1" kern="0" dirty="0" smtClean="0">
                <a:latin typeface="+mn-lt"/>
              </a:rPr>
              <a:t>to Bali.  They </a:t>
            </a:r>
            <a:r>
              <a:rPr lang="en-US" sz="2800" b="1" kern="0" dirty="0" smtClean="0">
                <a:solidFill>
                  <a:srgbClr val="FF0066"/>
                </a:solidFill>
                <a:latin typeface="+mn-lt"/>
              </a:rPr>
              <a:t>are study </a:t>
            </a:r>
            <a:r>
              <a:rPr lang="en-US" sz="2800" b="1" kern="0" dirty="0" smtClean="0">
                <a:latin typeface="+mn-lt"/>
              </a:rPr>
              <a:t>English.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6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latin typeface="+mn-lt"/>
              </a:rPr>
              <a:t>He </a:t>
            </a:r>
            <a:r>
              <a:rPr lang="en-US" sz="2800" b="1" kern="0" dirty="0" smtClean="0">
                <a:solidFill>
                  <a:srgbClr val="FF0066"/>
                </a:solidFill>
                <a:latin typeface="+mn-lt"/>
              </a:rPr>
              <a:t>is feels</a:t>
            </a:r>
            <a:r>
              <a:rPr lang="en-US" sz="2800" b="1" kern="0" dirty="0" smtClean="0">
                <a:latin typeface="+mn-lt"/>
              </a:rPr>
              <a:t> sleepy. We </a:t>
            </a:r>
            <a:r>
              <a:rPr lang="en-US" sz="2800" b="1" kern="0" dirty="0" smtClean="0">
                <a:solidFill>
                  <a:srgbClr val="FF0066"/>
                </a:solidFill>
              </a:rPr>
              <a:t>are bought </a:t>
            </a:r>
            <a:r>
              <a:rPr lang="en-US" sz="2800" b="1" kern="0" dirty="0" smtClean="0">
                <a:latin typeface="+mn-lt"/>
              </a:rPr>
              <a:t>some fruit.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8" grpId="0" animBg="1"/>
      <p:bldP spid="9" grpId="0" animBg="1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ross 8"/>
          <p:cNvSpPr/>
          <p:nvPr/>
        </p:nvSpPr>
        <p:spPr bwMode="auto">
          <a:xfrm rot="2537023">
            <a:off x="1676807" y="5720717"/>
            <a:ext cx="1136391" cy="1137432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ross 9"/>
          <p:cNvSpPr/>
          <p:nvPr/>
        </p:nvSpPr>
        <p:spPr bwMode="auto">
          <a:xfrm rot="2537023">
            <a:off x="4039007" y="5720717"/>
            <a:ext cx="1136391" cy="1137432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ross 10"/>
          <p:cNvSpPr/>
          <p:nvPr/>
        </p:nvSpPr>
        <p:spPr bwMode="auto">
          <a:xfrm rot="2537023">
            <a:off x="6553607" y="5720717"/>
            <a:ext cx="1136391" cy="1137432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Modals and Verbs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2192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MODALS + STEM VERB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400" kern="0" dirty="0" err="1" smtClean="0">
                <a:latin typeface="+mn-lt"/>
                <a:sym typeface="Wingdings" pitchFamily="2" charset="2"/>
              </a:rPr>
              <a:t>Harus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 </a:t>
            </a:r>
            <a:r>
              <a:rPr lang="en-US" sz="2400" kern="0" dirty="0" err="1" smtClean="0">
                <a:latin typeface="+mn-lt"/>
                <a:sym typeface="Wingdings" pitchFamily="2" charset="2"/>
              </a:rPr>
              <a:t>diikuti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 </a:t>
            </a:r>
            <a:r>
              <a:rPr lang="en-US" sz="2400" b="1" kern="0" dirty="0" err="1" smtClean="0">
                <a:latin typeface="+mn-lt"/>
                <a:sym typeface="Wingdings" pitchFamily="2" charset="2"/>
              </a:rPr>
              <a:t>bentuk</a:t>
            </a:r>
            <a:r>
              <a:rPr lang="en-US" sz="2400" b="1" kern="0" dirty="0" smtClean="0">
                <a:latin typeface="+mn-lt"/>
                <a:sym typeface="Wingdings" pitchFamily="2" charset="2"/>
              </a:rPr>
              <a:t> </a:t>
            </a:r>
            <a:r>
              <a:rPr lang="en-US" sz="2400" b="1" kern="0" dirty="0" err="1" smtClean="0">
                <a:latin typeface="+mn-lt"/>
                <a:sym typeface="Wingdings" pitchFamily="2" charset="2"/>
              </a:rPr>
              <a:t>dasar</a:t>
            </a:r>
            <a:r>
              <a:rPr lang="en-US" sz="2400" b="1" kern="0" dirty="0" smtClean="0">
                <a:latin typeface="+mn-lt"/>
                <a:sym typeface="Wingdings" pitchFamily="2" charset="2"/>
              </a:rPr>
              <a:t> Verb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, </a:t>
            </a:r>
            <a:r>
              <a:rPr lang="en-US" sz="2400" kern="0" dirty="0" err="1" smtClean="0">
                <a:latin typeface="+mn-lt"/>
                <a:sym typeface="Wingdings" pitchFamily="2" charset="2"/>
              </a:rPr>
              <a:t>tidak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 </a:t>
            </a:r>
            <a:r>
              <a:rPr lang="en-US" sz="2400" kern="0" dirty="0" err="1" smtClean="0">
                <a:latin typeface="+mn-lt"/>
                <a:sym typeface="Wingdings" pitchFamily="2" charset="2"/>
              </a:rPr>
              <a:t>boleh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 </a:t>
            </a:r>
            <a:r>
              <a:rPr lang="en-US" sz="2400" kern="0" dirty="0" err="1" smtClean="0">
                <a:latin typeface="+mn-lt"/>
                <a:sym typeface="Wingdings" pitchFamily="2" charset="2"/>
              </a:rPr>
              <a:t>jenis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 </a:t>
            </a:r>
            <a:r>
              <a:rPr lang="en-US" sz="2400" kern="0" dirty="0" err="1" smtClean="0">
                <a:latin typeface="+mn-lt"/>
                <a:sym typeface="Wingdings" pitchFamily="2" charset="2"/>
              </a:rPr>
              <a:t>kata</a:t>
            </a:r>
            <a:r>
              <a:rPr lang="en-US" sz="2400" kern="0" dirty="0" smtClean="0">
                <a:latin typeface="+mn-lt"/>
                <a:sym typeface="Wingdings" pitchFamily="2" charset="2"/>
              </a:rPr>
              <a:t> lain.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sleep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 after this class has finished.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Mahmud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can finish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assignment easily.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must be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happy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hear this information.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girl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will be taken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into the hospital.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might not be listening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the music.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You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should have submitted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your self-identity.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</a:rPr>
              <a:t>She </a:t>
            </a:r>
            <a:r>
              <a:rPr lang="en-US" sz="2800" b="1" kern="0" dirty="0" smtClean="0"/>
              <a:t>must crazy</a:t>
            </a:r>
            <a:r>
              <a:rPr lang="en-US" sz="2800" b="1" kern="0" dirty="0" smtClean="0">
                <a:solidFill>
                  <a:srgbClr val="0000CC"/>
                </a:solidFill>
              </a:rPr>
              <a:t>.</a:t>
            </a:r>
            <a:r>
              <a:rPr lang="en-US" sz="2800" b="1" kern="0" dirty="0" smtClean="0"/>
              <a:t> </a:t>
            </a:r>
            <a:r>
              <a:rPr lang="en-US" sz="2800" b="1" kern="0" dirty="0" smtClean="0">
                <a:solidFill>
                  <a:srgbClr val="0000CC"/>
                </a:solidFill>
              </a:rPr>
              <a:t>He </a:t>
            </a:r>
            <a:r>
              <a:rPr lang="en-US" sz="2800" b="1" kern="0" dirty="0" smtClean="0"/>
              <a:t>can going</a:t>
            </a:r>
            <a:r>
              <a:rPr lang="en-US" sz="2800" b="1" kern="0" dirty="0" smtClean="0">
                <a:solidFill>
                  <a:srgbClr val="0000CC"/>
                </a:solidFill>
              </a:rPr>
              <a:t>. I </a:t>
            </a:r>
            <a:r>
              <a:rPr lang="en-US" sz="2800" b="1" kern="0" dirty="0" smtClean="0"/>
              <a:t>would went</a:t>
            </a:r>
            <a:r>
              <a:rPr lang="en-US" sz="2800" b="1" kern="0" dirty="0" smtClean="0">
                <a:solidFill>
                  <a:srgbClr val="0000CC"/>
                </a:solidFill>
              </a:rPr>
              <a:t>.</a:t>
            </a:r>
            <a:endParaRPr lang="en-US" sz="1100" kern="0" dirty="0" smtClean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Have-Has-Had = </a:t>
            </a:r>
            <a:r>
              <a:rPr lang="en-US" b="1" dirty="0" err="1" smtClean="0">
                <a:solidFill>
                  <a:srgbClr val="FFFF00"/>
                </a:solidFill>
              </a:rPr>
              <a:t>Vb</a:t>
            </a:r>
            <a:r>
              <a:rPr lang="en-US" sz="3600" b="1" dirty="0" err="1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/ </a:t>
            </a:r>
            <a:r>
              <a:rPr lang="en-US" b="1" dirty="0" err="1" smtClean="0">
                <a:solidFill>
                  <a:srgbClr val="FFFF00"/>
                </a:solidFill>
              </a:rPr>
              <a:t>Vb</a:t>
            </a:r>
            <a:r>
              <a:rPr lang="en-US" sz="3600" b="1" dirty="0" err="1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2192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+ Noun/Object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FULL VERB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Disesuaikan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dengan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Subject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(singular/plural) dan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Tenses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handsome boy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 girlfriends.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8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student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doesn’t have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pen to write.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8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We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have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rice, salad and fried fish for dinner.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8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She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is having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lunch at the café.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8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were having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fun at the party last night.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8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My brother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will have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another baby this month.</a:t>
            </a:r>
            <a:r>
              <a:rPr lang="en-US" sz="2800" b="1" kern="0" dirty="0" smtClean="0">
                <a:latin typeface="+mn-lt"/>
              </a:rPr>
              <a:t> 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8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I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two meetings at the same time yesterday.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800" b="1" kern="0" dirty="0" smtClean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didn’t have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anything to pay his debt.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kern="0" dirty="0" smtClean="0">
              <a:latin typeface="+mn-lt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Tenses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219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HAVE/HAS/HAD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Vb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(Past Participle)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Perfect Tenses: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sudah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selesai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(:</a:t>
            </a:r>
            <a:r>
              <a:rPr kumimoji="0" lang="en-US" sz="2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tidak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</a:t>
            </a:r>
            <a:r>
              <a:rPr kumimoji="0" lang="en-US" sz="2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boleh</a:t>
            </a:r>
            <a:r>
              <a:rPr kumimoji="0" lang="en-US" sz="24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ada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ket.waktu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lampau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sym typeface="Wingdings" pitchFamily="2" charset="2"/>
              </a:rPr>
              <a:t>)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05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learned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English Sentences.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9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has submitted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her assignment via </a:t>
            </a:r>
            <a:r>
              <a:rPr lang="en-US" sz="2800" b="1" kern="0" dirty="0" err="1" smtClean="0">
                <a:solidFill>
                  <a:srgbClr val="0000CC"/>
                </a:solidFill>
                <a:latin typeface="+mn-lt"/>
              </a:rPr>
              <a:t>BeSmart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9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 not arrived home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I came.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9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girl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has been waiting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here for 3 hours.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9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1979613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Her sister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has been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in Paris since last year.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9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His motorcycle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has been sold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pay his debt.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9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boy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must have studied hard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do the task.</a:t>
            </a:r>
            <a:r>
              <a:rPr lang="en-US" sz="2800" b="1" kern="0" dirty="0" smtClean="0">
                <a:latin typeface="+mn-lt"/>
              </a:rPr>
              <a:t> 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900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boy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studied hard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do it last night.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 TO = MUST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318912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0056" y="1137312"/>
            <a:ext cx="8763000" cy="503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to = Must     //  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have to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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Mustn’t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Keharusan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/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Keyakinan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/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Kepastian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05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to come home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tomorrow.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= She 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must 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come..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have to wait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for him. </a:t>
            </a:r>
            <a:r>
              <a:rPr lang="en-US" sz="2800" b="1" kern="0" dirty="0" smtClean="0">
                <a:solidFill>
                  <a:srgbClr val="0000CC"/>
                </a:solidFill>
              </a:rPr>
              <a:t>= We </a:t>
            </a:r>
            <a:r>
              <a:rPr lang="en-US" sz="2800" b="1" kern="0" dirty="0" smtClean="0">
                <a:solidFill>
                  <a:srgbClr val="FF0000"/>
                </a:solidFill>
              </a:rPr>
              <a:t>must </a:t>
            </a:r>
            <a:r>
              <a:rPr lang="en-US" sz="2800" b="1" kern="0" dirty="0" smtClean="0">
                <a:solidFill>
                  <a:srgbClr val="0000CC"/>
                </a:solidFill>
              </a:rPr>
              <a:t>wait …</a:t>
            </a:r>
            <a:endParaRPr lang="en-US" sz="2800" b="1" kern="0" dirty="0" smtClean="0">
              <a:solidFill>
                <a:srgbClr val="0000CC"/>
              </a:solidFill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had to sign up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for </a:t>
            </a:r>
            <a:r>
              <a:rPr lang="en-US" sz="2800" b="1" kern="0" dirty="0" err="1" smtClean="0">
                <a:solidFill>
                  <a:srgbClr val="0000CC"/>
                </a:solidFill>
                <a:latin typeface="+mn-lt"/>
              </a:rPr>
              <a:t>BeSmart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 last week. 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You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should have to be able to access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it by now.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doesn’t have to come home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now.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(optional)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800" b="1" kern="0" dirty="0" smtClean="0">
                <a:latin typeface="Arial Narrow" pitchFamily="34" charset="0"/>
              </a:rPr>
              <a:t>She can come now, or tomorrow, or at another time.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9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 She mustn’t come home now.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(prohibition)</a:t>
            </a: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800" b="1" kern="0" dirty="0" smtClean="0">
                <a:latin typeface="Arial Narrow" pitchFamily="34" charset="0"/>
              </a:rPr>
              <a:t>She </a:t>
            </a:r>
            <a:r>
              <a:rPr lang="en-US" sz="2800" b="1" u="sng" kern="0" dirty="0" smtClean="0">
                <a:latin typeface="Arial Narrow" pitchFamily="34" charset="0"/>
              </a:rPr>
              <a:t>cannot</a:t>
            </a:r>
            <a:r>
              <a:rPr lang="en-US" sz="2800" b="1" kern="0" dirty="0" smtClean="0">
                <a:latin typeface="Arial Narrow" pitchFamily="34" charset="0"/>
              </a:rPr>
              <a:t> come home </a:t>
            </a:r>
            <a:r>
              <a:rPr lang="en-US" sz="2800" b="1" u="sng" kern="0" dirty="0" smtClean="0">
                <a:latin typeface="Arial Narrow" pitchFamily="34" charset="0"/>
              </a:rPr>
              <a:t>now</a:t>
            </a:r>
            <a:r>
              <a:rPr lang="en-US" sz="2800" b="1" kern="0" dirty="0" smtClean="0">
                <a:latin typeface="Arial Narrow" pitchFamily="34" charset="0"/>
              </a:rPr>
              <a:t>. She may come another time.</a:t>
            </a:r>
            <a:endParaRPr lang="en-US" sz="2400" b="1" kern="0" dirty="0" smtClean="0">
              <a:latin typeface="Arial Narrow" pitchFamily="34" charset="0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1"/>
            <a:ext cx="8624888" cy="5181600"/>
          </a:xfrm>
        </p:spPr>
        <p:txBody>
          <a:bodyPr/>
          <a:lstStyle/>
          <a:p>
            <a:pPr marL="1085850" indent="-1085850" eaLnBrk="1" hangingPunct="1"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See the example :</a:t>
            </a:r>
            <a:endParaRPr lang="en-US" sz="20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ym typeface="Wingdings" pitchFamily="2" charset="2"/>
              </a:rPr>
              <a:t>	</a:t>
            </a: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18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Notice immediately the VERB: … </a:t>
            </a:r>
            <a:r>
              <a:rPr lang="en-US" sz="2000" dirty="0" smtClean="0">
                <a:solidFill>
                  <a:srgbClr val="B40000"/>
                </a:solidFill>
              </a:rPr>
              <a:t>was ringing </a:t>
            </a:r>
            <a:r>
              <a:rPr lang="en-US" sz="2000" dirty="0" smtClean="0"/>
              <a:t>…</a:t>
            </a: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	but there is NO SUBJECT.</a:t>
            </a: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Subject: NOUN, PRONOUN, NOUN PHRASE/CLAUSE, VERB-</a:t>
            </a:r>
            <a:r>
              <a:rPr lang="en-US" sz="2000" dirty="0" err="1" smtClean="0"/>
              <a:t>ING</a:t>
            </a:r>
            <a:r>
              <a:rPr lang="en-US" sz="2000" dirty="0" smtClean="0"/>
              <a:t>, TO-INF.</a:t>
            </a:r>
          </a:p>
          <a:p>
            <a:pPr marL="0" indent="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1938338" algn="l"/>
              </a:tabLst>
              <a:defRPr/>
            </a:pPr>
            <a:r>
              <a:rPr lang="en-US" sz="2000" dirty="0" smtClean="0"/>
              <a:t>The verb starts with a singular </a:t>
            </a:r>
            <a:r>
              <a:rPr lang="en-US" sz="2000" b="1" dirty="0" smtClean="0"/>
              <a:t>to be</a:t>
            </a:r>
            <a:r>
              <a:rPr lang="en-US" sz="2000" dirty="0" smtClean="0"/>
              <a:t>:  </a:t>
            </a:r>
            <a:r>
              <a:rPr lang="en-US" sz="2000" b="1" dirty="0" smtClean="0"/>
              <a:t>WAS</a:t>
            </a:r>
            <a:r>
              <a:rPr lang="en-US" sz="2000" dirty="0" smtClean="0"/>
              <a:t>, so the Subject must be SINGULAR</a:t>
            </a:r>
          </a:p>
          <a:p>
            <a:pPr marL="1085850" indent="-1085850" eaLnBrk="1" hangingPunct="1">
              <a:spcBef>
                <a:spcPct val="30000"/>
              </a:spcBef>
              <a:spcAft>
                <a:spcPct val="2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spcAft>
                <a:spcPct val="4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19194B"/>
                </a:solidFill>
                <a:sym typeface="Wingdings" pitchFamily="2" charset="2"/>
              </a:rPr>
              <a:t>The answer is C: The phone (singular noun).</a:t>
            </a: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838200" y="1598613"/>
            <a:ext cx="6705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latin typeface="Tahoma" pitchFamily="34" charset="0"/>
                <a:sym typeface="Wingdings" pitchFamily="2" charset="2"/>
              </a:rPr>
              <a:t>_______ was ringing continuously for hours.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Loudly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In the morning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The phone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The bells</a:t>
            </a:r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1155700" y="2743200"/>
            <a:ext cx="381000" cy="228600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15888"/>
            <a:ext cx="7902575" cy="722312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SUBJECT and VERBS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-279400" y="609600"/>
            <a:ext cx="914400" cy="625475"/>
          </a:xfrm>
        </p:spPr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6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/>
      <p:bldP spid="486405" grpId="0" animBg="1"/>
      <p:bldP spid="4864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25856"/>
            <a:ext cx="8763000" cy="5679744"/>
          </a:xfrm>
        </p:spPr>
        <p:txBody>
          <a:bodyPr/>
          <a:lstStyle/>
          <a:p>
            <a:pPr marL="1085850" indent="-1085850" eaLnBrk="1" hangingPunct="1"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ym typeface="Wingdings" pitchFamily="2" charset="2"/>
              </a:rPr>
              <a:t>	</a:t>
            </a: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18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Missing VERB…</a:t>
            </a: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The only verb in options is </a:t>
            </a:r>
            <a:r>
              <a:rPr lang="en-US" sz="2000" b="1" dirty="0" smtClean="0"/>
              <a:t>B: are delivered </a:t>
            </a:r>
            <a:r>
              <a:rPr lang="en-US" sz="2000" dirty="0" smtClean="0"/>
              <a:t>(in the passive form).</a:t>
            </a:r>
          </a:p>
          <a:p>
            <a:pPr marL="0" indent="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1938338" algn="l"/>
              </a:tabLst>
              <a:defRPr/>
            </a:pPr>
            <a:endParaRPr lang="en-US" sz="2000" dirty="0" smtClean="0"/>
          </a:p>
          <a:p>
            <a:pPr marL="0" indent="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1938338" algn="l"/>
              </a:tabLst>
              <a:defRPr/>
            </a:pPr>
            <a:endParaRPr lang="en-US" sz="2000" dirty="0" smtClean="0"/>
          </a:p>
          <a:p>
            <a:pPr marL="0" indent="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1938338" algn="l"/>
              </a:tabLst>
              <a:defRPr/>
            </a:pPr>
            <a:endParaRPr lang="en-US" sz="2000" dirty="0" smtClean="0"/>
          </a:p>
          <a:p>
            <a:pPr marL="0" indent="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spcAft>
                <a:spcPct val="4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0"/>
              </a:spcBef>
              <a:spcAft>
                <a:spcPct val="4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0"/>
              </a:spcBef>
              <a:spcAft>
                <a:spcPct val="4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ym typeface="Wingdings" pitchFamily="2" charset="2"/>
              </a:rPr>
              <a:t>Missing </a:t>
            </a:r>
            <a:r>
              <a:rPr lang="en-US" sz="2000" b="1" dirty="0" smtClean="0">
                <a:sym typeface="Wingdings" pitchFamily="2" charset="2"/>
              </a:rPr>
              <a:t>Predicate</a:t>
            </a:r>
            <a:r>
              <a:rPr lang="en-US" sz="2000" dirty="0" smtClean="0">
                <a:sym typeface="Wingdings" pitchFamily="2" charset="2"/>
              </a:rPr>
              <a:t>… Remember that </a:t>
            </a:r>
            <a:r>
              <a:rPr lang="en-US" sz="2000" b="1" dirty="0" smtClean="0">
                <a:sym typeface="Wingdings" pitchFamily="2" charset="2"/>
              </a:rPr>
              <a:t>Verb-</a:t>
            </a:r>
            <a:r>
              <a:rPr lang="en-US" sz="2000" b="1" dirty="0" err="1" smtClean="0">
                <a:sym typeface="Wingdings" pitchFamily="2" charset="2"/>
              </a:rPr>
              <a:t>ing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cannot be Predicate directly, but should be preceded with TO BE  Continuous.</a:t>
            </a:r>
          </a:p>
          <a:p>
            <a:pPr marL="1085850" indent="-1085850" eaLnBrk="1" hangingPunct="1">
              <a:spcBef>
                <a:spcPct val="0"/>
              </a:spcBef>
              <a:spcAft>
                <a:spcPct val="4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ym typeface="Wingdings" pitchFamily="2" charset="2"/>
              </a:rPr>
              <a:t>A: double subject; B: double subject; C: double Verb-</a:t>
            </a:r>
            <a:r>
              <a:rPr lang="en-US" sz="2000" dirty="0" err="1" smtClean="0">
                <a:sym typeface="Wingdings" pitchFamily="2" charset="2"/>
              </a:rPr>
              <a:t>ing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D: </a:t>
            </a:r>
            <a:r>
              <a:rPr lang="en-US" sz="2000" dirty="0" smtClean="0">
                <a:sym typeface="Wingdings" pitchFamily="2" charset="2"/>
              </a:rPr>
              <a:t>Correct (future)</a:t>
            </a: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838200" y="1115704"/>
            <a:ext cx="6705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Newspapers _______ every morning and every evening.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delivery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are delivered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on time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regularly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1114756" y="1953904"/>
            <a:ext cx="444500" cy="230187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15888"/>
            <a:ext cx="7902575" cy="72231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OTHER EXAMPLES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87104" y="3780432"/>
            <a:ext cx="6705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The plane _______ landing at the airport in five minutes.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it is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it really is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is descending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will be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190956" y="5235839"/>
            <a:ext cx="444500" cy="251795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-279400" y="609600"/>
            <a:ext cx="914400" cy="625475"/>
          </a:xfrm>
        </p:spPr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6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6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64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uiExpand="1" build="p"/>
      <p:bldP spid="486405" grpId="0" uiExpand="1" animBg="1"/>
      <p:bldP spid="486404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1" descr="Ex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3788" y="533400"/>
            <a:ext cx="8867736" cy="597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44450"/>
            <a:ext cx="7924800" cy="838200"/>
          </a:xfrm>
        </p:spPr>
        <p:txBody>
          <a:bodyPr/>
          <a:lstStyle/>
          <a:p>
            <a:pPr eaLnBrk="1" hangingPunct="1"/>
            <a:endParaRPr lang="en-US" sz="4000" dirty="0" smtClean="0">
              <a:sym typeface="Wingdings" pitchFamily="2" charset="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595" y="2508350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595" y="3028102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1907" y="3553542"/>
            <a:ext cx="263461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2299648" y="1711656"/>
            <a:ext cx="3595049" cy="255896"/>
          </a:xfrm>
          <a:prstGeom prst="wedgeRectCallout">
            <a:avLst>
              <a:gd name="adj1" fmla="val -37745"/>
              <a:gd name="adj2" fmla="val -116405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Verb: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is; has </a:t>
            </a:r>
            <a:r>
              <a:rPr lang="en-US" sz="1800" dirty="0" smtClean="0">
                <a:latin typeface="Arial Narrow" pitchFamily="34" charset="0"/>
              </a:rPr>
              <a:t>always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been; </a:t>
            </a:r>
            <a:r>
              <a:rPr lang="en-US" sz="1800" dirty="0" smtClean="0">
                <a:latin typeface="Arial Narrow" pitchFamily="34" charset="0"/>
              </a:rPr>
              <a:t>etc.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409263" y="2770496"/>
            <a:ext cx="2031109" cy="242248"/>
          </a:xfrm>
          <a:prstGeom prst="wedgeRectCallout">
            <a:avLst>
              <a:gd name="adj1" fmla="val -55819"/>
              <a:gd name="adj2" fmla="val -104328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Subject: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He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600200" y="3276600"/>
            <a:ext cx="5105400" cy="228600"/>
          </a:xfrm>
          <a:prstGeom prst="wedgeRectCallout">
            <a:avLst>
              <a:gd name="adj1" fmla="val -20612"/>
              <a:gd name="adj2" fmla="val -104663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verb: </a:t>
            </a:r>
            <a:r>
              <a:rPr lang="en-US" sz="1800" strike="sngStrike" dirty="0" smtClean="0">
                <a:solidFill>
                  <a:srgbClr val="0000CC"/>
                </a:solidFill>
                <a:latin typeface="Arial Narrow" pitchFamily="34" charset="0"/>
              </a:rPr>
              <a:t>paying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was paying; paid; must pay; </a:t>
            </a:r>
            <a:r>
              <a:rPr lang="en-US" sz="1800" dirty="0" smtClean="0">
                <a:latin typeface="Arial Narrow" pitchFamily="34" charset="0"/>
              </a:rPr>
              <a:t>etc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51907" y="4078982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004248" y="4343400"/>
            <a:ext cx="2667000" cy="236560"/>
          </a:xfrm>
          <a:prstGeom prst="wedgeRectCallout">
            <a:avLst>
              <a:gd name="adj1" fmla="val -2678"/>
              <a:gd name="adj2" fmla="val -115399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Subject: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she; he; </a:t>
            </a:r>
            <a:r>
              <a:rPr lang="en-US" sz="1800" dirty="0" smtClean="0">
                <a:latin typeface="Arial Narrow" pitchFamily="34" charset="0"/>
              </a:rPr>
              <a:t>etc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57595" y="4585086"/>
            <a:ext cx="263461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1352264" y="5848066"/>
            <a:ext cx="7105936" cy="273334"/>
          </a:xfrm>
          <a:prstGeom prst="wedgeRectCallout">
            <a:avLst>
              <a:gd name="adj1" fmla="val -51407"/>
              <a:gd name="adj2" fmla="val -102802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</a:t>
            </a:r>
            <a:r>
              <a:rPr lang="en-US" sz="1800" dirty="0" err="1" smtClean="0">
                <a:latin typeface="Arial Narrow" pitchFamily="34" charset="0"/>
              </a:rPr>
              <a:t>Subj+Vb</a:t>
            </a:r>
            <a:r>
              <a:rPr lang="en-US" sz="1800" dirty="0" smtClean="0">
                <a:latin typeface="Arial Narrow" pitchFamily="34" charset="0"/>
              </a:rPr>
              <a:t>: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He is; We are; </a:t>
            </a:r>
            <a:r>
              <a:rPr lang="en-US" sz="1800" dirty="0" smtClean="0">
                <a:latin typeface="Arial Narrow" pitchFamily="34" charset="0"/>
              </a:rPr>
              <a:t>etc. </a:t>
            </a:r>
            <a:r>
              <a:rPr lang="en-US" sz="1800" b="1" dirty="0" smtClean="0">
                <a:latin typeface="Arial Narrow" pitchFamily="34" charset="0"/>
              </a:rPr>
              <a:t>Or</a:t>
            </a:r>
            <a:r>
              <a:rPr lang="en-US" sz="1800" dirty="0" smtClean="0">
                <a:latin typeface="Arial Narrow" pitchFamily="34" charset="0"/>
              </a:rPr>
              <a:t>: Add </a:t>
            </a:r>
            <a:r>
              <a:rPr lang="en-US" sz="1800" dirty="0" err="1" smtClean="0">
                <a:latin typeface="Arial Narrow" pitchFamily="34" charset="0"/>
              </a:rPr>
              <a:t>Vb</a:t>
            </a:r>
            <a:r>
              <a:rPr lang="en-US" sz="1800" dirty="0" smtClean="0">
                <a:latin typeface="Arial Narrow" pitchFamily="34" charset="0"/>
              </a:rPr>
              <a:t>: </a:t>
            </a:r>
            <a:r>
              <a:rPr lang="en-US" sz="1800" dirty="0" err="1" smtClean="0">
                <a:latin typeface="Arial Narrow" pitchFamily="34" charset="0"/>
              </a:rPr>
              <a:t>Walking..</a:t>
            </a:r>
            <a:r>
              <a:rPr lang="en-US" sz="1800" dirty="0" err="1" smtClean="0">
                <a:solidFill>
                  <a:srgbClr val="FF0000"/>
                </a:solidFill>
                <a:latin typeface="Arial Narrow" pitchFamily="34" charset="0"/>
              </a:rPr>
              <a:t>is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 fun</a:t>
            </a:r>
            <a:r>
              <a:rPr lang="en-US" sz="1800" dirty="0" smtClean="0">
                <a:latin typeface="Arial Narrow" pitchFamily="34" charset="0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is exhausting</a:t>
            </a:r>
            <a:r>
              <a:rPr lang="en-US" sz="1800" dirty="0" smtClean="0">
                <a:latin typeface="Arial Narrow" pitchFamily="34" charset="0"/>
              </a:rPr>
              <a:t>, etc. 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51907" y="5104838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3622344" y="5329451"/>
            <a:ext cx="4038600" cy="260445"/>
          </a:xfrm>
          <a:prstGeom prst="wedgeRectCallout">
            <a:avLst>
              <a:gd name="adj1" fmla="val -37318"/>
              <a:gd name="adj2" fmla="val -96504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Verb: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is; was; seems; might be; </a:t>
            </a:r>
            <a:r>
              <a:rPr lang="en-US" sz="1800" dirty="0" smtClean="0">
                <a:latin typeface="Arial Narrow" pitchFamily="34" charset="0"/>
              </a:rPr>
              <a:t>etc.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51907" y="5641654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38150" y="6153150"/>
            <a:ext cx="263461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Left Arrow 22">
            <a:hlinkClick r:id="rId3" action="ppaction://hlinksldjump"/>
          </p:cNvPr>
          <p:cNvSpPr/>
          <p:nvPr/>
        </p:nvSpPr>
        <p:spPr bwMode="auto">
          <a:xfrm>
            <a:off x="8001000" y="61595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-279400" y="609600"/>
            <a:ext cx="914400" cy="625475"/>
          </a:xfrm>
        </p:spPr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 animBg="1"/>
      <p:bldP spid="13" grpId="0" animBg="1"/>
      <p:bldP spid="14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24888" cy="5711825"/>
          </a:xfrm>
        </p:spPr>
        <p:txBody>
          <a:bodyPr/>
          <a:lstStyle/>
          <a:p>
            <a:pPr marL="1085850" indent="-1085850" eaLnBrk="1" hangingPunct="1">
              <a:spcBef>
                <a:spcPct val="0"/>
              </a:spcBef>
              <a:spcAft>
                <a:spcPct val="5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olidFill>
                  <a:srgbClr val="0000CC"/>
                </a:solidFill>
              </a:rPr>
              <a:t>Objects of prepositions are </a:t>
            </a:r>
            <a:r>
              <a:rPr lang="en-US" sz="2000" b="1" dirty="0" smtClean="0">
                <a:solidFill>
                  <a:srgbClr val="0000CC"/>
                </a:solidFill>
              </a:rPr>
              <a:t>adverbs or complements </a:t>
            </a:r>
            <a:r>
              <a:rPr lang="en-US" sz="2000" dirty="0" smtClean="0">
                <a:solidFill>
                  <a:srgbClr val="0000CC"/>
                </a:solidFill>
              </a:rPr>
              <a:t>of the sentences, and CANNOT function as SUBJECTS, although it contains Nouns.</a:t>
            </a:r>
          </a:p>
          <a:p>
            <a:pPr marL="1085850" indent="-1085850" eaLnBrk="1" hangingPunct="1">
              <a:spcBef>
                <a:spcPct val="0"/>
              </a:spcBef>
              <a:spcAft>
                <a:spcPts val="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For more than ten years </a:t>
            </a:r>
            <a:r>
              <a:rPr lang="en-US" sz="2000" b="1" dirty="0" smtClean="0"/>
              <a:t>she has been expecting </a:t>
            </a:r>
            <a:r>
              <a:rPr lang="en-US" sz="2000" dirty="0" smtClean="0"/>
              <a:t>her husband’s return.</a:t>
            </a:r>
          </a:p>
          <a:p>
            <a:pPr marL="1085850" indent="-1085850" eaLnBrk="1" hangingPunct="1">
              <a:spcBef>
                <a:spcPct val="0"/>
              </a:spcBef>
              <a:spcAft>
                <a:spcPts val="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Under the table </a:t>
            </a:r>
            <a:r>
              <a:rPr lang="en-US" sz="2000" b="1" dirty="0" smtClean="0"/>
              <a:t>lies the missing book</a:t>
            </a:r>
            <a:r>
              <a:rPr lang="en-US" sz="2000" dirty="0" smtClean="0"/>
              <a:t>. = There lies the missing book.</a:t>
            </a:r>
          </a:p>
          <a:p>
            <a:pPr marL="1085850" indent="-1085850" eaLnBrk="1" hangingPunct="1">
              <a:spcBef>
                <a:spcPct val="0"/>
              </a:spcBef>
              <a:spcAft>
                <a:spcPts val="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b="1" dirty="0" smtClean="0"/>
              <a:t>The missing book</a:t>
            </a:r>
            <a:r>
              <a:rPr lang="en-US" sz="2000" dirty="0" smtClean="0"/>
              <a:t> </a:t>
            </a:r>
            <a:r>
              <a:rPr lang="en-US" sz="2000" b="1" dirty="0" smtClean="0"/>
              <a:t>lies </a:t>
            </a:r>
            <a:r>
              <a:rPr lang="en-US" sz="2000" dirty="0" smtClean="0"/>
              <a:t>under the table. / The missing book lies there.</a:t>
            </a:r>
          </a:p>
          <a:p>
            <a:pPr marL="1085850" indent="-1085850" eaLnBrk="1" hangingPunct="1">
              <a:spcBef>
                <a:spcPts val="1200"/>
              </a:spcBef>
              <a:spcAft>
                <a:spcPts val="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Example:</a:t>
            </a:r>
            <a:endParaRPr lang="en-US" sz="20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dirty="0" smtClean="0">
                <a:sym typeface="Wingdings" pitchFamily="2" charset="2"/>
              </a:rPr>
              <a:t>	</a:t>
            </a: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8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18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Notice that </a:t>
            </a:r>
            <a:r>
              <a:rPr lang="en-US" sz="2000" b="1" dirty="0" smtClean="0"/>
              <a:t>To Mike</a:t>
            </a:r>
            <a:r>
              <a:rPr lang="en-US" sz="2000" dirty="0" smtClean="0"/>
              <a:t> cannot be subject because it is preceded by to </a:t>
            </a:r>
            <a:r>
              <a:rPr lang="en-US" sz="2000" dirty="0" smtClean="0">
                <a:sym typeface="Wingdings" pitchFamily="2" charset="2"/>
              </a:rPr>
              <a:t> Object of Preposition; functions as adverb.</a:t>
            </a: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There is a Verb (was a big surprise), so we should find </a:t>
            </a:r>
            <a:r>
              <a:rPr lang="en-US" sz="2000" b="1" dirty="0" smtClean="0"/>
              <a:t>SUBJECT</a:t>
            </a:r>
            <a:r>
              <a:rPr lang="en-US" sz="2000" dirty="0" smtClean="0"/>
              <a:t>.</a:t>
            </a: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Subject: NOUN, PRONOUN, NOUN PHRASE/CLAUSE, VERB-</a:t>
            </a:r>
            <a:r>
              <a:rPr lang="en-US" sz="2000" dirty="0" err="1" smtClean="0"/>
              <a:t>ING</a:t>
            </a:r>
            <a:r>
              <a:rPr lang="en-US" sz="2000" dirty="0" smtClean="0"/>
              <a:t>, TO-INF.</a:t>
            </a:r>
          </a:p>
          <a:p>
            <a:pPr marL="1085850" indent="-1085850" eaLnBrk="1" hangingPunct="1">
              <a:spcBef>
                <a:spcPct val="0"/>
              </a:spcBef>
              <a:spcAft>
                <a:spcPct val="40000"/>
              </a:spcAft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b="1" dirty="0" smtClean="0"/>
              <a:t>Answer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b="1" dirty="0" smtClean="0">
                <a:solidFill>
                  <a:srgbClr val="19194B"/>
                </a:solidFill>
                <a:sym typeface="Wingdings" pitchFamily="2" charset="2"/>
              </a:rPr>
              <a:t>B:</a:t>
            </a:r>
            <a:r>
              <a:rPr lang="en-US" sz="2000" dirty="0" smtClean="0">
                <a:solidFill>
                  <a:srgbClr val="19194B"/>
                </a:solidFill>
                <a:sym typeface="Wingdings" pitchFamily="2" charset="2"/>
              </a:rPr>
              <a:t> the party.</a:t>
            </a: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1676400" y="3034352"/>
            <a:ext cx="5181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latin typeface="Tahoma" pitchFamily="34" charset="0"/>
                <a:sym typeface="Wingdings" pitchFamily="2" charset="2"/>
              </a:rPr>
              <a:t>To Mike _______ was a  big surprise.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really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the party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funny</a:t>
            </a: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when</a:t>
            </a:r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1994848" y="3878240"/>
            <a:ext cx="381000" cy="228600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15888"/>
            <a:ext cx="7902575" cy="72231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OBJECTS of PREPOSITIONS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-279400" y="609600"/>
            <a:ext cx="914400" cy="625475"/>
          </a:xfrm>
        </p:spPr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6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6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64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6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/>
      <p:bldP spid="486405" grpId="0" animBg="1"/>
      <p:bldP spid="4864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Grp="1" noChangeArrowheads="1"/>
          </p:cNvSpPr>
          <p:nvPr>
            <p:ph type="title"/>
          </p:nvPr>
        </p:nvSpPr>
        <p:spPr>
          <a:xfrm>
            <a:off x="1281112" y="211138"/>
            <a:ext cx="7902575" cy="72231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OTHER EXAMPLES</a:t>
            </a:r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2" y="263856"/>
            <a:ext cx="8624888" cy="5603544"/>
          </a:xfrm>
        </p:spPr>
        <p:txBody>
          <a:bodyPr/>
          <a:lstStyle/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>
                <a:sym typeface="Wingdings" pitchFamily="2" charset="2"/>
              </a:rPr>
              <a:t>	</a:t>
            </a: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18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>
              <a:sym typeface="Wingdings" pitchFamily="2" charset="2"/>
            </a:endParaRPr>
          </a:p>
          <a:p>
            <a:pPr marL="1085850" indent="-1085850" eaLnBrk="1" hangingPunct="1">
              <a:spcBef>
                <a:spcPct val="5000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There is a </a:t>
            </a:r>
            <a:r>
              <a:rPr lang="en-US" sz="2000" b="1" dirty="0" smtClean="0"/>
              <a:t>subject </a:t>
            </a:r>
            <a:r>
              <a:rPr lang="en-US" sz="2000" dirty="0" smtClean="0"/>
              <a:t>(Homo Sapiens), but there is NO VERB.</a:t>
            </a:r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endParaRPr lang="en-US" sz="2000" dirty="0" smtClean="0"/>
          </a:p>
          <a:p>
            <a:pPr marL="1085850" indent="-1085850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347663" algn="l"/>
                <a:tab pos="979488" algn="l"/>
                <a:tab pos="1938338" algn="l"/>
              </a:tabLst>
              <a:defRPr/>
            </a:pPr>
            <a:r>
              <a:rPr lang="en-US" sz="2000" dirty="0" smtClean="0"/>
              <a:t>There is a verb/predicate (replaced), but NO SUBJECT.</a:t>
            </a:r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1128712" y="400050"/>
            <a:ext cx="6705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Homo Sapiens _______ about 40,000 years ago.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their first appearance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first appeared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first appearing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they first appeared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1405268" y="1236354"/>
            <a:ext cx="444500" cy="228600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52512" y="2594306"/>
            <a:ext cx="6705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_______ replaced the Franklin half dollar in 1964.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The Kennedy half dollar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The half dollar featured Kennedy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On the Kennedy half dollar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The Kennedy half dollar that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336366" y="3124200"/>
            <a:ext cx="444500" cy="244167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52512" y="4857750"/>
            <a:ext cx="6705600" cy="179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spcAft>
                <a:spcPct val="30000"/>
              </a:spcAft>
              <a:tabLst>
                <a:tab pos="174625" algn="l"/>
                <a:tab pos="804863" algn="l"/>
              </a:tabLst>
            </a:pP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With his friend _______ found the movie theater.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(A)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has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(B)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when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(C)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later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ct val="0"/>
              </a:spcAft>
              <a:tabLst>
                <a:tab pos="174625" algn="l"/>
                <a:tab pos="804863" algn="l"/>
              </a:tabLst>
            </a:pPr>
            <a:r>
              <a:rPr lang="en-US" sz="2000" b="0" dirty="0">
                <a:solidFill>
                  <a:srgbClr val="B40000"/>
                </a:solidFill>
                <a:latin typeface="Tahoma" pitchFamily="34" charset="0"/>
                <a:sym typeface="Wingdings" pitchFamily="2" charset="2"/>
              </a:rPr>
              <a:t>	 </a:t>
            </a:r>
            <a:r>
              <a:rPr lang="en-US" sz="2000" b="0" dirty="0">
                <a:latin typeface="Tahoma" pitchFamily="34" charset="0"/>
                <a:sym typeface="Wingdings" pitchFamily="2" charset="2"/>
              </a:rPr>
              <a:t>(D)	</a:t>
            </a:r>
            <a:r>
              <a:rPr lang="en-US" sz="2000" b="0" dirty="0" smtClean="0">
                <a:latin typeface="Tahoma" pitchFamily="34" charset="0"/>
                <a:sym typeface="Wingdings" pitchFamily="2" charset="2"/>
              </a:rPr>
              <a:t>he</a:t>
            </a:r>
            <a:endParaRPr lang="en-US" sz="2000" b="0" dirty="0"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331286" y="6305223"/>
            <a:ext cx="444500" cy="244167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-279400" y="609600"/>
            <a:ext cx="914400" cy="625475"/>
          </a:xfrm>
        </p:spPr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6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64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uiExpand="1" build="p"/>
      <p:bldP spid="486405" grpId="0" uiExpand="1" animBg="1"/>
      <p:bldP spid="48640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908364"/>
              </p:ext>
            </p:extLst>
          </p:nvPr>
        </p:nvGraphicFramePr>
        <p:xfrm>
          <a:off x="-79375" y="709612"/>
          <a:ext cx="10732752" cy="744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Document" r:id="rId3" imgW="10464340" imgH="7265401" progId="Word.Document.8">
                  <p:embed/>
                </p:oleObj>
              </mc:Choice>
              <mc:Fallback>
                <p:oleObj name="Document" r:id="rId3" imgW="10464340" imgH="7265401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9375" y="709612"/>
                        <a:ext cx="10732752" cy="7443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Brace 16"/>
          <p:cNvSpPr/>
          <p:nvPr/>
        </p:nvSpPr>
        <p:spPr bwMode="auto">
          <a:xfrm>
            <a:off x="7366376" y="1015338"/>
            <a:ext cx="201304" cy="5638800"/>
          </a:xfrm>
          <a:prstGeom prst="rightBrace">
            <a:avLst>
              <a:gd name="adj1" fmla="val 33408"/>
              <a:gd name="adj2" fmla="val 50242"/>
            </a:avLst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85762" y="2196664"/>
            <a:ext cx="1295400" cy="336593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0" rIns="36000" bIns="36000" anchor="ctr"/>
          <a:lstStyle/>
          <a:p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Optional:</a:t>
            </a:r>
            <a:endParaRPr lang="en-US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+</a:t>
            </a: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Objects</a:t>
            </a:r>
            <a:endParaRPr lang="en-US" sz="2400" b="1" dirty="0">
              <a:latin typeface="Arial Narrow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</a:rPr>
              <a:t>+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Adverbs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 Frequency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 Manner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 Place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 Time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 Purpose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 Reason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pitchFamily="34" charset="0"/>
              </a:rPr>
              <a:t> Degree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pitchFamily="34" charset="0"/>
              </a:rPr>
              <a:t> Sequence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pitchFamily="34" charset="0"/>
              </a:rPr>
              <a:t> etc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25" y="77788"/>
            <a:ext cx="6530975" cy="569912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Sentence Main Elements</a:t>
            </a:r>
            <a:r>
              <a:rPr lang="en-US" dirty="0" smtClean="0">
                <a:solidFill>
                  <a:schemeClr val="tx1"/>
                </a:solidFill>
                <a:hlinkClick r:id="rId6" action="ppaction://hlinksldjump"/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-295995" y="682804"/>
            <a:ext cx="914401" cy="625475"/>
          </a:xfrm>
        </p:spPr>
        <p:txBody>
          <a:bodyPr/>
          <a:lstStyle/>
          <a:p>
            <a:pPr>
              <a:defRPr/>
            </a:pPr>
            <a:endParaRPr lang="en-AU" sz="900" b="1" dirty="0" smtClean="0"/>
          </a:p>
          <a:p>
            <a:pPr>
              <a:defRPr/>
            </a:pPr>
            <a:fld id="{C602EDBF-8BDB-4A56-95B2-9A5DAAB7C286}" type="slidenum">
              <a:rPr lang="en-AU" sz="1100" b="1" smtClean="0"/>
              <a:pPr>
                <a:defRPr/>
              </a:pPr>
              <a:t>2</a:t>
            </a:fld>
            <a:endParaRPr lang="en-AU" sz="900" b="1" dirty="0"/>
          </a:p>
        </p:txBody>
      </p:sp>
      <p:sp>
        <p:nvSpPr>
          <p:cNvPr id="6" name="Rectangle 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965732" y="2196664"/>
            <a:ext cx="1676400" cy="873456"/>
          </a:xfrm>
          <a:prstGeom prst="rect">
            <a:avLst/>
          </a:prstGeom>
          <a:solidFill>
            <a:srgbClr val="FCCB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sz="2000" b="1" dirty="0" err="1" smtClean="0">
                <a:latin typeface="Arial Narrow" pitchFamily="34" charset="0"/>
              </a:rPr>
              <a:t>Vb</a:t>
            </a:r>
            <a:r>
              <a:rPr lang="en-US" sz="2000" dirty="0" err="1" smtClean="0">
                <a:latin typeface="Arial Narrow" pitchFamily="34" charset="0"/>
              </a:rPr>
              <a:t>+</a:t>
            </a:r>
            <a:r>
              <a:rPr lang="en-US" sz="2000" i="1" dirty="0" err="1" smtClean="0">
                <a:latin typeface="Arial Narrow" pitchFamily="34" charset="0"/>
              </a:rPr>
              <a:t>complement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r>
              <a:rPr lang="en-US" sz="2000" dirty="0" err="1" smtClean="0">
                <a:latin typeface="Arial Narrow" pitchFamily="34" charset="0"/>
              </a:rPr>
              <a:t>Kalimat</a:t>
            </a:r>
            <a:r>
              <a:rPr lang="en-US" sz="2000" dirty="0" smtClean="0">
                <a:latin typeface="Arial Narrow" pitchFamily="34" charset="0"/>
              </a:rPr>
              <a:t> Nominal</a:t>
            </a:r>
          </a:p>
          <a:p>
            <a:r>
              <a:rPr lang="en-US" dirty="0" smtClean="0">
                <a:latin typeface="Arial Narrow" pitchFamily="34" charset="0"/>
              </a:rPr>
              <a:t>(</a:t>
            </a:r>
            <a:r>
              <a:rPr lang="en-US" b="1" dirty="0" smtClean="0">
                <a:latin typeface="Arial Narrow" pitchFamily="34" charset="0"/>
              </a:rPr>
              <a:t>non-action</a:t>
            </a:r>
            <a:r>
              <a:rPr lang="en-US" dirty="0" smtClean="0">
                <a:latin typeface="Arial Narrow" pitchFamily="34" charset="0"/>
              </a:rPr>
              <a:t>)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7" name="Rectangle 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534732" y="3110552"/>
            <a:ext cx="2895600" cy="26385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Continuous/</a:t>
            </a:r>
            <a:r>
              <a:rPr lang="en-US" dirty="0" err="1" smtClean="0">
                <a:latin typeface="Arial Narrow" pitchFamily="34" charset="0"/>
              </a:rPr>
              <a:t>sedang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berlangsung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8" name="Rectangle 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234476" y="3393744"/>
            <a:ext cx="2760264" cy="2365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Passive (</a:t>
            </a:r>
            <a:r>
              <a:rPr lang="en-US" dirty="0" err="1" smtClean="0">
                <a:latin typeface="Arial Narrow" pitchFamily="34" charset="0"/>
              </a:rPr>
              <a:t>Subj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dikenai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tindakan</a:t>
            </a:r>
            <a:r>
              <a:rPr lang="en-US" dirty="0" smtClean="0">
                <a:latin typeface="Arial Narrow" pitchFamily="34" charset="0"/>
              </a:rPr>
              <a:t>)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9" name="Rectangle 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822468" y="3657600"/>
            <a:ext cx="2424752" cy="2422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err="1" smtClean="0">
                <a:latin typeface="Arial Narrow" pitchFamily="34" charset="0"/>
              </a:rPr>
              <a:t>Keharusan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kepastian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fungsi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0" name="Rectangle 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346732" y="4487554"/>
            <a:ext cx="1295400" cy="56865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Verb </a:t>
            </a:r>
            <a:r>
              <a:rPr lang="en-US" dirty="0" err="1" smtClean="0">
                <a:latin typeface="Arial Narrow" pitchFamily="34" charset="0"/>
              </a:rPr>
              <a:t>dalam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err="1" smtClean="0">
                <a:latin typeface="Arial Narrow" pitchFamily="34" charset="0"/>
              </a:rPr>
              <a:t>bentuk</a:t>
            </a: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dirty="0" err="1" smtClean="0">
                <a:latin typeface="Arial Narrow" pitchFamily="34" charset="0"/>
              </a:rPr>
              <a:t>dasar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1" name="Rectangle 1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6064667" y="5635672"/>
            <a:ext cx="3066197" cy="25475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Simple Present/Past (</a:t>
            </a:r>
            <a:r>
              <a:rPr lang="en-US" dirty="0" err="1" smtClean="0">
                <a:latin typeface="Arial Narrow" pitchFamily="34" charset="0"/>
              </a:rPr>
              <a:t>mempunyai</a:t>
            </a:r>
            <a:r>
              <a:rPr lang="en-US" dirty="0" smtClean="0">
                <a:latin typeface="Arial Narrow" pitchFamily="34" charset="0"/>
              </a:rPr>
              <a:t>)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2" name="Rectangle 1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92404" y="5943600"/>
            <a:ext cx="2043752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Perfect tenses (</a:t>
            </a:r>
            <a:r>
              <a:rPr lang="en-US" dirty="0" err="1" smtClean="0">
                <a:latin typeface="Arial Narrow" pitchFamily="34" charset="0"/>
              </a:rPr>
              <a:t>sudah</a:t>
            </a:r>
            <a:r>
              <a:rPr lang="en-US" dirty="0" smtClean="0">
                <a:latin typeface="Arial Narrow" pitchFamily="34" charset="0"/>
              </a:rPr>
              <a:t>)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3" name="Rectangle 1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792900" y="6234752"/>
            <a:ext cx="1889080" cy="2422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err="1" smtClean="0">
                <a:latin typeface="Arial Narrow" pitchFamily="34" charset="0"/>
              </a:rPr>
              <a:t>Keharusan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kewajiban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047964" y="1405717"/>
            <a:ext cx="1936843" cy="2524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Simple Present Tense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5" name="Rectangle 14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438363" y="1770795"/>
            <a:ext cx="3570025" cy="2536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dirty="0" smtClean="0">
                <a:latin typeface="Arial Narrow" pitchFamily="34" charset="0"/>
              </a:rPr>
              <a:t>Past Tense (</a:t>
            </a:r>
            <a:r>
              <a:rPr lang="en-US" dirty="0" err="1" smtClean="0">
                <a:latin typeface="Arial Narrow" pitchFamily="34" charset="0"/>
              </a:rPr>
              <a:t>sama</a:t>
            </a:r>
            <a:r>
              <a:rPr lang="en-US" dirty="0" smtClean="0">
                <a:latin typeface="Arial Narrow" pitchFamily="34" charset="0"/>
              </a:rPr>
              <a:t> untuk </a:t>
            </a:r>
            <a:r>
              <a:rPr lang="en-US" dirty="0" err="1" smtClean="0">
                <a:latin typeface="Arial Narrow" pitchFamily="34" charset="0"/>
              </a:rPr>
              <a:t>seluruh</a:t>
            </a:r>
            <a:r>
              <a:rPr lang="en-US" dirty="0" smtClean="0">
                <a:latin typeface="Arial Narrow" pitchFamily="34" charset="0"/>
              </a:rPr>
              <a:t> Subject)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6" name="Rectangle 15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381500" y="1009650"/>
            <a:ext cx="1842448" cy="25817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b="1" dirty="0" smtClean="0">
                <a:latin typeface="Agency FB" pitchFamily="34" charset="0"/>
              </a:rPr>
              <a:t>Various types of Verbs</a:t>
            </a:r>
            <a:endParaRPr lang="en-US" sz="1600" b="1" dirty="0">
              <a:latin typeface="Agency FB" pitchFamily="34" charset="0"/>
            </a:endParaRPr>
          </a:p>
        </p:txBody>
      </p:sp>
      <p:sp>
        <p:nvSpPr>
          <p:cNvPr id="19" name="Rectangl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709847" y="777923"/>
            <a:ext cx="1284027" cy="559558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b="1" dirty="0" smtClean="0">
                <a:latin typeface="Agency FB" pitchFamily="34" charset="0"/>
              </a:rPr>
              <a:t>Auxiliary Verbs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Agency FB" pitchFamily="34" charset="0"/>
              </a:rPr>
              <a:t>(+do, does, did)</a:t>
            </a:r>
            <a:endParaRPr lang="en-US" b="1" dirty="0">
              <a:solidFill>
                <a:srgbClr val="0000CC"/>
              </a:solidFill>
              <a:latin typeface="Agency FB" pitchFamily="34" charset="0"/>
            </a:endParaRPr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 bwMode="auto">
          <a:xfrm rot="10800000" flipV="1">
            <a:off x="4090351" y="1057702"/>
            <a:ext cx="3619497" cy="19709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4412777" y="1187924"/>
            <a:ext cx="3429002" cy="3186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498377" y="1721324"/>
            <a:ext cx="4876801" cy="35677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1" descr="Ex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600" y="457200"/>
            <a:ext cx="8915400" cy="633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-94302"/>
            <a:ext cx="7924800" cy="641350"/>
          </a:xfrm>
        </p:spPr>
        <p:txBody>
          <a:bodyPr/>
          <a:lstStyle/>
          <a:p>
            <a:pPr eaLnBrk="1" hangingPunct="1"/>
            <a:endParaRPr lang="en-US" sz="4000" dirty="0" smtClean="0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57595" y="547048"/>
            <a:ext cx="263461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703696" y="1618956"/>
            <a:ext cx="4667536" cy="223492"/>
          </a:xfrm>
          <a:prstGeom prst="wedgeRectCallout">
            <a:avLst>
              <a:gd name="adj1" fmla="val -2284"/>
              <a:gd name="adj2" fmla="val -102802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Verb: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is; was; might be; should not be; </a:t>
            </a:r>
            <a:r>
              <a:rPr lang="en-US" sz="1800" dirty="0" smtClean="0">
                <a:latin typeface="Arial Narrow" pitchFamily="34" charset="0"/>
              </a:rPr>
              <a:t>etc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51907" y="971264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2963840" y="1195877"/>
            <a:ext cx="4150056" cy="224627"/>
          </a:xfrm>
          <a:prstGeom prst="wedgeRectCallout">
            <a:avLst>
              <a:gd name="adj1" fmla="val -37318"/>
              <a:gd name="adj2" fmla="val -96504"/>
            </a:avLst>
          </a:prstGeom>
          <a:solidFill>
            <a:srgbClr val="FFFF00">
              <a:alpha val="22000"/>
            </a:srgbClr>
          </a:solidFill>
          <a:ln w="9525" cap="flat" cmpd="sng" algn="ctr">
            <a:solidFill>
              <a:srgbClr val="B4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154113" indent="-1154113">
              <a:tabLst>
                <a:tab pos="566738" algn="l"/>
                <a:tab pos="1539875" algn="l"/>
              </a:tabLst>
            </a:pPr>
            <a:r>
              <a:rPr lang="en-US" sz="1800" dirty="0" smtClean="0">
                <a:latin typeface="Arial Narrow" pitchFamily="34" charset="0"/>
              </a:rPr>
              <a:t>missing </a:t>
            </a:r>
            <a:r>
              <a:rPr lang="en-US" sz="1800" dirty="0" err="1" smtClean="0">
                <a:latin typeface="Arial Narrow" pitchFamily="34" charset="0"/>
              </a:rPr>
              <a:t>Subject+Verb</a:t>
            </a:r>
            <a:r>
              <a:rPr lang="en-US" sz="1800" dirty="0" smtClean="0">
                <a:latin typeface="Arial Narrow" pitchFamily="34" charset="0"/>
              </a:rPr>
              <a:t>: e.g.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She was thinking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51907" y="1398896"/>
            <a:ext cx="241019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57595" y="1802632"/>
            <a:ext cx="263461" cy="23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714375" y="4177352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728023" y="6340806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5300023" y="4615502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5313671" y="6539552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655" y="3505200"/>
            <a:ext cx="3524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6602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1" descr="Ex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6497" y="1068317"/>
            <a:ext cx="8447206" cy="571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44450"/>
            <a:ext cx="8153400" cy="838200"/>
          </a:xfrm>
        </p:spPr>
        <p:txBody>
          <a:bodyPr/>
          <a:lstStyle/>
          <a:p>
            <a:pPr eaLnBrk="1" hangingPunct="1"/>
            <a:endParaRPr lang="en-US" sz="4000" b="1" dirty="0" smtClean="0">
              <a:sym typeface="Wingdings" pitchFamily="2" charset="2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39479" y="1948502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58815" y="4144654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53127" y="5382904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91125" y="2419350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187002" y="3886200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200650" y="6310952"/>
            <a:ext cx="414977" cy="198746"/>
          </a:xfrm>
          <a:prstGeom prst="flowChartSummingJunction">
            <a:avLst/>
          </a:prstGeom>
          <a:noFill/>
          <a:ln w="28575">
            <a:solidFill>
              <a:srgbClr val="B4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24" y="1068317"/>
            <a:ext cx="42862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50457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006600"/>
                </a:solidFill>
              </a:rPr>
              <a:t>Thank you!</a:t>
            </a:r>
          </a:p>
          <a:p>
            <a:pPr algn="ctr">
              <a:buNone/>
            </a:pPr>
            <a:endParaRPr lang="en-US" b="1" dirty="0" smtClean="0"/>
          </a:p>
          <a:p>
            <a:pPr algn="ctr"/>
            <a:r>
              <a:rPr lang="en-US" sz="4800" b="1" dirty="0" smtClean="0"/>
              <a:t>PRACTICE AGAIN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the exercises in the book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00CC"/>
                </a:solidFill>
              </a:rPr>
              <a:t>at home…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5EFE5B72-F925-4B41-B02E-CCDD58C0A057}" type="slidenum">
              <a:rPr lang="en-AU" sz="1400" b="1" smtClean="0"/>
              <a:pPr>
                <a:defRPr/>
              </a:pPr>
              <a:t>22</a:t>
            </a:fld>
            <a:endParaRPr lang="en-AU" sz="1600" b="1" dirty="0"/>
          </a:p>
        </p:txBody>
      </p:sp>
    </p:spTree>
    <p:extLst>
      <p:ext uri="{BB962C8B-B14F-4D97-AF65-F5344CB8AC3E}">
        <p14:creationId xmlns:p14="http://schemas.microsoft.com/office/powerpoint/2010/main" val="966323272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ross 16"/>
          <p:cNvSpPr/>
          <p:nvPr/>
        </p:nvSpPr>
        <p:spPr bwMode="auto">
          <a:xfrm rot="2537023">
            <a:off x="2704226" y="4274823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Cross 17"/>
          <p:cNvSpPr/>
          <p:nvPr/>
        </p:nvSpPr>
        <p:spPr bwMode="auto">
          <a:xfrm rot="2537023">
            <a:off x="5322322" y="4704727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5FF05"/>
                </a:solidFill>
              </a:rPr>
              <a:t>1: </a:t>
            </a:r>
            <a:r>
              <a:rPr lang="en-US" b="1" dirty="0" smtClean="0"/>
              <a:t>SUBJECTS and VERBS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53340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148688"/>
            <a:ext cx="8763000" cy="3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000" b="1" kern="0" dirty="0" smtClean="0">
                <a:sym typeface="Wingdings" pitchFamily="2" charset="2"/>
              </a:rPr>
              <a:t>All sentences must have </a:t>
            </a:r>
            <a:r>
              <a:rPr lang="en-US" sz="2400" b="1" kern="0" dirty="0" smtClean="0">
                <a:solidFill>
                  <a:srgbClr val="0000CC"/>
                </a:solidFill>
                <a:sym typeface="Wingdings" pitchFamily="2" charset="2"/>
              </a:rPr>
              <a:t>Subject + Verb</a:t>
            </a:r>
            <a:r>
              <a:rPr lang="en-US" sz="2000" b="1" kern="0" dirty="0" smtClean="0">
                <a:sym typeface="Wingdings" pitchFamily="2" charset="2"/>
              </a:rPr>
              <a:t> as the basic elements.</a:t>
            </a:r>
            <a:endParaRPr lang="en-US" sz="2000" b="1" kern="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of the information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incorrect.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our parliament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support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</a:t>
            </a:r>
            <a:r>
              <a:rPr lang="en-US" sz="2800" b="1" kern="0" dirty="0" err="1" smtClean="0">
                <a:solidFill>
                  <a:srgbClr val="0000CC"/>
                </a:solidFill>
                <a:latin typeface="+mn-lt"/>
              </a:rPr>
              <a:t>RUU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Aft>
                <a:spcPts val="300"/>
              </a:spcAft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bus arriving from Bali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hours late.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Aft>
                <a:spcPts val="300"/>
              </a:spcAft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 always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comes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on time to every meeting.</a:t>
            </a:r>
            <a:endParaRPr lang="en-US" sz="1100" kern="0" dirty="0" smtClean="0">
              <a:latin typeface="+mn-lt"/>
            </a:endParaRPr>
          </a:p>
          <a:p>
            <a:pPr lvl="0">
              <a:spcAft>
                <a:spcPts val="300"/>
              </a:spcAft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didn’t like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busy schedule.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000" b="1" kern="0" dirty="0" smtClean="0">
                <a:sym typeface="Wingdings" pitchFamily="2" charset="2"/>
              </a:rPr>
              <a:t>Subject and Verb </a:t>
            </a:r>
            <a:r>
              <a:rPr lang="en-US" sz="2000" b="1" u="sng" kern="0" dirty="0" smtClean="0">
                <a:solidFill>
                  <a:srgbClr val="FF0000"/>
                </a:solidFill>
                <a:sym typeface="Wingdings" pitchFamily="2" charset="2"/>
              </a:rPr>
              <a:t>CANNOT BE DOUBLED </a:t>
            </a:r>
            <a:r>
              <a:rPr lang="en-US" sz="2000" b="1" kern="0" dirty="0" smtClean="0">
                <a:sym typeface="Wingdings" pitchFamily="2" charset="2"/>
              </a:rPr>
              <a:t>in a sentence.</a:t>
            </a:r>
            <a:endParaRPr lang="en-US" sz="2000" b="1" kern="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C00000"/>
                </a:solidFill>
              </a:rPr>
              <a:t>   The old man </a:t>
            </a:r>
            <a:r>
              <a:rPr lang="en-US" sz="2800" b="1" kern="0" dirty="0" smtClean="0"/>
              <a:t>he </a:t>
            </a:r>
            <a:r>
              <a:rPr lang="en-US" sz="2800" b="1" kern="0" dirty="0" smtClean="0">
                <a:solidFill>
                  <a:srgbClr val="0000CC"/>
                </a:solidFill>
              </a:rPr>
              <a:t>went to Medan.</a:t>
            </a:r>
            <a:endParaRPr lang="en-US" sz="2800" kern="0" dirty="0" smtClean="0"/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</a:rPr>
              <a:t>   The train </a:t>
            </a:r>
            <a:r>
              <a:rPr lang="en-US" sz="2800" b="1" kern="0" dirty="0" smtClean="0">
                <a:solidFill>
                  <a:srgbClr val="C00000"/>
                </a:solidFill>
              </a:rPr>
              <a:t>was running </a:t>
            </a:r>
            <a:r>
              <a:rPr lang="en-US" sz="2800" b="1" kern="0" dirty="0" smtClean="0">
                <a:solidFill>
                  <a:srgbClr val="0000CC"/>
                </a:solidFill>
              </a:rPr>
              <a:t>fast </a:t>
            </a:r>
            <a:r>
              <a:rPr lang="en-US" sz="2800" b="1" kern="0" dirty="0" smtClean="0"/>
              <a:t>came</a:t>
            </a:r>
            <a:r>
              <a:rPr lang="en-US" sz="2800" b="1" kern="0" dirty="0" smtClean="0">
                <a:solidFill>
                  <a:srgbClr val="0000CC"/>
                </a:solidFill>
              </a:rPr>
              <a:t> towards them.</a:t>
            </a:r>
            <a:endParaRPr lang="en-US" sz="2800" kern="0" dirty="0" smtClean="0"/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700" b="1" kern="0" dirty="0" smtClean="0">
              <a:sym typeface="Wingdings" pitchFamily="2" charset="2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000" b="1" kern="0" dirty="0" smtClean="0">
                <a:sym typeface="Wingdings" pitchFamily="2" charset="2"/>
              </a:rPr>
              <a:t>Except  in </a:t>
            </a:r>
            <a:r>
              <a:rPr lang="en-US" sz="2800" b="1" kern="0" dirty="0" smtClean="0">
                <a:sym typeface="Wingdings" pitchFamily="2" charset="2"/>
              </a:rPr>
              <a:t>compound </a:t>
            </a:r>
            <a:r>
              <a:rPr lang="en-US" sz="2000" b="1" kern="0" dirty="0" smtClean="0">
                <a:sym typeface="Wingdings" pitchFamily="2" charset="2"/>
              </a:rPr>
              <a:t>or </a:t>
            </a:r>
            <a:r>
              <a:rPr lang="en-US" sz="2800" b="1" kern="0" dirty="0" smtClean="0">
                <a:sym typeface="Wingdings" pitchFamily="2" charset="2"/>
              </a:rPr>
              <a:t>complex </a:t>
            </a:r>
            <a:r>
              <a:rPr lang="en-US" sz="2000" b="1" kern="0" dirty="0" smtClean="0">
                <a:sym typeface="Wingdings" pitchFamily="2" charset="2"/>
              </a:rPr>
              <a:t>sentences:</a:t>
            </a:r>
            <a:endParaRPr lang="en-US" sz="2000" b="1" kern="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spcBef>
                <a:spcPts val="600"/>
              </a:spcBef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400" b="1" kern="0" dirty="0" smtClean="0">
                <a:solidFill>
                  <a:srgbClr val="0000CC"/>
                </a:solidFill>
              </a:rPr>
              <a:t>The man </a:t>
            </a:r>
            <a:r>
              <a:rPr lang="en-US" sz="2400" b="1" kern="0" dirty="0" smtClean="0">
                <a:solidFill>
                  <a:srgbClr val="C00000"/>
                </a:solidFill>
              </a:rPr>
              <a:t>and </a:t>
            </a:r>
            <a:r>
              <a:rPr lang="en-US" sz="2400" b="1" kern="0" dirty="0" smtClean="0">
                <a:solidFill>
                  <a:srgbClr val="0000CC"/>
                </a:solidFill>
              </a:rPr>
              <a:t>his three children </a:t>
            </a:r>
            <a:r>
              <a:rPr lang="en-US" sz="2400" b="1" kern="0" dirty="0" smtClean="0"/>
              <a:t>were running </a:t>
            </a:r>
            <a:r>
              <a:rPr lang="en-US" sz="2400" b="1" kern="0" dirty="0" smtClean="0">
                <a:solidFill>
                  <a:srgbClr val="0000CC"/>
                </a:solidFill>
              </a:rPr>
              <a:t>towards her.</a:t>
            </a:r>
            <a:endParaRPr lang="en-US" sz="2400" kern="0" dirty="0" smtClean="0"/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400" b="1" kern="0" dirty="0" smtClean="0">
                <a:solidFill>
                  <a:srgbClr val="006600"/>
                </a:solidFill>
              </a:rPr>
              <a:t>She </a:t>
            </a:r>
            <a:r>
              <a:rPr lang="en-US" sz="2400" b="1" kern="0" dirty="0" smtClean="0"/>
              <a:t>phoned </a:t>
            </a:r>
            <a:r>
              <a:rPr lang="en-US" sz="2400" b="1" kern="0" dirty="0" smtClean="0">
                <a:solidFill>
                  <a:srgbClr val="0000CC"/>
                </a:solidFill>
              </a:rPr>
              <a:t>me </a:t>
            </a:r>
            <a:r>
              <a:rPr lang="en-US" sz="2400" b="1" kern="0" dirty="0" smtClean="0">
                <a:solidFill>
                  <a:srgbClr val="C00000"/>
                </a:solidFill>
              </a:rPr>
              <a:t>and </a:t>
            </a:r>
            <a:r>
              <a:rPr lang="en-US" sz="2400" b="1" kern="0" dirty="0" smtClean="0"/>
              <a:t>cried </a:t>
            </a:r>
            <a:r>
              <a:rPr lang="en-US" sz="2400" b="1" kern="0" dirty="0" smtClean="0">
                <a:solidFill>
                  <a:srgbClr val="C00000"/>
                </a:solidFill>
              </a:rPr>
              <a:t>but </a:t>
            </a:r>
            <a:r>
              <a:rPr lang="en-US" sz="2400" b="1" kern="0" dirty="0" smtClean="0"/>
              <a:t>didn’t say</a:t>
            </a:r>
            <a:r>
              <a:rPr lang="en-US" sz="2400" b="1" kern="0" dirty="0" smtClean="0">
                <a:solidFill>
                  <a:srgbClr val="0000CC"/>
                </a:solidFill>
              </a:rPr>
              <a:t> anything at all.</a:t>
            </a:r>
            <a:endParaRPr lang="en-US" sz="2400" kern="0" dirty="0" smtClean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5424"/>
            <a:ext cx="8839200" cy="411480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1604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u="sng" dirty="0" smtClean="0">
                <a:latin typeface="Arial Narrow" pitchFamily="34" charset="0"/>
              </a:rPr>
              <a:t>Stem </a:t>
            </a:r>
            <a:r>
              <a:rPr lang="en-US" b="1" u="sng" dirty="0" err="1" smtClean="0">
                <a:latin typeface="Arial Narrow" pitchFamily="34" charset="0"/>
              </a:rPr>
              <a:t>Vb</a:t>
            </a:r>
            <a:endParaRPr lang="en-US" sz="2800" b="1" u="sng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STUDY	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OPEN	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WRITE	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GO	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HAVE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COME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CUT</a:t>
            </a:r>
          </a:p>
          <a:p>
            <a:pPr>
              <a:lnSpc>
                <a:spcPts val="4400"/>
              </a:lnSpc>
              <a:spcBef>
                <a:spcPts val="0"/>
              </a:spcBef>
              <a:buNone/>
              <a:tabLst>
                <a:tab pos="1706563" algn="l"/>
                <a:tab pos="3589338" algn="l"/>
                <a:tab pos="4845050" algn="l"/>
                <a:tab pos="6005513" algn="l"/>
                <a:tab pos="7261225" algn="l"/>
              </a:tabLst>
            </a:pPr>
            <a:r>
              <a:rPr lang="en-US" b="1" dirty="0" smtClean="0">
                <a:latin typeface="Arial Narrow" pitchFamily="34" charset="0"/>
              </a:rPr>
              <a:t>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91152" y="10668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lnSpc>
                <a:spcPts val="4400"/>
              </a:lnSpc>
              <a:spcBef>
                <a:spcPts val="0"/>
              </a:spcBef>
              <a:buClr>
                <a:srgbClr val="FF0000"/>
              </a:buClr>
              <a:tabLst>
                <a:tab pos="1255713" algn="l"/>
                <a:tab pos="2962275" algn="l"/>
                <a:tab pos="4489450" algn="l"/>
                <a:tab pos="6005513" algn="l"/>
                <a:tab pos="7437438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		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nfinitive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lang="en-US" sz="2800" b="1" u="sng" kern="0" dirty="0" err="1" smtClean="0">
                <a:solidFill>
                  <a:srgbClr val="FF0000"/>
                </a:solidFill>
                <a:latin typeface="Arial Narrow" pitchFamily="34" charset="0"/>
              </a:rPr>
              <a:t>Vb+s</a:t>
            </a:r>
            <a:r>
              <a:rPr lang="en-US" sz="2800" b="1" u="sng" kern="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b="1" u="sng" kern="0" dirty="0" err="1" smtClean="0">
                <a:solidFill>
                  <a:srgbClr val="FF0000"/>
                </a:solidFill>
                <a:latin typeface="Arial Narrow" pitchFamily="34" charset="0"/>
              </a:rPr>
              <a:t>es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Vb-ing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3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Vb</a:t>
            </a:r>
            <a:r>
              <a:rPr kumimoji="0" lang="en-US" sz="24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36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Vb</a:t>
            </a: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3</a:t>
            </a:r>
            <a:endParaRPr kumimoji="0" lang="en-US" sz="2400" b="1" i="0" u="sng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 study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studies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studying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studied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studied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1257300" lvl="2" indent="-342900" eaLnBrk="0" hangingPunct="0">
              <a:lnSpc>
                <a:spcPts val="44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None/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 open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opens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opening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opened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opened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 write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writes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writing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wrote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written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 go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goes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going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went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gone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to have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having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had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had</a:t>
            </a:r>
          </a:p>
          <a:p>
            <a:pPr marL="342900" indent="-342900" eaLnBrk="0" hangingPunct="0">
              <a:lnSpc>
                <a:spcPts val="4400"/>
              </a:lnSpc>
              <a:spcBef>
                <a:spcPts val="0"/>
              </a:spcBef>
              <a:buClr>
                <a:srgbClr val="FF0000"/>
              </a:buClr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lang="en-US" sz="2400" b="1" kern="0" dirty="0" smtClean="0">
                <a:latin typeface="Arial Narrow" pitchFamily="34" charset="0"/>
              </a:rPr>
              <a:t>	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to come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comes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coming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came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come</a:t>
            </a:r>
          </a:p>
          <a:p>
            <a:pPr marL="342900" indent="-342900" eaLnBrk="0" hangingPunct="0">
              <a:lnSpc>
                <a:spcPts val="4400"/>
              </a:lnSpc>
              <a:spcBef>
                <a:spcPts val="0"/>
              </a:spcBef>
              <a:buClr>
                <a:srgbClr val="FF0000"/>
              </a:buClr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lang="en-US" sz="2400" b="1" kern="0" dirty="0" smtClean="0">
                <a:latin typeface="Arial Narrow" pitchFamily="34" charset="0"/>
              </a:rPr>
              <a:t>	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to cut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cuts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cutting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cut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err="1" smtClean="0">
                <a:solidFill>
                  <a:srgbClr val="0000CC"/>
                </a:solidFill>
                <a:latin typeface="Arial Narrow" pitchFamily="34" charset="0"/>
              </a:rPr>
              <a:t>cut</a:t>
            </a:r>
            <a:endParaRPr lang="en-US" sz="2800" b="1" kern="0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 marL="342900" indent="-342900" eaLnBrk="0" hangingPunct="0">
              <a:lnSpc>
                <a:spcPts val="4400"/>
              </a:lnSpc>
              <a:spcBef>
                <a:spcPts val="0"/>
              </a:spcBef>
              <a:buClr>
                <a:srgbClr val="FF0000"/>
              </a:buClr>
              <a:tabLst>
                <a:tab pos="1433513" algn="l"/>
                <a:tab pos="2962275" algn="l"/>
                <a:tab pos="4489450" algn="l"/>
                <a:tab pos="5922963" algn="l"/>
                <a:tab pos="7437438" algn="l"/>
              </a:tabLst>
              <a:defRPr/>
            </a:pPr>
            <a:r>
              <a:rPr lang="en-US" sz="2400" b="1" kern="0" dirty="0" smtClean="0">
                <a:latin typeface="Arial Narrow" pitchFamily="34" charset="0"/>
              </a:rPr>
              <a:t>	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to be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is/am/are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being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FF0000"/>
                </a:solidFill>
                <a:latin typeface="Arial Narrow" pitchFamily="34" charset="0"/>
              </a:rPr>
              <a:t>was/were</a:t>
            </a:r>
            <a:r>
              <a:rPr lang="en-US" sz="2800" b="1" kern="0" dirty="0" smtClean="0">
                <a:latin typeface="Arial Narrow" pitchFamily="34" charset="0"/>
              </a:rPr>
              <a:t>	</a:t>
            </a: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been</a:t>
            </a:r>
          </a:p>
          <a:p>
            <a:pPr marL="342900" marR="0" lvl="0" indent="-342900" algn="l" defTabSz="914400" rtl="0" eaLnBrk="0" fontAlgn="base" latinLnBrk="0" hangingPunct="0">
              <a:lnSpc>
                <a:spcPts val="44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1433513" algn="l"/>
                <a:tab pos="2962275" algn="l"/>
                <a:tab pos="4667250" algn="l"/>
                <a:tab pos="5922963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Arial Narrow" pitchFamily="34" charset="0"/>
              </a:rPr>
              <a:t>		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ross 14"/>
          <p:cNvSpPr/>
          <p:nvPr/>
        </p:nvSpPr>
        <p:spPr bwMode="auto">
          <a:xfrm rot="2537023">
            <a:off x="4931374" y="5890942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Cross 16"/>
          <p:cNvSpPr/>
          <p:nvPr/>
        </p:nvSpPr>
        <p:spPr bwMode="auto">
          <a:xfrm rot="2537023">
            <a:off x="1329317" y="5885076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Cross 17"/>
          <p:cNvSpPr/>
          <p:nvPr/>
        </p:nvSpPr>
        <p:spPr bwMode="auto">
          <a:xfrm rot="2537023">
            <a:off x="2958978" y="5898724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Cross 18"/>
          <p:cNvSpPr/>
          <p:nvPr/>
        </p:nvSpPr>
        <p:spPr bwMode="auto">
          <a:xfrm rot="2537023">
            <a:off x="7276662" y="5898724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ross 12"/>
          <p:cNvSpPr/>
          <p:nvPr/>
        </p:nvSpPr>
        <p:spPr bwMode="auto">
          <a:xfrm rot="2537023">
            <a:off x="3679342" y="5294991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Cross 13"/>
          <p:cNvSpPr/>
          <p:nvPr/>
        </p:nvSpPr>
        <p:spPr bwMode="auto">
          <a:xfrm rot="2537023">
            <a:off x="7478703" y="5281343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ross 5"/>
          <p:cNvSpPr/>
          <p:nvPr/>
        </p:nvSpPr>
        <p:spPr bwMode="auto">
          <a:xfrm rot="2537023">
            <a:off x="944946" y="5289125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ross 8"/>
          <p:cNvSpPr/>
          <p:nvPr/>
        </p:nvSpPr>
        <p:spPr bwMode="auto">
          <a:xfrm rot="2537023">
            <a:off x="2164146" y="5302773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ross 9"/>
          <p:cNvSpPr/>
          <p:nvPr/>
        </p:nvSpPr>
        <p:spPr bwMode="auto">
          <a:xfrm rot="2537023">
            <a:off x="5620442" y="5275477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Present Tense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3246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148688"/>
            <a:ext cx="8763000" cy="519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SUBJECT+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Vb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800" b="1" kern="0" dirty="0" smtClean="0">
                <a:sym typeface="Wingdings" pitchFamily="2" charset="2"/>
              </a:rPr>
              <a:t>I You We They + </a:t>
            </a:r>
            <a:r>
              <a:rPr lang="en-US" sz="2800" b="1" kern="0" dirty="0" smtClean="0">
                <a:solidFill>
                  <a:srgbClr val="FF0000"/>
                </a:solidFill>
                <a:sym typeface="Wingdings" pitchFamily="2" charset="2"/>
              </a:rPr>
              <a:t>Stem Verb </a:t>
            </a:r>
            <a:r>
              <a:rPr lang="en-US" sz="2800" b="1" kern="0" dirty="0" smtClean="0">
                <a:sym typeface="Wingdings" pitchFamily="2" charset="2"/>
              </a:rPr>
              <a:t>;  He She It + </a:t>
            </a:r>
            <a:r>
              <a:rPr lang="en-US" sz="2800" b="1" kern="0" dirty="0" err="1" smtClean="0">
                <a:solidFill>
                  <a:srgbClr val="FF0000"/>
                </a:solidFill>
                <a:sym typeface="Wingdings" pitchFamily="2" charset="2"/>
              </a:rPr>
              <a:t>Vb+s</a:t>
            </a:r>
            <a:r>
              <a:rPr lang="en-US" sz="2800" b="1" kern="0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sz="2800" b="1" kern="0" dirty="0" err="1" smtClean="0">
                <a:solidFill>
                  <a:srgbClr val="FF0000"/>
                </a:solidFill>
                <a:sym typeface="Wingdings" pitchFamily="2" charset="2"/>
              </a:rPr>
              <a:t>es</a:t>
            </a:r>
            <a:endParaRPr lang="en-US" sz="2800" b="1" kern="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of the students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come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home earlier.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Budi really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wants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attend the meeting.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machine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well to all appliances.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 always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goes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campus on foot.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She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doesn’t understand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this lesson at all.</a:t>
            </a:r>
            <a:r>
              <a:rPr lang="en-US" sz="2800" b="1" kern="0" dirty="0" smtClean="0">
                <a:latin typeface="+mn-lt"/>
              </a:rPr>
              <a:t> 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b="1" kern="0" dirty="0" smtClean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600" b="1" kern="0" dirty="0" smtClean="0">
                <a:solidFill>
                  <a:srgbClr val="0000CC"/>
                </a:solidFill>
              </a:rPr>
              <a:t>She </a:t>
            </a:r>
            <a:r>
              <a:rPr lang="en-US" sz="2600" b="1" kern="0" dirty="0" smtClean="0"/>
              <a:t>go</a:t>
            </a:r>
            <a:r>
              <a:rPr lang="en-US" sz="2600" b="1" kern="0" dirty="0" smtClean="0">
                <a:solidFill>
                  <a:srgbClr val="0000CC"/>
                </a:solidFill>
              </a:rPr>
              <a:t>.</a:t>
            </a:r>
            <a:r>
              <a:rPr lang="en-US" sz="2600" b="1" kern="0" dirty="0" smtClean="0"/>
              <a:t> </a:t>
            </a:r>
            <a:r>
              <a:rPr lang="en-US" sz="2600" b="1" kern="0" dirty="0" smtClean="0">
                <a:solidFill>
                  <a:srgbClr val="0000CC"/>
                </a:solidFill>
              </a:rPr>
              <a:t>He </a:t>
            </a:r>
            <a:r>
              <a:rPr lang="en-US" sz="2600" b="1" kern="0" dirty="0" smtClean="0"/>
              <a:t>is go</a:t>
            </a:r>
            <a:r>
              <a:rPr lang="en-US" sz="2600" b="1" kern="0" dirty="0" smtClean="0">
                <a:solidFill>
                  <a:srgbClr val="0000CC"/>
                </a:solidFill>
              </a:rPr>
              <a:t>. He </a:t>
            </a:r>
            <a:r>
              <a:rPr lang="en-US" sz="2600" b="1" kern="0" dirty="0" smtClean="0"/>
              <a:t>is goes</a:t>
            </a:r>
            <a:r>
              <a:rPr lang="en-US" sz="2600" b="1" kern="0" dirty="0" smtClean="0">
                <a:solidFill>
                  <a:srgbClr val="0000CC"/>
                </a:solidFill>
              </a:rPr>
              <a:t>. We </a:t>
            </a:r>
            <a:r>
              <a:rPr lang="en-US" sz="2600" b="1" kern="0" dirty="0" smtClean="0"/>
              <a:t>goes.</a:t>
            </a:r>
            <a:r>
              <a:rPr lang="en-US" sz="2600" b="1" kern="0" dirty="0" smtClean="0">
                <a:solidFill>
                  <a:srgbClr val="0000CC"/>
                </a:solidFill>
              </a:rPr>
              <a:t> They </a:t>
            </a:r>
            <a:r>
              <a:rPr lang="en-US" sz="2600" b="1" kern="0" dirty="0" smtClean="0"/>
              <a:t>are go</a:t>
            </a:r>
            <a:r>
              <a:rPr lang="en-US" sz="2600" b="1" kern="0" dirty="0" smtClean="0">
                <a:solidFill>
                  <a:srgbClr val="0000CC"/>
                </a:solidFill>
              </a:rPr>
              <a:t>.</a:t>
            </a:r>
            <a:endParaRPr lang="en-US" sz="2600" kern="0" dirty="0" smtClean="0"/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400" b="1" kern="0" dirty="0" smtClean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600" b="1" kern="0" dirty="0" smtClean="0">
                <a:solidFill>
                  <a:srgbClr val="0000CC"/>
                </a:solidFill>
              </a:rPr>
              <a:t>They </a:t>
            </a:r>
            <a:r>
              <a:rPr lang="en-US" sz="2600" b="1" kern="0" dirty="0" smtClean="0"/>
              <a:t>to go</a:t>
            </a:r>
            <a:r>
              <a:rPr lang="en-US" sz="2600" b="1" kern="0" dirty="0" smtClean="0">
                <a:solidFill>
                  <a:srgbClr val="0000CC"/>
                </a:solidFill>
              </a:rPr>
              <a:t>.</a:t>
            </a:r>
            <a:r>
              <a:rPr lang="en-US" sz="2600" b="1" kern="0" dirty="0" smtClean="0"/>
              <a:t> </a:t>
            </a:r>
            <a:r>
              <a:rPr lang="en-US" sz="2600" b="1" kern="0" dirty="0" smtClean="0">
                <a:solidFill>
                  <a:srgbClr val="0000CC"/>
                </a:solidFill>
              </a:rPr>
              <a:t>She </a:t>
            </a:r>
            <a:r>
              <a:rPr lang="en-US" sz="2600" b="1" kern="0" dirty="0" smtClean="0"/>
              <a:t>going</a:t>
            </a:r>
            <a:r>
              <a:rPr lang="en-US" sz="2600" b="1" kern="0" dirty="0" smtClean="0">
                <a:solidFill>
                  <a:srgbClr val="0000CC"/>
                </a:solidFill>
              </a:rPr>
              <a:t>. He </a:t>
            </a:r>
            <a:r>
              <a:rPr lang="en-US" sz="2600" b="1" kern="0" dirty="0" smtClean="0"/>
              <a:t>cans go</a:t>
            </a:r>
            <a:r>
              <a:rPr lang="en-US" sz="2600" b="1" kern="0" dirty="0" smtClean="0">
                <a:solidFill>
                  <a:srgbClr val="0000CC"/>
                </a:solidFill>
              </a:rPr>
              <a:t>. She </a:t>
            </a:r>
            <a:r>
              <a:rPr lang="en-US" sz="2600" b="1" kern="0" dirty="0" smtClean="0"/>
              <a:t>always go</a:t>
            </a:r>
            <a:r>
              <a:rPr lang="en-US" sz="2600" b="1" kern="0" dirty="0" smtClean="0">
                <a:solidFill>
                  <a:srgbClr val="0000CC"/>
                </a:solidFill>
              </a:rPr>
              <a:t>.</a:t>
            </a:r>
            <a:endParaRPr lang="en-US" sz="2600" kern="0" dirty="0" smtClean="0"/>
          </a:p>
        </p:txBody>
      </p:sp>
      <p:sp>
        <p:nvSpPr>
          <p:cNvPr id="20" name="Rectangle 19"/>
          <p:cNvSpPr/>
          <p:nvPr/>
        </p:nvSpPr>
        <p:spPr bwMode="auto">
          <a:xfrm>
            <a:off x="408296" y="1619536"/>
            <a:ext cx="47244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 w="2857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55608" y="1619536"/>
            <a:ext cx="3429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 w="2857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13" grpId="0" uiExpand="1" animBg="1"/>
      <p:bldP spid="14" grpId="0" uiExpand="1" animBg="1"/>
      <p:bldP spid="6" grpId="0" uiExpand="1" animBg="1"/>
      <p:bldP spid="9" grpId="0" uiExpand="1" animBg="1"/>
      <p:bldP spid="10" grpId="0" uiExpand="1" animBg="1"/>
      <p:bldP spid="8" grpId="0" uiExpand="1" build="p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ross 7"/>
          <p:cNvSpPr/>
          <p:nvPr/>
        </p:nvSpPr>
        <p:spPr bwMode="auto">
          <a:xfrm rot="2537023">
            <a:off x="7438858" y="5510121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ross 9"/>
          <p:cNvSpPr/>
          <p:nvPr/>
        </p:nvSpPr>
        <p:spPr bwMode="auto">
          <a:xfrm rot="2537023">
            <a:off x="1975017" y="5517903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ross 10"/>
          <p:cNvSpPr/>
          <p:nvPr/>
        </p:nvSpPr>
        <p:spPr bwMode="auto">
          <a:xfrm rot="2537023">
            <a:off x="5066126" y="5517903"/>
            <a:ext cx="878184" cy="857261"/>
          </a:xfrm>
          <a:prstGeom prst="plus">
            <a:avLst>
              <a:gd name="adj" fmla="val 46248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190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Past Tense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219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SUBJECT+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Vb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ym typeface="Wingdings" pitchFamily="2" charset="2"/>
              </a:rPr>
              <a:t>I You We They He She It + </a:t>
            </a:r>
            <a:r>
              <a:rPr lang="en-US" sz="2800" b="1" kern="0" dirty="0" err="1" smtClean="0">
                <a:solidFill>
                  <a:srgbClr val="FF0000"/>
                </a:solidFill>
                <a:sym typeface="Wingdings" pitchFamily="2" charset="2"/>
              </a:rPr>
              <a:t>Vb2</a:t>
            </a:r>
            <a:endParaRPr lang="en-US" sz="2800" b="1" kern="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of the students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enjoyed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swimming.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Budi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wanted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join the Students Club.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machine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worked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well to all appliances.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He usually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went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campus on foot.</a:t>
            </a:r>
            <a:endParaRPr lang="en-US" sz="11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1200" b="1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600" b="1" kern="0" dirty="0" smtClean="0">
                <a:solidFill>
                  <a:srgbClr val="0000CC"/>
                </a:solidFill>
                <a:latin typeface="+mn-lt"/>
              </a:rPr>
              <a:t>She </a:t>
            </a:r>
            <a:r>
              <a:rPr lang="en-US" sz="2600" b="1" kern="0" dirty="0" smtClean="0">
                <a:solidFill>
                  <a:srgbClr val="FF0000"/>
                </a:solidFill>
                <a:latin typeface="+mn-lt"/>
              </a:rPr>
              <a:t>didn’t understand </a:t>
            </a:r>
            <a:r>
              <a:rPr lang="en-US" sz="2600" b="1" kern="0" dirty="0" smtClean="0">
                <a:solidFill>
                  <a:srgbClr val="0000CC"/>
                </a:solidFill>
                <a:latin typeface="+mn-lt"/>
              </a:rPr>
              <a:t>the previous lesson at all.</a:t>
            </a:r>
            <a:r>
              <a:rPr lang="en-US" sz="2600" b="1" kern="0" dirty="0" smtClean="0">
                <a:latin typeface="+mn-lt"/>
              </a:rPr>
              <a:t> </a:t>
            </a:r>
            <a:endParaRPr lang="en-US" sz="2600" kern="0" dirty="0" smtClean="0">
              <a:latin typeface="+mn-lt"/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lang="en-US" sz="2800" b="1" kern="0" dirty="0" smtClean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800" b="1" kern="0" dirty="0" smtClean="0">
                <a:solidFill>
                  <a:srgbClr val="0000CC"/>
                </a:solidFill>
              </a:rPr>
              <a:t>They </a:t>
            </a:r>
            <a:r>
              <a:rPr lang="en-US" sz="2800" b="1" kern="0" dirty="0" smtClean="0"/>
              <a:t>didn’t went</a:t>
            </a:r>
            <a:r>
              <a:rPr lang="en-US" sz="2800" b="1" kern="0" dirty="0" smtClean="0">
                <a:solidFill>
                  <a:srgbClr val="0000CC"/>
                </a:solidFill>
              </a:rPr>
              <a:t>.</a:t>
            </a:r>
            <a:r>
              <a:rPr lang="en-US" sz="2800" b="1" kern="0" dirty="0" smtClean="0"/>
              <a:t> </a:t>
            </a:r>
            <a:r>
              <a:rPr lang="en-US" sz="2800" b="1" kern="0" dirty="0" smtClean="0">
                <a:solidFill>
                  <a:srgbClr val="0000CC"/>
                </a:solidFill>
              </a:rPr>
              <a:t>She </a:t>
            </a:r>
            <a:r>
              <a:rPr lang="en-US" sz="2800" b="1" kern="0" dirty="0" smtClean="0"/>
              <a:t>doesn’t goes</a:t>
            </a:r>
            <a:r>
              <a:rPr lang="en-US" sz="2800" b="1" kern="0" dirty="0" smtClean="0">
                <a:solidFill>
                  <a:srgbClr val="0000CC"/>
                </a:solidFill>
              </a:rPr>
              <a:t>. I </a:t>
            </a:r>
            <a:r>
              <a:rPr lang="en-US" sz="2800" b="1" kern="0" dirty="0" smtClean="0"/>
              <a:t>didn’t to go</a:t>
            </a:r>
            <a:r>
              <a:rPr lang="en-US" sz="2800" b="1" kern="0" dirty="0" smtClean="0">
                <a:solidFill>
                  <a:srgbClr val="0000CC"/>
                </a:solidFill>
              </a:rPr>
              <a:t>.</a:t>
            </a:r>
            <a:endParaRPr lang="en-US" sz="2800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08296" y="1690048"/>
            <a:ext cx="5230504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 w="2857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9" grpId="1" uiExpand="1" build="allAtOnce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AU" smtClean="0"/>
          </a:p>
          <a:p>
            <a:fld id="{B7A6A5AD-6F43-4273-9913-D4CE6BCBA5F2}" type="slidenum">
              <a:rPr lang="en-AU" b="1" smtClean="0"/>
              <a:pPr/>
              <a:t>7</a:t>
            </a:fld>
            <a:endParaRPr lang="en-AU" b="1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5888"/>
            <a:ext cx="7902575" cy="722312"/>
          </a:xfrm>
        </p:spPr>
        <p:txBody>
          <a:bodyPr/>
          <a:lstStyle/>
          <a:p>
            <a:pPr eaLnBrk="1" hangingPunct="1"/>
            <a:r>
              <a:rPr lang="en-US" b="1" dirty="0" smtClean="0"/>
              <a:t>Nominal Sentences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85850"/>
            <a:ext cx="8958263" cy="4933950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800" b="1" dirty="0" smtClean="0">
                <a:solidFill>
                  <a:srgbClr val="B40000"/>
                </a:solidFill>
              </a:rPr>
              <a:t>Subject</a:t>
            </a:r>
            <a:r>
              <a:rPr lang="en-US" sz="2800" b="1" dirty="0" smtClean="0"/>
              <a:t> </a:t>
            </a:r>
            <a:r>
              <a:rPr lang="en-US" sz="2800" dirty="0" smtClean="0"/>
              <a:t>+ </a:t>
            </a:r>
            <a:r>
              <a:rPr lang="en-US" sz="2800" b="1" dirty="0" smtClean="0">
                <a:solidFill>
                  <a:srgbClr val="0000CC"/>
                </a:solidFill>
              </a:rPr>
              <a:t>Verb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dirty="0" smtClean="0"/>
              <a:t>+ </a:t>
            </a:r>
            <a:r>
              <a:rPr lang="en-US" sz="2800" b="1" dirty="0" smtClean="0">
                <a:solidFill>
                  <a:srgbClr val="FF0000"/>
                </a:solidFill>
              </a:rPr>
              <a:t>Complement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b="1" dirty="0" smtClean="0">
                <a:solidFill>
                  <a:srgbClr val="000066"/>
                </a:solidFill>
              </a:rPr>
              <a:t>Verb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b="1" dirty="0" smtClean="0">
                <a:solidFill>
                  <a:srgbClr val="000066"/>
                </a:solidFill>
                <a:sym typeface="Wingdings" pitchFamily="2" charset="2"/>
              </a:rPr>
              <a:t>to be </a:t>
            </a:r>
            <a:r>
              <a:rPr lang="en-US" sz="2000" b="1" dirty="0" smtClean="0">
                <a:sym typeface="Wingdings" pitchFamily="2" charset="2"/>
              </a:rPr>
              <a:t>: is, am, are, was, were, must be, has been </a:t>
            </a:r>
            <a:r>
              <a:rPr lang="en-US" sz="2000" dirty="0" smtClean="0">
                <a:sym typeface="Wingdings" pitchFamily="2" charset="2"/>
              </a:rPr>
              <a:t>…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Font typeface="Wingdings" pitchFamily="2" charset="2"/>
              <a:buNone/>
              <a:tabLst>
                <a:tab pos="982663" algn="l"/>
                <a:tab pos="1314450" algn="l"/>
                <a:tab pos="1539875" algn="l"/>
              </a:tabLst>
            </a:pPr>
            <a:r>
              <a:rPr lang="en-US" sz="2000" dirty="0" smtClean="0">
                <a:sym typeface="Wingdings" pitchFamily="2" charset="2"/>
              </a:rPr>
              <a:t>		or </a:t>
            </a:r>
            <a:r>
              <a:rPr lang="en-US" sz="2000" b="1" dirty="0" smtClean="0">
                <a:solidFill>
                  <a:srgbClr val="000066"/>
                </a:solidFill>
                <a:sym typeface="Wingdings" pitchFamily="2" charset="2"/>
              </a:rPr>
              <a:t>Linking Verbs : </a:t>
            </a:r>
            <a:r>
              <a:rPr lang="en-US" sz="2000" b="1" dirty="0" smtClean="0">
                <a:sym typeface="Wingdings" pitchFamily="2" charset="2"/>
              </a:rPr>
              <a:t>become, look, seem, appear, taste, smell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Font typeface="Wingdings" pitchFamily="2" charset="2"/>
              <a:buNone/>
              <a:tabLst>
                <a:tab pos="982663" algn="l"/>
                <a:tab pos="1314450" algn="l"/>
                <a:tab pos="1539875" algn="l"/>
              </a:tabLst>
            </a:pPr>
            <a:r>
              <a:rPr lang="en-US" sz="2000" b="1" dirty="0" smtClean="0">
                <a:sym typeface="Wingdings" pitchFamily="2" charset="2"/>
              </a:rPr>
              <a:t>						       sound, feel, get…</a:t>
            </a:r>
            <a:endParaRPr lang="en-US" sz="2000" dirty="0" smtClean="0">
              <a:sym typeface="Wingdings" pitchFamily="2" charset="2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>
                <a:solidFill>
                  <a:srgbClr val="0000CC"/>
                </a:solidFill>
                <a:sym typeface="Wingdings" pitchFamily="2" charset="2"/>
              </a:rPr>
              <a:t>The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VERBS</a:t>
            </a:r>
            <a:r>
              <a:rPr lang="en-US" sz="2000" dirty="0" smtClean="0">
                <a:sym typeface="Wingdings" pitchFamily="2" charset="2"/>
              </a:rPr>
              <a:t> are </a:t>
            </a:r>
            <a:r>
              <a:rPr lang="en-US" sz="2000" b="1" dirty="0" err="1" smtClean="0">
                <a:solidFill>
                  <a:srgbClr val="B40000"/>
                </a:solidFill>
                <a:sym typeface="Wingdings" pitchFamily="2" charset="2"/>
              </a:rPr>
              <a:t>STATIVE</a:t>
            </a:r>
            <a:r>
              <a:rPr lang="en-US" sz="2000" dirty="0" smtClean="0">
                <a:sym typeface="Wingdings" pitchFamily="2" charset="2"/>
              </a:rPr>
              <a:t>, showing </a:t>
            </a:r>
            <a:r>
              <a:rPr lang="en-US" sz="2000" b="1" dirty="0" smtClean="0">
                <a:solidFill>
                  <a:srgbClr val="0000CC"/>
                </a:solidFill>
                <a:sym typeface="Wingdings" pitchFamily="2" charset="2"/>
              </a:rPr>
              <a:t>situation/condition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b="1" u="sng" dirty="0" smtClean="0">
                <a:solidFill>
                  <a:srgbClr val="B40000"/>
                </a:solidFill>
                <a:sym typeface="Wingdings" pitchFamily="2" charset="2"/>
              </a:rPr>
              <a:t>NOT activities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8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Complement</a:t>
            </a:r>
            <a:r>
              <a:rPr lang="en-US" sz="2000" dirty="0" smtClean="0"/>
              <a:t>: </a:t>
            </a:r>
            <a:r>
              <a:rPr lang="en-US" sz="2000" b="1" dirty="0" smtClean="0"/>
              <a:t>Adjective, Noun, Adverb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B40000"/>
                </a:solidFill>
              </a:rPr>
              <a:t>She   </a:t>
            </a:r>
            <a:r>
              <a:rPr lang="en-US" sz="2000" dirty="0" smtClean="0">
                <a:solidFill>
                  <a:srgbClr val="000066"/>
                </a:solidFill>
              </a:rPr>
              <a:t>is   </a:t>
            </a:r>
            <a:r>
              <a:rPr lang="en-US" sz="2000" dirty="0" smtClean="0">
                <a:solidFill>
                  <a:srgbClr val="422100"/>
                </a:solidFill>
              </a:rPr>
              <a:t>an architect.</a:t>
            </a:r>
            <a:endParaRPr lang="en-US" sz="2000" dirty="0" smtClean="0"/>
          </a:p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900" dirty="0" smtClean="0"/>
              <a:t>	–––––––     –––       –––––––––-––––––––––––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spcAft>
                <a:spcPct val="6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1400" b="1" dirty="0" smtClean="0">
                <a:latin typeface="Verdana" pitchFamily="34" charset="0"/>
              </a:rPr>
              <a:t>	</a:t>
            </a:r>
            <a:r>
              <a:rPr lang="en-US" sz="1400" b="1" dirty="0" err="1" smtClean="0">
                <a:latin typeface="Verdana" pitchFamily="34" charset="0"/>
              </a:rPr>
              <a:t>Subj</a:t>
            </a:r>
            <a:r>
              <a:rPr lang="en-US" sz="1200" b="1" dirty="0" smtClean="0">
                <a:latin typeface="Verdana" pitchFamily="34" charset="0"/>
              </a:rPr>
              <a:t>    </a:t>
            </a:r>
            <a:r>
              <a:rPr lang="en-US" sz="1400" b="1" dirty="0" err="1" smtClean="0">
                <a:latin typeface="Verdana" pitchFamily="34" charset="0"/>
              </a:rPr>
              <a:t>Vb</a:t>
            </a:r>
            <a:r>
              <a:rPr lang="en-US" sz="1400" b="1" dirty="0" smtClean="0">
                <a:latin typeface="Verdana" pitchFamily="34" charset="0"/>
              </a:rPr>
              <a:t>   </a:t>
            </a:r>
            <a:r>
              <a:rPr lang="en-US" sz="1400" b="1" dirty="0" err="1" smtClean="0">
                <a:latin typeface="Verdana" pitchFamily="34" charset="0"/>
              </a:rPr>
              <a:t>Compl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rgbClr val="422100"/>
                </a:solidFill>
                <a:latin typeface="Arial" charset="0"/>
                <a:cs typeface="Arial" charset="0"/>
              </a:rPr>
              <a:t>(Noun)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 eaLnBrk="1" hangingPunct="1">
              <a:lnSpc>
                <a:spcPct val="75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B40000"/>
                </a:solidFill>
              </a:rPr>
              <a:t>The student  </a:t>
            </a:r>
            <a:r>
              <a:rPr lang="en-US" sz="2000" dirty="0" smtClean="0">
                <a:solidFill>
                  <a:srgbClr val="000066"/>
                </a:solidFill>
              </a:rPr>
              <a:t>seemed  </a:t>
            </a:r>
            <a:r>
              <a:rPr lang="en-US" sz="2000" dirty="0" smtClean="0">
                <a:solidFill>
                  <a:srgbClr val="422100"/>
                </a:solidFill>
              </a:rPr>
              <a:t>upset  </a:t>
            </a:r>
            <a:r>
              <a:rPr lang="en-US" sz="2000" dirty="0" smtClean="0">
                <a:solidFill>
                  <a:srgbClr val="CC0099"/>
                </a:solidFill>
              </a:rPr>
              <a:t>all day long</a:t>
            </a:r>
            <a:r>
              <a:rPr lang="en-US" sz="2000" dirty="0" smtClean="0">
                <a:solidFill>
                  <a:srgbClr val="422100"/>
                </a:solidFill>
              </a:rPr>
              <a:t>.</a:t>
            </a:r>
            <a:endParaRPr lang="en-US" sz="2000" dirty="0" smtClean="0"/>
          </a:p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900" dirty="0" smtClean="0"/>
              <a:t>	–––––––––––––––––---––––    ––––––––––-–––    ––––––––––     ––––––––––––––––––––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spcAft>
                <a:spcPct val="6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1400" b="1" dirty="0" smtClean="0">
                <a:latin typeface="Verdana" pitchFamily="34" charset="0"/>
              </a:rPr>
              <a:t>	     Subject	</a:t>
            </a:r>
            <a:r>
              <a:rPr lang="en-US" sz="1200" b="1" dirty="0" smtClean="0">
                <a:latin typeface="Verdana" pitchFamily="34" charset="0"/>
              </a:rPr>
              <a:t>           </a:t>
            </a:r>
            <a:r>
              <a:rPr lang="en-US" sz="1400" b="1" dirty="0" smtClean="0">
                <a:latin typeface="Verdana" pitchFamily="34" charset="0"/>
              </a:rPr>
              <a:t>Verb    Comp </a:t>
            </a:r>
            <a:r>
              <a:rPr lang="en-US" sz="1400" dirty="0" smtClean="0">
                <a:solidFill>
                  <a:srgbClr val="422100"/>
                </a:solidFill>
                <a:latin typeface="Arial" charset="0"/>
                <a:cs typeface="Arial" charset="0"/>
              </a:rPr>
              <a:t>(</a:t>
            </a:r>
            <a:r>
              <a:rPr lang="en-US" sz="1400" dirty="0" err="1" smtClean="0">
                <a:solidFill>
                  <a:srgbClr val="422100"/>
                </a:solidFill>
                <a:latin typeface="Arial" charset="0"/>
                <a:cs typeface="Arial" charset="0"/>
              </a:rPr>
              <a:t>Adj</a:t>
            </a:r>
            <a:r>
              <a:rPr lang="en-US" sz="1400" dirty="0" smtClean="0">
                <a:solidFill>
                  <a:srgbClr val="422100"/>
                </a:solidFill>
                <a:latin typeface="Arial" charset="0"/>
                <a:cs typeface="Arial" charset="0"/>
              </a:rPr>
              <a:t>)</a:t>
            </a:r>
            <a:r>
              <a:rPr lang="en-US" sz="1400" dirty="0" smtClean="0">
                <a:latin typeface="Arial" charset="0"/>
                <a:cs typeface="Arial" charset="0"/>
              </a:rPr>
              <a:t>      Adverb</a:t>
            </a:r>
          </a:p>
          <a:p>
            <a:pPr marL="457200" indent="-457200" eaLnBrk="1" hangingPunct="1">
              <a:lnSpc>
                <a:spcPct val="75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B40000"/>
                </a:solidFill>
              </a:rPr>
              <a:t>Our rector  </a:t>
            </a:r>
            <a:r>
              <a:rPr lang="en-US" sz="2000" dirty="0" smtClean="0">
                <a:solidFill>
                  <a:srgbClr val="000066"/>
                </a:solidFill>
              </a:rPr>
              <a:t>is  </a:t>
            </a:r>
            <a:r>
              <a:rPr lang="en-US" sz="2000" dirty="0" smtClean="0">
                <a:solidFill>
                  <a:srgbClr val="422100"/>
                </a:solidFill>
              </a:rPr>
              <a:t>from the Faculty of Education</a:t>
            </a:r>
            <a:r>
              <a:rPr lang="en-US" sz="2000" dirty="0" smtClean="0"/>
              <a:t>.</a:t>
            </a:r>
          </a:p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900" dirty="0" smtClean="0"/>
              <a:t>	––––––––––––––––––––   –––  –––––––––––––––––––––––––––––––––––––––––––––––––––––––––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spcAft>
                <a:spcPct val="6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1400" b="1" dirty="0" smtClean="0">
                <a:latin typeface="Verdana" pitchFamily="34" charset="0"/>
              </a:rPr>
              <a:t>	      Subject</a:t>
            </a:r>
            <a:r>
              <a:rPr lang="en-US" sz="1050" b="1" dirty="0" smtClean="0">
                <a:latin typeface="Verdana" pitchFamily="34" charset="0"/>
              </a:rPr>
              <a:t> </a:t>
            </a:r>
            <a:r>
              <a:rPr lang="en-US" sz="1000" b="1" dirty="0" smtClean="0">
                <a:latin typeface="Verdana" pitchFamily="34" charset="0"/>
              </a:rPr>
              <a:t> </a:t>
            </a:r>
            <a:r>
              <a:rPr lang="en-US" sz="1200" b="1" dirty="0" smtClean="0">
                <a:latin typeface="Verdana" pitchFamily="34" charset="0"/>
              </a:rPr>
              <a:t>  </a:t>
            </a:r>
            <a:r>
              <a:rPr lang="en-US" sz="1400" b="1" dirty="0" err="1" smtClean="0">
                <a:latin typeface="Verdana" pitchFamily="34" charset="0"/>
              </a:rPr>
              <a:t>Vb</a:t>
            </a:r>
            <a:r>
              <a:rPr lang="en-US" sz="1400" b="1" dirty="0" smtClean="0">
                <a:latin typeface="Verdana" pitchFamily="34" charset="0"/>
              </a:rPr>
              <a:t>       </a:t>
            </a:r>
            <a:r>
              <a:rPr lang="en-US" sz="1400" b="1" dirty="0" err="1" smtClean="0">
                <a:latin typeface="Verdana" pitchFamily="34" charset="0"/>
              </a:rPr>
              <a:t>Compl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dirty="0" smtClean="0">
                <a:solidFill>
                  <a:srgbClr val="422100"/>
                </a:solidFill>
                <a:latin typeface="Arial" charset="0"/>
                <a:cs typeface="Arial" charset="0"/>
              </a:rPr>
              <a:t>(Adverb/Prepositional Phrase)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 eaLnBrk="1" hangingPunct="1">
              <a:lnSpc>
                <a:spcPct val="75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B40000"/>
                </a:solidFill>
              </a:rPr>
              <a:t>The boys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0066"/>
                </a:solidFill>
              </a:rPr>
              <a:t>are  </a:t>
            </a:r>
            <a:r>
              <a:rPr lang="en-US" sz="2000" dirty="0" smtClean="0">
                <a:solidFill>
                  <a:srgbClr val="422100"/>
                </a:solidFill>
              </a:rPr>
              <a:t>new students of Yogyakarta State University</a:t>
            </a:r>
            <a:r>
              <a:rPr lang="en-US" sz="2000" dirty="0" smtClean="0"/>
              <a:t>.</a:t>
            </a:r>
          </a:p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900" dirty="0" smtClean="0"/>
              <a:t>	 –––––––––––––––– </a:t>
            </a:r>
            <a:r>
              <a:rPr lang="en-US" sz="500" dirty="0" smtClean="0"/>
              <a:t>   </a:t>
            </a:r>
            <a:r>
              <a:rPr lang="en-US" sz="900" dirty="0" smtClean="0"/>
              <a:t>–––––––   –––––––––––––––––––––––––––––––––––––––––––––––––––––––––––––––––––––––––––––––––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spcAft>
                <a:spcPct val="6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1400" b="1" dirty="0" smtClean="0">
                <a:latin typeface="Verdana" pitchFamily="34" charset="0"/>
              </a:rPr>
              <a:t>	   Subject	</a:t>
            </a:r>
            <a:r>
              <a:rPr lang="en-US" sz="1200" b="1" dirty="0" smtClean="0">
                <a:latin typeface="Verdana" pitchFamily="34" charset="0"/>
              </a:rPr>
              <a:t> </a:t>
            </a:r>
            <a:r>
              <a:rPr lang="en-US" sz="1400" b="1" dirty="0" smtClean="0">
                <a:latin typeface="Verdana" pitchFamily="34" charset="0"/>
              </a:rPr>
              <a:t>Verb                     Complement </a:t>
            </a:r>
            <a:r>
              <a:rPr lang="en-US" sz="1400" dirty="0" smtClean="0">
                <a:solidFill>
                  <a:srgbClr val="422100"/>
                </a:solidFill>
                <a:latin typeface="Arial" charset="0"/>
                <a:cs typeface="Arial" charset="0"/>
              </a:rPr>
              <a:t>(Noun Phrase)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 eaLnBrk="1" hangingPunct="1">
              <a:lnSpc>
                <a:spcPct val="75000"/>
              </a:lnSpc>
              <a:spcBef>
                <a:spcPts val="60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B40000"/>
                </a:solidFill>
              </a:rPr>
              <a:t>The soup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0066"/>
                </a:solidFill>
              </a:rPr>
              <a:t>tastes  </a:t>
            </a:r>
            <a:r>
              <a:rPr lang="en-US" sz="2000" dirty="0" smtClean="0">
                <a:solidFill>
                  <a:srgbClr val="422100"/>
                </a:solidFill>
              </a:rPr>
              <a:t>hot and salty</a:t>
            </a:r>
            <a:r>
              <a:rPr lang="en-US" sz="2000" dirty="0" smtClean="0"/>
              <a:t>.</a:t>
            </a:r>
          </a:p>
          <a:p>
            <a:pPr marL="457200" indent="-457200" eaLnBrk="1" hangingPunct="1">
              <a:lnSpc>
                <a:spcPct val="60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900" dirty="0" smtClean="0"/>
              <a:t>	––––––––––––––––––   ––-------–––––  –––––––––––––––––––––––––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spcAft>
                <a:spcPct val="60000"/>
              </a:spcAft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1400" b="1" dirty="0" smtClean="0">
                <a:latin typeface="Verdana" pitchFamily="34" charset="0"/>
              </a:rPr>
              <a:t>	   Subject	</a:t>
            </a:r>
            <a:r>
              <a:rPr lang="en-US" sz="1200" b="1" dirty="0" smtClean="0">
                <a:latin typeface="Verdana" pitchFamily="34" charset="0"/>
              </a:rPr>
              <a:t>    </a:t>
            </a:r>
            <a:r>
              <a:rPr lang="en-US" sz="1400" b="1" dirty="0" smtClean="0">
                <a:latin typeface="Verdana" pitchFamily="34" charset="0"/>
              </a:rPr>
              <a:t>Verb     Comp </a:t>
            </a:r>
            <a:r>
              <a:rPr lang="en-US" sz="1400" dirty="0" smtClean="0">
                <a:solidFill>
                  <a:srgbClr val="422100"/>
                </a:solidFill>
                <a:latin typeface="Arial" charset="0"/>
                <a:cs typeface="Arial" charset="0"/>
              </a:rPr>
              <a:t>(Adjective)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 eaLnBrk="1" hangingPunct="1">
              <a:lnSpc>
                <a:spcPct val="75000"/>
              </a:lnSpc>
              <a:spcBef>
                <a:spcPct val="0"/>
              </a:spcBef>
              <a:buClrTx/>
              <a:buFont typeface="Wingdings" pitchFamily="2" charset="2"/>
              <a:buNone/>
              <a:tabLst>
                <a:tab pos="577850" algn="l"/>
                <a:tab pos="1314450" algn="l"/>
                <a:tab pos="1539875" algn="l"/>
              </a:tabLst>
            </a:pPr>
            <a:r>
              <a:rPr lang="en-US" sz="2000" dirty="0" smtClean="0"/>
              <a:t>	</a:t>
            </a:r>
            <a:endParaRPr lang="en-US" sz="1400" b="1" dirty="0" smtClean="0">
              <a:latin typeface="Verdana" pitchFamily="34" charset="0"/>
            </a:endParaRPr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6096000" y="3276600"/>
            <a:ext cx="2743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45720" anchor="ctr"/>
          <a:lstStyle/>
          <a:p>
            <a:r>
              <a:rPr lang="en-US" sz="2000" u="sng">
                <a:solidFill>
                  <a:srgbClr val="0000CC"/>
                </a:solidFill>
                <a:latin typeface="Arial Narrow" pitchFamily="34" charset="0"/>
              </a:rPr>
              <a:t>He</a:t>
            </a:r>
            <a:r>
              <a:rPr lang="en-US" sz="2000">
                <a:latin typeface="Arial Narrow" pitchFamily="34" charset="0"/>
              </a:rPr>
              <a:t> </a:t>
            </a:r>
            <a:r>
              <a:rPr lang="en-US" sz="2000" u="sng">
                <a:solidFill>
                  <a:srgbClr val="FF0000"/>
                </a:solidFill>
                <a:latin typeface="Arial Narrow" pitchFamily="34" charset="0"/>
              </a:rPr>
              <a:t>works</a:t>
            </a:r>
            <a:r>
              <a:rPr lang="en-US" sz="2000">
                <a:latin typeface="Arial Narrow" pitchFamily="34" charset="0"/>
              </a:rPr>
              <a:t> </a:t>
            </a:r>
            <a:r>
              <a:rPr lang="en-US" sz="2000" u="sng">
                <a:solidFill>
                  <a:srgbClr val="422100"/>
                </a:solidFill>
                <a:latin typeface="Arial Narrow" pitchFamily="34" charset="0"/>
              </a:rPr>
              <a:t>in this office</a:t>
            </a:r>
            <a:r>
              <a:rPr lang="en-US" sz="2000">
                <a:latin typeface="Arial Narrow" pitchFamily="34" charset="0"/>
              </a:rPr>
              <a:t>.</a:t>
            </a:r>
          </a:p>
          <a:p>
            <a:r>
              <a:rPr lang="en-US" sz="2000">
                <a:latin typeface="Arial Narrow" pitchFamily="34" charset="0"/>
              </a:rPr>
              <a:t> S    Vb           Adv</a:t>
            </a:r>
          </a:p>
          <a:p>
            <a:r>
              <a:rPr lang="en-US" u="sng">
                <a:solidFill>
                  <a:srgbClr val="0000CC"/>
                </a:solidFill>
              </a:rPr>
              <a:t>He</a:t>
            </a:r>
            <a:r>
              <a:rPr lang="en-US"/>
              <a:t> </a:t>
            </a:r>
            <a:r>
              <a:rPr lang="en-US" u="sng">
                <a:solidFill>
                  <a:srgbClr val="FF0000"/>
                </a:solidFill>
              </a:rPr>
              <a:t>is</a:t>
            </a:r>
            <a:r>
              <a:rPr lang="en-US"/>
              <a:t> </a:t>
            </a:r>
            <a:r>
              <a:rPr lang="en-US" u="sng">
                <a:solidFill>
                  <a:srgbClr val="FF0000"/>
                </a:solidFill>
              </a:rPr>
              <a:t>in this office</a:t>
            </a:r>
            <a:r>
              <a:rPr lang="en-US"/>
              <a:t>.</a:t>
            </a:r>
          </a:p>
          <a:p>
            <a:r>
              <a:rPr lang="en-US"/>
              <a:t> S  V       C:Adv</a:t>
            </a:r>
            <a:endParaRPr lang="en-US" sz="2000">
              <a:latin typeface="Arial Narrow" pitchFamily="34" charset="0"/>
            </a:endParaRP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7018360" y="3334914"/>
            <a:ext cx="1371600" cy="64293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45000"/>
              </a:lnSpc>
            </a:pPr>
            <a:endParaRPr lang="en-US" sz="100" dirty="0">
              <a:solidFill>
                <a:srgbClr val="A701A7"/>
              </a:solidFill>
            </a:endParaRPr>
          </a:p>
          <a:p>
            <a:pPr>
              <a:lnSpc>
                <a:spcPct val="30000"/>
              </a:lnSpc>
            </a:pPr>
            <a:r>
              <a:rPr lang="en-US" sz="3200" dirty="0" smtClean="0">
                <a:solidFill>
                  <a:srgbClr val="A701A7"/>
                </a:solidFill>
              </a:rPr>
              <a:t>.</a:t>
            </a:r>
            <a:r>
              <a:rPr lang="en-US" sz="6600" baseline="-25000" dirty="0" smtClean="0">
                <a:solidFill>
                  <a:srgbClr val="A701A7"/>
                </a:solidFill>
                <a:sym typeface="Wingdings" pitchFamily="2" charset="2"/>
              </a:rPr>
              <a:t></a:t>
            </a:r>
            <a:endParaRPr lang="en-US" sz="3200" baseline="-25000" dirty="0" smtClean="0">
              <a:solidFill>
                <a:srgbClr val="A701A7"/>
              </a:solidFill>
              <a:sym typeface="Wingdings" pitchFamily="2" charset="2"/>
            </a:endParaRPr>
          </a:p>
          <a:p>
            <a:pPr>
              <a:lnSpc>
                <a:spcPct val="30000"/>
              </a:lnSpc>
            </a:pPr>
            <a:endParaRPr lang="en-US" sz="4400" dirty="0" smtClean="0">
              <a:solidFill>
                <a:srgbClr val="A701A7"/>
              </a:solidFill>
              <a:sym typeface="Wingdings" pitchFamily="2" charset="2"/>
            </a:endParaRPr>
          </a:p>
          <a:p>
            <a:pPr>
              <a:lnSpc>
                <a:spcPct val="30000"/>
              </a:lnSpc>
            </a:pPr>
            <a:endParaRPr lang="en-US" sz="3600" dirty="0">
              <a:solidFill>
                <a:srgbClr val="A701A7"/>
              </a:solidFill>
            </a:endParaRP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6713560" y="3938896"/>
            <a:ext cx="1371600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3200">
                <a:solidFill>
                  <a:srgbClr val="A701A7"/>
                </a:solidFill>
              </a:rPr>
              <a:t>…</a:t>
            </a:r>
            <a:r>
              <a:rPr lang="en-US" sz="2000">
                <a:solidFill>
                  <a:srgbClr val="A701A7"/>
                </a:solidFill>
              </a:rPr>
              <a:t>???</a:t>
            </a:r>
          </a:p>
          <a:p>
            <a:pPr>
              <a:lnSpc>
                <a:spcPct val="45000"/>
              </a:lnSpc>
            </a:pPr>
            <a:endParaRPr lang="en-US">
              <a:solidFill>
                <a:srgbClr val="A701A7"/>
              </a:solidFill>
            </a:endParaRPr>
          </a:p>
          <a:p>
            <a:pPr>
              <a:lnSpc>
                <a:spcPct val="45000"/>
              </a:lnSpc>
            </a:pPr>
            <a:r>
              <a:rPr lang="en-US" sz="2400">
                <a:solidFill>
                  <a:srgbClr val="A701A7"/>
                </a:solidFill>
              </a:rPr>
              <a:t>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424752" y="4704610"/>
            <a:ext cx="4008437" cy="49859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45000"/>
              </a:lnSpc>
            </a:pPr>
            <a:r>
              <a:rPr lang="en-US" sz="3600" dirty="0">
                <a:solidFill>
                  <a:srgbClr val="A701A7"/>
                </a:solidFill>
              </a:rPr>
              <a:t>…  </a:t>
            </a:r>
            <a:r>
              <a:rPr lang="en-US" sz="2000" dirty="0">
                <a:solidFill>
                  <a:srgbClr val="A701A7"/>
                </a:solidFill>
              </a:rPr>
              <a:t>???</a:t>
            </a:r>
          </a:p>
          <a:p>
            <a:pPr>
              <a:lnSpc>
                <a:spcPct val="45000"/>
              </a:lnSpc>
            </a:pPr>
            <a:endParaRPr lang="en-US" dirty="0">
              <a:solidFill>
                <a:srgbClr val="A701A7"/>
              </a:solidFill>
            </a:endParaRPr>
          </a:p>
          <a:p>
            <a:pPr>
              <a:lnSpc>
                <a:spcPct val="45000"/>
              </a:lnSpc>
            </a:pPr>
            <a:endParaRPr lang="en-US" dirty="0">
              <a:solidFill>
                <a:srgbClr val="A701A7"/>
              </a:solidFill>
            </a:endParaRPr>
          </a:p>
        </p:txBody>
      </p:sp>
      <p:sp>
        <p:nvSpPr>
          <p:cNvPr id="10" name="Left Arrow 9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5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5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5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5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5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5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5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5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5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5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5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5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5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5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051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51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51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051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51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51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51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51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51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051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51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51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051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51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51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1" dur="20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  <p:bldP spid="305157" grpId="0" animBg="1"/>
      <p:bldP spid="305158" grpId="0" animBg="1"/>
      <p:bldP spid="305160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ross 10"/>
          <p:cNvSpPr/>
          <p:nvPr/>
        </p:nvSpPr>
        <p:spPr bwMode="auto">
          <a:xfrm rot="2537023">
            <a:off x="969506" y="5139557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ross 11"/>
          <p:cNvSpPr/>
          <p:nvPr/>
        </p:nvSpPr>
        <p:spPr bwMode="auto">
          <a:xfrm rot="2537023">
            <a:off x="2765215" y="5764899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ross 12"/>
          <p:cNvSpPr/>
          <p:nvPr/>
        </p:nvSpPr>
        <p:spPr bwMode="auto">
          <a:xfrm rot="2537023">
            <a:off x="3691098" y="5161165"/>
            <a:ext cx="1136391" cy="1137432"/>
          </a:xfrm>
          <a:prstGeom prst="plus">
            <a:avLst>
              <a:gd name="adj" fmla="val 46248"/>
            </a:avLst>
          </a:prstGeom>
          <a:solidFill>
            <a:srgbClr val="0000CC"/>
          </a:solidFill>
          <a:ln w="28575" cap="flat" cmpd="sng" algn="ctr">
            <a:solidFill>
              <a:srgbClr val="8585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1066800"/>
            <a:ext cx="8763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+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Vb-ing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penekanan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pada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kejadian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 yang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SEDANG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BERLANGSUNG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studying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English.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(Present Continuous)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student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is writing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on her book. </a:t>
            </a:r>
            <a:r>
              <a:rPr lang="en-US" sz="2800" b="1" kern="0" dirty="0" smtClean="0">
                <a:latin typeface="Arial Narrow" pitchFamily="34" charset="0"/>
              </a:rPr>
              <a:t>(Present Cont.)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 watching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 at 10 last night.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(Past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Cont.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)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05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They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were talking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about World Cup. </a:t>
            </a:r>
            <a:r>
              <a:rPr lang="en-US" sz="2800" b="1" kern="0" dirty="0" smtClean="0">
                <a:latin typeface="Arial Narrow" pitchFamily="34" charset="0"/>
              </a:rPr>
              <a:t>(Past Cont.)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b="1" kern="0" dirty="0" smtClean="0"/>
          </a:p>
          <a:p>
            <a:pPr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I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will not be studying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at 10 tonight. </a:t>
            </a:r>
            <a:r>
              <a:rPr lang="en-US" sz="2800" b="1" kern="0" dirty="0" smtClean="0">
                <a:latin typeface="Arial Narrow" pitchFamily="34" charset="0"/>
              </a:rPr>
              <a:t>(</a:t>
            </a:r>
            <a:r>
              <a:rPr lang="en-US" sz="2800" b="1" u="sng" kern="0" dirty="0" smtClean="0">
                <a:latin typeface="Arial Narrow" pitchFamily="34" charset="0"/>
              </a:rPr>
              <a:t>Future</a:t>
            </a:r>
            <a:r>
              <a:rPr lang="en-US" sz="2800" b="1" kern="0" dirty="0" smtClean="0">
                <a:latin typeface="Arial Narrow" pitchFamily="34" charset="0"/>
              </a:rPr>
              <a:t> Cont.)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/>
              <a:t>He </a:t>
            </a:r>
            <a:r>
              <a:rPr lang="en-US" sz="2800" b="1" kern="0" dirty="0" smtClean="0">
                <a:solidFill>
                  <a:srgbClr val="FF0066"/>
                </a:solidFill>
              </a:rPr>
              <a:t>going </a:t>
            </a:r>
            <a:r>
              <a:rPr lang="en-US" sz="2800" b="1" kern="0" dirty="0" smtClean="0"/>
              <a:t>to Bali.  I </a:t>
            </a:r>
            <a:r>
              <a:rPr lang="en-US" sz="2800" b="1" kern="0" dirty="0" smtClean="0">
                <a:solidFill>
                  <a:srgbClr val="FF0066"/>
                </a:solidFill>
              </a:rPr>
              <a:t>am study </a:t>
            </a:r>
            <a:r>
              <a:rPr lang="en-US" sz="2800" b="1" kern="0" dirty="0" smtClean="0"/>
              <a:t>in YSU. 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200" b="1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800" b="1" kern="0" dirty="0" smtClean="0"/>
              <a:t>The lecturer </a:t>
            </a:r>
            <a:r>
              <a:rPr lang="en-US" sz="2800" b="1" kern="0" dirty="0" smtClean="0">
                <a:solidFill>
                  <a:srgbClr val="FF0066"/>
                </a:solidFill>
              </a:rPr>
              <a:t>was taught </a:t>
            </a:r>
            <a:r>
              <a:rPr lang="en-US" sz="2800" b="1" kern="0" dirty="0" smtClean="0"/>
              <a:t>us English yesterday. </a:t>
            </a: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kern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Structures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602EDBF-8BDB-4A56-95B2-9A5DAAB7C28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11430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+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Vb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</a:t>
            </a:r>
            <a:r>
              <a:rPr lang="en-US" sz="2800" b="1" kern="0" dirty="0" smtClean="0"/>
              <a:t>= </a:t>
            </a:r>
            <a:r>
              <a:rPr lang="en-US" sz="2800" b="1" kern="0" dirty="0" err="1" smtClean="0"/>
              <a:t>Kalimat</a:t>
            </a:r>
            <a:r>
              <a:rPr lang="en-US" sz="2800" b="1" kern="0" dirty="0" smtClean="0"/>
              <a:t> </a:t>
            </a:r>
            <a:r>
              <a:rPr lang="en-US" sz="2800" b="1" kern="0" dirty="0" err="1" smtClean="0"/>
              <a:t>Pasif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US" sz="2400" dirty="0" smtClean="0"/>
              <a:t>Subject </a:t>
            </a:r>
            <a:r>
              <a:rPr lang="en-US" sz="2400" dirty="0" err="1" smtClean="0"/>
              <a:t>dikenai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(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yang lain)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05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05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news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broadcasted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 all channels.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facilities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are provided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by the faculty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kern="0" dirty="0" smtClean="0"/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Some students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weren’t invited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to the party.</a:t>
            </a:r>
            <a:endParaRPr lang="en-US" sz="2000" b="1" kern="0" dirty="0" smtClean="0">
              <a:solidFill>
                <a:srgbClr val="0000CC"/>
              </a:solidFill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kern="0" dirty="0" smtClean="0"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</a:pP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The letter </a:t>
            </a:r>
            <a:r>
              <a:rPr lang="en-US" sz="2800" b="1" kern="0" dirty="0" smtClean="0">
                <a:solidFill>
                  <a:srgbClr val="FF0000"/>
                </a:solidFill>
                <a:latin typeface="+mn-lt"/>
              </a:rPr>
              <a:t>was written </a:t>
            </a:r>
            <a:r>
              <a:rPr lang="en-US" sz="2800" b="1" kern="0" dirty="0" smtClean="0">
                <a:solidFill>
                  <a:srgbClr val="0000CC"/>
                </a:solidFill>
                <a:latin typeface="+mn-lt"/>
              </a:rPr>
              <a:t>by the Maria.</a:t>
            </a:r>
            <a:endParaRPr lang="en-US" sz="2000" b="1" kern="0" dirty="0" smtClean="0">
              <a:solidFill>
                <a:srgbClr val="0000CC"/>
              </a:solidFill>
              <a:latin typeface="+mn-lt"/>
            </a:endParaRPr>
          </a:p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lang="en-US" sz="1100" kern="0" dirty="0" smtClean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 bwMode="auto">
          <a:xfrm>
            <a:off x="8153400" y="6248400"/>
            <a:ext cx="914400" cy="5334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Return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8839200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The children 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are </a:t>
            </a:r>
            <a:r>
              <a:rPr lang="en-US" sz="2600" b="1" u="sng" kern="0" dirty="0" smtClean="0">
                <a:solidFill>
                  <a:srgbClr val="FF0000"/>
                </a:solidFill>
                <a:latin typeface="Tahoma"/>
              </a:rPr>
              <a:t>being scolded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 </a:t>
            </a: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for playing truant.</a:t>
            </a:r>
          </a:p>
          <a:p>
            <a:pPr>
              <a:spcBef>
                <a:spcPts val="900"/>
              </a:spcBef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The minister 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might </a:t>
            </a:r>
            <a:r>
              <a:rPr lang="en-US" sz="2600" b="1" u="sng" kern="0" dirty="0" smtClean="0">
                <a:solidFill>
                  <a:srgbClr val="FF0000"/>
                </a:solidFill>
                <a:latin typeface="Tahoma"/>
              </a:rPr>
              <a:t>be reexamined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 </a:t>
            </a: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by “</a:t>
            </a:r>
            <a:r>
              <a:rPr lang="en-US" sz="2600" b="1" kern="0" dirty="0" err="1" smtClean="0">
                <a:solidFill>
                  <a:srgbClr val="0000CC"/>
                </a:solidFill>
                <a:latin typeface="Tahoma"/>
              </a:rPr>
              <a:t>Pansus</a:t>
            </a: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”.</a:t>
            </a:r>
          </a:p>
          <a:p>
            <a:pPr>
              <a:spcBef>
                <a:spcPts val="900"/>
              </a:spcBef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Our assignment 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won’t </a:t>
            </a:r>
            <a:r>
              <a:rPr lang="en-US" sz="2600" b="1" u="sng" kern="0" dirty="0" smtClean="0">
                <a:solidFill>
                  <a:srgbClr val="FF0000"/>
                </a:solidFill>
                <a:latin typeface="Tahoma"/>
              </a:rPr>
              <a:t>be scored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 </a:t>
            </a: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before two weeks.</a:t>
            </a:r>
          </a:p>
          <a:p>
            <a:pPr>
              <a:spcBef>
                <a:spcPts val="900"/>
              </a:spcBef>
              <a:buClr>
                <a:srgbClr val="FF0000"/>
              </a:buClr>
              <a:tabLst>
                <a:tab pos="744538" algn="l"/>
                <a:tab pos="1552575" algn="l"/>
                <a:tab pos="2679700" algn="l"/>
                <a:tab pos="4465638" algn="l"/>
              </a:tabLst>
              <a:defRPr/>
            </a:pP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The LCD projector 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has </a:t>
            </a:r>
            <a:r>
              <a:rPr lang="en-US" sz="2600" b="1" u="sng" kern="0" dirty="0" smtClean="0">
                <a:solidFill>
                  <a:srgbClr val="FF0000"/>
                </a:solidFill>
                <a:latin typeface="Tahoma"/>
              </a:rPr>
              <a:t>been turned</a:t>
            </a:r>
            <a:r>
              <a:rPr lang="en-US" sz="2600" b="1" kern="0" dirty="0" smtClean="0">
                <a:solidFill>
                  <a:srgbClr val="FF0000"/>
                </a:solidFill>
                <a:latin typeface="Tahoma"/>
              </a:rPr>
              <a:t> on </a:t>
            </a:r>
            <a:r>
              <a:rPr lang="en-US" sz="2600" b="1" kern="0" dirty="0" smtClean="0">
                <a:solidFill>
                  <a:srgbClr val="0000CC"/>
                </a:solidFill>
                <a:latin typeface="Tahoma"/>
              </a:rPr>
              <a:t>by him.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uiExpan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nglish Sentences&amp;quot;&quot;/&gt;&lt;property id=&quot;20307&quot; value=&quot;419&quot;/&gt;&lt;/object&gt;&lt;object type=&quot;3&quot; unique_id=&quot;10005&quot;&gt;&lt;property id=&quot;20148&quot; value=&quot;5&quot;/&gt;&lt;property id=&quot;20300&quot; value=&quot;Slide 2 - &amp;quot;p.10/40    Adverbs: modify Vb/Adj/Adv&amp;quot;&quot;/&gt;&lt;property id=&quot;20307&quot; value=&quot;422&quot;/&gt;&lt;/object&gt;&lt;object type=&quot;3&quot; unique_id=&quot;10006&quot;&gt;&lt;property id=&quot;20148&quot; value=&quot;5&quot;/&gt;&lt;property id=&quot;20300&quot; value=&quot;Slide 3 - &amp;quot;4 Sentence Patterns&amp;quot;&quot;/&gt;&lt;property id=&quot;20307&quot; value=&quot;431&quot;/&gt;&lt;/object&gt;&lt;object type=&quot;3&quot; unique_id=&quot;10007&quot;&gt;&lt;property id=&quot;20148&quot; value=&quot;5&quot;/&gt;&lt;property id=&quot;20300&quot; value=&quot;Slide 4 - &amp;quot;Sentence Patterns 1: SV&amp;quot;&quot;/&gt;&lt;property id=&quot;20307&quot; value=&quot;383&quot;/&gt;&lt;/object&gt;&lt;object type=&quot;3&quot; unique_id=&quot;10008&quot;&gt;&lt;property id=&quot;20148&quot; value=&quot;5&quot;/&gt;&lt;property id=&quot;20300&quot; value=&quot;Slide 5 - &amp;quot;Sentence Patterns 2: SVC&amp;quot;&quot;/&gt;&lt;property id=&quot;20307&quot; value=&quot;397&quot;/&gt;&lt;/object&gt;&lt;object type=&quot;3&quot; unique_id=&quot;10009&quot;&gt;&lt;property id=&quot;20148&quot; value=&quot;5&quot;/&gt;&lt;property id=&quot;20300&quot; value=&quot;Slide 6 - &amp;quot;Other examples:   page 13++&amp;quot;&quot;/&gt;&lt;property id=&quot;20307&quot; value=&quot;423&quot;/&gt;&lt;/object&gt;&lt;object type=&quot;3&quot; unique_id=&quot;10010&quot;&gt;&lt;property id=&quot;20148&quot; value=&quot;5&quot;/&gt;&lt;property id=&quot;20300&quot; value=&quot;Slide 7 - &amp;quot;Sentence Patterns 3: SVO&amp;quot;&quot;/&gt;&lt;property id=&quot;20307&quot; value=&quot;411&quot;/&gt;&lt;/object&gt;&lt;object type=&quot;3&quot; unique_id=&quot;10011&quot;&gt;&lt;property id=&quot;20148&quot; value=&quot;5&quot;/&gt;&lt;property id=&quot;20300&quot; value=&quot;Slide 8 - &amp;quot;Examples: Identifying&amp;quot;&quot;/&gt;&lt;property id=&quot;20307&quot; value=&quot;428&quot;/&gt;&lt;/object&gt;&lt;object type=&quot;3&quot; unique_id=&quot;10012&quot;&gt;&lt;property id=&quot;20148&quot; value=&quot;5&quot;/&gt;&lt;property id=&quot;20300&quot; value=&quot;Slide 9 - &amp;quot;Sentence Pattern 4: SVO1O2&amp;quot;&quot;/&gt;&lt;property id=&quot;20307&quot; value=&quot;415&quot;/&gt;&lt;/object&gt;&lt;object type=&quot;3&quot; unique_id=&quot;10013&quot;&gt;&lt;property id=&quot;20148&quot; value=&quot;5&quot;/&gt;&lt;property id=&quot;20300&quot; value=&quot;Slide 10 - &amp;quot;p.15/31    Exercises 1: Identifying&amp;quot;&quot;/&gt;&lt;property id=&quot;20307&quot; value=&quot;416&quot;/&gt;&lt;/object&gt;&lt;object type=&quot;3&quot; unique_id=&quot;10014&quot;&gt;&lt;property id=&quot;20148&quot; value=&quot;5&quot;/&gt;&lt;property id=&quot;20300&quot; value=&quot;Slide 11 - &amp;quot;p.15/31 Exercise 2: Identifying&amp;quot;&quot;/&gt;&lt;property id=&quot;20307&quot; value=&quot;430&quot;/&gt;&lt;/object&gt;&lt;object type=&quot;3&quot; unique_id=&quot;10015&quot;&gt;&lt;property id=&quot;20148&quot; value=&quot;5&quot;/&gt;&lt;property id=&quot;20300&quot; value=&quot;Slide 12 - &amp;quot;p.13    Exercises : Identifying -1&amp;quot;&quot;/&gt;&lt;property id=&quot;20307&quot; value=&quot;426&quot;/&gt;&lt;/object&gt;&lt;object type=&quot;3&quot; unique_id=&quot;10016&quot;&gt;&lt;property id=&quot;20148&quot; value=&quot;5&quot;/&gt;&lt;property id=&quot;20300&quot; value=&quot;Slide 13 - &amp;quot;p.13    Exercises : Identifying -2&amp;quot;&quot;/&gt;&lt;property id=&quot;20307&quot; value=&quot;427&quot;/&gt;&lt;/object&gt;&lt;object type=&quot;3&quot; unique_id=&quot;10017&quot;&gt;&lt;property id=&quot;20148&quot; value=&quot;5&quot;/&gt;&lt;property id=&quot;20300&quot; value=&quot;Slide 14 - &amp;quot;p.14    Exercises : Identifying&amp;quot;&quot;/&gt;&lt;property id=&quot;20307&quot; value=&quot;418&quot;/&gt;&lt;/object&gt;&lt;object type=&quot;3&quot; unique_id=&quot;10018&quot;&gt;&lt;property id=&quot;20148&quot; value=&quot;5&quot;/&gt;&lt;property id=&quot;20300&quot; value=&quot;Slide 15 - &amp;quot;Other Sentence Patterns&amp;quot;&quot;/&gt;&lt;property id=&quot;20307&quot; value=&quot;420&quot;/&gt;&lt;/object&gt;&lt;object type=&quot;3&quot; unique_id=&quot;10019&quot;&gt;&lt;property id=&quot;20148&quot; value=&quot;5&quot;/&gt;&lt;property id=&quot;20300&quot; value=&quot;Slide 16&quot;/&gt;&lt;property id=&quot;20307&quot; value=&quot;421&quot;/&gt;&lt;/object&gt;&lt;object type=&quot;3&quot; unique_id=&quot;10020&quot;&gt;&lt;property id=&quot;20148&quot; value=&quot;5&quot;/&gt;&lt;property id=&quot;20300&quot; value=&quot;Slide 17 - &amp;quot;Additional Exercise&amp;quot;&quot;/&gt;&lt;property id=&quot;20307&quot; value=&quot;402&quot;/&gt;&lt;/object&gt;&lt;object type=&quot;3&quot; unique_id=&quot;10021&quot;&gt;&lt;property id=&quot;20148&quot; value=&quot;5&quot;/&gt;&lt;property id=&quot;20300&quot; value=&quot;Slide 18 - &amp;quot;Additional Exercise&amp;quot;&quot;/&gt;&lt;property id=&quot;20307&quot; value=&quot;405&quot;/&gt;&lt;/object&gt;&lt;object type=&quot;3&quot; unique_id=&quot;10022&quot;&gt;&lt;property id=&quot;20148&quot; value=&quot;5&quot;/&gt;&lt;property id=&quot;20300&quot; value=&quot;Slide 19 - &amp;quot;Using COORDINATE CONNECTORS&amp;quot;&quot;/&gt;&lt;property id=&quot;20307&quot; value=&quot;399&quot;/&gt;&lt;/object&gt;&lt;object type=&quot;3&quot; unique_id=&quot;10023&quot;&gt;&lt;property id=&quot;20148&quot; value=&quot;5&quot;/&gt;&lt;property id=&quot;20300&quot; value=&quot;Slide 20 - &amp;quot;Using SUBORDINATE CONNECTORS&amp;quot;&quot;/&gt;&lt;property id=&quot;20307&quot; value=&quot;400&quot;/&gt;&lt;/object&gt;&lt;object type=&quot;3&quot; unique_id=&quot;10024&quot;&gt;&lt;property id=&quot;20148&quot; value=&quot;5&quot;/&gt;&lt;property id=&quot;20300&quot; value=&quot;Slide 21 - &amp;quot;Other ADVERB CONNECTORS&amp;quot;&quot;/&gt;&lt;property id=&quot;20307&quot; value=&quot;401&quot;/&gt;&lt;/object&gt;&lt;object type=&quot;3&quot; unique_id=&quot;10025&quot;&gt;&lt;property id=&quot;20148&quot; value=&quot;5&quot;/&gt;&lt;property id=&quot;20300&quot; value=&quot;Slide 22 - &amp;quot;Sentence Analysis - Example  p.27&amp;quot;&quot;/&gt;&lt;property id=&quot;20307&quot; value=&quot;42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Yosa A. Alzuhdy">
  <a:themeElements>
    <a:clrScheme name="Yosa A. Alzuhd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osa A. Alzuhd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osa A. Alzuhd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sa A. Alzuhd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osa A. Alzuhd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17129</TotalTime>
  <Words>1372</Words>
  <Application>Microsoft Office PowerPoint</Application>
  <PresentationFormat>On-screen Show (4:3)</PresentationFormat>
  <Paragraphs>423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Yosa A. Alzuhdy</vt:lpstr>
      <vt:lpstr>Document</vt:lpstr>
      <vt:lpstr>Subject + Verb</vt:lpstr>
      <vt:lpstr>Sentence Main Elements:</vt:lpstr>
      <vt:lpstr>1: SUBJECTS and VERBS</vt:lpstr>
      <vt:lpstr>Changes of VERBS</vt:lpstr>
      <vt:lpstr>Simple Present Tense</vt:lpstr>
      <vt:lpstr>Simple Past Tense</vt:lpstr>
      <vt:lpstr>Nominal Sentences</vt:lpstr>
      <vt:lpstr>Continuous</vt:lpstr>
      <vt:lpstr>Passive Structures</vt:lpstr>
      <vt:lpstr>BE + INFINITIVE</vt:lpstr>
      <vt:lpstr>Modals and Verbs</vt:lpstr>
      <vt:lpstr>Have-Has-Had = Vb1 / Vb2</vt:lpstr>
      <vt:lpstr>Perfect Tenses</vt:lpstr>
      <vt:lpstr>HAVE  TO = MUST</vt:lpstr>
      <vt:lpstr>SUBJECT and VERBS</vt:lpstr>
      <vt:lpstr>OTHER EXAMPLES</vt:lpstr>
      <vt:lpstr>PowerPoint Presentation</vt:lpstr>
      <vt:lpstr>OBJECTS of PREPOSITIONS</vt:lpstr>
      <vt:lpstr>OTHER EXAMPLES</vt:lpstr>
      <vt:lpstr>PowerPoint Presentation</vt:lpstr>
      <vt:lpstr>PowerPoint Presentation</vt:lpstr>
      <vt:lpstr>PowerPoint Presentation</vt:lpstr>
    </vt:vector>
  </TitlesOfParts>
  <Company>Fujitsu Indonesia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Sentences</dc:title>
  <dc:creator>Yosa A. Alzuhdy</dc:creator>
  <cp:lastModifiedBy>Yosa A. Alzuhdy</cp:lastModifiedBy>
  <cp:revision>347</cp:revision>
  <dcterms:created xsi:type="dcterms:W3CDTF">2006-10-15T19:30:25Z</dcterms:created>
  <dcterms:modified xsi:type="dcterms:W3CDTF">2016-10-06T04:40:52Z</dcterms:modified>
</cp:coreProperties>
</file>