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466" r:id="rId2"/>
    <p:sldId id="477" r:id="rId3"/>
    <p:sldId id="495" r:id="rId4"/>
    <p:sldId id="496" r:id="rId5"/>
    <p:sldId id="497" r:id="rId6"/>
    <p:sldId id="498" r:id="rId7"/>
    <p:sldId id="499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2" r:id="rId19"/>
    <p:sldId id="513" r:id="rId20"/>
    <p:sldId id="514" r:id="rId21"/>
    <p:sldId id="515" r:id="rId22"/>
    <p:sldId id="520" r:id="rId23"/>
    <p:sldId id="516" r:id="rId24"/>
    <p:sldId id="517" r:id="rId25"/>
    <p:sldId id="493" r:id="rId26"/>
    <p:sldId id="518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6600"/>
    <a:srgbClr val="FF3386"/>
    <a:srgbClr val="663300"/>
    <a:srgbClr val="FF4F96"/>
    <a:srgbClr val="FF61A1"/>
    <a:srgbClr val="FF2F83"/>
    <a:srgbClr val="8585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7152" autoAdjust="0"/>
  </p:normalViewPr>
  <p:slideViewPr>
    <p:cSldViewPr>
      <p:cViewPr>
        <p:scale>
          <a:sx n="70" d="100"/>
          <a:sy n="70" d="100"/>
        </p:scale>
        <p:origin x="-121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FA9E9D-AF4D-4294-BB3C-EBF9C971C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59FBB1-E2EC-44B7-ADF8-5B5188B4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19063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3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739" y="2778"/>
              <a:ext cx="181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7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—  English </a:t>
              </a:r>
              <a:r>
                <a:rPr lang="en-AU" sz="1700" b="1" dirty="0" smtClean="0">
                  <a:solidFill>
                    <a:srgbClr val="D60093"/>
                  </a:solidFill>
                  <a:latin typeface="Microsoft Sans Serif" pitchFamily="34" charset="0"/>
                </a:rPr>
                <a:t>Dept.</a:t>
              </a:r>
              <a:endParaRPr lang="en-AU" sz="17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C602EDBF-8BDB-4A56-95B2-9A5DAAB7C2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36800" y="3605212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D60093"/>
                </a:solidFill>
              </a:rPr>
              <a:t>Sentence Patterns and Structure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79400" y="609600"/>
            <a:ext cx="914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E84086CE-22F2-4474-BAC4-60E03F9056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 rot="5400000">
            <a:off x="-594518" y="5845968"/>
            <a:ext cx="1479550" cy="18256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AU" sz="1000" dirty="0">
                <a:solidFill>
                  <a:schemeClr val="bg1"/>
                </a:solidFill>
                <a:latin typeface="Arial" charset="0"/>
              </a:rPr>
              <a:t>©</a:t>
            </a:r>
            <a:r>
              <a:rPr lang="en-AU" sz="900" dirty="0">
                <a:solidFill>
                  <a:schemeClr val="bg1"/>
                </a:solidFill>
                <a:latin typeface="Arial" charset="0"/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  <a:latin typeface="Arial" charset="0"/>
              </a:rPr>
              <a:t>UNY</a:t>
            </a:r>
            <a:endParaRPr lang="en-AU" sz="9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ransition spd="med">
    <p:checker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None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None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None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p20%20%20%20Variable%20Stress%20-B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p20%20Exc5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p20%20Verb%20Stress%20-2.mp3" TargetMode="External"/><Relationship Id="rId5" Type="http://schemas.openxmlformats.org/officeDocument/2006/relationships/image" Target="../media/image25.png"/><Relationship Id="rId4" Type="http://schemas.openxmlformats.org/officeDocument/2006/relationships/hyperlink" Target="p20%20Verb%20Stress%20-1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p20.%20Exc6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p22%20%20Noun%20&amp;%20Verb%20Stress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p22%20Exc8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22%20Significant%20Stress.mp3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23%20Exc9.mp3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p23%20Exc10a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17%20%20Short%20Stress%20Patterns.m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p23%20Exc10b.mp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p23.%20Essential%20Weak%20Stress%20Forms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p24%20Exc11.mp3" TargetMode="Externa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24%20Weak%20Stress%20Eg.mp3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25%20Exc12.mp3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25%20Exc13.mp3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17%20Exc1.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p17%20Exc2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p18%20Longer%20Stress%20Patterns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19%20.Exc3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19%20Noun%20Stress%20-A.mp3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p19%20Noun%20Stress%20-B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p19.%20Exc4.mp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20%20%20%20Variable%20Stress%20-A.mp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82575"/>
            <a:ext cx="9067800" cy="1470025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82E9FE"/>
                </a:solidFill>
              </a:rPr>
              <a:t>Stress &amp; Intonation</a:t>
            </a:r>
            <a:endParaRPr lang="id-ID" sz="32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8343900" cy="37338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1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6600" b="1" dirty="0" smtClean="0">
                <a:solidFill>
                  <a:srgbClr val="0000A4"/>
                </a:solidFill>
              </a:rPr>
              <a:t>Listening I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gatha" pitchFamily="2" charset="0"/>
              </a:rPr>
              <a:t>English Language and Literature Study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A20202"/>
                </a:solidFill>
              </a:rPr>
              <a:t>Yogyakarta State University</a:t>
            </a:r>
            <a:endParaRPr lang="id-ID" b="1" dirty="0" smtClean="0">
              <a:solidFill>
                <a:srgbClr val="A20202"/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334000"/>
          </a:xfrm>
        </p:spPr>
        <p:txBody>
          <a:bodyPr/>
          <a:lstStyle/>
          <a:p>
            <a:r>
              <a:rPr lang="en-US" dirty="0" smtClean="0"/>
              <a:t>b. When the words of related meaning (</a:t>
            </a:r>
            <a:r>
              <a:rPr lang="en-US" b="1" dirty="0" smtClean="0"/>
              <a:t>derivational words</a:t>
            </a:r>
            <a:r>
              <a:rPr lang="en-US" dirty="0" smtClean="0"/>
              <a:t>) change their grammatical form (e.g.: </a:t>
            </a:r>
            <a:r>
              <a:rPr lang="en-US" b="1" dirty="0" smtClean="0"/>
              <a:t>Noun </a:t>
            </a:r>
            <a:r>
              <a:rPr lang="en-US" dirty="0" smtClean="0"/>
              <a:t>to </a:t>
            </a:r>
            <a:r>
              <a:rPr lang="en-US" b="1" dirty="0" smtClean="0"/>
              <a:t>Adjective</a:t>
            </a:r>
            <a:r>
              <a:rPr lang="en-US" dirty="0" smtClean="0"/>
              <a:t>) , the </a:t>
            </a:r>
            <a:r>
              <a:rPr lang="en-US" b="1" dirty="0" smtClean="0"/>
              <a:t>stress pattern </a:t>
            </a:r>
            <a:r>
              <a:rPr lang="en-US" dirty="0" smtClean="0"/>
              <a:t>may </a:t>
            </a:r>
            <a:r>
              <a:rPr lang="en-US" b="1" dirty="0" smtClean="0"/>
              <a:t>change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2484121"/>
            <a:ext cx="673608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7" y="4404360"/>
            <a:ext cx="8734603" cy="2419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9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4295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648"/>
            <a:ext cx="8283575" cy="722312"/>
          </a:xfrm>
        </p:spPr>
        <p:txBody>
          <a:bodyPr/>
          <a:lstStyle/>
          <a:p>
            <a:r>
              <a:rPr lang="en-US" b="1" dirty="0" smtClean="0"/>
              <a:t>Exercise 5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234440"/>
            <a:ext cx="8622010" cy="32099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03520" y="2468880"/>
            <a:ext cx="1981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● ●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18760" y="3063240"/>
            <a:ext cx="1981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●</a:t>
            </a:r>
            <a:r>
              <a:rPr lang="en-US" sz="11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―</a:t>
            </a:r>
            <a:r>
              <a:rPr lang="en-US" sz="10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●</a:t>
            </a:r>
            <a:r>
              <a:rPr lang="en-US" sz="105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8280" y="3642360"/>
            <a:ext cx="1981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●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●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― ● ●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897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Verb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14400"/>
            <a:ext cx="8783838" cy="8534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3560"/>
            <a:ext cx="8641081" cy="17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5" y="3596640"/>
            <a:ext cx="765841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3" y="5257800"/>
            <a:ext cx="7633547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8283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1229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25854"/>
            <a:ext cx="8656485" cy="56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14160" y="20269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advise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98920" y="24841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promote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40480" y="29565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brighten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583680" y="34137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believe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40480" y="38557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punish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68440" y="43129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translate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598920" y="47701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receive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40480" y="52273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shorten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568440" y="56845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excuse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40480" y="612648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polish</a:t>
            </a:r>
          </a:p>
        </p:txBody>
      </p:sp>
    </p:spTree>
    <p:extLst>
      <p:ext uri="{BB962C8B-B14F-4D97-AF65-F5344CB8AC3E}">
        <p14:creationId xmlns:p14="http://schemas.microsoft.com/office/powerpoint/2010/main" val="199639913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 on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6320"/>
            <a:ext cx="8702040" cy="26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44986"/>
            <a:ext cx="8749665" cy="168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446911"/>
            <a:ext cx="8702040" cy="13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3606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 Noun and Verb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1433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" y="1051560"/>
            <a:ext cx="863301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934654"/>
            <a:ext cx="7360920" cy="80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" y="4219575"/>
            <a:ext cx="866349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2542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7760"/>
            <a:ext cx="87630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52400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b="1" dirty="0" smtClean="0"/>
              <a:t>6.  Noun and Verb Stress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" y="990600"/>
            <a:ext cx="866349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1549718"/>
            <a:ext cx="861822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27960" y="132588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0" y="1524000"/>
            <a:ext cx="15544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Verb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53640" y="179832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132320" y="1996440"/>
            <a:ext cx="15544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Verb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49040" y="228600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47360" y="2453640"/>
            <a:ext cx="15544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Noun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33800" y="275844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522720" y="2895600"/>
            <a:ext cx="15544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Noun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08120" y="324612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87440" y="3398520"/>
            <a:ext cx="15544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Verb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pic>
        <p:nvPicPr>
          <p:cNvPr id="1536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7" y="3901440"/>
            <a:ext cx="8717574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12720" y="499872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316480" y="556260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86000" y="603504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099560" y="502920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328160" y="553212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977640" y="611124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55080" y="507492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461760" y="556260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924800" y="504444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909560" y="5593080"/>
            <a:ext cx="640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―</a:t>
            </a:r>
          </a:p>
        </p:txBody>
      </p:sp>
    </p:spTree>
    <p:extLst>
      <p:ext uri="{BB962C8B-B14F-4D97-AF65-F5344CB8AC3E}">
        <p14:creationId xmlns:p14="http://schemas.microsoft.com/office/powerpoint/2010/main" val="223796416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 Significant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25880"/>
            <a:ext cx="8685486" cy="1676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4" y="3200400"/>
            <a:ext cx="8494876" cy="3057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2118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 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650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890838"/>
            <a:ext cx="5867401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81600" y="292608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43200" y="379476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48056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__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18560" y="54559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__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219700" y="2987040"/>
            <a:ext cx="98298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720340" y="3855720"/>
            <a:ext cx="98298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80560" y="4709160"/>
            <a:ext cx="71628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733800" y="5562600"/>
            <a:ext cx="71628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906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 10a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  <p:pic>
        <p:nvPicPr>
          <p:cNvPr id="1843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67537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2" y="4648200"/>
            <a:ext cx="8613778" cy="18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844040" y="466344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24200" y="458724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8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08760" y="524256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93720" y="516636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1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43000" y="582168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93720" y="574548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4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37960" y="470916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940040" y="463296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5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446520" y="527304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924800" y="519684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2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17920" y="5852160"/>
            <a:ext cx="21336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924800" y="5775960"/>
            <a:ext cx="533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0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609600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 dirty="0"/>
          </a:p>
          <a:p>
            <a:fld id="{CF0490AC-8AA4-4456-BE52-4CDB4E1A20D8}" type="slidenum">
              <a:rPr lang="ar-SA" b="1"/>
              <a:pPr/>
              <a:t>2</a:t>
            </a:fld>
            <a:endParaRPr lang="en-AU" b="1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016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p.17</a:t>
            </a:r>
            <a:r>
              <a:rPr lang="en-US" sz="3200" dirty="0" smtClean="0"/>
              <a:t>    </a:t>
            </a:r>
            <a:r>
              <a:rPr lang="en-US" sz="4000" b="1" dirty="0" smtClean="0"/>
              <a:t>Stress and Intonation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31520"/>
            <a:ext cx="863454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688080"/>
            <a:ext cx="8778240" cy="30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7324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 10b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763000" cy="2819400"/>
          </a:xfrm>
        </p:spPr>
        <p:txBody>
          <a:bodyPr/>
          <a:lstStyle/>
          <a:p>
            <a:pPr>
              <a:tabLst>
                <a:tab pos="3200400" algn="l"/>
                <a:tab pos="6172200" algn="l"/>
              </a:tabLst>
            </a:pPr>
            <a:r>
              <a:rPr lang="en-US" b="1" dirty="0" smtClean="0"/>
              <a:t>a.</a:t>
            </a:r>
            <a:r>
              <a:rPr lang="en-US" dirty="0" smtClean="0"/>
              <a:t> ___________	</a:t>
            </a:r>
            <a:r>
              <a:rPr lang="en-US" b="1" dirty="0" smtClean="0"/>
              <a:t>b.</a:t>
            </a:r>
            <a:r>
              <a:rPr lang="en-US" dirty="0" smtClean="0"/>
              <a:t> ___________	</a:t>
            </a:r>
            <a:r>
              <a:rPr lang="en-US" b="1" dirty="0" smtClean="0"/>
              <a:t>c.</a:t>
            </a:r>
            <a:r>
              <a:rPr lang="en-US" dirty="0" smtClean="0"/>
              <a:t> __________</a:t>
            </a:r>
          </a:p>
          <a:p>
            <a:pPr>
              <a:tabLst>
                <a:tab pos="3200400" algn="l"/>
                <a:tab pos="6172200" algn="l"/>
              </a:tabLst>
            </a:pPr>
            <a:endParaRPr lang="en-US" dirty="0" smtClean="0"/>
          </a:p>
          <a:p>
            <a:pPr>
              <a:tabLst>
                <a:tab pos="3200400" algn="l"/>
                <a:tab pos="6172200" algn="l"/>
              </a:tabLst>
            </a:pPr>
            <a:r>
              <a:rPr lang="en-US" b="1" dirty="0" smtClean="0"/>
              <a:t>d.</a:t>
            </a:r>
            <a:r>
              <a:rPr lang="en-US" dirty="0" smtClean="0"/>
              <a:t> </a:t>
            </a:r>
            <a:r>
              <a:rPr lang="en-US" dirty="0"/>
              <a:t>___________	</a:t>
            </a:r>
            <a:r>
              <a:rPr lang="en-US" b="1" dirty="0" smtClean="0"/>
              <a:t>e.</a:t>
            </a:r>
            <a:r>
              <a:rPr lang="en-US" dirty="0" smtClean="0"/>
              <a:t> </a:t>
            </a:r>
            <a:r>
              <a:rPr lang="en-US" dirty="0"/>
              <a:t>___________	</a:t>
            </a:r>
            <a:r>
              <a:rPr lang="en-US" b="1" dirty="0" smtClean="0"/>
              <a:t>f.</a:t>
            </a:r>
            <a:r>
              <a:rPr lang="en-US" dirty="0" smtClean="0"/>
              <a:t> </a:t>
            </a:r>
            <a:r>
              <a:rPr lang="en-US" dirty="0"/>
              <a:t>__________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  <p:pic>
        <p:nvPicPr>
          <p:cNvPr id="1945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8720"/>
            <a:ext cx="873252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22960" y="371856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804 1213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56360" y="374904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23360" y="373380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372 4061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76800" y="376428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88480" y="374904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507982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107680" y="377952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22960" y="460248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435 7957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76400" y="463296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08120" y="460248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760 0846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12920" y="463296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03720" y="4602480"/>
            <a:ext cx="2362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193 5274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229600" y="4632960"/>
            <a:ext cx="27432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5" y="115888"/>
            <a:ext cx="8283575" cy="722312"/>
          </a:xfrm>
        </p:spPr>
        <p:txBody>
          <a:bodyPr/>
          <a:lstStyle/>
          <a:p>
            <a:r>
              <a:rPr lang="en-US" sz="4000" b="1" dirty="0" smtClean="0"/>
              <a:t>8. Essential Weak Stress Forms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53764"/>
            <a:ext cx="8763000" cy="3175635"/>
          </a:xfrm>
        </p:spPr>
        <p:txBody>
          <a:bodyPr/>
          <a:lstStyle/>
          <a:p>
            <a:r>
              <a:rPr lang="en-US" b="1" dirty="0" smtClean="0"/>
              <a:t>Exercise 11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  <p:pic>
        <p:nvPicPr>
          <p:cNvPr id="2048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8240"/>
            <a:ext cx="8686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987164"/>
            <a:ext cx="8279982" cy="15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3855720"/>
            <a:ext cx="8397241" cy="29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818120" y="409956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sym typeface="Wingdings"/>
              </a:rPr>
              <a:t>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22520" y="455676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sym typeface="Wingdings"/>
              </a:rPr>
              <a:t>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02880" y="509016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sym typeface="Wingdings"/>
              </a:rPr>
              <a:t>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02880" y="559308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sym typeface="Wingdings"/>
              </a:rPr>
              <a:t>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07280" y="605028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sym typeface="Wingdings"/>
              </a:rPr>
              <a:t>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5" y="115888"/>
            <a:ext cx="8283575" cy="722312"/>
          </a:xfrm>
        </p:spPr>
        <p:txBody>
          <a:bodyPr/>
          <a:lstStyle/>
          <a:p>
            <a:r>
              <a:rPr lang="en-US" sz="4000" b="1" dirty="0" smtClean="0"/>
              <a:t>8. Essential Weak Stress Forms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" y="1173480"/>
            <a:ext cx="8749666" cy="12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897255"/>
            <a:ext cx="8784793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4052"/>
            <a:ext cx="6691312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6096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307080"/>
            <a:ext cx="8763000" cy="2049780"/>
          </a:xfrm>
        </p:spPr>
        <p:txBody>
          <a:bodyPr/>
          <a:lstStyle/>
          <a:p>
            <a:r>
              <a:rPr lang="en-US" b="1" dirty="0" smtClean="0"/>
              <a:t>Exercise 12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3" y="838200"/>
            <a:ext cx="877751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2" y="3733800"/>
            <a:ext cx="86400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11680" y="432816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that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17520" y="434340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he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30040" y="434340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has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58240" y="473964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A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96640" y="477012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of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02480" y="477012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the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356360" y="516636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was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00400" y="518160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than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297680" y="521208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the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600200" y="562356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were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0" y="562356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a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28160" y="565404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from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32120" y="566928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the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996440" y="606552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to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880360" y="606552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them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06240" y="608076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as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958840" y="6096000"/>
            <a:ext cx="13563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as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25" y="115888"/>
            <a:ext cx="7978775" cy="722312"/>
          </a:xfrm>
        </p:spPr>
        <p:txBody>
          <a:bodyPr/>
          <a:lstStyle/>
          <a:p>
            <a:r>
              <a:rPr lang="en-US" b="1" dirty="0" smtClean="0"/>
              <a:t>Exc.13  Revision: Dictation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2050"/>
            <a:ext cx="8718516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19200"/>
            <a:ext cx="8764474" cy="56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14300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Where has he gone?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3920" y="175260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They are brother and sister.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3920" y="239268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Give them another week to finish.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83920" y="303276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I asked her to buy me some bread.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83920" y="365760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He said that he can do it.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83920" y="431292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What have they got to do?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83920" y="492252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When can she call for a new one?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83920" y="5562600"/>
            <a:ext cx="74980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  <a:sym typeface="Wingdings" pitchFamily="2" charset="2"/>
              </a:rPr>
              <a:t>He was away from work last week.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79320" y="10363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910840" y="70104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_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859280" y="16459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008120" y="160020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__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813560" y="228600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79720" y="21793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316480" y="291084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002280" y="280416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251960" y="231648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_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937760" y="292608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___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346960" y="344424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__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154680" y="336804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_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749040" y="29413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_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965960" y="387096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__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11040" y="40843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026920" y="47701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__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206240" y="446532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_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754880" y="470916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463040" y="534924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__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3322320" y="5212080"/>
            <a:ext cx="15087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__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dirty="0" smtClean="0"/>
          </a:p>
          <a:p>
            <a:pPr algn="ctr"/>
            <a:r>
              <a:rPr lang="en-US" sz="4400" b="1" dirty="0" smtClean="0"/>
              <a:t>That’s all for today…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See you next week!</a:t>
            </a: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360723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 Intonation Patterns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70120"/>
            <a:ext cx="8763000" cy="1859279"/>
          </a:xfrm>
        </p:spPr>
        <p:txBody>
          <a:bodyPr/>
          <a:lstStyle/>
          <a:p>
            <a:r>
              <a:rPr lang="en-US" b="1" dirty="0" smtClean="0"/>
              <a:t>Exercise 14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309880" y="609600"/>
            <a:ext cx="914400" cy="625475"/>
          </a:xfr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2" y="929640"/>
            <a:ext cx="863265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7921"/>
            <a:ext cx="8534400" cy="10977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2360"/>
            <a:ext cx="831532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5257800"/>
            <a:ext cx="8747760" cy="155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6368144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4998" y="6374266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78628" y="6379028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4" y="6374268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20552" y="6380390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46586" y="6374266"/>
            <a:ext cx="326556" cy="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583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593725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  <a:p>
            <a:fld id="{CF0490AC-8AA4-4456-BE52-4CDB4E1A20D8}" type="slidenum">
              <a:rPr lang="ar-SA" b="1"/>
              <a:pPr/>
              <a:t>3</a:t>
            </a:fld>
            <a:endParaRPr lang="en-AU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8540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p.17</a:t>
            </a:r>
            <a:r>
              <a:rPr lang="en-US" sz="3200" dirty="0" smtClean="0"/>
              <a:t>   </a:t>
            </a:r>
            <a:r>
              <a:rPr lang="en-US" sz="4000" b="1" dirty="0" smtClean="0"/>
              <a:t>Short Stress Patterns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6" y="1143000"/>
            <a:ext cx="858809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62200" y="34594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●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92680" y="40690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331720" y="466344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70120" y="347472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0" y="408432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</a:t>
            </a:r>
            <a:r>
              <a:rPr lang="en-US" sz="2800" b="1" dirty="0" smtClean="0">
                <a:solidFill>
                  <a:srgbClr val="0000CC"/>
                </a:solidFill>
              </a:rPr>
              <a:t> ―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76800" y="46786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467600" y="46786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>
                <a:solidFill>
                  <a:srgbClr val="0000CC"/>
                </a:solidFill>
              </a:rPr>
              <a:t>● ―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331720" y="530352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</a:t>
            </a:r>
            <a:r>
              <a:rPr lang="en-US" sz="12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543800" y="34594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●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98080" y="406908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●</a:t>
            </a:r>
          </a:p>
        </p:txBody>
      </p:sp>
    </p:spTree>
    <p:extLst>
      <p:ext uri="{BB962C8B-B14F-4D97-AF65-F5344CB8AC3E}">
        <p14:creationId xmlns:p14="http://schemas.microsoft.com/office/powerpoint/2010/main" val="419160418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609600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  <a:p>
            <a:fld id="{CF0490AC-8AA4-4456-BE52-4CDB4E1A20D8}" type="slidenum">
              <a:rPr lang="ar-SA" b="1"/>
              <a:pPr/>
              <a:t>4</a:t>
            </a:fld>
            <a:endParaRPr lang="en-AU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8540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p.17-18</a:t>
            </a:r>
            <a:r>
              <a:rPr lang="en-US" sz="3200" dirty="0" smtClean="0"/>
              <a:t>    </a:t>
            </a:r>
            <a:r>
              <a:rPr lang="en-US" sz="4000" b="1" dirty="0" smtClean="0"/>
              <a:t>Short Stress </a:t>
            </a:r>
            <a:r>
              <a:rPr lang="en-US" sz="4000" b="1" dirty="0"/>
              <a:t>Patterns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069080"/>
            <a:ext cx="8915400" cy="2667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______________________	_______________________</a:t>
            </a:r>
          </a:p>
          <a:p>
            <a:pPr>
              <a:spcBef>
                <a:spcPts val="2400"/>
              </a:spcBef>
            </a:pPr>
            <a:r>
              <a:rPr lang="en-US" dirty="0"/>
              <a:t>______________________	_______________________</a:t>
            </a:r>
          </a:p>
          <a:p>
            <a:pPr>
              <a:spcBef>
                <a:spcPts val="2400"/>
              </a:spcBef>
            </a:pPr>
            <a:r>
              <a:rPr lang="en-US" dirty="0"/>
              <a:t>______________________	_______________________</a:t>
            </a:r>
          </a:p>
          <a:p>
            <a:endParaRPr lang="en-US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43000"/>
            <a:ext cx="860646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28800" y="304800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 ●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6960" y="3048000"/>
            <a:ext cx="10972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b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●   ―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37360" y="40233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sell it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0" y="467868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read them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75960" y="40081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they walk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15000" y="466344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she‘s out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04560" y="533400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he knows</a:t>
            </a:r>
          </a:p>
        </p:txBody>
      </p:sp>
    </p:spTree>
    <p:extLst>
      <p:ext uri="{BB962C8B-B14F-4D97-AF65-F5344CB8AC3E}">
        <p14:creationId xmlns:p14="http://schemas.microsoft.com/office/powerpoint/2010/main" val="424150945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593725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  <a:p>
            <a:fld id="{CF0490AC-8AA4-4456-BE52-4CDB4E1A20D8}" type="slidenum">
              <a:rPr lang="ar-SA" b="1"/>
              <a:pPr/>
              <a:t>5</a:t>
            </a:fld>
            <a:endParaRPr lang="en-AU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8540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p.18</a:t>
            </a:r>
            <a:r>
              <a:rPr lang="en-US" sz="3200" dirty="0" smtClean="0"/>
              <a:t>    </a:t>
            </a:r>
            <a:r>
              <a:rPr lang="en-US" sz="4000" b="1" dirty="0" smtClean="0"/>
              <a:t>Longer </a:t>
            </a:r>
            <a:r>
              <a:rPr lang="en-US" sz="4000" b="1" dirty="0"/>
              <a:t>Stress Patterns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6320"/>
            <a:ext cx="8793479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2" y="4634865"/>
            <a:ext cx="865749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524000" y="4946336"/>
            <a:ext cx="7162800" cy="693416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2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082040"/>
            <a:ext cx="8858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0945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593725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  <a:p>
            <a:fld id="{CF0490AC-8AA4-4456-BE52-4CDB4E1A20D8}" type="slidenum">
              <a:rPr lang="ar-SA" b="1"/>
              <a:pPr/>
              <a:t>6</a:t>
            </a:fld>
            <a:endParaRPr lang="en-AU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8540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p.19</a:t>
            </a:r>
            <a:r>
              <a:rPr lang="en-US" sz="3200" dirty="0" smtClean="0"/>
              <a:t>    </a:t>
            </a:r>
            <a:r>
              <a:rPr lang="en-US" sz="4000" b="1" dirty="0" smtClean="0"/>
              <a:t>Longer Stress Patterns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88720"/>
            <a:ext cx="86772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431280" y="1203960"/>
            <a:ext cx="25908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18360" y="1508760"/>
            <a:ext cx="6339840" cy="33528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5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44"/>
            <a:ext cx="7848600" cy="124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0" y="5053965"/>
            <a:ext cx="868041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34640" y="176784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178308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36520" y="228600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352800" y="227076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0" y="274320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084320" y="275844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797040" y="175260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67600" y="173736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229600" y="170688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025640" y="222504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339840" y="2682240"/>
            <a:ext cx="548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― </a:t>
            </a:r>
          </a:p>
        </p:txBody>
      </p:sp>
    </p:spTree>
    <p:extLst>
      <p:ext uri="{BB962C8B-B14F-4D97-AF65-F5344CB8AC3E}">
        <p14:creationId xmlns:p14="http://schemas.microsoft.com/office/powerpoint/2010/main" val="424150945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304800" y="593725"/>
            <a:ext cx="914400" cy="62547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  <a:p>
            <a:fld id="{CF0490AC-8AA4-4456-BE52-4CDB4E1A20D8}" type="slidenum">
              <a:rPr lang="ar-SA" b="1"/>
              <a:pPr/>
              <a:t>7</a:t>
            </a:fld>
            <a:endParaRPr lang="en-AU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85408"/>
            <a:ext cx="7902575" cy="72231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p.19</a:t>
            </a:r>
            <a:r>
              <a:rPr lang="en-US" sz="3200" dirty="0" smtClean="0"/>
              <a:t>    </a:t>
            </a:r>
            <a:r>
              <a:rPr lang="en-US" sz="4000" b="1" dirty="0" smtClean="0"/>
              <a:t>Noun Stress</a:t>
            </a:r>
            <a:endParaRPr 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6" y="1188720"/>
            <a:ext cx="8730344" cy="8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7" y="2087880"/>
            <a:ext cx="8775853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4426288"/>
            <a:ext cx="8823960" cy="8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4" y="5334000"/>
            <a:ext cx="7732026" cy="122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0945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p.19        </a:t>
            </a:r>
            <a:r>
              <a:rPr lang="en-US" b="1" dirty="0" smtClean="0"/>
              <a:t>Exercise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249680"/>
            <a:ext cx="8686800" cy="54270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14160" y="236220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lecturer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14160" y="27889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principal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94760" y="31851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college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94760" y="359664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94760" y="40233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sentence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53200" y="443484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paragraph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760" y="486156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essay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94760" y="527304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travel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477000" y="568452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holiday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79520" y="6096000"/>
            <a:ext cx="24536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9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ticket</a:t>
            </a:r>
          </a:p>
        </p:txBody>
      </p:sp>
    </p:spTree>
    <p:extLst>
      <p:ext uri="{BB962C8B-B14F-4D97-AF65-F5344CB8AC3E}">
        <p14:creationId xmlns:p14="http://schemas.microsoft.com/office/powerpoint/2010/main" val="106400427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Variable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The strong stress may be on the other syllables, not always on the first syllable.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8" y="3981450"/>
            <a:ext cx="8738412" cy="1962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2286000"/>
            <a:ext cx="817562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2063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glish Sentences&amp;quot;&quot;/&gt;&lt;property id=&quot;20307&quot; value=&quot;419&quot;/&gt;&lt;/object&gt;&lt;object type=&quot;3&quot; unique_id=&quot;10005&quot;&gt;&lt;property id=&quot;20148&quot; value=&quot;5&quot;/&gt;&lt;property id=&quot;20300&quot; value=&quot;Slide 2 - &amp;quot;p.10/40    Adverbs: modify Vb/Adj/Adv&amp;quot;&quot;/&gt;&lt;property id=&quot;20307&quot; value=&quot;422&quot;/&gt;&lt;/object&gt;&lt;object type=&quot;3&quot; unique_id=&quot;10006&quot;&gt;&lt;property id=&quot;20148&quot; value=&quot;5&quot;/&gt;&lt;property id=&quot;20300&quot; value=&quot;Slide 3 - &amp;quot;4 Sentence Patterns&amp;quot;&quot;/&gt;&lt;property id=&quot;20307&quot; value=&quot;431&quot;/&gt;&lt;/object&gt;&lt;object type=&quot;3&quot; unique_id=&quot;10007&quot;&gt;&lt;property id=&quot;20148&quot; value=&quot;5&quot;/&gt;&lt;property id=&quot;20300&quot; value=&quot;Slide 4 - &amp;quot;Sentence Patterns 1: SV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Sentence Patterns 2: SVC&amp;quot;&quot;/&gt;&lt;property id=&quot;20307&quot; value=&quot;397&quot;/&gt;&lt;/object&gt;&lt;object type=&quot;3&quot; unique_id=&quot;10009&quot;&gt;&lt;property id=&quot;20148&quot; value=&quot;5&quot;/&gt;&lt;property id=&quot;20300&quot; value=&quot;Slide 6 - &amp;quot;Other examples:   page 13++&amp;quot;&quot;/&gt;&lt;property id=&quot;20307&quot; value=&quot;423&quot;/&gt;&lt;/object&gt;&lt;object type=&quot;3&quot; unique_id=&quot;10010&quot;&gt;&lt;property id=&quot;20148&quot; value=&quot;5&quot;/&gt;&lt;property id=&quot;20300&quot; value=&quot;Slide 7 - &amp;quot;Sentence Patterns 3: SVO&amp;quot;&quot;/&gt;&lt;property id=&quot;20307&quot; value=&quot;411&quot;/&gt;&lt;/object&gt;&lt;object type=&quot;3&quot; unique_id=&quot;10011&quot;&gt;&lt;property id=&quot;20148&quot; value=&quot;5&quot;/&gt;&lt;property id=&quot;20300&quot; value=&quot;Slide 8 - &amp;quot;Examples: Identifying&amp;quot;&quot;/&gt;&lt;property id=&quot;20307&quot; value=&quot;428&quot;/&gt;&lt;/object&gt;&lt;object type=&quot;3&quot; unique_id=&quot;10012&quot;&gt;&lt;property id=&quot;20148&quot; value=&quot;5&quot;/&gt;&lt;property id=&quot;20300&quot; value=&quot;Slide 9 - &amp;quot;Sentence Pattern 4: SVO1O2&amp;quot;&quot;/&gt;&lt;property id=&quot;20307&quot; value=&quot;415&quot;/&gt;&lt;/object&gt;&lt;object type=&quot;3&quot; unique_id=&quot;10013&quot;&gt;&lt;property id=&quot;20148&quot; value=&quot;5&quot;/&gt;&lt;property id=&quot;20300&quot; value=&quot;Slide 10 - &amp;quot;p.15/31    Exercises 1: Identifying&amp;quot;&quot;/&gt;&lt;property id=&quot;20307&quot; value=&quot;416&quot;/&gt;&lt;/object&gt;&lt;object type=&quot;3&quot; unique_id=&quot;10014&quot;&gt;&lt;property id=&quot;20148&quot; value=&quot;5&quot;/&gt;&lt;property id=&quot;20300&quot; value=&quot;Slide 11 - &amp;quot;p.15/31 Exercise 2: Identifying&amp;quot;&quot;/&gt;&lt;property id=&quot;20307&quot; value=&quot;430&quot;/&gt;&lt;/object&gt;&lt;object type=&quot;3&quot; unique_id=&quot;10015&quot;&gt;&lt;property id=&quot;20148&quot; value=&quot;5&quot;/&gt;&lt;property id=&quot;20300&quot; value=&quot;Slide 12 - &amp;quot;p.13    Exercises : Identifying -1&amp;quot;&quot;/&gt;&lt;property id=&quot;20307&quot; value=&quot;426&quot;/&gt;&lt;/object&gt;&lt;object type=&quot;3&quot; unique_id=&quot;10016&quot;&gt;&lt;property id=&quot;20148&quot; value=&quot;5&quot;/&gt;&lt;property id=&quot;20300&quot; value=&quot;Slide 13 - &amp;quot;p.13    Exercises : Identifying -2&amp;quot;&quot;/&gt;&lt;property id=&quot;20307&quot; value=&quot;427&quot;/&gt;&lt;/object&gt;&lt;object type=&quot;3&quot; unique_id=&quot;10017&quot;&gt;&lt;property id=&quot;20148&quot; value=&quot;5&quot;/&gt;&lt;property id=&quot;20300&quot; value=&quot;Slide 14 - &amp;quot;p.14    Exercises : Identifying&amp;quot;&quot;/&gt;&lt;property id=&quot;20307&quot; value=&quot;418&quot;/&gt;&lt;/object&gt;&lt;object type=&quot;3&quot; unique_id=&quot;10018&quot;&gt;&lt;property id=&quot;20148&quot; value=&quot;5&quot;/&gt;&lt;property id=&quot;20300&quot; value=&quot;Slide 15 - &amp;quot;Other Sentence Patterns&amp;quot;&quot;/&gt;&lt;property id=&quot;20307&quot; value=&quot;420&quot;/&gt;&lt;/object&gt;&lt;object type=&quot;3&quot; unique_id=&quot;10019&quot;&gt;&lt;property id=&quot;20148&quot; value=&quot;5&quot;/&gt;&lt;property id=&quot;20300&quot; value=&quot;Slide 16&quot;/&gt;&lt;property id=&quot;20307&quot; value=&quot;421&quot;/&gt;&lt;/object&gt;&lt;object type=&quot;3&quot; unique_id=&quot;10020&quot;&gt;&lt;property id=&quot;20148&quot; value=&quot;5&quot;/&gt;&lt;property id=&quot;20300&quot; value=&quot;Slide 17 - &amp;quot;Additional Exercise&amp;quot;&quot;/&gt;&lt;property id=&quot;20307&quot; value=&quot;402&quot;/&gt;&lt;/object&gt;&lt;object type=&quot;3&quot; unique_id=&quot;10021&quot;&gt;&lt;property id=&quot;20148&quot; value=&quot;5&quot;/&gt;&lt;property id=&quot;20300&quot; value=&quot;Slide 18 - &amp;quot;Additional Exercise&amp;quot;&quot;/&gt;&lt;property id=&quot;20307&quot; value=&quot;405&quot;/&gt;&lt;/object&gt;&lt;object type=&quot;3&quot; unique_id=&quot;10022&quot;&gt;&lt;property id=&quot;20148&quot; value=&quot;5&quot;/&gt;&lt;property id=&quot;20300&quot; value=&quot;Slide 19 - &amp;quot;Using COORDINATE CONNECTORS&amp;quot;&quot;/&gt;&lt;property id=&quot;20307&quot; value=&quot;399&quot;/&gt;&lt;/object&gt;&lt;object type=&quot;3&quot; unique_id=&quot;10023&quot;&gt;&lt;property id=&quot;20148&quot; value=&quot;5&quot;/&gt;&lt;property id=&quot;20300&quot; value=&quot;Slide 20 - &amp;quot;Using SUBORDINATE CONNECTORS&amp;quot;&quot;/&gt;&lt;property id=&quot;20307&quot; value=&quot;400&quot;/&gt;&lt;/object&gt;&lt;object type=&quot;3&quot; unique_id=&quot;10024&quot;&gt;&lt;property id=&quot;20148&quot; value=&quot;5&quot;/&gt;&lt;property id=&quot;20300&quot; value=&quot;Slide 21 - &amp;quot;Other ADVERB CONNECTORS&amp;quot;&quot;/&gt;&lt;property id=&quot;20307&quot; value=&quot;401&quot;/&gt;&lt;/object&gt;&lt;object type=&quot;3&quot; unique_id=&quot;10025&quot;&gt;&lt;property id=&quot;20148&quot; value=&quot;5&quot;/&gt;&lt;property id=&quot;20300&quot; value=&quot;Slide 22 - &amp;quot;Sentence Analysis - Example  p.27&amp;quot;&quot;/&gt;&lt;property id=&quot;20307&quot; value=&quot;4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23457</TotalTime>
  <Words>427</Words>
  <Application>Microsoft Office PowerPoint</Application>
  <PresentationFormat>On-screen Show (4:3)</PresentationFormat>
  <Paragraphs>234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Yosa A. Alzuhdy</vt:lpstr>
      <vt:lpstr>Stress &amp; Intonation</vt:lpstr>
      <vt:lpstr>p.17    Stress and Intonation</vt:lpstr>
      <vt:lpstr>p.17   Short Stress Patterns</vt:lpstr>
      <vt:lpstr>p.17-18    Short Stress Patterns</vt:lpstr>
      <vt:lpstr>p.18    Longer Stress Patterns</vt:lpstr>
      <vt:lpstr>p.19    Longer Stress Patterns</vt:lpstr>
      <vt:lpstr>p.19    Noun Stress</vt:lpstr>
      <vt:lpstr>p.19        Exercise 4</vt:lpstr>
      <vt:lpstr>4. Variable Stress</vt:lpstr>
      <vt:lpstr>PowerPoint Presentation</vt:lpstr>
      <vt:lpstr>Exercise 5</vt:lpstr>
      <vt:lpstr>5. Verb Stress</vt:lpstr>
      <vt:lpstr>Exercise 6</vt:lpstr>
      <vt:lpstr>Note on Stress</vt:lpstr>
      <vt:lpstr>6.  Noun and Verb Stress</vt:lpstr>
      <vt:lpstr>PowerPoint Presentation</vt:lpstr>
      <vt:lpstr>7.  Significant Stress</vt:lpstr>
      <vt:lpstr>Exercise  9</vt:lpstr>
      <vt:lpstr>Exercise  10a</vt:lpstr>
      <vt:lpstr>Exercise  10b</vt:lpstr>
      <vt:lpstr>8. Essential Weak Stress Forms</vt:lpstr>
      <vt:lpstr>8. Essential Weak Stress Forms</vt:lpstr>
      <vt:lpstr>PowerPoint Presentation</vt:lpstr>
      <vt:lpstr>Exc.13  Revision: Dictation </vt:lpstr>
      <vt:lpstr>PowerPoint Presentation</vt:lpstr>
      <vt:lpstr>9.  Intonation Patterns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399</cp:revision>
  <dcterms:created xsi:type="dcterms:W3CDTF">2006-10-15T19:30:25Z</dcterms:created>
  <dcterms:modified xsi:type="dcterms:W3CDTF">2016-10-06T18:20:55Z</dcterms:modified>
</cp:coreProperties>
</file>