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753" r:id="rId2"/>
    <p:sldId id="736" r:id="rId3"/>
    <p:sldId id="740" r:id="rId4"/>
    <p:sldId id="683" r:id="rId5"/>
    <p:sldId id="741" r:id="rId6"/>
    <p:sldId id="742" r:id="rId7"/>
    <p:sldId id="737" r:id="rId8"/>
    <p:sldId id="751" r:id="rId9"/>
    <p:sldId id="748" r:id="rId10"/>
    <p:sldId id="739" r:id="rId11"/>
    <p:sldId id="688" r:id="rId12"/>
    <p:sldId id="689" r:id="rId13"/>
    <p:sldId id="697" r:id="rId14"/>
    <p:sldId id="698" r:id="rId15"/>
    <p:sldId id="752" r:id="rId16"/>
    <p:sldId id="750" r:id="rId17"/>
    <p:sldId id="745" r:id="rId18"/>
    <p:sldId id="716" r:id="rId19"/>
    <p:sldId id="717" r:id="rId20"/>
    <p:sldId id="754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E001B"/>
    <a:srgbClr val="FF66CC"/>
    <a:srgbClr val="61FF69"/>
    <a:srgbClr val="006600"/>
    <a:srgbClr val="003300"/>
    <a:srgbClr val="FF3300"/>
    <a:srgbClr val="339933"/>
    <a:srgbClr val="FF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8" autoAdjust="0"/>
    <p:restoredTop sz="94406" autoAdjust="0"/>
  </p:normalViewPr>
  <p:slideViewPr>
    <p:cSldViewPr>
      <p:cViewPr>
        <p:scale>
          <a:sx n="67" d="100"/>
          <a:sy n="67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494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3553061-2293-43A7-B947-BB9437B5A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8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1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5D062DCD-6D5B-445F-93A8-061AB5427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21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Walnut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96838" y="1752600"/>
            <a:ext cx="9372601" cy="5105400"/>
            <a:chOff x="-23" y="1525"/>
            <a:chExt cx="5783" cy="2495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0" y="1752"/>
              <a:ext cx="5760" cy="90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42"/>
              <a:ext cx="5760" cy="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0" y="1933"/>
              <a:ext cx="251" cy="208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0" y="1525"/>
              <a:ext cx="748" cy="27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431" y="1616"/>
              <a:ext cx="318" cy="318"/>
            </a:xfrm>
            <a:prstGeom prst="ellipse">
              <a:avLst/>
            </a:prstGeom>
            <a:solidFill>
              <a:srgbClr val="CC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158" y="1661"/>
              <a:ext cx="454" cy="22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-23" y="1525"/>
              <a:ext cx="295" cy="27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-23" y="1525"/>
              <a:ext cx="363" cy="408"/>
            </a:xfrm>
            <a:prstGeom prst="rtTriangle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 rot="5400000">
              <a:off x="-822" y="2843"/>
              <a:ext cx="1967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AU" sz="1900" b="1" dirty="0">
                  <a:solidFill>
                    <a:srgbClr val="D60093"/>
                  </a:solidFill>
                  <a:latin typeface="Microsoft Sans Serif" pitchFamily="34" charset="0"/>
                </a:rPr>
                <a:t>© Yosa A. Alzuhdy – </a:t>
              </a:r>
              <a:r>
                <a:rPr lang="en-AU" sz="1900" b="1" dirty="0" smtClean="0">
                  <a:solidFill>
                    <a:srgbClr val="0000CC"/>
                  </a:solidFill>
                  <a:latin typeface="Microsoft Sans Serif" pitchFamily="34" charset="0"/>
                </a:rPr>
                <a:t>English Dept.</a:t>
              </a:r>
              <a:endParaRPr lang="en-AU" sz="1900" dirty="0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971800"/>
            <a:ext cx="7696200" cy="2514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AU" dirty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58775"/>
            <a:ext cx="816292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Click to edit Master title style</a:t>
            </a:r>
          </a:p>
        </p:txBody>
      </p:sp>
      <p:sp>
        <p:nvSpPr>
          <p:cNvPr id="1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" name="WordArt 21"/>
          <p:cNvSpPr>
            <a:spLocks noChangeArrowheads="1" noChangeShapeType="1" noTextEdit="1"/>
          </p:cNvSpPr>
          <p:nvPr userDrawn="1"/>
        </p:nvSpPr>
        <p:spPr bwMode="auto">
          <a:xfrm>
            <a:off x="15766" y="417708"/>
            <a:ext cx="1143000" cy="53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TOEFL</a:t>
            </a:r>
            <a:endParaRPr lang="en-US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21" name="WordArt 20"/>
          <p:cNvSpPr>
            <a:spLocks noChangeArrowheads="1" noChangeShapeType="1" noTextEdit="1"/>
          </p:cNvSpPr>
          <p:nvPr userDrawn="1"/>
        </p:nvSpPr>
        <p:spPr bwMode="auto">
          <a:xfrm>
            <a:off x="44450" y="89079"/>
            <a:ext cx="1066800" cy="30600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778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505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rotWithShape="0">
                    <a:srgbClr val="000000"/>
                  </a:outerShdw>
                </a:effectLst>
                <a:latin typeface="Impact"/>
              </a:rPr>
              <a:t>STRUCTURE</a:t>
            </a:r>
            <a:endParaRPr lang="en-US" sz="3600" b="1" kern="10" dirty="0">
              <a:ln w="17780">
                <a:solidFill>
                  <a:srgbClr val="FFFFFF"/>
                </a:solidFill>
                <a:miter lim="800000"/>
                <a:headEnd/>
                <a:tailEnd/>
              </a:ln>
              <a:solidFill>
                <a:srgbClr val="505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algn="tl" rotWithShape="0">
                  <a:srgbClr val="00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0" grpId="2"/>
      <p:bldP spid="20" grpId="3"/>
      <p:bldP spid="20" grpId="4"/>
      <p:bldP spid="20" grpId="5"/>
      <p:bldP spid="20" grpId="6"/>
      <p:bldP spid="20" grpId="7"/>
      <p:bldP spid="20" grpId="8"/>
      <p:bldP spid="20" grpId="9"/>
      <p:bldP spid="20" grpId="10"/>
      <p:bldP spid="20" grpId="11"/>
      <p:bldP spid="20" grpId="12"/>
      <p:bldP spid="20" grpId="13"/>
      <p:bldP spid="20" grpId="14"/>
      <p:bldP spid="20" grpId="15"/>
      <p:bldP spid="20" grpId="16"/>
      <p:bldP spid="20" grpId="17"/>
      <p:bldP spid="20" grpId="18"/>
      <p:bldP spid="20" grpId="19"/>
      <p:bldP spid="20" grpId="20"/>
      <p:bldP spid="20" grpId="21"/>
      <p:bldP spid="20" grpId="22"/>
      <p:bldP spid="20" grpId="23"/>
      <p:bldP spid="20" grpId="24"/>
      <p:bldP spid="20" grpId="25"/>
      <p:bldP spid="20" grpId="26"/>
      <p:bldP spid="20" grpId="27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1" grpId="6" animBg="1"/>
      <p:bldP spid="21" grpId="7" animBg="1"/>
      <p:bldP spid="21" grpId="8" animBg="1"/>
      <p:bldP spid="21" grpId="9" animBg="1"/>
      <p:bldP spid="21" grpId="10" animBg="1"/>
      <p:bldP spid="21" grpId="11" animBg="1"/>
      <p:bldP spid="21" grpId="12" animBg="1"/>
      <p:bldP spid="21" grpId="13" animBg="1"/>
      <p:bldP spid="21" grpId="14" animBg="1"/>
      <p:bldP spid="21" grpId="15" animBg="1"/>
      <p:bldP spid="21" grpId="16" animBg="1"/>
      <p:bldP spid="21" grpId="17" animBg="1"/>
      <p:bldP spid="21" grpId="18" animBg="1"/>
      <p:bldP spid="21" grpId="19" animBg="1"/>
      <p:bldP spid="21" grpId="20" animBg="1"/>
      <p:bldP spid="21" grpId="21" animBg="1"/>
      <p:bldP spid="21" grpId="22" animBg="1"/>
      <p:bldP spid="21" grpId="23" animBg="1"/>
      <p:bldP spid="21" grpId="24" animBg="1"/>
      <p:bldP spid="21" grpId="25" animBg="1"/>
      <p:bldP spid="21" grpId="26" animBg="1"/>
      <p:bldP spid="21" grpId="27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43AC9-F051-440F-A054-0C3855545D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D8E2F17B-35EF-4339-96AF-4DE3DA4707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15888"/>
            <a:ext cx="2190750" cy="6513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15888"/>
            <a:ext cx="6419850" cy="6513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3BB9-77E7-4D17-88AD-F1510B01C2F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03F2727D-DCC7-45AC-83AE-E779AA4FEEB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8283575" cy="722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225" y="1209675"/>
            <a:ext cx="4495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209675"/>
            <a:ext cx="4495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86885788-B477-46C7-90DC-983DF9C621E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8283575" cy="722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225" y="1209675"/>
            <a:ext cx="4495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0425" y="1209675"/>
            <a:ext cx="4495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0425" y="4029075"/>
            <a:ext cx="4495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FC1FEA58-40C6-462F-9EEE-0EF01536548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15B8D-5BF6-471F-8C52-C07E2B2F68C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-334095" y="759004"/>
            <a:ext cx="914401" cy="625475"/>
          </a:xfrm>
        </p:spPr>
        <p:txBody>
          <a:bodyPr/>
          <a:lstStyle>
            <a:lvl1pPr>
              <a:defRPr sz="700" b="0"/>
            </a:lvl1pPr>
          </a:lstStyle>
          <a:p>
            <a:pPr>
              <a:defRPr/>
            </a:pPr>
            <a:endParaRPr lang="en-AU" dirty="0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‹#›</a:t>
            </a:fld>
            <a:endParaRPr lang="en-AU" sz="1600" b="1" dirty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195F-42C6-4B24-B212-038E171AC0B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-86931" y="648237"/>
            <a:ext cx="504825" cy="457200"/>
          </a:xfrm>
        </p:spPr>
        <p:txBody>
          <a:bodyPr/>
          <a:lstStyle>
            <a:lvl1pPr>
              <a:defRPr sz="1600" b="0"/>
            </a:lvl1pPr>
          </a:lstStyle>
          <a:p>
            <a:pPr>
              <a:defRPr/>
            </a:pPr>
            <a:endParaRPr lang="en-AU" dirty="0" smtClean="0"/>
          </a:p>
          <a:p>
            <a:pPr>
              <a:defRPr/>
            </a:pPr>
            <a:fld id="{0C75A260-20DB-46F2-8C65-16CBA7A23BE1}" type="slidenum">
              <a:rPr lang="en-AU" sz="1400" smtClean="0"/>
              <a:pPr>
                <a:defRPr/>
              </a:pPr>
              <a:t>‹#›</a:t>
            </a:fld>
            <a:endParaRPr lang="en-AU" sz="1400" dirty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2954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BDDBF-7578-4780-BA2F-9371B09EAB2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-112689" y="661116"/>
            <a:ext cx="504825" cy="457200"/>
          </a:xfrm>
        </p:spPr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 sz="1600" dirty="0" smtClean="0"/>
          </a:p>
          <a:p>
            <a:pPr>
              <a:defRPr/>
            </a:pPr>
            <a:fld id="{09ED9FF8-674A-4A3E-BA5D-57D2E674D5E2}" type="slidenum">
              <a:rPr lang="en-AU" sz="1600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EDA99-CE6C-425B-AC77-6DA33CC3EBB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F375F13E-9E56-4DE0-A180-238B02D2F6B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06547-306D-47B9-AE97-DF858A8E25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78DED882-3382-4FEA-9E16-05BD07EE97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BD38-0C24-4F4D-A17C-EB1E1EBD494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33ECE34D-DA64-4B58-AD13-C80CCC5D96A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85A6-BB67-4469-96B6-1A3DC35C1E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7251C355-2630-4345-8CD5-EF1F6B95E7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6173-2FA3-45FC-83BB-1179DED637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800"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FBCC6D6A-67D3-4726-B2E9-0D32FC1EDBB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Medium wood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blipFill dpi="0" rotWithShape="1">
            <a:blip r:embed="rId15">
              <a:lum bright="-35000" contrast="-43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828357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00600" y="5181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CC"/>
                </a:solidFill>
              </a:defRPr>
            </a:lvl1pPr>
          </a:lstStyle>
          <a:p>
            <a:pPr>
              <a:defRPr/>
            </a:pPr>
            <a:fld id="{12B75FBF-C9C8-41B3-A0BC-19F6FA086E3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-114300" y="1120775"/>
            <a:ext cx="406400" cy="57372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85825"/>
            <a:ext cx="9410700" cy="109538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-114300" y="990600"/>
            <a:ext cx="9410700" cy="130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-114300" y="0"/>
            <a:ext cx="1222375" cy="75088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88963" y="250825"/>
            <a:ext cx="520700" cy="873125"/>
          </a:xfrm>
          <a:prstGeom prst="ellipse">
            <a:avLst/>
          </a:prstGeom>
          <a:solidFill>
            <a:srgbClr val="CC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42875" y="373063"/>
            <a:ext cx="742950" cy="62547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-152400" y="0"/>
            <a:ext cx="482600" cy="750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-152400" y="0"/>
            <a:ext cx="593725" cy="1120775"/>
          </a:xfrm>
          <a:prstGeom prst="rtTriangle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5400000">
            <a:off x="-2314575" y="3533775"/>
            <a:ext cx="498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AU" b="1" dirty="0">
              <a:solidFill>
                <a:srgbClr val="D60093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74052" y="863958"/>
            <a:ext cx="504825" cy="27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/>
            </a:lvl1pPr>
          </a:lstStyle>
          <a:p>
            <a:pPr>
              <a:defRPr/>
            </a:pPr>
            <a:fld id="{99C25317-4D8B-4904-B18A-E8C15F1D6AA5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  <p:sp>
        <p:nvSpPr>
          <p:cNvPr id="4117" name="WordArt 21"/>
          <p:cNvSpPr>
            <a:spLocks noChangeArrowheads="1" noChangeShapeType="1" noTextEdit="1"/>
          </p:cNvSpPr>
          <p:nvPr/>
        </p:nvSpPr>
        <p:spPr bwMode="auto">
          <a:xfrm>
            <a:off x="15766" y="417708"/>
            <a:ext cx="1143000" cy="53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TOEFL</a:t>
            </a:r>
            <a:endParaRPr lang="en-US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 rot="5400000">
            <a:off x="-608806" y="5493544"/>
            <a:ext cx="1479550" cy="182562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AU" sz="1000" dirty="0">
                <a:solidFill>
                  <a:schemeClr val="bg1"/>
                </a:solidFill>
              </a:rPr>
              <a:t>©</a:t>
            </a:r>
            <a:r>
              <a:rPr lang="en-AU" sz="900" dirty="0">
                <a:solidFill>
                  <a:schemeClr val="bg1"/>
                </a:solidFill>
              </a:rPr>
              <a:t> Yosa A. Alzuhdy - </a:t>
            </a:r>
            <a:r>
              <a:rPr lang="en-AU" sz="900" dirty="0" smtClean="0">
                <a:solidFill>
                  <a:schemeClr val="bg1"/>
                </a:solidFill>
              </a:rPr>
              <a:t>UNY</a:t>
            </a:r>
            <a:endParaRPr lang="en-AU" sz="900" dirty="0">
              <a:solidFill>
                <a:schemeClr val="bg1"/>
              </a:solidFill>
            </a:endParaRPr>
          </a:p>
        </p:txBody>
      </p:sp>
      <p:sp>
        <p:nvSpPr>
          <p:cNvPr id="20" name="WordArt 20"/>
          <p:cNvSpPr>
            <a:spLocks noChangeArrowheads="1" noChangeShapeType="1" noTextEdit="1"/>
          </p:cNvSpPr>
          <p:nvPr/>
        </p:nvSpPr>
        <p:spPr bwMode="auto">
          <a:xfrm>
            <a:off x="44450" y="77272"/>
            <a:ext cx="1066800" cy="33176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7780">
                  <a:solidFill>
                    <a:srgbClr val="61FF69"/>
                  </a:solidFill>
                  <a:miter lim="800000"/>
                  <a:headEnd/>
                  <a:tailEnd/>
                </a:ln>
                <a:solidFill>
                  <a:srgbClr val="8E001B"/>
                </a:solidFill>
                <a:effectLst>
                  <a:outerShdw algn="tl" rotWithShape="0">
                    <a:srgbClr val="000000"/>
                  </a:outerShdw>
                </a:effectLst>
                <a:latin typeface="Impact"/>
              </a:rPr>
              <a:t>STRUCTURE</a:t>
            </a:r>
            <a:endParaRPr lang="en-US" sz="3600" b="1" kern="10" dirty="0">
              <a:ln w="17780">
                <a:solidFill>
                  <a:srgbClr val="61FF69"/>
                </a:solidFill>
                <a:miter lim="800000"/>
                <a:headEnd/>
                <a:tailEnd/>
              </a:ln>
              <a:solidFill>
                <a:srgbClr val="8E001B"/>
              </a:solidFill>
              <a:effectLst>
                <a:outerShdw algn="tl" rotWithShape="0">
                  <a:srgbClr val="000000"/>
                </a:outerShdw>
              </a:effectLst>
              <a:latin typeface="Impac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6" r:id="rId12"/>
    <p:sldLayoutId id="2147483708" r:id="rId13"/>
  </p:sldLayoutIdLst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33" presetClass="emph" presetSubtype="0" repeatCount="indefinite" fill="remove" grpId="28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17" grpId="1"/>
      <p:bldP spid="4117" grpId="2"/>
      <p:bldP spid="4117" grpId="3"/>
      <p:bldP spid="4117" grpId="4"/>
      <p:bldP spid="4117" grpId="5"/>
      <p:bldP spid="4117" grpId="6"/>
      <p:bldP spid="4117" grpId="8"/>
      <p:bldP spid="4117" grpId="9"/>
      <p:bldP spid="4117" grpId="10"/>
      <p:bldP spid="4117" grpId="11"/>
      <p:bldP spid="4117" grpId="12"/>
      <p:bldP spid="4117" grpId="13"/>
      <p:bldP spid="4117" grpId="14"/>
      <p:bldP spid="4117" grpId="15"/>
      <p:bldP spid="4117" grpId="16"/>
      <p:bldP spid="4117" grpId="17"/>
      <p:bldP spid="4117" grpId="18"/>
      <p:bldP spid="4117" grpId="19"/>
      <p:bldP spid="4117" grpId="20"/>
      <p:bldP spid="4117" grpId="21"/>
      <p:bldP spid="4117" grpId="22"/>
      <p:bldP spid="4117" grpId="23"/>
      <p:bldP spid="4117" grpId="24"/>
      <p:bldP spid="4117" grpId="25"/>
      <p:bldP spid="4117" grpId="26"/>
      <p:bldP spid="4117" grpId="27"/>
      <p:bldP spid="4117" grpId="28"/>
      <p:bldP spid="4117" grpId="29"/>
      <p:bldP spid="4117" grpId="30"/>
      <p:bldP spid="4117" grpId="31"/>
      <p:bldP spid="4117" grpId="32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0" grpId="8" animBg="1"/>
      <p:bldP spid="20" grpId="9" animBg="1"/>
      <p:bldP spid="20" grpId="10" animBg="1"/>
      <p:bldP spid="20" grpId="11" animBg="1"/>
      <p:bldP spid="20" grpId="12" animBg="1"/>
      <p:bldP spid="20" grpId="13" animBg="1"/>
      <p:bldP spid="20" grpId="14" animBg="1"/>
      <p:bldP spid="20" grpId="15" animBg="1"/>
      <p:bldP spid="20" grpId="16" animBg="1"/>
      <p:bldP spid="20" grpId="17" animBg="1"/>
      <p:bldP spid="20" grpId="18" animBg="1"/>
      <p:bldP spid="20" grpId="19" animBg="1"/>
      <p:bldP spid="20" grpId="20" animBg="1"/>
      <p:bldP spid="20" grpId="21" animBg="1"/>
      <p:bldP spid="20" grpId="22" animBg="1"/>
      <p:bldP spid="20" grpId="23" animBg="1"/>
      <p:bldP spid="20" grpId="24" animBg="1"/>
      <p:bldP spid="20" grpId="25" animBg="1"/>
      <p:bldP spid="20" grpId="26" animBg="1"/>
      <p:bldP spid="20" grpId="27" animBg="1"/>
      <p:bldP spid="20" grpId="28"/>
      <p:bldP spid="20" grpId="29"/>
      <p:bldP spid="20" grpId="30"/>
      <p:bldP spid="20" grpId="31"/>
      <p:bldP spid="20" grpId="32"/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ÿ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34975"/>
            <a:ext cx="8305800" cy="1470025"/>
          </a:xfrm>
        </p:spPr>
        <p:txBody>
          <a:bodyPr/>
          <a:lstStyle/>
          <a:p>
            <a:pPr eaLnBrk="1" hangingPunct="1"/>
            <a:r>
              <a:rPr lang="en-US" sz="4800" b="1" dirty="0">
                <a:solidFill>
                  <a:srgbClr val="82E9FE"/>
                </a:solidFill>
              </a:rPr>
              <a:t>Sentence Elements:  </a:t>
            </a:r>
            <a:r>
              <a:rPr lang="en-US" sz="4800" b="1" dirty="0" smtClean="0">
                <a:solidFill>
                  <a:srgbClr val="82E9FE"/>
                </a:solidFill>
              </a:rPr>
              <a:t> Some </a:t>
            </a:r>
            <a:r>
              <a:rPr lang="en-US" sz="4800" b="1" dirty="0">
                <a:solidFill>
                  <a:srgbClr val="82E9FE"/>
                </a:solidFill>
              </a:rPr>
              <a:t>PARTS of SPEECH</a:t>
            </a:r>
            <a:endParaRPr lang="id-ID" sz="2000" b="1" dirty="0" smtClean="0">
              <a:solidFill>
                <a:srgbClr val="2CFC3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895600"/>
            <a:ext cx="8343900" cy="3581400"/>
          </a:xfrm>
          <a:solidFill>
            <a:schemeClr val="accent3">
              <a:lumMod val="65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3200" b="1" dirty="0" smtClean="0">
              <a:solidFill>
                <a:srgbClr val="0000A4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4400" b="1" dirty="0" smtClean="0">
                <a:solidFill>
                  <a:srgbClr val="0000A4"/>
                </a:solidFill>
              </a:rPr>
              <a:t>Basic English Sentences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© Yosa A. Alzuhdy, </a:t>
            </a:r>
            <a:r>
              <a:rPr lang="en-US" dirty="0" err="1" smtClean="0">
                <a:solidFill>
                  <a:schemeClr val="tx2"/>
                </a:solidFill>
              </a:rPr>
              <a:t>M.Hum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5400" b="1" dirty="0" smtClean="0">
                <a:solidFill>
                  <a:srgbClr val="006600"/>
                </a:solidFill>
                <a:latin typeface="Cooper Black" panose="0208090404030B020404" pitchFamily="18" charset="0"/>
              </a:rPr>
              <a:t>Introductory Course</a:t>
            </a:r>
            <a:endParaRPr lang="en-US" sz="4000" b="1" dirty="0" smtClean="0">
              <a:solidFill>
                <a:srgbClr val="006600"/>
              </a:solidFill>
              <a:latin typeface="Cooper Black" panose="0208090404030B0204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A20202"/>
                </a:solidFill>
              </a:rPr>
              <a:t>Yogyakarta State University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yosa@uny.ac.id</a:t>
            </a: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1019821032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  <a:p>
            <a:fld id="{C44A1780-D5C6-48A0-BFF3-DC691A8C29B3}" type="slidenum">
              <a:rPr lang="en-AU" b="1"/>
              <a:pPr/>
              <a:t>10</a:t>
            </a:fld>
            <a:endParaRPr lang="en-AU" b="1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115888"/>
            <a:ext cx="8283575" cy="722312"/>
          </a:xfrm>
        </p:spPr>
        <p:txBody>
          <a:bodyPr/>
          <a:lstStyle/>
          <a:p>
            <a:r>
              <a:rPr lang="en-US" b="1" dirty="0" smtClean="0"/>
              <a:t>ADVERBS</a:t>
            </a:r>
            <a:endParaRPr lang="en-US" b="1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75688" cy="5486400"/>
          </a:xfrm>
        </p:spPr>
        <p:txBody>
          <a:bodyPr/>
          <a:lstStyle/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dirty="0"/>
              <a:t>Adverb</a:t>
            </a:r>
            <a:r>
              <a:rPr lang="en-US" sz="2200" dirty="0"/>
              <a:t> : </a:t>
            </a:r>
            <a:r>
              <a:rPr lang="en-US" sz="2200" dirty="0" err="1"/>
              <a:t>keterangan</a:t>
            </a:r>
            <a:r>
              <a:rPr lang="en-US" sz="2200" dirty="0"/>
              <a:t>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menjelaskan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b="1" dirty="0">
                <a:sym typeface="Wingdings" pitchFamily="2" charset="2"/>
              </a:rPr>
              <a:t>verb, adjective, adverb, 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8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err="1"/>
              <a:t>Sebagian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  </a:t>
            </a:r>
            <a:r>
              <a:rPr lang="en-US" sz="2200" b="1" dirty="0"/>
              <a:t>Adverb </a:t>
            </a:r>
            <a:r>
              <a:rPr lang="en-US" sz="2200" dirty="0"/>
              <a:t>= </a:t>
            </a:r>
            <a:r>
              <a:rPr lang="en-US" sz="2200" b="1" dirty="0" err="1">
                <a:solidFill>
                  <a:srgbClr val="800000"/>
                </a:solidFill>
              </a:rPr>
              <a:t>Adjective</a:t>
            </a:r>
            <a:r>
              <a:rPr lang="en-US" sz="2200" b="1" dirty="0" err="1"/>
              <a:t>+ly</a:t>
            </a:r>
            <a:endParaRPr lang="en-US" sz="2200" b="1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900" b="1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/>
              <a:t>She is a </a:t>
            </a:r>
            <a:r>
              <a:rPr lang="en-US" sz="2200" b="1" dirty="0">
                <a:solidFill>
                  <a:srgbClr val="800000"/>
                </a:solidFill>
              </a:rPr>
              <a:t>careful</a:t>
            </a:r>
            <a:r>
              <a:rPr lang="en-US" sz="2200" b="1" dirty="0"/>
              <a:t> </a:t>
            </a:r>
            <a:r>
              <a:rPr lang="en-US" sz="2200" dirty="0"/>
              <a:t>student. 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sbg</a:t>
            </a:r>
            <a:r>
              <a:rPr lang="en-US" sz="2000" dirty="0"/>
              <a:t> </a:t>
            </a:r>
            <a:r>
              <a:rPr lang="en-US" sz="2000" b="1" dirty="0"/>
              <a:t>student</a:t>
            </a:r>
            <a:r>
              <a:rPr lang="en-US" sz="2000" dirty="0"/>
              <a:t>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/>
              <a:t>She always </a:t>
            </a:r>
            <a:r>
              <a:rPr lang="en-US" sz="2200" dirty="0">
                <a:solidFill>
                  <a:srgbClr val="000066"/>
                </a:solidFill>
              </a:rPr>
              <a:t>does</a:t>
            </a:r>
            <a:r>
              <a:rPr lang="en-US" sz="2200" dirty="0"/>
              <a:t> the exercises </a:t>
            </a:r>
            <a:r>
              <a:rPr lang="en-US" sz="2200" b="1" dirty="0"/>
              <a:t>carefully</a:t>
            </a:r>
            <a:r>
              <a:rPr lang="en-US" sz="2200" dirty="0"/>
              <a:t>. 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menjelaskan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bagaimana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cara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mengerjakan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latihan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tsb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700" dirty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It was an </a:t>
            </a:r>
            <a:r>
              <a:rPr lang="en-US" sz="2200" b="1" dirty="0">
                <a:solidFill>
                  <a:srgbClr val="800000"/>
                </a:solidFill>
                <a:sym typeface="Wingdings" pitchFamily="2" charset="2"/>
              </a:rPr>
              <a:t>extreme</a:t>
            </a:r>
            <a:r>
              <a:rPr lang="en-US" sz="2200" b="1" dirty="0">
                <a:sym typeface="Wingdings" pitchFamily="2" charset="2"/>
              </a:rPr>
              <a:t> </a:t>
            </a:r>
            <a:r>
              <a:rPr lang="en-US" sz="2200" dirty="0">
                <a:sym typeface="Wingdings" pitchFamily="2" charset="2"/>
              </a:rPr>
              <a:t>situation. </a:t>
            </a:r>
            <a:r>
              <a:rPr lang="en-US" sz="2000" dirty="0">
                <a:sym typeface="Wingdings" pitchFamily="2" charset="2"/>
              </a:rPr>
              <a:t>(</a:t>
            </a:r>
            <a:r>
              <a:rPr lang="en-US" sz="2000" b="1" dirty="0" err="1">
                <a:sym typeface="Wingdings" pitchFamily="2" charset="2"/>
              </a:rPr>
              <a:t>situasi</a:t>
            </a:r>
            <a:r>
              <a:rPr lang="en-US" sz="2000" dirty="0" err="1">
                <a:sym typeface="Wingdings" pitchFamily="2" charset="2"/>
              </a:rPr>
              <a:t>nya</a:t>
            </a:r>
            <a:r>
              <a:rPr lang="en-US" sz="2000" dirty="0">
                <a:sym typeface="Wingdings" pitchFamily="2" charset="2"/>
              </a:rPr>
              <a:t> yang </a:t>
            </a:r>
            <a:r>
              <a:rPr lang="en-US" sz="2000" dirty="0" err="1">
                <a:sym typeface="Wingdings" pitchFamily="2" charset="2"/>
              </a:rPr>
              <a:t>ekstrim</a:t>
            </a:r>
            <a:r>
              <a:rPr lang="en-US" sz="2000" dirty="0">
                <a:sym typeface="Wingdings" pitchFamily="2" charset="2"/>
              </a:rPr>
              <a:t>)</a:t>
            </a:r>
            <a:r>
              <a:rPr lang="en-US" sz="2000" dirty="0"/>
              <a:t> 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/>
              <a:t>Last night the weather was </a:t>
            </a:r>
            <a:r>
              <a:rPr lang="en-US" sz="2200" b="1" dirty="0"/>
              <a:t>extremely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0066"/>
                </a:solidFill>
              </a:rPr>
              <a:t>cold</a:t>
            </a:r>
            <a:r>
              <a:rPr lang="en-US" sz="2200" dirty="0"/>
              <a:t>. </a:t>
            </a:r>
            <a:r>
              <a:rPr lang="en-US" sz="2000" dirty="0"/>
              <a:t>(</a:t>
            </a:r>
            <a:r>
              <a:rPr lang="en-US" sz="2000" b="1" dirty="0" err="1"/>
              <a:t>dingin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ekstrim</a:t>
            </a:r>
            <a:r>
              <a:rPr lang="en-US" sz="2000" dirty="0"/>
              <a:t>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10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/>
              <a:t>It is really a </a:t>
            </a:r>
            <a:r>
              <a:rPr lang="en-US" sz="2200" b="1" dirty="0">
                <a:solidFill>
                  <a:srgbClr val="800000"/>
                </a:solidFill>
              </a:rPr>
              <a:t>beautiful</a:t>
            </a:r>
            <a:r>
              <a:rPr lang="en-US" sz="2200" dirty="0"/>
              <a:t> bridge. </a:t>
            </a:r>
            <a:r>
              <a:rPr lang="en-US" sz="2000" dirty="0"/>
              <a:t>(</a:t>
            </a:r>
            <a:r>
              <a:rPr lang="en-US" sz="2000" b="1" dirty="0" err="1"/>
              <a:t>jembatan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indah</a:t>
            </a:r>
            <a:r>
              <a:rPr lang="en-US" sz="2000" dirty="0"/>
              <a:t>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/>
              <a:t>It’s really a </a:t>
            </a:r>
            <a:r>
              <a:rPr lang="en-US" sz="2200" b="1" dirty="0"/>
              <a:t>beautifully </a:t>
            </a:r>
            <a:r>
              <a:rPr lang="en-US" sz="2200" b="1" dirty="0">
                <a:solidFill>
                  <a:srgbClr val="000066"/>
                </a:solidFill>
              </a:rPr>
              <a:t>constructed</a:t>
            </a:r>
            <a:r>
              <a:rPr lang="en-US" sz="2200" b="1" dirty="0"/>
              <a:t> </a:t>
            </a:r>
            <a:r>
              <a:rPr lang="en-US" sz="2200" dirty="0"/>
              <a:t>bridge.</a:t>
            </a:r>
            <a:r>
              <a:rPr lang="en-US" sz="2000" dirty="0"/>
              <a:t>(</a:t>
            </a:r>
            <a:r>
              <a:rPr lang="en-US" sz="2000" b="1" dirty="0" err="1"/>
              <a:t>jembatan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dibangun</a:t>
            </a:r>
            <a:r>
              <a:rPr lang="en-US" sz="2000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sangat</a:t>
            </a:r>
            <a:r>
              <a:rPr lang="en-US" sz="2000" b="1" dirty="0"/>
              <a:t> </a:t>
            </a:r>
            <a:r>
              <a:rPr lang="en-US" sz="2000" b="1" dirty="0" err="1"/>
              <a:t>indah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hasil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membangunnya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sangat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indah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hebat</a:t>
            </a:r>
            <a:r>
              <a:rPr lang="en-US" sz="2000" dirty="0"/>
              <a:t>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8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100" dirty="0"/>
              <a:t>Adverb lain: </a:t>
            </a:r>
            <a:r>
              <a:rPr lang="en-US" sz="2100" dirty="0" err="1"/>
              <a:t>adv.of</a:t>
            </a:r>
            <a:r>
              <a:rPr lang="en-US" sz="2100" dirty="0"/>
              <a:t> </a:t>
            </a:r>
            <a:r>
              <a:rPr lang="en-US" sz="2100" b="1" dirty="0"/>
              <a:t>frequency</a:t>
            </a:r>
            <a:r>
              <a:rPr lang="en-US" sz="2100" dirty="0"/>
              <a:t>, </a:t>
            </a:r>
            <a:r>
              <a:rPr lang="en-US" sz="2100" dirty="0" err="1"/>
              <a:t>adv.</a:t>
            </a:r>
            <a:r>
              <a:rPr lang="en-US" sz="2100" b="1" dirty="0" err="1"/>
              <a:t>manner</a:t>
            </a:r>
            <a:r>
              <a:rPr lang="en-US" sz="2100" dirty="0"/>
              <a:t>, </a:t>
            </a:r>
            <a:r>
              <a:rPr lang="en-US" sz="2100" dirty="0" err="1"/>
              <a:t>adv.</a:t>
            </a:r>
            <a:r>
              <a:rPr lang="en-US" sz="2100" b="1" dirty="0" err="1"/>
              <a:t>place</a:t>
            </a:r>
            <a:r>
              <a:rPr lang="en-US" sz="2100" b="1" dirty="0"/>
              <a:t>,</a:t>
            </a:r>
            <a:r>
              <a:rPr lang="en-US" sz="2100" dirty="0"/>
              <a:t> </a:t>
            </a:r>
            <a:r>
              <a:rPr lang="en-US" sz="2100" dirty="0" err="1"/>
              <a:t>adv.</a:t>
            </a:r>
            <a:r>
              <a:rPr lang="en-US" sz="2100" b="1" dirty="0" err="1"/>
              <a:t>time</a:t>
            </a:r>
            <a:r>
              <a:rPr lang="en-US" sz="2100" dirty="0"/>
              <a:t>, </a:t>
            </a:r>
          </a:p>
          <a:p>
            <a:pPr marL="504825" indent="-504825">
              <a:lnSpc>
                <a:spcPct val="95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100" dirty="0"/>
              <a:t>They </a:t>
            </a:r>
            <a:r>
              <a:rPr lang="en-US" sz="2100" u="sng" dirty="0">
                <a:solidFill>
                  <a:srgbClr val="000066"/>
                </a:solidFill>
              </a:rPr>
              <a:t>always</a:t>
            </a:r>
            <a:r>
              <a:rPr lang="en-US" sz="2100" dirty="0"/>
              <a:t> practice the move </a:t>
            </a:r>
            <a:r>
              <a:rPr lang="en-US" sz="2100" u="sng" dirty="0">
                <a:solidFill>
                  <a:srgbClr val="000066"/>
                </a:solidFill>
              </a:rPr>
              <a:t>carefully</a:t>
            </a:r>
            <a:r>
              <a:rPr lang="en-US" sz="2100" dirty="0"/>
              <a:t> </a:t>
            </a:r>
            <a:r>
              <a:rPr lang="en-US" sz="2100" u="sng" dirty="0">
                <a:solidFill>
                  <a:srgbClr val="000066"/>
                </a:solidFill>
              </a:rPr>
              <a:t>behind the stage</a:t>
            </a:r>
            <a:r>
              <a:rPr lang="en-US" sz="2100" dirty="0">
                <a:solidFill>
                  <a:srgbClr val="000066"/>
                </a:solidFill>
              </a:rPr>
              <a:t> </a:t>
            </a:r>
            <a:r>
              <a:rPr lang="en-US" sz="2100" u="sng" dirty="0">
                <a:solidFill>
                  <a:srgbClr val="000066"/>
                </a:solidFill>
              </a:rPr>
              <a:t>at night</a:t>
            </a:r>
            <a:r>
              <a:rPr lang="en-US" sz="2100" dirty="0"/>
              <a:t>.</a:t>
            </a:r>
          </a:p>
          <a:p>
            <a:pPr marL="504825" indent="-504825">
              <a:lnSpc>
                <a:spcPct val="9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100" b="1" dirty="0"/>
              <a:t>      frequency                        Manner           Place          Time</a:t>
            </a: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3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3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3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3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3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3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3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3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3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3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3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3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AU" smtClean="0"/>
          </a:p>
          <a:p>
            <a:fld id="{258FA09E-BD13-4347-A0B4-AB71151D9A9B}" type="slidenum">
              <a:rPr lang="en-AU" b="1" smtClean="0"/>
              <a:pPr/>
              <a:t>11</a:t>
            </a:fld>
            <a:endParaRPr lang="en-AU" b="1" smtClean="0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120775"/>
            <a:ext cx="8820150" cy="5715000"/>
          </a:xfrm>
        </p:spPr>
        <p:txBody>
          <a:bodyPr/>
          <a:lstStyle/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 Time</a:t>
            </a:r>
            <a:r>
              <a:rPr lang="en-US" sz="1800" dirty="0" smtClean="0">
                <a:sym typeface="Wingdings" pitchFamily="2" charset="2"/>
              </a:rPr>
              <a:t>		: when something happens/happened</a:t>
            </a: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Frequency</a:t>
            </a:r>
            <a:r>
              <a:rPr lang="en-US" sz="1800" dirty="0" smtClean="0">
                <a:sym typeface="Wingdings" pitchFamily="2" charset="2"/>
              </a:rPr>
              <a:t>	: how frequently something happens/happened</a:t>
            </a:r>
            <a:endParaRPr lang="en-US" sz="2000" b="1" dirty="0" smtClean="0">
              <a:sym typeface="Wingdings" pitchFamily="2" charset="2"/>
            </a:endParaRP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 Place</a:t>
            </a:r>
            <a:r>
              <a:rPr lang="en-US" sz="1800" dirty="0" smtClean="0">
                <a:sym typeface="Wingdings" pitchFamily="2" charset="2"/>
              </a:rPr>
              <a:t>		: where/in what direction an action occurs/occurred</a:t>
            </a:r>
            <a:endParaRPr lang="en-US" sz="2000" b="1" dirty="0" smtClean="0">
              <a:sym typeface="Wingdings" pitchFamily="2" charset="2"/>
            </a:endParaRP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 Degree</a:t>
            </a:r>
            <a:r>
              <a:rPr lang="en-US" sz="1800" dirty="0" smtClean="0">
                <a:sym typeface="Wingdings" pitchFamily="2" charset="2"/>
              </a:rPr>
              <a:t>	: to what extent an action occurs/occurred </a:t>
            </a:r>
            <a:endParaRPr lang="en-US" sz="2000" b="1" dirty="0" smtClean="0">
              <a:sym typeface="Wingdings" pitchFamily="2" charset="2"/>
            </a:endParaRP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Manner</a:t>
            </a:r>
            <a:r>
              <a:rPr lang="en-US" sz="1800" dirty="0" smtClean="0">
                <a:sym typeface="Wingdings" pitchFamily="2" charset="2"/>
              </a:rPr>
              <a:t>	: how something is/was done</a:t>
            </a:r>
            <a:endParaRPr lang="en-US" sz="2000" b="1" dirty="0" smtClean="0">
              <a:sym typeface="Wingdings" pitchFamily="2" charset="2"/>
            </a:endParaRP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 Sequence</a:t>
            </a:r>
            <a:r>
              <a:rPr lang="en-US" sz="1800" dirty="0" smtClean="0">
                <a:sym typeface="Wingdings" pitchFamily="2" charset="2"/>
              </a:rPr>
              <a:t>	: in what order things occur/occurred</a:t>
            </a:r>
            <a:endParaRPr lang="en-US" sz="2000" b="1" dirty="0" smtClean="0">
              <a:sym typeface="Wingdings" pitchFamily="2" charset="2"/>
            </a:endParaRP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 Result  </a:t>
            </a:r>
            <a:r>
              <a:rPr lang="en-US" sz="1800" dirty="0" smtClean="0">
                <a:sym typeface="Wingdings" pitchFamily="2" charset="2"/>
              </a:rPr>
              <a:t>	: the result or effect of an action</a:t>
            </a:r>
            <a:endParaRPr lang="en-US" sz="2000" b="1" dirty="0" smtClean="0">
              <a:sym typeface="Wingdings" pitchFamily="2" charset="2"/>
            </a:endParaRP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 Contrast</a:t>
            </a:r>
            <a:r>
              <a:rPr lang="en-US" sz="1800" dirty="0" smtClean="0">
                <a:sym typeface="Wingdings" pitchFamily="2" charset="2"/>
              </a:rPr>
              <a:t>	: an idea which is either in contrast to a preceding </a:t>
            </a: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2525713" algn="l"/>
                <a:tab pos="3135313" algn="l"/>
                <a:tab pos="6053138" algn="l"/>
              </a:tabLst>
            </a:pPr>
            <a:r>
              <a:rPr lang="en-US" sz="1800" dirty="0" smtClean="0">
                <a:sym typeface="Wingdings" pitchFamily="2" charset="2"/>
              </a:rPr>
              <a:t>			  one or different from the expected one</a:t>
            </a:r>
            <a:endParaRPr lang="en-US" sz="2000" b="1" dirty="0" smtClean="0">
              <a:sym typeface="Wingdings" pitchFamily="2" charset="2"/>
            </a:endParaRP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b="1" dirty="0" smtClean="0">
                <a:sym typeface="Wingdings" pitchFamily="2" charset="2"/>
              </a:rPr>
              <a:t>Adverb of</a:t>
            </a: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Reason</a:t>
            </a:r>
            <a:r>
              <a:rPr lang="en-US" sz="1800" dirty="0" smtClean="0">
                <a:sym typeface="Wingdings" pitchFamily="2" charset="2"/>
              </a:rPr>
              <a:t>	: the reason or cause of an action</a:t>
            </a:r>
            <a:endParaRPr lang="en-US" sz="2000" b="1" dirty="0" smtClean="0">
              <a:sym typeface="Wingdings" pitchFamily="2" charset="2"/>
            </a:endParaRPr>
          </a:p>
          <a:p>
            <a:pPr marL="347663" indent="-347663" eaLnBrk="1" hangingPunct="1">
              <a:spcBef>
                <a:spcPct val="0"/>
              </a:spcBef>
              <a:buClrTx/>
              <a:buFont typeface="Wingdings" pitchFamily="2" charset="2"/>
              <a:buChar char="Ø"/>
              <a:tabLst>
                <a:tab pos="2525713" algn="l"/>
                <a:tab pos="3135313" algn="l"/>
                <a:tab pos="6053138" algn="l"/>
              </a:tabLst>
            </a:pPr>
            <a:endParaRPr lang="en-US" sz="900" b="1" dirty="0" smtClean="0">
              <a:sym typeface="Wingdings" pitchFamily="2" charset="2"/>
            </a:endParaRPr>
          </a:p>
          <a:p>
            <a:pPr marL="347663" indent="-347663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CC"/>
                </a:solidFill>
              </a:rPr>
              <a:t>Adverb</a:t>
            </a:r>
            <a:r>
              <a:rPr lang="en-US" sz="2000" b="1" dirty="0" smtClean="0"/>
              <a:t> </a:t>
            </a:r>
            <a:r>
              <a:rPr lang="en-US" sz="2000" dirty="0" smtClean="0"/>
              <a:t>= </a:t>
            </a:r>
            <a:r>
              <a:rPr lang="en-US" sz="2000" b="1" dirty="0" err="1" smtClean="0">
                <a:solidFill>
                  <a:srgbClr val="FF0000"/>
                </a:solidFill>
              </a:rPr>
              <a:t>Adjective</a:t>
            </a:r>
            <a:r>
              <a:rPr lang="en-US" sz="2000" b="1" dirty="0" err="1" smtClean="0"/>
              <a:t>+ly</a:t>
            </a:r>
            <a:r>
              <a:rPr lang="en-US" sz="2000" b="1" dirty="0" smtClean="0"/>
              <a:t>   (: </a:t>
            </a:r>
            <a:r>
              <a:rPr lang="en-US" sz="2000" b="1" dirty="0" smtClean="0">
                <a:solidFill>
                  <a:srgbClr val="FF0066"/>
                </a:solidFill>
              </a:rPr>
              <a:t>adverb of  manner</a:t>
            </a:r>
            <a:r>
              <a:rPr lang="en-US" sz="2000" b="1" dirty="0" smtClean="0"/>
              <a:t>)</a:t>
            </a:r>
          </a:p>
          <a:p>
            <a:pPr marL="347663" indent="-347663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dirty="0" smtClean="0"/>
              <a:t>     bad- badly  	interesting-interestingly    	quick-quickly    </a:t>
            </a:r>
          </a:p>
          <a:p>
            <a:pPr marL="347663" indent="-347663" eaLnBrk="1" hangingPunct="1"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  <a:tabLst>
                <a:tab pos="2525713" algn="l"/>
                <a:tab pos="3135313" algn="l"/>
                <a:tab pos="6053138" algn="l"/>
              </a:tabLst>
            </a:pPr>
            <a:r>
              <a:rPr lang="en-US" sz="2000" dirty="0" smtClean="0"/>
              <a:t>     slow-slowly    	happy-happily    	true-truly</a:t>
            </a:r>
          </a:p>
          <a:p>
            <a:pPr marL="347663" indent="-347663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25713" algn="l"/>
                <a:tab pos="3135313" algn="l"/>
                <a:tab pos="6053138" algn="l"/>
              </a:tabLst>
            </a:pPr>
            <a:r>
              <a:rPr lang="en-US" sz="1800" dirty="0" smtClean="0"/>
              <a:t>She is a </a:t>
            </a:r>
            <a:r>
              <a:rPr lang="en-US" sz="1800" b="1" dirty="0" smtClean="0">
                <a:solidFill>
                  <a:srgbClr val="FF0000"/>
                </a:solidFill>
              </a:rPr>
              <a:t>careful </a:t>
            </a:r>
            <a:r>
              <a:rPr lang="en-US" sz="1800" b="1" dirty="0" smtClean="0"/>
              <a:t>student</a:t>
            </a:r>
            <a:r>
              <a:rPr lang="en-US" sz="1800" dirty="0" smtClean="0"/>
              <a:t>.       All of her assignments are always </a:t>
            </a:r>
            <a:r>
              <a:rPr lang="en-US" sz="1800" b="1" dirty="0" smtClean="0">
                <a:solidFill>
                  <a:srgbClr val="0000CC"/>
                </a:solidFill>
              </a:rPr>
              <a:t>carefully </a:t>
            </a:r>
            <a:r>
              <a:rPr lang="en-US" sz="1800" b="1" dirty="0" smtClean="0"/>
              <a:t>done</a:t>
            </a:r>
            <a:r>
              <a:rPr lang="en-US" sz="1800" dirty="0" smtClean="0"/>
              <a:t>. </a:t>
            </a:r>
            <a:endParaRPr lang="en-US" sz="1800" dirty="0" smtClean="0">
              <a:sym typeface="Wingdings" pitchFamily="2" charset="2"/>
            </a:endParaRPr>
          </a:p>
          <a:p>
            <a:pPr marL="347663" indent="-347663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25713" algn="l"/>
                <a:tab pos="3135313" algn="l"/>
                <a:tab pos="6053138" algn="l"/>
              </a:tabLst>
            </a:pPr>
            <a:r>
              <a:rPr lang="en-US" sz="1800" dirty="0" smtClean="0">
                <a:sym typeface="Wingdings" pitchFamily="2" charset="2"/>
              </a:rPr>
              <a:t>The </a:t>
            </a: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bad </a:t>
            </a:r>
            <a:r>
              <a:rPr lang="en-US" sz="1800" dirty="0" smtClean="0">
                <a:sym typeface="Wingdings" pitchFamily="2" charset="2"/>
              </a:rPr>
              <a:t>singer is singing the </a:t>
            </a:r>
            <a:r>
              <a:rPr lang="en-US" sz="1800" b="1" dirty="0" smtClean="0">
                <a:solidFill>
                  <a:srgbClr val="0000CC"/>
                </a:solidFill>
                <a:sym typeface="Wingdings" pitchFamily="2" charset="2"/>
              </a:rPr>
              <a:t>really extremely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slow </a:t>
            </a:r>
            <a:r>
              <a:rPr lang="en-US" sz="1800" dirty="0" smtClean="0">
                <a:sym typeface="Wingdings" pitchFamily="2" charset="2"/>
              </a:rPr>
              <a:t>song </a:t>
            </a:r>
            <a:r>
              <a:rPr lang="en-US" sz="1800" b="1" dirty="0" smtClean="0">
                <a:solidFill>
                  <a:srgbClr val="0000CC"/>
                </a:solidFill>
                <a:sym typeface="Wingdings" pitchFamily="2" charset="2"/>
              </a:rPr>
              <a:t>badly </a:t>
            </a:r>
            <a:r>
              <a:rPr lang="en-US" sz="1800" dirty="0" smtClean="0">
                <a:sym typeface="Wingdings" pitchFamily="2" charset="2"/>
              </a:rPr>
              <a:t>and </a:t>
            </a:r>
            <a:r>
              <a:rPr lang="en-US" sz="1800" b="1" dirty="0" smtClean="0">
                <a:solidFill>
                  <a:srgbClr val="0000CC"/>
                </a:solidFill>
                <a:sym typeface="Wingdings" pitchFamily="2" charset="2"/>
              </a:rPr>
              <a:t>quickly</a:t>
            </a:r>
            <a:r>
              <a:rPr lang="en-US" sz="1800" dirty="0" smtClean="0">
                <a:sym typeface="Wingdings" pitchFamily="2" charset="2"/>
              </a:rPr>
              <a:t>.</a:t>
            </a:r>
          </a:p>
          <a:p>
            <a:pPr marL="347663" indent="-347663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25713" algn="l"/>
                <a:tab pos="3135313" algn="l"/>
                <a:tab pos="6053138" algn="l"/>
              </a:tabLst>
            </a:pPr>
            <a:r>
              <a:rPr lang="en-US" sz="1800" dirty="0" smtClean="0">
                <a:sym typeface="Wingdings" pitchFamily="2" charset="2"/>
              </a:rPr>
              <a:t>The man </a:t>
            </a:r>
            <a:r>
              <a:rPr lang="en-US" sz="1800" b="1" dirty="0" smtClean="0">
                <a:sym typeface="Wingdings" pitchFamily="2" charset="2"/>
              </a:rPr>
              <a:t>looks </a:t>
            </a: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strange</a:t>
            </a:r>
            <a:r>
              <a:rPr lang="en-US" sz="1800" dirty="0" smtClean="0">
                <a:sym typeface="Wingdings" pitchFamily="2" charset="2"/>
              </a:rPr>
              <a:t>. He always </a:t>
            </a:r>
            <a:r>
              <a:rPr lang="en-US" sz="1800" b="1" dirty="0" smtClean="0">
                <a:sym typeface="Wingdings" pitchFamily="2" charset="2"/>
              </a:rPr>
              <a:t>looks </a:t>
            </a:r>
            <a:r>
              <a:rPr lang="en-US" sz="1800" dirty="0" smtClean="0">
                <a:sym typeface="Wingdings" pitchFamily="2" charset="2"/>
              </a:rPr>
              <a:t>at the people around him </a:t>
            </a:r>
            <a:r>
              <a:rPr lang="en-US" sz="1800" b="1" dirty="0" smtClean="0">
                <a:solidFill>
                  <a:srgbClr val="0000CC"/>
                </a:solidFill>
                <a:sym typeface="Wingdings" pitchFamily="2" charset="2"/>
              </a:rPr>
              <a:t>strangely</a:t>
            </a:r>
            <a:r>
              <a:rPr lang="en-US" sz="1800" dirty="0" smtClean="0">
                <a:sym typeface="Wingdings" pitchFamily="2" charset="2"/>
              </a:rPr>
              <a:t>.</a:t>
            </a:r>
          </a:p>
          <a:p>
            <a:pPr marL="347663" indent="-347663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25713" algn="l"/>
                <a:tab pos="3135313" algn="l"/>
                <a:tab pos="6053138" algn="l"/>
              </a:tabLst>
            </a:pPr>
            <a:r>
              <a:rPr lang="en-US" sz="1800" dirty="0" smtClean="0">
                <a:sym typeface="Wingdings" pitchFamily="2" charset="2"/>
              </a:rPr>
              <a:t>The </a:t>
            </a: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interesting </a:t>
            </a:r>
            <a:r>
              <a:rPr lang="en-US" sz="1800" dirty="0" smtClean="0">
                <a:sym typeface="Wingdings" pitchFamily="2" charset="2"/>
              </a:rPr>
              <a:t>topic was presented </a:t>
            </a:r>
            <a:r>
              <a:rPr lang="en-US" sz="1800" b="1" dirty="0" smtClean="0">
                <a:solidFill>
                  <a:srgbClr val="0000CC"/>
                </a:solidFill>
                <a:sym typeface="Wingdings" pitchFamily="2" charset="2"/>
              </a:rPr>
              <a:t>interestingly </a:t>
            </a:r>
            <a:r>
              <a:rPr lang="en-US" sz="1800" dirty="0" smtClean="0">
                <a:sym typeface="Wingdings" pitchFamily="2" charset="2"/>
              </a:rPr>
              <a:t>to the </a:t>
            </a: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interested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audience.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350"/>
            <a:ext cx="8101013" cy="758825"/>
          </a:xfrm>
          <a:noFill/>
        </p:spPr>
        <p:txBody>
          <a:bodyPr/>
          <a:lstStyle/>
          <a:p>
            <a:pPr eaLnBrk="1" hangingPunct="1"/>
            <a:r>
              <a:rPr lang="en-US" sz="6000" smtClean="0"/>
              <a:t>Adverbs:</a:t>
            </a:r>
            <a:r>
              <a:rPr lang="en-US" sz="2800" smtClean="0"/>
              <a:t> modify </a:t>
            </a:r>
            <a:r>
              <a:rPr lang="en-US" sz="2800" b="1" smtClean="0"/>
              <a:t>Vb/Adj/Adv</a:t>
            </a:r>
            <a:endParaRPr lang="id-ID" sz="6600" b="1" smtClean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57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357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57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357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57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57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357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357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357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500"/>
                                        <p:tgtEl>
                                          <p:spTgt spid="357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3573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500"/>
                                        <p:tgtEl>
                                          <p:spTgt spid="3573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573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500"/>
                                        <p:tgtEl>
                                          <p:spTgt spid="3573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3573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500"/>
                                        <p:tgtEl>
                                          <p:spTgt spid="3573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500"/>
                                        <p:tgtEl>
                                          <p:spTgt spid="3573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-241300" y="609600"/>
            <a:ext cx="736600" cy="62547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  <a:p>
            <a:fld id="{0D801667-A6C5-4E49-B92A-66B65667AC74}" type="slidenum">
              <a:rPr lang="en-AU" b="1"/>
              <a:pPr/>
              <a:t>12</a:t>
            </a:fld>
            <a:endParaRPr lang="en-AU" b="1" dirty="0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820150" cy="5502275"/>
          </a:xfrm>
        </p:spPr>
        <p:txBody>
          <a:bodyPr/>
          <a:lstStyle/>
          <a:p>
            <a:pPr marL="609600" indent="-609600">
              <a:buNone/>
            </a:pPr>
            <a:r>
              <a:rPr lang="en-US" sz="2200" b="1" dirty="0">
                <a:solidFill>
                  <a:srgbClr val="0000CC"/>
                </a:solidFill>
              </a:rPr>
              <a:t>Adverb of Frequency (AF):</a:t>
            </a:r>
            <a:r>
              <a:rPr lang="en-US" sz="2200" b="1" dirty="0"/>
              <a:t> </a:t>
            </a:r>
            <a:r>
              <a:rPr lang="en-US" sz="2200" dirty="0" err="1"/>
              <a:t>seberapa</a:t>
            </a:r>
            <a:r>
              <a:rPr lang="en-US" sz="2200" dirty="0"/>
              <a:t>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endParaRPr lang="en-US" sz="2200" dirty="0"/>
          </a:p>
          <a:p>
            <a:pPr marL="609600" indent="-609600">
              <a:buNone/>
            </a:pPr>
            <a:r>
              <a:rPr lang="en-US" sz="2000" b="1" dirty="0">
                <a:solidFill>
                  <a:srgbClr val="FF0000"/>
                </a:solidFill>
              </a:rPr>
              <a:t>Definite</a:t>
            </a:r>
            <a:r>
              <a:rPr lang="en-US" sz="2000" b="1" dirty="0">
                <a:solidFill>
                  <a:srgbClr val="FF3399"/>
                </a:solidFill>
              </a:rPr>
              <a:t> </a:t>
            </a:r>
            <a:r>
              <a:rPr lang="en-US" sz="2000" b="1" dirty="0">
                <a:solidFill>
                  <a:srgbClr val="0000CC"/>
                </a:solidFill>
              </a:rPr>
              <a:t>AF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/>
              <a:t>– </a:t>
            </a:r>
            <a:r>
              <a:rPr lang="en-US" sz="2000" b="1" dirty="0" err="1"/>
              <a:t>di</a:t>
            </a:r>
            <a:r>
              <a:rPr lang="en-US" sz="2000" b="1" dirty="0"/>
              <a:t> </a:t>
            </a:r>
            <a:r>
              <a:rPr lang="en-US" sz="2000" b="1" dirty="0" err="1"/>
              <a:t>awal</a:t>
            </a:r>
            <a:r>
              <a:rPr lang="en-US" sz="2000" b="1" dirty="0"/>
              <a:t> </a:t>
            </a:r>
            <a:r>
              <a:rPr lang="en-US" sz="2000" b="1" dirty="0" err="1"/>
              <a:t>kalimat</a:t>
            </a:r>
            <a:r>
              <a:rPr lang="en-US" sz="2000" dirty="0"/>
              <a:t> (dg </a:t>
            </a:r>
            <a:r>
              <a:rPr lang="en-US" sz="2000" dirty="0" err="1"/>
              <a:t>koma</a:t>
            </a:r>
            <a:r>
              <a:rPr lang="en-US" sz="2000" dirty="0"/>
              <a:t>)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b="1" dirty="0" err="1"/>
              <a:t>akhir</a:t>
            </a:r>
            <a:r>
              <a:rPr lang="en-US" sz="2000" b="1" dirty="0"/>
              <a:t> </a:t>
            </a:r>
            <a:r>
              <a:rPr lang="en-US" sz="2000" b="1" dirty="0" err="1"/>
              <a:t>kalimat</a:t>
            </a:r>
            <a:r>
              <a:rPr lang="en-US" sz="2000" dirty="0"/>
              <a:t> (</a:t>
            </a:r>
            <a:r>
              <a:rPr lang="en-US" sz="2000" dirty="0" err="1"/>
              <a:t>langsung</a:t>
            </a:r>
            <a:r>
              <a:rPr lang="en-US" sz="2000" dirty="0"/>
              <a:t>).</a:t>
            </a:r>
          </a:p>
          <a:p>
            <a:pPr marL="609600" indent="-609600">
              <a:buNone/>
            </a:pPr>
            <a:r>
              <a:rPr lang="en-US" sz="2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</a:t>
            </a:r>
            <a:r>
              <a:rPr lang="en-US" sz="2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week, every month, twice a year, every other day…</a:t>
            </a:r>
            <a:r>
              <a:rPr lang="en-US" sz="22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609600" indent="-609600">
              <a:spcBef>
                <a:spcPts val="1800"/>
              </a:spcBef>
              <a:buNone/>
            </a:pPr>
            <a:r>
              <a:rPr lang="en-US" sz="2200" b="1" dirty="0" smtClean="0"/>
              <a:t>	Every </a:t>
            </a:r>
            <a:r>
              <a:rPr lang="en-US" sz="2200" b="1" dirty="0"/>
              <a:t>Tuesday afternoon,</a:t>
            </a:r>
            <a:r>
              <a:rPr lang="en-US" sz="2200" dirty="0"/>
              <a:t> they went to the library.</a:t>
            </a:r>
          </a:p>
          <a:p>
            <a:pPr marL="609600" indent="-609600">
              <a:buNone/>
            </a:pPr>
            <a:r>
              <a:rPr lang="en-US" sz="2200" dirty="0" smtClean="0"/>
              <a:t>	They </a:t>
            </a:r>
            <a:r>
              <a:rPr lang="en-US" sz="2200" dirty="0"/>
              <a:t>went to the library </a:t>
            </a:r>
            <a:r>
              <a:rPr lang="en-US" sz="2200" b="1" dirty="0"/>
              <a:t>every Tuesday afternoon</a:t>
            </a:r>
            <a:r>
              <a:rPr lang="en-US" sz="2200" dirty="0"/>
              <a:t>.</a:t>
            </a:r>
          </a:p>
          <a:p>
            <a:pPr marL="609600" indent="-609600">
              <a:buNone/>
            </a:pPr>
            <a:r>
              <a:rPr lang="en-US" sz="1400" dirty="0"/>
              <a:t> </a:t>
            </a:r>
          </a:p>
          <a:p>
            <a:pPr marL="609600" indent="-609600">
              <a:buNone/>
            </a:pPr>
            <a:r>
              <a:rPr lang="en-US" sz="2200" b="1" dirty="0">
                <a:solidFill>
                  <a:srgbClr val="FF0000"/>
                </a:solidFill>
              </a:rPr>
              <a:t>Indefinite</a:t>
            </a:r>
            <a:r>
              <a:rPr lang="en-US" sz="2200" b="1" dirty="0">
                <a:solidFill>
                  <a:srgbClr val="FF3399"/>
                </a:solidFill>
              </a:rPr>
              <a:t> </a:t>
            </a:r>
            <a:r>
              <a:rPr lang="en-US" sz="2200" b="1" dirty="0">
                <a:solidFill>
                  <a:srgbClr val="0000CC"/>
                </a:solidFill>
              </a:rPr>
              <a:t>AF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/>
              <a:t>– </a:t>
            </a:r>
            <a:r>
              <a:rPr lang="en-US" sz="2200" dirty="0" err="1"/>
              <a:t>letaknya</a:t>
            </a:r>
            <a:r>
              <a:rPr lang="en-US" sz="2200" dirty="0"/>
              <a:t>: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C00000"/>
                </a:solidFill>
              </a:rPr>
              <a:t>auxiliary </a:t>
            </a:r>
            <a:r>
              <a:rPr lang="en-US" sz="2200" b="1" u="sng" dirty="0">
                <a:solidFill>
                  <a:srgbClr val="703800"/>
                </a:solidFill>
              </a:rPr>
              <a:t>yang </a:t>
            </a:r>
            <a:r>
              <a:rPr lang="en-US" sz="2200" b="1" u="sng" dirty="0" err="1">
                <a:solidFill>
                  <a:srgbClr val="703800"/>
                </a:solidFill>
              </a:rPr>
              <a:t>pertama</a:t>
            </a:r>
            <a:r>
              <a:rPr lang="en-US" sz="2200" dirty="0"/>
              <a:t>.</a:t>
            </a:r>
          </a:p>
          <a:p>
            <a:pPr marL="609600" indent="-609600">
              <a:buNone/>
            </a:pPr>
            <a:r>
              <a:rPr lang="en-US" sz="2200" dirty="0"/>
              <a:t>		  </a:t>
            </a:r>
            <a:r>
              <a:rPr lang="en-US" sz="2200" dirty="0" err="1"/>
              <a:t>bila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auxiliary, </a:t>
            </a:r>
            <a:r>
              <a:rPr lang="en-US" sz="2200" b="1" dirty="0" err="1"/>
              <a:t>di</a:t>
            </a:r>
            <a:r>
              <a:rPr lang="en-US" sz="2200" b="1" dirty="0"/>
              <a:t> </a:t>
            </a:r>
            <a:r>
              <a:rPr lang="en-US" sz="2200" b="1" dirty="0" err="1"/>
              <a:t>antara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C00000"/>
                </a:solidFill>
              </a:rPr>
              <a:t>Subject </a:t>
            </a:r>
            <a:r>
              <a:rPr lang="en-US" sz="2200" dirty="0"/>
              <a:t>dan </a:t>
            </a:r>
            <a:r>
              <a:rPr lang="en-US" sz="2200" b="1" dirty="0">
                <a:solidFill>
                  <a:srgbClr val="C00000"/>
                </a:solidFill>
              </a:rPr>
              <a:t>Verb</a:t>
            </a:r>
            <a:r>
              <a:rPr lang="en-US" sz="2200" dirty="0"/>
              <a:t>.</a:t>
            </a:r>
          </a:p>
          <a:p>
            <a:pPr marL="609600" indent="-609600">
              <a:buNone/>
            </a:pPr>
            <a:r>
              <a:rPr lang="en-US" sz="2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r>
              <a:rPr lang="en-US" sz="2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usually, sometimes, often, seldom, rarely, never…</a:t>
            </a:r>
            <a:endParaRPr lang="en-US" sz="22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None/>
            </a:pPr>
            <a:r>
              <a:rPr lang="en-US" sz="2200" dirty="0" smtClean="0"/>
              <a:t>They </a:t>
            </a:r>
            <a:r>
              <a:rPr lang="en-US" sz="2200" b="1" dirty="0">
                <a:solidFill>
                  <a:srgbClr val="C00000"/>
                </a:solidFill>
              </a:rPr>
              <a:t>should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0000DA"/>
                </a:solidFill>
              </a:rPr>
              <a:t>always </a:t>
            </a:r>
            <a:r>
              <a:rPr lang="en-US" sz="2200" b="1" dirty="0">
                <a:solidFill>
                  <a:srgbClr val="703800"/>
                </a:solidFill>
              </a:rPr>
              <a:t>read </a:t>
            </a:r>
            <a:r>
              <a:rPr lang="en-US" sz="2200" dirty="0"/>
              <a:t>the contract before they start the project.</a:t>
            </a:r>
          </a:p>
          <a:p>
            <a:pPr marL="609600" indent="-609600">
              <a:buNone/>
            </a:pPr>
            <a:r>
              <a:rPr lang="en-US" sz="2200" dirty="0"/>
              <a:t>She </a:t>
            </a:r>
            <a:r>
              <a:rPr lang="en-US" sz="2200" b="1" dirty="0">
                <a:solidFill>
                  <a:srgbClr val="C00000"/>
                </a:solidFill>
              </a:rPr>
              <a:t>is </a:t>
            </a:r>
            <a:r>
              <a:rPr lang="en-US" sz="2200" b="1" dirty="0">
                <a:solidFill>
                  <a:srgbClr val="0000DA"/>
                </a:solidFill>
              </a:rPr>
              <a:t>often </a:t>
            </a:r>
            <a:r>
              <a:rPr lang="en-US" sz="2200" dirty="0"/>
              <a:t>late on Mondays.</a:t>
            </a:r>
          </a:p>
          <a:p>
            <a:pPr marL="609600" indent="-609600">
              <a:buNone/>
            </a:pPr>
            <a:r>
              <a:rPr lang="en-US" sz="2200" dirty="0"/>
              <a:t>My boss </a:t>
            </a:r>
            <a:r>
              <a:rPr lang="en-US" sz="2200" b="1" dirty="0">
                <a:solidFill>
                  <a:srgbClr val="C00000"/>
                </a:solidFill>
              </a:rPr>
              <a:t>will </a:t>
            </a:r>
            <a:r>
              <a:rPr lang="en-US" sz="2200" b="1" dirty="0">
                <a:solidFill>
                  <a:srgbClr val="0000DA"/>
                </a:solidFill>
              </a:rPr>
              <a:t>usually </a:t>
            </a:r>
            <a:r>
              <a:rPr lang="en-US" sz="2200" b="1" dirty="0">
                <a:solidFill>
                  <a:srgbClr val="C00000"/>
                </a:solidFill>
              </a:rPr>
              <a:t>be </a:t>
            </a:r>
            <a:r>
              <a:rPr lang="en-US" sz="2200" dirty="0"/>
              <a:t>in the office before 7 o’clock.</a:t>
            </a:r>
          </a:p>
          <a:p>
            <a:pPr marL="609600" indent="-609600">
              <a:buNone/>
            </a:pPr>
            <a:r>
              <a:rPr lang="en-US" sz="2200" dirty="0"/>
              <a:t>The report </a:t>
            </a:r>
            <a:r>
              <a:rPr lang="en-US" sz="2200" b="1" dirty="0">
                <a:solidFill>
                  <a:srgbClr val="C00000"/>
                </a:solidFill>
              </a:rPr>
              <a:t>must </a:t>
            </a:r>
            <a:r>
              <a:rPr lang="en-US" sz="2200" b="1" dirty="0">
                <a:solidFill>
                  <a:srgbClr val="0000DA"/>
                </a:solidFill>
              </a:rPr>
              <a:t>always </a:t>
            </a:r>
            <a:r>
              <a:rPr lang="en-US" sz="2200" b="1" dirty="0">
                <a:solidFill>
                  <a:srgbClr val="C00000"/>
                </a:solidFill>
              </a:rPr>
              <a:t>have been </a:t>
            </a:r>
            <a:r>
              <a:rPr lang="en-US" sz="2200" b="1" dirty="0">
                <a:solidFill>
                  <a:srgbClr val="703800"/>
                </a:solidFill>
              </a:rPr>
              <a:t>signed </a:t>
            </a:r>
            <a:r>
              <a:rPr lang="en-US" sz="2200" dirty="0"/>
              <a:t>by the manager.</a:t>
            </a:r>
          </a:p>
          <a:p>
            <a:pPr marL="609600" indent="-609600">
              <a:buNone/>
            </a:pPr>
            <a:r>
              <a:rPr lang="en-US" sz="2200" dirty="0"/>
              <a:t>His father </a:t>
            </a:r>
            <a:r>
              <a:rPr lang="en-US" sz="2200" b="1" dirty="0">
                <a:solidFill>
                  <a:srgbClr val="0000DA"/>
                </a:solidFill>
              </a:rPr>
              <a:t>sometimes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703800"/>
                </a:solidFill>
              </a:rPr>
              <a:t>arrives </a:t>
            </a:r>
            <a:r>
              <a:rPr lang="en-US" sz="2200" dirty="0"/>
              <a:t>home after midnight.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title"/>
          </p:nvPr>
        </p:nvSpPr>
        <p:spPr>
          <a:xfrm>
            <a:off x="761999" y="6350"/>
            <a:ext cx="8253413" cy="758825"/>
          </a:xfrm>
          <a:noFill/>
          <a:ln/>
        </p:spPr>
        <p:txBody>
          <a:bodyPr/>
          <a:lstStyle/>
          <a:p>
            <a:r>
              <a:rPr lang="en-US" sz="5400" dirty="0"/>
              <a:t>Adverbs of Frequency</a:t>
            </a:r>
            <a:endParaRPr lang="id-ID" sz="5400" dirty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8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8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8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8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8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8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8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8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8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8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8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8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84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84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84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8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8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8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8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8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8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84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84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84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-279400" y="609600"/>
            <a:ext cx="914400" cy="625475"/>
          </a:xfrm>
          <a:prstGeom prst="rect">
            <a:avLst/>
          </a:prstGeom>
        </p:spPr>
        <p:txBody>
          <a:bodyPr/>
          <a:lstStyle/>
          <a:p>
            <a:endParaRPr lang="en-AU"/>
          </a:p>
          <a:p>
            <a:fld id="{AA166422-D2A2-48FE-AEA4-D79A43868B41}" type="slidenum">
              <a:rPr lang="en-AU" b="1"/>
              <a:pPr/>
              <a:t>13</a:t>
            </a:fld>
            <a:endParaRPr lang="en-AU" b="1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115888"/>
            <a:ext cx="8283575" cy="722312"/>
          </a:xfrm>
          <a:noFill/>
          <a:ln/>
        </p:spPr>
        <p:txBody>
          <a:bodyPr/>
          <a:lstStyle/>
          <a:p>
            <a:r>
              <a:rPr lang="en-US" dirty="0"/>
              <a:t>Comparison of </a:t>
            </a:r>
            <a:r>
              <a:rPr lang="en-US" dirty="0" smtClean="0"/>
              <a:t>Adjective/Adverb</a:t>
            </a:r>
            <a:endParaRPr lang="id-ID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143000"/>
            <a:ext cx="8763000" cy="5334000"/>
          </a:xfrm>
        </p:spPr>
        <p:txBody>
          <a:bodyPr/>
          <a:lstStyle/>
          <a:p>
            <a:pPr marL="609600" indent="-6096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b="1" dirty="0" smtClean="0">
                <a:solidFill>
                  <a:srgbClr val="C00000"/>
                </a:solidFill>
              </a:rPr>
              <a:t>Positive</a:t>
            </a:r>
            <a:r>
              <a:rPr lang="en-US" sz="2200" b="1" dirty="0">
                <a:solidFill>
                  <a:srgbClr val="C00000"/>
                </a:solidFill>
              </a:rPr>
              <a:t>:  </a:t>
            </a:r>
            <a:r>
              <a:rPr lang="en-US" sz="2200" b="1" dirty="0"/>
              <a:t>	as … as  </a:t>
            </a:r>
            <a:r>
              <a:rPr lang="en-US" sz="2200" dirty="0"/>
              <a:t>(se… / </a:t>
            </a:r>
            <a:r>
              <a:rPr lang="en-US" sz="2200" dirty="0" err="1"/>
              <a:t>sama</a:t>
            </a:r>
            <a:r>
              <a:rPr lang="en-US" sz="2200" dirty="0"/>
              <a:t> …</a:t>
            </a:r>
            <a:r>
              <a:rPr lang="en-US" sz="2200" dirty="0" err="1"/>
              <a:t>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)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endParaRPr lang="en-US" sz="900" dirty="0"/>
          </a:p>
          <a:p>
            <a:pPr marL="609600" indent="-1524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/>
              <a:t>He runs </a:t>
            </a:r>
            <a:r>
              <a:rPr lang="en-US" sz="2200" b="1" dirty="0"/>
              <a:t>as fast as </a:t>
            </a:r>
            <a:r>
              <a:rPr lang="en-US" sz="2200" dirty="0"/>
              <a:t>the wind.      </a:t>
            </a:r>
            <a:r>
              <a:rPr lang="en-US" sz="2200" i="1" dirty="0" err="1"/>
              <a:t>Ia</a:t>
            </a:r>
            <a:r>
              <a:rPr lang="en-US" sz="2200" i="1" dirty="0"/>
              <a:t> </a:t>
            </a:r>
            <a:r>
              <a:rPr lang="en-US" sz="2200" i="1" dirty="0" err="1"/>
              <a:t>berlari</a:t>
            </a:r>
            <a:r>
              <a:rPr lang="en-US" sz="2200" i="1" dirty="0"/>
              <a:t> </a:t>
            </a:r>
            <a:r>
              <a:rPr lang="en-US" sz="2200" i="1" dirty="0" err="1"/>
              <a:t>secepat</a:t>
            </a:r>
            <a:r>
              <a:rPr lang="en-US" sz="2200" i="1" dirty="0"/>
              <a:t> </a:t>
            </a:r>
            <a:r>
              <a:rPr lang="en-US" sz="2200" i="1" dirty="0" err="1"/>
              <a:t>angin</a:t>
            </a:r>
            <a:r>
              <a:rPr lang="en-US" sz="2200" i="1" dirty="0"/>
              <a:t>.</a:t>
            </a:r>
          </a:p>
          <a:p>
            <a:pPr marL="609600" indent="-1524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/>
              <a:t>She writes the report </a:t>
            </a:r>
            <a:r>
              <a:rPr lang="en-US" sz="2200" b="1" dirty="0"/>
              <a:t>as neatly as </a:t>
            </a:r>
            <a:r>
              <a:rPr lang="en-US" sz="2200" dirty="0"/>
              <a:t>the computer.</a:t>
            </a:r>
          </a:p>
          <a:p>
            <a:pPr marL="609600" indent="-1524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/>
              <a:t>The manager is </a:t>
            </a:r>
            <a:r>
              <a:rPr lang="en-US" sz="2200" b="1" dirty="0"/>
              <a:t>as popular as </a:t>
            </a:r>
            <a:r>
              <a:rPr lang="en-US" sz="2200" dirty="0"/>
              <a:t>a movie star.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endParaRPr lang="en-US" sz="1400" dirty="0"/>
          </a:p>
          <a:p>
            <a:pPr marL="609600" indent="-6096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b="1" dirty="0">
                <a:solidFill>
                  <a:srgbClr val="C00000"/>
                </a:solidFill>
              </a:rPr>
              <a:t>Negative:</a:t>
            </a:r>
            <a:r>
              <a:rPr lang="en-US" sz="2200" b="1" dirty="0"/>
              <a:t>	not as … as  </a:t>
            </a:r>
            <a:r>
              <a:rPr lang="en-US" sz="2200" dirty="0"/>
              <a:t>(</a:t>
            </a:r>
            <a:r>
              <a:rPr lang="en-US" sz="2200" dirty="0" err="1"/>
              <a:t>tidak</a:t>
            </a:r>
            <a:r>
              <a:rPr lang="en-US" sz="2200" dirty="0"/>
              <a:t> se… /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…</a:t>
            </a:r>
            <a:r>
              <a:rPr lang="en-US" sz="2200" dirty="0" err="1"/>
              <a:t>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)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/>
              <a:t>		</a:t>
            </a:r>
            <a:r>
              <a:rPr lang="en-US" sz="2200" b="1" dirty="0"/>
              <a:t>not so … as  </a:t>
            </a:r>
            <a:r>
              <a:rPr lang="en-US" sz="2200" dirty="0"/>
              <a:t>(</a:t>
            </a:r>
            <a:r>
              <a:rPr lang="en-US" sz="2200" dirty="0" err="1"/>
              <a:t>tidak</a:t>
            </a:r>
            <a:r>
              <a:rPr lang="en-US" sz="2200" dirty="0"/>
              <a:t> se… /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…</a:t>
            </a:r>
            <a:r>
              <a:rPr lang="en-US" sz="2200" dirty="0" err="1"/>
              <a:t>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)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endParaRPr lang="en-US" sz="600" dirty="0"/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/>
              <a:t>They cannot do the project </a:t>
            </a:r>
            <a:r>
              <a:rPr lang="en-US" sz="2200" b="1" dirty="0"/>
              <a:t>as quickly as</a:t>
            </a:r>
            <a:r>
              <a:rPr lang="en-US" sz="2200" dirty="0"/>
              <a:t> I expected.</a:t>
            </a:r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/>
              <a:t>They cannot do the project </a:t>
            </a:r>
            <a:r>
              <a:rPr lang="en-US" sz="2200" b="1" dirty="0"/>
              <a:t>so quickly as</a:t>
            </a:r>
            <a:r>
              <a:rPr lang="en-US" sz="2200" dirty="0"/>
              <a:t> I expected.</a:t>
            </a:r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endParaRPr lang="en-US" sz="1100" dirty="0"/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/>
              <a:t>My office is not </a:t>
            </a:r>
            <a:r>
              <a:rPr lang="en-US" sz="2200" b="1" dirty="0"/>
              <a:t>as far as</a:t>
            </a:r>
            <a:r>
              <a:rPr lang="en-US" sz="2200" dirty="0"/>
              <a:t> / </a:t>
            </a:r>
            <a:r>
              <a:rPr lang="en-US" sz="2200" b="1" dirty="0"/>
              <a:t>so far as </a:t>
            </a:r>
            <a:r>
              <a:rPr lang="en-US" sz="2200" dirty="0"/>
              <a:t>hers.</a:t>
            </a:r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/>
              <a:t>His face </a:t>
            </a:r>
            <a:r>
              <a:rPr lang="en-US" sz="2200" dirty="0" smtClean="0"/>
              <a:t>isn’t </a:t>
            </a:r>
            <a:r>
              <a:rPr lang="en-US" sz="2200" b="1" dirty="0"/>
              <a:t>as handsome as / so handsome as </a:t>
            </a:r>
            <a:r>
              <a:rPr lang="en-US" sz="2200" dirty="0"/>
              <a:t>his </a:t>
            </a:r>
            <a:r>
              <a:rPr lang="en-US" sz="2200" dirty="0" smtClean="0"/>
              <a:t>picture.</a:t>
            </a:r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endParaRPr lang="en-US" sz="1100" dirty="0" smtClean="0"/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 smtClean="0"/>
              <a:t>The girl can pay twice </a:t>
            </a:r>
            <a:r>
              <a:rPr lang="en-US" sz="2200" b="1" dirty="0" smtClean="0"/>
              <a:t>as much money as </a:t>
            </a:r>
            <a:r>
              <a:rPr lang="en-US" sz="2200" b="1" dirty="0" smtClean="0">
                <a:solidFill>
                  <a:srgbClr val="FF0000"/>
                </a:solidFill>
              </a:rPr>
              <a:t>the man</a:t>
            </a:r>
            <a:r>
              <a:rPr lang="en-US" sz="2200" dirty="0" smtClean="0"/>
              <a:t>.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 smtClean="0"/>
              <a:t>The girl can pay twice </a:t>
            </a:r>
            <a:r>
              <a:rPr lang="en-US" sz="2200" b="1" dirty="0" smtClean="0"/>
              <a:t>as much money as </a:t>
            </a:r>
            <a:r>
              <a:rPr lang="en-US" sz="2200" b="1" dirty="0" smtClean="0">
                <a:solidFill>
                  <a:srgbClr val="FF0000"/>
                </a:solidFill>
              </a:rPr>
              <a:t>the man will</a:t>
            </a:r>
            <a:r>
              <a:rPr lang="en-US" sz="2200" dirty="0" smtClean="0"/>
              <a:t>.</a:t>
            </a:r>
          </a:p>
          <a:p>
            <a:pPr marL="609600" indent="-24765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r>
              <a:rPr lang="en-US" sz="2200" dirty="0" smtClean="0"/>
              <a:t>The girl can pay twice </a:t>
            </a:r>
            <a:r>
              <a:rPr lang="en-US" sz="2200" b="1" dirty="0" smtClean="0"/>
              <a:t>as much money as </a:t>
            </a:r>
            <a:r>
              <a:rPr lang="en-US" sz="2200" b="1" dirty="0" smtClean="0">
                <a:solidFill>
                  <a:srgbClr val="FF0000"/>
                </a:solidFill>
              </a:rPr>
              <a:t>will the man</a:t>
            </a:r>
            <a:r>
              <a:rPr lang="en-US" sz="2200" dirty="0" smtClean="0"/>
              <a:t>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endParaRPr lang="en-US" sz="2200" dirty="0" smtClean="0"/>
          </a:p>
          <a:p>
            <a:pPr marL="609600" indent="-609600" defTabSz="793750">
              <a:lnSpc>
                <a:spcPct val="90000"/>
              </a:lnSpc>
              <a:buNone/>
              <a:tabLst>
                <a:tab pos="1612900" algn="l"/>
                <a:tab pos="4860925" algn="l"/>
              </a:tabLst>
            </a:pPr>
            <a:endParaRPr lang="en-US" sz="2200" dirty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6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6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56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6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6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56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6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6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56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63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63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563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63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63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563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-279400" y="609600"/>
            <a:ext cx="914400" cy="625475"/>
          </a:xfrm>
          <a:prstGeom prst="rect">
            <a:avLst/>
          </a:prstGeom>
        </p:spPr>
        <p:txBody>
          <a:bodyPr/>
          <a:lstStyle/>
          <a:p>
            <a:endParaRPr lang="en-AU"/>
          </a:p>
          <a:p>
            <a:fld id="{D0EE86BD-AF43-4BB5-BD17-5C781B874D33}" type="slidenum">
              <a:rPr lang="en-AU" b="1"/>
              <a:pPr/>
              <a:t>14</a:t>
            </a:fld>
            <a:endParaRPr lang="en-AU" b="1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Comparison of Adj/Advb</a:t>
            </a:r>
            <a:endParaRPr lang="id-ID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23963"/>
            <a:ext cx="8763000" cy="5634037"/>
          </a:xfrm>
        </p:spPr>
        <p:txBody>
          <a:bodyPr/>
          <a:lstStyle/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*My house is bigger than </a:t>
            </a:r>
            <a:r>
              <a:rPr lang="en-US" sz="2000" b="1" dirty="0" smtClean="0">
                <a:solidFill>
                  <a:srgbClr val="0000CC"/>
                </a:solidFill>
              </a:rPr>
              <a:t>you</a:t>
            </a:r>
            <a:r>
              <a:rPr lang="en-US" sz="2000" dirty="0" smtClean="0"/>
              <a:t>. (incorrect)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 My house is bigger than your house.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 My house is bigger than yours.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 My house is </a:t>
            </a:r>
            <a:r>
              <a:rPr lang="en-US" sz="2000" b="1" dirty="0" smtClean="0"/>
              <a:t>much </a:t>
            </a:r>
            <a:r>
              <a:rPr lang="en-US" sz="2000" dirty="0" smtClean="0"/>
              <a:t>bigger than </a:t>
            </a:r>
            <a:r>
              <a:rPr lang="en-US" sz="2000" b="1" dirty="0" smtClean="0"/>
              <a:t>that </a:t>
            </a:r>
            <a:r>
              <a:rPr lang="en-US" sz="2000" dirty="0" smtClean="0"/>
              <a:t>of the young man.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2000" b="1" dirty="0" smtClean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The </a:t>
            </a:r>
            <a:r>
              <a:rPr lang="en-US" sz="2000" b="1" dirty="0" smtClean="0"/>
              <a:t>spirit </a:t>
            </a:r>
            <a:r>
              <a:rPr lang="en-US" sz="2000" dirty="0" smtClean="0"/>
              <a:t>of the students is often much better than </a:t>
            </a:r>
            <a:r>
              <a:rPr lang="en-US" sz="2000" b="1" dirty="0" smtClean="0"/>
              <a:t>that </a:t>
            </a:r>
            <a:r>
              <a:rPr lang="en-US" sz="2000" dirty="0" smtClean="0"/>
              <a:t>of the teacher.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The </a:t>
            </a:r>
            <a:r>
              <a:rPr lang="en-US" sz="2000" b="1" dirty="0" smtClean="0"/>
              <a:t>variations</a:t>
            </a:r>
            <a:r>
              <a:rPr lang="en-US" sz="2000" dirty="0" smtClean="0"/>
              <a:t> in animals is not more complicated than </a:t>
            </a:r>
            <a:r>
              <a:rPr lang="en-US" sz="2000" b="1" dirty="0" smtClean="0"/>
              <a:t>those </a:t>
            </a:r>
            <a:r>
              <a:rPr lang="en-US" sz="2000" dirty="0" smtClean="0"/>
              <a:t>in plants.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2000" b="1" dirty="0" smtClean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Anita is the cleverest student in our class.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Between Anita and Andy, Anita is cleverer. (</a:t>
            </a:r>
            <a:r>
              <a:rPr lang="en-US" sz="2000" b="1" dirty="0" smtClean="0"/>
              <a:t>not</a:t>
            </a:r>
            <a:r>
              <a:rPr lang="en-US" sz="2000" dirty="0" smtClean="0"/>
              <a:t>: *the cleverest)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2000" dirty="0" smtClean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Special format:     </a:t>
            </a:r>
            <a:r>
              <a:rPr lang="en-US" sz="2000" b="1" dirty="0" smtClean="0"/>
              <a:t>The (comparative), the (comparative)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The sooner you finish, the better.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The more sophisticated the technology, the more expensive it will be.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The higher the mountain, the harder it is to climb.</a:t>
            </a: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5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57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7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57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573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-279400" y="609600"/>
            <a:ext cx="914400" cy="625475"/>
          </a:xfrm>
          <a:prstGeom prst="rect">
            <a:avLst/>
          </a:prstGeom>
        </p:spPr>
        <p:txBody>
          <a:bodyPr/>
          <a:lstStyle/>
          <a:p>
            <a:endParaRPr lang="en-AU"/>
          </a:p>
          <a:p>
            <a:fld id="{D0EE86BD-AF43-4BB5-BD17-5C781B874D33}" type="slidenum">
              <a:rPr lang="en-AU" b="1"/>
              <a:pPr/>
              <a:t>15</a:t>
            </a:fld>
            <a:endParaRPr lang="en-AU" b="1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Comparison of Adj/Advb</a:t>
            </a:r>
            <a:endParaRPr lang="id-ID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23963"/>
            <a:ext cx="8763000" cy="5634037"/>
          </a:xfrm>
        </p:spPr>
        <p:txBody>
          <a:bodyPr/>
          <a:lstStyle/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2000" b="1" dirty="0">
              <a:solidFill>
                <a:srgbClr val="1111FF"/>
              </a:solidFill>
            </a:endParaRP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2000" b="1" dirty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2000" b="1" dirty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2000" b="1" dirty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1400" b="1" dirty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1400" b="1" dirty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2000" b="1" dirty="0"/>
          </a:p>
          <a:p>
            <a:pPr marL="609600" indent="-609600" defTabSz="793750">
              <a:lnSpc>
                <a:spcPct val="90000"/>
              </a:lnSpc>
              <a:buNone/>
              <a:tabLst>
                <a:tab pos="892175" algn="l"/>
                <a:tab pos="2333625" algn="l"/>
                <a:tab pos="5029200" algn="l"/>
              </a:tabLst>
            </a:pPr>
            <a:r>
              <a:rPr lang="en-US" sz="2000" b="1" dirty="0" smtClean="0"/>
              <a:t>But:		handsome       </a:t>
            </a:r>
            <a:r>
              <a:rPr lang="en-US" sz="2000" b="1" dirty="0"/>
              <a:t>more handsome          the most </a:t>
            </a:r>
            <a:r>
              <a:rPr lang="en-US" sz="2000" b="1" dirty="0" smtClean="0"/>
              <a:t>handsome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892175" algn="l"/>
                <a:tab pos="2333625" algn="l"/>
                <a:tab pos="5029200" algn="l"/>
              </a:tabLst>
            </a:pPr>
            <a:r>
              <a:rPr lang="en-US" sz="2000" b="1" dirty="0" smtClean="0"/>
              <a:t>		stupid, polite,  </a:t>
            </a:r>
            <a:endParaRPr lang="en-US" sz="2000" b="1" dirty="0"/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endParaRPr lang="en-US" sz="300" b="1" dirty="0">
              <a:solidFill>
                <a:srgbClr val="1111FF"/>
              </a:solidFill>
            </a:endParaRP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b="1" dirty="0" smtClean="0">
                <a:solidFill>
                  <a:srgbClr val="C00000"/>
                </a:solidFill>
              </a:rPr>
              <a:t>Irregular Comparison:</a:t>
            </a:r>
            <a:endParaRPr lang="en-US" sz="2000" b="1" dirty="0">
              <a:solidFill>
                <a:srgbClr val="C00000"/>
              </a:solidFill>
            </a:endParaRP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b="1" dirty="0"/>
              <a:t>Good/Well	better </a:t>
            </a:r>
            <a:r>
              <a:rPr lang="en-US" sz="2000" dirty="0"/>
              <a:t>than</a:t>
            </a:r>
            <a:r>
              <a:rPr lang="en-US" sz="2000" b="1" dirty="0"/>
              <a:t>	</a:t>
            </a:r>
            <a:r>
              <a:rPr lang="en-US" sz="2000" dirty="0"/>
              <a:t>the </a:t>
            </a:r>
            <a:r>
              <a:rPr lang="en-US" sz="2000" b="1" dirty="0"/>
              <a:t>best</a:t>
            </a:r>
          </a:p>
          <a:p>
            <a:pPr marL="609600" indent="-609600" defTabSz="793750">
              <a:lnSpc>
                <a:spcPct val="90000"/>
              </a:lnSpc>
              <a:spcBef>
                <a:spcPts val="300"/>
              </a:spcBef>
              <a:buNone/>
              <a:tabLst>
                <a:tab pos="2333625" algn="l"/>
                <a:tab pos="5029200" algn="l"/>
              </a:tabLst>
            </a:pPr>
            <a:r>
              <a:rPr lang="en-US" sz="2000" b="1" dirty="0" smtClean="0"/>
              <a:t>Bad/badly</a:t>
            </a:r>
            <a:r>
              <a:rPr lang="en-US" sz="2000" b="1" dirty="0"/>
              <a:t>	worse </a:t>
            </a:r>
            <a:r>
              <a:rPr lang="en-US" sz="2000" dirty="0"/>
              <a:t>than</a:t>
            </a:r>
            <a:r>
              <a:rPr lang="en-US" sz="2000" b="1" dirty="0"/>
              <a:t>	</a:t>
            </a:r>
            <a:r>
              <a:rPr lang="en-US" sz="2000" dirty="0"/>
              <a:t>the </a:t>
            </a:r>
            <a:r>
              <a:rPr lang="en-US" sz="2000" b="1" dirty="0"/>
              <a:t>worst</a:t>
            </a:r>
          </a:p>
          <a:p>
            <a:pPr marL="609600" indent="-609600" defTabSz="793750">
              <a:lnSpc>
                <a:spcPct val="90000"/>
              </a:lnSpc>
              <a:spcBef>
                <a:spcPts val="300"/>
              </a:spcBef>
              <a:buNone/>
              <a:tabLst>
                <a:tab pos="2333625" algn="l"/>
                <a:tab pos="5029200" algn="l"/>
              </a:tabLst>
            </a:pPr>
            <a:r>
              <a:rPr lang="en-US" sz="2000" b="1" dirty="0"/>
              <a:t>Many/Much	more </a:t>
            </a:r>
            <a:r>
              <a:rPr lang="en-US" sz="2000" dirty="0"/>
              <a:t>than</a:t>
            </a:r>
            <a:r>
              <a:rPr lang="en-US" sz="2000" b="1" dirty="0"/>
              <a:t>	</a:t>
            </a:r>
            <a:r>
              <a:rPr lang="en-US" sz="2000" dirty="0"/>
              <a:t>the </a:t>
            </a:r>
            <a:r>
              <a:rPr lang="en-US" sz="2000" b="1" dirty="0"/>
              <a:t>most</a:t>
            </a:r>
          </a:p>
          <a:p>
            <a:pPr marL="609600" indent="-609600" defTabSz="793750">
              <a:lnSpc>
                <a:spcPct val="90000"/>
              </a:lnSpc>
              <a:spcBef>
                <a:spcPts val="300"/>
              </a:spcBef>
              <a:buNone/>
              <a:tabLst>
                <a:tab pos="2333625" algn="l"/>
                <a:tab pos="5029200" algn="l"/>
              </a:tabLst>
            </a:pPr>
            <a:r>
              <a:rPr lang="en-US" sz="2000" b="1" dirty="0"/>
              <a:t>Little	less </a:t>
            </a:r>
            <a:r>
              <a:rPr lang="en-US" sz="2000" dirty="0"/>
              <a:t>than</a:t>
            </a:r>
            <a:r>
              <a:rPr lang="en-US" sz="2000" b="1" dirty="0"/>
              <a:t>	</a:t>
            </a:r>
            <a:r>
              <a:rPr lang="en-US" sz="2000" dirty="0"/>
              <a:t>the </a:t>
            </a:r>
            <a:r>
              <a:rPr lang="en-US" sz="2000" b="1" dirty="0"/>
              <a:t>least</a:t>
            </a:r>
          </a:p>
          <a:p>
            <a:pPr marL="609600" indent="-609600" defTabSz="793750">
              <a:lnSpc>
                <a:spcPct val="90000"/>
              </a:lnSpc>
              <a:spcBef>
                <a:spcPts val="300"/>
              </a:spcBef>
              <a:buNone/>
              <a:tabLst>
                <a:tab pos="2333625" algn="l"/>
                <a:tab pos="5029200" algn="l"/>
              </a:tabLst>
            </a:pPr>
            <a:r>
              <a:rPr lang="en-US" sz="2000" b="1" dirty="0"/>
              <a:t>Far		farther </a:t>
            </a:r>
            <a:r>
              <a:rPr lang="en-US" sz="2000" dirty="0"/>
              <a:t>than</a:t>
            </a:r>
            <a:r>
              <a:rPr lang="en-US" sz="2000" b="1" dirty="0"/>
              <a:t>	</a:t>
            </a:r>
            <a:r>
              <a:rPr lang="en-US" sz="2000" dirty="0"/>
              <a:t>the </a:t>
            </a:r>
            <a:r>
              <a:rPr lang="en-US" sz="2000" b="1" dirty="0"/>
              <a:t>farthest   </a:t>
            </a:r>
            <a:r>
              <a:rPr lang="en-US" sz="2000" dirty="0"/>
              <a:t>(distance)</a:t>
            </a:r>
          </a:p>
          <a:p>
            <a:pPr marL="609600" indent="-609600" defTabSz="793750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None/>
              <a:tabLst>
                <a:tab pos="2333625" algn="l"/>
                <a:tab pos="5029200" algn="l"/>
              </a:tabLst>
            </a:pPr>
            <a:r>
              <a:rPr lang="en-US" sz="2000" b="1" dirty="0"/>
              <a:t>		</a:t>
            </a:r>
            <a:r>
              <a:rPr lang="en-US" sz="2000" b="1" dirty="0" smtClean="0"/>
              <a:t>further </a:t>
            </a:r>
            <a:r>
              <a:rPr lang="en-US" sz="2000" dirty="0"/>
              <a:t>than</a:t>
            </a:r>
            <a:r>
              <a:rPr lang="en-US" sz="2000" b="1" dirty="0"/>
              <a:t>	</a:t>
            </a:r>
            <a:r>
              <a:rPr lang="en-US" sz="2000" dirty="0"/>
              <a:t>the </a:t>
            </a:r>
            <a:r>
              <a:rPr lang="en-US" sz="2000" b="1" dirty="0"/>
              <a:t>furthest   </a:t>
            </a:r>
            <a:r>
              <a:rPr lang="en-US" sz="2000" dirty="0"/>
              <a:t>(progress</a:t>
            </a:r>
            <a:r>
              <a:rPr lang="en-US" sz="2000" dirty="0" smtClean="0"/>
              <a:t>)</a:t>
            </a:r>
          </a:p>
          <a:p>
            <a:pPr marL="609600" indent="-609600" defTabSz="793750">
              <a:lnSpc>
                <a:spcPct val="90000"/>
              </a:lnSpc>
              <a:buNone/>
              <a:tabLst>
                <a:tab pos="2333625" algn="l"/>
                <a:tab pos="5029200" algn="l"/>
              </a:tabLst>
            </a:pPr>
            <a:r>
              <a:rPr lang="en-US" sz="2000" dirty="0" smtClean="0"/>
              <a:t>much, far, extremely, a bit, a little, slightly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1600" b="1" dirty="0" smtClean="0"/>
              <a:t>much </a:t>
            </a:r>
            <a:r>
              <a:rPr lang="en-US" sz="1600" b="1" dirty="0" smtClean="0">
                <a:solidFill>
                  <a:srgbClr val="0000CC"/>
                </a:solidFill>
              </a:rPr>
              <a:t>prettier</a:t>
            </a:r>
            <a:r>
              <a:rPr lang="en-US" sz="1600" b="1" dirty="0" smtClean="0"/>
              <a:t>, a bit </a:t>
            </a:r>
            <a:r>
              <a:rPr lang="en-US" sz="1600" b="1" dirty="0" smtClean="0">
                <a:solidFill>
                  <a:srgbClr val="0000CC"/>
                </a:solidFill>
              </a:rPr>
              <a:t>harder</a:t>
            </a:r>
            <a:r>
              <a:rPr lang="en-US" sz="1600" b="1" dirty="0" smtClean="0"/>
              <a:t>, etc…</a:t>
            </a:r>
            <a:endParaRPr lang="en-US" sz="2000" b="1" dirty="0"/>
          </a:p>
        </p:txBody>
      </p:sp>
      <p:graphicFrame>
        <p:nvGraphicFramePr>
          <p:cNvPr id="357380" name="Group 4"/>
          <p:cNvGraphicFramePr>
            <a:graphicFrameLocks noGrp="1"/>
          </p:cNvGraphicFramePr>
          <p:nvPr>
            <p:ph sz="half" idx="2"/>
          </p:nvPr>
        </p:nvGraphicFramePr>
        <p:xfrm>
          <a:off x="370114" y="1153886"/>
          <a:ext cx="8691563" cy="2194560"/>
        </p:xfrm>
        <a:graphic>
          <a:graphicData uri="http://schemas.openxmlformats.org/drawingml/2006/table">
            <a:tbl>
              <a:tblPr/>
              <a:tblGrid>
                <a:gridCol w="2743200"/>
                <a:gridCol w="2895600"/>
                <a:gridCol w="30527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Positive (Normal)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Comparative (lebih…)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Superlative (Paling…)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1-2 suku kata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hot,      easy,      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Adj/Adv +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 … than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hotter, easier,  higher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+ Adj/Adv +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hottest, easiest, highest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suku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atau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difficult/expensive/ carefully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more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+ adj/adv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more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difficult/ expensive/carefully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most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/adv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most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difficult/ expensive/ carefully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7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7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57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73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573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573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573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b="1" dirty="0" smtClean="0"/>
              <a:t>CONJUNCTIONS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34976" y="1187668"/>
          <a:ext cx="8480424" cy="5503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1"/>
                <a:gridCol w="1546223"/>
                <a:gridCol w="38100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Conjunction/Preposition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Function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Possible Translation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74345">
                <a:tc>
                  <a:txBody>
                    <a:bodyPr/>
                    <a:lstStyle/>
                    <a:p>
                      <a:r>
                        <a:rPr lang="en-US" dirty="0" smtClean="0"/>
                        <a:t>therefore, consequently, so,</a:t>
                      </a:r>
                    </a:p>
                    <a:p>
                      <a:r>
                        <a:rPr lang="en-US" dirty="0" smtClean="0"/>
                        <a:t>so that,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hence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effect/result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karena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itu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makanya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jadi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sehingga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5">
                <a:tc>
                  <a:txBody>
                    <a:bodyPr/>
                    <a:lstStyle/>
                    <a:p>
                      <a:r>
                        <a:rPr lang="en-US" dirty="0" smtClean="0"/>
                        <a:t>because, as, since, for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karena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sebab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lantaran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5">
                <a:tc>
                  <a:txBody>
                    <a:bodyPr/>
                    <a:lstStyle/>
                    <a:p>
                      <a:r>
                        <a:rPr lang="en-US" dirty="0" smtClean="0"/>
                        <a:t>moreover, besides, furthermore, in addition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selain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itu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terlebih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lagi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samping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itu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5">
                <a:tc>
                  <a:txBody>
                    <a:bodyPr/>
                    <a:lstStyle/>
                    <a:p>
                      <a:r>
                        <a:rPr lang="en-US" dirty="0" smtClean="0"/>
                        <a:t>although, even though, though, </a:t>
                      </a:r>
                    </a:p>
                    <a:p>
                      <a:r>
                        <a:rPr lang="en-US" dirty="0" smtClean="0"/>
                        <a:t>despite, in spite of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concession,</a:t>
                      </a:r>
                      <a:r>
                        <a:rPr lang="en-US" baseline="0" dirty="0" smtClean="0"/>
                        <a:t> contrast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walau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meski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kendati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walaupun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meskipun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kendatipun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5">
                <a:tc>
                  <a:txBody>
                    <a:bodyPr/>
                    <a:lstStyle/>
                    <a:p>
                      <a:r>
                        <a:rPr lang="en-US" dirty="0" smtClean="0"/>
                        <a:t>however, but, nevertheless,</a:t>
                      </a:r>
                      <a:r>
                        <a:rPr lang="en-US" baseline="0" dirty="0" smtClean="0"/>
                        <a:t> yet, still, howbeit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namun</a:t>
                      </a:r>
                      <a:r>
                        <a:rPr lang="en-US" baseline="0" dirty="0" smtClean="0"/>
                        <a:t>, (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tetapi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meski</a:t>
                      </a:r>
                      <a:r>
                        <a:rPr lang="en-US" baseline="0" dirty="0" smtClean="0"/>
                        <a:t>(pun) </a:t>
                      </a:r>
                      <a:r>
                        <a:rPr lang="en-US" baseline="0" dirty="0" err="1" smtClean="0"/>
                        <a:t>begitu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meski</a:t>
                      </a:r>
                      <a:r>
                        <a:rPr lang="en-US" baseline="0" dirty="0" smtClean="0"/>
                        <a:t>(pun) </a:t>
                      </a:r>
                      <a:r>
                        <a:rPr lang="en-US" baseline="0" dirty="0" err="1" smtClean="0"/>
                        <a:t>demikian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r>
                        <a:rPr lang="en-US" dirty="0" smtClean="0"/>
                        <a:t>when, while,</a:t>
                      </a:r>
                      <a:r>
                        <a:rPr lang="en-US" baseline="0" dirty="0" smtClean="0"/>
                        <a:t> 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relation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ketika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sementara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dirty="0" smtClean="0"/>
                        <a:t>instead,</a:t>
                      </a:r>
                      <a:r>
                        <a:rPr lang="en-US" baseline="0" dirty="0" smtClean="0"/>
                        <a:t> instead of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sebagai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ganti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err="1" smtClean="0"/>
                        <a:t>bukan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r>
                        <a:rPr lang="en-US" dirty="0" smtClean="0"/>
                        <a:t>so (</a:t>
                      </a:r>
                      <a:r>
                        <a:rPr lang="en-US" i="1" dirty="0" err="1" smtClean="0"/>
                        <a:t>adj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adv</a:t>
                      </a:r>
                      <a:r>
                        <a:rPr lang="en-US" dirty="0" smtClean="0"/>
                        <a:t>) that, such…that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cause-effect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dirty="0" smtClean="0"/>
                        <a:t>] </a:t>
                      </a:r>
                      <a:r>
                        <a:rPr lang="en-US" dirty="0" err="1" smtClean="0"/>
                        <a:t>begitu</a:t>
                      </a:r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…..</a:t>
                      </a:r>
                      <a:r>
                        <a:rPr lang="en-US" dirty="0" smtClean="0"/>
                        <a:t>)</a:t>
                      </a:r>
                      <a:r>
                        <a:rPr lang="en-US" dirty="0" err="1" smtClean="0"/>
                        <a:t>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sehingga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otherwise,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kalau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5">
                <a:tc>
                  <a:txBody>
                    <a:bodyPr/>
                    <a:lstStyle/>
                    <a:p>
                      <a:r>
                        <a:rPr lang="en-US" dirty="0" smtClean="0"/>
                        <a:t>unless, if not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kalau</a:t>
                      </a:r>
                      <a:r>
                        <a:rPr lang="en-US" baseline="0" dirty="0" smtClean="0"/>
                        <a:t>…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bila</a:t>
                      </a:r>
                      <a:r>
                        <a:rPr lang="en-US" baseline="0" dirty="0" smtClean="0"/>
                        <a:t>…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kecuali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-279400" y="609600"/>
            <a:ext cx="914400" cy="625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E8F11031-2114-4681-BF9F-5027013FE84B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19050" y="647700"/>
            <a:ext cx="381000" cy="457199"/>
          </a:xfrm>
          <a:noFill/>
        </p:spPr>
        <p:txBody>
          <a:bodyPr/>
          <a:lstStyle/>
          <a:p>
            <a:endParaRPr lang="en-AU" b="0" dirty="0" smtClean="0"/>
          </a:p>
          <a:p>
            <a:fld id="{8131A509-AB26-42FB-92D4-6966C32E87A1}" type="slidenum">
              <a:rPr lang="en-AU" smtClean="0"/>
              <a:pPr/>
              <a:t>17</a:t>
            </a:fld>
            <a:endParaRPr lang="en-AU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305800" cy="722312"/>
          </a:xfrm>
        </p:spPr>
        <p:txBody>
          <a:bodyPr/>
          <a:lstStyle/>
          <a:p>
            <a:pPr eaLnBrk="1" hangingPunct="1"/>
            <a:r>
              <a:rPr lang="en-US" b="1" dirty="0" smtClean="0"/>
              <a:t>ARTICLES</a:t>
            </a:r>
            <a:endParaRPr lang="en-US" sz="4000" b="1" dirty="0" smtClean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3360" y="1104900"/>
            <a:ext cx="8763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20763" lvl="0" indent="-1020763">
              <a:lnSpc>
                <a:spcPct val="100000"/>
              </a:lnSpc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GENERIC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 NOUNS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: 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A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/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An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 or 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lbertus Medium" pitchFamily="34" charset="0"/>
                <a:cs typeface="+mn-cs"/>
                <a:sym typeface="Symbol"/>
              </a:rPr>
              <a:t></a:t>
            </a:r>
            <a:endParaRPr kumimoji="0" lang="en-US" sz="2200" b="1" i="0" u="none" strike="noStrike" kern="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lbertus Medium" pitchFamily="34" charset="0"/>
              <a:cs typeface="+mn-cs"/>
            </a:endParaRPr>
          </a:p>
          <a:p>
            <a:pPr marL="1020763" lvl="0" indent="-1020763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A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cat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is a domestic animal.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1" kern="0" dirty="0" smtClean="0">
                <a:latin typeface="Albertus Medium" pitchFamily="34" charset="0"/>
              </a:rPr>
              <a:t>Cats </a:t>
            </a:r>
            <a:r>
              <a:rPr lang="en-US" sz="2200" kern="0" dirty="0" smtClean="0">
                <a:latin typeface="Albertus Medium" pitchFamily="34" charset="0"/>
              </a:rPr>
              <a:t>are domestic animals.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An </a:t>
            </a:r>
            <a:r>
              <a:rPr lang="en-US" sz="2200" kern="0" dirty="0" smtClean="0">
                <a:latin typeface="Albertus Medium" pitchFamily="34" charset="0"/>
              </a:rPr>
              <a:t>unexpected </a:t>
            </a:r>
            <a:r>
              <a:rPr lang="en-US" sz="2200" b="1" kern="0" dirty="0" smtClean="0">
                <a:latin typeface="Albertus Medium" pitchFamily="34" charset="0"/>
              </a:rPr>
              <a:t>gift </a:t>
            </a:r>
            <a:r>
              <a:rPr lang="en-US" sz="2200" kern="0" dirty="0" smtClean="0">
                <a:latin typeface="Albertus Medium" pitchFamily="34" charset="0"/>
              </a:rPr>
              <a:t>always brings happiness.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kern="0" dirty="0" smtClean="0">
                <a:latin typeface="Albertus Medium" pitchFamily="34" charset="0"/>
              </a:rPr>
              <a:t>Unexpected </a:t>
            </a:r>
            <a:r>
              <a:rPr lang="en-US" sz="2200" b="1" kern="0" dirty="0" smtClean="0">
                <a:latin typeface="Albertus Medium" pitchFamily="34" charset="0"/>
              </a:rPr>
              <a:t>gifts</a:t>
            </a:r>
            <a:r>
              <a:rPr lang="en-US" sz="2200" kern="0" dirty="0" smtClean="0">
                <a:latin typeface="Albertus Medium" pitchFamily="34" charset="0"/>
              </a:rPr>
              <a:t> always bring happiness.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1" kern="0" dirty="0" smtClean="0">
                <a:latin typeface="Albertus Medium" pitchFamily="34" charset="0"/>
              </a:rPr>
              <a:t>Fruit </a:t>
            </a:r>
            <a:r>
              <a:rPr lang="en-US" sz="2200" kern="0" dirty="0" smtClean="0">
                <a:latin typeface="Albertus Medium" pitchFamily="34" charset="0"/>
              </a:rPr>
              <a:t>is good for our health.</a:t>
            </a:r>
          </a:p>
          <a:p>
            <a:pPr marL="1020763" indent="-1020763">
              <a:spcBef>
                <a:spcPts val="120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1" kern="0" dirty="0" smtClean="0">
                <a:solidFill>
                  <a:srgbClr val="CC0000"/>
                </a:solidFill>
                <a:latin typeface="Albertus Medium" pitchFamily="34" charset="0"/>
              </a:rPr>
              <a:t>INDEFINITE NOUNS</a:t>
            </a:r>
            <a:r>
              <a:rPr lang="en-US" sz="2200" kern="0" dirty="0" smtClean="0">
                <a:solidFill>
                  <a:srgbClr val="CC0000"/>
                </a:solidFill>
                <a:latin typeface="Albertus Medium" pitchFamily="34" charset="0"/>
              </a:rPr>
              <a:t>: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</a:rPr>
              <a:t>A</a:t>
            </a:r>
            <a:r>
              <a:rPr lang="en-US" sz="2200" kern="0" dirty="0" smtClean="0">
                <a:solidFill>
                  <a:srgbClr val="0000CC"/>
                </a:solidFill>
                <a:latin typeface="Albertus Medium" pitchFamily="34" charset="0"/>
              </a:rPr>
              <a:t>/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</a:rPr>
              <a:t>An</a:t>
            </a:r>
            <a:r>
              <a:rPr lang="en-US" sz="2200" kern="0" dirty="0" smtClean="0">
                <a:solidFill>
                  <a:srgbClr val="0000CC"/>
                </a:solidFill>
                <a:latin typeface="Albertus Medium" pitchFamily="34" charset="0"/>
              </a:rPr>
              <a:t> or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  <a:sym typeface="Symbol"/>
              </a:rPr>
              <a:t>Some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kern="0" dirty="0" smtClean="0">
                <a:latin typeface="Albertus Medium" pitchFamily="34" charset="0"/>
              </a:rPr>
              <a:t>She bought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a </a:t>
            </a:r>
            <a:r>
              <a:rPr lang="en-US" sz="2200" kern="0" dirty="0" smtClean="0">
                <a:latin typeface="Albertus Medium" pitchFamily="34" charset="0"/>
              </a:rPr>
              <a:t>new car last month.</a:t>
            </a:r>
            <a:endParaRPr lang="en-US" sz="2200" b="0" kern="0" dirty="0" smtClean="0">
              <a:latin typeface="Albertus Medium" pitchFamily="34" charset="0"/>
            </a:endParaRP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0" kern="0" dirty="0" smtClean="0">
                <a:latin typeface="Albertus Medium" pitchFamily="34" charset="0"/>
              </a:rPr>
              <a:t>He only ate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an </a:t>
            </a:r>
            <a:r>
              <a:rPr lang="en-US" sz="2200" b="0" kern="0" dirty="0" smtClean="0">
                <a:latin typeface="Albertus Medium" pitchFamily="34" charset="0"/>
              </a:rPr>
              <a:t>apple for today’s breakfast.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kern="0" dirty="0" smtClean="0">
                <a:latin typeface="Albertus Medium" pitchFamily="34" charset="0"/>
              </a:rPr>
              <a:t>I have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</a:rPr>
              <a:t>some </a:t>
            </a:r>
            <a:r>
              <a:rPr lang="en-US" sz="2200" kern="0" dirty="0" smtClean="0">
                <a:latin typeface="Albertus Medium" pitchFamily="34" charset="0"/>
              </a:rPr>
              <a:t>friends in Jakarta.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0" kern="0" dirty="0" smtClean="0">
                <a:latin typeface="Albertus Medium" pitchFamily="34" charset="0"/>
              </a:rPr>
              <a:t>We will tell you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</a:rPr>
              <a:t>some </a:t>
            </a:r>
            <a:r>
              <a:rPr lang="en-US" sz="2200" kern="0" dirty="0" smtClean="0">
                <a:latin typeface="Albertus Medium" pitchFamily="34" charset="0"/>
              </a:rPr>
              <a:t>good news.</a:t>
            </a:r>
          </a:p>
          <a:p>
            <a:pPr marL="1020763" indent="-1020763">
              <a:spcBef>
                <a:spcPts val="120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1" kern="0" dirty="0" smtClean="0">
                <a:solidFill>
                  <a:srgbClr val="CC0000"/>
                </a:solidFill>
                <a:latin typeface="Albertus Medium" pitchFamily="34" charset="0"/>
              </a:rPr>
              <a:t>DEFINITE NOUNS</a:t>
            </a:r>
            <a:r>
              <a:rPr lang="en-US" sz="2200" kern="0" dirty="0" smtClean="0">
                <a:solidFill>
                  <a:srgbClr val="CC0000"/>
                </a:solidFill>
                <a:latin typeface="Albertus Medium" pitchFamily="34" charset="0"/>
              </a:rPr>
              <a:t>: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</a:rPr>
              <a:t>The</a:t>
            </a:r>
            <a:endParaRPr lang="en-US" sz="2200" b="1" kern="0" dirty="0" smtClean="0">
              <a:solidFill>
                <a:srgbClr val="0000CC"/>
              </a:solidFill>
              <a:latin typeface="Albertus Medium" pitchFamily="34" charset="0"/>
              <a:sym typeface="Symbol"/>
            </a:endParaRPr>
          </a:p>
          <a:p>
            <a:pPr marL="1020763" indent="-1020763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The </a:t>
            </a:r>
            <a:r>
              <a:rPr lang="en-US" sz="2200" b="0" kern="0" dirty="0" smtClean="0">
                <a:latin typeface="Albertus Medium" pitchFamily="34" charset="0"/>
              </a:rPr>
              <a:t>car she bought was a Jaguar.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The </a:t>
            </a:r>
            <a:r>
              <a:rPr lang="en-US" sz="2200" b="0" kern="0" dirty="0" smtClean="0">
                <a:latin typeface="Albertus Medium" pitchFamily="34" charset="0"/>
              </a:rPr>
              <a:t>apple was very big.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kern="0" dirty="0" smtClean="0">
                <a:latin typeface="Albertus Medium" pitchFamily="34" charset="0"/>
              </a:rPr>
              <a:t>Thanks a lot for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the </a:t>
            </a:r>
            <a:r>
              <a:rPr lang="en-US" sz="2200" kern="0" dirty="0" smtClean="0">
                <a:latin typeface="Albertus Medium" pitchFamily="34" charset="0"/>
              </a:rPr>
              <a:t>news.</a:t>
            </a:r>
          </a:p>
          <a:p>
            <a:pPr marL="1020763" indent="-1020763">
              <a:spcBef>
                <a:spcPts val="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200" kern="0" dirty="0" smtClean="0">
                <a:latin typeface="Albertus Medium" pitchFamily="34" charset="0"/>
              </a:rPr>
              <a:t>If you step on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</a:rPr>
              <a:t>an </a:t>
            </a:r>
            <a:r>
              <a:rPr lang="en-US" sz="2200" kern="0" dirty="0" smtClean="0">
                <a:latin typeface="Albertus Medium" pitchFamily="34" charset="0"/>
              </a:rPr>
              <a:t>empty can, </a:t>
            </a:r>
            <a:r>
              <a:rPr lang="en-US" sz="2200" b="1" kern="0" dirty="0" smtClean="0">
                <a:solidFill>
                  <a:srgbClr val="0000CC"/>
                </a:solidFill>
                <a:latin typeface="Albertus Medium" pitchFamily="34" charset="0"/>
              </a:rPr>
              <a:t>the </a:t>
            </a:r>
            <a:r>
              <a:rPr lang="en-US" sz="2200" kern="0" dirty="0" smtClean="0">
                <a:latin typeface="Albertus Medium" pitchFamily="34" charset="0"/>
              </a:rPr>
              <a:t>can will be ruined.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838828" y="1238250"/>
            <a:ext cx="3257550" cy="1657350"/>
          </a:xfrm>
          <a:prstGeom prst="roundRect">
            <a:avLst>
              <a:gd name="adj" fmla="val 5060"/>
            </a:avLst>
          </a:prstGeom>
          <a:solidFill>
            <a:srgbClr val="0000CC">
              <a:alpha val="36078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Times New Roman" pitchFamily="18" charset="0"/>
              </a:rPr>
              <a:t>A generic noun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effectLst/>
                <a:latin typeface="Arial Narrow" pitchFamily="34" charset="0"/>
                <a:cs typeface="Times New Roman" pitchFamily="18" charset="0"/>
              </a:rPr>
              <a:t> 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Times New Roman" pitchFamily="18" charset="0"/>
              </a:rPr>
              <a:t>r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Times New Roman" pitchFamily="18" charset="0"/>
              </a:rPr>
              <a:t>epresents a whole class of things, not a specific, real, concrete thing,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Times New Roman" pitchFamily="18" charset="0"/>
              </a:rPr>
              <a:t> but more as a symbol of the whole group in general.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86428" y="3200400"/>
            <a:ext cx="3429000" cy="1676400"/>
          </a:xfrm>
          <a:prstGeom prst="roundRect">
            <a:avLst>
              <a:gd name="adj" fmla="val 5060"/>
            </a:avLst>
          </a:prstGeom>
          <a:solidFill>
            <a:srgbClr val="0000CC">
              <a:alpha val="36078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Times New Roman" pitchFamily="18" charset="0"/>
              </a:rPr>
              <a:t>Indefinite nouns 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Times New Roman" pitchFamily="18" charset="0"/>
              </a:rPr>
              <a:t>are actual things (not symbols), but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Times New Roman" pitchFamily="18" charset="0"/>
              </a:rPr>
              <a:t> they are not specifically identified, not necessarily referring to “this thing” or “that thing”.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00578" y="5086350"/>
            <a:ext cx="4438650" cy="1333500"/>
          </a:xfrm>
          <a:prstGeom prst="roundRect">
            <a:avLst>
              <a:gd name="adj" fmla="val 5060"/>
            </a:avLst>
          </a:prstGeom>
          <a:solidFill>
            <a:srgbClr val="0000CC">
              <a:alpha val="36078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Times New Roman" pitchFamily="18" charset="0"/>
              </a:rPr>
              <a:t>A noun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effectLst/>
                <a:latin typeface="Arial Narrow" pitchFamily="34" charset="0"/>
                <a:cs typeface="Times New Roman" pitchFamily="18" charset="0"/>
              </a:rPr>
              <a:t> is definite 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Times New Roman" pitchFamily="18" charset="0"/>
              </a:rPr>
              <a:t>when the speaker and the listener ar</a:t>
            </a:r>
            <a:r>
              <a:rPr lang="en-US" sz="21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e thinking about the same specific thing, not another thing of the same group, not a different thing.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38100" y="685800"/>
            <a:ext cx="609600" cy="549275"/>
          </a:xfrm>
          <a:noFill/>
        </p:spPr>
        <p:txBody>
          <a:bodyPr/>
          <a:lstStyle/>
          <a:p>
            <a:endParaRPr lang="en-AU" b="0" dirty="0" smtClean="0"/>
          </a:p>
          <a:p>
            <a:fld id="{8131A509-AB26-42FB-92D4-6966C32E87A1}" type="slidenum">
              <a:rPr lang="en-AU" smtClean="0"/>
              <a:pPr/>
              <a:t>18</a:t>
            </a:fld>
            <a:endParaRPr lang="en-AU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305800" cy="72231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Expressions of Quantity </a:t>
            </a:r>
            <a:endParaRPr lang="en-US" sz="3200" dirty="0" smtClean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1950" y="3200400"/>
            <a:ext cx="8763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20763" lvl="0" indent="-1020763">
              <a:lnSpc>
                <a:spcPct val="100000"/>
              </a:lnSpc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Many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students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have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ertus Medium" pitchFamily="34" charset="0"/>
                <a:cs typeface="+mn-cs"/>
              </a:rPr>
              <a:t>submitted</a:t>
            </a:r>
            <a:r>
              <a:rPr lang="en-US" sz="2000" b="0" kern="0" dirty="0" smtClean="0">
                <a:latin typeface="Albertus Medium" pitchFamily="34" charset="0"/>
                <a:cs typeface="+mn-cs"/>
              </a:rPr>
              <a:t> their assignments.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bertus Medium" pitchFamily="34" charset="0"/>
              <a:cs typeface="+mn-cs"/>
            </a:endParaRPr>
          </a:p>
          <a:p>
            <a:pPr marL="1020763" lvl="0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000" b="0" kern="0" dirty="0" smtClean="0">
                <a:solidFill>
                  <a:srgbClr val="CC0000"/>
                </a:solidFill>
                <a:latin typeface="Albertus Medium" pitchFamily="34" charset="0"/>
              </a:rPr>
              <a:t>Much of the </a:t>
            </a:r>
            <a:r>
              <a:rPr lang="en-US" sz="2000" kern="0" dirty="0" smtClean="0">
                <a:solidFill>
                  <a:srgbClr val="006600"/>
                </a:solidFill>
                <a:latin typeface="Albertus Medium" pitchFamily="34" charset="0"/>
              </a:rPr>
              <a:t>news </a:t>
            </a:r>
            <a:r>
              <a:rPr lang="en-US" sz="2000" b="0" kern="0" dirty="0" smtClean="0">
                <a:latin typeface="Albertus Medium" pitchFamily="34" charset="0"/>
              </a:rPr>
              <a:t>on television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is </a:t>
            </a:r>
            <a:r>
              <a:rPr lang="en-US" sz="2000" b="0" kern="0" dirty="0" smtClean="0">
                <a:latin typeface="Albertus Medium" pitchFamily="34" charset="0"/>
              </a:rPr>
              <a:t>not reliable.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000" b="0" kern="0" dirty="0" smtClean="0">
                <a:solidFill>
                  <a:srgbClr val="CC0000"/>
                </a:solidFill>
                <a:latin typeface="Albertus Medium" pitchFamily="34" charset="0"/>
              </a:rPr>
              <a:t>Some </a:t>
            </a:r>
            <a:r>
              <a:rPr lang="en-US" sz="2000" kern="0" dirty="0" smtClean="0">
                <a:solidFill>
                  <a:srgbClr val="CC0000"/>
                </a:solidFill>
                <a:latin typeface="Albertus Medium" pitchFamily="34" charset="0"/>
              </a:rPr>
              <a:t>students</a:t>
            </a:r>
            <a:r>
              <a:rPr lang="en-US" sz="2000" kern="0" dirty="0" smtClean="0">
                <a:latin typeface="Albertus Medium" pitchFamily="34" charset="0"/>
              </a:rPr>
              <a:t>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are </a:t>
            </a:r>
            <a:r>
              <a:rPr lang="en-US" sz="2000" b="0" kern="0" dirty="0" smtClean="0">
                <a:latin typeface="Albertus Medium" pitchFamily="34" charset="0"/>
              </a:rPr>
              <a:t>absent in today’s lecture.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000" b="0" kern="0" dirty="0" smtClean="0">
                <a:solidFill>
                  <a:srgbClr val="CC0000"/>
                </a:solidFill>
                <a:latin typeface="Albertus Medium" pitchFamily="34" charset="0"/>
              </a:rPr>
              <a:t>Some </a:t>
            </a:r>
            <a:r>
              <a:rPr lang="en-US" sz="2000" kern="0" dirty="0" smtClean="0">
                <a:solidFill>
                  <a:srgbClr val="006600"/>
                </a:solidFill>
                <a:latin typeface="Albertus Medium" pitchFamily="34" charset="0"/>
              </a:rPr>
              <a:t>advice</a:t>
            </a:r>
            <a:r>
              <a:rPr lang="en-US" sz="2000" b="0" kern="0" dirty="0" smtClean="0">
                <a:solidFill>
                  <a:srgbClr val="006600"/>
                </a:solidFill>
                <a:latin typeface="Albertus Medium" pitchFamily="34" charset="0"/>
              </a:rPr>
              <a:t>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is </a:t>
            </a:r>
            <a:r>
              <a:rPr lang="en-US" sz="2000" b="0" kern="0" dirty="0" smtClean="0">
                <a:latin typeface="Albertus Medium" pitchFamily="34" charset="0"/>
              </a:rPr>
              <a:t>impossible to be carried out in this situation.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000" b="0" kern="0" dirty="0" smtClean="0">
                <a:solidFill>
                  <a:srgbClr val="CC0000"/>
                </a:solidFill>
                <a:latin typeface="Albertus Medium" pitchFamily="34" charset="0"/>
              </a:rPr>
              <a:t>Most of the </a:t>
            </a:r>
            <a:r>
              <a:rPr lang="en-US" sz="2000" kern="0" dirty="0" smtClean="0">
                <a:solidFill>
                  <a:srgbClr val="CC0000"/>
                </a:solidFill>
                <a:latin typeface="Albertus Medium" pitchFamily="34" charset="0"/>
              </a:rPr>
              <a:t>backyard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was </a:t>
            </a:r>
            <a:r>
              <a:rPr lang="en-US" sz="2000" b="0" kern="0" dirty="0" smtClean="0">
                <a:latin typeface="Albertus Medium" pitchFamily="34" charset="0"/>
              </a:rPr>
              <a:t>covered by the leaves.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000" b="0" kern="0" dirty="0" smtClean="0">
                <a:solidFill>
                  <a:srgbClr val="CC0000"/>
                </a:solidFill>
                <a:latin typeface="Albertus Medium" pitchFamily="34" charset="0"/>
              </a:rPr>
              <a:t>Most of the </a:t>
            </a:r>
            <a:r>
              <a:rPr lang="en-US" sz="2000" kern="0" dirty="0" smtClean="0">
                <a:solidFill>
                  <a:srgbClr val="CC0000"/>
                </a:solidFill>
                <a:latin typeface="Albertus Medium" pitchFamily="34" charset="0"/>
              </a:rPr>
              <a:t>chairs </a:t>
            </a:r>
            <a:r>
              <a:rPr lang="en-US" sz="2000" b="0" kern="0" dirty="0" smtClean="0">
                <a:latin typeface="Albertus Medium" pitchFamily="34" charset="0"/>
              </a:rPr>
              <a:t>in this room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are </a:t>
            </a:r>
            <a:r>
              <a:rPr lang="en-US" sz="2000" b="0" kern="0" dirty="0" smtClean="0">
                <a:latin typeface="Albertus Medium" pitchFamily="34" charset="0"/>
              </a:rPr>
              <a:t>occupied.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000" b="0" kern="0" dirty="0" smtClean="0">
                <a:solidFill>
                  <a:srgbClr val="CC0000"/>
                </a:solidFill>
                <a:latin typeface="Albertus Medium" pitchFamily="34" charset="0"/>
              </a:rPr>
              <a:t>Most of ocean </a:t>
            </a:r>
            <a:r>
              <a:rPr lang="en-US" sz="2000" kern="0" dirty="0" smtClean="0">
                <a:solidFill>
                  <a:srgbClr val="006600"/>
                </a:solidFill>
                <a:latin typeface="Albertus Medium" pitchFamily="34" charset="0"/>
              </a:rPr>
              <a:t>water </a:t>
            </a:r>
            <a:r>
              <a:rPr lang="en-US" sz="2000" b="0" kern="0" dirty="0" smtClean="0">
                <a:latin typeface="Albertus Medium" pitchFamily="34" charset="0"/>
              </a:rPr>
              <a:t>near the factory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is </a:t>
            </a:r>
            <a:r>
              <a:rPr lang="en-US" sz="2000" b="0" kern="0" dirty="0" smtClean="0">
                <a:latin typeface="Albertus Medium" pitchFamily="34" charset="0"/>
              </a:rPr>
              <a:t>polluted.</a:t>
            </a:r>
          </a:p>
          <a:p>
            <a:pPr>
              <a:spcBef>
                <a:spcPts val="600"/>
              </a:spcBef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000" b="0" kern="0" dirty="0" smtClean="0">
                <a:latin typeface="Albertus Medium" pitchFamily="34" charset="0"/>
              </a:rPr>
              <a:t>Although a </a:t>
            </a:r>
            <a:r>
              <a:rPr lang="en-US" sz="2000" b="0" kern="0" dirty="0" smtClean="0">
                <a:solidFill>
                  <a:srgbClr val="CC0000"/>
                </a:solidFill>
                <a:latin typeface="Albertus Medium" pitchFamily="34" charset="0"/>
              </a:rPr>
              <a:t>number of </a:t>
            </a:r>
            <a:r>
              <a:rPr lang="en-US" sz="2000" kern="0" dirty="0" smtClean="0">
                <a:solidFill>
                  <a:srgbClr val="CC0000"/>
                </a:solidFill>
                <a:latin typeface="Albertus Medium" pitchFamily="34" charset="0"/>
              </a:rPr>
              <a:t>students </a:t>
            </a:r>
            <a:r>
              <a:rPr lang="en-US" sz="2000" b="1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have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quitted</a:t>
            </a:r>
            <a:r>
              <a:rPr lang="en-US" sz="2000" b="0" kern="0" dirty="0" smtClean="0">
                <a:latin typeface="Albertus Medium" pitchFamily="34" charset="0"/>
              </a:rPr>
              <a:t> since an </a:t>
            </a:r>
            <a:r>
              <a:rPr lang="en-US" sz="2000" b="0" kern="0" dirty="0" smtClean="0">
                <a:solidFill>
                  <a:srgbClr val="CC0000"/>
                </a:solidFill>
                <a:latin typeface="Albertus Medium" pitchFamily="34" charset="0"/>
              </a:rPr>
              <a:t>amount of </a:t>
            </a:r>
            <a:r>
              <a:rPr lang="en-US" sz="2000" kern="0" dirty="0" smtClean="0">
                <a:solidFill>
                  <a:srgbClr val="006600"/>
                </a:solidFill>
                <a:latin typeface="Albertus Medium" pitchFamily="34" charset="0"/>
              </a:rPr>
              <a:t>wrong information </a:t>
            </a:r>
            <a:r>
              <a:rPr lang="en-US" sz="2000" b="0" kern="0" dirty="0" smtClean="0">
                <a:solidFill>
                  <a:srgbClr val="0000CC"/>
                </a:solidFill>
                <a:latin typeface="Albertus Medium" pitchFamily="34" charset="0"/>
              </a:rPr>
              <a:t>spread out,</a:t>
            </a:r>
            <a:r>
              <a:rPr lang="en-US" sz="2000" kern="0" dirty="0" smtClean="0">
                <a:latin typeface="Albertus Medium" pitchFamily="34" charset="0"/>
              </a:rPr>
              <a:t> the total </a:t>
            </a:r>
            <a:r>
              <a:rPr lang="en-US" sz="2000" kern="0" dirty="0" smtClean="0">
                <a:solidFill>
                  <a:srgbClr val="CC0000"/>
                </a:solidFill>
                <a:latin typeface="Albertus Medium" pitchFamily="34" charset="0"/>
              </a:rPr>
              <a:t>number of our students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  <a:sym typeface="Wingdings" pitchFamily="2" charset="2"/>
              </a:rPr>
              <a:t>is </a:t>
            </a:r>
            <a:r>
              <a:rPr lang="en-US" sz="2000" kern="0" dirty="0" smtClean="0">
                <a:solidFill>
                  <a:srgbClr val="0000CC"/>
                </a:solidFill>
                <a:latin typeface="Albertus Medium" pitchFamily="34" charset="0"/>
              </a:rPr>
              <a:t>increasing</a:t>
            </a:r>
            <a:r>
              <a:rPr lang="en-US" sz="2000" kern="0" dirty="0" smtClean="0">
                <a:latin typeface="Albertus Medium" pitchFamily="34" charset="0"/>
              </a:rPr>
              <a:t>.</a:t>
            </a:r>
            <a:endParaRPr lang="en-US" sz="2000" b="0" kern="0" dirty="0" smtClean="0">
              <a:latin typeface="Albertus Medium" pitchFamily="34" charset="0"/>
            </a:endParaRP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endParaRPr lang="en-US" sz="2000" b="0" kern="0" dirty="0" smtClean="0">
              <a:latin typeface="Albertus Medium" pitchFamily="34" charset="0"/>
            </a:endParaRPr>
          </a:p>
          <a:p>
            <a:pPr marL="1020763" marR="0" lvl="0" indent="-10207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574675" algn="l"/>
                <a:tab pos="681038" algn="l"/>
              </a:tabLst>
              <a:defRPr/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bertus Medium" pitchFamily="34" charset="0"/>
              <a:cs typeface="+mn-cs"/>
              <a:sym typeface="Wingdings" pitchFamily="2" charset="2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04800" y="1039504"/>
            <a:ext cx="5867400" cy="2133600"/>
          </a:xfrm>
          <a:prstGeom prst="roundRect">
            <a:avLst/>
          </a:prstGeom>
          <a:solidFill>
            <a:srgbClr val="FF0000">
              <a:alpha val="36078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Count Noun</a:t>
            </a: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many</a:t>
            </a: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few / fewer</a:t>
            </a: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a few</a:t>
            </a:r>
          </a:p>
          <a:p>
            <a:pPr marL="1154113" indent="-1154113">
              <a:lnSpc>
                <a:spcPct val="90000"/>
              </a:lnSpc>
              <a:spcAft>
                <a:spcPct val="10000"/>
              </a:spcAft>
              <a:tabLst>
                <a:tab pos="566738" algn="l"/>
                <a:tab pos="1539875" algn="l"/>
              </a:tabLst>
            </a:pPr>
            <a:r>
              <a:rPr lang="en-US" b="1" dirty="0" smtClean="0">
                <a:latin typeface="Verdana" pitchFamily="34" charset="0"/>
                <a:cs typeface="Times New Roman" pitchFamily="18" charset="0"/>
              </a:rPr>
              <a:t>a / an</a:t>
            </a:r>
            <a:endParaRPr lang="en-US" dirty="0" smtClean="0"/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number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362200" y="1039504"/>
            <a:ext cx="6553200" cy="2133600"/>
          </a:xfrm>
          <a:prstGeom prst="roundRect">
            <a:avLst/>
          </a:prstGeom>
          <a:solidFill>
            <a:srgbClr val="0000CC">
              <a:alpha val="36078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Count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 &amp; </a:t>
            </a:r>
            <a:r>
              <a:rPr kumimoji="0" lang="en-US" sz="21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Noncount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 Noun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1882775" marR="0" indent="-16097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most	none</a:t>
            </a:r>
            <a:r>
              <a:rPr kumimoji="0" lang="en-US" sz="2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 of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1882775" marR="0" indent="-16097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some	any</a:t>
            </a:r>
          </a:p>
          <a:p>
            <a:pPr marL="1882775" marR="0" indent="-16097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a lot of	no</a:t>
            </a:r>
          </a:p>
          <a:p>
            <a:pPr marL="1882775" indent="-1609725">
              <a:lnSpc>
                <a:spcPct val="90000"/>
              </a:lnSpc>
              <a:spcAft>
                <a:spcPct val="10000"/>
              </a:spcAft>
              <a:tabLst>
                <a:tab pos="566738" algn="l"/>
                <a:tab pos="1882775" algn="l"/>
              </a:tabLst>
            </a:pPr>
            <a:r>
              <a:rPr lang="en-US" sz="2100" b="1" dirty="0" smtClean="0">
                <a:latin typeface="Verdana" pitchFamily="34" charset="0"/>
                <a:cs typeface="Times New Roman" pitchFamily="18" charset="0"/>
              </a:rPr>
              <a:t>all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172200" y="1139584"/>
            <a:ext cx="2819400" cy="18288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Noncount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  Noun</a:t>
            </a: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much </a:t>
            </a:r>
          </a:p>
          <a:p>
            <a:pPr marL="1154113" indent="-1154113">
              <a:lnSpc>
                <a:spcPct val="90000"/>
              </a:lnSpc>
              <a:spcAft>
                <a:spcPct val="10000"/>
              </a:spcAft>
              <a:tabLst>
                <a:tab pos="566738" algn="l"/>
                <a:tab pos="1539875" algn="l"/>
              </a:tabLst>
            </a:pPr>
            <a:r>
              <a:rPr lang="en-US" b="1" dirty="0" smtClean="0">
                <a:latin typeface="Verdana" pitchFamily="34" charset="0"/>
                <a:cs typeface="Times New Roman" pitchFamily="18" charset="0"/>
              </a:rPr>
              <a:t>little / less</a:t>
            </a:r>
            <a:endParaRPr lang="en-US" dirty="0" smtClean="0"/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a little</a:t>
            </a:r>
          </a:p>
          <a:p>
            <a:pPr marL="1154113" indent="-1154113">
              <a:lnSpc>
                <a:spcPct val="90000"/>
              </a:lnSpc>
              <a:spcAft>
                <a:spcPct val="10000"/>
              </a:spcAft>
              <a:tabLst>
                <a:tab pos="566738" algn="l"/>
                <a:tab pos="1539875" algn="l"/>
              </a:tabLst>
            </a:pPr>
            <a:r>
              <a:rPr lang="en-US" sz="2000" b="1" dirty="0" smtClean="0">
                <a:latin typeface="Verdana" pitchFamily="34" charset="0"/>
                <a:cs typeface="Times New Roman" pitchFamily="18" charset="0"/>
              </a:rPr>
              <a:t>amount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4267200" y="1295400"/>
            <a:ext cx="4648200" cy="1600200"/>
          </a:xfrm>
          <a:prstGeom prst="round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82775" marR="0" indent="-1787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anything</a:t>
            </a:r>
          </a:p>
          <a:p>
            <a:pPr marL="1882775" marR="0" indent="-1787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everything</a:t>
            </a:r>
          </a:p>
          <a:p>
            <a:pPr marL="1882775" marR="0" indent="-1787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something</a:t>
            </a:r>
          </a:p>
          <a:p>
            <a:pPr marL="1882775" marR="0" indent="-1787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nothing		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76200" y="6248400"/>
            <a:ext cx="381000" cy="476250"/>
          </a:xfrm>
          <a:noFill/>
        </p:spPr>
        <p:txBody>
          <a:bodyPr/>
          <a:lstStyle/>
          <a:p>
            <a:endParaRPr lang="en-AU" b="0" dirty="0" smtClean="0"/>
          </a:p>
          <a:p>
            <a:fld id="{8131A509-AB26-42FB-92D4-6966C32E87A1}" type="slidenum">
              <a:rPr lang="en-AU" smtClean="0"/>
              <a:pPr/>
              <a:t>19</a:t>
            </a:fld>
            <a:endParaRPr lang="en-AU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8305800" cy="72231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Expressions of Singular Noun</a:t>
            </a:r>
            <a:endParaRPr lang="en-US" sz="3200" dirty="0" smtClean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63856" y="3124200"/>
            <a:ext cx="9233848" cy="346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020763" lvl="0" indent="-1020763">
              <a:lnSpc>
                <a:spcPct val="100000"/>
              </a:lnSpc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  <a:sym typeface="Wingdings" pitchFamily="2" charset="2"/>
              </a:rPr>
              <a:t>is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expected to do their </a:t>
            </a:r>
            <a:r>
              <a:rPr lang="en-US" sz="2400" b="0" kern="0" dirty="0" smtClean="0">
                <a:latin typeface="+mn-lt"/>
                <a:cs typeface="+mn-cs"/>
              </a:rPr>
              <a:t>own assignments.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20763" lvl="0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Somebody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  <a:sym typeface="Wingdings" pitchFamily="2" charset="2"/>
              </a:rPr>
              <a:t>has </a:t>
            </a:r>
            <a:r>
              <a:rPr lang="en-US" sz="2400" b="0" kern="0" dirty="0" smtClean="0">
                <a:latin typeface="+mn-lt"/>
              </a:rPr>
              <a:t>to clean the whiteboard every morning.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Each </a:t>
            </a:r>
            <a:r>
              <a:rPr lang="en-US" sz="2400" kern="0" dirty="0" smtClean="0">
                <a:solidFill>
                  <a:srgbClr val="CC0000"/>
                </a:solidFill>
                <a:latin typeface="+mn-lt"/>
              </a:rPr>
              <a:t>room </a:t>
            </a:r>
            <a:r>
              <a:rPr lang="en-US" sz="2400" b="0" kern="0" dirty="0" smtClean="0">
                <a:latin typeface="+mn-lt"/>
              </a:rPr>
              <a:t>in this building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  <a:sym typeface="Wingdings" pitchFamily="2" charset="2"/>
              </a:rPr>
              <a:t>is </a:t>
            </a:r>
            <a:r>
              <a:rPr lang="en-US" sz="2400" b="0" kern="0" dirty="0" smtClean="0">
                <a:latin typeface="+mn-lt"/>
              </a:rPr>
              <a:t>equipped with an LCD projector.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Each of the </a:t>
            </a:r>
            <a:r>
              <a:rPr lang="en-US" sz="2400" kern="0" dirty="0" smtClean="0">
                <a:solidFill>
                  <a:srgbClr val="CC0000"/>
                </a:solidFill>
                <a:latin typeface="+mn-lt"/>
              </a:rPr>
              <a:t>LCD projectors</a:t>
            </a: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  <a:sym typeface="Wingdings" pitchFamily="2" charset="2"/>
              </a:rPr>
              <a:t>has </a:t>
            </a:r>
            <a:r>
              <a:rPr lang="en-US" sz="2400" b="0" kern="0" dirty="0" smtClean="0">
                <a:latin typeface="+mn-lt"/>
              </a:rPr>
              <a:t>been checked and registered.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Nothing in this world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  <a:sym typeface="Wingdings" pitchFamily="2" charset="2"/>
              </a:rPr>
              <a:t>can </a:t>
            </a:r>
            <a:r>
              <a:rPr lang="en-US" sz="2400" b="0" kern="0" dirty="0" smtClean="0">
                <a:latin typeface="+mn-lt"/>
              </a:rPr>
              <a:t>take me away from her.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Everybody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  <a:sym typeface="Wingdings" pitchFamily="2" charset="2"/>
              </a:rPr>
              <a:t>knows </a:t>
            </a:r>
            <a:r>
              <a:rPr lang="en-US" sz="2400" b="0" kern="0" dirty="0" smtClean="0">
                <a:latin typeface="+mn-lt"/>
              </a:rPr>
              <a:t>the rule but </a:t>
            </a: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somebody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  <a:sym typeface="Wingdings" pitchFamily="2" charset="2"/>
              </a:rPr>
              <a:t> has </a:t>
            </a:r>
            <a:r>
              <a:rPr lang="en-US" sz="2400" b="0" kern="0" dirty="0" smtClean="0">
                <a:latin typeface="+mn-lt"/>
              </a:rPr>
              <a:t>just broken it.</a:t>
            </a:r>
          </a:p>
          <a:p>
            <a:pPr marL="1020763" indent="-1020763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0000"/>
              </a:buClr>
              <a:tabLst>
                <a:tab pos="574675" algn="l"/>
                <a:tab pos="681038" algn="l"/>
              </a:tabLst>
            </a:pP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Each </a:t>
            </a:r>
            <a:r>
              <a:rPr lang="en-US" sz="2400" kern="0" dirty="0" smtClean="0">
                <a:solidFill>
                  <a:srgbClr val="CC0000"/>
                </a:solidFill>
                <a:latin typeface="+mn-lt"/>
              </a:rPr>
              <a:t>student</a:t>
            </a:r>
            <a:r>
              <a:rPr lang="en-US" sz="2400" b="0" kern="0" dirty="0" smtClean="0">
                <a:solidFill>
                  <a:srgbClr val="CC0000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rgbClr val="0000CC"/>
                </a:solidFill>
                <a:sym typeface="Wingdings" pitchFamily="2" charset="2"/>
              </a:rPr>
              <a:t>is </a:t>
            </a:r>
            <a:r>
              <a:rPr lang="en-US" sz="2400" b="0" kern="0" dirty="0" smtClean="0">
                <a:latin typeface="+mn-lt"/>
              </a:rPr>
              <a:t>suggested to have an account on </a:t>
            </a:r>
            <a:r>
              <a:rPr lang="en-US" sz="2400" b="1" kern="0" dirty="0" err="1" smtClean="0">
                <a:latin typeface="+mn-lt"/>
              </a:rPr>
              <a:t>BeSmart</a:t>
            </a:r>
            <a:r>
              <a:rPr lang="en-US" sz="2400" b="0" kern="0" dirty="0" smtClean="0">
                <a:latin typeface="+mn-lt"/>
              </a:rPr>
              <a:t>.</a:t>
            </a:r>
          </a:p>
          <a:p>
            <a:pPr marL="1020763" marR="0" lvl="0" indent="-10207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574675" algn="l"/>
                <a:tab pos="681038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31470" y="1295400"/>
            <a:ext cx="3935730" cy="1600200"/>
          </a:xfrm>
          <a:prstGeom prst="roundRect">
            <a:avLst/>
          </a:prstGeom>
          <a:solidFill>
            <a:srgbClr val="D1CC00">
              <a:alpha val="25098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anybody</a:t>
            </a: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everybody</a:t>
            </a: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somebody</a:t>
            </a: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nobody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147248" y="1295400"/>
            <a:ext cx="4260174" cy="1600200"/>
          </a:xfrm>
          <a:prstGeom prst="roundRect">
            <a:avLst/>
          </a:prstGeom>
          <a:solidFill>
            <a:srgbClr val="FFFF00">
              <a:alpha val="25098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82775" marR="0" indent="-1787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anyone</a:t>
            </a:r>
          </a:p>
          <a:p>
            <a:pPr marL="1882775" marR="0" indent="-1787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everyone</a:t>
            </a:r>
          </a:p>
          <a:p>
            <a:pPr marL="1882775" marR="0" indent="-1787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someone</a:t>
            </a:r>
          </a:p>
          <a:p>
            <a:pPr marL="1882775" marR="0" indent="-1787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882775" algn="l"/>
              </a:tabLst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one		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449704" y="1447800"/>
            <a:ext cx="2590800" cy="1295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spcAft>
                <a:spcPts val="600"/>
              </a:spcAft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each + N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sg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each of +N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(pl)</a:t>
            </a:r>
          </a:p>
          <a:p>
            <a:pPr marL="1154113" indent="-1154113">
              <a:tabLst>
                <a:tab pos="566738" algn="l"/>
                <a:tab pos="1539875" algn="l"/>
              </a:tabLst>
            </a:pP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every 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N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sg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54113" marR="0" indent="-1154113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>
                <a:tab pos="566738" algn="l"/>
                <a:tab pos="1539875" algn="l"/>
              </a:tabLst>
            </a:pPr>
            <a:endParaRPr kumimoji="0" lang="en-US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  <a:p>
            <a:fld id="{590BDEA8-9EA7-4648-B671-743977BA8E36}" type="slidenum">
              <a:rPr lang="en-AU" b="1"/>
              <a:pPr/>
              <a:t>2</a:t>
            </a:fld>
            <a:endParaRPr lang="en-AU" b="1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115888"/>
            <a:ext cx="8283575" cy="722312"/>
          </a:xfrm>
        </p:spPr>
        <p:txBody>
          <a:bodyPr/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70296"/>
            <a:ext cx="8675688" cy="5638800"/>
          </a:xfrm>
        </p:spPr>
        <p:txBody>
          <a:bodyPr/>
          <a:lstStyle/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b="1" dirty="0">
                <a:solidFill>
                  <a:srgbClr val="CC0000"/>
                </a:solidFill>
              </a:rPr>
              <a:t>Noun </a:t>
            </a:r>
            <a:r>
              <a:rPr lang="en-US" sz="2000" dirty="0"/>
              <a:t>: </a:t>
            </a:r>
            <a:r>
              <a:rPr lang="en-US" sz="2000" dirty="0" err="1"/>
              <a:t>Kata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merunjuk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pada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sesuatu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atau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seseorang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endParaRPr lang="en-US" sz="3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b="1" dirty="0">
                <a:solidFill>
                  <a:srgbClr val="CC0000"/>
                </a:solidFill>
              </a:rPr>
              <a:t>Noun phrase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b="1" dirty="0" err="1">
                <a:sym typeface="Wingdings" pitchFamily="2" charset="2"/>
              </a:rPr>
              <a:t>dua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kata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atau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lebih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berfungsi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sebagai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noun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b="1" dirty="0">
                <a:solidFill>
                  <a:srgbClr val="CC0000"/>
                </a:solidFill>
              </a:rPr>
              <a:t>Noun clause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bagian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kalimat</a:t>
            </a:r>
            <a:r>
              <a:rPr lang="en-US" sz="2000" dirty="0">
                <a:sym typeface="Wingdings" pitchFamily="2" charset="2"/>
              </a:rPr>
              <a:t> (</a:t>
            </a:r>
            <a:r>
              <a:rPr lang="en-US" sz="2000" dirty="0" err="1">
                <a:sym typeface="Wingdings" pitchFamily="2" charset="2"/>
              </a:rPr>
              <a:t>mengandung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subject dan verb</a:t>
            </a:r>
            <a:r>
              <a:rPr lang="en-US" sz="2000" dirty="0">
                <a:sym typeface="Wingdings" pitchFamily="2" charset="2"/>
              </a:rPr>
              <a:t>), 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dirty="0">
                <a:sym typeface="Wingdings" pitchFamily="2" charset="2"/>
              </a:rPr>
              <a:t>		         yang </a:t>
            </a:r>
            <a:r>
              <a:rPr lang="en-US" sz="2000" dirty="0" err="1">
                <a:sym typeface="Wingdings" pitchFamily="2" charset="2"/>
              </a:rPr>
              <a:t>berfungsi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sebagai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noun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endParaRPr lang="en-US" sz="900" b="1" dirty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b="1" dirty="0">
                <a:solidFill>
                  <a:srgbClr val="0000CC"/>
                </a:solidFill>
              </a:rPr>
              <a:t>Noun/Noun Phrase/Noun Clause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utk</a:t>
            </a:r>
            <a:r>
              <a:rPr lang="en-US" sz="2000" dirty="0"/>
              <a:t> : 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dirty="0">
                <a:solidFill>
                  <a:srgbClr val="CC0000"/>
                </a:solidFill>
              </a:rPr>
              <a:t>Subject </a:t>
            </a:r>
            <a:r>
              <a:rPr lang="en-US" sz="2000" dirty="0">
                <a:sym typeface="Wingdings" pitchFamily="2" charset="2"/>
              </a:rPr>
              <a:t>  </a:t>
            </a:r>
            <a:r>
              <a:rPr lang="en-US" sz="2000" b="1" dirty="0">
                <a:solidFill>
                  <a:srgbClr val="0000DA"/>
                </a:solidFill>
                <a:sym typeface="Wingdings" pitchFamily="2" charset="2"/>
              </a:rPr>
              <a:t>Cars</a:t>
            </a:r>
            <a:r>
              <a:rPr lang="en-US" sz="2000" dirty="0">
                <a:solidFill>
                  <a:srgbClr val="0000DA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are very expensive nowadays.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u="sng" dirty="0">
                <a:solidFill>
                  <a:srgbClr val="0000DA"/>
                </a:solidFill>
                <a:sym typeface="Wingdings" pitchFamily="2" charset="2"/>
              </a:rPr>
              <a:t>One of my brothers</a:t>
            </a:r>
            <a:r>
              <a:rPr lang="en-US" sz="2000" dirty="0">
                <a:sym typeface="Wingdings" pitchFamily="2" charset="2"/>
              </a:rPr>
              <a:t> sent me the telegram a week ago.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None/>
              <a:tabLst>
                <a:tab pos="1371600" algn="l"/>
                <a:tab pos="2911475" algn="l"/>
              </a:tabLst>
            </a:pP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u="sng" dirty="0">
                <a:solidFill>
                  <a:srgbClr val="0000DA"/>
                </a:solidFill>
                <a:sym typeface="Wingdings" pitchFamily="2" charset="2"/>
              </a:rPr>
              <a:t>What </a:t>
            </a:r>
            <a:r>
              <a:rPr lang="en-US" sz="2000" b="1" u="sng" dirty="0">
                <a:solidFill>
                  <a:srgbClr val="0000DA"/>
                </a:solidFill>
                <a:sym typeface="Wingdings" pitchFamily="2" charset="2"/>
              </a:rPr>
              <a:t>she gave </a:t>
            </a:r>
            <a:r>
              <a:rPr lang="en-US" sz="2000" u="sng" dirty="0">
                <a:solidFill>
                  <a:srgbClr val="0000DA"/>
                </a:solidFill>
                <a:sym typeface="Wingdings" pitchFamily="2" charset="2"/>
              </a:rPr>
              <a:t>to the counselor</a:t>
            </a:r>
            <a:r>
              <a:rPr lang="en-US" sz="2000" dirty="0">
                <a:solidFill>
                  <a:srgbClr val="0000DA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will be kept confidential.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dirty="0">
                <a:solidFill>
                  <a:srgbClr val="CC0000"/>
                </a:solidFill>
                <a:sym typeface="Wingdings" pitchFamily="2" charset="2"/>
              </a:rPr>
              <a:t>Object</a:t>
            </a:r>
            <a:r>
              <a:rPr lang="en-US" sz="2000" dirty="0">
                <a:sym typeface="Wingdings" pitchFamily="2" charset="2"/>
              </a:rPr>
              <a:t>  	They will send </a:t>
            </a:r>
            <a:r>
              <a:rPr lang="en-US" sz="2000" b="1" dirty="0">
                <a:solidFill>
                  <a:srgbClr val="0000DA"/>
                </a:solidFill>
                <a:sym typeface="Wingdings" pitchFamily="2" charset="2"/>
              </a:rPr>
              <a:t>money</a:t>
            </a:r>
            <a:r>
              <a:rPr lang="en-US" sz="2000" dirty="0">
                <a:sym typeface="Wingdings" pitchFamily="2" charset="2"/>
              </a:rPr>
              <a:t> as soon as possible.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dirty="0">
                <a:sym typeface="Wingdings" pitchFamily="2" charset="2"/>
              </a:rPr>
              <a:t>		The security guard himself caught the </a:t>
            </a:r>
            <a:r>
              <a:rPr lang="en-US" sz="2000" b="1" dirty="0">
                <a:solidFill>
                  <a:srgbClr val="0000DA"/>
                </a:solidFill>
                <a:sym typeface="Wingdings" pitchFamily="2" charset="2"/>
              </a:rPr>
              <a:t>naughty boys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None/>
              <a:tabLst>
                <a:tab pos="1371600" algn="l"/>
                <a:tab pos="2911475" algn="l"/>
              </a:tabLst>
            </a:pPr>
            <a:r>
              <a:rPr lang="en-US" sz="2000" dirty="0">
                <a:sym typeface="Wingdings" pitchFamily="2" charset="2"/>
              </a:rPr>
              <a:t>		She recorded </a:t>
            </a:r>
            <a:r>
              <a:rPr lang="en-US" sz="2000" u="sng" dirty="0">
                <a:solidFill>
                  <a:srgbClr val="0000DA"/>
                </a:solidFill>
                <a:sym typeface="Wingdings" pitchFamily="2" charset="2"/>
              </a:rPr>
              <a:t>whatever </a:t>
            </a:r>
            <a:r>
              <a:rPr lang="en-US" sz="2000" b="1" u="sng" dirty="0">
                <a:solidFill>
                  <a:srgbClr val="0000DA"/>
                </a:solidFill>
                <a:sym typeface="Wingdings" pitchFamily="2" charset="2"/>
              </a:rPr>
              <a:t>you said </a:t>
            </a:r>
            <a:r>
              <a:rPr lang="en-US" sz="2000" u="sng" dirty="0">
                <a:solidFill>
                  <a:srgbClr val="0000DA"/>
                </a:solidFill>
                <a:sym typeface="Wingdings" pitchFamily="2" charset="2"/>
              </a:rPr>
              <a:t>in the meeting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US" sz="2000" dirty="0" smtClean="0">
                <a:solidFill>
                  <a:srgbClr val="CC0000"/>
                </a:solidFill>
                <a:sym typeface="Wingdings" pitchFamily="2" charset="2"/>
              </a:rPr>
              <a:t>Complement </a:t>
            </a:r>
            <a:r>
              <a:rPr lang="en-US" sz="2000" dirty="0" smtClean="0">
                <a:sym typeface="Wingdings" pitchFamily="2" charset="2"/>
              </a:rPr>
              <a:t> 	My mother is </a:t>
            </a:r>
            <a:r>
              <a:rPr lang="en-US" sz="2000" u="sng" dirty="0" smtClean="0">
                <a:sym typeface="Wingdings" pitchFamily="2" charset="2"/>
              </a:rPr>
              <a:t>a </a:t>
            </a:r>
            <a:r>
              <a:rPr lang="en-US" sz="2000" b="1" u="sng" dirty="0" smtClean="0">
                <a:solidFill>
                  <a:srgbClr val="0000DA"/>
                </a:solidFill>
                <a:sym typeface="Wingdings" pitchFamily="2" charset="2"/>
              </a:rPr>
              <a:t>housewife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None/>
              <a:tabLst>
                <a:tab pos="1371600" algn="l"/>
              </a:tabLst>
            </a:pPr>
            <a:r>
              <a:rPr lang="en-US" sz="2000" dirty="0" smtClean="0">
                <a:sym typeface="Wingdings" pitchFamily="2" charset="2"/>
              </a:rPr>
              <a:t>			We are </a:t>
            </a:r>
            <a:r>
              <a:rPr lang="en-US" sz="2000" b="1" u="sng" dirty="0" smtClean="0">
                <a:solidFill>
                  <a:srgbClr val="0000DA"/>
                </a:solidFill>
                <a:sym typeface="Wingdings" pitchFamily="2" charset="2"/>
              </a:rPr>
              <a:t>new students</a:t>
            </a:r>
            <a:r>
              <a:rPr lang="en-US" sz="2000" dirty="0" smtClean="0">
                <a:sym typeface="Wingdings" pitchFamily="2" charset="2"/>
              </a:rPr>
              <a:t> in YSU School of Graduate Studies.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dirty="0" smtClean="0">
                <a:solidFill>
                  <a:srgbClr val="CC0000"/>
                </a:solidFill>
                <a:sym typeface="Wingdings" pitchFamily="2" charset="2"/>
              </a:rPr>
              <a:t>After </a:t>
            </a:r>
            <a:r>
              <a:rPr lang="en-US" sz="2000" dirty="0">
                <a:solidFill>
                  <a:srgbClr val="CC0000"/>
                </a:solidFill>
                <a:sym typeface="Wingdings" pitchFamily="2" charset="2"/>
              </a:rPr>
              <a:t>preposition</a:t>
            </a:r>
            <a:r>
              <a:rPr lang="en-US" sz="2000" dirty="0">
                <a:sym typeface="Wingdings" pitchFamily="2" charset="2"/>
              </a:rPr>
              <a:t>   one </a:t>
            </a:r>
            <a:r>
              <a:rPr lang="en-US" sz="2000" b="1" dirty="0">
                <a:sym typeface="Wingdings" pitchFamily="2" charset="2"/>
              </a:rPr>
              <a:t>of</a:t>
            </a:r>
            <a:r>
              <a:rPr lang="en-US" sz="2000" dirty="0">
                <a:solidFill>
                  <a:srgbClr val="0000DA"/>
                </a:solidFill>
                <a:sym typeface="Wingdings" pitchFamily="2" charset="2"/>
              </a:rPr>
              <a:t> my brothers</a:t>
            </a:r>
            <a:r>
              <a:rPr lang="en-US" sz="2000" dirty="0">
                <a:sym typeface="Wingdings" pitchFamily="2" charset="2"/>
              </a:rPr>
              <a:t>…, said </a:t>
            </a:r>
            <a:r>
              <a:rPr lang="en-US" sz="2000" b="1" dirty="0">
                <a:sym typeface="Wingdings" pitchFamily="2" charset="2"/>
              </a:rPr>
              <a:t>to</a:t>
            </a:r>
            <a:r>
              <a:rPr lang="en-US" sz="2000" dirty="0">
                <a:solidFill>
                  <a:srgbClr val="0000DA"/>
                </a:solidFill>
                <a:sym typeface="Wingdings" pitchFamily="2" charset="2"/>
              </a:rPr>
              <a:t> the manager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371600" algn="l"/>
                <a:tab pos="2911475" algn="l"/>
              </a:tabLst>
            </a:pPr>
            <a:r>
              <a:rPr lang="en-US" sz="2000" dirty="0">
                <a:sym typeface="Wingdings" pitchFamily="2" charset="2"/>
              </a:rPr>
              <a:t>		You can rely </a:t>
            </a:r>
            <a:r>
              <a:rPr lang="en-US" sz="2000" b="1" dirty="0">
                <a:sym typeface="Wingdings" pitchFamily="2" charset="2"/>
              </a:rPr>
              <a:t>on </a:t>
            </a:r>
            <a:r>
              <a:rPr lang="en-US" sz="2000" u="sng" dirty="0">
                <a:solidFill>
                  <a:srgbClr val="0000DA"/>
                </a:solidFill>
                <a:sym typeface="Wingdings" pitchFamily="2" charset="2"/>
              </a:rPr>
              <a:t>anybody</a:t>
            </a:r>
            <a:r>
              <a:rPr lang="en-US" sz="2000" dirty="0">
                <a:solidFill>
                  <a:srgbClr val="0000DA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chosen</a:t>
            </a:r>
            <a:r>
              <a:rPr lang="en-US" sz="2000" dirty="0">
                <a:solidFill>
                  <a:srgbClr val="0000DA"/>
                </a:solidFill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in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00DA"/>
                </a:solidFill>
                <a:sym typeface="Wingdings" pitchFamily="2" charset="2"/>
              </a:rPr>
              <a:t>the general election.</a:t>
            </a: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1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1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1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1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1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1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1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1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1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1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800" b="1" dirty="0" smtClean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006600"/>
                </a:solidFill>
              </a:rPr>
              <a:t>Thank you…</a:t>
            </a:r>
            <a:endParaRPr lang="en-US" sz="4800" b="1" dirty="0" smtClean="0">
              <a:solidFill>
                <a:srgbClr val="006600"/>
              </a:solidFill>
            </a:endParaRPr>
          </a:p>
          <a:p>
            <a:pPr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4800" b="1" dirty="0" smtClean="0"/>
              <a:t>Do practice a lot</a:t>
            </a:r>
            <a:endParaRPr lang="en-US" sz="4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20</a:t>
            </a:fld>
            <a:endParaRPr lang="en-AU" sz="1600" b="1" dirty="0"/>
          </a:p>
        </p:txBody>
      </p:sp>
    </p:spTree>
    <p:extLst>
      <p:ext uri="{BB962C8B-B14F-4D97-AF65-F5344CB8AC3E}">
        <p14:creationId xmlns:p14="http://schemas.microsoft.com/office/powerpoint/2010/main" val="2274000664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  <a:p>
            <a:fld id="{47D10BBA-CB9F-499E-A09B-C0315446CCD0}" type="slidenum">
              <a:rPr lang="en-AU" b="1"/>
              <a:pPr/>
              <a:t>3</a:t>
            </a:fld>
            <a:endParaRPr lang="en-AU" b="1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115888"/>
            <a:ext cx="8283575" cy="722312"/>
          </a:xfrm>
        </p:spPr>
        <p:txBody>
          <a:bodyPr/>
          <a:lstStyle/>
          <a:p>
            <a:r>
              <a:rPr lang="en-US" sz="4800" b="1" dirty="0" smtClean="0"/>
              <a:t>VERBS</a:t>
            </a:r>
            <a:endParaRPr lang="en-US" sz="4800" b="1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75688" cy="5486400"/>
          </a:xfrm>
        </p:spPr>
        <p:txBody>
          <a:bodyPr/>
          <a:lstStyle/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dirty="0"/>
              <a:t>Verb</a:t>
            </a:r>
            <a:r>
              <a:rPr lang="en-US" sz="2200" dirty="0"/>
              <a:t> : </a:t>
            </a:r>
            <a:r>
              <a:rPr lang="en-US" sz="2200" dirty="0" err="1"/>
              <a:t>kata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kegiatan</a:t>
            </a:r>
            <a:r>
              <a:rPr lang="en-US" sz="2200" dirty="0">
                <a:sym typeface="Wingdings" pitchFamily="2" charset="2"/>
              </a:rPr>
              <a:t>, </a:t>
            </a:r>
            <a:r>
              <a:rPr lang="en-US" sz="2200" dirty="0" err="1">
                <a:sym typeface="Wingdings" pitchFamily="2" charset="2"/>
              </a:rPr>
              <a:t>tindakan</a:t>
            </a:r>
            <a:r>
              <a:rPr lang="en-US" sz="2200" dirty="0">
                <a:sym typeface="Wingdings" pitchFamily="2" charset="2"/>
              </a:rPr>
              <a:t>, </a:t>
            </a:r>
            <a:r>
              <a:rPr lang="en-US" sz="2200" dirty="0" err="1">
                <a:sym typeface="Wingdings" pitchFamily="2" charset="2"/>
              </a:rPr>
              <a:t>aktivitas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fisik</a:t>
            </a:r>
            <a:r>
              <a:rPr lang="en-US" sz="2200" dirty="0">
                <a:sym typeface="Wingdings" pitchFamily="2" charset="2"/>
              </a:rPr>
              <a:t>, </a:t>
            </a:r>
            <a:r>
              <a:rPr lang="en-US" sz="2200" dirty="0" err="1">
                <a:sym typeface="Wingdings" pitchFamily="2" charset="2"/>
              </a:rPr>
              <a:t>atau</a:t>
            </a:r>
            <a:r>
              <a:rPr lang="en-US" sz="2200" dirty="0">
                <a:sym typeface="Wingdings" pitchFamily="2" charset="2"/>
              </a:rPr>
              <a:t> mental.</a:t>
            </a:r>
            <a:endParaRPr lang="en-US" sz="2200" b="1" dirty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7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/>
              <a:t>Verb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b="1" dirty="0" err="1"/>
              <a:t>PREDIKAT</a:t>
            </a:r>
            <a:r>
              <a:rPr lang="en-US" sz="2200" b="1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SESUAI</a:t>
            </a:r>
            <a:r>
              <a:rPr lang="en-US" sz="2200" dirty="0"/>
              <a:t> dg </a:t>
            </a:r>
            <a:r>
              <a:rPr lang="en-US" sz="2200" dirty="0">
                <a:solidFill>
                  <a:srgbClr val="000066"/>
                </a:solidFill>
              </a:rPr>
              <a:t>SUBJECT</a:t>
            </a:r>
            <a:r>
              <a:rPr lang="en-US" sz="2200" dirty="0"/>
              <a:t>: </a:t>
            </a:r>
            <a:r>
              <a:rPr lang="en-US" sz="2200" dirty="0">
                <a:solidFill>
                  <a:srgbClr val="800000"/>
                </a:solidFill>
              </a:rPr>
              <a:t>singular/plural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bila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000066"/>
                </a:solidFill>
              </a:rPr>
              <a:t>keterangan</a:t>
            </a:r>
            <a:r>
              <a:rPr lang="en-US" sz="2200" dirty="0">
                <a:solidFill>
                  <a:srgbClr val="000066"/>
                </a:solidFill>
              </a:rPr>
              <a:t> </a:t>
            </a:r>
            <a:r>
              <a:rPr lang="en-US" sz="2200" dirty="0" err="1">
                <a:solidFill>
                  <a:srgbClr val="000066"/>
                </a:solidFill>
              </a:rPr>
              <a:t>waktu</a:t>
            </a:r>
            <a:r>
              <a:rPr lang="en-US" sz="2200" dirty="0">
                <a:solidFill>
                  <a:srgbClr val="000066"/>
                </a:solidFill>
              </a:rPr>
              <a:t> </a:t>
            </a:r>
            <a:r>
              <a:rPr lang="en-US" sz="2200" dirty="0" err="1">
                <a:solidFill>
                  <a:srgbClr val="000066"/>
                </a:solidFill>
              </a:rPr>
              <a:t>tertentu</a:t>
            </a:r>
            <a:r>
              <a:rPr lang="en-US" sz="2200" dirty="0"/>
              <a:t>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harus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SESUAI</a:t>
            </a:r>
            <a:r>
              <a:rPr lang="en-US" sz="2200" dirty="0">
                <a:sym typeface="Wingdings" pitchFamily="2" charset="2"/>
              </a:rPr>
              <a:t> dg </a:t>
            </a:r>
            <a:r>
              <a:rPr lang="en-US" sz="2200" dirty="0">
                <a:solidFill>
                  <a:srgbClr val="800000"/>
                </a:solidFill>
                <a:sym typeface="Wingdings" pitchFamily="2" charset="2"/>
              </a:rPr>
              <a:t>TENSES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err="1"/>
              <a:t>Jk</a:t>
            </a:r>
            <a:r>
              <a:rPr lang="en-US" sz="2200" dirty="0"/>
              <a:t> </a:t>
            </a:r>
            <a:r>
              <a:rPr lang="en-US" sz="2200" dirty="0" err="1"/>
              <a:t>tak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b="1" dirty="0"/>
              <a:t>verb </a:t>
            </a:r>
            <a:r>
              <a:rPr lang="en-US" sz="2200" dirty="0"/>
              <a:t>yang </a:t>
            </a:r>
            <a:r>
              <a:rPr lang="en-US" sz="2200" dirty="0" err="1"/>
              <a:t>menunjukkan</a:t>
            </a:r>
            <a:r>
              <a:rPr lang="en-US" sz="2200" dirty="0"/>
              <a:t> </a:t>
            </a:r>
            <a:r>
              <a:rPr lang="en-US" sz="2200" b="1" dirty="0"/>
              <a:t>activity</a:t>
            </a:r>
            <a:r>
              <a:rPr lang="en-US" sz="2200" dirty="0"/>
              <a:t>, </a:t>
            </a:r>
            <a:r>
              <a:rPr lang="en-US" sz="2200" dirty="0" err="1"/>
              <a:t>PREDIKAT</a:t>
            </a:r>
            <a:r>
              <a:rPr lang="en-US" sz="2200" dirty="0"/>
              <a:t> </a:t>
            </a:r>
            <a:r>
              <a:rPr lang="en-US" sz="2200" dirty="0">
                <a:sym typeface="Wingdings" pitchFamily="2" charset="2"/>
              </a:rPr>
              <a:t></a:t>
            </a:r>
            <a:r>
              <a:rPr lang="en-US" sz="2200" dirty="0"/>
              <a:t> </a:t>
            </a:r>
            <a:r>
              <a:rPr lang="en-US" sz="2200" b="1" dirty="0"/>
              <a:t>TO BE </a:t>
            </a:r>
            <a:r>
              <a:rPr lang="en-US" sz="2200" dirty="0"/>
              <a:t>(is/am/are/was/were, etc.)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err="1"/>
              <a:t>Bila</a:t>
            </a:r>
            <a:r>
              <a:rPr lang="en-US" sz="2200" dirty="0"/>
              <a:t> Subject </a:t>
            </a:r>
            <a:r>
              <a:rPr lang="en-US" sz="2200" b="1" dirty="0"/>
              <a:t>Noun Phrase</a:t>
            </a:r>
            <a:r>
              <a:rPr lang="en-US" sz="2200" dirty="0"/>
              <a:t>, </a:t>
            </a:r>
            <a:r>
              <a:rPr lang="en-US" sz="2200" dirty="0" err="1"/>
              <a:t>cari</a:t>
            </a:r>
            <a:r>
              <a:rPr lang="en-US" sz="2200" dirty="0"/>
              <a:t> </a:t>
            </a:r>
            <a:r>
              <a:rPr lang="en-US" sz="2200" b="1" dirty="0" err="1"/>
              <a:t>INTI</a:t>
            </a:r>
            <a:r>
              <a:rPr lang="en-US" sz="2200" b="1" dirty="0"/>
              <a:t> </a:t>
            </a:r>
            <a:r>
              <a:rPr lang="en-US" sz="2200" dirty="0"/>
              <a:t>Phrase </a:t>
            </a:r>
            <a:r>
              <a:rPr lang="en-US" sz="2200" dirty="0" err="1"/>
              <a:t>tsb</a:t>
            </a:r>
            <a:r>
              <a:rPr lang="en-US" sz="2200" dirty="0"/>
              <a:t> untuk </a:t>
            </a:r>
            <a:r>
              <a:rPr lang="en-US" sz="2200" b="1" dirty="0" err="1"/>
              <a:t>Predikat</a:t>
            </a:r>
            <a:r>
              <a:rPr lang="en-US" sz="2200" dirty="0"/>
              <a:t>.</a:t>
            </a:r>
            <a:endParaRPr lang="en-US" sz="2200" b="1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1000" b="1" baseline="-250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u="sng" dirty="0">
                <a:solidFill>
                  <a:srgbClr val="0000DA"/>
                </a:solidFill>
              </a:rPr>
              <a:t>My father and mother</a:t>
            </a:r>
            <a:r>
              <a:rPr lang="en-US" sz="2200" dirty="0">
                <a:solidFill>
                  <a:srgbClr val="0000DA"/>
                </a:solidFill>
              </a:rPr>
              <a:t> </a:t>
            </a:r>
            <a:r>
              <a:rPr lang="en-US" sz="2200" dirty="0"/>
              <a:t>usually </a:t>
            </a:r>
            <a:r>
              <a:rPr lang="en-US" sz="2200" b="1" dirty="0"/>
              <a:t>go </a:t>
            </a:r>
            <a:r>
              <a:rPr lang="en-US" sz="2200" dirty="0"/>
              <a:t>to work together.</a:t>
            </a:r>
            <a:endParaRPr lang="en-US" sz="2200" b="1" dirty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olidFill>
                  <a:srgbClr val="0000DA"/>
                </a:solidFill>
              </a:rPr>
              <a:t>The young, lovely, and talkative </a:t>
            </a:r>
            <a:r>
              <a:rPr lang="en-US" sz="2200" b="1" u="sng" dirty="0">
                <a:solidFill>
                  <a:srgbClr val="0000DA"/>
                </a:solidFill>
              </a:rPr>
              <a:t>woman</a:t>
            </a:r>
            <a:r>
              <a:rPr lang="en-US" sz="2200" b="1" dirty="0">
                <a:solidFill>
                  <a:srgbClr val="0000DA"/>
                </a:solidFill>
              </a:rPr>
              <a:t> </a:t>
            </a:r>
            <a:r>
              <a:rPr lang="en-US" sz="2200" b="1" dirty="0"/>
              <a:t>has </a:t>
            </a:r>
            <a:r>
              <a:rPr lang="en-US" sz="2200" dirty="0"/>
              <a:t>just </a:t>
            </a:r>
            <a:r>
              <a:rPr lang="en-US" sz="2200" b="1" dirty="0"/>
              <a:t>finished </a:t>
            </a:r>
            <a:r>
              <a:rPr lang="en-US" sz="2200" dirty="0"/>
              <a:t>her undergraduate study.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u="sng" dirty="0">
                <a:solidFill>
                  <a:srgbClr val="0000DA"/>
                </a:solidFill>
              </a:rPr>
              <a:t>One</a:t>
            </a:r>
            <a:r>
              <a:rPr lang="en-US" sz="2200" b="1" dirty="0">
                <a:solidFill>
                  <a:srgbClr val="0000DA"/>
                </a:solidFill>
              </a:rPr>
              <a:t> </a:t>
            </a:r>
            <a:r>
              <a:rPr lang="en-US" sz="2200" dirty="0">
                <a:solidFill>
                  <a:srgbClr val="0000DA"/>
                </a:solidFill>
              </a:rPr>
              <a:t>of my friends in Jakarta </a:t>
            </a:r>
            <a:r>
              <a:rPr lang="en-US" sz="2200" b="1" dirty="0"/>
              <a:t>is </a:t>
            </a:r>
            <a:r>
              <a:rPr lang="en-US" sz="2200" dirty="0"/>
              <a:t>coming to our dorm tomorrow.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u="sng" dirty="0">
                <a:solidFill>
                  <a:srgbClr val="0000DA"/>
                </a:solidFill>
              </a:rPr>
              <a:t>The collection</a:t>
            </a:r>
            <a:r>
              <a:rPr lang="en-US" sz="2200" b="1" dirty="0">
                <a:solidFill>
                  <a:srgbClr val="0000DA"/>
                </a:solidFill>
              </a:rPr>
              <a:t> </a:t>
            </a:r>
            <a:r>
              <a:rPr lang="en-US" sz="2200" dirty="0">
                <a:solidFill>
                  <a:srgbClr val="0000DA"/>
                </a:solidFill>
              </a:rPr>
              <a:t>of the books </a:t>
            </a:r>
            <a:r>
              <a:rPr lang="en-US" sz="2200" b="1" dirty="0"/>
              <a:t>is </a:t>
            </a:r>
            <a:r>
              <a:rPr lang="en-US" sz="2200" dirty="0"/>
              <a:t>moved from the reference section. 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u="sng" dirty="0">
                <a:solidFill>
                  <a:srgbClr val="0000DA"/>
                </a:solidFill>
              </a:rPr>
              <a:t>Some books</a:t>
            </a:r>
            <a:r>
              <a:rPr lang="en-US" sz="2200" b="1" dirty="0">
                <a:solidFill>
                  <a:srgbClr val="0000DA"/>
                </a:solidFill>
              </a:rPr>
              <a:t> </a:t>
            </a:r>
            <a:r>
              <a:rPr lang="en-US" sz="2200" dirty="0">
                <a:solidFill>
                  <a:srgbClr val="0000DA"/>
                </a:solidFill>
              </a:rPr>
              <a:t>in the library </a:t>
            </a:r>
            <a:r>
              <a:rPr lang="en-US" sz="2200" b="1" dirty="0"/>
              <a:t>are </a:t>
            </a:r>
            <a:r>
              <a:rPr lang="en-US" sz="2200" dirty="0"/>
              <a:t>not allowed to be taken out.</a:t>
            </a: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S-V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84" y="1205784"/>
            <a:ext cx="8839200" cy="5562600"/>
          </a:xfrm>
        </p:spPr>
        <p:txBody>
          <a:bodyPr/>
          <a:lstStyle/>
          <a:p>
            <a:pPr marL="361950" indent="-361950">
              <a:buNone/>
            </a:pPr>
            <a:r>
              <a:rPr lang="en-US" dirty="0" smtClean="0"/>
              <a:t>1.	One of the sick children ______ taken to </a:t>
            </a:r>
            <a:r>
              <a:rPr lang="en-US" dirty="0" err="1" smtClean="0"/>
              <a:t>Sarjito</a:t>
            </a:r>
            <a:r>
              <a:rPr lang="en-US" dirty="0" smtClean="0"/>
              <a:t> Hospital.</a:t>
            </a:r>
          </a:p>
          <a:p>
            <a:pPr marL="361950" indent="-361950">
              <a:buNone/>
            </a:pPr>
            <a:endParaRPr lang="en-US" dirty="0" smtClean="0"/>
          </a:p>
          <a:p>
            <a:pPr marL="361950" indent="-361950">
              <a:buNone/>
            </a:pPr>
            <a:r>
              <a:rPr lang="en-US" dirty="0" smtClean="0"/>
              <a:t>2.	The woman _____ is reading a magazine in the corner.</a:t>
            </a:r>
          </a:p>
          <a:p>
            <a:pPr marL="361950" indent="-361950">
              <a:buNone/>
            </a:pPr>
            <a:endParaRPr lang="en-US" dirty="0" smtClean="0"/>
          </a:p>
          <a:p>
            <a:pPr marL="361950" indent="-361950">
              <a:buNone/>
            </a:pPr>
            <a:r>
              <a:rPr lang="en-US" dirty="0" smtClean="0"/>
              <a:t>3.	There ______ absent in today’s class.</a:t>
            </a:r>
          </a:p>
          <a:p>
            <a:pPr marL="361950" indent="-361950">
              <a:buNone/>
            </a:pPr>
            <a:endParaRPr lang="en-US" dirty="0" smtClean="0"/>
          </a:p>
          <a:p>
            <a:pPr marL="361950" indent="-361950">
              <a:buNone/>
            </a:pPr>
            <a:r>
              <a:rPr lang="en-US" dirty="0" smtClean="0"/>
              <a:t>4.	Seldom in history _______ the election without any jealousy.</a:t>
            </a:r>
          </a:p>
          <a:p>
            <a:pPr marL="361950" indent="-361950">
              <a:buNone/>
            </a:pPr>
            <a:endParaRPr lang="en-US" dirty="0" smtClean="0"/>
          </a:p>
          <a:p>
            <a:pPr marL="361950" indent="-361950">
              <a:buNone/>
            </a:pPr>
            <a:r>
              <a:rPr lang="en-US" dirty="0" smtClean="0"/>
              <a:t>5.	Each of the students ______ in the classroom.</a:t>
            </a:r>
          </a:p>
          <a:p>
            <a:pPr marL="361950" indent="-361950">
              <a:buNone/>
            </a:pPr>
            <a:endParaRPr lang="en-US" dirty="0" smtClean="0"/>
          </a:p>
          <a:p>
            <a:pPr marL="361950" indent="-361950">
              <a:buNone/>
            </a:pPr>
            <a:r>
              <a:rPr lang="en-US" dirty="0" smtClean="0"/>
              <a:t>6.	Singing the country songs ______ happy.</a:t>
            </a:r>
          </a:p>
          <a:p>
            <a:pPr marL="361950" indent="-36195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4</a:t>
            </a:fld>
            <a:endParaRPr lang="en-AU" sz="16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9961" y="2517457"/>
            <a:ext cx="8434989" cy="43646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8000" tIns="18000" rIns="72000" bIns="18000" anchor="ctr">
            <a:spAutoFit/>
          </a:bodyPr>
          <a:lstStyle/>
          <a:p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who gave me flowers, wearing a red hat, he married</a:t>
            </a:r>
            <a:endParaRPr lang="en-US" sz="2600" dirty="0">
              <a:latin typeface="Albertus Extra Bold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7700" y="3373539"/>
            <a:ext cx="8434989" cy="43646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8000" tIns="18000" rIns="72000" bIns="18000" anchor="ctr">
            <a:spAutoFit/>
          </a:bodyPr>
          <a:lstStyle/>
          <a:p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is a student, are some boys, might be several girls</a:t>
            </a:r>
            <a:endParaRPr lang="en-US" sz="2600" dirty="0">
              <a:latin typeface="Albertus Extra Bold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7700" y="4267200"/>
            <a:ext cx="8434989" cy="43646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8000" tIns="18000" rIns="72000" bIns="18000" anchor="ctr">
            <a:spAutoFit/>
          </a:bodyPr>
          <a:lstStyle/>
          <a:p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has a newcomer won, have two candidates won </a:t>
            </a:r>
            <a:endParaRPr lang="en-US" sz="2600" dirty="0">
              <a:latin typeface="Albertus Extra Bold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5145189"/>
            <a:ext cx="8796939" cy="43646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8000" tIns="18000" rIns="72000" bIns="18000" anchor="ctr">
            <a:spAutoFit/>
          </a:bodyPr>
          <a:lstStyle/>
          <a:p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is busy writing, has prepared a surprise gift, might be</a:t>
            </a:r>
            <a:endParaRPr lang="en-US" sz="2600" dirty="0">
              <a:latin typeface="Albertus Extra Bold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6750" y="6021489"/>
            <a:ext cx="8434989" cy="83657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8000" tIns="18000" rIns="72000" bIns="18000" anchor="ctr">
            <a:spAutoFit/>
          </a:bodyPr>
          <a:lstStyle/>
          <a:p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always makes her, will make us all, can’t make him</a:t>
            </a:r>
          </a:p>
          <a:p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[can bring happy </a:t>
            </a:r>
            <a:r>
              <a:rPr lang="en-US" sz="2600" dirty="0" smtClean="0">
                <a:solidFill>
                  <a:srgbClr val="C00000"/>
                </a:solidFill>
                <a:latin typeface="Albertus Extra Bold" pitchFamily="34" charset="0"/>
              </a:rPr>
              <a:t>feeling</a:t>
            </a:r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, may give you </a:t>
            </a:r>
            <a:r>
              <a:rPr lang="en-US" sz="2600" dirty="0" err="1" smtClean="0">
                <a:solidFill>
                  <a:srgbClr val="0000CC"/>
                </a:solidFill>
                <a:latin typeface="Albertus Extra Bold" pitchFamily="34" charset="0"/>
              </a:rPr>
              <a:t>happ</a:t>
            </a:r>
            <a:r>
              <a:rPr lang="en-US" sz="2600" strike="dblStrike" dirty="0" err="1" smtClean="0">
                <a:solidFill>
                  <a:srgbClr val="FF0000"/>
                </a:solidFill>
                <a:latin typeface="Albertus Extra Bold" pitchFamily="34" charset="0"/>
              </a:rPr>
              <a:t>y</a:t>
            </a:r>
            <a:r>
              <a:rPr lang="en-US" sz="2600" dirty="0" err="1" smtClean="0">
                <a:solidFill>
                  <a:srgbClr val="0000CC"/>
                </a:solidFill>
                <a:latin typeface="Albertus Extra Bold" pitchFamily="34" charset="0"/>
              </a:rPr>
              <a:t>iness</a:t>
            </a:r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]</a:t>
            </a:r>
            <a:endParaRPr lang="en-US" sz="2600" dirty="0">
              <a:latin typeface="Albertus Extra Bold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9011" y="1619250"/>
            <a:ext cx="8434989" cy="436461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8000" tIns="18000" rIns="72000" bIns="18000" anchor="ctr">
            <a:spAutoFit/>
          </a:bodyPr>
          <a:lstStyle/>
          <a:p>
            <a:r>
              <a:rPr lang="en-US" sz="2600" dirty="0" smtClean="0">
                <a:solidFill>
                  <a:srgbClr val="0000CC"/>
                </a:solidFill>
                <a:latin typeface="Albertus Extra Bold" pitchFamily="34" charset="0"/>
              </a:rPr>
              <a:t>is, was, can be, has already been, should have been</a:t>
            </a:r>
            <a:endParaRPr lang="en-US" sz="2600" dirty="0">
              <a:latin typeface="Albertus Extra Bold" pitchFamily="34" charset="0"/>
            </a:endParaRP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  <a:p>
            <a:fld id="{B91C70E7-C788-4027-9CC2-EAE5BEFE1C78}" type="slidenum">
              <a:rPr lang="en-AU" b="1"/>
              <a:pPr/>
              <a:t>5</a:t>
            </a:fld>
            <a:endParaRPr lang="en-AU" b="1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115888"/>
            <a:ext cx="8283575" cy="722312"/>
          </a:xfrm>
        </p:spPr>
        <p:txBody>
          <a:bodyPr/>
          <a:lstStyle/>
          <a:p>
            <a:r>
              <a:rPr lang="en-US" sz="3200"/>
              <a:t>Beberapa ketentuan untuk VERB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75688" cy="5486400"/>
          </a:xfrm>
        </p:spPr>
        <p:txBody>
          <a:bodyPr/>
          <a:lstStyle/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</a:t>
            </a:r>
            <a:r>
              <a:rPr lang="en-US" sz="2000" dirty="0"/>
              <a:t> </a:t>
            </a:r>
            <a:r>
              <a:rPr lang="en-US" sz="2000" b="1" dirty="0"/>
              <a:t>TO BE + </a:t>
            </a:r>
            <a:r>
              <a:rPr lang="en-US" sz="2000" b="1" dirty="0" err="1"/>
              <a:t>Vb-ing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progressive (</a:t>
            </a:r>
            <a:r>
              <a:rPr lang="en-US" sz="2000" dirty="0" err="1">
                <a:sym typeface="Wingdings" pitchFamily="2" charset="2"/>
              </a:rPr>
              <a:t>sedang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melakukan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kegiatan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/>
              <a:t>   She </a:t>
            </a:r>
            <a:r>
              <a:rPr lang="en-US" sz="2000" b="1" dirty="0">
                <a:solidFill>
                  <a:srgbClr val="000066"/>
                </a:solidFill>
              </a:rPr>
              <a:t>was</a:t>
            </a:r>
            <a:r>
              <a:rPr lang="en-US" sz="2000" b="1" dirty="0"/>
              <a:t> reading </a:t>
            </a:r>
            <a:r>
              <a:rPr lang="en-US" sz="2000" dirty="0"/>
              <a:t>the weekly report when the boss called her.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/>
              <a:t>   I will </a:t>
            </a:r>
            <a:r>
              <a:rPr lang="en-US" sz="2000" b="1" dirty="0">
                <a:solidFill>
                  <a:srgbClr val="000066"/>
                </a:solidFill>
              </a:rPr>
              <a:t>be</a:t>
            </a:r>
            <a:r>
              <a:rPr lang="en-US" sz="2000" b="1" dirty="0"/>
              <a:t> watching</a:t>
            </a:r>
            <a:r>
              <a:rPr lang="en-US" sz="2000" dirty="0"/>
              <a:t> Super Deal on </a:t>
            </a:r>
            <a:r>
              <a:rPr lang="en-US" sz="2000" dirty="0" err="1"/>
              <a:t>ANTV</a:t>
            </a:r>
            <a:r>
              <a:rPr lang="en-US" sz="2000" dirty="0"/>
              <a:t> tomorrow at 7.30 pm.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</a:t>
            </a:r>
            <a:r>
              <a:rPr lang="en-US" sz="2000" dirty="0"/>
              <a:t> </a:t>
            </a:r>
            <a:r>
              <a:rPr lang="en-US" sz="2000" b="1" dirty="0"/>
              <a:t>TO BE + </a:t>
            </a:r>
            <a:r>
              <a:rPr lang="en-US" sz="2000" b="1" dirty="0" err="1"/>
              <a:t>Vb3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Passive meaning (</a:t>
            </a:r>
            <a:r>
              <a:rPr lang="en-US" sz="2000" dirty="0" err="1">
                <a:sym typeface="Wingdings" pitchFamily="2" charset="2"/>
              </a:rPr>
              <a:t>di</a:t>
            </a:r>
            <a:r>
              <a:rPr lang="en-US" sz="2000" dirty="0">
                <a:sym typeface="Wingdings" pitchFamily="2" charset="2"/>
              </a:rPr>
              <a:t>- </a:t>
            </a:r>
            <a:r>
              <a:rPr lang="en-US" sz="2000" dirty="0" err="1">
                <a:sym typeface="Wingdings" pitchFamily="2" charset="2"/>
              </a:rPr>
              <a:t>atau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ter</a:t>
            </a:r>
            <a:r>
              <a:rPr lang="en-US" sz="2000" dirty="0">
                <a:sym typeface="Wingdings" pitchFamily="2" charset="2"/>
              </a:rPr>
              <a:t>-)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   The victims </a:t>
            </a:r>
            <a:r>
              <a:rPr lang="en-US" sz="2000" b="1" dirty="0">
                <a:solidFill>
                  <a:srgbClr val="000066"/>
                </a:solidFill>
                <a:sym typeface="Wingdings" pitchFamily="2" charset="2"/>
              </a:rPr>
              <a:t>were </a:t>
            </a:r>
            <a:r>
              <a:rPr lang="en-US" sz="2000" b="1" dirty="0">
                <a:sym typeface="Wingdings" pitchFamily="2" charset="2"/>
              </a:rPr>
              <a:t>taken</a:t>
            </a:r>
            <a:r>
              <a:rPr lang="en-US" sz="2000" dirty="0">
                <a:sym typeface="Wingdings" pitchFamily="2" charset="2"/>
              </a:rPr>
              <a:t> to the hospital soon after the accident.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</a:t>
            </a:r>
            <a:r>
              <a:rPr lang="en-US" sz="2000" dirty="0"/>
              <a:t> </a:t>
            </a:r>
            <a:r>
              <a:rPr lang="en-US" sz="2000" b="1" dirty="0"/>
              <a:t>TO BE + to-infinitive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keharusan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kewajiban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atau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rencana</a:t>
            </a:r>
            <a:endParaRPr lang="en-US" sz="2000" dirty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   The secretary </a:t>
            </a:r>
            <a:r>
              <a:rPr lang="en-US" sz="2000" b="1" dirty="0">
                <a:solidFill>
                  <a:srgbClr val="000066"/>
                </a:solidFill>
                <a:sym typeface="Wingdings" pitchFamily="2" charset="2"/>
              </a:rPr>
              <a:t>is </a:t>
            </a:r>
            <a:r>
              <a:rPr lang="en-US" sz="2000" b="1" dirty="0">
                <a:sym typeface="Wingdings" pitchFamily="2" charset="2"/>
              </a:rPr>
              <a:t>to meet </a:t>
            </a:r>
            <a:r>
              <a:rPr lang="en-US" sz="2000" dirty="0">
                <a:sym typeface="Wingdings" pitchFamily="2" charset="2"/>
              </a:rPr>
              <a:t>the director immediately.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1200" dirty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  TO BE </a:t>
            </a:r>
            <a:r>
              <a:rPr lang="en-US" sz="2000" b="1" dirty="0" err="1">
                <a:sym typeface="Wingdings" pitchFamily="2" charset="2"/>
              </a:rPr>
              <a:t>tidak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bisa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diikuti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bentuk</a:t>
            </a:r>
            <a:r>
              <a:rPr lang="en-US" sz="2000" dirty="0">
                <a:sym typeface="Wingdings" pitchFamily="2" charset="2"/>
              </a:rPr>
              <a:t> Verb </a:t>
            </a:r>
            <a:r>
              <a:rPr lang="en-US" sz="2000" dirty="0" err="1">
                <a:sym typeface="Wingdings" pitchFamily="2" charset="2"/>
              </a:rPr>
              <a:t>yg</a:t>
            </a:r>
            <a:r>
              <a:rPr lang="en-US" sz="2000" dirty="0">
                <a:sym typeface="Wingdings" pitchFamily="2" charset="2"/>
              </a:rPr>
              <a:t> lain (</a:t>
            </a:r>
            <a:r>
              <a:rPr lang="en-US" sz="2000" dirty="0" err="1">
                <a:sym typeface="Wingdings" pitchFamily="2" charset="2"/>
              </a:rPr>
              <a:t>Vb</a:t>
            </a:r>
            <a:r>
              <a:rPr lang="en-US" sz="1600" dirty="0" err="1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Vb</a:t>
            </a:r>
            <a:r>
              <a:rPr lang="en-US" sz="1800" dirty="0" err="1">
                <a:sym typeface="Wingdings" pitchFamily="2" charset="2"/>
              </a:rPr>
              <a:t>s</a:t>
            </a:r>
            <a:r>
              <a:rPr lang="en-US" sz="1800" dirty="0">
                <a:sym typeface="Wingdings" pitchFamily="2" charset="2"/>
              </a:rPr>
              <a:t>/</a:t>
            </a:r>
            <a:r>
              <a:rPr lang="en-US" sz="1800" dirty="0" err="1">
                <a:sym typeface="Wingdings" pitchFamily="2" charset="2"/>
              </a:rPr>
              <a:t>es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   * My children </a:t>
            </a:r>
            <a:r>
              <a:rPr lang="en-US" sz="2000" b="1" dirty="0">
                <a:solidFill>
                  <a:srgbClr val="000066"/>
                </a:solidFill>
                <a:sym typeface="Wingdings" pitchFamily="2" charset="2"/>
              </a:rPr>
              <a:t>are </a:t>
            </a:r>
            <a:r>
              <a:rPr lang="en-US" sz="2000" b="1" dirty="0">
                <a:sym typeface="Wingdings" pitchFamily="2" charset="2"/>
              </a:rPr>
              <a:t>go </a:t>
            </a:r>
            <a:r>
              <a:rPr lang="en-US" sz="2000" dirty="0">
                <a:sym typeface="Wingdings" pitchFamily="2" charset="2"/>
              </a:rPr>
              <a:t>to picnic tomorrow.  </a:t>
            </a:r>
            <a:r>
              <a:rPr lang="en-US" sz="2000" b="1" i="1" dirty="0">
                <a:sym typeface="Wingdings" pitchFamily="2" charset="2"/>
              </a:rPr>
              <a:t>will go / are going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   * The students </a:t>
            </a:r>
            <a:r>
              <a:rPr lang="en-US" sz="2000" b="1" dirty="0">
                <a:solidFill>
                  <a:srgbClr val="000066"/>
                </a:solidFill>
                <a:sym typeface="Wingdings" pitchFamily="2" charset="2"/>
              </a:rPr>
              <a:t>were </a:t>
            </a:r>
            <a:r>
              <a:rPr lang="en-US" sz="2000" b="1" dirty="0">
                <a:sym typeface="Wingdings" pitchFamily="2" charset="2"/>
              </a:rPr>
              <a:t>went </a:t>
            </a:r>
            <a:r>
              <a:rPr lang="en-US" sz="2000" dirty="0">
                <a:sym typeface="Wingdings" pitchFamily="2" charset="2"/>
              </a:rPr>
              <a:t>to Bali before the earthquake.  </a:t>
            </a:r>
            <a:r>
              <a:rPr lang="en-US" sz="2000" b="1" i="1" dirty="0">
                <a:sym typeface="Wingdings" pitchFamily="2" charset="2"/>
              </a:rPr>
              <a:t>went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>
                <a:sym typeface="Wingdings" pitchFamily="2" charset="2"/>
              </a:rPr>
              <a:t>   * The man </a:t>
            </a:r>
            <a:r>
              <a:rPr lang="en-US" sz="2000" b="1" dirty="0">
                <a:solidFill>
                  <a:srgbClr val="000066"/>
                </a:solidFill>
                <a:sym typeface="Wingdings" pitchFamily="2" charset="2"/>
              </a:rPr>
              <a:t>is </a:t>
            </a:r>
            <a:r>
              <a:rPr lang="en-US" sz="2000" b="1" dirty="0">
                <a:sym typeface="Wingdings" pitchFamily="2" charset="2"/>
              </a:rPr>
              <a:t>visits </a:t>
            </a:r>
            <a:r>
              <a:rPr lang="en-US" sz="2000" dirty="0">
                <a:sym typeface="Wingdings" pitchFamily="2" charset="2"/>
              </a:rPr>
              <a:t>the counselor twice a week.  </a:t>
            </a:r>
            <a:r>
              <a:rPr lang="en-US" sz="2000" b="1" i="1" dirty="0">
                <a:sym typeface="Wingdings" pitchFamily="2" charset="2"/>
              </a:rPr>
              <a:t>visits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900" b="1" i="1" dirty="0">
              <a:sym typeface="Wingdings" pitchFamily="2" charset="2"/>
            </a:endParaRPr>
          </a:p>
          <a:p>
            <a:pPr marL="504825" indent="-504825">
              <a:lnSpc>
                <a:spcPct val="95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dirty="0" err="1">
                <a:sym typeface="Wingdings" pitchFamily="2" charset="2"/>
              </a:rPr>
              <a:t>Usahakan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menguasai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perubahan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Irregular Verb</a:t>
            </a:r>
          </a:p>
          <a:p>
            <a:pPr marL="504825" indent="-504825">
              <a:lnSpc>
                <a:spcPct val="95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b="1" dirty="0">
                <a:sym typeface="Wingdings" pitchFamily="2" charset="2"/>
              </a:rPr>
              <a:t>see – sees – seeing – saw – seen  </a:t>
            </a:r>
          </a:p>
          <a:p>
            <a:pPr marL="504825" indent="-504825">
              <a:lnSpc>
                <a:spcPct val="95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000" b="1" dirty="0">
                <a:sym typeface="Wingdings" pitchFamily="2" charset="2"/>
              </a:rPr>
              <a:t>go – goes – going – went – gone   </a:t>
            </a:r>
            <a:r>
              <a:rPr lang="en-US" sz="2000" dirty="0">
                <a:sym typeface="Wingdings" pitchFamily="2" charset="2"/>
              </a:rPr>
              <a:t>etc.</a:t>
            </a: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5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5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5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5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5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5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  <a:p>
            <a:fld id="{3AE5F0B8-4159-459E-9FCF-1B65F3864675}" type="slidenum">
              <a:rPr lang="en-AU" b="1"/>
              <a:pPr/>
              <a:t>6</a:t>
            </a:fld>
            <a:endParaRPr lang="en-AU" b="1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115888"/>
            <a:ext cx="8283575" cy="722312"/>
          </a:xfrm>
        </p:spPr>
        <p:txBody>
          <a:bodyPr/>
          <a:lstStyle/>
          <a:p>
            <a:r>
              <a:rPr lang="en-US" sz="3200"/>
              <a:t>Beberapa ketentuan untuk VERB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75688" cy="5486400"/>
          </a:xfrm>
        </p:spPr>
        <p:txBody>
          <a:bodyPr/>
          <a:lstStyle/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</a:t>
            </a:r>
            <a:r>
              <a:rPr lang="en-US" sz="2200" dirty="0"/>
              <a:t> </a:t>
            </a:r>
            <a:r>
              <a:rPr lang="en-US" sz="2200" b="1" dirty="0"/>
              <a:t>Modal auxiliary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diikuti</a:t>
            </a:r>
            <a:r>
              <a:rPr lang="en-US" sz="2200" dirty="0"/>
              <a:t> </a:t>
            </a:r>
            <a:r>
              <a:rPr lang="en-US" sz="2200" b="1" dirty="0" err="1"/>
              <a:t>Vb</a:t>
            </a:r>
            <a:r>
              <a:rPr lang="en-US" sz="2200" b="1" dirty="0"/>
              <a:t> </a:t>
            </a:r>
            <a:r>
              <a:rPr lang="en-US" sz="2000" b="1" dirty="0"/>
              <a:t>infinitive</a:t>
            </a:r>
            <a:r>
              <a:rPr lang="en-US" sz="2200" b="1" dirty="0"/>
              <a:t>/be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bentuk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dasar</a:t>
            </a:r>
            <a:endParaRPr lang="en-US" sz="2200" dirty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    </a:t>
            </a:r>
            <a:r>
              <a:rPr lang="en-US" sz="2200" b="1" dirty="0">
                <a:solidFill>
                  <a:srgbClr val="0000DA"/>
                </a:solidFill>
                <a:sym typeface="Wingdings" pitchFamily="2" charset="2"/>
              </a:rPr>
              <a:t>can, could, may, might, shall, should, will, would, must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800" baseline="-250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/>
              <a:t>   I </a:t>
            </a:r>
            <a:r>
              <a:rPr lang="en-US" sz="2200" b="1" dirty="0">
                <a:solidFill>
                  <a:srgbClr val="0000DA"/>
                </a:solidFill>
              </a:rPr>
              <a:t>will </a:t>
            </a:r>
            <a:r>
              <a:rPr lang="en-US" sz="2200" b="1" dirty="0"/>
              <a:t>be watching</a:t>
            </a:r>
            <a:r>
              <a:rPr lang="en-US" sz="2200" dirty="0"/>
              <a:t> Super Deal on </a:t>
            </a:r>
            <a:r>
              <a:rPr lang="en-US" sz="2200" dirty="0" err="1"/>
              <a:t>ANTV</a:t>
            </a:r>
            <a:r>
              <a:rPr lang="en-US" sz="2200" dirty="0"/>
              <a:t> tomorrow at 7.30 pm.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/>
              <a:t>   They </a:t>
            </a:r>
            <a:r>
              <a:rPr lang="en-US" sz="2200" b="1" dirty="0">
                <a:solidFill>
                  <a:srgbClr val="0000DA"/>
                </a:solidFill>
              </a:rPr>
              <a:t>might </a:t>
            </a:r>
            <a:r>
              <a:rPr lang="en-US" sz="2200" b="1" dirty="0"/>
              <a:t>agree </a:t>
            </a:r>
            <a:r>
              <a:rPr lang="en-US" sz="2200" dirty="0"/>
              <a:t>to finance this project if you bring the data.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1200" baseline="-250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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C00000"/>
                </a:solidFill>
              </a:rPr>
              <a:t>have/has/had</a:t>
            </a:r>
            <a:r>
              <a:rPr lang="en-US" sz="2200" b="1" dirty="0"/>
              <a:t> + </a:t>
            </a:r>
            <a:r>
              <a:rPr lang="en-US" sz="2200" b="1" dirty="0" err="1"/>
              <a:t>Vb</a:t>
            </a:r>
            <a:r>
              <a:rPr lang="en-US" sz="2000" b="1" dirty="0" err="1"/>
              <a:t>3</a:t>
            </a:r>
            <a:r>
              <a:rPr lang="en-US" sz="2200" b="1" dirty="0"/>
              <a:t>/been</a:t>
            </a:r>
            <a:r>
              <a:rPr lang="en-US" sz="2200" dirty="0"/>
              <a:t>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menyatakan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sudah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terjadi</a:t>
            </a:r>
            <a:endParaRPr lang="en-US" sz="2200" dirty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   Our plan </a:t>
            </a:r>
            <a:r>
              <a:rPr lang="en-US" sz="2200" b="1" dirty="0">
                <a:solidFill>
                  <a:srgbClr val="C00000"/>
                </a:solidFill>
                <a:sym typeface="Wingdings" pitchFamily="2" charset="2"/>
              </a:rPr>
              <a:t>has </a:t>
            </a:r>
            <a:r>
              <a:rPr lang="en-US" sz="2200" b="1" dirty="0">
                <a:sym typeface="Wingdings" pitchFamily="2" charset="2"/>
              </a:rPr>
              <a:t>been approved </a:t>
            </a:r>
            <a:r>
              <a:rPr lang="en-US" sz="2200" dirty="0">
                <a:sym typeface="Wingdings" pitchFamily="2" charset="2"/>
              </a:rPr>
              <a:t>by the Marketing Director. (</a:t>
            </a:r>
            <a:r>
              <a:rPr lang="en-US" sz="2200" dirty="0" err="1">
                <a:sym typeface="Wingdings" pitchFamily="2" charset="2"/>
              </a:rPr>
              <a:t>pasif</a:t>
            </a:r>
            <a:r>
              <a:rPr lang="en-US" sz="2200" dirty="0">
                <a:sym typeface="Wingdings" pitchFamily="2" charset="2"/>
              </a:rPr>
              <a:t>)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1400" baseline="-250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</a:t>
            </a:r>
            <a:r>
              <a:rPr lang="en-US" sz="2200" dirty="0"/>
              <a:t> </a:t>
            </a:r>
            <a:r>
              <a:rPr lang="en-US" sz="2200" b="1" dirty="0"/>
              <a:t>PREPOSITION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diikuti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b="1" dirty="0"/>
              <a:t>Noun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b="1" dirty="0"/>
              <a:t>Verb-</a:t>
            </a:r>
            <a:r>
              <a:rPr lang="en-US" sz="2200" b="1" dirty="0" err="1"/>
              <a:t>ing</a:t>
            </a:r>
            <a:r>
              <a:rPr lang="en-US" sz="2200" b="1" dirty="0"/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  I am not interested </a:t>
            </a:r>
            <a:r>
              <a:rPr lang="en-US" sz="2200" b="1" dirty="0">
                <a:sym typeface="Wingdings" pitchFamily="2" charset="2"/>
              </a:rPr>
              <a:t>in </a:t>
            </a:r>
            <a:r>
              <a:rPr lang="en-US" sz="2200" b="1" dirty="0">
                <a:solidFill>
                  <a:srgbClr val="0000CC"/>
                </a:solidFill>
                <a:sym typeface="Wingdings" pitchFamily="2" charset="2"/>
              </a:rPr>
              <a:t>world history</a:t>
            </a:r>
            <a:r>
              <a:rPr lang="en-US" sz="2200" dirty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  I am always interested </a:t>
            </a:r>
            <a:r>
              <a:rPr lang="en-US" sz="2200" b="1" dirty="0">
                <a:sym typeface="Wingdings" pitchFamily="2" charset="2"/>
              </a:rPr>
              <a:t>in </a:t>
            </a:r>
            <a:r>
              <a:rPr lang="en-US" sz="2200" b="1" dirty="0">
                <a:solidFill>
                  <a:srgbClr val="0000CC"/>
                </a:solidFill>
                <a:sym typeface="Wingdings" pitchFamily="2" charset="2"/>
              </a:rPr>
              <a:t>going</a:t>
            </a:r>
            <a:r>
              <a:rPr lang="en-US" sz="22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dirty="0">
                <a:sym typeface="Wingdings" pitchFamily="2" charset="2"/>
              </a:rPr>
              <a:t>to new places.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1200" baseline="-250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</a:t>
            </a:r>
            <a:r>
              <a:rPr lang="en-US" sz="2200" dirty="0"/>
              <a:t> </a:t>
            </a:r>
            <a:r>
              <a:rPr lang="en-US" sz="2200" b="1" dirty="0"/>
              <a:t>Verb </a:t>
            </a:r>
            <a:r>
              <a:rPr lang="en-US" sz="2200" b="1" dirty="0" err="1"/>
              <a:t>TIDAK</a:t>
            </a:r>
            <a:r>
              <a:rPr lang="en-US" sz="2200" b="1" dirty="0"/>
              <a:t> </a:t>
            </a:r>
            <a:r>
              <a:rPr lang="en-US" sz="2200" b="1" dirty="0" err="1"/>
              <a:t>sebagai</a:t>
            </a:r>
            <a:r>
              <a:rPr lang="en-US" sz="2200" b="1" dirty="0"/>
              <a:t> </a:t>
            </a:r>
            <a:r>
              <a:rPr lang="en-US" sz="2200" b="1" dirty="0" err="1"/>
              <a:t>Predikat</a:t>
            </a:r>
            <a:r>
              <a:rPr lang="en-US" sz="2200" b="1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variasinya</a:t>
            </a:r>
            <a:r>
              <a:rPr lang="en-US" sz="2200" b="1" dirty="0"/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  He </a:t>
            </a:r>
            <a:r>
              <a:rPr lang="en-US" sz="2200" b="1" dirty="0">
                <a:sym typeface="Wingdings" pitchFamily="2" charset="2"/>
              </a:rPr>
              <a:t>needs </a:t>
            </a:r>
            <a:r>
              <a:rPr lang="en-US" sz="2200" b="1" u="sng" dirty="0">
                <a:solidFill>
                  <a:srgbClr val="643200"/>
                </a:solidFill>
                <a:sym typeface="Wingdings" pitchFamily="2" charset="2"/>
              </a:rPr>
              <a:t>to get</a:t>
            </a:r>
            <a:r>
              <a:rPr lang="en-US" sz="2200" b="1" dirty="0">
                <a:solidFill>
                  <a:srgbClr val="AC5600"/>
                </a:solidFill>
                <a:sym typeface="Wingdings" pitchFamily="2" charset="2"/>
              </a:rPr>
              <a:t> </a:t>
            </a:r>
            <a:r>
              <a:rPr lang="en-US" sz="2200" dirty="0">
                <a:sym typeface="Wingdings" pitchFamily="2" charset="2"/>
              </a:rPr>
              <a:t>more assistance due to the natural disaster.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  My father </a:t>
            </a:r>
            <a:r>
              <a:rPr lang="en-US" sz="2200" b="1" dirty="0">
                <a:sym typeface="Wingdings" pitchFamily="2" charset="2"/>
              </a:rPr>
              <a:t>enjoys </a:t>
            </a:r>
            <a:r>
              <a:rPr lang="en-US" sz="2200" b="1" u="sng" dirty="0">
                <a:solidFill>
                  <a:srgbClr val="643200"/>
                </a:solidFill>
                <a:sym typeface="Wingdings" pitchFamily="2" charset="2"/>
              </a:rPr>
              <a:t>watching</a:t>
            </a:r>
            <a:r>
              <a:rPr lang="en-US" sz="2200" b="1" dirty="0">
                <a:solidFill>
                  <a:srgbClr val="035105"/>
                </a:solidFill>
                <a:sym typeface="Wingdings" pitchFamily="2" charset="2"/>
              </a:rPr>
              <a:t> </a:t>
            </a:r>
            <a:r>
              <a:rPr lang="en-US" sz="2200" dirty="0">
                <a:sym typeface="Wingdings" pitchFamily="2" charset="2"/>
              </a:rPr>
              <a:t>the cartoon on TV with his children.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  She always </a:t>
            </a:r>
            <a:r>
              <a:rPr lang="en-US" sz="2200" b="1" dirty="0">
                <a:sym typeface="Wingdings" pitchFamily="2" charset="2"/>
              </a:rPr>
              <a:t>helps </a:t>
            </a:r>
            <a:r>
              <a:rPr lang="en-US" sz="2200" dirty="0">
                <a:sym typeface="Wingdings" pitchFamily="2" charset="2"/>
              </a:rPr>
              <a:t>me </a:t>
            </a:r>
            <a:r>
              <a:rPr lang="en-US" sz="2200" b="1" u="sng" dirty="0">
                <a:solidFill>
                  <a:srgbClr val="643200"/>
                </a:solidFill>
                <a:sym typeface="Wingdings" pitchFamily="2" charset="2"/>
              </a:rPr>
              <a:t>solve</a:t>
            </a:r>
            <a:r>
              <a:rPr lang="en-US" sz="2200" b="1" dirty="0">
                <a:solidFill>
                  <a:srgbClr val="643200"/>
                </a:solidFill>
                <a:sym typeface="Wingdings" pitchFamily="2" charset="2"/>
              </a:rPr>
              <a:t> </a:t>
            </a:r>
            <a:r>
              <a:rPr lang="en-US" sz="2200" dirty="0">
                <a:sym typeface="Wingdings" pitchFamily="2" charset="2"/>
              </a:rPr>
              <a:t>the problems that I have at school.</a:t>
            </a: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6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6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6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6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6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6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-279400" y="609600"/>
            <a:ext cx="914400" cy="625475"/>
          </a:xfrm>
          <a:prstGeom prst="rect">
            <a:avLst/>
          </a:prstGeom>
        </p:spPr>
        <p:txBody>
          <a:bodyPr/>
          <a:lstStyle/>
          <a:p>
            <a:endParaRPr lang="en-AU"/>
          </a:p>
          <a:p>
            <a:fld id="{59B1B518-7129-49F3-8680-45F33D5136D7}" type="slidenum">
              <a:rPr lang="en-AU" b="1"/>
              <a:pPr/>
              <a:t>7</a:t>
            </a:fld>
            <a:endParaRPr lang="en-AU" b="1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latin typeface="Stencil" pitchFamily="82" charset="0"/>
              </a:rPr>
              <a:t>PRONOUNS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763000" cy="762000"/>
          </a:xfrm>
          <a:noFill/>
        </p:spPr>
        <p:txBody>
          <a:bodyPr/>
          <a:lstStyle/>
          <a:p>
            <a:pPr marL="290513" indent="-290513">
              <a:spcBef>
                <a:spcPct val="0"/>
              </a:spcBef>
              <a:spcAft>
                <a:spcPct val="30000"/>
              </a:spcAft>
              <a:buClrTx/>
              <a:buNone/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>
                <a:sym typeface="Wingdings" pitchFamily="2" charset="2"/>
              </a:rPr>
              <a:t>A PRONOUN </a:t>
            </a:r>
            <a:r>
              <a:rPr lang="en-US" sz="2000" dirty="0">
                <a:sym typeface="Wingdings" pitchFamily="2" charset="2"/>
              </a:rPr>
              <a:t>is a word used to replace a noun or noun phrase.</a:t>
            </a:r>
          </a:p>
          <a:p>
            <a:pPr marL="290513" indent="-290513">
              <a:spcBef>
                <a:spcPct val="0"/>
              </a:spcBef>
              <a:spcAft>
                <a:spcPct val="20000"/>
              </a:spcAft>
              <a:buClrTx/>
              <a:buNone/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 smtClean="0">
                <a:solidFill>
                  <a:srgbClr val="582C00"/>
                </a:solidFill>
                <a:sym typeface="Wingdings" pitchFamily="2" charset="2"/>
              </a:rPr>
              <a:t>PERSONAL PRONOUNS:</a:t>
            </a:r>
            <a:endParaRPr lang="en-US" sz="2000" b="1" dirty="0">
              <a:solidFill>
                <a:srgbClr val="582C00"/>
              </a:solidFill>
              <a:sym typeface="Wingdings" pitchFamily="2" charset="2"/>
            </a:endParaRP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228600" y="4390698"/>
            <a:ext cx="88598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90513" indent="-290513"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</a:t>
            </a:r>
            <a:r>
              <a:rPr lang="en-US" sz="2000" b="1" strike="sng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 and my friend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are taking a trip.  My friend and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I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…</a:t>
            </a:r>
          </a:p>
          <a:p>
            <a:pPr marL="290513" indent="-290513"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*Our neighbors will go to the zoo with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you and </a:t>
            </a:r>
            <a:r>
              <a:rPr lang="en-US" sz="2000" b="1" strike="sng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  … you and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me.</a:t>
            </a:r>
          </a:p>
          <a:p>
            <a:pPr marL="290513" indent="-290513"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*I can see the reflection of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you and </a:t>
            </a:r>
            <a:r>
              <a:rPr lang="en-US" sz="2000" b="1" strike="sng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 the mirror.…you and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myself.</a:t>
            </a:r>
          </a:p>
          <a:p>
            <a:pPr marL="290513" indent="-290513">
              <a:spcBef>
                <a:spcPts val="600"/>
              </a:spcBef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*The students turned in </a:t>
            </a:r>
            <a:r>
              <a:rPr lang="en-US" sz="2000" b="1" strike="sng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theirs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papers.   …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their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papers.</a:t>
            </a:r>
          </a:p>
          <a:p>
            <a:pPr marL="290513" indent="-290513"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*I would like to borrow </a:t>
            </a:r>
            <a:r>
              <a:rPr lang="en-US" sz="2000" b="1" strike="sng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your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  … borrow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your book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/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yours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  <a:endParaRPr lang="en-US" sz="20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90513" indent="-290513">
              <a:spcBef>
                <a:spcPts val="600"/>
              </a:spcBef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*The cookies are for you, so please take </a:t>
            </a:r>
            <a:r>
              <a:rPr lang="en-US" sz="2000" b="1" strike="sng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it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  … take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them.</a:t>
            </a:r>
          </a:p>
          <a:p>
            <a:pPr marL="290513" indent="-290513"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*Each person has to sign </a:t>
            </a:r>
            <a:r>
              <a:rPr lang="en-US" sz="2000" b="1" strike="sng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their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application form.  …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his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his or her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…</a:t>
            </a:r>
            <a:endParaRPr lang="en-US" sz="20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90513" indent="-290513">
              <a:tabLst>
                <a:tab pos="577850" algn="l"/>
                <a:tab pos="1314450" algn="l"/>
                <a:tab pos="2678113" algn="l"/>
                <a:tab pos="4746625" algn="l"/>
                <a:tab pos="5595938" algn="l"/>
                <a:tab pos="6118225" algn="l"/>
                <a:tab pos="6748463" algn="l"/>
              </a:tabLst>
            </a:pPr>
            <a:endParaRPr lang="en-US" sz="2000" b="1" dirty="0">
              <a:solidFill>
                <a:srgbClr val="0000CC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graphicFrame>
        <p:nvGraphicFramePr>
          <p:cNvPr id="319593" name="Group 105"/>
          <p:cNvGraphicFramePr>
            <a:graphicFrameLocks noGrp="1"/>
          </p:cNvGraphicFramePr>
          <p:nvPr>
            <p:ph sz="quarter" idx="3"/>
          </p:nvPr>
        </p:nvGraphicFramePr>
        <p:xfrm>
          <a:off x="609600" y="1920766"/>
          <a:ext cx="8293100" cy="240792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1752600"/>
                <a:gridCol w="1816100"/>
                <a:gridCol w="26670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40000"/>
                          </a:solidFill>
                          <a:effectLst/>
                          <a:latin typeface="Palatino Linotype" pitchFamily="18" charset="0"/>
                        </a:rPr>
                        <a:t>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40000"/>
                          </a:solidFill>
                          <a:effectLst/>
                          <a:latin typeface="Palatino Linotype" pitchFamily="18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A"/>
                          </a:solidFill>
                          <a:effectLst/>
                          <a:latin typeface="Palatino Linotype" pitchFamily="18" charset="0"/>
                        </a:rPr>
                        <a:t>Possess. Adj.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40000"/>
                          </a:solidFill>
                          <a:effectLst/>
                          <a:latin typeface="Palatino Linotype" pitchFamily="18" charset="0"/>
                        </a:rPr>
                        <a:t>Possess. Pron.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40000"/>
                          </a:solidFill>
                          <a:effectLst/>
                          <a:latin typeface="Palatino Linotype" pitchFamily="18" charset="0"/>
                        </a:rPr>
                        <a:t>Emphatic / Reflexive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You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You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A"/>
                          </a:solidFill>
                          <a:effectLst/>
                          <a:latin typeface="Tahoma" pitchFamily="34" charset="0"/>
                        </a:rPr>
                        <a:t>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A"/>
                          </a:solidFill>
                          <a:effectLst/>
                          <a:latin typeface="Tahoma" pitchFamily="34" charset="0"/>
                        </a:rPr>
                        <a:t>Your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A"/>
                          </a:solidFill>
                          <a:effectLst/>
                          <a:latin typeface="Tahoma" pitchFamily="34" charset="0"/>
                        </a:rPr>
                        <a:t>Our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A"/>
                          </a:solidFill>
                          <a:effectLst/>
                          <a:latin typeface="Tahoma" pitchFamily="34" charset="0"/>
                        </a:rPr>
                        <a:t>Their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A"/>
                          </a:solidFill>
                          <a:effectLst/>
                          <a:latin typeface="Tahoma" pitchFamily="34" charset="0"/>
                        </a:rPr>
                        <a:t>His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A"/>
                          </a:solidFill>
                          <a:effectLst/>
                          <a:latin typeface="Tahoma" pitchFamily="34" charset="0"/>
                        </a:rPr>
                        <a:t>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7A"/>
                          </a:solidFill>
                          <a:effectLst/>
                          <a:latin typeface="Tahoma" pitchFamily="34" charset="0"/>
                        </a:rPr>
                        <a:t>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Yours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Theirs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Myself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Yourself / yourselves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Ourselves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Themselves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Himself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Herself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itself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1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9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9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9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9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9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9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9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9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9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9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9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9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9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9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9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9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9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9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  <p:bldP spid="31949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  <a:p>
            <a:fld id="{F3300FD6-C367-4407-A4EE-21AED70B7D10}" type="slidenum">
              <a:rPr lang="en-AU" b="1"/>
              <a:pPr/>
              <a:t>8</a:t>
            </a:fld>
            <a:endParaRPr lang="en-AU" b="1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115888"/>
            <a:ext cx="8283575" cy="722312"/>
          </a:xfrm>
        </p:spPr>
        <p:txBody>
          <a:bodyPr/>
          <a:lstStyle/>
          <a:p>
            <a:r>
              <a:rPr lang="en-US" sz="6000" b="1" dirty="0" smtClean="0">
                <a:latin typeface="Stencil" pitchFamily="82" charset="0"/>
              </a:rPr>
              <a:t>ADJECTIVES</a:t>
            </a:r>
            <a:endParaRPr lang="en-US" sz="6000" b="1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799"/>
            <a:ext cx="8675688" cy="5633803"/>
          </a:xfrm>
          <a:noFill/>
        </p:spPr>
        <p:txBody>
          <a:bodyPr/>
          <a:lstStyle/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dirty="0">
                <a:solidFill>
                  <a:srgbClr val="C00000"/>
                </a:solidFill>
              </a:rPr>
              <a:t>Adjective</a:t>
            </a:r>
            <a:r>
              <a:rPr lang="en-US" sz="2200" dirty="0"/>
              <a:t> : </a:t>
            </a:r>
            <a:r>
              <a:rPr lang="en-US" sz="2200" dirty="0" err="1"/>
              <a:t>kata</a:t>
            </a:r>
            <a:r>
              <a:rPr lang="en-US" sz="2200" dirty="0"/>
              <a:t> </a:t>
            </a:r>
            <a:r>
              <a:rPr lang="en-US" sz="2200" dirty="0" err="1"/>
              <a:t>sifat</a:t>
            </a:r>
            <a:r>
              <a:rPr lang="en-US" sz="2200" dirty="0"/>
              <a:t>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memberi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penjelasan</a:t>
            </a:r>
            <a:r>
              <a:rPr lang="en-US" sz="2200" dirty="0">
                <a:sym typeface="Wingdings" pitchFamily="2" charset="2"/>
              </a:rPr>
              <a:t> pd </a:t>
            </a:r>
            <a:r>
              <a:rPr lang="en-US" sz="2200" b="1" dirty="0">
                <a:solidFill>
                  <a:srgbClr val="0000CC"/>
                </a:solidFill>
                <a:sym typeface="Wingdings" pitchFamily="2" charset="2"/>
              </a:rPr>
              <a:t>noun</a:t>
            </a:r>
            <a:r>
              <a:rPr lang="en-US" sz="2200" dirty="0"/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900" dirty="0"/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err="1" smtClean="0"/>
              <a:t>Posisi</a:t>
            </a:r>
            <a:r>
              <a:rPr lang="en-US" sz="2200" dirty="0" smtClean="0"/>
              <a:t> Adjective:  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smtClean="0"/>
              <a:t>1. </a:t>
            </a:r>
            <a:r>
              <a:rPr lang="en-US" sz="2200" b="1" dirty="0" smtClean="0"/>
              <a:t>adjective </a:t>
            </a:r>
            <a:r>
              <a:rPr lang="en-US" sz="2200" b="1" dirty="0"/>
              <a:t>+ noun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b="1" u="sng" dirty="0">
                <a:solidFill>
                  <a:srgbClr val="0000CC"/>
                </a:solidFill>
                <a:sym typeface="Wingdings" pitchFamily="2" charset="2"/>
              </a:rPr>
              <a:t>noun phrase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>
                <a:sym typeface="Wingdings" pitchFamily="2" charset="2"/>
              </a:rPr>
              <a:t>		a </a:t>
            </a:r>
            <a:r>
              <a:rPr lang="en-US" sz="2200" b="1" dirty="0">
                <a:solidFill>
                  <a:srgbClr val="C00000"/>
                </a:solidFill>
                <a:sym typeface="Wingdings" pitchFamily="2" charset="2"/>
              </a:rPr>
              <a:t>beautiful </a:t>
            </a:r>
            <a:r>
              <a:rPr lang="en-US" sz="2200" dirty="0">
                <a:sym typeface="Wingdings" pitchFamily="2" charset="2"/>
              </a:rPr>
              <a:t>scenery	  some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old</a:t>
            </a:r>
            <a:r>
              <a:rPr lang="en-US" sz="2200" b="1" dirty="0" smtClean="0">
                <a:sym typeface="Wingdings" pitchFamily="2" charset="2"/>
              </a:rPr>
              <a:t>,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 expensive </a:t>
            </a:r>
            <a:r>
              <a:rPr lang="en-US" sz="2200" dirty="0" smtClean="0">
                <a:sym typeface="Wingdings" pitchFamily="2" charset="2"/>
              </a:rPr>
              <a:t>bicycles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smtClean="0">
                <a:sym typeface="Wingdings" pitchFamily="2" charset="2"/>
              </a:rPr>
              <a:t>		I have </a:t>
            </a:r>
            <a:r>
              <a:rPr lang="en-US" sz="2200" u="sng" dirty="0" smtClean="0">
                <a:sym typeface="Wingdings" pitchFamily="2" charset="2"/>
              </a:rPr>
              <a:t>a </a:t>
            </a:r>
            <a:r>
              <a:rPr lang="en-US" sz="2200" b="1" u="sng" dirty="0" smtClean="0">
                <a:solidFill>
                  <a:srgbClr val="C00000"/>
                </a:solidFill>
                <a:sym typeface="Wingdings" pitchFamily="2" charset="2"/>
              </a:rPr>
              <a:t>new</a:t>
            </a:r>
            <a:r>
              <a:rPr lang="en-US" sz="2200" b="1" u="sng" dirty="0" smtClean="0">
                <a:sym typeface="Wingdings" pitchFamily="2" charset="2"/>
              </a:rPr>
              <a:t> </a:t>
            </a:r>
            <a:r>
              <a:rPr lang="en-US" sz="2200" u="sng" dirty="0" smtClean="0">
                <a:sym typeface="Wingdings" pitchFamily="2" charset="2"/>
              </a:rPr>
              <a:t>watch</a:t>
            </a:r>
            <a:r>
              <a:rPr lang="en-US" sz="2200" dirty="0" smtClean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endParaRPr lang="en-US" sz="800" dirty="0" smtClean="0">
              <a:sym typeface="Wingdings" pitchFamily="2" charset="2"/>
            </a:endParaRP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smtClean="0"/>
              <a:t>2. </a:t>
            </a:r>
            <a:r>
              <a:rPr lang="en-US" sz="2200" b="1" dirty="0" err="1" smtClean="0"/>
              <a:t>Subj</a:t>
            </a:r>
            <a:r>
              <a:rPr lang="en-US" sz="2200" b="1" dirty="0" smtClean="0"/>
              <a:t> + </a:t>
            </a:r>
            <a:r>
              <a:rPr lang="en-US" sz="2200" b="1" dirty="0" err="1" smtClean="0"/>
              <a:t>tobe</a:t>
            </a:r>
            <a:r>
              <a:rPr lang="en-US" sz="2200" b="1" dirty="0" smtClean="0"/>
              <a:t> + Adjective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b="1" u="sng" dirty="0" smtClean="0">
                <a:solidFill>
                  <a:srgbClr val="0000CC"/>
                </a:solidFill>
                <a:sym typeface="Wingdings" pitchFamily="2" charset="2"/>
              </a:rPr>
              <a:t>nominal sentence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smtClean="0">
                <a:sym typeface="Wingdings" pitchFamily="2" charset="2"/>
              </a:rPr>
              <a:t>		The weather is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hot</a:t>
            </a:r>
            <a:r>
              <a:rPr lang="en-US" sz="2200" dirty="0" smtClean="0">
                <a:sym typeface="Wingdings" pitchFamily="2" charset="2"/>
              </a:rPr>
              <a:t>.	  This class is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clean </a:t>
            </a:r>
            <a:r>
              <a:rPr lang="en-US" sz="2200" dirty="0" smtClean="0">
                <a:sym typeface="Wingdings" pitchFamily="2" charset="2"/>
              </a:rPr>
              <a:t>and</a:t>
            </a:r>
            <a:r>
              <a:rPr lang="en-US" sz="2200" b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cool</a:t>
            </a:r>
            <a:r>
              <a:rPr lang="en-US" sz="2200" dirty="0" smtClean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ts val="60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smtClean="0">
                <a:sym typeface="Wingdings" pitchFamily="2" charset="2"/>
              </a:rPr>
              <a:t>Noun phrase  Noun + Noun	a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bank </a:t>
            </a:r>
            <a:r>
              <a:rPr lang="en-US" sz="2200" b="1" dirty="0" smtClean="0">
                <a:sym typeface="Wingdings" pitchFamily="2" charset="2"/>
              </a:rPr>
              <a:t>manager</a:t>
            </a:r>
          </a:p>
          <a:p>
            <a:pPr marL="504825" indent="-504825">
              <a:lnSpc>
                <a:spcPct val="110000"/>
              </a:lnSpc>
              <a:spcBef>
                <a:spcPts val="120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dirty="0" smtClean="0">
                <a:sym typeface="Wingdings" pitchFamily="2" charset="2"/>
              </a:rPr>
              <a:t>		         adjective	</a:t>
            </a:r>
            <a:r>
              <a:rPr lang="en-US" sz="2200" dirty="0" smtClean="0">
                <a:sym typeface="Wingdings" pitchFamily="2" charset="2"/>
              </a:rPr>
              <a:t>some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spider </a:t>
            </a:r>
            <a:r>
              <a:rPr lang="en-US" sz="2200" b="1" dirty="0" smtClean="0">
                <a:sym typeface="Wingdings" pitchFamily="2" charset="2"/>
              </a:rPr>
              <a:t>tattoos</a:t>
            </a:r>
          </a:p>
          <a:p>
            <a:pPr marL="504825" indent="-504825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b="1" dirty="0" smtClean="0">
                <a:sym typeface="Wingdings" pitchFamily="2" charset="2"/>
              </a:rPr>
              <a:t>	</a:t>
            </a:r>
            <a:r>
              <a:rPr lang="en-US" sz="2200" dirty="0" smtClean="0">
                <a:sym typeface="Wingdings" pitchFamily="2" charset="2"/>
              </a:rPr>
              <a:t>The  young  children  enjoyed visiting the  toy  factory.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smtClean="0">
                <a:sym typeface="Wingdings" pitchFamily="2" charset="2"/>
              </a:rPr>
              <a:t>He was a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handsome</a:t>
            </a:r>
            <a:r>
              <a:rPr lang="en-US" sz="22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rich</a:t>
            </a:r>
            <a:r>
              <a:rPr lang="en-US" sz="22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easygoing</a:t>
            </a:r>
            <a:r>
              <a:rPr lang="en-US" sz="22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multi-talented </a:t>
            </a:r>
            <a:r>
              <a:rPr lang="en-US" sz="2200" dirty="0" smtClean="0">
                <a:sym typeface="Wingdings" pitchFamily="2" charset="2"/>
              </a:rPr>
              <a:t>person.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smtClean="0">
                <a:sym typeface="Wingdings" pitchFamily="2" charset="2"/>
              </a:rPr>
              <a:t>The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English </a:t>
            </a:r>
            <a:r>
              <a:rPr lang="en-US" sz="2200" dirty="0" smtClean="0">
                <a:sym typeface="Wingdings" pitchFamily="2" charset="2"/>
              </a:rPr>
              <a:t>lesson is really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useful</a:t>
            </a:r>
            <a:r>
              <a:rPr lang="en-US" sz="2200" dirty="0" smtClean="0">
                <a:sym typeface="Wingdings" pitchFamily="2" charset="2"/>
              </a:rPr>
              <a:t>.</a:t>
            </a:r>
          </a:p>
          <a:p>
            <a:pPr marL="504825" indent="-504825">
              <a:lnSpc>
                <a:spcPct val="110000"/>
              </a:lnSpc>
              <a:spcBef>
                <a:spcPct val="0"/>
              </a:spcBef>
              <a:buNone/>
              <a:tabLst>
                <a:tab pos="1035050" algn="l"/>
                <a:tab pos="3946525" algn="l"/>
                <a:tab pos="4451350" algn="l"/>
              </a:tabLst>
            </a:pPr>
            <a:r>
              <a:rPr lang="en-US" sz="2200" dirty="0" smtClean="0">
                <a:sym typeface="Wingdings" pitchFamily="2" charset="2"/>
              </a:rPr>
              <a:t>The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little</a:t>
            </a:r>
            <a:r>
              <a:rPr lang="en-US" sz="22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smart</a:t>
            </a:r>
            <a:r>
              <a:rPr lang="en-US" sz="22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girl always makes him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surprised </a:t>
            </a:r>
            <a:r>
              <a:rPr lang="en-US" sz="2200" dirty="0" smtClean="0">
                <a:sym typeface="Wingdings" pitchFamily="2" charset="2"/>
              </a:rPr>
              <a:t>but </a:t>
            </a:r>
            <a:r>
              <a:rPr lang="en-US" sz="2200" b="1" dirty="0" smtClean="0">
                <a:solidFill>
                  <a:srgbClr val="C00000"/>
                </a:solidFill>
                <a:sym typeface="Wingdings" pitchFamily="2" charset="2"/>
              </a:rPr>
              <a:t>happy</a:t>
            </a:r>
            <a:r>
              <a:rPr lang="en-US" sz="2200" dirty="0" smtClean="0">
                <a:sym typeface="Wingdings" pitchFamily="2" charset="2"/>
              </a:rPr>
              <a:t>.</a:t>
            </a:r>
          </a:p>
        </p:txBody>
      </p:sp>
      <p:sp>
        <p:nvSpPr>
          <p:cNvPr id="6" name="Down Arrow 5"/>
          <p:cNvSpPr/>
          <p:nvPr/>
        </p:nvSpPr>
        <p:spPr bwMode="auto">
          <a:xfrm>
            <a:off x="2577152" y="4399100"/>
            <a:ext cx="457200" cy="228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974230" y="5100050"/>
            <a:ext cx="7467600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latin typeface="+mn-lt"/>
                <a:sym typeface="Wingdings" pitchFamily="2" charset="2"/>
              </a:rPr>
              <a:t>The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young </a:t>
            </a:r>
            <a:r>
              <a:rPr lang="en-US" sz="2200" b="1" dirty="0" smtClean="0">
                <a:latin typeface="+mn-lt"/>
                <a:sym typeface="Wingdings" pitchFamily="2" charset="2"/>
              </a:rPr>
              <a:t>children </a:t>
            </a:r>
            <a:r>
              <a:rPr lang="en-US" sz="2200" dirty="0" smtClean="0">
                <a:latin typeface="+mn-lt"/>
                <a:sym typeface="Wingdings" pitchFamily="2" charset="2"/>
              </a:rPr>
              <a:t>enjoyed visiting the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toy </a:t>
            </a:r>
            <a:r>
              <a:rPr lang="en-US" sz="2200" b="1" dirty="0" smtClean="0">
                <a:latin typeface="+mn-lt"/>
                <a:sym typeface="Wingdings" pitchFamily="2" charset="2"/>
              </a:rPr>
              <a:t>factory.</a:t>
            </a:r>
            <a:endParaRPr lang="en-US" sz="2200" b="1" dirty="0">
              <a:solidFill>
                <a:srgbClr val="B40000"/>
              </a:solidFill>
              <a:latin typeface="+mn-lt"/>
            </a:endParaRPr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26375" cy="722312"/>
          </a:xfrm>
          <a:solidFill>
            <a:schemeClr val="accent1">
              <a:lumMod val="90000"/>
            </a:schemeClr>
          </a:solidFill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Noun or </a:t>
            </a:r>
            <a:r>
              <a:rPr lang="en-US" sz="2800" b="1" dirty="0" err="1" smtClean="0">
                <a:solidFill>
                  <a:schemeClr val="tx1"/>
                </a:solidFill>
              </a:rPr>
              <a:t>Acjective</a:t>
            </a:r>
            <a:r>
              <a:rPr lang="en-US" sz="2800" b="1" dirty="0" smtClean="0">
                <a:solidFill>
                  <a:schemeClr val="tx1"/>
                </a:solidFill>
              </a:rPr>
              <a:t>? What is the meaning?</a:t>
            </a:r>
            <a:endParaRPr lang="id-ID" sz="3600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120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227"/>
            <a:ext cx="8077200" cy="6829263"/>
          </a:xfrm>
          <a:prstGeom prst="rect">
            <a:avLst/>
          </a:prstGeom>
          <a:scene3d>
            <a:camera prst="orthographicFront">
              <a:rot lat="0" lon="0" rev="21540000"/>
            </a:camera>
            <a:lightRig rig="threePt" dir="t"/>
          </a:scene3d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209800" y="174625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[noun]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orang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sebanding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86000" y="938150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[adjective]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setara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;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sebanding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;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sama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286000" y="1519050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[noun]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pameran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286000" y="2100950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[adjective]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utama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286000" y="2872850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[adjective]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adil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2286000" y="3636375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[noun]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jurusan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;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konsentrasi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2286000" y="4226625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[adjective] 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tinggi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286000" y="4822825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[noun]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posisi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terendah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2667000" y="5584825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[noun]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orang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cerdas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;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akademisi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286000" y="6365175"/>
            <a:ext cx="609600" cy="358775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000" b="1" dirty="0" smtClean="0">
                <a:solidFill>
                  <a:srgbClr val="0000CC"/>
                </a:solidFill>
                <a:sym typeface="Wingdings" pitchFamily="2" charset="2"/>
              </a:rPr>
              <a:t>[adjective] 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ideal;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sesuai</a:t>
            </a:r>
            <a:r>
              <a:rPr lang="en-GB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sym typeface="Wingdings" pitchFamily="2" charset="2"/>
              </a:rPr>
              <a:t>keinginan/harapan</a:t>
            </a:r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-409700" y="1195450"/>
            <a:ext cx="19812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4221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4221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Adjective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Yosa A. Alzuhdy">
  <a:themeElements>
    <a:clrScheme name="Yosa A. Alzuhd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osa A. Alzuhd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osa A. Alzuhd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30795</TotalTime>
  <Words>1927</Words>
  <Application>Microsoft Office PowerPoint</Application>
  <PresentationFormat>On-screen Show (4:3)</PresentationFormat>
  <Paragraphs>440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Yosa A. Alzuhdy</vt:lpstr>
      <vt:lpstr>Sentence Elements:   Some PARTS of SPEECH</vt:lpstr>
      <vt:lpstr>NOUNS</vt:lpstr>
      <vt:lpstr>VERBS</vt:lpstr>
      <vt:lpstr>S-V Agreements</vt:lpstr>
      <vt:lpstr>Beberapa ketentuan untuk VERB</vt:lpstr>
      <vt:lpstr>Beberapa ketentuan untuk VERB</vt:lpstr>
      <vt:lpstr>PRONOUNS</vt:lpstr>
      <vt:lpstr>ADJECTIVES</vt:lpstr>
      <vt:lpstr>Noun or Acjective? What is the meaning?</vt:lpstr>
      <vt:lpstr>ADVERBS</vt:lpstr>
      <vt:lpstr>Adverbs: modify Vb/Adj/Adv</vt:lpstr>
      <vt:lpstr>Adverbs of Frequency</vt:lpstr>
      <vt:lpstr>Comparison of Adjective/Adverb</vt:lpstr>
      <vt:lpstr>Comparison of Adj/Advb</vt:lpstr>
      <vt:lpstr>Comparison of Adj/Advb</vt:lpstr>
      <vt:lpstr>Some CONJUNCTIONS</vt:lpstr>
      <vt:lpstr>ARTICLES</vt:lpstr>
      <vt:lpstr>Expressions of Quantity </vt:lpstr>
      <vt:lpstr>Expressions of Singular Noun</vt:lpstr>
      <vt:lpstr>PowerPoint Presentation</vt:lpstr>
    </vt:vector>
  </TitlesOfParts>
  <Company>Fujitsu Indonesia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Sentences</dc:title>
  <dc:creator>Yosa A, Alzuhdy</dc:creator>
  <cp:lastModifiedBy>Yosa A. Alzuhdy</cp:lastModifiedBy>
  <cp:revision>532</cp:revision>
  <dcterms:created xsi:type="dcterms:W3CDTF">2006-10-15T19:30:25Z</dcterms:created>
  <dcterms:modified xsi:type="dcterms:W3CDTF">2016-10-06T04:42:57Z</dcterms:modified>
</cp:coreProperties>
</file>