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480" r:id="rId2"/>
    <p:sldId id="801" r:id="rId3"/>
    <p:sldId id="846" r:id="rId4"/>
    <p:sldId id="770" r:id="rId5"/>
    <p:sldId id="848" r:id="rId6"/>
    <p:sldId id="850" r:id="rId7"/>
    <p:sldId id="847" r:id="rId8"/>
    <p:sldId id="849" r:id="rId9"/>
    <p:sldId id="788" r:id="rId10"/>
    <p:sldId id="851" r:id="rId11"/>
    <p:sldId id="852" r:id="rId12"/>
    <p:sldId id="853" r:id="rId13"/>
    <p:sldId id="844" r:id="rId14"/>
    <p:sldId id="854" r:id="rId15"/>
    <p:sldId id="855" r:id="rId16"/>
    <p:sldId id="863" r:id="rId17"/>
    <p:sldId id="845" r:id="rId18"/>
    <p:sldId id="856" r:id="rId19"/>
    <p:sldId id="795" r:id="rId20"/>
    <p:sldId id="796" r:id="rId21"/>
    <p:sldId id="797" r:id="rId22"/>
    <p:sldId id="798" r:id="rId23"/>
    <p:sldId id="857" r:id="rId24"/>
    <p:sldId id="858" r:id="rId25"/>
    <p:sldId id="859" r:id="rId26"/>
    <p:sldId id="860" r:id="rId27"/>
    <p:sldId id="861" r:id="rId28"/>
    <p:sldId id="799" r:id="rId29"/>
    <p:sldId id="800" r:id="rId30"/>
    <p:sldId id="829" r:id="rId31"/>
    <p:sldId id="830" r:id="rId32"/>
    <p:sldId id="827" r:id="rId33"/>
    <p:sldId id="810" r:id="rId34"/>
    <p:sldId id="862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8E001B"/>
    <a:srgbClr val="006600"/>
    <a:srgbClr val="FF66CC"/>
    <a:srgbClr val="61FF69"/>
    <a:srgbClr val="003300"/>
    <a:srgbClr val="FF33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 autoAdjust="0"/>
    <p:restoredTop sz="94472" autoAdjust="0"/>
  </p:normalViewPr>
  <p:slideViewPr>
    <p:cSldViewPr>
      <p:cViewPr>
        <p:scale>
          <a:sx n="70" d="100"/>
          <a:sy n="70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FBS</a:t>
              </a:r>
              <a:r>
                <a:rPr lang="en-AU" sz="1900" b="1" dirty="0" smtClean="0">
                  <a:solidFill>
                    <a:srgbClr val="D60093"/>
                  </a:solidFill>
                  <a:latin typeface="Microsoft Sans Serif" pitchFamily="34" charset="0"/>
                </a:rPr>
                <a:t>-UNY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8675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  <p:bldLst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115888"/>
            <a:ext cx="7902575" cy="722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 marL="1023938" indent="-566738">
              <a:defRPr/>
            </a:lvl2pPr>
            <a:lvl3pPr marL="1433513" indent="-519113">
              <a:defRPr/>
            </a:lvl3pPr>
            <a:lvl4pPr marL="1828800" indent="-457200">
              <a:defRPr/>
            </a:lvl4pPr>
            <a:lvl5pPr marL="2224088" indent="-3952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33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RESEARCH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QUANTITATIVE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/>
      </p:par>
    </p:tnLst>
    <p:bldLst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566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377950" indent="-46355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882775" indent="-5111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224088" indent="-3952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82E9FE"/>
                </a:solidFill>
              </a:rPr>
              <a:t>2a. WHO of RESEARCH</a:t>
            </a:r>
            <a:endParaRPr lang="id-ID" sz="40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3">
              <a:lumMod val="6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00A4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 smtClean="0">
                <a:solidFill>
                  <a:srgbClr val="0000A4"/>
                </a:solidFill>
              </a:rPr>
              <a:t>Quantitative Research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gatha" pitchFamily="2" charset="0"/>
              </a:rPr>
              <a:t>English Language and Literature Study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A20202"/>
                </a:solidFill>
              </a:rPr>
              <a:t>Yogyakarta State University</a:t>
            </a:r>
            <a:endParaRPr lang="id-ID" b="1" dirty="0" smtClean="0">
              <a:solidFill>
                <a:srgbClr val="A20202"/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31E-E206-4C49-9F05-6385DC9DDDDA}" type="slidenum">
              <a:rPr lang="en-US"/>
              <a:pPr/>
              <a:t>10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Frame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 smtClean="0"/>
              <a:t>Sampling Frame: </a:t>
            </a:r>
            <a:r>
              <a:rPr lang="en-US" sz="2800" dirty="0" smtClean="0"/>
              <a:t>A list of all the individuals (units) in the population from which the sample is taken; the actual list of sampling units (or elements). 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Examples </a:t>
            </a:r>
            <a:r>
              <a:rPr lang="en-US" sz="2800" u="sng" dirty="0"/>
              <a:t>of Sampling Frames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Students of Yogyakarta State University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List </a:t>
            </a:r>
            <a:r>
              <a:rPr lang="en-US" dirty="0"/>
              <a:t>of businesses registered with the Chamber of Commerce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phone book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List of </a:t>
            </a:r>
            <a:r>
              <a:rPr lang="en-US" dirty="0" smtClean="0"/>
              <a:t>students </a:t>
            </a:r>
            <a:r>
              <a:rPr lang="en-US" dirty="0"/>
              <a:t>served by </a:t>
            </a:r>
            <a:r>
              <a:rPr lang="en-US" dirty="0" smtClean="0"/>
              <a:t>the ILLC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List of labor migrants registered with authorities in a particular </a:t>
            </a:r>
            <a:r>
              <a:rPr lang="en-US" dirty="0" smtClean="0"/>
              <a:t>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5808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Sampling Techniques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NON-RANDOM SAMPLING </a:t>
            </a:r>
            <a:r>
              <a:rPr lang="en-US" dirty="0" smtClean="0"/>
              <a:t>(Non-Probability): each member of the sampling frame </a:t>
            </a:r>
            <a:r>
              <a:rPr lang="en-US" b="1" dirty="0" smtClean="0">
                <a:solidFill>
                  <a:srgbClr val="FF0000"/>
                </a:solidFill>
              </a:rPr>
              <a:t>does not have an equal chance </a:t>
            </a:r>
            <a:r>
              <a:rPr lang="en-US" dirty="0" smtClean="0"/>
              <a:t>of being selected as a participant in the study.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Convenience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Snowball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CC"/>
                </a:solidFill>
              </a:rPr>
              <a:t>Purposive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CC"/>
                </a:solidFill>
              </a:rPr>
              <a:t>Quota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CC"/>
                </a:solidFill>
              </a:rPr>
              <a:t>Self-Selected/Voluntary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/>
              <a:t>RANDOM SAMPLING </a:t>
            </a:r>
            <a:r>
              <a:rPr lang="en-US" dirty="0" smtClean="0"/>
              <a:t>(Probability): each member of the sampling frame </a:t>
            </a:r>
            <a:r>
              <a:rPr lang="en-US" b="1" dirty="0" smtClean="0">
                <a:solidFill>
                  <a:srgbClr val="FF0000"/>
                </a:solidFill>
              </a:rPr>
              <a:t>has an equal chance </a:t>
            </a:r>
            <a:r>
              <a:rPr lang="en-US" dirty="0" smtClean="0"/>
              <a:t>of being selected.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Simple Random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Stratified Random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Systematic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Cluster Sampling</a:t>
            </a:r>
          </a:p>
        </p:txBody>
      </p:sp>
    </p:spTree>
    <p:extLst>
      <p:ext uri="{BB962C8B-B14F-4D97-AF65-F5344CB8AC3E}">
        <p14:creationId xmlns:p14="http://schemas.microsoft.com/office/powerpoint/2010/main" val="238476747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Convenience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2746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1170848" y="1655188"/>
            <a:ext cx="4181296" cy="34153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04800" y="2844350"/>
            <a:ext cx="6233886" cy="34153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04800" y="4030892"/>
            <a:ext cx="8763000" cy="34153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597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31E-E206-4C49-9F05-6385DC9DDDDA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Sampling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6" y="1295400"/>
            <a:ext cx="8763000" cy="53340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Typically used in </a:t>
            </a:r>
            <a:r>
              <a:rPr lang="en-US" sz="2800" b="1" dirty="0" smtClean="0"/>
              <a:t>qualitative research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When members of a population are difficult to locate, for covert sub-populations, non-cooperative groups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Recruit one respondent, who identifies others, who identify still others,….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Primarily used for exploratory purposes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Snowball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7272"/>
            <a:ext cx="8915400" cy="585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4706256" y="961572"/>
            <a:ext cx="4314372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72143" y="1270767"/>
            <a:ext cx="8763000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90286" y="1585686"/>
            <a:ext cx="8763000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4800" y="1905000"/>
            <a:ext cx="408800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491819" y="2856453"/>
            <a:ext cx="7242153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779064" y="4408871"/>
            <a:ext cx="5256079" cy="34153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90286" y="4744396"/>
            <a:ext cx="8763000" cy="189891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8665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0"/>
            <a:ext cx="7902575" cy="722312"/>
          </a:xfrm>
        </p:spPr>
        <p:txBody>
          <a:bodyPr/>
          <a:lstStyle/>
          <a:p>
            <a:r>
              <a:rPr lang="en-US" dirty="0" smtClean="0"/>
              <a:t>Why Snowball Sampling?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9" y="762000"/>
            <a:ext cx="893671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2150199" y="1143001"/>
            <a:ext cx="6921229" cy="27940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81827" y="1433287"/>
            <a:ext cx="4319202" cy="27940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110342" y="3200400"/>
            <a:ext cx="449680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760228" y="5570625"/>
            <a:ext cx="2307572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0286" y="5845787"/>
            <a:ext cx="8763000" cy="341536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90286" y="6180225"/>
            <a:ext cx="8763000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90286" y="6462486"/>
            <a:ext cx="544113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771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31E-E206-4C49-9F05-6385DC9DDDDA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775" y="115888"/>
            <a:ext cx="8144823" cy="722312"/>
          </a:xfrm>
        </p:spPr>
        <p:txBody>
          <a:bodyPr/>
          <a:lstStyle/>
          <a:p>
            <a:r>
              <a:rPr lang="en-US" dirty="0" smtClean="0"/>
              <a:t>Other Non-Probability Sampling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PURPOSIVE SAMPLING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Select the sample on the basis of knowledge of the population: suitability with the purpose, or use expert judges to identify candidates to select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Typically used for very rare populations, such as deviant cases</a:t>
            </a:r>
            <a:endParaRPr lang="en-US" sz="3200" b="1" dirty="0" smtClean="0"/>
          </a:p>
          <a:p>
            <a:pPr>
              <a:spcBef>
                <a:spcPts val="2400"/>
              </a:spcBef>
            </a:pPr>
            <a:r>
              <a:rPr lang="en-US" sz="2800" b="1" dirty="0" smtClean="0"/>
              <a:t>SELF-SELECTED/VOLUNTARY SAMPLING</a:t>
            </a:r>
            <a:endParaRPr lang="en-US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Give the candidates opportunity to voluntarily participate in a survey</a:t>
            </a:r>
            <a:endParaRPr lang="en-US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/>
              <a:t>Provide questionnaires to be self-completed</a:t>
            </a:r>
            <a:endParaRPr lang="en-US" sz="3200" b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432118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CE31E-E206-4C49-9F05-6385DC9DDDDA}" type="slidenum">
              <a:rPr lang="en-US"/>
              <a:pPr/>
              <a:t>17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Sampling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6" y="1295400"/>
            <a:ext cx="8763000" cy="5334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600" dirty="0" smtClean="0"/>
              <a:t>A stratified convenience sampling strategy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Begins with a table that describes the characteristics of the target population</a:t>
            </a:r>
          </a:p>
          <a:p>
            <a:pPr lvl="1"/>
            <a:r>
              <a:rPr lang="en-US" sz="2600" dirty="0" smtClean="0"/>
              <a:t>e.g. the composition of postgraduate students at UNY in terms of faculty, race, and gender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Then select on a convenience basis, postgraduate students in the same proportions regarding faculty, race, and gender than in the population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Of course, the quota frame (the proportions in the table) must be accurate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And biases may be introduced when selecting elements to study</a:t>
            </a:r>
            <a:endParaRPr lang="en-US" sz="26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18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1" y="76200"/>
            <a:ext cx="89617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3" y="4234542"/>
            <a:ext cx="8944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214086" y="137886"/>
            <a:ext cx="8824685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209222" y="443842"/>
            <a:ext cx="8824685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02211" y="747486"/>
            <a:ext cx="611933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636802" y="4300847"/>
            <a:ext cx="3402298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28601" y="4593772"/>
            <a:ext cx="8534400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270931" y="5229190"/>
            <a:ext cx="6911167" cy="27889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6919616" y="6141522"/>
            <a:ext cx="2112559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28600" y="6446322"/>
            <a:ext cx="7239000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0950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Selecting Simple Random Sample-</a:t>
            </a:r>
            <a:r>
              <a:rPr lang="en-US" sz="2800" dirty="0" smtClean="0"/>
              <a:t>MS Excel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19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427" y="13648"/>
            <a:ext cx="8924925" cy="681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Process</a:t>
            </a:r>
          </a:p>
        </p:txBody>
      </p:sp>
      <p:pic>
        <p:nvPicPr>
          <p:cNvPr id="8195" name="Picture 7" descr="2-1.jpg                                                        0021549FMacintosh HD                   BB710281: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9904" y="1094096"/>
            <a:ext cx="8610600" cy="5676098"/>
          </a:xfrm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Selecting Simple Random Sample - SPSS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20</a:t>
            </a:fld>
            <a:endParaRPr lang="en-AU" sz="1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8448" y="103496"/>
            <a:ext cx="876899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808"/>
            <a:ext cx="7902575" cy="722312"/>
          </a:xfrm>
        </p:spPr>
        <p:txBody>
          <a:bodyPr/>
          <a:lstStyle/>
          <a:p>
            <a:r>
              <a:rPr lang="en-US" dirty="0" smtClean="0"/>
              <a:t>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21</a:t>
            </a:fld>
            <a:endParaRPr lang="en-AU" sz="16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6174" y="627797"/>
            <a:ext cx="8994178" cy="62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 bwMode="auto">
          <a:xfrm>
            <a:off x="179696" y="675753"/>
            <a:ext cx="8827826" cy="2769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221104" y="666466"/>
            <a:ext cx="2759122" cy="27523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124200" y="972345"/>
            <a:ext cx="5883322" cy="2769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18552" y="1257049"/>
            <a:ext cx="4495800" cy="2769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28601" y="2133600"/>
            <a:ext cx="8534400" cy="283028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516802" y="4505697"/>
            <a:ext cx="7555946" cy="26818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16725" y="4788725"/>
            <a:ext cx="2288969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947556" y="5661562"/>
            <a:ext cx="2288969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78825" y="6268192"/>
            <a:ext cx="8311541" cy="26818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194030" y="6541325"/>
            <a:ext cx="5749570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0"/>
            <a:ext cx="7902575" cy="722312"/>
          </a:xfrm>
        </p:spPr>
        <p:txBody>
          <a:bodyPr/>
          <a:lstStyle/>
          <a:p>
            <a:r>
              <a:rPr lang="en-US" sz="4000" dirty="0" smtClean="0"/>
              <a:t>Margin of Error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22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23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4344"/>
            <a:ext cx="8920162" cy="67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932591" y="685800"/>
            <a:ext cx="5135209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67589" y="955344"/>
            <a:ext cx="7702704" cy="30350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235656" y="2348552"/>
            <a:ext cx="1352261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7539369" y="2348552"/>
            <a:ext cx="1487487" cy="27016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77504" y="2631892"/>
            <a:ext cx="8749352" cy="27591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69754" y="2909396"/>
            <a:ext cx="2397246" cy="27591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8422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648" y="47172"/>
            <a:ext cx="7902575" cy="722312"/>
          </a:xfrm>
        </p:spPr>
        <p:txBody>
          <a:bodyPr/>
          <a:lstStyle/>
          <a:p>
            <a:r>
              <a:rPr lang="en-US" dirty="0" smtClean="0"/>
              <a:t>Stratified Random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24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62000"/>
            <a:ext cx="890304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1877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25</a:t>
            </a:fld>
            <a:endParaRPr lang="en-AU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90600"/>
            <a:ext cx="8954791" cy="278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773714"/>
            <a:ext cx="8939212" cy="308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1368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26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5" y="1143000"/>
            <a:ext cx="8954435" cy="536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39948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Random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27</a:t>
            </a:fld>
            <a:endParaRPr lang="en-A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915400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3138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Random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28</a:t>
            </a:fld>
            <a:endParaRPr lang="en-A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1" y="103496"/>
            <a:ext cx="8915400" cy="66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29</a:t>
            </a:fld>
            <a:endParaRPr lang="en-AU" sz="1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503" y="54592"/>
            <a:ext cx="8825553" cy="678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to begin: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0" y="990600"/>
            <a:ext cx="89466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ular Callout 7"/>
          <p:cNvSpPr/>
          <p:nvPr/>
        </p:nvSpPr>
        <p:spPr bwMode="auto">
          <a:xfrm>
            <a:off x="304800" y="3401704"/>
            <a:ext cx="7952096" cy="31048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397456" y="3415352"/>
            <a:ext cx="2590800" cy="31048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04800" y="5216857"/>
            <a:ext cx="7952096" cy="31048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260144" y="5584209"/>
            <a:ext cx="4335438" cy="325272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008496" y="5943600"/>
            <a:ext cx="7010400" cy="31048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83192" y="6286501"/>
            <a:ext cx="4438934" cy="34631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609230" y="5574827"/>
            <a:ext cx="1760561" cy="34631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2525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2B80-E128-4E2E-9DC3-6C3BA09AEC15}" type="slidenum">
              <a:rPr lang="en-US"/>
              <a:pPr/>
              <a:t>30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Error (Bias)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reliability and internal validity of your research can be effected by:</a:t>
            </a:r>
          </a:p>
          <a:p>
            <a:pPr marL="806450">
              <a:buFont typeface="Wingdings" pitchFamily="2" charset="2"/>
              <a:buChar char="Ø"/>
              <a:tabLst>
                <a:tab pos="900113" algn="l"/>
              </a:tabLst>
            </a:pPr>
            <a:r>
              <a:rPr lang="en-US" dirty="0"/>
              <a:t>	</a:t>
            </a:r>
            <a:r>
              <a:rPr lang="en-US" dirty="0" smtClean="0"/>
              <a:t>Sampling errors (Bias)</a:t>
            </a:r>
          </a:p>
          <a:p>
            <a:pPr marL="806450">
              <a:buFont typeface="Wingdings" pitchFamily="2" charset="2"/>
              <a:buChar char="Ø"/>
              <a:tabLst>
                <a:tab pos="900113" algn="l"/>
              </a:tabLst>
            </a:pPr>
            <a:r>
              <a:rPr lang="en-US" dirty="0" smtClean="0"/>
              <a:t>	Non-sampling errors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Sampling error occurs when an abnormally large number of units with unusual characteristics are chosen from a given population.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Influence disturbing randomness of sample population</a:t>
            </a:r>
          </a:p>
          <a:p>
            <a:pPr lvl="1"/>
            <a:r>
              <a:rPr lang="en-US" dirty="0" smtClean="0"/>
              <a:t>Sample selection</a:t>
            </a:r>
          </a:p>
          <a:p>
            <a:pPr lvl="1"/>
            <a:r>
              <a:rPr lang="en-US" dirty="0" smtClean="0"/>
              <a:t>Response rate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C8069-3CA4-4EB5-BB48-4039EEF33575}" type="slidenum">
              <a:rPr lang="en-US"/>
              <a:pPr/>
              <a:t>31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Error (Bias)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u="sng" dirty="0"/>
              <a:t>Most often the result of</a:t>
            </a:r>
            <a:r>
              <a:rPr lang="en-US" sz="28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Flawed </a:t>
            </a:r>
            <a:r>
              <a:rPr lang="en-US" sz="2800" dirty="0"/>
              <a:t>sampling frame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Poor sampling strategy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Small sample </a:t>
            </a:r>
            <a:r>
              <a:rPr lang="en-US" sz="2800" dirty="0" smtClean="0"/>
              <a:t>size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Protecting against sampling error</a:t>
            </a:r>
            <a:r>
              <a:rPr lang="en-US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Use a large sample size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Probability sampling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Most representative sampling frame available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6E93B-6106-4527-B1D9-795DD9F7E29B}" type="slidenum">
              <a:rPr lang="en-US"/>
              <a:pPr/>
              <a:t>32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Size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 dirty="0"/>
              <a:t>Quantitative Research</a:t>
            </a:r>
            <a:r>
              <a:rPr lang="en-US" dirty="0"/>
              <a:t>:</a:t>
            </a:r>
          </a:p>
          <a:p>
            <a:r>
              <a:rPr lang="en-US" dirty="0"/>
              <a:t>A function of the variability or variance one expects to find in the population (standard deviation), and the statistical level of confidence (usually 95%) one wishes to use.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 dirty="0"/>
              <a:t>Qualitative Research</a:t>
            </a:r>
            <a:r>
              <a:rPr lang="en-US" dirty="0"/>
              <a:t>:</a:t>
            </a:r>
          </a:p>
          <a:p>
            <a:r>
              <a:rPr lang="en-US" dirty="0"/>
              <a:t>As big as possible</a:t>
            </a:r>
          </a:p>
          <a:p>
            <a:r>
              <a:rPr lang="en-US" dirty="0"/>
              <a:t>No definite rules to be followed 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62034"/>
          </a:xfrm>
        </p:spPr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12"/>
            <a:ext cx="7772400" cy="4981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The larger the sample, the better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Guidelines (for professional research):</a:t>
            </a:r>
            <a:endParaRPr lang="en-US" sz="2800" dirty="0"/>
          </a:p>
          <a:p>
            <a:pPr lvl="1"/>
            <a:r>
              <a:rPr lang="en-US" sz="2800" dirty="0"/>
              <a:t>&lt; 100 survey entire population</a:t>
            </a:r>
          </a:p>
          <a:p>
            <a:pPr lvl="1"/>
            <a:r>
              <a:rPr lang="en-US" sz="2800" dirty="0"/>
              <a:t>~ 500 survey 50% of population</a:t>
            </a:r>
          </a:p>
          <a:p>
            <a:pPr lvl="1"/>
            <a:r>
              <a:rPr lang="en-US" sz="2800" dirty="0"/>
              <a:t>~ 1,500 survey 20% of population</a:t>
            </a:r>
          </a:p>
          <a:p>
            <a:pPr lvl="1"/>
            <a:r>
              <a:rPr lang="en-US" sz="2800" dirty="0"/>
              <a:t>&gt; 5,000 survey 400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Larger sample may be necessary for heterogeneous </a:t>
            </a:r>
            <a:r>
              <a:rPr lang="en-US" sz="2800" dirty="0" smtClean="0"/>
              <a:t>population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For undergrad: approx.30 or more samples</a:t>
            </a:r>
            <a:endParaRPr lang="en-US" sz="28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That’s all for today</a:t>
            </a:r>
          </a:p>
          <a:p>
            <a:pPr algn="ctr"/>
            <a:r>
              <a:rPr lang="en-US" sz="4000" dirty="0" smtClean="0">
                <a:solidFill>
                  <a:srgbClr val="0000CC"/>
                </a:solidFill>
              </a:rPr>
              <a:t>…</a:t>
            </a:r>
            <a:endParaRPr lang="en-US" sz="4000" dirty="0">
              <a:solidFill>
                <a:srgbClr val="0000CC"/>
              </a:solidFill>
            </a:endParaRPr>
          </a:p>
          <a:p>
            <a:pPr algn="ctr"/>
            <a:r>
              <a:rPr lang="en-US" sz="4000" dirty="0" smtClean="0"/>
              <a:t>Prepare for the next material: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How and Why of the Research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34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409800044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WHO?  Sampling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Often the groups sociologists want to study are so large or so dispersed that research on the whole group is impossible.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 construct a picture of the entire group, they take data from a subset of the.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rgbClr val="0000CC"/>
                </a:solidFill>
              </a:rPr>
              <a:t>sample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/>
              <a:t>is any subset of a population.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rgbClr val="0000CC"/>
                </a:solidFill>
              </a:rPr>
              <a:t>population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/>
              <a:t>is a relatively large collection of people, </a:t>
            </a:r>
            <a:r>
              <a:rPr lang="en-US" sz="2800" dirty="0" smtClean="0">
                <a:solidFill>
                  <a:srgbClr val="0000CC"/>
                </a:solidFill>
              </a:rPr>
              <a:t>the universe of the people</a:t>
            </a:r>
            <a:r>
              <a:rPr lang="en-US" sz="2800" dirty="0" smtClean="0"/>
              <a:t>, that a researcher studies and about which generalizations are made.</a:t>
            </a: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Many situations where not possible to study the entire </a:t>
            </a:r>
            <a:r>
              <a:rPr lang="en-US" sz="2800" dirty="0" smtClean="0"/>
              <a:t>population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 sample is a finite part of a population whose properties are studied to gain information about the whole.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Subset of population can be used to make generalizations</a:t>
            </a:r>
          </a:p>
          <a:p>
            <a:pPr lvl="1"/>
            <a:r>
              <a:rPr lang="en-US" sz="2800" dirty="0"/>
              <a:t>Must be representative of total population</a:t>
            </a:r>
          </a:p>
          <a:p>
            <a:pPr lvl="1"/>
            <a:r>
              <a:rPr lang="en-US" sz="2800" dirty="0"/>
              <a:t>See all characteristics of total population in same relationship</a:t>
            </a:r>
          </a:p>
          <a:p>
            <a:pPr lvl="1"/>
            <a:r>
              <a:rPr lang="en-US" sz="2800" dirty="0"/>
              <a:t>Microcosm of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292707671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805BE-59C8-49E6-8E3C-268EFA96D5A6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</a:t>
            </a:r>
            <a:r>
              <a:rPr lang="en-US" dirty="0"/>
              <a:t>Strategy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degree to which your sample mirrors the population from which it comes will depend to a large extent on your sampling strategy.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sampling strategy is the way in which you select units from the population for inclusion into your study.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800" i="1" dirty="0" smtClean="0"/>
              <a:t>Why </a:t>
            </a:r>
            <a:r>
              <a:rPr lang="en-US" sz="2800" i="1" dirty="0"/>
              <a:t>is this important?</a:t>
            </a:r>
          </a:p>
        </p:txBody>
      </p:sp>
    </p:spTree>
    <p:extLst>
      <p:ext uri="{BB962C8B-B14F-4D97-AF65-F5344CB8AC3E}">
        <p14:creationId xmlns:p14="http://schemas.microsoft.com/office/powerpoint/2010/main" val="59817307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sampling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1" y="839559"/>
            <a:ext cx="8933419" cy="595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258808" y="910369"/>
            <a:ext cx="8747306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68165" y="1204686"/>
            <a:ext cx="209403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291381" y="1223595"/>
            <a:ext cx="3065877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chemeClr val="accent2">
              <a:alpha val="22000"/>
            </a:scheme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68165" y="2765739"/>
            <a:ext cx="879963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16995" y="2741578"/>
            <a:ext cx="1798977" cy="354978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72142" y="3056025"/>
            <a:ext cx="8799635" cy="28226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4187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AA8A-ADA0-40A3-8727-3D6DB7A5ABEA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208900" name="Picture 4" descr="micesqu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893629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15271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Quant.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504" y="838200"/>
            <a:ext cx="8839200" cy="59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32417</TotalTime>
  <Words>804</Words>
  <Application>Microsoft Office PowerPoint</Application>
  <PresentationFormat>On-screen Show (4:3)</PresentationFormat>
  <Paragraphs>168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Yosa A. Alzuhdy</vt:lpstr>
      <vt:lpstr>2a. WHO of RESEARCH</vt:lpstr>
      <vt:lpstr>Research Process</vt:lpstr>
      <vt:lpstr>Three questions to begin:</vt:lpstr>
      <vt:lpstr>WHO?  Sampling</vt:lpstr>
      <vt:lpstr>Sampling</vt:lpstr>
      <vt:lpstr>Sampling Strategy</vt:lpstr>
      <vt:lpstr>Why is sampling important?</vt:lpstr>
      <vt:lpstr>PowerPoint Presentation</vt:lpstr>
      <vt:lpstr>Sample Quant. Research</vt:lpstr>
      <vt:lpstr>Sampling Frame</vt:lpstr>
      <vt:lpstr>Sampling Techniques</vt:lpstr>
      <vt:lpstr>Convenience Sampling</vt:lpstr>
      <vt:lpstr>Snowball Sampling</vt:lpstr>
      <vt:lpstr>Snowball Sampling</vt:lpstr>
      <vt:lpstr>Why Snowball Sampling?</vt:lpstr>
      <vt:lpstr>Other Non-Probability Sampling</vt:lpstr>
      <vt:lpstr>Quota Sampling</vt:lpstr>
      <vt:lpstr>Simple Random Sampling</vt:lpstr>
      <vt:lpstr>Selecting Simple Random Sample-MS Excel</vt:lpstr>
      <vt:lpstr>Selecting Simple Random Sample - SPSS</vt:lpstr>
      <vt:lpstr>Margin of Error</vt:lpstr>
      <vt:lpstr>Margin of Error</vt:lpstr>
      <vt:lpstr>PowerPoint Presentation</vt:lpstr>
      <vt:lpstr>Stratified Random Sampling</vt:lpstr>
      <vt:lpstr>Systematic Sampling</vt:lpstr>
      <vt:lpstr>Cluster Sampling</vt:lpstr>
      <vt:lpstr>Generating a Random Sample</vt:lpstr>
      <vt:lpstr>Generating Random Number</vt:lpstr>
      <vt:lpstr>PowerPoint Presentation</vt:lpstr>
      <vt:lpstr>Sampling Error (Bias)</vt:lpstr>
      <vt:lpstr>Sampling Error (Bias)</vt:lpstr>
      <vt:lpstr>Sample Size</vt:lpstr>
      <vt:lpstr>Sample Size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574</cp:revision>
  <dcterms:created xsi:type="dcterms:W3CDTF">2006-10-15T19:30:25Z</dcterms:created>
  <dcterms:modified xsi:type="dcterms:W3CDTF">2016-10-06T18:16:48Z</dcterms:modified>
</cp:coreProperties>
</file>