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8" r:id="rId3"/>
    <p:sldId id="259" r:id="rId4"/>
    <p:sldId id="260" r:id="rId5"/>
    <p:sldId id="261" r:id="rId6"/>
    <p:sldId id="262" r:id="rId7"/>
    <p:sldId id="263" r:id="rId8"/>
    <p:sldId id="264" r:id="rId9"/>
    <p:sldId id="314" r:id="rId10"/>
    <p:sldId id="265" r:id="rId11"/>
    <p:sldId id="266" r:id="rId12"/>
    <p:sldId id="267" r:id="rId13"/>
    <p:sldId id="268" r:id="rId14"/>
    <p:sldId id="269" r:id="rId15"/>
    <p:sldId id="285"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301" r:id="rId31"/>
    <p:sldId id="297" r:id="rId32"/>
    <p:sldId id="298" r:id="rId33"/>
    <p:sldId id="299" r:id="rId34"/>
    <p:sldId id="302" r:id="rId35"/>
    <p:sldId id="300" r:id="rId36"/>
    <p:sldId id="312" r:id="rId37"/>
    <p:sldId id="313" r:id="rId38"/>
    <p:sldId id="303" r:id="rId39"/>
    <p:sldId id="304" r:id="rId40"/>
    <p:sldId id="305" r:id="rId41"/>
    <p:sldId id="306" r:id="rId42"/>
    <p:sldId id="307" r:id="rId43"/>
    <p:sldId id="308" r:id="rId44"/>
    <p:sldId id="309" r:id="rId45"/>
    <p:sldId id="310" r:id="rId46"/>
    <p:sldId id="311" r:id="rId4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333" autoAdjust="0"/>
  </p:normalViewPr>
  <p:slideViewPr>
    <p:cSldViewPr>
      <p:cViewPr varScale="1">
        <p:scale>
          <a:sx n="70" d="100"/>
          <a:sy n="70" d="100"/>
        </p:scale>
        <p:origin x="-11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34779-07B7-4F8B-BCE7-5CD69AA25A5C}" type="datetimeFigureOut">
              <a:rPr lang="id-ID" smtClean="0"/>
              <a:pPr/>
              <a:t>31/03/2011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39076-87C2-4014-B18C-02DC9FF68EA8}"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1E4FC-1253-456B-8EC3-3CE00C46BD7D}" type="slidenum">
              <a:rPr lang="en-US"/>
              <a:pPr/>
              <a:t>3</a:t>
            </a:fld>
            <a:endParaRPr lang="en-US"/>
          </a:p>
        </p:txBody>
      </p:sp>
      <p:sp>
        <p:nvSpPr>
          <p:cNvPr id="63490" name="Rectangle 2"/>
          <p:cNvSpPr>
            <a:spLocks noGrp="1" noRot="1" noChangeAspect="1" noChangeArrowheads="1" noTextEdit="1"/>
          </p:cNvSpPr>
          <p:nvPr>
            <p:ph type="sldImg"/>
          </p:nvPr>
        </p:nvSpPr>
        <p:spPr>
          <a:xfrm>
            <a:off x="1143000" y="687388"/>
            <a:ext cx="4572000" cy="3429000"/>
          </a:xfrm>
          <a:ln/>
        </p:spPr>
      </p:sp>
      <p:sp>
        <p:nvSpPr>
          <p:cNvPr id="63491" name="Rectangle 3"/>
          <p:cNvSpPr>
            <a:spLocks noGrp="1" noChangeArrowheads="1"/>
          </p:cNvSpPr>
          <p:nvPr>
            <p:ph type="body" idx="1"/>
          </p:nvPr>
        </p:nvSpPr>
        <p:spPr>
          <a:xfrm>
            <a:off x="914400" y="4343400"/>
            <a:ext cx="5029200" cy="4114800"/>
          </a:xfrm>
        </p:spPr>
        <p:txBody>
          <a:bodyPr/>
          <a:lstStyle/>
          <a:p>
            <a:r>
              <a:rPr lang="th-TH"/>
              <a:t>Source:  Stallings, </a:t>
            </a:r>
            <a:r>
              <a:rPr lang="th-TH" i="1"/>
              <a:t>Data &amp; Computer Communications</a:t>
            </a:r>
            <a:r>
              <a:rPr lang="th-TH"/>
              <a:t>, Figure 4.1</a:t>
            </a:r>
          </a:p>
          <a:p>
            <a:r>
              <a:rPr lang="th-TH"/>
              <a:t>ELF = Extremely low frequency</a:t>
            </a:r>
          </a:p>
          <a:p>
            <a:r>
              <a:rPr lang="th-TH"/>
              <a:t>VF = Voice frequency</a:t>
            </a:r>
          </a:p>
          <a:p>
            <a:r>
              <a:rPr lang="th-TH"/>
              <a:t>VLF = Very low frequency</a:t>
            </a:r>
          </a:p>
          <a:p>
            <a:r>
              <a:rPr lang="th-TH"/>
              <a:t>LF = Low frequency</a:t>
            </a:r>
          </a:p>
          <a:p>
            <a:r>
              <a:rPr lang="th-TH"/>
              <a:t>MF = Medium frequency</a:t>
            </a:r>
          </a:p>
          <a:p>
            <a:r>
              <a:rPr lang="th-TH"/>
              <a:t>HF = High frequency</a:t>
            </a:r>
          </a:p>
          <a:p>
            <a:r>
              <a:rPr lang="th-TH"/>
              <a:t>VHF = Very high frequency</a:t>
            </a:r>
          </a:p>
          <a:p>
            <a:r>
              <a:rPr lang="th-TH"/>
              <a:t>UHF = Ultra high frequency</a:t>
            </a:r>
          </a:p>
          <a:p>
            <a:r>
              <a:rPr lang="th-TH"/>
              <a:t>SHF = Super high frequency</a:t>
            </a:r>
          </a:p>
          <a:p>
            <a:r>
              <a:rPr lang="th-TH"/>
              <a:t>EHF = Extremely high frequency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9A484-F9BA-47D5-A190-DB80BDB6F50C}" type="slidenum">
              <a:rPr lang="fr-FR"/>
              <a:pPr/>
              <a:t>40</a:t>
            </a:fld>
            <a:endParaRPr lang="fr-FR"/>
          </a:p>
        </p:txBody>
      </p:sp>
      <p:sp>
        <p:nvSpPr>
          <p:cNvPr id="80898" name="Rectangle 2"/>
          <p:cNvSpPr>
            <a:spLocks noGrp="1" noRot="1" noChangeAspect="1" noChangeArrowheads="1" noTextEdit="1"/>
          </p:cNvSpPr>
          <p:nvPr>
            <p:ph type="sldImg"/>
          </p:nvPr>
        </p:nvSpPr>
        <p:spPr>
          <a:xfrm>
            <a:off x="1141413" y="684213"/>
            <a:ext cx="4578350" cy="3433762"/>
          </a:xfrm>
          <a:ln/>
        </p:spPr>
      </p:sp>
      <p:sp>
        <p:nvSpPr>
          <p:cNvPr id="80900" name="Rectangle 4"/>
          <p:cNvSpPr>
            <a:spLocks noGrp="1" noChangeArrowheads="1"/>
          </p:cNvSpPr>
          <p:nvPr>
            <p:ph type="body" idx="1"/>
          </p:nvPr>
        </p:nvSpPr>
        <p:spPr/>
        <p:txBody>
          <a:bodyPr/>
          <a:lstStyle/>
          <a:p>
            <a:r>
              <a:rPr lang="en-US">
                <a:latin typeface="Times" charset="0"/>
              </a:rPr>
              <a:t>A generic depiction of an FDM system is shown in </a:t>
            </a:r>
            <a:r>
              <a:rPr lang="en-US"/>
              <a:t>Stallings DCC8e </a:t>
            </a:r>
            <a:r>
              <a:rPr lang="en-US">
                <a:latin typeface="Times" charset="0"/>
              </a:rPr>
              <a:t>Figure 8.4. A number of analog or digital signals [</a:t>
            </a:r>
            <a:r>
              <a:rPr lang="en-US" i="1">
                <a:latin typeface="Times" charset="0"/>
              </a:rPr>
              <a:t>m</a:t>
            </a:r>
            <a:r>
              <a:rPr lang="en-US" i="1" baseline="-25000">
                <a:latin typeface="Times" charset="0"/>
              </a:rPr>
              <a:t>i</a:t>
            </a:r>
            <a:r>
              <a:rPr lang="en-US">
                <a:latin typeface="Times" charset="0"/>
              </a:rPr>
              <a:t>(</a:t>
            </a:r>
            <a:r>
              <a:rPr lang="en-US" i="1">
                <a:latin typeface="Times" charset="0"/>
              </a:rPr>
              <a:t>t</a:t>
            </a:r>
            <a:r>
              <a:rPr lang="en-US">
                <a:latin typeface="Times" charset="0"/>
              </a:rPr>
              <a:t>), </a:t>
            </a:r>
            <a:r>
              <a:rPr lang="en-US" i="1">
                <a:latin typeface="Times" charset="0"/>
              </a:rPr>
              <a:t>i</a:t>
            </a:r>
            <a:r>
              <a:rPr lang="en-US">
                <a:latin typeface="Times" charset="0"/>
              </a:rPr>
              <a:t> = 1, </a:t>
            </a:r>
            <a:r>
              <a:rPr lang="en-US" i="1">
                <a:latin typeface="Times" charset="0"/>
              </a:rPr>
              <a:t>n</a:t>
            </a:r>
            <a:r>
              <a:rPr lang="en-US">
                <a:latin typeface="Times" charset="0"/>
              </a:rPr>
              <a:t>] are to be multiplexed onto the same transmission medium. Modulation equipment is needed to move each signal to the required frequency band, and multiplexing equipment is needed to combine the modulated signals. Each signal </a:t>
            </a:r>
            <a:r>
              <a:rPr lang="en-US" i="1">
                <a:latin typeface="Times" charset="0"/>
              </a:rPr>
              <a:t>m</a:t>
            </a:r>
            <a:r>
              <a:rPr lang="en-US" i="1" baseline="-25000">
                <a:latin typeface="Times" charset="0"/>
              </a:rPr>
              <a:t>i</a:t>
            </a:r>
            <a:r>
              <a:rPr lang="en-US">
                <a:latin typeface="Times" charset="0"/>
              </a:rPr>
              <a:t>(</a:t>
            </a:r>
            <a:r>
              <a:rPr lang="en-US" i="1">
                <a:latin typeface="Times" charset="0"/>
              </a:rPr>
              <a:t>t</a:t>
            </a:r>
            <a:r>
              <a:rPr lang="en-US">
                <a:latin typeface="Times" charset="0"/>
              </a:rPr>
              <a:t>) is modulated onto a carrier </a:t>
            </a:r>
            <a:r>
              <a:rPr lang="en-US" i="1">
                <a:latin typeface="Times" charset="0"/>
              </a:rPr>
              <a:t>f</a:t>
            </a:r>
            <a:r>
              <a:rPr lang="en-US" i="1" baseline="-25000">
                <a:latin typeface="Times" charset="0"/>
              </a:rPr>
              <a:t>i</a:t>
            </a:r>
            <a:r>
              <a:rPr lang="en-US">
                <a:latin typeface="Times" charset="0"/>
              </a:rPr>
              <a:t>; because multiple carriers are to be used, each is referred to as a </a:t>
            </a:r>
            <a:r>
              <a:rPr lang="en-US" b="1">
                <a:latin typeface="Times" charset="0"/>
              </a:rPr>
              <a:t>subcarrier</a:t>
            </a:r>
            <a:r>
              <a:rPr lang="en-US">
                <a:latin typeface="Times" charset="0"/>
              </a:rPr>
              <a:t>. Any type of modulation may be used. The resulting analog, modulated signals are then summed to produce a composite baseband signal </a:t>
            </a:r>
            <a:r>
              <a:rPr lang="en-US" i="1">
                <a:latin typeface="Times" charset="0"/>
              </a:rPr>
              <a:t>m</a:t>
            </a:r>
            <a:r>
              <a:rPr lang="en-US" i="1" baseline="-25000">
                <a:latin typeface="Times" charset="0"/>
              </a:rPr>
              <a:t>b</a:t>
            </a:r>
            <a:r>
              <a:rPr lang="en-US">
                <a:latin typeface="Times" charset="0"/>
              </a:rPr>
              <a:t>(</a:t>
            </a:r>
            <a:r>
              <a:rPr lang="en-US" i="1">
                <a:latin typeface="Times" charset="0"/>
              </a:rPr>
              <a:t>t</a:t>
            </a:r>
            <a:r>
              <a:rPr lang="en-US">
                <a:latin typeface="Times" charset="0"/>
              </a:rPr>
              <a:t>). Figure 8.4b shows the result. The spectrum of signal </a:t>
            </a:r>
            <a:r>
              <a:rPr lang="en-US" i="1">
                <a:latin typeface="Times" charset="0"/>
              </a:rPr>
              <a:t>m</a:t>
            </a:r>
            <a:r>
              <a:rPr lang="en-US" i="1" baseline="-25000">
                <a:latin typeface="Times" charset="0"/>
              </a:rPr>
              <a:t>i</a:t>
            </a:r>
            <a:r>
              <a:rPr lang="en-US">
                <a:latin typeface="Times" charset="0"/>
              </a:rPr>
              <a:t>(</a:t>
            </a:r>
            <a:r>
              <a:rPr lang="en-US" i="1">
                <a:latin typeface="Times" charset="0"/>
              </a:rPr>
              <a:t>t</a:t>
            </a:r>
            <a:r>
              <a:rPr lang="en-US">
                <a:latin typeface="Times" charset="0"/>
              </a:rPr>
              <a:t>) is shifted to be centered on </a:t>
            </a:r>
            <a:r>
              <a:rPr lang="en-US" i="1">
                <a:latin typeface="Times" charset="0"/>
              </a:rPr>
              <a:t>f</a:t>
            </a:r>
            <a:r>
              <a:rPr lang="en-US" i="1" baseline="-25000">
                <a:latin typeface="Times" charset="0"/>
              </a:rPr>
              <a:t>i</a:t>
            </a:r>
            <a:r>
              <a:rPr lang="en-US">
                <a:latin typeface="Times" charset="0"/>
              </a:rPr>
              <a:t>. For this scheme to work, </a:t>
            </a:r>
            <a:r>
              <a:rPr lang="en-US" i="1">
                <a:latin typeface="Times" charset="0"/>
              </a:rPr>
              <a:t>f</a:t>
            </a:r>
            <a:r>
              <a:rPr lang="en-US" i="1" baseline="-25000">
                <a:latin typeface="Times" charset="0"/>
              </a:rPr>
              <a:t>i</a:t>
            </a:r>
            <a:r>
              <a:rPr lang="en-US">
                <a:latin typeface="Times" charset="0"/>
              </a:rPr>
              <a:t> must be chosen so that the bandwidths of the various signals do not significantly overlap. Otherwise, it will be impossible to recover the original signals. The composite signal may then be shifted as a whole to another carrier frequency by an additional modulation step. The FDM signal </a:t>
            </a:r>
            <a:r>
              <a:rPr lang="en-US" i="1">
                <a:latin typeface="Times" charset="0"/>
              </a:rPr>
              <a:t>s</a:t>
            </a:r>
            <a:r>
              <a:rPr lang="en-US">
                <a:latin typeface="Times" charset="0"/>
              </a:rPr>
              <a:t>(</a:t>
            </a:r>
            <a:r>
              <a:rPr lang="en-US" i="1">
                <a:latin typeface="Times" charset="0"/>
              </a:rPr>
              <a:t>t</a:t>
            </a:r>
            <a:r>
              <a:rPr lang="en-US">
                <a:latin typeface="Times" charset="0"/>
              </a:rPr>
              <a:t>) has a total bandwidth </a:t>
            </a:r>
            <a:r>
              <a:rPr lang="en-US" i="1">
                <a:latin typeface="Times" charset="0"/>
              </a:rPr>
              <a:t>B</a:t>
            </a:r>
            <a:r>
              <a:rPr lang="en-US">
                <a:latin typeface="Times" charset="0"/>
              </a:rPr>
              <a:t> = Sum </a:t>
            </a:r>
            <a:r>
              <a:rPr lang="en-US" i="1">
                <a:latin typeface="Times" charset="0"/>
              </a:rPr>
              <a:t>B</a:t>
            </a:r>
            <a:r>
              <a:rPr lang="en-US" i="1" baseline="-25000">
                <a:latin typeface="Times" charset="0"/>
              </a:rPr>
              <a:t>i</a:t>
            </a:r>
            <a:r>
              <a:rPr lang="en-US">
                <a:latin typeface="Times" charset="0"/>
              </a:rPr>
              <a:t> . This analog signal may be transmitted over a suitable medium. At the receiving end, the FDM signal is demodulated to retrieve </a:t>
            </a:r>
            <a:r>
              <a:rPr lang="en-US" i="1">
                <a:latin typeface="Times" charset="0"/>
              </a:rPr>
              <a:t>m</a:t>
            </a:r>
            <a:r>
              <a:rPr lang="en-US" i="1" baseline="-25000">
                <a:latin typeface="Times" charset="0"/>
              </a:rPr>
              <a:t>b</a:t>
            </a:r>
            <a:r>
              <a:rPr lang="en-US">
                <a:latin typeface="Times" charset="0"/>
              </a:rPr>
              <a:t>(</a:t>
            </a:r>
            <a:r>
              <a:rPr lang="en-US" i="1">
                <a:latin typeface="Times" charset="0"/>
              </a:rPr>
              <a:t>t</a:t>
            </a:r>
            <a:r>
              <a:rPr lang="en-US">
                <a:latin typeface="Times" charset="0"/>
              </a:rPr>
              <a:t>), which is then passed through </a:t>
            </a:r>
            <a:r>
              <a:rPr lang="en-US" i="1">
                <a:latin typeface="Times" charset="0"/>
              </a:rPr>
              <a:t>n</a:t>
            </a:r>
            <a:r>
              <a:rPr lang="en-US">
                <a:latin typeface="Times" charset="0"/>
              </a:rPr>
              <a:t> bandpass filters, each filter centered on </a:t>
            </a:r>
            <a:r>
              <a:rPr lang="en-US" i="1">
                <a:latin typeface="Times" charset="0"/>
              </a:rPr>
              <a:t>f</a:t>
            </a:r>
            <a:r>
              <a:rPr lang="en-US" i="1" baseline="-25000">
                <a:latin typeface="Times" charset="0"/>
              </a:rPr>
              <a:t>i</a:t>
            </a:r>
            <a:r>
              <a:rPr lang="en-US">
                <a:latin typeface="Times" charset="0"/>
              </a:rPr>
              <a:t> and having a bandwidth </a:t>
            </a:r>
            <a:r>
              <a:rPr lang="en-US" i="1">
                <a:latin typeface="Times" charset="0"/>
              </a:rPr>
              <a:t>B</a:t>
            </a:r>
            <a:r>
              <a:rPr lang="en-US" i="1" baseline="-25000">
                <a:latin typeface="Times" charset="0"/>
              </a:rPr>
              <a:t>i</a:t>
            </a:r>
            <a:r>
              <a:rPr lang="en-US">
                <a:latin typeface="Times" charset="0"/>
              </a:rPr>
              <a:t>, for 1 ≤ </a:t>
            </a:r>
            <a:r>
              <a:rPr lang="en-US" i="1">
                <a:latin typeface="Times" charset="0"/>
              </a:rPr>
              <a:t>i</a:t>
            </a:r>
            <a:r>
              <a:rPr lang="en-US">
                <a:latin typeface="Times" charset="0"/>
              </a:rPr>
              <a:t> ≤ </a:t>
            </a:r>
            <a:r>
              <a:rPr lang="en-US" i="1">
                <a:latin typeface="Times" charset="0"/>
              </a:rPr>
              <a:t>n</a:t>
            </a:r>
            <a:r>
              <a:rPr lang="en-US">
                <a:latin typeface="Times" charset="0"/>
              </a:rPr>
              <a:t>. In this way, the signal is again split into its component parts. Each component is then demodulated to recover the original signal.</a:t>
            </a:r>
          </a:p>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84223-9252-425D-9223-422C36EEC52E}" type="slidenum">
              <a:rPr lang="fr-FR"/>
              <a:pPr/>
              <a:t>41</a:t>
            </a:fld>
            <a:endParaRPr lang="fr-FR"/>
          </a:p>
        </p:txBody>
      </p:sp>
      <p:sp>
        <p:nvSpPr>
          <p:cNvPr id="82946" name="Rectangle 2"/>
          <p:cNvSpPr>
            <a:spLocks noGrp="1" noRot="1" noChangeAspect="1" noChangeArrowheads="1" noTextEdit="1"/>
          </p:cNvSpPr>
          <p:nvPr>
            <p:ph type="sldImg"/>
          </p:nvPr>
        </p:nvSpPr>
        <p:spPr>
          <a:xfrm>
            <a:off x="1141413" y="684213"/>
            <a:ext cx="4578350" cy="3433762"/>
          </a:xfrm>
          <a:ln/>
        </p:spPr>
      </p:sp>
      <p:sp>
        <p:nvSpPr>
          <p:cNvPr id="82948" name="Rectangle 4"/>
          <p:cNvSpPr>
            <a:spLocks noGrp="1" noChangeArrowheads="1"/>
          </p:cNvSpPr>
          <p:nvPr>
            <p:ph type="body" idx="1"/>
          </p:nvPr>
        </p:nvSpPr>
        <p:spPr/>
        <p:txBody>
          <a:bodyPr/>
          <a:lstStyle/>
          <a:p>
            <a:r>
              <a:rPr lang="en-US"/>
              <a:t>Stallings DCC8e </a:t>
            </a:r>
            <a:r>
              <a:rPr lang="en-US" b="1">
                <a:latin typeface="Times" charset="0"/>
              </a:rPr>
              <a:t>Example 8.2 </a:t>
            </a:r>
            <a:r>
              <a:rPr lang="en-US">
                <a:latin typeface="Times" charset="0"/>
              </a:rPr>
              <a:t>illustrates a simple example of transmitting three voice signals simultaneously over a medium. As was mentioned, the bandwidth of a voice signal is generally taken to be 4 kHz, with an effective spectrum of 300 to 3400 Hz (Figure 8.5a). If such a signal is used to amplitude-modulate a 64-kHz carrier, the spectrum of Figure 8.5b results. The modulated signal has a bandwidth of 8 kHz, extending from 60 to 68 kHz. To make efficient use of bandwidth, we elect to transmit only the lower sideband. If three voice signals are used to modulate carriers at 64, 68, and 72 kHz, and only the lower sideband of each is taken, the spectrum of Figure 8.5c results.</a:t>
            </a:r>
          </a:p>
          <a:p>
            <a:r>
              <a:rPr lang="en-US"/>
              <a:t>	</a:t>
            </a:r>
            <a:r>
              <a:rPr lang="en-US">
                <a:latin typeface="Times" charset="0"/>
              </a:rPr>
              <a:t>This figure points out two problems that an FDM system must cope with. The first is crosstalk, which may occur if the spectra of adjacent component signals overlap significantly. In the case of voice signals, with an effective bandwidth of only 3100 Hz (300 to 3400), a 4-kHz bandwidth is adequate. The spectra of signals produced by modems for voiceband transmission also fit well in this bandwidth. Another potential problem is intermodulation noise. On a long link, the nonlinear effects of amplifiers on a signal in one channel could produce frequency components in other channels.</a:t>
            </a:r>
          </a:p>
          <a:p>
            <a:endParaRPr lang="en-US">
              <a:latin typeface="Times" charset="0"/>
            </a:endParaRPr>
          </a:p>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3F2F1-BD12-4B0F-848F-3D5F7D63A9DA}" type="slidenum">
              <a:rPr lang="fr-FR"/>
              <a:pPr/>
              <a:t>42</a:t>
            </a:fld>
            <a:endParaRPr lang="fr-FR"/>
          </a:p>
        </p:txBody>
      </p:sp>
      <p:sp>
        <p:nvSpPr>
          <p:cNvPr id="87042" name="Rectangle 2"/>
          <p:cNvSpPr>
            <a:spLocks noGrp="1" noRot="1" noChangeAspect="1" noChangeArrowheads="1" noTextEdit="1"/>
          </p:cNvSpPr>
          <p:nvPr>
            <p:ph type="sldImg"/>
          </p:nvPr>
        </p:nvSpPr>
        <p:spPr>
          <a:xfrm>
            <a:off x="1141413" y="684213"/>
            <a:ext cx="4578350" cy="3433762"/>
          </a:xfrm>
          <a:ln/>
        </p:spPr>
      </p:sp>
      <p:sp>
        <p:nvSpPr>
          <p:cNvPr id="87044" name="Rectangle 4"/>
          <p:cNvSpPr>
            <a:spLocks noGrp="1" noChangeArrowheads="1"/>
          </p:cNvSpPr>
          <p:nvPr>
            <p:ph type="body" idx="1"/>
          </p:nvPr>
        </p:nvSpPr>
        <p:spPr/>
        <p:txBody>
          <a:bodyPr/>
          <a:lstStyle/>
          <a:p>
            <a:r>
              <a:rPr lang="en-US">
                <a:latin typeface="Times" charset="0"/>
              </a:rPr>
              <a:t>The true potential of optical fiber is fully exploited when multiple beams of light at different frequencies are transmitted on the same fiber. This is a form of frequency division multiplexing (FDM) but is commonly called </a:t>
            </a:r>
            <a:r>
              <a:rPr lang="en-US" b="1">
                <a:latin typeface="Times" charset="0"/>
              </a:rPr>
              <a:t>wavelength division multiplexing</a:t>
            </a:r>
            <a:r>
              <a:rPr lang="en-US">
                <a:latin typeface="Times" charset="0"/>
              </a:rPr>
              <a:t> (WDM). With WDM, the light streaming through the fiber consists of many colors, or wavelengths, each carrying a separate channel of data. Commercial systems with 160 channels of 10 Gbps are now available. In a lab environment, Alcatel has carried 256 channels at 39.8 Gbps each, a total of 10.1 Tbps, over a 100-km span.</a:t>
            </a:r>
          </a:p>
          <a:p>
            <a:r>
              <a:rPr lang="en-US">
                <a:latin typeface="Times" charset="0"/>
              </a:rPr>
              <a:t>	A typical WDM system has the same general architecture as other FDM systems. A number of sources generate a laser beam at different wavelengths. Most WDM systems operate in the 1550-nm range. These are sent to a multiplexer, which consolidates the sources for transmission over a single fiber line. Optical amplifiers, typically spaced tens of kilometers apart, amplify all of the wavelengths simultaneously. Finally, the composite signal arrives at a demultiplexer, where the component channels are separated and sent to receivers at the destination point.</a:t>
            </a:r>
          </a:p>
          <a:p>
            <a:r>
              <a:rPr lang="en-US">
                <a:latin typeface="Times" charset="0"/>
              </a:rPr>
              <a:t>	The term </a:t>
            </a:r>
            <a:r>
              <a:rPr lang="en-US" b="1">
                <a:latin typeface="Times" charset="0"/>
              </a:rPr>
              <a:t>dense wavelength division multiplexing</a:t>
            </a:r>
            <a:r>
              <a:rPr lang="en-US">
                <a:latin typeface="Times" charset="0"/>
              </a:rPr>
              <a:t> (DWDM) is often seen in the literature. There is no official or standard definition of this term. The term connotes the use of more channels, more closely spaced, than ordinary WDM. In general, a channel spacing of 200 GHz or less could be considered dense.</a:t>
            </a:r>
          </a:p>
          <a:p>
            <a:endParaRPr lang="en-US"/>
          </a:p>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10969-B36C-45FF-81B0-ED176ADE3532}" type="slidenum">
              <a:rPr lang="fr-FR"/>
              <a:pPr/>
              <a:t>43</a:t>
            </a:fld>
            <a:endParaRPr lang="fr-FR"/>
          </a:p>
        </p:txBody>
      </p:sp>
      <p:sp>
        <p:nvSpPr>
          <p:cNvPr id="164866" name="Rectangle 2"/>
          <p:cNvSpPr>
            <a:spLocks noGrp="1" noRot="1" noChangeAspect="1" noChangeArrowheads="1" noTextEdit="1"/>
          </p:cNvSpPr>
          <p:nvPr>
            <p:ph type="sldImg"/>
          </p:nvPr>
        </p:nvSpPr>
        <p:spPr>
          <a:xfrm>
            <a:off x="1141413" y="684213"/>
            <a:ext cx="4578350" cy="3433762"/>
          </a:xfrm>
          <a:ln/>
        </p:spPr>
      </p:sp>
      <p:sp>
        <p:nvSpPr>
          <p:cNvPr id="164868" name="Rectangle 4"/>
          <p:cNvSpPr>
            <a:spLocks noGrp="1" noChangeArrowheads="1"/>
          </p:cNvSpPr>
          <p:nvPr>
            <p:ph type="body" idx="1"/>
          </p:nvPr>
        </p:nvSpPr>
        <p:spPr/>
        <p:txBody>
          <a:bodyPr/>
          <a:lstStyle/>
          <a:p>
            <a:r>
              <a:rPr lang="en-US" b="1">
                <a:latin typeface="Times" charset="0"/>
              </a:rPr>
              <a:t>Synchronous time division multiplexing</a:t>
            </a:r>
            <a:r>
              <a:rPr lang="en-US">
                <a:latin typeface="Times" charset="0"/>
              </a:rPr>
              <a:t> can be used with digital signals or analog signals carrying digital data. In this form of multiplexing, data from various sources are carried in repetitive frames. Each frame consists of a set of time slots, and each source is assigned one or more time slots per frame. The effect is to interleave bits of data from the various sources. The interleaving can be at the bit level or in blocks of bytes or larger quantities. For example, the multiplexer in </a:t>
            </a:r>
            <a:r>
              <a:rPr lang="en-US"/>
              <a:t>Stallings DCC8e </a:t>
            </a:r>
            <a:r>
              <a:rPr lang="en-US">
                <a:latin typeface="Times" charset="0"/>
              </a:rPr>
              <a:t>Figure 8.2b has six inputs that might each be, say, 9.6 kbps. A single line with a capacity of at least 57.6 kbps (plus overhead capacity) could accommodate all six sources.</a:t>
            </a:r>
          </a:p>
          <a:p>
            <a:r>
              <a:rPr lang="en-US">
                <a:latin typeface="Times" charset="0"/>
              </a:rPr>
              <a:t>	Synchronous TDM is called synchronous not because synchronous transmission is used, but because the time slots are preassigned to sources and fixed. The time slots for each source are transmitted whether or not the source has data to send. </a:t>
            </a:r>
          </a:p>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E91B0-DB06-4F17-8027-94525C7F5035}" type="slidenum">
              <a:rPr lang="fr-FR"/>
              <a:pPr/>
              <a:t>44</a:t>
            </a:fld>
            <a:endParaRPr lang="fr-FR"/>
          </a:p>
        </p:txBody>
      </p:sp>
      <p:sp>
        <p:nvSpPr>
          <p:cNvPr id="259074" name="Rectangle 2"/>
          <p:cNvSpPr>
            <a:spLocks noGrp="1" noRot="1" noChangeAspect="1" noChangeArrowheads="1" noTextEdit="1"/>
          </p:cNvSpPr>
          <p:nvPr>
            <p:ph type="sldImg"/>
          </p:nvPr>
        </p:nvSpPr>
        <p:spPr>
          <a:xfrm>
            <a:off x="1141413" y="684213"/>
            <a:ext cx="4578350" cy="3433762"/>
          </a:xfrm>
          <a:ln/>
        </p:spPr>
      </p:sp>
      <p:sp>
        <p:nvSpPr>
          <p:cNvPr id="259075" name="Rectangle 3"/>
          <p:cNvSpPr>
            <a:spLocks noGrp="1" noChangeArrowheads="1"/>
          </p:cNvSpPr>
          <p:nvPr>
            <p:ph type="body" idx="1"/>
          </p:nvPr>
        </p:nvSpPr>
        <p:spPr/>
        <p:txBody>
          <a:bodyPr/>
          <a:lstStyle/>
          <a:p>
            <a:r>
              <a:rPr lang="en-US" b="1" dirty="0">
                <a:latin typeface="Times" charset="0"/>
              </a:rPr>
              <a:t>Synchronous time division multiplexing</a:t>
            </a:r>
            <a:r>
              <a:rPr lang="en-US" dirty="0">
                <a:latin typeface="Times" charset="0"/>
              </a:rPr>
              <a:t> can be used with digital signals or analog signals carrying digital data. In this form of multiplexing, data from various sources are carried in repetitive frames. Each frame consists of a set of time slots, and each source is assigned one or more time slots per frame. The effect is to interleave bits of data from the various sources. The interleaving can be at the bit level or in blocks of bytes or larger quantities. For example, the multiplexer in </a:t>
            </a:r>
            <a:r>
              <a:rPr lang="en-US" dirty="0"/>
              <a:t>Stallings DCC8e </a:t>
            </a:r>
            <a:r>
              <a:rPr lang="en-US" dirty="0">
                <a:latin typeface="Times" charset="0"/>
              </a:rPr>
              <a:t>Figure 8.2b has six inputs that might each be, say, 9.6 kbps. A single line with a capacity of at least 57.6 kbps (plus overhead capacity) could accommodate all six sources.</a:t>
            </a:r>
          </a:p>
          <a:p>
            <a:r>
              <a:rPr lang="en-US" dirty="0">
                <a:latin typeface="Times" charset="0"/>
              </a:rPr>
              <a:t>	Synchronous TDM is called synchronous not because synchronous transmission is used, but because the time slots are </a:t>
            </a:r>
            <a:r>
              <a:rPr lang="en-US" dirty="0" err="1">
                <a:latin typeface="Times" charset="0"/>
              </a:rPr>
              <a:t>preassigned</a:t>
            </a:r>
            <a:r>
              <a:rPr lang="en-US" dirty="0">
                <a:latin typeface="Times" charset="0"/>
              </a:rPr>
              <a:t> to sources and fixed. The time slots for each source are transmitted whether or not the source has data to send. </a:t>
            </a:r>
          </a:p>
          <a:p>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1B5CB-DFDA-42C7-9E8B-A90222E061BB}" type="slidenum">
              <a:rPr lang="fr-FR"/>
              <a:pPr/>
              <a:t>45</a:t>
            </a:fld>
            <a:endParaRPr lang="fr-FR"/>
          </a:p>
        </p:txBody>
      </p:sp>
      <p:sp>
        <p:nvSpPr>
          <p:cNvPr id="91138" name="Rectangle 2"/>
          <p:cNvSpPr>
            <a:spLocks noGrp="1" noRot="1" noChangeAspect="1" noChangeArrowheads="1" noTextEdit="1"/>
          </p:cNvSpPr>
          <p:nvPr>
            <p:ph type="sldImg"/>
          </p:nvPr>
        </p:nvSpPr>
        <p:spPr>
          <a:xfrm>
            <a:off x="1141413" y="684213"/>
            <a:ext cx="4578350" cy="3433762"/>
          </a:xfrm>
          <a:ln/>
        </p:spPr>
      </p:sp>
      <p:sp>
        <p:nvSpPr>
          <p:cNvPr id="91140" name="Rectangle 4"/>
          <p:cNvSpPr>
            <a:spLocks noGrp="1" noChangeArrowheads="1"/>
          </p:cNvSpPr>
          <p:nvPr>
            <p:ph type="body" idx="1"/>
          </p:nvPr>
        </p:nvSpPr>
        <p:spPr/>
        <p:txBody>
          <a:bodyPr/>
          <a:lstStyle/>
          <a:p>
            <a:r>
              <a:rPr lang="en-US" dirty="0">
                <a:latin typeface="Times" charset="0"/>
              </a:rPr>
              <a:t>A generic depiction of a synchronous TDM system is provided in </a:t>
            </a:r>
            <a:r>
              <a:rPr lang="en-US" dirty="0"/>
              <a:t>Stallings DCC8e </a:t>
            </a:r>
            <a:r>
              <a:rPr lang="en-US" dirty="0">
                <a:latin typeface="Times" charset="0"/>
              </a:rPr>
              <a:t>Figure 8.6. A number of signals [</a:t>
            </a:r>
            <a:r>
              <a:rPr lang="en-US" i="1" dirty="0">
                <a:latin typeface="Times" charset="0"/>
              </a:rPr>
              <a:t>m</a:t>
            </a:r>
            <a:r>
              <a:rPr lang="en-US" i="1" baseline="-25000" dirty="0">
                <a:latin typeface="Times" charset="0"/>
              </a:rPr>
              <a:t>i</a:t>
            </a:r>
            <a:r>
              <a:rPr lang="en-US" dirty="0">
                <a:latin typeface="Times" charset="0"/>
              </a:rPr>
              <a:t>(</a:t>
            </a:r>
            <a:r>
              <a:rPr lang="en-US" i="1" dirty="0">
                <a:latin typeface="Times" charset="0"/>
              </a:rPr>
              <a:t>t</a:t>
            </a:r>
            <a:r>
              <a:rPr lang="en-US" dirty="0">
                <a:latin typeface="Times" charset="0"/>
              </a:rPr>
              <a:t>), </a:t>
            </a:r>
            <a:r>
              <a:rPr lang="en-US" i="1" dirty="0" err="1">
                <a:latin typeface="Times" charset="0"/>
              </a:rPr>
              <a:t>i</a:t>
            </a:r>
            <a:r>
              <a:rPr lang="en-US" dirty="0">
                <a:latin typeface="Times" charset="0"/>
              </a:rPr>
              <a:t> = 1, </a:t>
            </a:r>
            <a:r>
              <a:rPr lang="en-US" i="1" dirty="0">
                <a:latin typeface="Times" charset="0"/>
              </a:rPr>
              <a:t>n</a:t>
            </a:r>
            <a:r>
              <a:rPr lang="en-US" dirty="0">
                <a:latin typeface="Times" charset="0"/>
              </a:rPr>
              <a:t>] are to be multiplexed onto the same transmission medium. The signals carry digital data and are generally digital signals. The incoming data from each source are briefly buffered. Each buffer is typically one bit or one character in length. The buffers are scanned sequentially to form a composite digital data stream </a:t>
            </a:r>
            <a:r>
              <a:rPr lang="en-US" i="1" dirty="0">
                <a:latin typeface="Times" charset="0"/>
              </a:rPr>
              <a:t>m</a:t>
            </a:r>
            <a:r>
              <a:rPr lang="en-US" i="1" baseline="-25000" dirty="0">
                <a:latin typeface="Times" charset="0"/>
              </a:rPr>
              <a:t>c</a:t>
            </a:r>
            <a:r>
              <a:rPr lang="en-US" dirty="0">
                <a:latin typeface="Times" charset="0"/>
              </a:rPr>
              <a:t>(</a:t>
            </a:r>
            <a:r>
              <a:rPr lang="en-US" i="1" dirty="0">
                <a:latin typeface="Times" charset="0"/>
              </a:rPr>
              <a:t>t</a:t>
            </a:r>
            <a:r>
              <a:rPr lang="en-US" dirty="0">
                <a:latin typeface="Times" charset="0"/>
              </a:rPr>
              <a:t>). The scan operation is sufficiently rapid so that each buffer is emptied before more data can arrive. Thus, the data rate of </a:t>
            </a:r>
            <a:r>
              <a:rPr lang="en-US" i="1" dirty="0">
                <a:latin typeface="Times" charset="0"/>
              </a:rPr>
              <a:t>m</a:t>
            </a:r>
            <a:r>
              <a:rPr lang="en-US" i="1" baseline="-25000" dirty="0">
                <a:latin typeface="Times" charset="0"/>
              </a:rPr>
              <a:t>c</a:t>
            </a:r>
            <a:r>
              <a:rPr lang="en-US" dirty="0">
                <a:latin typeface="Times" charset="0"/>
              </a:rPr>
              <a:t>(</a:t>
            </a:r>
            <a:r>
              <a:rPr lang="en-US" i="1" dirty="0">
                <a:latin typeface="Times" charset="0"/>
              </a:rPr>
              <a:t>t</a:t>
            </a:r>
            <a:r>
              <a:rPr lang="en-US" dirty="0">
                <a:latin typeface="Times" charset="0"/>
              </a:rPr>
              <a:t>) must at least equal the sum of the data rates of the </a:t>
            </a:r>
            <a:r>
              <a:rPr lang="en-US" i="1" dirty="0">
                <a:latin typeface="Times" charset="0"/>
              </a:rPr>
              <a:t>m</a:t>
            </a:r>
            <a:r>
              <a:rPr lang="en-US" i="1" baseline="-25000" dirty="0">
                <a:latin typeface="Times" charset="0"/>
              </a:rPr>
              <a:t>i</a:t>
            </a:r>
            <a:r>
              <a:rPr lang="en-US" dirty="0">
                <a:latin typeface="Times" charset="0"/>
              </a:rPr>
              <a:t>(</a:t>
            </a:r>
            <a:r>
              <a:rPr lang="en-US" i="1" dirty="0">
                <a:latin typeface="Times" charset="0"/>
              </a:rPr>
              <a:t>t</a:t>
            </a:r>
            <a:r>
              <a:rPr lang="en-US" dirty="0">
                <a:latin typeface="Times" charset="0"/>
              </a:rPr>
              <a:t>). The digital signal </a:t>
            </a:r>
            <a:r>
              <a:rPr lang="en-US" i="1" dirty="0">
                <a:latin typeface="Times" charset="0"/>
              </a:rPr>
              <a:t>m</a:t>
            </a:r>
            <a:r>
              <a:rPr lang="en-US" i="1" baseline="-25000" dirty="0">
                <a:latin typeface="Times" charset="0"/>
              </a:rPr>
              <a:t>c</a:t>
            </a:r>
            <a:r>
              <a:rPr lang="en-US" dirty="0">
                <a:latin typeface="Times" charset="0"/>
              </a:rPr>
              <a:t>(</a:t>
            </a:r>
            <a:r>
              <a:rPr lang="en-US" i="1" dirty="0">
                <a:latin typeface="Times" charset="0"/>
              </a:rPr>
              <a:t>t</a:t>
            </a:r>
            <a:r>
              <a:rPr lang="en-US" dirty="0">
                <a:latin typeface="Times" charset="0"/>
              </a:rPr>
              <a:t>) may be transmitted directly, or passed through a modem so that an analog signal is transmitted. In either case, transmission is typically synchronous.</a:t>
            </a:r>
          </a:p>
          <a:p>
            <a:r>
              <a:rPr lang="en-US" dirty="0">
                <a:latin typeface="Times" charset="0"/>
              </a:rPr>
              <a:t>	The transmitted data may have a format something like Figure 8.6b. The data are organized into </a:t>
            </a:r>
            <a:r>
              <a:rPr lang="en-US" b="1" dirty="0">
                <a:latin typeface="Times" charset="0"/>
              </a:rPr>
              <a:t>frames</a:t>
            </a:r>
            <a:r>
              <a:rPr lang="en-US" dirty="0">
                <a:latin typeface="Times" charset="0"/>
              </a:rPr>
              <a:t>. Each frame contains a cycle of time slots. In each frame, one or more slots are dedicated to each data source. The sequence of slots dedicated to one source, from frame to frame, is called a </a:t>
            </a:r>
            <a:r>
              <a:rPr lang="en-US" b="1" dirty="0">
                <a:latin typeface="Times" charset="0"/>
              </a:rPr>
              <a:t>channel</a:t>
            </a:r>
            <a:r>
              <a:rPr lang="en-US" dirty="0">
                <a:latin typeface="Times" charset="0"/>
              </a:rPr>
              <a:t>. The slot length equals the transmitter buffer length, typically a bit or a byte (character).</a:t>
            </a:r>
          </a:p>
          <a:p>
            <a:r>
              <a:rPr lang="en-US" dirty="0">
                <a:latin typeface="Times" charset="0"/>
              </a:rPr>
              <a:t>	At the receiver, the interleaved data are </a:t>
            </a:r>
            <a:r>
              <a:rPr lang="en-US" dirty="0" err="1">
                <a:latin typeface="Times" charset="0"/>
              </a:rPr>
              <a:t>demultiplexed</a:t>
            </a:r>
            <a:r>
              <a:rPr lang="en-US" dirty="0">
                <a:latin typeface="Times" charset="0"/>
              </a:rPr>
              <a:t> and routed to the appropriate destination buffer. For each input source </a:t>
            </a:r>
            <a:r>
              <a:rPr lang="en-US" i="1" dirty="0">
                <a:latin typeface="Times" charset="0"/>
              </a:rPr>
              <a:t>m</a:t>
            </a:r>
            <a:r>
              <a:rPr lang="en-US" i="1" baseline="-25000" dirty="0">
                <a:latin typeface="Times" charset="0"/>
              </a:rPr>
              <a:t>i</a:t>
            </a:r>
            <a:r>
              <a:rPr lang="en-US" dirty="0">
                <a:latin typeface="Times" charset="0"/>
              </a:rPr>
              <a:t>(</a:t>
            </a:r>
            <a:r>
              <a:rPr lang="en-US" i="1" dirty="0">
                <a:latin typeface="Times" charset="0"/>
              </a:rPr>
              <a:t>t</a:t>
            </a:r>
            <a:r>
              <a:rPr lang="en-US" dirty="0">
                <a:latin typeface="Times" charset="0"/>
              </a:rPr>
              <a:t>), there is an identical output destination that will receive the output data at the same rate at which it was generated.</a:t>
            </a:r>
          </a:p>
          <a:p>
            <a:endParaRPr lang="en-US" dirty="0"/>
          </a:p>
          <a:p>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2F0B9-D255-4252-85C0-88C0C1886B3F}" type="slidenum">
              <a:rPr lang="fr-FR"/>
              <a:pPr/>
              <a:t>46</a:t>
            </a:fld>
            <a:endParaRPr lang="fr-FR"/>
          </a:p>
        </p:txBody>
      </p:sp>
      <p:sp>
        <p:nvSpPr>
          <p:cNvPr id="275458" name="Rectangle 2"/>
          <p:cNvSpPr>
            <a:spLocks noGrp="1" noRot="1" noChangeAspect="1" noChangeArrowheads="1" noTextEdit="1"/>
          </p:cNvSpPr>
          <p:nvPr>
            <p:ph type="sldImg"/>
          </p:nvPr>
        </p:nvSpPr>
        <p:spPr>
          <a:xfrm>
            <a:off x="1141413" y="684213"/>
            <a:ext cx="4578350" cy="3433762"/>
          </a:xfrm>
          <a:ln/>
        </p:spPr>
      </p:sp>
      <p:sp>
        <p:nvSpPr>
          <p:cNvPr id="275459" name="Rectangle 3"/>
          <p:cNvSpPr>
            <a:spLocks noGrp="1" noChangeArrowheads="1"/>
          </p:cNvSpPr>
          <p:nvPr>
            <p:ph type="body" idx="1"/>
          </p:nvPr>
        </p:nvSpPr>
        <p:spPr/>
        <p:txBody>
          <a:bodyPr/>
          <a:lstStyle/>
          <a:p>
            <a:r>
              <a:rPr lang="en-US">
                <a:latin typeface="Times" charset="0"/>
              </a:rPr>
              <a:t>In the implementation and deployment of a high-speed wide area public digital network, the most challenging part is the link between subscriber and network: the digital subscriber line. ADSL is the most widely publicized of a family of new modem technologies designed to provide high-speed digital data transmission over ordinary telephone wire. The term </a:t>
            </a:r>
            <a:r>
              <a:rPr lang="en-US" i="1">
                <a:latin typeface="Times" charset="0"/>
              </a:rPr>
              <a:t>asymmetric</a:t>
            </a:r>
            <a:r>
              <a:rPr lang="en-US">
                <a:latin typeface="Times" charset="0"/>
              </a:rPr>
              <a:t> refers to the fact that ADSL provides more capacity downstream (from the carrier’s central office to the customer’s site) than upstream (from customer to carrier), being a good fit to Internet requirements. ADSL uses frequency division multiplexing (FDM) in a novel way to exploit the 1-MHz capacity of twisted pair. When echo cancellation is used, the entire frequency band for the upstream channel overlaps the lower portion of the downstream channel. The ADSL scheme provides a range of up to 5.5 km, depending on the diameter of the cable and its quality.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D2CDC-E3E1-4170-AF38-128B51560067}" type="slidenum">
              <a:rPr lang="en-US"/>
              <a:pPr/>
              <a:t>11</a:t>
            </a:fld>
            <a:endParaRPr lang="en-US"/>
          </a:p>
        </p:txBody>
      </p:sp>
      <p:sp>
        <p:nvSpPr>
          <p:cNvPr id="74754" name="Rectangle 2"/>
          <p:cNvSpPr>
            <a:spLocks noGrp="1" noRot="1" noChangeAspect="1" noChangeArrowheads="1" noTextEdit="1"/>
          </p:cNvSpPr>
          <p:nvPr>
            <p:ph type="sldImg"/>
          </p:nvPr>
        </p:nvSpPr>
        <p:spPr>
          <a:xfrm>
            <a:off x="1143000" y="687388"/>
            <a:ext cx="4572000" cy="3429000"/>
          </a:xfrm>
          <a:ln/>
        </p:spPr>
      </p:sp>
      <p:sp>
        <p:nvSpPr>
          <p:cNvPr id="74755" name="Rectangle 3"/>
          <p:cNvSpPr>
            <a:spLocks noGrp="1" noChangeArrowheads="1"/>
          </p:cNvSpPr>
          <p:nvPr>
            <p:ph type="body" idx="1"/>
          </p:nvPr>
        </p:nvSpPr>
        <p:spPr>
          <a:xfrm>
            <a:off x="914400" y="4343400"/>
            <a:ext cx="5029200" cy="4114800"/>
          </a:xfrm>
        </p:spPr>
        <p:txBody>
          <a:bodyPr/>
          <a:lstStyle/>
          <a:p>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00C97-FD8E-4B91-BB0D-A96B50053007}" type="slidenum">
              <a:rPr lang="en-US"/>
              <a:pPr/>
              <a:t>23</a:t>
            </a:fld>
            <a:endParaRPr lang="en-US"/>
          </a:p>
        </p:txBody>
      </p:sp>
      <p:sp>
        <p:nvSpPr>
          <p:cNvPr id="79874" name="Rectangle 2"/>
          <p:cNvSpPr>
            <a:spLocks noGrp="1" noRot="1" noChangeAspect="1" noChangeArrowheads="1" noTextEdit="1"/>
          </p:cNvSpPr>
          <p:nvPr>
            <p:ph type="sldImg"/>
          </p:nvPr>
        </p:nvSpPr>
        <p:spPr>
          <a:xfrm>
            <a:off x="1143000" y="687388"/>
            <a:ext cx="4572000" cy="3429000"/>
          </a:xfrm>
          <a:ln/>
        </p:spPr>
      </p:sp>
      <p:sp>
        <p:nvSpPr>
          <p:cNvPr id="79875" name="Rectangle 3"/>
          <p:cNvSpPr>
            <a:spLocks noGrp="1" noChangeArrowheads="1"/>
          </p:cNvSpPr>
          <p:nvPr>
            <p:ph type="body" idx="1"/>
          </p:nvPr>
        </p:nvSpPr>
        <p:spPr>
          <a:xfrm>
            <a:off x="914400" y="4343400"/>
            <a:ext cx="5029200" cy="4114800"/>
          </a:xfrm>
        </p:spPr>
        <p:txBody>
          <a:bodyPr/>
          <a:lstStyle/>
          <a:p>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CBFCF-67BE-469D-A995-91CC005101CD}" type="slidenum">
              <a:rPr lang="en-US"/>
              <a:pPr/>
              <a:t>25</a:t>
            </a:fld>
            <a:endParaRPr lang="en-US"/>
          </a:p>
        </p:txBody>
      </p:sp>
      <p:sp>
        <p:nvSpPr>
          <p:cNvPr id="95234" name="Rectangle 2"/>
          <p:cNvSpPr>
            <a:spLocks noGrp="1" noRot="1" noChangeAspect="1" noChangeArrowheads="1" noTextEdit="1"/>
          </p:cNvSpPr>
          <p:nvPr>
            <p:ph type="sldImg"/>
          </p:nvPr>
        </p:nvSpPr>
        <p:spPr>
          <a:xfrm>
            <a:off x="1143000" y="687388"/>
            <a:ext cx="4572000" cy="3429000"/>
          </a:xfrm>
          <a:ln/>
        </p:spPr>
      </p:sp>
      <p:sp>
        <p:nvSpPr>
          <p:cNvPr id="95235" name="Rectangle 3"/>
          <p:cNvSpPr>
            <a:spLocks noGrp="1" noChangeArrowheads="1"/>
          </p:cNvSpPr>
          <p:nvPr>
            <p:ph type="body" idx="1"/>
          </p:nvPr>
        </p:nvSpPr>
        <p:spPr>
          <a:xfrm>
            <a:off x="914400" y="4343400"/>
            <a:ext cx="5029200" cy="4114800"/>
          </a:xfrm>
        </p:spPr>
        <p:txBody>
          <a:bodyPr/>
          <a:lstStyle/>
          <a:p>
            <a:endParaRPr 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145EF-E953-4AB5-8F2C-93B80960D4DB}" type="slidenum">
              <a:rPr lang="en-US"/>
              <a:pPr/>
              <a:t>26</a:t>
            </a:fld>
            <a:endParaRPr lang="en-US"/>
          </a:p>
        </p:txBody>
      </p:sp>
      <p:sp>
        <p:nvSpPr>
          <p:cNvPr id="97282" name="Rectangle 2"/>
          <p:cNvSpPr>
            <a:spLocks noGrp="1" noRot="1" noChangeAspect="1" noChangeArrowheads="1" noTextEdit="1"/>
          </p:cNvSpPr>
          <p:nvPr>
            <p:ph type="sldImg"/>
          </p:nvPr>
        </p:nvSpPr>
        <p:spPr>
          <a:xfrm>
            <a:off x="1143000" y="687388"/>
            <a:ext cx="4572000" cy="3429000"/>
          </a:xfrm>
          <a:ln/>
        </p:spPr>
      </p:sp>
      <p:sp>
        <p:nvSpPr>
          <p:cNvPr id="97283" name="Rectangle 3"/>
          <p:cNvSpPr>
            <a:spLocks noGrp="1" noChangeArrowheads="1"/>
          </p:cNvSpPr>
          <p:nvPr>
            <p:ph type="body" idx="1"/>
          </p:nvPr>
        </p:nvSpPr>
        <p:spPr>
          <a:xfrm>
            <a:off x="914400" y="4343400"/>
            <a:ext cx="5029200" cy="4114800"/>
          </a:xfrm>
        </p:spPr>
        <p:txBody>
          <a:bodyPr/>
          <a:lstStyle/>
          <a:p>
            <a:r>
              <a:rPr lang="th-TH"/>
              <a:t>Geosynchronous satellites have an orbital radius of 35,784 km.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671B9-C0BD-4D78-B69C-E164B2D36B72}" type="slidenum">
              <a:rPr lang="en-US"/>
              <a:pPr/>
              <a:t>27</a:t>
            </a:fld>
            <a:endParaRPr lang="en-US"/>
          </a:p>
        </p:txBody>
      </p:sp>
      <p:sp>
        <p:nvSpPr>
          <p:cNvPr id="99330" name="Rectangle 2"/>
          <p:cNvSpPr>
            <a:spLocks noGrp="1" noRot="1" noChangeAspect="1" noChangeArrowheads="1" noTextEdit="1"/>
          </p:cNvSpPr>
          <p:nvPr>
            <p:ph type="sldImg"/>
          </p:nvPr>
        </p:nvSpPr>
        <p:spPr>
          <a:xfrm>
            <a:off x="1143000" y="687388"/>
            <a:ext cx="4572000" cy="3429000"/>
          </a:xfrm>
          <a:ln/>
        </p:spPr>
      </p:sp>
      <p:sp>
        <p:nvSpPr>
          <p:cNvPr id="99331" name="Rectangle 3"/>
          <p:cNvSpPr>
            <a:spLocks noGrp="1" noChangeArrowheads="1"/>
          </p:cNvSpPr>
          <p:nvPr>
            <p:ph type="body" idx="1"/>
          </p:nvPr>
        </p:nvSpPr>
        <p:spPr>
          <a:xfrm>
            <a:off x="914400" y="4343400"/>
            <a:ext cx="5029200" cy="4114800"/>
          </a:xfrm>
        </p:spPr>
        <p:txBody>
          <a:bodyPr/>
          <a:lstStyle/>
          <a:p>
            <a:r>
              <a:rPr lang="th-TH"/>
              <a:t>Iridium originally planned to use 77 satellites (from whence the name -- Iridium is element 77) in circumpolar orbits.  As of 2000, the system had been unprofitable for several years and in the absence of any buyers, Motorola proposed to destroy it by sending the satellites into delaying orbits and let them burn up.</a:t>
            </a:r>
          </a:p>
          <a:p>
            <a:r>
              <a:rPr lang="th-TH"/>
              <a:t>In May 2000, a potential buyer offered $100M for the entire system -- about 1% of the original cost.  Operating costs are around $30 - 50M per month.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1335E-27DF-48C0-9D00-ECFBB10C095F}" type="slidenum">
              <a:rPr lang="en-US"/>
              <a:pPr/>
              <a:t>28</a:t>
            </a:fld>
            <a:endParaRPr lang="en-US"/>
          </a:p>
        </p:txBody>
      </p:sp>
      <p:sp>
        <p:nvSpPr>
          <p:cNvPr id="101378" name="Rectangle 2"/>
          <p:cNvSpPr>
            <a:spLocks noGrp="1" noRot="1" noChangeAspect="1" noChangeArrowheads="1" noTextEdit="1"/>
          </p:cNvSpPr>
          <p:nvPr>
            <p:ph type="sldImg"/>
          </p:nvPr>
        </p:nvSpPr>
        <p:spPr>
          <a:xfrm>
            <a:off x="1143000" y="687388"/>
            <a:ext cx="4572000" cy="3429000"/>
          </a:xfrm>
          <a:ln/>
        </p:spPr>
      </p:sp>
      <p:sp>
        <p:nvSpPr>
          <p:cNvPr id="101379" name="Rectangle 3"/>
          <p:cNvSpPr>
            <a:spLocks noGrp="1" noChangeArrowheads="1"/>
          </p:cNvSpPr>
          <p:nvPr>
            <p:ph type="body" idx="1"/>
          </p:nvPr>
        </p:nvSpPr>
        <p:spPr>
          <a:xfrm>
            <a:off x="914400" y="4343400"/>
            <a:ext cx="5029200" cy="4114800"/>
          </a:xfrm>
        </p:spPr>
        <p:txBody>
          <a:bodyPr/>
          <a:lstStyle/>
          <a:p>
            <a:r>
              <a:rPr lang="th-TH"/>
              <a:t>The Advanced Mobile Phone System (AMPS) is an analog system developed in the U.S.  It uses 30 kHz data channels but can pack 48.6 kbps into each.  Channels are shared so that each user gets a data rate of only 13 kbps.</a:t>
            </a:r>
          </a:p>
          <a:p>
            <a:r>
              <a:rPr lang="th-TH"/>
              <a:t>GSM uses both FDM and TDM, divides the spectrum into 200 kHz bands, shared by multiple users.  Encryption is used to prevent eavesdropping.</a:t>
            </a:r>
          </a:p>
          <a:p>
            <a:endParaRPr lang="th-TH"/>
          </a:p>
          <a:p>
            <a:r>
              <a:rPr lang="th-TH"/>
              <a:t>Information on Lucent’s wireless products is at www.wavelan.com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4D735-A51B-4306-A2D3-0DC6260DF342}" type="slidenum">
              <a:rPr lang="fr-FR"/>
              <a:pPr/>
              <a:t>38</a:t>
            </a:fld>
            <a:endParaRPr lang="fr-FR"/>
          </a:p>
        </p:txBody>
      </p:sp>
      <p:sp>
        <p:nvSpPr>
          <p:cNvPr id="74754" name="Rectangle 2"/>
          <p:cNvSpPr>
            <a:spLocks noGrp="1" noRot="1" noChangeAspect="1" noChangeArrowheads="1" noTextEdit="1"/>
          </p:cNvSpPr>
          <p:nvPr>
            <p:ph type="sldImg"/>
          </p:nvPr>
        </p:nvSpPr>
        <p:spPr>
          <a:xfrm>
            <a:off x="1141413" y="684213"/>
            <a:ext cx="4578350" cy="3433762"/>
          </a:xfrm>
          <a:ln/>
        </p:spPr>
      </p:sp>
      <p:sp>
        <p:nvSpPr>
          <p:cNvPr id="74756" name="Rectangle 4"/>
          <p:cNvSpPr>
            <a:spLocks noGrp="1" noChangeArrowheads="1"/>
          </p:cNvSpPr>
          <p:nvPr>
            <p:ph type="body" idx="1"/>
          </p:nvPr>
        </p:nvSpPr>
        <p:spPr>
          <a:xfrm>
            <a:off x="685800" y="4273550"/>
            <a:ext cx="5486400" cy="4114800"/>
          </a:xfrm>
        </p:spPr>
        <p:txBody>
          <a:bodyPr/>
          <a:lstStyle/>
          <a:p>
            <a:r>
              <a:rPr lang="en-US">
                <a:latin typeface="Times" charset="0"/>
              </a:rPr>
              <a:t>To make efficient use of high-speed telecommunications lines, some form of multiplexing is used. Multiplexing allows several transmission sources to share a larger transmission capacity. A common application of multiplexing is in long-haul communications. Trunks on long-haul networks are high-capacity fiber, coaxial, or microwave links. These links can carry large numbers of voice and data transmissions simultaneously using multiplexing. Common forms of multiplexing are frequency division multiplexing (FDM), time division multiplexing (TDM), and statistical TDM (STDM).</a:t>
            </a:r>
          </a:p>
          <a:p>
            <a:r>
              <a:rPr lang="en-US">
                <a:latin typeface="Times" charset="0"/>
              </a:rPr>
              <a:t>	</a:t>
            </a:r>
            <a:r>
              <a:rPr lang="en-US"/>
              <a:t>Stallings DCC8e </a:t>
            </a:r>
            <a:r>
              <a:rPr lang="en-US">
                <a:latin typeface="Times" charset="0"/>
              </a:rPr>
              <a:t>Figure 8.1 depicts the multiplexing function in its simplest form. There are </a:t>
            </a:r>
            <a:r>
              <a:rPr lang="en-US" i="1">
                <a:latin typeface="Times" charset="0"/>
              </a:rPr>
              <a:t>n</a:t>
            </a:r>
            <a:r>
              <a:rPr lang="en-US">
                <a:latin typeface="Times" charset="0"/>
              </a:rPr>
              <a:t> inputs to a multiplexer. The multiplexer is connected by a single data link to a demultiplexer. The link is able to carry </a:t>
            </a:r>
            <a:r>
              <a:rPr lang="en-US" i="1">
                <a:latin typeface="Times" charset="0"/>
              </a:rPr>
              <a:t>n</a:t>
            </a:r>
            <a:r>
              <a:rPr lang="en-US">
                <a:latin typeface="Times" charset="0"/>
              </a:rPr>
              <a:t> separate channels of data. The multiplexer combines (multiplexes) data from the </a:t>
            </a:r>
            <a:r>
              <a:rPr lang="en-US" i="1">
                <a:latin typeface="Times" charset="0"/>
              </a:rPr>
              <a:t>n</a:t>
            </a:r>
            <a:r>
              <a:rPr lang="en-US">
                <a:latin typeface="Times" charset="0"/>
              </a:rPr>
              <a:t> input lines and transmits over a higher-capacity data link. The demultiplexer accepts the multiplexed data stream, separates (demultiplexes) the data according to channel, and delivers data to the appropriate output lines.</a:t>
            </a:r>
          </a:p>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643F0-61BE-4C88-AB51-85EBC2DC429A}" type="slidenum">
              <a:rPr lang="fr-FR"/>
              <a:pPr/>
              <a:t>39</a:t>
            </a:fld>
            <a:endParaRPr lang="fr-FR"/>
          </a:p>
        </p:txBody>
      </p:sp>
      <p:sp>
        <p:nvSpPr>
          <p:cNvPr id="76802" name="Rectangle 2"/>
          <p:cNvSpPr>
            <a:spLocks noGrp="1" noRot="1" noChangeAspect="1" noChangeArrowheads="1" noTextEdit="1"/>
          </p:cNvSpPr>
          <p:nvPr>
            <p:ph type="sldImg"/>
          </p:nvPr>
        </p:nvSpPr>
        <p:spPr>
          <a:xfrm>
            <a:off x="1141413" y="684213"/>
            <a:ext cx="4578350" cy="3433762"/>
          </a:xfrm>
          <a:ln/>
        </p:spPr>
      </p:sp>
      <p:sp>
        <p:nvSpPr>
          <p:cNvPr id="76804" name="Rectangle 4"/>
          <p:cNvSpPr>
            <a:spLocks noGrp="1" noChangeArrowheads="1"/>
          </p:cNvSpPr>
          <p:nvPr>
            <p:ph type="body" idx="1"/>
          </p:nvPr>
        </p:nvSpPr>
        <p:spPr/>
        <p:txBody>
          <a:bodyPr/>
          <a:lstStyle/>
          <a:p>
            <a:r>
              <a:rPr lang="en-US" b="1">
                <a:latin typeface="Times" charset="0"/>
              </a:rPr>
              <a:t>Frequency division multiplexing</a:t>
            </a:r>
            <a:r>
              <a:rPr lang="en-US">
                <a:latin typeface="Times" charset="0"/>
              </a:rPr>
              <a:t> can be used with analog signals. A number of signals are carried simultaneously on the same medium by allocating to each signal a different frequency band.</a:t>
            </a:r>
            <a:r>
              <a:rPr lang="en-US" b="1">
                <a:latin typeface="Times" charset="0"/>
              </a:rPr>
              <a:t> </a:t>
            </a:r>
            <a:r>
              <a:rPr lang="en-US">
                <a:latin typeface="Times" charset="0"/>
              </a:rPr>
              <a:t>FDM is possible when the useful bandwidth of the transmission medium exceeds the required bandwidth of signals to be transmitted. A number of signals can be carried simultaneously if each signal is modulated onto a different carrier frequency and the carrier frequencies are sufficiently separated that the bandwidths of the signals do not significantly overlap. A general case of FDM is shown in </a:t>
            </a:r>
            <a:r>
              <a:rPr lang="en-US"/>
              <a:t>Stallings DCC8e </a:t>
            </a:r>
            <a:r>
              <a:rPr lang="en-US">
                <a:latin typeface="Times" charset="0"/>
              </a:rPr>
              <a:t>Figure 8.2a. Six signal sources are fed into a multiplexer, which modulates each signal onto a different frequency (</a:t>
            </a:r>
            <a:r>
              <a:rPr lang="en-US" i="1">
                <a:latin typeface="Times" charset="0"/>
              </a:rPr>
              <a:t>f</a:t>
            </a:r>
            <a:r>
              <a:rPr lang="en-US" baseline="-25000">
                <a:latin typeface="Times" charset="0"/>
              </a:rPr>
              <a:t>1</a:t>
            </a:r>
            <a:r>
              <a:rPr lang="en-US">
                <a:latin typeface="Times" charset="0"/>
              </a:rPr>
              <a:t>, …, </a:t>
            </a:r>
            <a:r>
              <a:rPr lang="en-US" i="1">
                <a:latin typeface="Times" charset="0"/>
              </a:rPr>
              <a:t>f</a:t>
            </a:r>
            <a:r>
              <a:rPr lang="en-US" baseline="-25000">
                <a:latin typeface="Times" charset="0"/>
              </a:rPr>
              <a:t>6</a:t>
            </a:r>
            <a:r>
              <a:rPr lang="en-US">
                <a:latin typeface="Times" charset="0"/>
              </a:rPr>
              <a:t>). Each modulated signal requires a certain bandwidth centered on its carrier frequency, referred to as a </a:t>
            </a:r>
            <a:r>
              <a:rPr lang="en-US" b="1">
                <a:latin typeface="Times" charset="0"/>
              </a:rPr>
              <a:t>channel</a:t>
            </a:r>
            <a:r>
              <a:rPr lang="en-US">
                <a:latin typeface="Times" charset="0"/>
              </a:rPr>
              <a:t>. To prevent interference, the channels are separated by guard bands, which are unused portions of the spectrum. The composite signal transmitted across the medium is analog. Note, however, that the input signals may be either digital or analog. In the case of digital input, the input signals must be passed through modems to be converted to analog. In either case, each input analog signal must then be modulated to move it to the appropriate frequency band.</a:t>
            </a:r>
          </a:p>
          <a:p>
            <a:endParaRPr lang="en-US">
              <a:latin typeface="Times" charset="0"/>
            </a:endParaRPr>
          </a:p>
          <a:p>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FE7F8A9-55E2-4C16-9C94-DA37EE9F179A}" type="datetime1">
              <a:rPr lang="id-ID" smtClean="0"/>
              <a:pPr/>
              <a:t>31/03/2011</a:t>
            </a:fld>
            <a:endParaRPr lang="id-ID"/>
          </a:p>
        </p:txBody>
      </p:sp>
      <p:sp>
        <p:nvSpPr>
          <p:cNvPr id="19" name="Footer Placeholder 18"/>
          <p:cNvSpPr>
            <a:spLocks noGrp="1"/>
          </p:cNvSpPr>
          <p:nvPr>
            <p:ph type="ftr" sz="quarter" idx="11"/>
          </p:nvPr>
        </p:nvSpPr>
        <p:spPr/>
        <p:txBody>
          <a:bodyPr/>
          <a:lstStyle/>
          <a:p>
            <a:r>
              <a:rPr lang="id-ID" smtClean="0"/>
              <a:t>ET3041 Jaringan Telekomunikasi http://telecom.ee.itb.ac.id/~tutun/ET3041</a:t>
            </a:r>
            <a:endParaRPr lang="id-ID"/>
          </a:p>
        </p:txBody>
      </p:sp>
      <p:sp>
        <p:nvSpPr>
          <p:cNvPr id="27" name="Slide Number Placeholder 26"/>
          <p:cNvSpPr>
            <a:spLocks noGrp="1"/>
          </p:cNvSpPr>
          <p:nvPr>
            <p:ph type="sldNum" sz="quarter" idx="12"/>
          </p:nvPr>
        </p:nvSpPr>
        <p:spPr/>
        <p:txBody>
          <a:bodyPr/>
          <a:lstStyle/>
          <a:p>
            <a:fld id="{614572A3-2931-4693-BA9F-D971728BAD0F}"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911BAE-F59B-4DB8-8496-6BC38CB06A1E}" type="datetime1">
              <a:rPr lang="id-ID" smtClean="0"/>
              <a:pPr/>
              <a:t>31/03/2011</a:t>
            </a:fld>
            <a:endParaRPr lang="id-ID"/>
          </a:p>
        </p:txBody>
      </p:sp>
      <p:sp>
        <p:nvSpPr>
          <p:cNvPr id="5" name="Footer Placeholder 4"/>
          <p:cNvSpPr>
            <a:spLocks noGrp="1"/>
          </p:cNvSpPr>
          <p:nvPr>
            <p:ph type="ftr" sz="quarter" idx="11"/>
          </p:nvPr>
        </p:nvSpPr>
        <p:spPr/>
        <p:txBody>
          <a:bodyPr/>
          <a:lstStyle/>
          <a:p>
            <a:r>
              <a:rPr lang="id-ID" smtClean="0"/>
              <a:t>ET3041 Jaringan Telekomunikasi http://telecom.ee.itb.ac.id/~tutun/ET3041</a:t>
            </a:r>
            <a:endParaRPr lang="id-ID"/>
          </a:p>
        </p:txBody>
      </p:sp>
      <p:sp>
        <p:nvSpPr>
          <p:cNvPr id="6" name="Slide Number Placeholder 5"/>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AB7D1-A5A6-4557-8F7C-6878717EA33F}" type="datetime1">
              <a:rPr lang="id-ID" smtClean="0"/>
              <a:pPr/>
              <a:t>31/03/2011</a:t>
            </a:fld>
            <a:endParaRPr lang="id-ID"/>
          </a:p>
        </p:txBody>
      </p:sp>
      <p:sp>
        <p:nvSpPr>
          <p:cNvPr id="5" name="Footer Placeholder 4"/>
          <p:cNvSpPr>
            <a:spLocks noGrp="1"/>
          </p:cNvSpPr>
          <p:nvPr>
            <p:ph type="ftr" sz="quarter" idx="11"/>
          </p:nvPr>
        </p:nvSpPr>
        <p:spPr/>
        <p:txBody>
          <a:bodyPr/>
          <a:lstStyle/>
          <a:p>
            <a:r>
              <a:rPr lang="id-ID" smtClean="0"/>
              <a:t>ET3041 Jaringan Telekomunikasi http://telecom.ee.itb.ac.id/~tutun/ET3041</a:t>
            </a:r>
            <a:endParaRPr lang="id-ID"/>
          </a:p>
        </p:txBody>
      </p:sp>
      <p:sp>
        <p:nvSpPr>
          <p:cNvPr id="6" name="Slide Number Placeholder 5"/>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415A2D5-6DC1-4F02-8CBD-BE814D3D1D03}" type="datetime1">
              <a:rPr lang="id-ID" smtClean="0"/>
              <a:pPr/>
              <a:t>31/03/2011</a:t>
            </a:fld>
            <a:endParaRPr lang="en-US"/>
          </a:p>
        </p:txBody>
      </p:sp>
      <p:sp>
        <p:nvSpPr>
          <p:cNvPr id="6" name="Footer Placeholder 5"/>
          <p:cNvSpPr>
            <a:spLocks noGrp="1"/>
          </p:cNvSpPr>
          <p:nvPr>
            <p:ph type="ftr" sz="quarter" idx="11"/>
          </p:nvPr>
        </p:nvSpPr>
        <p:spPr>
          <a:xfrm>
            <a:off x="2916238" y="6245225"/>
            <a:ext cx="3384550" cy="476250"/>
          </a:xfrm>
        </p:spPr>
        <p:txBody>
          <a:bodyPr/>
          <a:lstStyle>
            <a:lvl1pPr>
              <a:defRPr/>
            </a:lvl1pPr>
          </a:lstStyle>
          <a:p>
            <a:r>
              <a:rPr lang="id-ID"/>
              <a:t>ET3041 Jaringan Telekomunikasi</a:t>
            </a:r>
          </a:p>
          <a:p>
            <a:r>
              <a:rPr lang="id-ID"/>
              <a:t>http://telecom.ee.itb.ac.id/~tutun/ET3041</a:t>
            </a:r>
            <a:endParaRPr lang="en-US"/>
          </a:p>
        </p:txBody>
      </p:sp>
      <p:sp>
        <p:nvSpPr>
          <p:cNvPr id="7" name="Slide Number Placeholder 6"/>
          <p:cNvSpPr>
            <a:spLocks noGrp="1"/>
          </p:cNvSpPr>
          <p:nvPr>
            <p:ph type="sldNum" sz="quarter" idx="12"/>
          </p:nvPr>
        </p:nvSpPr>
        <p:spPr>
          <a:xfrm>
            <a:off x="6975475" y="6308725"/>
            <a:ext cx="2133600" cy="476250"/>
          </a:xfrm>
        </p:spPr>
        <p:txBody>
          <a:bodyPr/>
          <a:lstStyle>
            <a:lvl1pPr>
              <a:defRPr/>
            </a:lvl1pPr>
          </a:lstStyle>
          <a:p>
            <a:fld id="{2171C4DF-2DC7-4B40-B927-9731B2D77E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B7172F-A2A0-4107-9231-AE40DC9A1C41}" type="datetime1">
              <a:rPr lang="id-ID" smtClean="0"/>
              <a:pPr/>
              <a:t>31/03/2011</a:t>
            </a:fld>
            <a:endParaRPr lang="id-ID"/>
          </a:p>
        </p:txBody>
      </p:sp>
      <p:sp>
        <p:nvSpPr>
          <p:cNvPr id="5" name="Footer Placeholder 4"/>
          <p:cNvSpPr>
            <a:spLocks noGrp="1"/>
          </p:cNvSpPr>
          <p:nvPr>
            <p:ph type="ftr" sz="quarter" idx="11"/>
          </p:nvPr>
        </p:nvSpPr>
        <p:spPr/>
        <p:txBody>
          <a:bodyPr/>
          <a:lstStyle/>
          <a:p>
            <a:r>
              <a:rPr lang="id-ID" smtClean="0"/>
              <a:t>ET3041 Jaringan Telekomunikasi http://telecom.ee.itb.ac.id/~tutun/ET3041</a:t>
            </a:r>
            <a:endParaRPr lang="id-ID"/>
          </a:p>
        </p:txBody>
      </p:sp>
      <p:sp>
        <p:nvSpPr>
          <p:cNvPr id="6" name="Slide Number Placeholder 5"/>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29A22C-3BA5-485F-A81D-EAD959F945DA}" type="datetime1">
              <a:rPr lang="id-ID" smtClean="0"/>
              <a:pPr/>
              <a:t>31/03/2011</a:t>
            </a:fld>
            <a:endParaRPr lang="id-ID"/>
          </a:p>
        </p:txBody>
      </p:sp>
      <p:sp>
        <p:nvSpPr>
          <p:cNvPr id="5" name="Footer Placeholder 4"/>
          <p:cNvSpPr>
            <a:spLocks noGrp="1"/>
          </p:cNvSpPr>
          <p:nvPr>
            <p:ph type="ftr" sz="quarter" idx="11"/>
          </p:nvPr>
        </p:nvSpPr>
        <p:spPr/>
        <p:txBody>
          <a:bodyPr/>
          <a:lstStyle/>
          <a:p>
            <a:r>
              <a:rPr lang="id-ID" smtClean="0"/>
              <a:t>ET3041 Jaringan Telekomunikasi http://telecom.ee.itb.ac.id/~tutun/ET3041</a:t>
            </a:r>
            <a:endParaRPr lang="id-ID"/>
          </a:p>
        </p:txBody>
      </p:sp>
      <p:sp>
        <p:nvSpPr>
          <p:cNvPr id="6" name="Slide Number Placeholder 5"/>
          <p:cNvSpPr>
            <a:spLocks noGrp="1"/>
          </p:cNvSpPr>
          <p:nvPr>
            <p:ph type="sldNum" sz="quarter" idx="12"/>
          </p:nvPr>
        </p:nvSpPr>
        <p:spPr/>
        <p:txBody>
          <a:bodyPr/>
          <a:lstStyle/>
          <a:p>
            <a:fld id="{614572A3-2931-4693-BA9F-D971728BAD0F}"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299311-AE2E-419C-8940-063B6F8EEB38}" type="datetime1">
              <a:rPr lang="id-ID" smtClean="0"/>
              <a:pPr/>
              <a:t>31/03/2011</a:t>
            </a:fld>
            <a:endParaRPr lang="id-ID"/>
          </a:p>
        </p:txBody>
      </p:sp>
      <p:sp>
        <p:nvSpPr>
          <p:cNvPr id="6" name="Footer Placeholder 5"/>
          <p:cNvSpPr>
            <a:spLocks noGrp="1"/>
          </p:cNvSpPr>
          <p:nvPr>
            <p:ph type="ftr" sz="quarter" idx="11"/>
          </p:nvPr>
        </p:nvSpPr>
        <p:spPr/>
        <p:txBody>
          <a:bodyPr/>
          <a:lstStyle/>
          <a:p>
            <a:r>
              <a:rPr lang="id-ID" smtClean="0"/>
              <a:t>ET3041 Jaringan Telekomunikasi http://telecom.ee.itb.ac.id/~tutun/ET3041</a:t>
            </a:r>
            <a:endParaRPr lang="id-ID"/>
          </a:p>
        </p:txBody>
      </p:sp>
      <p:sp>
        <p:nvSpPr>
          <p:cNvPr id="7" name="Slide Number Placeholder 6"/>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4BFF7E-D557-4337-8574-C81D135FEFC5}" type="datetime1">
              <a:rPr lang="id-ID" smtClean="0"/>
              <a:pPr/>
              <a:t>31/03/2011</a:t>
            </a:fld>
            <a:endParaRPr lang="id-ID"/>
          </a:p>
        </p:txBody>
      </p:sp>
      <p:sp>
        <p:nvSpPr>
          <p:cNvPr id="8" name="Footer Placeholder 7"/>
          <p:cNvSpPr>
            <a:spLocks noGrp="1"/>
          </p:cNvSpPr>
          <p:nvPr>
            <p:ph type="ftr" sz="quarter" idx="11"/>
          </p:nvPr>
        </p:nvSpPr>
        <p:spPr/>
        <p:txBody>
          <a:bodyPr/>
          <a:lstStyle/>
          <a:p>
            <a:r>
              <a:rPr lang="id-ID" smtClean="0"/>
              <a:t>ET3041 Jaringan Telekomunikasi http://telecom.ee.itb.ac.id/~tutun/ET3041</a:t>
            </a:r>
            <a:endParaRPr lang="id-ID"/>
          </a:p>
        </p:txBody>
      </p:sp>
      <p:sp>
        <p:nvSpPr>
          <p:cNvPr id="9" name="Slide Number Placeholder 8"/>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764E78-6518-48EA-952C-F09F573406A1}" type="datetime1">
              <a:rPr lang="id-ID" smtClean="0"/>
              <a:pPr/>
              <a:t>31/03/2011</a:t>
            </a:fld>
            <a:endParaRPr lang="id-ID"/>
          </a:p>
        </p:txBody>
      </p:sp>
      <p:sp>
        <p:nvSpPr>
          <p:cNvPr id="4" name="Footer Placeholder 3"/>
          <p:cNvSpPr>
            <a:spLocks noGrp="1"/>
          </p:cNvSpPr>
          <p:nvPr>
            <p:ph type="ftr" sz="quarter" idx="11"/>
          </p:nvPr>
        </p:nvSpPr>
        <p:spPr/>
        <p:txBody>
          <a:bodyPr/>
          <a:lstStyle/>
          <a:p>
            <a:r>
              <a:rPr lang="id-ID" smtClean="0"/>
              <a:t>ET3041 Jaringan Telekomunikasi http://telecom.ee.itb.ac.id/~tutun/ET3041</a:t>
            </a:r>
            <a:endParaRPr lang="id-ID"/>
          </a:p>
        </p:txBody>
      </p:sp>
      <p:sp>
        <p:nvSpPr>
          <p:cNvPr id="5" name="Slide Number Placeholder 4"/>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37D9F-CA20-40E3-95EF-5F8EA77AFF0D}" type="datetime1">
              <a:rPr lang="id-ID" smtClean="0"/>
              <a:pPr/>
              <a:t>31/03/2011</a:t>
            </a:fld>
            <a:endParaRPr lang="id-ID"/>
          </a:p>
        </p:txBody>
      </p:sp>
      <p:sp>
        <p:nvSpPr>
          <p:cNvPr id="3" name="Footer Placeholder 2"/>
          <p:cNvSpPr>
            <a:spLocks noGrp="1"/>
          </p:cNvSpPr>
          <p:nvPr>
            <p:ph type="ftr" sz="quarter" idx="11"/>
          </p:nvPr>
        </p:nvSpPr>
        <p:spPr/>
        <p:txBody>
          <a:bodyPr/>
          <a:lstStyle/>
          <a:p>
            <a:r>
              <a:rPr lang="id-ID" smtClean="0"/>
              <a:t>ET3041 Jaringan Telekomunikasi http://telecom.ee.itb.ac.id/~tutun/ET3041</a:t>
            </a:r>
            <a:endParaRPr lang="id-ID"/>
          </a:p>
        </p:txBody>
      </p:sp>
      <p:sp>
        <p:nvSpPr>
          <p:cNvPr id="4" name="Slide Number Placeholder 3"/>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D7A302-4807-42E7-82E8-86FD468BB8D9}" type="datetime1">
              <a:rPr lang="id-ID" smtClean="0"/>
              <a:pPr/>
              <a:t>31/03/2011</a:t>
            </a:fld>
            <a:endParaRPr lang="id-ID"/>
          </a:p>
        </p:txBody>
      </p:sp>
      <p:sp>
        <p:nvSpPr>
          <p:cNvPr id="6" name="Footer Placeholder 5"/>
          <p:cNvSpPr>
            <a:spLocks noGrp="1"/>
          </p:cNvSpPr>
          <p:nvPr>
            <p:ph type="ftr" sz="quarter" idx="11"/>
          </p:nvPr>
        </p:nvSpPr>
        <p:spPr/>
        <p:txBody>
          <a:bodyPr/>
          <a:lstStyle/>
          <a:p>
            <a:r>
              <a:rPr lang="id-ID" smtClean="0"/>
              <a:t>ET3041 Jaringan Telekomunikasi http://telecom.ee.itb.ac.id/~tutun/ET3041</a:t>
            </a:r>
            <a:endParaRPr lang="id-ID"/>
          </a:p>
        </p:txBody>
      </p:sp>
      <p:sp>
        <p:nvSpPr>
          <p:cNvPr id="7" name="Slide Number Placeholder 6"/>
          <p:cNvSpPr>
            <a:spLocks noGrp="1"/>
          </p:cNvSpPr>
          <p:nvPr>
            <p:ph type="sldNum" sz="quarter" idx="12"/>
          </p:nvPr>
        </p:nvSpPr>
        <p:spPr/>
        <p:txBody>
          <a:bodyPr/>
          <a:lstStyle/>
          <a:p>
            <a:fld id="{614572A3-2931-4693-BA9F-D971728BAD0F}"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E16FA1-0810-45BA-AB92-C16ADB59D57F}" type="datetime1">
              <a:rPr lang="id-ID" smtClean="0"/>
              <a:pPr/>
              <a:t>31/03/2011</a:t>
            </a:fld>
            <a:endParaRPr lang="id-ID"/>
          </a:p>
        </p:txBody>
      </p:sp>
      <p:sp>
        <p:nvSpPr>
          <p:cNvPr id="6" name="Footer Placeholder 5"/>
          <p:cNvSpPr>
            <a:spLocks noGrp="1"/>
          </p:cNvSpPr>
          <p:nvPr>
            <p:ph type="ftr" sz="quarter" idx="11"/>
          </p:nvPr>
        </p:nvSpPr>
        <p:spPr/>
        <p:txBody>
          <a:bodyPr/>
          <a:lstStyle/>
          <a:p>
            <a:r>
              <a:rPr lang="id-ID" smtClean="0"/>
              <a:t>ET3041 Jaringan Telekomunikasi http://telecom.ee.itb.ac.id/~tutun/ET3041</a:t>
            </a:r>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614572A3-2931-4693-BA9F-D971728BAD0F}"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B6D51D-C442-4625-B15B-50E4B52857D8}" type="datetime1">
              <a:rPr lang="id-ID" smtClean="0"/>
              <a:pPr/>
              <a:t>31/03/2011</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d-ID" smtClean="0"/>
              <a:t>ET3041 Jaringan Telekomunikasi http://telecom.ee.itb.ac.id/~tutun/ET3041</a:t>
            </a:r>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4572A3-2931-4693-BA9F-D971728BAD0F}"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Media Transmisi</a:t>
            </a:r>
            <a:endParaRPr lang="id-ID" dirty="0"/>
          </a:p>
        </p:txBody>
      </p:sp>
      <p:sp>
        <p:nvSpPr>
          <p:cNvPr id="3" name="Subtitle 2"/>
          <p:cNvSpPr>
            <a:spLocks noGrp="1"/>
          </p:cNvSpPr>
          <p:nvPr>
            <p:ph type="subTitle" idx="1"/>
          </p:nvPr>
        </p:nvSpPr>
        <p:spPr/>
        <p:txBody>
          <a:bodyPr/>
          <a:lstStyle/>
          <a:p>
            <a:r>
              <a:rPr lang="id-ID" smtClean="0"/>
              <a:t>&amp; TEKNOLOGI TRANSMISI</a:t>
            </a:r>
            <a:endParaRPr lang="id-ID" dirty="0"/>
          </a:p>
        </p:txBody>
      </p:sp>
      <p:sp>
        <p:nvSpPr>
          <p:cNvPr id="4" name="Slide Number Placeholder 3"/>
          <p:cNvSpPr>
            <a:spLocks noGrp="1"/>
          </p:cNvSpPr>
          <p:nvPr>
            <p:ph type="sldNum" sz="quarter" idx="12"/>
          </p:nvPr>
        </p:nvSpPr>
        <p:spPr/>
        <p:txBody>
          <a:bodyPr/>
          <a:lstStyle/>
          <a:p>
            <a:fld id="{614572A3-2931-4693-BA9F-D971728BAD0F}" type="slidenum">
              <a:rPr lang="id-ID" smtClean="0"/>
              <a:pPr/>
              <a:t>1</a:t>
            </a:fld>
            <a:endParaRPr lang="id-ID"/>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3FF4C44-3A6A-4B09-B0C8-BA4B7DD734F0}" type="slidenum">
              <a:rPr lang="en-US"/>
              <a:pPr/>
              <a:t>10</a:t>
            </a:fld>
            <a:endParaRPr lang="en-US"/>
          </a:p>
        </p:txBody>
      </p:sp>
      <p:sp>
        <p:nvSpPr>
          <p:cNvPr id="71683" name="Rectangle 3"/>
          <p:cNvSpPr>
            <a:spLocks noGrp="1" noChangeArrowheads="1"/>
          </p:cNvSpPr>
          <p:nvPr>
            <p:ph type="body" idx="1"/>
          </p:nvPr>
        </p:nvSpPr>
        <p:spPr>
          <a:xfrm>
            <a:off x="685800" y="2792413"/>
            <a:ext cx="7772400" cy="3303587"/>
          </a:xfrm>
        </p:spPr>
        <p:txBody>
          <a:bodyPr/>
          <a:lstStyle/>
          <a:p>
            <a:pPr>
              <a:lnSpc>
                <a:spcPct val="110000"/>
              </a:lnSpc>
            </a:pPr>
            <a:r>
              <a:rPr lang="en-US" sz="2100" i="1"/>
              <a:t>T</a:t>
            </a:r>
            <a:r>
              <a:rPr lang="th-TH" sz="2100" i="1"/>
              <a:t>wist length</a:t>
            </a:r>
            <a:r>
              <a:rPr lang="th-TH" sz="2100"/>
              <a:t> </a:t>
            </a:r>
            <a:r>
              <a:rPr lang="en-US" sz="2100"/>
              <a:t>kabel telepon: </a:t>
            </a:r>
            <a:r>
              <a:rPr lang="th-TH" sz="2100"/>
              <a:t>5-15 cm</a:t>
            </a:r>
            <a:endParaRPr lang="en-US" sz="2100"/>
          </a:p>
          <a:p>
            <a:pPr>
              <a:lnSpc>
                <a:spcPct val="110000"/>
              </a:lnSpc>
            </a:pPr>
            <a:r>
              <a:rPr lang="en-US" sz="2100"/>
              <a:t>T</a:t>
            </a:r>
            <a:r>
              <a:rPr lang="th-TH" sz="2100"/>
              <a:t>wist length </a:t>
            </a:r>
            <a:r>
              <a:rPr lang="th-TH" sz="2100" i="1"/>
              <a:t>Cat-3 UTP</a:t>
            </a:r>
            <a:r>
              <a:rPr lang="th-TH" sz="2100"/>
              <a:t> </a:t>
            </a:r>
            <a:r>
              <a:rPr lang="en-US" sz="2100"/>
              <a:t>: </a:t>
            </a:r>
            <a:r>
              <a:rPr lang="th-TH" sz="2100"/>
              <a:t>7.5-10cm</a:t>
            </a:r>
            <a:endParaRPr lang="en-US" sz="2100"/>
          </a:p>
          <a:p>
            <a:pPr>
              <a:lnSpc>
                <a:spcPct val="110000"/>
              </a:lnSpc>
            </a:pPr>
            <a:r>
              <a:rPr lang="en-US" sz="2100"/>
              <a:t>T</a:t>
            </a:r>
            <a:r>
              <a:rPr lang="th-TH" sz="2100"/>
              <a:t>wist length Cat-5 </a:t>
            </a:r>
            <a:r>
              <a:rPr lang="en-US" sz="2100"/>
              <a:t>: </a:t>
            </a:r>
            <a:r>
              <a:rPr lang="th-TH" sz="2100"/>
              <a:t>2-4 cm</a:t>
            </a:r>
            <a:endParaRPr lang="id-ID" sz="2100"/>
          </a:p>
          <a:p>
            <a:pPr>
              <a:lnSpc>
                <a:spcPct val="110000"/>
              </a:lnSpc>
            </a:pPr>
            <a:r>
              <a:rPr lang="id-ID" sz="2100"/>
              <a:t>Pada suatu bundel twisted pair (lebih dari satu pasang), twist length masing-masing pasangan dibedakan untuk mencegah crosstalk antar pasangan</a:t>
            </a:r>
            <a:endParaRPr lang="th-TH" sz="2100"/>
          </a:p>
        </p:txBody>
      </p:sp>
      <p:pic>
        <p:nvPicPr>
          <p:cNvPr id="71684" name="Picture 4"/>
          <p:cNvPicPr>
            <a:picLocks noChangeAspect="1" noChangeArrowheads="1"/>
          </p:cNvPicPr>
          <p:nvPr/>
        </p:nvPicPr>
        <p:blipFill>
          <a:blip r:embed="rId2"/>
          <a:srcRect/>
          <a:stretch>
            <a:fillRect/>
          </a:stretch>
        </p:blipFill>
        <p:spPr bwMode="auto">
          <a:xfrm>
            <a:off x="1908175" y="908050"/>
            <a:ext cx="5343525" cy="138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5CC983D-1FB0-4C50-BB3F-1295DFC74DD8}" type="slidenum">
              <a:rPr lang="en-US"/>
              <a:pPr/>
              <a:t>11</a:t>
            </a:fld>
            <a:endParaRPr lang="en-US"/>
          </a:p>
        </p:txBody>
      </p:sp>
      <p:sp>
        <p:nvSpPr>
          <p:cNvPr id="73730" name="Rectangle 2"/>
          <p:cNvSpPr>
            <a:spLocks noGrp="1" noChangeArrowheads="1"/>
          </p:cNvSpPr>
          <p:nvPr>
            <p:ph type="title"/>
          </p:nvPr>
        </p:nvSpPr>
        <p:spPr>
          <a:xfrm>
            <a:off x="571500" y="277813"/>
            <a:ext cx="7994650" cy="869950"/>
          </a:xfrm>
        </p:spPr>
        <p:txBody>
          <a:bodyPr/>
          <a:lstStyle/>
          <a:p>
            <a:r>
              <a:rPr lang="th-TH"/>
              <a:t>Twisted Pair Connectors</a:t>
            </a:r>
          </a:p>
        </p:txBody>
      </p:sp>
      <p:sp>
        <p:nvSpPr>
          <p:cNvPr id="73731" name="Rectangle 3"/>
          <p:cNvSpPr>
            <a:spLocks noGrp="1" noChangeArrowheads="1"/>
          </p:cNvSpPr>
          <p:nvPr>
            <p:ph type="body" idx="1"/>
          </p:nvPr>
        </p:nvSpPr>
        <p:spPr>
          <a:xfrm>
            <a:off x="755650" y="1484313"/>
            <a:ext cx="7772400" cy="1363662"/>
          </a:xfrm>
        </p:spPr>
        <p:txBody>
          <a:bodyPr/>
          <a:lstStyle/>
          <a:p>
            <a:pPr>
              <a:lnSpc>
                <a:spcPct val="110000"/>
              </a:lnSpc>
            </a:pPr>
            <a:r>
              <a:rPr lang="en-US" sz="1800"/>
              <a:t>Kabel </a:t>
            </a:r>
            <a:r>
              <a:rPr lang="en-US" sz="1800" i="1"/>
              <a:t>twisted pair</a:t>
            </a:r>
            <a:r>
              <a:rPr lang="en-US" sz="1800"/>
              <a:t> untuk komputer menggunakan konektor </a:t>
            </a:r>
            <a:r>
              <a:rPr lang="th-TH" sz="1800"/>
              <a:t>RJ45 </a:t>
            </a:r>
            <a:r>
              <a:rPr lang="en-US" sz="1800"/>
              <a:t>(8 pin)</a:t>
            </a:r>
          </a:p>
          <a:p>
            <a:pPr>
              <a:lnSpc>
                <a:spcPct val="110000"/>
              </a:lnSpc>
            </a:pPr>
            <a:r>
              <a:rPr lang="en-US" sz="1800"/>
              <a:t>Kabel </a:t>
            </a:r>
            <a:r>
              <a:rPr lang="en-US" sz="1800" i="1"/>
              <a:t>twisted pair </a:t>
            </a:r>
            <a:r>
              <a:rPr lang="en-US" sz="1800"/>
              <a:t>untuk telepon menggunakan konektor RJ11</a:t>
            </a:r>
            <a:endParaRPr lang="th-TH" sz="1800" i="1"/>
          </a:p>
        </p:txBody>
      </p:sp>
      <p:pic>
        <p:nvPicPr>
          <p:cNvPr id="73732" name="Picture 4"/>
          <p:cNvPicPr>
            <a:picLocks noChangeAspect="1" noChangeArrowheads="1"/>
          </p:cNvPicPr>
          <p:nvPr/>
        </p:nvPicPr>
        <p:blipFill>
          <a:blip r:embed="rId3"/>
          <a:srcRect/>
          <a:stretch>
            <a:fillRect/>
          </a:stretch>
        </p:blipFill>
        <p:spPr bwMode="auto">
          <a:xfrm>
            <a:off x="395288" y="2852738"/>
            <a:ext cx="5576887" cy="1758950"/>
          </a:xfrm>
          <a:prstGeom prst="rect">
            <a:avLst/>
          </a:prstGeom>
          <a:noFill/>
          <a:ln w="9525">
            <a:noFill/>
            <a:miter lim="800000"/>
            <a:headEnd/>
            <a:tailEnd/>
          </a:ln>
          <a:effectLst/>
        </p:spPr>
      </p:pic>
      <p:pic>
        <p:nvPicPr>
          <p:cNvPr id="73733" name="Picture 5" descr="rj45"/>
          <p:cNvPicPr>
            <a:picLocks noChangeAspect="1" noChangeArrowheads="1"/>
          </p:cNvPicPr>
          <p:nvPr/>
        </p:nvPicPr>
        <p:blipFill>
          <a:blip r:embed="rId4"/>
          <a:srcRect/>
          <a:stretch>
            <a:fillRect/>
          </a:stretch>
        </p:blipFill>
        <p:spPr bwMode="auto">
          <a:xfrm>
            <a:off x="6032500" y="2817813"/>
            <a:ext cx="2540000" cy="1930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D579B3-441A-4A3F-A14C-15816845156D}" type="slidenum">
              <a:rPr lang="en-US"/>
              <a:pPr/>
              <a:t>12</a:t>
            </a:fld>
            <a:endParaRPr lang="en-US"/>
          </a:p>
        </p:txBody>
      </p:sp>
      <p:sp>
        <p:nvSpPr>
          <p:cNvPr id="107522" name="Rectangle 2"/>
          <p:cNvSpPr>
            <a:spLocks noGrp="1" noChangeArrowheads="1"/>
          </p:cNvSpPr>
          <p:nvPr>
            <p:ph type="title"/>
          </p:nvPr>
        </p:nvSpPr>
        <p:spPr>
          <a:xfrm>
            <a:off x="107950" y="404813"/>
            <a:ext cx="2736850" cy="417512"/>
          </a:xfrm>
        </p:spPr>
        <p:txBody>
          <a:bodyPr>
            <a:normAutofit fontScale="90000"/>
          </a:bodyPr>
          <a:lstStyle/>
          <a:p>
            <a:pPr algn="l"/>
            <a:r>
              <a:rPr lang="id-ID" sz="3200"/>
              <a:t>Serat Optik</a:t>
            </a:r>
            <a:endParaRPr lang="en-US" sz="3200"/>
          </a:p>
        </p:txBody>
      </p:sp>
      <p:sp>
        <p:nvSpPr>
          <p:cNvPr id="107523" name="Rectangle 3"/>
          <p:cNvSpPr>
            <a:spLocks noGrp="1" noChangeArrowheads="1"/>
          </p:cNvSpPr>
          <p:nvPr>
            <p:ph type="body" idx="1"/>
          </p:nvPr>
        </p:nvSpPr>
        <p:spPr>
          <a:xfrm>
            <a:off x="381000" y="1052513"/>
            <a:ext cx="8229600" cy="4525962"/>
          </a:xfrm>
        </p:spPr>
        <p:txBody>
          <a:bodyPr/>
          <a:lstStyle/>
          <a:p>
            <a:pPr>
              <a:buFont typeface="Wingdings" pitchFamily="2" charset="2"/>
              <a:buNone/>
            </a:pPr>
            <a:r>
              <a:rPr lang="en-US" sz="2400"/>
              <a:t>Kabel serat optik terdiri dari :</a:t>
            </a:r>
          </a:p>
          <a:p>
            <a:pPr>
              <a:buClr>
                <a:schemeClr val="tx1"/>
              </a:buClr>
            </a:pPr>
            <a:r>
              <a:rPr lang="en-US" sz="2200"/>
              <a:t>Silinder dalam </a:t>
            </a:r>
            <a:r>
              <a:rPr lang="id-ID" sz="2200"/>
              <a:t>ber</a:t>
            </a:r>
            <a:r>
              <a:rPr lang="en-US" sz="2200"/>
              <a:t>bahan gelas</a:t>
            </a:r>
            <a:r>
              <a:rPr lang="id-ID" sz="2200"/>
              <a:t> yang </a:t>
            </a:r>
            <a:r>
              <a:rPr lang="en-US" sz="2200"/>
              <a:t>disebut </a:t>
            </a:r>
            <a:r>
              <a:rPr lang="id-ID" sz="2200"/>
              <a:t>inti</a:t>
            </a:r>
            <a:r>
              <a:rPr lang="en-US" sz="2200"/>
              <a:t> atau </a:t>
            </a:r>
            <a:r>
              <a:rPr lang="id-ID" sz="2200"/>
              <a:t>c</a:t>
            </a:r>
            <a:r>
              <a:rPr lang="en-US" sz="2200"/>
              <a:t>ore</a:t>
            </a:r>
          </a:p>
          <a:p>
            <a:pPr>
              <a:buClr>
                <a:schemeClr val="tx1"/>
              </a:buClr>
            </a:pPr>
            <a:r>
              <a:rPr lang="en-US" sz="2200"/>
              <a:t>Silinder luar </a:t>
            </a:r>
            <a:r>
              <a:rPr lang="id-ID" sz="2200"/>
              <a:t>terbuat dari </a:t>
            </a:r>
            <a:r>
              <a:rPr lang="en-US" sz="2200"/>
              <a:t>bahan gelas atau plastik</a:t>
            </a:r>
            <a:r>
              <a:rPr lang="id-ID" sz="2200"/>
              <a:t> yang</a:t>
            </a:r>
            <a:r>
              <a:rPr lang="en-US" sz="2200"/>
              <a:t> disebut </a:t>
            </a:r>
            <a:r>
              <a:rPr lang="id-ID" sz="2200"/>
              <a:t>c</a:t>
            </a:r>
            <a:r>
              <a:rPr lang="en-US" sz="2200"/>
              <a:t>ladding atau pembungkus inti</a:t>
            </a:r>
          </a:p>
          <a:p>
            <a:pPr>
              <a:buClr>
                <a:schemeClr val="tx1"/>
              </a:buClr>
            </a:pPr>
            <a:r>
              <a:rPr lang="en-US" sz="2200"/>
              <a:t>Bahan pelidung serat yang membungkus cladding</a:t>
            </a:r>
          </a:p>
        </p:txBody>
      </p:sp>
      <p:pic>
        <p:nvPicPr>
          <p:cNvPr id="107524" name="Picture 4"/>
          <p:cNvPicPr>
            <a:picLocks noChangeAspect="1" noChangeArrowheads="1"/>
          </p:cNvPicPr>
          <p:nvPr/>
        </p:nvPicPr>
        <p:blipFill>
          <a:blip r:embed="rId2"/>
          <a:srcRect/>
          <a:stretch>
            <a:fillRect/>
          </a:stretch>
        </p:blipFill>
        <p:spPr bwMode="auto">
          <a:xfrm>
            <a:off x="1476375" y="3743325"/>
            <a:ext cx="5975350" cy="1917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D8F523C-67F9-4DD7-B98C-BF70F8429074}" type="slidenum">
              <a:rPr lang="en-US"/>
              <a:pPr/>
              <a:t>13</a:t>
            </a:fld>
            <a:endParaRPr lang="en-US"/>
          </a:p>
        </p:txBody>
      </p:sp>
      <p:sp>
        <p:nvSpPr>
          <p:cNvPr id="108546" name="Rectangle 2"/>
          <p:cNvSpPr>
            <a:spLocks noGrp="1" noChangeArrowheads="1"/>
          </p:cNvSpPr>
          <p:nvPr>
            <p:ph type="title"/>
          </p:nvPr>
        </p:nvSpPr>
        <p:spPr>
          <a:xfrm>
            <a:off x="539750" y="549275"/>
            <a:ext cx="8135938" cy="782638"/>
          </a:xfrm>
        </p:spPr>
        <p:txBody>
          <a:bodyPr>
            <a:normAutofit fontScale="90000"/>
          </a:bodyPr>
          <a:lstStyle/>
          <a:p>
            <a:r>
              <a:rPr lang="id-ID" sz="3600"/>
              <a:t>Mengapa cahaya bisa bergerak sepanjang serat optik?</a:t>
            </a:r>
            <a:endParaRPr lang="en-US" sz="3600"/>
          </a:p>
        </p:txBody>
      </p:sp>
      <p:sp>
        <p:nvSpPr>
          <p:cNvPr id="108547" name="Rectangle 3"/>
          <p:cNvSpPr>
            <a:spLocks noGrp="1" noChangeArrowheads="1"/>
          </p:cNvSpPr>
          <p:nvPr>
            <p:ph type="body" idx="1"/>
          </p:nvPr>
        </p:nvSpPr>
        <p:spPr>
          <a:xfrm>
            <a:off x="250825" y="1619250"/>
            <a:ext cx="8208963" cy="4402138"/>
          </a:xfrm>
        </p:spPr>
        <p:txBody>
          <a:bodyPr/>
          <a:lstStyle/>
          <a:p>
            <a:r>
              <a:rPr lang="id-ID" sz="2400"/>
              <a:t>Karena ada proses yang disebut </a:t>
            </a:r>
            <a:r>
              <a:rPr lang="id-ID" sz="2400" i="1"/>
              <a:t>Total Internal Reflection</a:t>
            </a:r>
            <a:r>
              <a:rPr lang="id-ID" sz="2400"/>
              <a:t> (TIR)</a:t>
            </a:r>
          </a:p>
          <a:p>
            <a:r>
              <a:rPr lang="id-ID" sz="2400"/>
              <a:t>TIR dimungkinkan dengan membedakan indeks bias (n) antara core dan clading</a:t>
            </a:r>
          </a:p>
          <a:p>
            <a:pPr lvl="1"/>
            <a:r>
              <a:rPr lang="id-ID" sz="2000"/>
              <a:t>Dalam hal ini n</a:t>
            </a:r>
            <a:r>
              <a:rPr lang="id-ID" sz="2000" baseline="-25000"/>
              <a:t>core</a:t>
            </a:r>
            <a:r>
              <a:rPr lang="id-ID" sz="2000"/>
              <a:t> &gt; n</a:t>
            </a:r>
            <a:r>
              <a:rPr lang="id-ID" sz="2000" baseline="-25000"/>
              <a:t>cladding</a:t>
            </a:r>
            <a:endParaRPr lang="id-ID" sz="2000"/>
          </a:p>
          <a:p>
            <a:pPr lvl="1"/>
            <a:r>
              <a:rPr lang="id-ID" sz="2000"/>
              <a:t>Memanfaatkan hukum Snellius</a:t>
            </a:r>
          </a:p>
          <a:p>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84C73FD7-E490-431E-944A-A557FEEF78E3}" type="slidenum">
              <a:rPr lang="en-US"/>
              <a:pPr/>
              <a:t>14</a:t>
            </a:fld>
            <a:endParaRPr lang="en-US"/>
          </a:p>
        </p:txBody>
      </p:sp>
      <p:pic>
        <p:nvPicPr>
          <p:cNvPr id="109570" name="Picture 2"/>
          <p:cNvPicPr>
            <a:picLocks noChangeAspect="1" noChangeArrowheads="1"/>
          </p:cNvPicPr>
          <p:nvPr/>
        </p:nvPicPr>
        <p:blipFill>
          <a:blip r:embed="rId2"/>
          <a:srcRect/>
          <a:stretch>
            <a:fillRect/>
          </a:stretch>
        </p:blipFill>
        <p:spPr bwMode="auto">
          <a:xfrm>
            <a:off x="1908175" y="908050"/>
            <a:ext cx="4679950" cy="3505200"/>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3"/>
          <a:srcRect/>
          <a:stretch>
            <a:fillRect/>
          </a:stretch>
        </p:blipFill>
        <p:spPr bwMode="auto">
          <a:xfrm>
            <a:off x="1116013" y="4857750"/>
            <a:ext cx="6018212" cy="731838"/>
          </a:xfrm>
          <a:prstGeom prst="rect">
            <a:avLst/>
          </a:prstGeom>
          <a:noFill/>
          <a:ln w="9525">
            <a:noFill/>
            <a:miter lim="800000"/>
            <a:headEnd/>
            <a:tailEnd/>
          </a:ln>
          <a:effectLst/>
        </p:spPr>
      </p:pic>
      <p:sp>
        <p:nvSpPr>
          <p:cNvPr id="109572" name="Text Box 4"/>
          <p:cNvSpPr txBox="1">
            <a:spLocks noChangeArrowheads="1"/>
          </p:cNvSpPr>
          <p:nvPr/>
        </p:nvSpPr>
        <p:spPr bwMode="auto">
          <a:xfrm>
            <a:off x="7199313" y="1190625"/>
            <a:ext cx="1493837" cy="730250"/>
          </a:xfrm>
          <a:prstGeom prst="rect">
            <a:avLst/>
          </a:prstGeom>
          <a:noFill/>
          <a:ln w="9525">
            <a:noFill/>
            <a:miter lim="800000"/>
            <a:headEnd/>
            <a:tailEnd/>
          </a:ln>
          <a:effectLst/>
        </p:spPr>
        <p:txBody>
          <a:bodyPr wrap="none" lIns="36000" rIns="36000">
            <a:spAutoFit/>
          </a:bodyPr>
          <a:lstStyle/>
          <a:p>
            <a:pPr marL="457200" indent="-457200" eaLnBrk="1" hangingPunct="1"/>
            <a:r>
              <a:rPr lang="id-ID" sz="1400">
                <a:latin typeface="Verdana" pitchFamily="34" charset="0"/>
              </a:rPr>
              <a:t>Pantulan terjadi</a:t>
            </a:r>
          </a:p>
          <a:p>
            <a:pPr marL="457200" indent="-457200" eaLnBrk="1" hangingPunct="1"/>
            <a:r>
              <a:rPr lang="id-ID" sz="1400">
                <a:latin typeface="Verdana" pitchFamily="34" charset="0"/>
              </a:rPr>
              <a:t>Bila sudut jatuh</a:t>
            </a:r>
          </a:p>
          <a:p>
            <a:pPr marL="457200" indent="-457200" eaLnBrk="1" hangingPunct="1"/>
            <a:r>
              <a:rPr lang="id-ID" sz="1400">
                <a:latin typeface="Verdana" pitchFamily="34" charset="0"/>
              </a:rPr>
              <a:t> &gt; sudut kritis</a:t>
            </a:r>
            <a:endParaRPr lang="en-US" sz="1400">
              <a:latin typeface="Verdana" pitchFamily="34" charset="0"/>
            </a:endParaRPr>
          </a:p>
        </p:txBody>
      </p:sp>
      <p:sp>
        <p:nvSpPr>
          <p:cNvPr id="109573" name="Line 5"/>
          <p:cNvSpPr>
            <a:spLocks noChangeShapeType="1"/>
          </p:cNvSpPr>
          <p:nvPr/>
        </p:nvSpPr>
        <p:spPr bwMode="auto">
          <a:xfrm flipH="1">
            <a:off x="5508625" y="1412875"/>
            <a:ext cx="1511300" cy="431800"/>
          </a:xfrm>
          <a:prstGeom prst="line">
            <a:avLst/>
          </a:prstGeom>
          <a:noFill/>
          <a:ln w="9525">
            <a:solidFill>
              <a:schemeClr val="tx1"/>
            </a:solidFill>
            <a:round/>
            <a:headEnd/>
            <a:tailEnd type="triangle" w="med" len="med"/>
          </a:ln>
          <a:effectLst/>
        </p:spPr>
        <p:txBody>
          <a:bodyPr lIns="36000" rIns="36000" anchor="ctr"/>
          <a:lstStyle/>
          <a:p>
            <a:endParaRPr lang="id-ID"/>
          </a:p>
        </p:txBody>
      </p:sp>
      <p:sp>
        <p:nvSpPr>
          <p:cNvPr id="109574" name="Text Box 6"/>
          <p:cNvSpPr txBox="1">
            <a:spLocks noChangeArrowheads="1"/>
          </p:cNvSpPr>
          <p:nvPr/>
        </p:nvSpPr>
        <p:spPr bwMode="auto">
          <a:xfrm>
            <a:off x="7019925" y="2924175"/>
            <a:ext cx="1038225" cy="304800"/>
          </a:xfrm>
          <a:prstGeom prst="rect">
            <a:avLst/>
          </a:prstGeom>
          <a:noFill/>
          <a:ln w="9525">
            <a:noFill/>
            <a:miter lim="800000"/>
            <a:headEnd/>
            <a:tailEnd/>
          </a:ln>
          <a:effectLst/>
        </p:spPr>
        <p:txBody>
          <a:bodyPr wrap="none" lIns="36000" rIns="36000">
            <a:spAutoFit/>
          </a:bodyPr>
          <a:lstStyle/>
          <a:p>
            <a:pPr marL="457200" indent="-457200" eaLnBrk="1" hangingPunct="1"/>
            <a:r>
              <a:rPr lang="id-ID" sz="1400">
                <a:latin typeface="Verdana" pitchFamily="34" charset="0"/>
              </a:rPr>
              <a:t>Pembiasan</a:t>
            </a:r>
            <a:endParaRPr lang="en-US" sz="1400">
              <a:latin typeface="Verdana" pitchFamily="34" charset="0"/>
            </a:endParaRPr>
          </a:p>
        </p:txBody>
      </p:sp>
      <p:sp>
        <p:nvSpPr>
          <p:cNvPr id="109575" name="Line 7"/>
          <p:cNvSpPr>
            <a:spLocks noChangeShapeType="1"/>
          </p:cNvSpPr>
          <p:nvPr/>
        </p:nvSpPr>
        <p:spPr bwMode="auto">
          <a:xfrm flipH="1">
            <a:off x="6372225" y="3068638"/>
            <a:ext cx="576263" cy="0"/>
          </a:xfrm>
          <a:prstGeom prst="line">
            <a:avLst/>
          </a:prstGeom>
          <a:noFill/>
          <a:ln w="9525">
            <a:solidFill>
              <a:schemeClr val="tx1"/>
            </a:solidFill>
            <a:round/>
            <a:headEnd/>
            <a:tailEnd type="triangle" w="med" len="med"/>
          </a:ln>
          <a:effectLst/>
        </p:spPr>
        <p:txBody>
          <a:bodyPr lIns="36000" rIns="36000" anchor="ctr"/>
          <a:lstStyle/>
          <a:p>
            <a:endParaRPr lang="id-ID"/>
          </a:p>
        </p:txBody>
      </p:sp>
      <p:sp>
        <p:nvSpPr>
          <p:cNvPr id="109576" name="Rectangle 8"/>
          <p:cNvSpPr>
            <a:spLocks noChangeArrowheads="1"/>
          </p:cNvSpPr>
          <p:nvPr/>
        </p:nvSpPr>
        <p:spPr bwMode="auto">
          <a:xfrm>
            <a:off x="179388" y="2349500"/>
            <a:ext cx="1524000" cy="336550"/>
          </a:xfrm>
          <a:prstGeom prst="rect">
            <a:avLst/>
          </a:prstGeom>
          <a:noFill/>
          <a:ln w="9525">
            <a:noFill/>
            <a:miter lim="800000"/>
            <a:headEnd/>
            <a:tailEnd/>
          </a:ln>
          <a:effectLst/>
        </p:spPr>
        <p:txBody>
          <a:bodyPr wrap="none" lIns="36000" rIns="36000">
            <a:spAutoFit/>
          </a:bodyPr>
          <a:lstStyle/>
          <a:p>
            <a:pPr marL="457200" indent="-457200" eaLnBrk="1" hangingPunct="1"/>
            <a:r>
              <a:rPr lang="id-ID" sz="1600">
                <a:latin typeface="Verdana" pitchFamily="34" charset="0"/>
              </a:rPr>
              <a:t>n</a:t>
            </a:r>
            <a:r>
              <a:rPr lang="id-ID" sz="1600" baseline="-25000">
                <a:latin typeface="Verdana" pitchFamily="34" charset="0"/>
              </a:rPr>
              <a:t>core</a:t>
            </a:r>
            <a:r>
              <a:rPr lang="id-ID" sz="1600">
                <a:latin typeface="Verdana" pitchFamily="34" charset="0"/>
              </a:rPr>
              <a:t> &gt; n</a:t>
            </a:r>
            <a:r>
              <a:rPr lang="id-ID" sz="1600" baseline="-25000">
                <a:latin typeface="Verdana" pitchFamily="34" charset="0"/>
              </a:rPr>
              <a:t>cladding</a:t>
            </a:r>
            <a:endParaRPr lang="en-US" sz="1600" baseline="-2500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7625"/>
            <a:ext cx="8229600" cy="563563"/>
          </a:xfrm>
        </p:spPr>
        <p:txBody>
          <a:bodyPr>
            <a:normAutofit fontScale="90000"/>
          </a:bodyPr>
          <a:lstStyle/>
          <a:p>
            <a:pPr marL="484632" indent="0" eaLnBrk="1" fontAlgn="auto" hangingPunct="1">
              <a:spcAft>
                <a:spcPts val="0"/>
              </a:spcAft>
              <a:defRPr/>
            </a:pPr>
            <a:r>
              <a:rPr lang="en-US" sz="4000">
                <a:solidFill>
                  <a:srgbClr val="00FF00"/>
                </a:solidFill>
              </a:rPr>
              <a:t>Dasar Optik (5)</a:t>
            </a:r>
          </a:p>
        </p:txBody>
      </p:sp>
      <p:sp>
        <p:nvSpPr>
          <p:cNvPr id="13315" name="Rectangle 3"/>
          <p:cNvSpPr>
            <a:spLocks noGrp="1" noChangeArrowheads="1"/>
          </p:cNvSpPr>
          <p:nvPr>
            <p:ph idx="1"/>
          </p:nvPr>
        </p:nvSpPr>
        <p:spPr>
          <a:xfrm>
            <a:off x="457200" y="714375"/>
            <a:ext cx="8229600" cy="381000"/>
          </a:xfrm>
        </p:spPr>
        <p:txBody>
          <a:bodyPr>
            <a:normAutofit fontScale="92500" lnSpcReduction="20000"/>
          </a:bodyPr>
          <a:lstStyle/>
          <a:p>
            <a:pPr marL="548640" indent="-411480" eaLnBrk="1" fontAlgn="auto" hangingPunct="1">
              <a:lnSpc>
                <a:spcPct val="90000"/>
              </a:lnSpc>
              <a:spcAft>
                <a:spcPts val="0"/>
              </a:spcAft>
              <a:buClr>
                <a:schemeClr val="tx1">
                  <a:shade val="95000"/>
                </a:schemeClr>
              </a:buClr>
              <a:buFontTx/>
              <a:buNone/>
              <a:defRPr/>
            </a:pPr>
            <a:r>
              <a:rPr lang="en-US" b="1">
                <a:solidFill>
                  <a:srgbClr val="FF00FF"/>
                </a:solidFill>
              </a:rPr>
              <a:t>Sudut Kritis</a:t>
            </a:r>
          </a:p>
        </p:txBody>
      </p:sp>
      <p:sp>
        <p:nvSpPr>
          <p:cNvPr id="2662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CD518EE-BD8D-403C-870B-4E86D2A04949}" type="slidenum">
              <a:rPr lang="en-US" smtClean="0">
                <a:latin typeface="Arial" pitchFamily="34" charset="0"/>
              </a:rPr>
              <a:pPr/>
              <a:t>15</a:t>
            </a:fld>
            <a:endParaRPr lang="en-US" smtClean="0">
              <a:latin typeface="Arial" pitchFamily="34" charset="0"/>
            </a:endParaRPr>
          </a:p>
        </p:txBody>
      </p:sp>
      <p:sp>
        <p:nvSpPr>
          <p:cNvPr id="26629" name="Rectangle 4"/>
          <p:cNvSpPr>
            <a:spLocks noChangeArrowheads="1"/>
          </p:cNvSpPr>
          <p:nvPr/>
        </p:nvSpPr>
        <p:spPr bwMode="auto">
          <a:xfrm>
            <a:off x="457200" y="1143000"/>
            <a:ext cx="8229600" cy="4521200"/>
          </a:xfrm>
          <a:prstGeom prst="rect">
            <a:avLst/>
          </a:prstGeom>
          <a:noFill/>
          <a:ln w="9525">
            <a:noFill/>
            <a:miter lim="800000"/>
            <a:headEnd/>
            <a:tailEnd/>
          </a:ln>
        </p:spPr>
        <p:txBody>
          <a:bodyPr/>
          <a:lstStyle/>
          <a:p>
            <a:pPr marL="342900" indent="-342900" algn="just">
              <a:lnSpc>
                <a:spcPct val="90000"/>
              </a:lnSpc>
              <a:spcBef>
                <a:spcPct val="20000"/>
              </a:spcBef>
              <a:buFont typeface="Arial Unicode MS" pitchFamily="34" charset="-128"/>
              <a:buChar char="♘"/>
            </a:pPr>
            <a:r>
              <a:rPr lang="en-US" sz="2000" dirty="0" err="1">
                <a:solidFill>
                  <a:srgbClr val="00B050"/>
                </a:solidFill>
              </a:rPr>
              <a:t>Cahaya</a:t>
            </a:r>
            <a:r>
              <a:rPr lang="en-US" sz="2000" dirty="0">
                <a:solidFill>
                  <a:srgbClr val="00B050"/>
                </a:solidFill>
              </a:rPr>
              <a:t> yang </a:t>
            </a:r>
            <a:r>
              <a:rPr lang="en-US" sz="2000" dirty="0" err="1">
                <a:solidFill>
                  <a:srgbClr val="00B050"/>
                </a:solidFill>
              </a:rPr>
              <a:t>merambat</a:t>
            </a:r>
            <a:r>
              <a:rPr lang="en-US" sz="2000" dirty="0">
                <a:solidFill>
                  <a:srgbClr val="00B050"/>
                </a:solidFill>
              </a:rPr>
              <a:t> </a:t>
            </a:r>
            <a:r>
              <a:rPr lang="en-US" sz="2000" dirty="0" err="1">
                <a:solidFill>
                  <a:srgbClr val="00B050"/>
                </a:solidFill>
              </a:rPr>
              <a:t>jika</a:t>
            </a:r>
            <a:r>
              <a:rPr lang="en-US" sz="2000" dirty="0">
                <a:solidFill>
                  <a:srgbClr val="00B050"/>
                </a:solidFill>
              </a:rPr>
              <a:t> </a:t>
            </a:r>
            <a:r>
              <a:rPr lang="en-US" sz="2000" dirty="0" err="1">
                <a:solidFill>
                  <a:srgbClr val="00B050"/>
                </a:solidFill>
              </a:rPr>
              <a:t>jatuh</a:t>
            </a:r>
            <a:r>
              <a:rPr lang="en-US" sz="2000" dirty="0">
                <a:solidFill>
                  <a:srgbClr val="00B050"/>
                </a:solidFill>
              </a:rPr>
              <a:t> </a:t>
            </a:r>
            <a:r>
              <a:rPr lang="en-US" sz="2000" dirty="0" err="1">
                <a:solidFill>
                  <a:srgbClr val="00B050"/>
                </a:solidFill>
              </a:rPr>
              <a:t>pada</a:t>
            </a:r>
            <a:r>
              <a:rPr lang="en-US" sz="2000" dirty="0">
                <a:solidFill>
                  <a:srgbClr val="00B050"/>
                </a:solidFill>
              </a:rPr>
              <a:t> media </a:t>
            </a:r>
            <a:r>
              <a:rPr lang="en-US" sz="2000" dirty="0" err="1">
                <a:solidFill>
                  <a:srgbClr val="00B050"/>
                </a:solidFill>
              </a:rPr>
              <a:t>permukaan</a:t>
            </a:r>
            <a:r>
              <a:rPr lang="en-US" sz="2000" dirty="0">
                <a:solidFill>
                  <a:srgbClr val="00B050"/>
                </a:solidFill>
              </a:rPr>
              <a:t> </a:t>
            </a:r>
            <a:r>
              <a:rPr lang="en-US" sz="2000" dirty="0" err="1">
                <a:solidFill>
                  <a:srgbClr val="00B050"/>
                </a:solidFill>
              </a:rPr>
              <a:t>datar</a:t>
            </a:r>
            <a:r>
              <a:rPr lang="en-US" sz="2000" dirty="0">
                <a:solidFill>
                  <a:srgbClr val="00B050"/>
                </a:solidFill>
              </a:rPr>
              <a:t> </a:t>
            </a:r>
            <a:r>
              <a:rPr lang="en-US" sz="2000" dirty="0" err="1">
                <a:solidFill>
                  <a:srgbClr val="00B050"/>
                </a:solidFill>
              </a:rPr>
              <a:t>dan</a:t>
            </a:r>
            <a:r>
              <a:rPr lang="en-US" sz="2000" dirty="0">
                <a:solidFill>
                  <a:srgbClr val="00B050"/>
                </a:solidFill>
              </a:rPr>
              <a:t> </a:t>
            </a:r>
            <a:r>
              <a:rPr lang="en-US" sz="2000" dirty="0" err="1">
                <a:solidFill>
                  <a:srgbClr val="00B050"/>
                </a:solidFill>
              </a:rPr>
              <a:t>bening</a:t>
            </a:r>
            <a:r>
              <a:rPr lang="en-US" sz="2000" dirty="0">
                <a:solidFill>
                  <a:srgbClr val="00B050"/>
                </a:solidFill>
              </a:rPr>
              <a:t>, </a:t>
            </a:r>
            <a:r>
              <a:rPr lang="en-US" sz="2000" dirty="0" err="1">
                <a:solidFill>
                  <a:srgbClr val="00B050"/>
                </a:solidFill>
              </a:rPr>
              <a:t>tidak</a:t>
            </a:r>
            <a:r>
              <a:rPr lang="en-US" sz="2000" dirty="0">
                <a:solidFill>
                  <a:srgbClr val="00B050"/>
                </a:solidFill>
              </a:rPr>
              <a:t> </a:t>
            </a:r>
            <a:r>
              <a:rPr lang="en-US" sz="2000" dirty="0" err="1">
                <a:solidFill>
                  <a:srgbClr val="00B050"/>
                </a:solidFill>
              </a:rPr>
              <a:t>dibelokkan</a:t>
            </a:r>
            <a:r>
              <a:rPr lang="en-US" sz="2000" dirty="0">
                <a:solidFill>
                  <a:srgbClr val="00B050"/>
                </a:solidFill>
              </a:rPr>
              <a:t> </a:t>
            </a:r>
            <a:r>
              <a:rPr lang="en-US" sz="2000" dirty="0" err="1">
                <a:solidFill>
                  <a:srgbClr val="00B050"/>
                </a:solidFill>
              </a:rPr>
              <a:t>seluruhnya</a:t>
            </a:r>
            <a:r>
              <a:rPr lang="en-US" sz="2000" dirty="0">
                <a:solidFill>
                  <a:srgbClr val="00B050"/>
                </a:solidFill>
              </a:rPr>
              <a:t> </a:t>
            </a:r>
            <a:r>
              <a:rPr lang="en-US" sz="2000" dirty="0" err="1">
                <a:solidFill>
                  <a:srgbClr val="00B050"/>
                </a:solidFill>
              </a:rPr>
              <a:t>tetapi</a:t>
            </a:r>
            <a:r>
              <a:rPr lang="en-US" sz="2000" dirty="0">
                <a:solidFill>
                  <a:srgbClr val="00B050"/>
                </a:solidFill>
              </a:rPr>
              <a:t> </a:t>
            </a:r>
            <a:r>
              <a:rPr lang="en-US" sz="2000" dirty="0" err="1">
                <a:solidFill>
                  <a:srgbClr val="00B050"/>
                </a:solidFill>
              </a:rPr>
              <a:t>sebagian</a:t>
            </a:r>
            <a:r>
              <a:rPr lang="en-US" sz="2000" dirty="0">
                <a:solidFill>
                  <a:srgbClr val="00B050"/>
                </a:solidFill>
              </a:rPr>
              <a:t> </a:t>
            </a:r>
            <a:r>
              <a:rPr lang="en-US" sz="2000" dirty="0" err="1">
                <a:solidFill>
                  <a:srgbClr val="00B050"/>
                </a:solidFill>
              </a:rPr>
              <a:t>dipantulkan</a:t>
            </a:r>
            <a:r>
              <a:rPr lang="en-US" sz="2000" dirty="0">
                <a:solidFill>
                  <a:srgbClr val="00B050"/>
                </a:solidFill>
              </a:rPr>
              <a:t> </a:t>
            </a:r>
            <a:r>
              <a:rPr lang="en-US" sz="2000" dirty="0" err="1">
                <a:solidFill>
                  <a:srgbClr val="00B050"/>
                </a:solidFill>
              </a:rPr>
              <a:t>dan</a:t>
            </a:r>
            <a:r>
              <a:rPr lang="en-US" sz="2000" dirty="0">
                <a:solidFill>
                  <a:srgbClr val="00B050"/>
                </a:solidFill>
              </a:rPr>
              <a:t> </a:t>
            </a:r>
            <a:r>
              <a:rPr lang="en-US" sz="2000" dirty="0" err="1">
                <a:solidFill>
                  <a:srgbClr val="00B050"/>
                </a:solidFill>
              </a:rPr>
              <a:t>sebagaian</a:t>
            </a:r>
            <a:r>
              <a:rPr lang="en-US" sz="2000" dirty="0">
                <a:solidFill>
                  <a:srgbClr val="00B050"/>
                </a:solidFill>
              </a:rPr>
              <a:t> </a:t>
            </a:r>
            <a:r>
              <a:rPr lang="en-US" sz="2000" dirty="0" err="1">
                <a:solidFill>
                  <a:srgbClr val="00B050"/>
                </a:solidFill>
              </a:rPr>
              <a:t>dibiaskan</a:t>
            </a:r>
            <a:r>
              <a:rPr lang="en-US" sz="2000" dirty="0">
                <a:solidFill>
                  <a:srgbClr val="00B050"/>
                </a:solidFill>
              </a:rPr>
              <a:t>.</a:t>
            </a:r>
          </a:p>
          <a:p>
            <a:pPr marL="342900" indent="-342900" algn="just">
              <a:lnSpc>
                <a:spcPct val="90000"/>
              </a:lnSpc>
              <a:spcBef>
                <a:spcPct val="20000"/>
              </a:spcBef>
              <a:buFont typeface="Arial Unicode MS" pitchFamily="34" charset="-128"/>
              <a:buChar char="♘"/>
            </a:pPr>
            <a:r>
              <a:rPr lang="en-US" sz="2000" dirty="0" err="1">
                <a:solidFill>
                  <a:srgbClr val="FF00FF"/>
                </a:solidFill>
              </a:rPr>
              <a:t>Hubungan</a:t>
            </a:r>
            <a:r>
              <a:rPr lang="en-US" sz="2000" dirty="0">
                <a:solidFill>
                  <a:srgbClr val="FF00FF"/>
                </a:solidFill>
              </a:rPr>
              <a:t> </a:t>
            </a:r>
            <a:r>
              <a:rPr lang="en-US" sz="2000" dirty="0" err="1">
                <a:solidFill>
                  <a:srgbClr val="FF00FF"/>
                </a:solidFill>
              </a:rPr>
              <a:t>antara</a:t>
            </a:r>
            <a:r>
              <a:rPr lang="en-US" sz="2000" dirty="0">
                <a:solidFill>
                  <a:srgbClr val="FF00FF"/>
                </a:solidFill>
              </a:rPr>
              <a:t> </a:t>
            </a:r>
            <a:r>
              <a:rPr lang="en-US" sz="2000" dirty="0" err="1">
                <a:solidFill>
                  <a:srgbClr val="FF00FF"/>
                </a:solidFill>
              </a:rPr>
              <a:t>bagian</a:t>
            </a:r>
            <a:r>
              <a:rPr lang="en-US" sz="2000" dirty="0">
                <a:solidFill>
                  <a:srgbClr val="FF00FF"/>
                </a:solidFill>
              </a:rPr>
              <a:t> </a:t>
            </a:r>
            <a:r>
              <a:rPr lang="en-US" sz="2000" dirty="0" err="1">
                <a:solidFill>
                  <a:srgbClr val="FF00FF"/>
                </a:solidFill>
              </a:rPr>
              <a:t>cahaya</a:t>
            </a:r>
            <a:r>
              <a:rPr lang="en-US" sz="2000" dirty="0">
                <a:solidFill>
                  <a:srgbClr val="FF00FF"/>
                </a:solidFill>
              </a:rPr>
              <a:t> yang </a:t>
            </a:r>
            <a:r>
              <a:rPr lang="en-US" sz="2000" dirty="0" err="1">
                <a:solidFill>
                  <a:srgbClr val="FF00FF"/>
                </a:solidFill>
              </a:rPr>
              <a:t>dipantulkan</a:t>
            </a:r>
            <a:r>
              <a:rPr lang="en-US" sz="2000" dirty="0">
                <a:solidFill>
                  <a:srgbClr val="FF00FF"/>
                </a:solidFill>
              </a:rPr>
              <a:t> </a:t>
            </a:r>
            <a:r>
              <a:rPr lang="en-US" sz="2000" dirty="0" err="1">
                <a:solidFill>
                  <a:srgbClr val="FF00FF"/>
                </a:solidFill>
              </a:rPr>
              <a:t>dan</a:t>
            </a:r>
            <a:r>
              <a:rPr lang="en-US" sz="2000" dirty="0">
                <a:solidFill>
                  <a:srgbClr val="FF00FF"/>
                </a:solidFill>
              </a:rPr>
              <a:t> </a:t>
            </a:r>
            <a:r>
              <a:rPr lang="en-US" sz="2000" dirty="0" err="1">
                <a:solidFill>
                  <a:srgbClr val="FF00FF"/>
                </a:solidFill>
              </a:rPr>
              <a:t>cahaya</a:t>
            </a:r>
            <a:r>
              <a:rPr lang="en-US" sz="2000" dirty="0">
                <a:solidFill>
                  <a:srgbClr val="FF00FF"/>
                </a:solidFill>
              </a:rPr>
              <a:t> yang </a:t>
            </a:r>
            <a:r>
              <a:rPr lang="en-US" sz="2000" dirty="0" err="1">
                <a:solidFill>
                  <a:srgbClr val="FF00FF"/>
                </a:solidFill>
              </a:rPr>
              <a:t>dibelookan</a:t>
            </a:r>
            <a:r>
              <a:rPr lang="en-US" sz="2000" dirty="0">
                <a:solidFill>
                  <a:srgbClr val="FF00FF"/>
                </a:solidFill>
              </a:rPr>
              <a:t> </a:t>
            </a:r>
            <a:r>
              <a:rPr lang="en-US" sz="2000" dirty="0" err="1">
                <a:solidFill>
                  <a:srgbClr val="FF00FF"/>
                </a:solidFill>
              </a:rPr>
              <a:t>bergantung</a:t>
            </a:r>
            <a:r>
              <a:rPr lang="en-US" sz="2000" dirty="0">
                <a:solidFill>
                  <a:srgbClr val="FF00FF"/>
                </a:solidFill>
              </a:rPr>
              <a:t> </a:t>
            </a:r>
            <a:r>
              <a:rPr lang="en-US" sz="2000" dirty="0" err="1">
                <a:solidFill>
                  <a:srgbClr val="FF00FF"/>
                </a:solidFill>
              </a:rPr>
              <a:t>pada</a:t>
            </a:r>
            <a:r>
              <a:rPr lang="en-US" sz="2000" dirty="0">
                <a:solidFill>
                  <a:srgbClr val="FF00FF"/>
                </a:solidFill>
              </a:rPr>
              <a:t> </a:t>
            </a:r>
            <a:r>
              <a:rPr lang="en-US" sz="2000" dirty="0" err="1">
                <a:solidFill>
                  <a:srgbClr val="FF00FF"/>
                </a:solidFill>
              </a:rPr>
              <a:t>indeks</a:t>
            </a:r>
            <a:r>
              <a:rPr lang="en-US" sz="2000" dirty="0">
                <a:solidFill>
                  <a:srgbClr val="FF00FF"/>
                </a:solidFill>
              </a:rPr>
              <a:t> bias media </a:t>
            </a:r>
            <a:r>
              <a:rPr lang="en-US" sz="2000" dirty="0" err="1">
                <a:solidFill>
                  <a:srgbClr val="FF00FF"/>
                </a:solidFill>
              </a:rPr>
              <a:t>dan</a:t>
            </a:r>
            <a:r>
              <a:rPr lang="en-US" sz="2000" dirty="0">
                <a:solidFill>
                  <a:srgbClr val="FF00FF"/>
                </a:solidFill>
              </a:rPr>
              <a:t> </a:t>
            </a:r>
            <a:r>
              <a:rPr lang="en-US" sz="2000" dirty="0" err="1">
                <a:solidFill>
                  <a:srgbClr val="FF00FF"/>
                </a:solidFill>
              </a:rPr>
              <a:t>sudut</a:t>
            </a:r>
            <a:r>
              <a:rPr lang="en-US" sz="2000" dirty="0">
                <a:solidFill>
                  <a:srgbClr val="FF00FF"/>
                </a:solidFill>
              </a:rPr>
              <a:t> </a:t>
            </a:r>
            <a:r>
              <a:rPr lang="en-US" sz="2000" dirty="0" err="1">
                <a:solidFill>
                  <a:srgbClr val="FF00FF"/>
                </a:solidFill>
              </a:rPr>
              <a:t>datang</a:t>
            </a:r>
            <a:r>
              <a:rPr lang="en-US" sz="2000" dirty="0">
                <a:solidFill>
                  <a:srgbClr val="FF00FF"/>
                </a:solidFill>
              </a:rPr>
              <a:t> </a:t>
            </a:r>
            <a:r>
              <a:rPr lang="en-US" sz="2000" dirty="0" err="1">
                <a:solidFill>
                  <a:srgbClr val="FF00FF"/>
                </a:solidFill>
              </a:rPr>
              <a:t>cahaya</a:t>
            </a:r>
            <a:r>
              <a:rPr lang="en-US" sz="2000" dirty="0">
                <a:solidFill>
                  <a:srgbClr val="FF00FF"/>
                </a:solidFill>
              </a:rPr>
              <a:t>.</a:t>
            </a:r>
          </a:p>
          <a:p>
            <a:pPr marL="342900" indent="-342900" algn="just">
              <a:lnSpc>
                <a:spcPct val="90000"/>
              </a:lnSpc>
              <a:spcBef>
                <a:spcPct val="20000"/>
              </a:spcBef>
              <a:buFont typeface="Arial Unicode MS" pitchFamily="34" charset="-128"/>
              <a:buChar char="♘"/>
            </a:pPr>
            <a:r>
              <a:rPr lang="en-US" sz="2000" dirty="0" err="1">
                <a:solidFill>
                  <a:srgbClr val="00B050"/>
                </a:solidFill>
              </a:rPr>
              <a:t>Jika</a:t>
            </a:r>
            <a:r>
              <a:rPr lang="en-US" sz="2000" dirty="0">
                <a:solidFill>
                  <a:srgbClr val="00B050"/>
                </a:solidFill>
              </a:rPr>
              <a:t> </a:t>
            </a:r>
            <a:r>
              <a:rPr lang="en-US" sz="2000" dirty="0" err="1">
                <a:solidFill>
                  <a:srgbClr val="00B050"/>
                </a:solidFill>
              </a:rPr>
              <a:t>cahaya</a:t>
            </a:r>
            <a:r>
              <a:rPr lang="en-US" sz="2000" dirty="0">
                <a:solidFill>
                  <a:srgbClr val="00B050"/>
                </a:solidFill>
              </a:rPr>
              <a:t> yang </a:t>
            </a:r>
            <a:r>
              <a:rPr lang="en-US" sz="2000" dirty="0" err="1">
                <a:solidFill>
                  <a:srgbClr val="00B050"/>
                </a:solidFill>
              </a:rPr>
              <a:t>datang</a:t>
            </a:r>
            <a:r>
              <a:rPr lang="en-US" sz="2000" dirty="0">
                <a:solidFill>
                  <a:srgbClr val="00B050"/>
                </a:solidFill>
              </a:rPr>
              <a:t> </a:t>
            </a:r>
            <a:r>
              <a:rPr lang="en-US" sz="2000" dirty="0" err="1">
                <a:solidFill>
                  <a:srgbClr val="00B050"/>
                </a:solidFill>
              </a:rPr>
              <a:t>dari</a:t>
            </a:r>
            <a:r>
              <a:rPr lang="en-US" sz="2000" dirty="0">
                <a:solidFill>
                  <a:srgbClr val="00B050"/>
                </a:solidFill>
              </a:rPr>
              <a:t> </a:t>
            </a:r>
            <a:r>
              <a:rPr lang="en-US" sz="2000" dirty="0" err="1">
                <a:solidFill>
                  <a:srgbClr val="00B050"/>
                </a:solidFill>
              </a:rPr>
              <a:t>materi</a:t>
            </a:r>
            <a:r>
              <a:rPr lang="en-US" sz="2000" dirty="0">
                <a:solidFill>
                  <a:srgbClr val="00B050"/>
                </a:solidFill>
              </a:rPr>
              <a:t> </a:t>
            </a:r>
            <a:r>
              <a:rPr lang="en-US" sz="2000" dirty="0" err="1">
                <a:solidFill>
                  <a:srgbClr val="00B050"/>
                </a:solidFill>
              </a:rPr>
              <a:t>dengan</a:t>
            </a:r>
            <a:r>
              <a:rPr lang="en-US" sz="2000" dirty="0">
                <a:solidFill>
                  <a:srgbClr val="00B050"/>
                </a:solidFill>
              </a:rPr>
              <a:t> bias </a:t>
            </a:r>
            <a:r>
              <a:rPr lang="en-US" sz="2000" dirty="0" err="1">
                <a:solidFill>
                  <a:srgbClr val="00B050"/>
                </a:solidFill>
              </a:rPr>
              <a:t>kecil</a:t>
            </a:r>
            <a:r>
              <a:rPr lang="en-US" sz="2000" dirty="0">
                <a:solidFill>
                  <a:srgbClr val="00B050"/>
                </a:solidFill>
              </a:rPr>
              <a:t> </a:t>
            </a:r>
            <a:r>
              <a:rPr lang="en-US" sz="2000" dirty="0" err="1">
                <a:solidFill>
                  <a:srgbClr val="00B050"/>
                </a:solidFill>
              </a:rPr>
              <a:t>ke</a:t>
            </a:r>
            <a:r>
              <a:rPr lang="en-US" sz="2000" dirty="0">
                <a:solidFill>
                  <a:srgbClr val="00B050"/>
                </a:solidFill>
              </a:rPr>
              <a:t> </a:t>
            </a:r>
            <a:r>
              <a:rPr lang="en-US" sz="2000" dirty="0" err="1">
                <a:solidFill>
                  <a:srgbClr val="00B050"/>
                </a:solidFill>
              </a:rPr>
              <a:t>materi</a:t>
            </a:r>
            <a:r>
              <a:rPr lang="en-US" sz="2000" dirty="0">
                <a:solidFill>
                  <a:srgbClr val="00B050"/>
                </a:solidFill>
              </a:rPr>
              <a:t> </a:t>
            </a:r>
            <a:r>
              <a:rPr lang="en-US" sz="2000" dirty="0" err="1">
                <a:solidFill>
                  <a:srgbClr val="00B050"/>
                </a:solidFill>
              </a:rPr>
              <a:t>dengan</a:t>
            </a:r>
            <a:r>
              <a:rPr lang="en-US" sz="2000" dirty="0">
                <a:solidFill>
                  <a:srgbClr val="00B050"/>
                </a:solidFill>
              </a:rPr>
              <a:t> </a:t>
            </a:r>
            <a:r>
              <a:rPr lang="en-US" sz="2000" dirty="0" err="1">
                <a:solidFill>
                  <a:srgbClr val="00B050"/>
                </a:solidFill>
              </a:rPr>
              <a:t>indeks</a:t>
            </a:r>
            <a:r>
              <a:rPr lang="en-US" sz="2000" dirty="0">
                <a:solidFill>
                  <a:srgbClr val="00B050"/>
                </a:solidFill>
              </a:rPr>
              <a:t> bias </a:t>
            </a:r>
            <a:r>
              <a:rPr lang="en-US" sz="2000" dirty="0" err="1">
                <a:solidFill>
                  <a:srgbClr val="00B050"/>
                </a:solidFill>
              </a:rPr>
              <a:t>besar</a:t>
            </a:r>
            <a:r>
              <a:rPr lang="en-US" sz="2000" dirty="0">
                <a:solidFill>
                  <a:srgbClr val="00B050"/>
                </a:solidFill>
              </a:rPr>
              <a:t>, </a:t>
            </a:r>
            <a:r>
              <a:rPr lang="en-US" sz="2000" dirty="0" err="1">
                <a:solidFill>
                  <a:srgbClr val="00B050"/>
                </a:solidFill>
              </a:rPr>
              <a:t>maka</a:t>
            </a:r>
            <a:r>
              <a:rPr lang="en-US" sz="2000" dirty="0">
                <a:solidFill>
                  <a:srgbClr val="00B050"/>
                </a:solidFill>
              </a:rPr>
              <a:t> </a:t>
            </a:r>
            <a:r>
              <a:rPr lang="en-US" sz="2000" dirty="0" err="1">
                <a:solidFill>
                  <a:srgbClr val="00B050"/>
                </a:solidFill>
              </a:rPr>
              <a:t>cahaya</a:t>
            </a:r>
            <a:r>
              <a:rPr lang="en-US" sz="2000" dirty="0">
                <a:solidFill>
                  <a:srgbClr val="00B050"/>
                </a:solidFill>
              </a:rPr>
              <a:t> </a:t>
            </a:r>
            <a:r>
              <a:rPr lang="en-US" sz="2000" dirty="0" err="1">
                <a:solidFill>
                  <a:srgbClr val="00B050"/>
                </a:solidFill>
              </a:rPr>
              <a:t>tersebut</a:t>
            </a:r>
            <a:r>
              <a:rPr lang="en-US" sz="2000" dirty="0">
                <a:solidFill>
                  <a:srgbClr val="00B050"/>
                </a:solidFill>
              </a:rPr>
              <a:t> </a:t>
            </a:r>
            <a:r>
              <a:rPr lang="en-US" sz="2000" dirty="0" err="1">
                <a:solidFill>
                  <a:srgbClr val="00B050"/>
                </a:solidFill>
              </a:rPr>
              <a:t>akan</a:t>
            </a:r>
            <a:r>
              <a:rPr lang="en-US" sz="2000" dirty="0">
                <a:solidFill>
                  <a:srgbClr val="00B050"/>
                </a:solidFill>
              </a:rPr>
              <a:t> </a:t>
            </a:r>
            <a:r>
              <a:rPr lang="en-US" sz="2000" dirty="0" err="1">
                <a:solidFill>
                  <a:srgbClr val="00B050"/>
                </a:solidFill>
              </a:rPr>
              <a:t>selkalu</a:t>
            </a:r>
            <a:r>
              <a:rPr lang="en-US" sz="2000" dirty="0">
                <a:solidFill>
                  <a:srgbClr val="00B050"/>
                </a:solidFill>
              </a:rPr>
              <a:t> </a:t>
            </a:r>
            <a:r>
              <a:rPr lang="en-US" sz="2000" dirty="0" err="1">
                <a:solidFill>
                  <a:srgbClr val="00B050"/>
                </a:solidFill>
              </a:rPr>
              <a:t>dibiaskan</a:t>
            </a:r>
            <a:r>
              <a:rPr lang="en-US" sz="2000" dirty="0">
                <a:solidFill>
                  <a:srgbClr val="00B050"/>
                </a:solidFill>
              </a:rPr>
              <a:t>. (</a:t>
            </a:r>
            <a:r>
              <a:rPr lang="en-US" sz="2000" dirty="0" err="1">
                <a:solidFill>
                  <a:srgbClr val="00B050"/>
                </a:solidFill>
              </a:rPr>
              <a:t>melewati</a:t>
            </a:r>
            <a:r>
              <a:rPr lang="en-US" sz="2000" dirty="0">
                <a:solidFill>
                  <a:srgbClr val="00B050"/>
                </a:solidFill>
              </a:rPr>
              <a:t> </a:t>
            </a:r>
            <a:r>
              <a:rPr lang="en-US" sz="2000" dirty="0" err="1">
                <a:solidFill>
                  <a:srgbClr val="00B050"/>
                </a:solidFill>
              </a:rPr>
              <a:t>garis</a:t>
            </a:r>
            <a:r>
              <a:rPr lang="en-US" sz="2000" dirty="0">
                <a:solidFill>
                  <a:srgbClr val="00B050"/>
                </a:solidFill>
              </a:rPr>
              <a:t> normal).</a:t>
            </a:r>
          </a:p>
          <a:p>
            <a:pPr marL="342900" indent="-342900" algn="just">
              <a:lnSpc>
                <a:spcPct val="90000"/>
              </a:lnSpc>
              <a:spcBef>
                <a:spcPct val="20000"/>
              </a:spcBef>
              <a:buFont typeface="Arial Unicode MS" pitchFamily="34" charset="-128"/>
              <a:buChar char="♘"/>
            </a:pPr>
            <a:r>
              <a:rPr lang="en-US" sz="2000" dirty="0" err="1">
                <a:solidFill>
                  <a:srgbClr val="FF00FF"/>
                </a:solidFill>
              </a:rPr>
              <a:t>Jika</a:t>
            </a:r>
            <a:r>
              <a:rPr lang="en-US" sz="2000" dirty="0">
                <a:solidFill>
                  <a:srgbClr val="FF00FF"/>
                </a:solidFill>
              </a:rPr>
              <a:t> </a:t>
            </a:r>
            <a:r>
              <a:rPr lang="en-US" sz="2000" dirty="0" err="1">
                <a:solidFill>
                  <a:srgbClr val="FF00FF"/>
                </a:solidFill>
              </a:rPr>
              <a:t>cahaya</a:t>
            </a:r>
            <a:r>
              <a:rPr lang="en-US" sz="2000" dirty="0">
                <a:solidFill>
                  <a:srgbClr val="FF00FF"/>
                </a:solidFill>
              </a:rPr>
              <a:t> </a:t>
            </a:r>
            <a:r>
              <a:rPr lang="en-US" sz="2000" dirty="0" err="1">
                <a:solidFill>
                  <a:srgbClr val="FF00FF"/>
                </a:solidFill>
              </a:rPr>
              <a:t>yangdatangdari</a:t>
            </a:r>
            <a:r>
              <a:rPr lang="en-US" sz="2000" dirty="0">
                <a:solidFill>
                  <a:srgbClr val="FF00FF"/>
                </a:solidFill>
              </a:rPr>
              <a:t> </a:t>
            </a:r>
            <a:r>
              <a:rPr lang="en-US" sz="2000" dirty="0" err="1">
                <a:solidFill>
                  <a:srgbClr val="FF00FF"/>
                </a:solidFill>
              </a:rPr>
              <a:t>materi</a:t>
            </a:r>
            <a:r>
              <a:rPr lang="en-US" sz="2000" dirty="0">
                <a:solidFill>
                  <a:srgbClr val="FF00FF"/>
                </a:solidFill>
              </a:rPr>
              <a:t> </a:t>
            </a:r>
            <a:r>
              <a:rPr lang="en-US" sz="2000" dirty="0" err="1">
                <a:solidFill>
                  <a:srgbClr val="FF00FF"/>
                </a:solidFill>
              </a:rPr>
              <a:t>dengan</a:t>
            </a:r>
            <a:r>
              <a:rPr lang="en-US" sz="2000" dirty="0">
                <a:solidFill>
                  <a:srgbClr val="FF00FF"/>
                </a:solidFill>
              </a:rPr>
              <a:t> </a:t>
            </a:r>
            <a:r>
              <a:rPr lang="en-US" sz="2000" dirty="0" err="1">
                <a:solidFill>
                  <a:srgbClr val="FF00FF"/>
                </a:solidFill>
              </a:rPr>
              <a:t>indeks</a:t>
            </a:r>
            <a:r>
              <a:rPr lang="en-US" sz="2000" dirty="0">
                <a:solidFill>
                  <a:srgbClr val="FF00FF"/>
                </a:solidFill>
              </a:rPr>
              <a:t> bias </a:t>
            </a:r>
            <a:r>
              <a:rPr lang="en-US" sz="2000" dirty="0" err="1">
                <a:solidFill>
                  <a:srgbClr val="FF00FF"/>
                </a:solidFill>
              </a:rPr>
              <a:t>besar</a:t>
            </a:r>
            <a:r>
              <a:rPr lang="en-US" sz="2000" dirty="0">
                <a:solidFill>
                  <a:srgbClr val="FF00FF"/>
                </a:solidFill>
              </a:rPr>
              <a:t> </a:t>
            </a:r>
            <a:r>
              <a:rPr lang="en-US" sz="2000" dirty="0" err="1">
                <a:solidFill>
                  <a:srgbClr val="FF00FF"/>
                </a:solidFill>
              </a:rPr>
              <a:t>ke</a:t>
            </a:r>
            <a:r>
              <a:rPr lang="en-US" sz="2000" dirty="0">
                <a:solidFill>
                  <a:srgbClr val="FF00FF"/>
                </a:solidFill>
              </a:rPr>
              <a:t> </a:t>
            </a:r>
            <a:r>
              <a:rPr lang="en-US" sz="2000" dirty="0" err="1">
                <a:solidFill>
                  <a:srgbClr val="FF00FF"/>
                </a:solidFill>
              </a:rPr>
              <a:t>materi</a:t>
            </a:r>
            <a:r>
              <a:rPr lang="en-US" sz="2000" dirty="0">
                <a:solidFill>
                  <a:srgbClr val="FF00FF"/>
                </a:solidFill>
              </a:rPr>
              <a:t> </a:t>
            </a:r>
            <a:r>
              <a:rPr lang="en-US" sz="2000" dirty="0" err="1">
                <a:solidFill>
                  <a:srgbClr val="FF00FF"/>
                </a:solidFill>
              </a:rPr>
              <a:t>dengan</a:t>
            </a:r>
            <a:r>
              <a:rPr lang="en-US" sz="2000" dirty="0">
                <a:solidFill>
                  <a:srgbClr val="FF00FF"/>
                </a:solidFill>
              </a:rPr>
              <a:t> </a:t>
            </a:r>
            <a:r>
              <a:rPr lang="en-US" sz="2000" dirty="0" err="1">
                <a:solidFill>
                  <a:srgbClr val="FF00FF"/>
                </a:solidFill>
              </a:rPr>
              <a:t>indeks</a:t>
            </a:r>
            <a:r>
              <a:rPr lang="en-US" sz="2000" dirty="0">
                <a:solidFill>
                  <a:srgbClr val="FF00FF"/>
                </a:solidFill>
              </a:rPr>
              <a:t> </a:t>
            </a:r>
            <a:r>
              <a:rPr lang="en-US" sz="2000" dirty="0" err="1">
                <a:solidFill>
                  <a:srgbClr val="FF00FF"/>
                </a:solidFill>
              </a:rPr>
              <a:t>kecil</a:t>
            </a:r>
            <a:r>
              <a:rPr lang="en-US" sz="2000" dirty="0">
                <a:solidFill>
                  <a:srgbClr val="FF00FF"/>
                </a:solidFill>
              </a:rPr>
              <a:t>, </a:t>
            </a:r>
            <a:r>
              <a:rPr lang="en-US" sz="2000" dirty="0" err="1">
                <a:solidFill>
                  <a:srgbClr val="FF00FF"/>
                </a:solidFill>
              </a:rPr>
              <a:t>maka</a:t>
            </a:r>
            <a:r>
              <a:rPr lang="en-US" sz="2000" dirty="0">
                <a:solidFill>
                  <a:srgbClr val="FF00FF"/>
                </a:solidFill>
              </a:rPr>
              <a:t> </a:t>
            </a:r>
            <a:r>
              <a:rPr lang="en-US" sz="2000" dirty="0" err="1">
                <a:solidFill>
                  <a:srgbClr val="FF00FF"/>
                </a:solidFill>
              </a:rPr>
              <a:t>akan</a:t>
            </a:r>
            <a:r>
              <a:rPr lang="en-US" sz="2000" dirty="0">
                <a:solidFill>
                  <a:srgbClr val="FF00FF"/>
                </a:solidFill>
              </a:rPr>
              <a:t> </a:t>
            </a:r>
            <a:r>
              <a:rPr lang="en-US" sz="2000" dirty="0" err="1">
                <a:solidFill>
                  <a:srgbClr val="FF00FF"/>
                </a:solidFill>
              </a:rPr>
              <a:t>dibiaskan</a:t>
            </a:r>
            <a:r>
              <a:rPr lang="en-US" sz="2000" dirty="0">
                <a:solidFill>
                  <a:srgbClr val="FF00FF"/>
                </a:solidFill>
              </a:rPr>
              <a:t> </a:t>
            </a:r>
            <a:r>
              <a:rPr lang="en-US" sz="2000" dirty="0" err="1">
                <a:solidFill>
                  <a:srgbClr val="FF00FF"/>
                </a:solidFill>
              </a:rPr>
              <a:t>menjauhi</a:t>
            </a:r>
            <a:r>
              <a:rPr lang="en-US" sz="2000" dirty="0">
                <a:solidFill>
                  <a:srgbClr val="FF00FF"/>
                </a:solidFill>
              </a:rPr>
              <a:t> </a:t>
            </a:r>
            <a:r>
              <a:rPr lang="en-US" sz="2000" dirty="0" err="1">
                <a:solidFill>
                  <a:srgbClr val="FF00FF"/>
                </a:solidFill>
              </a:rPr>
              <a:t>garis</a:t>
            </a:r>
            <a:r>
              <a:rPr lang="en-US" sz="2000" dirty="0">
                <a:solidFill>
                  <a:srgbClr val="FF00FF"/>
                </a:solidFill>
              </a:rPr>
              <a:t> normal.</a:t>
            </a:r>
          </a:p>
          <a:p>
            <a:pPr marL="342900" indent="-342900" algn="just">
              <a:lnSpc>
                <a:spcPct val="90000"/>
              </a:lnSpc>
              <a:spcBef>
                <a:spcPct val="20000"/>
              </a:spcBef>
              <a:buFont typeface="Arial Unicode MS" pitchFamily="34" charset="-128"/>
              <a:buChar char="♘"/>
            </a:pPr>
            <a:r>
              <a:rPr lang="en-US" sz="2000" dirty="0" err="1">
                <a:solidFill>
                  <a:srgbClr val="00B050"/>
                </a:solidFill>
              </a:rPr>
              <a:t>Jika</a:t>
            </a:r>
            <a:r>
              <a:rPr lang="en-US" sz="2000" dirty="0">
                <a:solidFill>
                  <a:srgbClr val="00B050"/>
                </a:solidFill>
              </a:rPr>
              <a:t> </a:t>
            </a:r>
            <a:r>
              <a:rPr lang="en-US" sz="2000" dirty="0" err="1">
                <a:solidFill>
                  <a:srgbClr val="00B050"/>
                </a:solidFill>
              </a:rPr>
              <a:t>besar</a:t>
            </a:r>
            <a:r>
              <a:rPr lang="en-US" sz="2000" dirty="0">
                <a:solidFill>
                  <a:srgbClr val="00B050"/>
                </a:solidFill>
              </a:rPr>
              <a:t> </a:t>
            </a:r>
            <a:r>
              <a:rPr lang="en-US" sz="2000" dirty="0" err="1">
                <a:solidFill>
                  <a:srgbClr val="00B050"/>
                </a:solidFill>
              </a:rPr>
              <a:t>sudut</a:t>
            </a:r>
            <a:r>
              <a:rPr lang="en-US" sz="2000" dirty="0">
                <a:solidFill>
                  <a:srgbClr val="00B050"/>
                </a:solidFill>
              </a:rPr>
              <a:t> </a:t>
            </a:r>
            <a:r>
              <a:rPr lang="en-US" sz="2000" dirty="0" err="1">
                <a:solidFill>
                  <a:srgbClr val="00B050"/>
                </a:solidFill>
              </a:rPr>
              <a:t>datang</a:t>
            </a:r>
            <a:r>
              <a:rPr lang="en-US" sz="2000" dirty="0">
                <a:solidFill>
                  <a:srgbClr val="00B050"/>
                </a:solidFill>
              </a:rPr>
              <a:t> </a:t>
            </a:r>
            <a:r>
              <a:rPr lang="en-US" sz="2000" dirty="0" err="1">
                <a:solidFill>
                  <a:srgbClr val="00B050"/>
                </a:solidFill>
              </a:rPr>
              <a:t>cahaya</a:t>
            </a:r>
            <a:r>
              <a:rPr lang="en-US" sz="2000" dirty="0">
                <a:solidFill>
                  <a:srgbClr val="00B050"/>
                </a:solidFill>
              </a:rPr>
              <a:t> (</a:t>
            </a:r>
            <a:r>
              <a:rPr lang="el-GR" sz="2000" dirty="0">
                <a:solidFill>
                  <a:srgbClr val="00B050"/>
                </a:solidFill>
                <a:cs typeface="Arial" pitchFamily="34" charset="0"/>
              </a:rPr>
              <a:t>θ</a:t>
            </a:r>
            <a:r>
              <a:rPr lang="en-US" sz="2000" baseline="-25000" dirty="0">
                <a:solidFill>
                  <a:srgbClr val="00B050"/>
                </a:solidFill>
                <a:cs typeface="Arial" pitchFamily="34" charset="0"/>
              </a:rPr>
              <a:t>1</a:t>
            </a:r>
            <a:r>
              <a:rPr lang="en-US" sz="2000" dirty="0">
                <a:solidFill>
                  <a:srgbClr val="00B050"/>
                </a:solidFill>
                <a:cs typeface="Arial" pitchFamily="34" charset="0"/>
              </a:rPr>
              <a:t>) </a:t>
            </a:r>
            <a:r>
              <a:rPr lang="en-US" sz="2000" dirty="0" err="1">
                <a:solidFill>
                  <a:srgbClr val="00B050"/>
                </a:solidFill>
                <a:cs typeface="Arial" pitchFamily="34" charset="0"/>
              </a:rPr>
              <a:t>diperbesar</a:t>
            </a:r>
            <a:r>
              <a:rPr lang="en-US" sz="2000" dirty="0">
                <a:solidFill>
                  <a:srgbClr val="00B050"/>
                </a:solidFill>
                <a:cs typeface="Arial" pitchFamily="34" charset="0"/>
              </a:rPr>
              <a:t> </a:t>
            </a:r>
            <a:r>
              <a:rPr lang="en-US" sz="2000" dirty="0" err="1">
                <a:solidFill>
                  <a:srgbClr val="00B050"/>
                </a:solidFill>
                <a:cs typeface="Arial" pitchFamily="34" charset="0"/>
              </a:rPr>
              <a:t>sampai</a:t>
            </a:r>
            <a:r>
              <a:rPr lang="en-US" sz="2000" dirty="0">
                <a:solidFill>
                  <a:srgbClr val="00B050"/>
                </a:solidFill>
                <a:cs typeface="Arial" pitchFamily="34" charset="0"/>
              </a:rPr>
              <a:t> </a:t>
            </a:r>
            <a:r>
              <a:rPr lang="en-US" sz="2000" dirty="0" err="1">
                <a:solidFill>
                  <a:srgbClr val="00B050"/>
                </a:solidFill>
                <a:cs typeface="Arial" pitchFamily="34" charset="0"/>
              </a:rPr>
              <a:t>satu</a:t>
            </a:r>
            <a:r>
              <a:rPr lang="en-US" sz="2000" dirty="0">
                <a:solidFill>
                  <a:srgbClr val="00B050"/>
                </a:solidFill>
                <a:cs typeface="Arial" pitchFamily="34" charset="0"/>
              </a:rPr>
              <a:t> </a:t>
            </a:r>
            <a:r>
              <a:rPr lang="en-US" sz="2000" dirty="0" err="1">
                <a:solidFill>
                  <a:srgbClr val="00B050"/>
                </a:solidFill>
                <a:cs typeface="Arial" pitchFamily="34" charset="0"/>
              </a:rPr>
              <a:t>nilai</a:t>
            </a:r>
            <a:r>
              <a:rPr lang="en-US" sz="2000" dirty="0">
                <a:solidFill>
                  <a:srgbClr val="00B050"/>
                </a:solidFill>
                <a:cs typeface="Arial" pitchFamily="34" charset="0"/>
              </a:rPr>
              <a:t> </a:t>
            </a:r>
            <a:r>
              <a:rPr lang="en-US" sz="2000" dirty="0" err="1">
                <a:solidFill>
                  <a:srgbClr val="00B050"/>
                </a:solidFill>
                <a:cs typeface="Arial" pitchFamily="34" charset="0"/>
              </a:rPr>
              <a:t>tertentu</a:t>
            </a:r>
            <a:r>
              <a:rPr lang="en-US" sz="2000" dirty="0">
                <a:solidFill>
                  <a:srgbClr val="00B050"/>
                </a:solidFill>
                <a:cs typeface="Arial" pitchFamily="34" charset="0"/>
              </a:rPr>
              <a:t> </a:t>
            </a:r>
            <a:r>
              <a:rPr lang="en-US" sz="2000" dirty="0" err="1">
                <a:solidFill>
                  <a:srgbClr val="00B050"/>
                </a:solidFill>
                <a:cs typeface="Arial" pitchFamily="34" charset="0"/>
              </a:rPr>
              <a:t>maka</a:t>
            </a:r>
            <a:r>
              <a:rPr lang="en-US" sz="2000" dirty="0">
                <a:solidFill>
                  <a:srgbClr val="00B050"/>
                </a:solidFill>
                <a:cs typeface="Arial" pitchFamily="34" charset="0"/>
              </a:rPr>
              <a:t> </a:t>
            </a:r>
            <a:r>
              <a:rPr lang="en-US" sz="2000" dirty="0" err="1">
                <a:solidFill>
                  <a:srgbClr val="00B050"/>
                </a:solidFill>
                <a:cs typeface="Arial" pitchFamily="34" charset="0"/>
              </a:rPr>
              <a:t>seluruh</a:t>
            </a:r>
            <a:r>
              <a:rPr lang="en-US" sz="2000" dirty="0">
                <a:solidFill>
                  <a:srgbClr val="00B050"/>
                </a:solidFill>
                <a:cs typeface="Arial" pitchFamily="34" charset="0"/>
              </a:rPr>
              <a:t> </a:t>
            </a:r>
            <a:r>
              <a:rPr lang="en-US" sz="2000" dirty="0" err="1">
                <a:solidFill>
                  <a:srgbClr val="00B050"/>
                </a:solidFill>
                <a:cs typeface="Arial" pitchFamily="34" charset="0"/>
              </a:rPr>
              <a:t>cahaya</a:t>
            </a:r>
            <a:r>
              <a:rPr lang="en-US" sz="2000" dirty="0">
                <a:solidFill>
                  <a:srgbClr val="00B050"/>
                </a:solidFill>
                <a:cs typeface="Arial" pitchFamily="34" charset="0"/>
              </a:rPr>
              <a:t> </a:t>
            </a:r>
            <a:r>
              <a:rPr lang="en-US" sz="2000" dirty="0" err="1">
                <a:solidFill>
                  <a:srgbClr val="00B050"/>
                </a:solidFill>
                <a:cs typeface="Arial" pitchFamily="34" charset="0"/>
              </a:rPr>
              <a:t>akan</a:t>
            </a:r>
            <a:r>
              <a:rPr lang="en-US" sz="2000" dirty="0">
                <a:solidFill>
                  <a:srgbClr val="00B050"/>
                </a:solidFill>
                <a:cs typeface="Arial" pitchFamily="34" charset="0"/>
              </a:rPr>
              <a:t> </a:t>
            </a:r>
            <a:r>
              <a:rPr lang="en-US" sz="2000" dirty="0" err="1">
                <a:solidFill>
                  <a:srgbClr val="00B050"/>
                </a:solidFill>
                <a:cs typeface="Arial" pitchFamily="34" charset="0"/>
              </a:rPr>
              <a:t>dipantulkan</a:t>
            </a:r>
            <a:r>
              <a:rPr lang="en-US" sz="2000" dirty="0">
                <a:solidFill>
                  <a:srgbClr val="00B050"/>
                </a:solidFill>
                <a:cs typeface="Arial" pitchFamily="34" charset="0"/>
              </a:rPr>
              <a:t> </a:t>
            </a:r>
            <a:r>
              <a:rPr lang="en-US" sz="2000" dirty="0" err="1">
                <a:solidFill>
                  <a:srgbClr val="00B050"/>
                </a:solidFill>
                <a:cs typeface="Arial" pitchFamily="34" charset="0"/>
              </a:rPr>
              <a:t>secara</a:t>
            </a:r>
            <a:r>
              <a:rPr lang="en-US" sz="2000" dirty="0">
                <a:solidFill>
                  <a:srgbClr val="00B050"/>
                </a:solidFill>
                <a:cs typeface="Arial" pitchFamily="34" charset="0"/>
              </a:rPr>
              <a:t> total, </a:t>
            </a:r>
            <a:r>
              <a:rPr lang="en-US" sz="2000" dirty="0" err="1">
                <a:solidFill>
                  <a:srgbClr val="00B050"/>
                </a:solidFill>
                <a:cs typeface="Arial" pitchFamily="34" charset="0"/>
              </a:rPr>
              <a:t>besarnya</a:t>
            </a:r>
            <a:r>
              <a:rPr lang="en-US" sz="2000" dirty="0">
                <a:solidFill>
                  <a:srgbClr val="00B050"/>
                </a:solidFill>
                <a:cs typeface="Arial" pitchFamily="34" charset="0"/>
              </a:rPr>
              <a:t> </a:t>
            </a:r>
            <a:r>
              <a:rPr lang="en-US" sz="2000" dirty="0" err="1">
                <a:solidFill>
                  <a:srgbClr val="00B050"/>
                </a:solidFill>
                <a:cs typeface="Arial" pitchFamily="34" charset="0"/>
              </a:rPr>
              <a:t>sudut</a:t>
            </a:r>
            <a:r>
              <a:rPr lang="en-US" sz="2000" dirty="0">
                <a:solidFill>
                  <a:srgbClr val="00B050"/>
                </a:solidFill>
                <a:cs typeface="Arial" pitchFamily="34" charset="0"/>
              </a:rPr>
              <a:t> </a:t>
            </a:r>
            <a:r>
              <a:rPr lang="en-US" sz="2000" dirty="0" err="1">
                <a:solidFill>
                  <a:srgbClr val="00B050"/>
                </a:solidFill>
                <a:cs typeface="Arial" pitchFamily="34" charset="0"/>
              </a:rPr>
              <a:t>datang</a:t>
            </a:r>
            <a:r>
              <a:rPr lang="en-US" sz="2000" dirty="0">
                <a:solidFill>
                  <a:srgbClr val="00B050"/>
                </a:solidFill>
                <a:cs typeface="Arial" pitchFamily="34" charset="0"/>
              </a:rPr>
              <a:t> </a:t>
            </a:r>
            <a:r>
              <a:rPr lang="en-US" sz="2000" dirty="0" err="1">
                <a:solidFill>
                  <a:srgbClr val="00B050"/>
                </a:solidFill>
                <a:cs typeface="Arial" pitchFamily="34" charset="0"/>
              </a:rPr>
              <a:t>tersebut</a:t>
            </a:r>
            <a:r>
              <a:rPr lang="en-US" sz="2000" dirty="0">
                <a:solidFill>
                  <a:srgbClr val="00B050"/>
                </a:solidFill>
                <a:cs typeface="Arial" pitchFamily="34" charset="0"/>
              </a:rPr>
              <a:t>, </a:t>
            </a:r>
            <a:r>
              <a:rPr lang="en-US" sz="2000" dirty="0" err="1">
                <a:solidFill>
                  <a:srgbClr val="00B050"/>
                </a:solidFill>
                <a:cs typeface="Arial" pitchFamily="34" charset="0"/>
              </a:rPr>
              <a:t>disebut</a:t>
            </a:r>
            <a:r>
              <a:rPr lang="en-US" sz="2000" dirty="0">
                <a:solidFill>
                  <a:srgbClr val="00B050"/>
                </a:solidFill>
                <a:cs typeface="Arial" pitchFamily="34" charset="0"/>
              </a:rPr>
              <a:t> </a:t>
            </a:r>
            <a:r>
              <a:rPr lang="en-US" sz="2000" b="1" dirty="0" err="1">
                <a:solidFill>
                  <a:srgbClr val="00B050"/>
                </a:solidFill>
                <a:cs typeface="Arial" pitchFamily="34" charset="0"/>
              </a:rPr>
              <a:t>sudut</a:t>
            </a:r>
            <a:r>
              <a:rPr lang="en-US" sz="2000" b="1" dirty="0">
                <a:solidFill>
                  <a:srgbClr val="00B050"/>
                </a:solidFill>
                <a:cs typeface="Arial" pitchFamily="34" charset="0"/>
              </a:rPr>
              <a:t> </a:t>
            </a:r>
            <a:r>
              <a:rPr lang="en-US" sz="2000" b="1" dirty="0" err="1">
                <a:solidFill>
                  <a:srgbClr val="00B050"/>
                </a:solidFill>
                <a:cs typeface="Arial" pitchFamily="34" charset="0"/>
              </a:rPr>
              <a:t>kritis</a:t>
            </a:r>
            <a:r>
              <a:rPr lang="en-US" sz="2000" dirty="0">
                <a:solidFill>
                  <a:srgbClr val="00B050"/>
                </a:solidFill>
                <a:cs typeface="Arial" pitchFamily="34" charset="0"/>
              </a:rPr>
              <a:t>, </a:t>
            </a:r>
            <a:r>
              <a:rPr lang="en-US" sz="2000" dirty="0" err="1">
                <a:solidFill>
                  <a:srgbClr val="00B050"/>
                </a:solidFill>
                <a:cs typeface="Arial" pitchFamily="34" charset="0"/>
              </a:rPr>
              <a:t>hal</a:t>
            </a:r>
            <a:r>
              <a:rPr lang="en-US" sz="2000" dirty="0">
                <a:solidFill>
                  <a:srgbClr val="00B050"/>
                </a:solidFill>
                <a:cs typeface="Arial" pitchFamily="34" charset="0"/>
              </a:rPr>
              <a:t> </a:t>
            </a:r>
            <a:r>
              <a:rPr lang="en-US" sz="2000" dirty="0" err="1">
                <a:solidFill>
                  <a:srgbClr val="00B050"/>
                </a:solidFill>
                <a:cs typeface="Arial" pitchFamily="34" charset="0"/>
              </a:rPr>
              <a:t>ini</a:t>
            </a:r>
            <a:r>
              <a:rPr lang="en-US" sz="2000" dirty="0">
                <a:solidFill>
                  <a:srgbClr val="00B050"/>
                </a:solidFill>
                <a:cs typeface="Arial" pitchFamily="34" charset="0"/>
              </a:rPr>
              <a:t> </a:t>
            </a:r>
            <a:r>
              <a:rPr lang="en-US" sz="2000" dirty="0" err="1">
                <a:solidFill>
                  <a:srgbClr val="00B050"/>
                </a:solidFill>
                <a:cs typeface="Arial" pitchFamily="34" charset="0"/>
              </a:rPr>
              <a:t>merupakan</a:t>
            </a:r>
            <a:r>
              <a:rPr lang="en-US" sz="2000" dirty="0">
                <a:solidFill>
                  <a:srgbClr val="00B050"/>
                </a:solidFill>
                <a:cs typeface="Arial" pitchFamily="34" charset="0"/>
              </a:rPr>
              <a:t> </a:t>
            </a:r>
            <a:r>
              <a:rPr lang="en-US" sz="2000" dirty="0" err="1">
                <a:solidFill>
                  <a:srgbClr val="00B050"/>
                </a:solidFill>
                <a:cs typeface="Arial" pitchFamily="34" charset="0"/>
              </a:rPr>
              <a:t>kondisi</a:t>
            </a:r>
            <a:r>
              <a:rPr lang="en-US" sz="2000" dirty="0">
                <a:solidFill>
                  <a:srgbClr val="00B050"/>
                </a:solidFill>
                <a:cs typeface="Arial" pitchFamily="34" charset="0"/>
              </a:rPr>
              <a:t> ideal </a:t>
            </a:r>
            <a:r>
              <a:rPr lang="en-US" sz="2000" dirty="0" err="1">
                <a:solidFill>
                  <a:srgbClr val="00B050"/>
                </a:solidFill>
                <a:cs typeface="Arial" pitchFamily="34" charset="0"/>
              </a:rPr>
              <a:t>untuk</a:t>
            </a:r>
            <a:r>
              <a:rPr lang="en-US" sz="2000" dirty="0">
                <a:solidFill>
                  <a:srgbClr val="00B050"/>
                </a:solidFill>
                <a:cs typeface="Arial" pitchFamily="34" charset="0"/>
              </a:rPr>
              <a:t> </a:t>
            </a:r>
            <a:r>
              <a:rPr lang="en-US" sz="2000" dirty="0" err="1">
                <a:solidFill>
                  <a:srgbClr val="00B050"/>
                </a:solidFill>
                <a:cs typeface="Arial" pitchFamily="34" charset="0"/>
              </a:rPr>
              <a:t>mentransmisikan</a:t>
            </a:r>
            <a:r>
              <a:rPr lang="en-US" sz="2000" dirty="0">
                <a:solidFill>
                  <a:srgbClr val="00B050"/>
                </a:solidFill>
                <a:cs typeface="Arial" pitchFamily="34" charset="0"/>
              </a:rPr>
              <a:t> </a:t>
            </a:r>
            <a:r>
              <a:rPr lang="en-US" sz="2000" dirty="0" err="1">
                <a:solidFill>
                  <a:srgbClr val="00B050"/>
                </a:solidFill>
                <a:cs typeface="Arial" pitchFamily="34" charset="0"/>
              </a:rPr>
              <a:t>cahaya</a:t>
            </a:r>
            <a:r>
              <a:rPr lang="en-US" sz="2000" dirty="0">
                <a:solidFill>
                  <a:srgbClr val="00B050"/>
                </a:solidFill>
                <a:cs typeface="Arial" pitchFamily="34" charset="0"/>
              </a:rPr>
              <a:t> </a:t>
            </a:r>
            <a:r>
              <a:rPr lang="en-US" sz="2000" dirty="0" err="1">
                <a:solidFill>
                  <a:srgbClr val="00B050"/>
                </a:solidFill>
                <a:cs typeface="Arial" pitchFamily="34" charset="0"/>
              </a:rPr>
              <a:t>dalam</a:t>
            </a:r>
            <a:r>
              <a:rPr lang="en-US" sz="2000" dirty="0">
                <a:solidFill>
                  <a:srgbClr val="00B050"/>
                </a:solidFill>
                <a:cs typeface="Arial" pitchFamily="34" charset="0"/>
              </a:rPr>
              <a:t> </a:t>
            </a:r>
            <a:r>
              <a:rPr lang="en-US" sz="2000" dirty="0" err="1">
                <a:solidFill>
                  <a:srgbClr val="00B050"/>
                </a:solidFill>
                <a:cs typeface="Arial" pitchFamily="34" charset="0"/>
              </a:rPr>
              <a:t>serat</a:t>
            </a:r>
            <a:r>
              <a:rPr lang="en-US" sz="2000" dirty="0">
                <a:solidFill>
                  <a:srgbClr val="00B050"/>
                </a:solidFill>
                <a:cs typeface="Arial" pitchFamily="34" charset="0"/>
              </a:rPr>
              <a:t> </a:t>
            </a:r>
            <a:r>
              <a:rPr lang="en-US" sz="2000" dirty="0" err="1">
                <a:solidFill>
                  <a:srgbClr val="00B050"/>
                </a:solidFill>
                <a:cs typeface="Arial" pitchFamily="34" charset="0"/>
              </a:rPr>
              <a:t>optik</a:t>
            </a:r>
            <a:endParaRPr lang="el-GR" sz="2000" dirty="0">
              <a:solidFill>
                <a:srgbClr val="00B050"/>
              </a:solidFill>
              <a:cs typeface="Arial" pitchFamily="34" charset="0"/>
            </a:endParaRPr>
          </a:p>
          <a:p>
            <a:pPr marL="342900" indent="-342900" algn="just">
              <a:lnSpc>
                <a:spcPct val="90000"/>
              </a:lnSpc>
              <a:spcBef>
                <a:spcPct val="20000"/>
              </a:spcBef>
              <a:buFont typeface="Arial Unicode MS" pitchFamily="34" charset="-128"/>
              <a:buChar char="♘"/>
            </a:pPr>
            <a:r>
              <a:rPr lang="en-US" sz="2000" dirty="0" err="1">
                <a:solidFill>
                  <a:srgbClr val="FF00FF"/>
                </a:solidFill>
              </a:rPr>
              <a:t>Jika</a:t>
            </a:r>
            <a:r>
              <a:rPr lang="en-US" sz="2000" dirty="0">
                <a:solidFill>
                  <a:srgbClr val="FF00FF"/>
                </a:solidFill>
              </a:rPr>
              <a:t> </a:t>
            </a:r>
            <a:r>
              <a:rPr lang="en-US" sz="2000" dirty="0" err="1">
                <a:solidFill>
                  <a:srgbClr val="FF00FF"/>
                </a:solidFill>
              </a:rPr>
              <a:t>sudut</a:t>
            </a:r>
            <a:r>
              <a:rPr lang="en-US" sz="2000" dirty="0">
                <a:solidFill>
                  <a:srgbClr val="FF00FF"/>
                </a:solidFill>
              </a:rPr>
              <a:t> </a:t>
            </a:r>
            <a:r>
              <a:rPr lang="en-US" sz="2000" dirty="0" err="1">
                <a:solidFill>
                  <a:srgbClr val="FF00FF"/>
                </a:solidFill>
              </a:rPr>
              <a:t>datang</a:t>
            </a:r>
            <a:r>
              <a:rPr lang="en-US" sz="2000" dirty="0">
                <a:solidFill>
                  <a:srgbClr val="FF00FF"/>
                </a:solidFill>
              </a:rPr>
              <a:t> (</a:t>
            </a:r>
            <a:r>
              <a:rPr lang="el-GR" sz="2000" dirty="0">
                <a:solidFill>
                  <a:srgbClr val="FF00FF"/>
                </a:solidFill>
                <a:cs typeface="Arial" pitchFamily="34" charset="0"/>
              </a:rPr>
              <a:t>θ</a:t>
            </a:r>
            <a:r>
              <a:rPr lang="en-US" sz="2000" baseline="-25000" dirty="0">
                <a:solidFill>
                  <a:srgbClr val="FF00FF"/>
                </a:solidFill>
                <a:cs typeface="Arial" pitchFamily="34" charset="0"/>
              </a:rPr>
              <a:t>1</a:t>
            </a:r>
            <a:r>
              <a:rPr lang="en-US" sz="2000" dirty="0">
                <a:solidFill>
                  <a:srgbClr val="FF00FF"/>
                </a:solidFill>
                <a:cs typeface="Arial" pitchFamily="34" charset="0"/>
              </a:rPr>
              <a:t>) &gt; </a:t>
            </a:r>
            <a:r>
              <a:rPr lang="en-US" sz="2000" dirty="0" err="1">
                <a:solidFill>
                  <a:srgbClr val="FF00FF"/>
                </a:solidFill>
                <a:cs typeface="Arial" pitchFamily="34" charset="0"/>
              </a:rPr>
              <a:t>sudut</a:t>
            </a:r>
            <a:r>
              <a:rPr lang="en-US" sz="2000" dirty="0">
                <a:solidFill>
                  <a:srgbClr val="FF00FF"/>
                </a:solidFill>
                <a:cs typeface="Arial" pitchFamily="34" charset="0"/>
              </a:rPr>
              <a:t> </a:t>
            </a:r>
            <a:r>
              <a:rPr lang="en-US" sz="2000" dirty="0" err="1">
                <a:solidFill>
                  <a:srgbClr val="FF00FF"/>
                </a:solidFill>
                <a:cs typeface="Arial" pitchFamily="34" charset="0"/>
              </a:rPr>
              <a:t>kritis</a:t>
            </a:r>
            <a:r>
              <a:rPr lang="en-US" sz="2000" dirty="0">
                <a:solidFill>
                  <a:srgbClr val="FF00FF"/>
                </a:solidFill>
                <a:cs typeface="Arial" pitchFamily="34" charset="0"/>
              </a:rPr>
              <a:t> </a:t>
            </a:r>
            <a:r>
              <a:rPr lang="en-US" sz="2000" dirty="0">
                <a:solidFill>
                  <a:srgbClr val="FF00FF"/>
                </a:solidFill>
              </a:rPr>
              <a:t>(</a:t>
            </a:r>
            <a:r>
              <a:rPr lang="el-GR" sz="2000" dirty="0">
                <a:solidFill>
                  <a:srgbClr val="FF00FF"/>
                </a:solidFill>
                <a:cs typeface="Arial" pitchFamily="34" charset="0"/>
              </a:rPr>
              <a:t>θ</a:t>
            </a:r>
            <a:r>
              <a:rPr lang="en-US" sz="2000" baseline="-25000" dirty="0">
                <a:solidFill>
                  <a:srgbClr val="FF00FF"/>
                </a:solidFill>
                <a:cs typeface="Arial" pitchFamily="34" charset="0"/>
              </a:rPr>
              <a:t>e</a:t>
            </a:r>
            <a:r>
              <a:rPr lang="en-US" sz="2000" dirty="0">
                <a:solidFill>
                  <a:srgbClr val="FF00FF"/>
                </a:solidFill>
                <a:cs typeface="Arial" pitchFamily="34" charset="0"/>
              </a:rPr>
              <a:t>) </a:t>
            </a:r>
            <a:r>
              <a:rPr lang="en-US" sz="2000" dirty="0" err="1">
                <a:solidFill>
                  <a:srgbClr val="FF00FF"/>
                </a:solidFill>
                <a:cs typeface="Arial" pitchFamily="34" charset="0"/>
              </a:rPr>
              <a:t>maka</a:t>
            </a:r>
            <a:r>
              <a:rPr lang="en-US" sz="2000" dirty="0">
                <a:solidFill>
                  <a:srgbClr val="FF00FF"/>
                </a:solidFill>
                <a:cs typeface="Arial" pitchFamily="34" charset="0"/>
              </a:rPr>
              <a:t> </a:t>
            </a:r>
            <a:r>
              <a:rPr lang="en-US" sz="2000" dirty="0" err="1">
                <a:solidFill>
                  <a:srgbClr val="FF00FF"/>
                </a:solidFill>
                <a:cs typeface="Arial" pitchFamily="34" charset="0"/>
              </a:rPr>
              <a:t>cahaya</a:t>
            </a:r>
            <a:r>
              <a:rPr lang="en-US" sz="2000" dirty="0">
                <a:solidFill>
                  <a:srgbClr val="FF00FF"/>
                </a:solidFill>
                <a:cs typeface="Arial" pitchFamily="34" charset="0"/>
              </a:rPr>
              <a:t> </a:t>
            </a:r>
            <a:r>
              <a:rPr lang="en-US" sz="2000" dirty="0" err="1">
                <a:solidFill>
                  <a:srgbClr val="FF00FF"/>
                </a:solidFill>
                <a:cs typeface="Arial" pitchFamily="34" charset="0"/>
              </a:rPr>
              <a:t>akan</a:t>
            </a:r>
            <a:r>
              <a:rPr lang="en-US" sz="2000" dirty="0">
                <a:solidFill>
                  <a:srgbClr val="FF00FF"/>
                </a:solidFill>
                <a:cs typeface="Arial" pitchFamily="34" charset="0"/>
              </a:rPr>
              <a:t> </a:t>
            </a:r>
            <a:r>
              <a:rPr lang="en-US" sz="2000" dirty="0" err="1">
                <a:solidFill>
                  <a:srgbClr val="FF00FF"/>
                </a:solidFill>
                <a:cs typeface="Arial" pitchFamily="34" charset="0"/>
              </a:rPr>
              <a:t>dipantulkan</a:t>
            </a:r>
            <a:r>
              <a:rPr lang="en-US" sz="2000" dirty="0">
                <a:solidFill>
                  <a:srgbClr val="FF00FF"/>
                </a:solidFill>
                <a:cs typeface="Arial" pitchFamily="34" charset="0"/>
              </a:rPr>
              <a:t> </a:t>
            </a:r>
            <a:r>
              <a:rPr lang="en-US" sz="2000" dirty="0" err="1">
                <a:solidFill>
                  <a:srgbClr val="FF00FF"/>
                </a:solidFill>
                <a:cs typeface="Arial" pitchFamily="34" charset="0"/>
              </a:rPr>
              <a:t>seluruhnya</a:t>
            </a:r>
            <a:r>
              <a:rPr lang="en-US" sz="2000" dirty="0">
                <a:solidFill>
                  <a:srgbClr val="FF00FF"/>
                </a:solidFill>
                <a:cs typeface="Arial" pitchFamily="34" charset="0"/>
              </a:rPr>
              <a:t> ≈ 100 %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AB8EA29-59E5-413E-8D32-FEA6244CE945}" type="slidenum">
              <a:rPr lang="en-US"/>
              <a:pPr/>
              <a:t>16</a:t>
            </a:fld>
            <a:endParaRPr lang="en-US"/>
          </a:p>
        </p:txBody>
      </p:sp>
      <p:pic>
        <p:nvPicPr>
          <p:cNvPr id="110594" name="Picture 2"/>
          <p:cNvPicPr>
            <a:picLocks noChangeAspect="1" noChangeArrowheads="1"/>
          </p:cNvPicPr>
          <p:nvPr/>
        </p:nvPicPr>
        <p:blipFill>
          <a:blip r:embed="rId2"/>
          <a:srcRect/>
          <a:stretch>
            <a:fillRect/>
          </a:stretch>
        </p:blipFill>
        <p:spPr bwMode="auto">
          <a:xfrm>
            <a:off x="395288" y="549275"/>
            <a:ext cx="8208962" cy="2782888"/>
          </a:xfrm>
          <a:prstGeom prst="rect">
            <a:avLst/>
          </a:prstGeom>
          <a:noFill/>
          <a:ln w="9525">
            <a:noFill/>
            <a:miter lim="800000"/>
            <a:headEnd/>
            <a:tailEnd/>
          </a:ln>
          <a:effectLst/>
        </p:spPr>
      </p:pic>
      <p:sp>
        <p:nvSpPr>
          <p:cNvPr id="110595" name="Text Box 3"/>
          <p:cNvSpPr txBox="1">
            <a:spLocks noChangeArrowheads="1"/>
          </p:cNvSpPr>
          <p:nvPr/>
        </p:nvSpPr>
        <p:spPr bwMode="auto">
          <a:xfrm>
            <a:off x="468313" y="3644900"/>
            <a:ext cx="6088062" cy="336550"/>
          </a:xfrm>
          <a:prstGeom prst="rect">
            <a:avLst/>
          </a:prstGeom>
          <a:noFill/>
          <a:ln w="9525">
            <a:noFill/>
            <a:miter lim="800000"/>
            <a:headEnd/>
            <a:tailEnd/>
          </a:ln>
          <a:effectLst/>
        </p:spPr>
        <p:txBody>
          <a:bodyPr wrap="none" lIns="36000" rIns="36000">
            <a:spAutoFit/>
          </a:bodyPr>
          <a:lstStyle/>
          <a:p>
            <a:pPr marL="457200" indent="-457200" eaLnBrk="1" hangingPunct="1"/>
            <a:r>
              <a:rPr lang="id-ID" sz="1600">
                <a:latin typeface="Verdana" pitchFamily="34" charset="0"/>
              </a:rPr>
              <a:t>Apabila kabel serat optik dilengkungkan, dapat terjadi loss</a:t>
            </a:r>
            <a:endParaRPr lang="en-US" sz="1600">
              <a:latin typeface="Verdana" pitchFamily="34" charset="0"/>
            </a:endParaRPr>
          </a:p>
        </p:txBody>
      </p:sp>
      <p:pic>
        <p:nvPicPr>
          <p:cNvPr id="110596" name="Picture 4"/>
          <p:cNvPicPr>
            <a:picLocks noChangeAspect="1" noChangeArrowheads="1"/>
          </p:cNvPicPr>
          <p:nvPr/>
        </p:nvPicPr>
        <p:blipFill>
          <a:blip r:embed="rId3"/>
          <a:srcRect/>
          <a:stretch>
            <a:fillRect/>
          </a:stretch>
        </p:blipFill>
        <p:spPr bwMode="auto">
          <a:xfrm>
            <a:off x="611188" y="4149725"/>
            <a:ext cx="7877175"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A46DCD64-7F65-4C54-BBAD-27D6515F7EEA}" type="slidenum">
              <a:rPr lang="en-US"/>
              <a:pPr/>
              <a:t>17</a:t>
            </a:fld>
            <a:endParaRPr lang="en-US"/>
          </a:p>
        </p:txBody>
      </p:sp>
      <p:sp>
        <p:nvSpPr>
          <p:cNvPr id="111618" name="Rectangle 2"/>
          <p:cNvSpPr>
            <a:spLocks noChangeArrowheads="1"/>
          </p:cNvSpPr>
          <p:nvPr/>
        </p:nvSpPr>
        <p:spPr bwMode="auto">
          <a:xfrm>
            <a:off x="2051050" y="3986213"/>
            <a:ext cx="5545138" cy="1314450"/>
          </a:xfrm>
          <a:prstGeom prst="rect">
            <a:avLst/>
          </a:prstGeom>
          <a:noFill/>
          <a:ln w="9525">
            <a:noFill/>
            <a:miter lim="800000"/>
            <a:headEnd/>
            <a:tailEnd/>
          </a:ln>
          <a:effectLst/>
        </p:spPr>
        <p:txBody>
          <a:bodyPr lIns="36000" rIns="36000">
            <a:spAutoFit/>
          </a:bodyPr>
          <a:lstStyle/>
          <a:p>
            <a:pPr eaLnBrk="1" hangingPunct="1"/>
            <a:r>
              <a:rPr lang="id-ID" sz="1600">
                <a:latin typeface="Verdana" pitchFamily="34" charset="0"/>
              </a:rPr>
              <a:t>Cahaya yang dapat dimasukkan ke dalam serat optik harus disuntikkan pada sudut yang lebih kecil daripada </a:t>
            </a:r>
            <a:r>
              <a:rPr lang="en-US" sz="1600">
                <a:latin typeface="Verdana" pitchFamily="34" charset="0"/>
              </a:rPr>
              <a:t>θ</a:t>
            </a:r>
            <a:r>
              <a:rPr lang="en-US" sz="1600" baseline="-25000">
                <a:latin typeface="Verdana" pitchFamily="34" charset="0"/>
              </a:rPr>
              <a:t>NA</a:t>
            </a:r>
            <a:r>
              <a:rPr lang="id-ID" sz="1600">
                <a:latin typeface="Verdana" pitchFamily="34" charset="0"/>
              </a:rPr>
              <a:t>. Ini dipersyaratkan sebagai Numerical Apperture (NA)</a:t>
            </a:r>
            <a:endParaRPr lang="en-US" sz="1600" baseline="-25000">
              <a:latin typeface="Verdana" pitchFamily="34" charset="0"/>
            </a:endParaRPr>
          </a:p>
          <a:p>
            <a:pPr eaLnBrk="1" hangingPunct="1"/>
            <a:endParaRPr lang="en-US" sz="1600">
              <a:latin typeface="Verdana" pitchFamily="34" charset="0"/>
            </a:endParaRPr>
          </a:p>
        </p:txBody>
      </p:sp>
      <p:pic>
        <p:nvPicPr>
          <p:cNvPr id="111619" name="Picture 3"/>
          <p:cNvPicPr>
            <a:picLocks noChangeAspect="1" noChangeArrowheads="1"/>
          </p:cNvPicPr>
          <p:nvPr/>
        </p:nvPicPr>
        <p:blipFill>
          <a:blip r:embed="rId2"/>
          <a:srcRect/>
          <a:stretch>
            <a:fillRect/>
          </a:stretch>
        </p:blipFill>
        <p:spPr bwMode="auto">
          <a:xfrm>
            <a:off x="1908175" y="836613"/>
            <a:ext cx="5400675" cy="3167062"/>
          </a:xfrm>
          <a:prstGeom prst="rect">
            <a:avLst/>
          </a:prstGeom>
          <a:noFill/>
        </p:spPr>
      </p:pic>
      <p:sp>
        <p:nvSpPr>
          <p:cNvPr id="111620" name="Rectangle 4"/>
          <p:cNvSpPr>
            <a:spLocks noChangeArrowheads="1"/>
          </p:cNvSpPr>
          <p:nvPr/>
        </p:nvSpPr>
        <p:spPr bwMode="auto">
          <a:xfrm>
            <a:off x="1916113" y="2349500"/>
            <a:ext cx="279400" cy="244475"/>
          </a:xfrm>
          <a:prstGeom prst="rect">
            <a:avLst/>
          </a:prstGeom>
          <a:noFill/>
          <a:ln w="9525">
            <a:noFill/>
            <a:miter lim="800000"/>
            <a:headEnd/>
            <a:tailEnd/>
          </a:ln>
          <a:effectLst/>
        </p:spPr>
        <p:txBody>
          <a:bodyPr wrap="none" lIns="36000" rIns="36000">
            <a:spAutoFit/>
          </a:bodyPr>
          <a:lstStyle/>
          <a:p>
            <a:pPr marL="457200" indent="-457200" eaLnBrk="1" hangingPunct="1"/>
            <a:r>
              <a:rPr lang="en-US" sz="1000">
                <a:latin typeface="Verdana" pitchFamily="34" charset="0"/>
              </a:rPr>
              <a:t>θ</a:t>
            </a:r>
            <a:r>
              <a:rPr lang="en-US" sz="1000" baseline="-25000">
                <a:latin typeface="Verdana" pitchFamily="34" charset="0"/>
              </a:rPr>
              <a:t>NA</a:t>
            </a:r>
          </a:p>
        </p:txBody>
      </p:sp>
      <p:pic>
        <p:nvPicPr>
          <p:cNvPr id="111621" name="Picture 5"/>
          <p:cNvPicPr>
            <a:picLocks noChangeAspect="1" noChangeArrowheads="1"/>
          </p:cNvPicPr>
          <p:nvPr/>
        </p:nvPicPr>
        <p:blipFill>
          <a:blip r:embed="rId3"/>
          <a:srcRect/>
          <a:stretch>
            <a:fillRect/>
          </a:stretch>
        </p:blipFill>
        <p:spPr bwMode="auto">
          <a:xfrm>
            <a:off x="2557463" y="5087938"/>
            <a:ext cx="4175125" cy="71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62E52864-8601-4917-A49B-AE6FA45A6B1D}" type="slidenum">
              <a:rPr lang="en-US"/>
              <a:pPr/>
              <a:t>18</a:t>
            </a:fld>
            <a:endParaRPr lang="en-US"/>
          </a:p>
        </p:txBody>
      </p:sp>
      <p:sp>
        <p:nvSpPr>
          <p:cNvPr id="113666" name="Rectangle 2"/>
          <p:cNvSpPr>
            <a:spLocks noGrp="1" noChangeArrowheads="1"/>
          </p:cNvSpPr>
          <p:nvPr>
            <p:ph type="body" sz="half" idx="1"/>
          </p:nvPr>
        </p:nvSpPr>
        <p:spPr>
          <a:xfrm>
            <a:off x="111125" y="1114425"/>
            <a:ext cx="4316413" cy="3754438"/>
          </a:xfrm>
        </p:spPr>
        <p:txBody>
          <a:bodyPr/>
          <a:lstStyle/>
          <a:p>
            <a:pPr>
              <a:lnSpc>
                <a:spcPct val="90000"/>
              </a:lnSpc>
            </a:pPr>
            <a:r>
              <a:rPr lang="id-ID" sz="1800"/>
              <a:t>Salah satu cara untuk mengidenifikasi konstruksi kabel optik adalah dengan menggunakan perbandingan antara diameter core dan cladding. Sebagai contoh adalah tipe kabel </a:t>
            </a:r>
            <a:r>
              <a:rPr lang="en-US" sz="1800"/>
              <a:t>62.5/125</a:t>
            </a:r>
            <a:r>
              <a:rPr lang="id-ID" sz="1800"/>
              <a:t>. Artinya diamater core 62,5 micron dan diameter cladding 125 micron</a:t>
            </a:r>
          </a:p>
          <a:p>
            <a:pPr>
              <a:lnSpc>
                <a:spcPct val="90000"/>
              </a:lnSpc>
            </a:pPr>
            <a:r>
              <a:rPr lang="id-ID" sz="1800"/>
              <a:t>Contoh lain tipe kabel:50/125, 62.5/125 dan 8.3/125</a:t>
            </a:r>
          </a:p>
          <a:p>
            <a:pPr>
              <a:lnSpc>
                <a:spcPct val="90000"/>
              </a:lnSpc>
            </a:pPr>
            <a:r>
              <a:rPr lang="id-ID" sz="1800"/>
              <a:t>Jumlah core di dalam satu kabel bisa antara </a:t>
            </a:r>
            <a:r>
              <a:rPr lang="en-US" sz="1800"/>
              <a:t>4 </a:t>
            </a:r>
            <a:r>
              <a:rPr lang="id-ID" sz="1800"/>
              <a:t>s.d. </a:t>
            </a:r>
            <a:r>
              <a:rPr lang="en-US" sz="1800"/>
              <a:t>144 </a:t>
            </a:r>
          </a:p>
        </p:txBody>
      </p:sp>
      <p:pic>
        <p:nvPicPr>
          <p:cNvPr id="113667" name="Picture 3" descr="fibreconstruct"/>
          <p:cNvPicPr>
            <a:picLocks noChangeAspect="1" noChangeArrowheads="1"/>
          </p:cNvPicPr>
          <p:nvPr/>
        </p:nvPicPr>
        <p:blipFill>
          <a:blip r:embed="rId2"/>
          <a:srcRect/>
          <a:stretch>
            <a:fillRect/>
          </a:stretch>
        </p:blipFill>
        <p:spPr bwMode="auto">
          <a:xfrm>
            <a:off x="4624388" y="1104900"/>
            <a:ext cx="4340225" cy="36925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AE2EE3D-642D-4E09-9973-B855EEB16A92}" type="slidenum">
              <a:rPr lang="en-US"/>
              <a:pPr/>
              <a:t>19</a:t>
            </a:fld>
            <a:endParaRPr lang="en-US"/>
          </a:p>
        </p:txBody>
      </p:sp>
      <p:sp>
        <p:nvSpPr>
          <p:cNvPr id="114690" name="Rectangle 2"/>
          <p:cNvSpPr>
            <a:spLocks noGrp="1" noChangeArrowheads="1"/>
          </p:cNvSpPr>
          <p:nvPr>
            <p:ph type="title"/>
          </p:nvPr>
        </p:nvSpPr>
        <p:spPr>
          <a:xfrm>
            <a:off x="539750" y="333375"/>
            <a:ext cx="8135938" cy="782638"/>
          </a:xfrm>
        </p:spPr>
        <p:txBody>
          <a:bodyPr/>
          <a:lstStyle/>
          <a:p>
            <a:r>
              <a:rPr lang="id-ID" sz="4000"/>
              <a:t>Klasifikasi Serat Optik</a:t>
            </a:r>
            <a:endParaRPr lang="en-US" sz="4000"/>
          </a:p>
        </p:txBody>
      </p:sp>
      <p:sp>
        <p:nvSpPr>
          <p:cNvPr id="114691" name="Rectangle 3"/>
          <p:cNvSpPr>
            <a:spLocks noGrp="1" noChangeArrowheads="1"/>
          </p:cNvSpPr>
          <p:nvPr>
            <p:ph type="body" idx="1"/>
          </p:nvPr>
        </p:nvSpPr>
        <p:spPr>
          <a:xfrm>
            <a:off x="539750" y="1196975"/>
            <a:ext cx="8208963" cy="4618038"/>
          </a:xfrm>
        </p:spPr>
        <p:txBody>
          <a:bodyPr/>
          <a:lstStyle/>
          <a:p>
            <a:r>
              <a:rPr lang="id-ID" sz="2800"/>
              <a:t>Berdasarkan mode gelombang cahaya yang berpropagasi pada serat optik</a:t>
            </a:r>
          </a:p>
          <a:p>
            <a:pPr lvl="1"/>
            <a:r>
              <a:rPr lang="id-ID" sz="2400"/>
              <a:t>Multimode Fibre</a:t>
            </a:r>
          </a:p>
          <a:p>
            <a:pPr lvl="1"/>
            <a:r>
              <a:rPr lang="id-ID" sz="2400"/>
              <a:t>Singlemode Fibre</a:t>
            </a:r>
          </a:p>
          <a:p>
            <a:r>
              <a:rPr lang="id-ID" sz="2800"/>
              <a:t>Berdasarkan perubahan indeks bias bahan</a:t>
            </a:r>
          </a:p>
          <a:p>
            <a:pPr lvl="1"/>
            <a:r>
              <a:rPr lang="id-ID" sz="2400"/>
              <a:t>Step index fibre</a:t>
            </a:r>
          </a:p>
          <a:p>
            <a:pPr lvl="1"/>
            <a:r>
              <a:rPr lang="id-ID" sz="2400"/>
              <a:t>Gradded index fibre</a:t>
            </a: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3C863EA-91FF-4C8E-8B88-D1C2A6C1AD75}" type="slidenum">
              <a:rPr lang="en-US"/>
              <a:pPr/>
              <a:t>2</a:t>
            </a:fld>
            <a:endParaRPr lang="en-US"/>
          </a:p>
        </p:txBody>
      </p:sp>
      <p:sp>
        <p:nvSpPr>
          <p:cNvPr id="61442" name="Rectangle 2"/>
          <p:cNvSpPr>
            <a:spLocks noGrp="1" noChangeArrowheads="1"/>
          </p:cNvSpPr>
          <p:nvPr>
            <p:ph type="title"/>
          </p:nvPr>
        </p:nvSpPr>
        <p:spPr/>
        <p:txBody>
          <a:bodyPr/>
          <a:lstStyle/>
          <a:p>
            <a:r>
              <a:rPr lang="en-US"/>
              <a:t>Tipe-tipe </a:t>
            </a:r>
            <a:r>
              <a:rPr lang="th-TH"/>
              <a:t>Media</a:t>
            </a:r>
            <a:r>
              <a:rPr lang="en-US"/>
              <a:t> Transmisi</a:t>
            </a:r>
            <a:endParaRPr lang="th-TH"/>
          </a:p>
        </p:txBody>
      </p:sp>
      <p:sp>
        <p:nvSpPr>
          <p:cNvPr id="61443" name="Rectangle 3"/>
          <p:cNvSpPr>
            <a:spLocks noGrp="1" noChangeArrowheads="1"/>
          </p:cNvSpPr>
          <p:nvPr>
            <p:ph type="body" idx="1"/>
          </p:nvPr>
        </p:nvSpPr>
        <p:spPr/>
        <p:txBody>
          <a:bodyPr/>
          <a:lstStyle/>
          <a:p>
            <a:r>
              <a:rPr lang="th-TH" sz="2500"/>
              <a:t>Guided transmission</a:t>
            </a:r>
            <a:r>
              <a:rPr lang="en-US" sz="2500"/>
              <a:t> media</a:t>
            </a:r>
            <a:endParaRPr lang="th-TH" sz="2500"/>
          </a:p>
          <a:p>
            <a:pPr lvl="1"/>
            <a:r>
              <a:rPr lang="id-ID" sz="2400"/>
              <a:t>Kabel tembaga</a:t>
            </a:r>
          </a:p>
          <a:p>
            <a:pPr lvl="2"/>
            <a:r>
              <a:rPr lang="id-ID" sz="2000"/>
              <a:t>Open Wires</a:t>
            </a:r>
          </a:p>
          <a:p>
            <a:pPr lvl="2"/>
            <a:r>
              <a:rPr lang="id-ID" sz="2000"/>
              <a:t>Coaxial</a:t>
            </a:r>
          </a:p>
          <a:p>
            <a:pPr lvl="2"/>
            <a:r>
              <a:rPr lang="id-ID" sz="2000"/>
              <a:t>Twisted Pair</a:t>
            </a:r>
            <a:endParaRPr lang="th-TH" sz="2000"/>
          </a:p>
          <a:p>
            <a:pPr lvl="1"/>
            <a:r>
              <a:rPr lang="id-ID" sz="2400"/>
              <a:t>K</a:t>
            </a:r>
            <a:r>
              <a:rPr lang="en-US" sz="2400"/>
              <a:t>abel serat optik</a:t>
            </a:r>
            <a:endParaRPr lang="th-TH" sz="2400"/>
          </a:p>
          <a:p>
            <a:pPr>
              <a:lnSpc>
                <a:spcPct val="110000"/>
              </a:lnSpc>
            </a:pPr>
            <a:r>
              <a:rPr lang="th-TH" sz="2500"/>
              <a:t>Unguided transmission</a:t>
            </a:r>
            <a:r>
              <a:rPr lang="en-US" sz="2500"/>
              <a:t> media</a:t>
            </a:r>
            <a:endParaRPr lang="th-TH" sz="2800"/>
          </a:p>
          <a:p>
            <a:pPr lvl="1"/>
            <a:r>
              <a:rPr lang="th-TH" sz="2400"/>
              <a:t>infra</a:t>
            </a:r>
            <a:r>
              <a:rPr lang="en-US" sz="2400"/>
              <a:t> merah</a:t>
            </a:r>
            <a:endParaRPr lang="th-TH" sz="2400"/>
          </a:p>
          <a:p>
            <a:pPr lvl="1"/>
            <a:r>
              <a:rPr lang="en-US" sz="2400"/>
              <a:t>gelombang radio</a:t>
            </a:r>
            <a:endParaRPr lang="th-TH" sz="2400"/>
          </a:p>
          <a:p>
            <a:pPr lvl="1"/>
            <a:r>
              <a:rPr lang="th-TH" sz="2400"/>
              <a:t>microwave: terrestrial </a:t>
            </a:r>
            <a:r>
              <a:rPr lang="en-US" sz="2400"/>
              <a:t>maupun </a:t>
            </a:r>
            <a:r>
              <a:rPr lang="th-TH" sz="2400"/>
              <a:t>satellite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D64193-9349-40B3-98BC-F598BE60D505}" type="slidenum">
              <a:rPr lang="en-US"/>
              <a:pPr/>
              <a:t>20</a:t>
            </a:fld>
            <a:endParaRPr lang="en-US"/>
          </a:p>
        </p:txBody>
      </p:sp>
      <p:pic>
        <p:nvPicPr>
          <p:cNvPr id="115714" name="Picture 2"/>
          <p:cNvPicPr>
            <a:picLocks noChangeAspect="1" noChangeArrowheads="1"/>
          </p:cNvPicPr>
          <p:nvPr/>
        </p:nvPicPr>
        <p:blipFill>
          <a:blip r:embed="rId2"/>
          <a:srcRect/>
          <a:stretch>
            <a:fillRect/>
          </a:stretch>
        </p:blipFill>
        <p:spPr bwMode="auto">
          <a:xfrm>
            <a:off x="2555875" y="2565400"/>
            <a:ext cx="5761038" cy="3275013"/>
          </a:xfrm>
          <a:prstGeom prst="rect">
            <a:avLst/>
          </a:prstGeom>
          <a:noFill/>
          <a:ln w="9525">
            <a:noFill/>
            <a:miter lim="800000"/>
            <a:headEnd/>
            <a:tailEnd/>
          </a:ln>
          <a:effectLst/>
        </p:spPr>
      </p:pic>
      <p:sp>
        <p:nvSpPr>
          <p:cNvPr id="115715" name="Rectangle 3"/>
          <p:cNvSpPr>
            <a:spLocks noGrp="1" noChangeArrowheads="1"/>
          </p:cNvSpPr>
          <p:nvPr>
            <p:ph type="title"/>
          </p:nvPr>
        </p:nvSpPr>
        <p:spPr>
          <a:xfrm>
            <a:off x="107950" y="558800"/>
            <a:ext cx="8893175" cy="782638"/>
          </a:xfrm>
        </p:spPr>
        <p:txBody>
          <a:bodyPr/>
          <a:lstStyle/>
          <a:p>
            <a:r>
              <a:rPr lang="id-ID" sz="3600"/>
              <a:t>Step Index Fiber vs Gradded Index Fiber</a:t>
            </a:r>
            <a:endParaRPr lang="en-US" sz="3600"/>
          </a:p>
        </p:txBody>
      </p:sp>
      <p:sp>
        <p:nvSpPr>
          <p:cNvPr id="115716" name="Rectangle 4"/>
          <p:cNvSpPr>
            <a:spLocks noGrp="1" noChangeArrowheads="1"/>
          </p:cNvSpPr>
          <p:nvPr>
            <p:ph type="body" idx="1"/>
          </p:nvPr>
        </p:nvSpPr>
        <p:spPr>
          <a:xfrm>
            <a:off x="468313" y="1412875"/>
            <a:ext cx="8229600" cy="4525963"/>
          </a:xfrm>
        </p:spPr>
        <p:txBody>
          <a:bodyPr/>
          <a:lstStyle/>
          <a:p>
            <a:r>
              <a:rPr lang="id-ID" sz="2800"/>
              <a:t>Pada step index fiber, perbedaan antara index bias inti dengan index bias cladding sangat drastis</a:t>
            </a:r>
            <a:endParaRPr 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C3880F-9B73-4F94-AD50-D9AAFFB0205D}" type="slidenum">
              <a:rPr lang="en-US"/>
              <a:pPr/>
              <a:t>21</a:t>
            </a:fld>
            <a:endParaRPr lang="en-US"/>
          </a:p>
        </p:txBody>
      </p:sp>
      <p:sp>
        <p:nvSpPr>
          <p:cNvPr id="116738" name="Rectangle 2"/>
          <p:cNvSpPr>
            <a:spLocks noGrp="1" noChangeArrowheads="1"/>
          </p:cNvSpPr>
          <p:nvPr>
            <p:ph type="body" idx="1"/>
          </p:nvPr>
        </p:nvSpPr>
        <p:spPr>
          <a:xfrm>
            <a:off x="539750" y="549275"/>
            <a:ext cx="8208963" cy="4402138"/>
          </a:xfrm>
        </p:spPr>
        <p:txBody>
          <a:bodyPr/>
          <a:lstStyle/>
          <a:p>
            <a:r>
              <a:rPr lang="id-ID" sz="2000"/>
              <a:t>Pada gradded index fiber, perbedaan index bias bahan dari inti sampai cladding berlangsung secara gradual</a:t>
            </a:r>
          </a:p>
          <a:p>
            <a:r>
              <a:rPr lang="id-ID" sz="2000"/>
              <a:t>Contoh profile gradded index:</a:t>
            </a:r>
          </a:p>
          <a:p>
            <a:pPr lvl="1"/>
            <a:r>
              <a:rPr lang="en-US" sz="1800"/>
              <a:t>Untuk 0 </a:t>
            </a:r>
            <a:r>
              <a:rPr lang="en-US" sz="1800">
                <a:cs typeface="Arial" pitchFamily="34" charset="0"/>
              </a:rPr>
              <a:t>≤</a:t>
            </a:r>
            <a:r>
              <a:rPr lang="en-US" sz="1800"/>
              <a:t>r </a:t>
            </a:r>
            <a:r>
              <a:rPr lang="en-US" sz="1800">
                <a:cs typeface="Arial" pitchFamily="34" charset="0"/>
              </a:rPr>
              <a:t>≤ a</a:t>
            </a:r>
            <a:endParaRPr lang="id-ID" sz="1800">
              <a:cs typeface="Arial" pitchFamily="34" charset="0"/>
            </a:endParaRPr>
          </a:p>
          <a:p>
            <a:pPr lvl="1"/>
            <a:r>
              <a:rPr lang="en-US" sz="1800">
                <a:cs typeface="Arial" pitchFamily="34" charset="0"/>
              </a:rPr>
              <a:t>r</a:t>
            </a:r>
            <a:r>
              <a:rPr lang="id-ID" sz="1800">
                <a:cs typeface="Arial" pitchFamily="34" charset="0"/>
              </a:rPr>
              <a:t> </a:t>
            </a:r>
            <a:r>
              <a:rPr lang="en-US" sz="1800">
                <a:cs typeface="Arial" pitchFamily="34" charset="0"/>
              </a:rPr>
              <a:t>= jari-jari di dalam inti serat</a:t>
            </a:r>
            <a:endParaRPr lang="id-ID" sz="1800">
              <a:cs typeface="Arial" pitchFamily="34" charset="0"/>
            </a:endParaRPr>
          </a:p>
          <a:p>
            <a:pPr lvl="1"/>
            <a:r>
              <a:rPr lang="en-US" sz="1800">
                <a:cs typeface="Arial" pitchFamily="34" charset="0"/>
              </a:rPr>
              <a:t>a = jari-jari maksimum inti serat</a:t>
            </a:r>
            <a:r>
              <a:rPr lang="en-US" sz="2400">
                <a:cs typeface="Arial" pitchFamily="34" charset="0"/>
              </a:rPr>
              <a:t> </a:t>
            </a:r>
          </a:p>
          <a:p>
            <a:pPr lvl="1"/>
            <a:endParaRPr lang="id-ID" sz="1400"/>
          </a:p>
          <a:p>
            <a:pPr lvl="1"/>
            <a:endParaRPr lang="id-ID" sz="1800"/>
          </a:p>
          <a:p>
            <a:pPr lvl="1"/>
            <a:endParaRPr lang="en-US" sz="1800"/>
          </a:p>
        </p:txBody>
      </p:sp>
      <p:pic>
        <p:nvPicPr>
          <p:cNvPr id="116739" name="Picture 3"/>
          <p:cNvPicPr>
            <a:picLocks noChangeAspect="1" noChangeArrowheads="1"/>
          </p:cNvPicPr>
          <p:nvPr/>
        </p:nvPicPr>
        <p:blipFill>
          <a:blip r:embed="rId2"/>
          <a:srcRect/>
          <a:stretch>
            <a:fillRect/>
          </a:stretch>
        </p:blipFill>
        <p:spPr bwMode="auto">
          <a:xfrm>
            <a:off x="1835150" y="2778125"/>
            <a:ext cx="5832475" cy="3314700"/>
          </a:xfrm>
          <a:prstGeom prst="rect">
            <a:avLst/>
          </a:prstGeom>
          <a:noFill/>
          <a:ln w="9525">
            <a:noFill/>
            <a:miter lim="800000"/>
            <a:headEnd/>
            <a:tailEnd/>
          </a:ln>
          <a:effectLst/>
        </p:spPr>
      </p:pic>
      <p:pic>
        <p:nvPicPr>
          <p:cNvPr id="116740" name="Picture 4"/>
          <p:cNvPicPr>
            <a:picLocks noChangeAspect="1" noChangeArrowheads="1"/>
          </p:cNvPicPr>
          <p:nvPr/>
        </p:nvPicPr>
        <p:blipFill>
          <a:blip r:embed="rId3" cstate="print"/>
          <a:srcRect/>
          <a:stretch>
            <a:fillRect/>
          </a:stretch>
        </p:blipFill>
        <p:spPr bwMode="auto">
          <a:xfrm>
            <a:off x="4859338" y="1341438"/>
            <a:ext cx="3400425" cy="1296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E0D9EC-DC3E-4EDE-8742-9D38C4DAA12A}" type="slidenum">
              <a:rPr lang="en-US"/>
              <a:pPr/>
              <a:t>22</a:t>
            </a:fld>
            <a:endParaRPr lang="en-US"/>
          </a:p>
        </p:txBody>
      </p:sp>
      <p:pic>
        <p:nvPicPr>
          <p:cNvPr id="117762" name="Picture 2"/>
          <p:cNvPicPr>
            <a:picLocks noChangeAspect="1" noChangeArrowheads="1"/>
          </p:cNvPicPr>
          <p:nvPr/>
        </p:nvPicPr>
        <p:blipFill>
          <a:blip r:embed="rId2"/>
          <a:srcRect/>
          <a:stretch>
            <a:fillRect/>
          </a:stretch>
        </p:blipFill>
        <p:spPr bwMode="auto">
          <a:xfrm>
            <a:off x="179388" y="1819275"/>
            <a:ext cx="8640762" cy="31654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FE1B5252-85AF-41BB-BEB0-49CE961737E7}" type="slidenum">
              <a:rPr lang="en-US"/>
              <a:pPr/>
              <a:t>23</a:t>
            </a:fld>
            <a:endParaRPr lang="en-US"/>
          </a:p>
        </p:txBody>
      </p:sp>
      <p:sp>
        <p:nvSpPr>
          <p:cNvPr id="78850" name="Rectangle 2"/>
          <p:cNvSpPr>
            <a:spLocks noGrp="1" noChangeArrowheads="1"/>
          </p:cNvSpPr>
          <p:nvPr>
            <p:ph type="title"/>
          </p:nvPr>
        </p:nvSpPr>
        <p:spPr>
          <a:xfrm>
            <a:off x="457200" y="44450"/>
            <a:ext cx="8229600" cy="1139825"/>
          </a:xfrm>
        </p:spPr>
        <p:txBody>
          <a:bodyPr/>
          <a:lstStyle/>
          <a:p>
            <a:r>
              <a:rPr lang="en-US"/>
              <a:t>Jenis-jenis kabel serat optik</a:t>
            </a:r>
            <a:endParaRPr lang="th-TH"/>
          </a:p>
        </p:txBody>
      </p:sp>
      <p:pic>
        <p:nvPicPr>
          <p:cNvPr id="78851" name="Picture 3"/>
          <p:cNvPicPr>
            <a:picLocks noChangeAspect="1" noChangeArrowheads="1"/>
          </p:cNvPicPr>
          <p:nvPr/>
        </p:nvPicPr>
        <p:blipFill>
          <a:blip r:embed="rId3"/>
          <a:srcRect/>
          <a:stretch>
            <a:fillRect/>
          </a:stretch>
        </p:blipFill>
        <p:spPr bwMode="auto">
          <a:xfrm>
            <a:off x="1046163" y="1125538"/>
            <a:ext cx="7342187" cy="4940300"/>
          </a:xfrm>
          <a:prstGeom prst="rect">
            <a:avLst/>
          </a:prstGeom>
          <a:noFill/>
          <a:ln w="9525">
            <a:noFill/>
            <a:miter lim="800000"/>
            <a:headEnd/>
            <a:tailEnd/>
          </a:ln>
          <a:effectLst/>
        </p:spPr>
      </p:pic>
      <p:sp>
        <p:nvSpPr>
          <p:cNvPr id="78852" name="Text Box 4"/>
          <p:cNvSpPr txBox="1">
            <a:spLocks noChangeArrowheads="1"/>
          </p:cNvSpPr>
          <p:nvPr/>
        </p:nvSpPr>
        <p:spPr bwMode="auto">
          <a:xfrm>
            <a:off x="1892300" y="2268538"/>
            <a:ext cx="5324475" cy="304800"/>
          </a:xfrm>
          <a:prstGeom prst="rect">
            <a:avLst/>
          </a:prstGeom>
          <a:solidFill>
            <a:schemeClr val="bg1"/>
          </a:solidFill>
          <a:ln w="9525">
            <a:noFill/>
            <a:miter lim="800000"/>
            <a:headEnd/>
            <a:tailEnd/>
          </a:ln>
          <a:effectLst/>
        </p:spPr>
        <p:txBody>
          <a:bodyPr>
            <a:spAutoFit/>
          </a:bodyPr>
          <a:lstStyle/>
          <a:p>
            <a:pPr algn="ctr">
              <a:spcBef>
                <a:spcPct val="50000"/>
              </a:spcBef>
            </a:pPr>
            <a:r>
              <a:rPr lang="th-TH" sz="1400"/>
              <a:t>Step-index multimode.  Used with 850nm, 1300 nm source.</a:t>
            </a:r>
          </a:p>
        </p:txBody>
      </p:sp>
      <p:sp>
        <p:nvSpPr>
          <p:cNvPr id="78853" name="Text Box 5"/>
          <p:cNvSpPr txBox="1">
            <a:spLocks noChangeArrowheads="1"/>
          </p:cNvSpPr>
          <p:nvPr/>
        </p:nvSpPr>
        <p:spPr bwMode="auto">
          <a:xfrm>
            <a:off x="1957388" y="4021138"/>
            <a:ext cx="5411787" cy="304800"/>
          </a:xfrm>
          <a:prstGeom prst="rect">
            <a:avLst/>
          </a:prstGeom>
          <a:solidFill>
            <a:schemeClr val="bg1"/>
          </a:solidFill>
          <a:ln w="9525">
            <a:noFill/>
            <a:miter lim="800000"/>
            <a:headEnd/>
            <a:tailEnd/>
          </a:ln>
          <a:effectLst/>
        </p:spPr>
        <p:txBody>
          <a:bodyPr>
            <a:spAutoFit/>
          </a:bodyPr>
          <a:lstStyle/>
          <a:p>
            <a:pPr algn="ctr">
              <a:spcBef>
                <a:spcPct val="50000"/>
              </a:spcBef>
            </a:pPr>
            <a:r>
              <a:rPr lang="th-TH" sz="1400"/>
              <a:t>Graded-index multimode.  Used with 850nm, 1300 nm source.</a:t>
            </a:r>
          </a:p>
        </p:txBody>
      </p:sp>
      <p:sp>
        <p:nvSpPr>
          <p:cNvPr id="78854" name="Text Box 6"/>
          <p:cNvSpPr txBox="1">
            <a:spLocks noChangeArrowheads="1"/>
          </p:cNvSpPr>
          <p:nvPr/>
        </p:nvSpPr>
        <p:spPr bwMode="auto">
          <a:xfrm>
            <a:off x="1944688" y="5773738"/>
            <a:ext cx="5411787" cy="304800"/>
          </a:xfrm>
          <a:prstGeom prst="rect">
            <a:avLst/>
          </a:prstGeom>
          <a:solidFill>
            <a:schemeClr val="bg1"/>
          </a:solidFill>
          <a:ln w="9525">
            <a:noFill/>
            <a:miter lim="800000"/>
            <a:headEnd/>
            <a:tailEnd/>
          </a:ln>
          <a:effectLst/>
        </p:spPr>
        <p:txBody>
          <a:bodyPr>
            <a:spAutoFit/>
          </a:bodyPr>
          <a:lstStyle/>
          <a:p>
            <a:pPr algn="ctr">
              <a:spcBef>
                <a:spcPct val="50000"/>
              </a:spcBef>
            </a:pPr>
            <a:r>
              <a:rPr lang="th-TH" sz="1400"/>
              <a:t>Single mode.  Used with 1300 nm, 1550 nm source.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1874838"/>
            <a:ext cx="7772400" cy="1350962"/>
          </a:xfrm>
        </p:spPr>
        <p:txBody>
          <a:bodyPr>
            <a:normAutofit fontScale="90000"/>
          </a:bodyPr>
          <a:lstStyle/>
          <a:p>
            <a:r>
              <a:rPr lang="th-TH"/>
              <a:t>Unguided </a:t>
            </a:r>
            <a:r>
              <a:rPr lang="id-ID"/>
              <a:t/>
            </a:r>
            <a:br>
              <a:rPr lang="id-ID"/>
            </a:br>
            <a:r>
              <a:rPr lang="th-TH"/>
              <a:t>Transmission Media</a:t>
            </a:r>
          </a:p>
        </p:txBody>
      </p:sp>
      <p:sp>
        <p:nvSpPr>
          <p:cNvPr id="3" name="Slide Number Placeholder 2"/>
          <p:cNvSpPr>
            <a:spLocks noGrp="1"/>
          </p:cNvSpPr>
          <p:nvPr>
            <p:ph type="sldNum" sz="quarter" idx="12"/>
          </p:nvPr>
        </p:nvSpPr>
        <p:spPr/>
        <p:txBody>
          <a:bodyPr/>
          <a:lstStyle/>
          <a:p>
            <a:fld id="{614572A3-2931-4693-BA9F-D971728BAD0F}" type="slidenum">
              <a:rPr lang="id-ID" smtClean="0"/>
              <a:pPr/>
              <a:t>24</a:t>
            </a:fld>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6CFFF07-2F44-410B-B6A4-278B181A397C}" type="slidenum">
              <a:rPr lang="en-US"/>
              <a:pPr/>
              <a:t>25</a:t>
            </a:fld>
            <a:endParaRPr lang="en-US"/>
          </a:p>
        </p:txBody>
      </p:sp>
      <p:sp>
        <p:nvSpPr>
          <p:cNvPr id="94210" name="Rectangle 2"/>
          <p:cNvSpPr>
            <a:spLocks noGrp="1" noChangeArrowheads="1"/>
          </p:cNvSpPr>
          <p:nvPr>
            <p:ph type="title"/>
          </p:nvPr>
        </p:nvSpPr>
        <p:spPr/>
        <p:txBody>
          <a:bodyPr/>
          <a:lstStyle/>
          <a:p>
            <a:r>
              <a:rPr lang="th-TH"/>
              <a:t>Microwave</a:t>
            </a:r>
          </a:p>
        </p:txBody>
      </p:sp>
      <p:sp>
        <p:nvSpPr>
          <p:cNvPr id="94211" name="Rectangle 3"/>
          <p:cNvSpPr>
            <a:spLocks noGrp="1" noChangeArrowheads="1"/>
          </p:cNvSpPr>
          <p:nvPr>
            <p:ph type="body" idx="1"/>
          </p:nvPr>
        </p:nvSpPr>
        <p:spPr>
          <a:xfrm>
            <a:off x="457200" y="1600200"/>
            <a:ext cx="8229600" cy="4445000"/>
          </a:xfrm>
        </p:spPr>
        <p:txBody>
          <a:bodyPr/>
          <a:lstStyle/>
          <a:p>
            <a:pPr>
              <a:lnSpc>
                <a:spcPct val="110000"/>
              </a:lnSpc>
            </a:pPr>
            <a:r>
              <a:rPr lang="en-US" sz="2400"/>
              <a:t>Range frekuensi: </a:t>
            </a:r>
            <a:r>
              <a:rPr lang="th-TH" sz="2400"/>
              <a:t>1 - 40 GHz</a:t>
            </a:r>
          </a:p>
          <a:p>
            <a:pPr>
              <a:lnSpc>
                <a:spcPct val="110000"/>
              </a:lnSpc>
            </a:pPr>
            <a:r>
              <a:rPr lang="en-US" sz="2400"/>
              <a:t>Transmisi dilakukan secara </a:t>
            </a:r>
            <a:r>
              <a:rPr lang="th-TH" sz="2400"/>
              <a:t>line of sight</a:t>
            </a:r>
            <a:r>
              <a:rPr lang="en-US" sz="2400"/>
              <a:t> (LOS)</a:t>
            </a:r>
            <a:endParaRPr lang="th-TH" sz="2400"/>
          </a:p>
          <a:p>
            <a:pPr>
              <a:lnSpc>
                <a:spcPct val="110000"/>
              </a:lnSpc>
            </a:pPr>
            <a:r>
              <a:rPr lang="en-US" sz="2400"/>
              <a:t>Tidak dapat menembus dinding (</a:t>
            </a:r>
            <a:r>
              <a:rPr lang="th-TH" sz="2400"/>
              <a:t>solid objects</a:t>
            </a:r>
            <a:r>
              <a:rPr lang="id-ID" sz="2400"/>
              <a:t>;</a:t>
            </a:r>
            <a:r>
              <a:rPr lang="th-TH" sz="2400"/>
              <a:t> </a:t>
            </a:r>
            <a:r>
              <a:rPr lang="en-US" sz="2400"/>
              <a:t> contoh: bangunan</a:t>
            </a:r>
            <a:r>
              <a:rPr lang="th-TH" sz="2400"/>
              <a:t>)</a:t>
            </a:r>
          </a:p>
          <a:p>
            <a:pPr>
              <a:lnSpc>
                <a:spcPct val="110000"/>
              </a:lnSpc>
            </a:pPr>
            <a:r>
              <a:rPr lang="en-US" sz="2400"/>
              <a:t>Digunakan untuk komunikasi </a:t>
            </a:r>
            <a:r>
              <a:rPr lang="th-TH" sz="2400"/>
              <a:t>terrestrial (earth-to-earth) </a:t>
            </a:r>
            <a:r>
              <a:rPr lang="en-US" sz="2400"/>
              <a:t>dan satelit</a:t>
            </a:r>
          </a:p>
          <a:p>
            <a:pPr>
              <a:lnSpc>
                <a:spcPct val="110000"/>
              </a:lnSpc>
            </a:pPr>
            <a:r>
              <a:rPr lang="en-US" sz="2400"/>
              <a:t>Di atas 8 GHz, diserap oleh partikel air </a:t>
            </a:r>
          </a:p>
          <a:p>
            <a:pPr lvl="1">
              <a:lnSpc>
                <a:spcPct val="110000"/>
              </a:lnSpc>
            </a:pPr>
            <a:r>
              <a:rPr lang="en-US" sz="2300"/>
              <a:t>Jadi hujan dapat menggagalkan transmisi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9797EE-FBC6-4F8D-872A-F50B7608E440}" type="slidenum">
              <a:rPr lang="en-US"/>
              <a:pPr/>
              <a:t>26</a:t>
            </a:fld>
            <a:endParaRPr lang="en-US"/>
          </a:p>
        </p:txBody>
      </p:sp>
      <p:sp>
        <p:nvSpPr>
          <p:cNvPr id="96258" name="Rectangle 2"/>
          <p:cNvSpPr>
            <a:spLocks noGrp="1" noChangeArrowheads="1"/>
          </p:cNvSpPr>
          <p:nvPr>
            <p:ph type="title"/>
          </p:nvPr>
        </p:nvSpPr>
        <p:spPr/>
        <p:txBody>
          <a:bodyPr/>
          <a:lstStyle/>
          <a:p>
            <a:r>
              <a:rPr lang="th-TH"/>
              <a:t>Satellite Microwave</a:t>
            </a:r>
          </a:p>
        </p:txBody>
      </p:sp>
      <p:sp>
        <p:nvSpPr>
          <p:cNvPr id="96259" name="Rectangle 3"/>
          <p:cNvSpPr>
            <a:spLocks noGrp="1" noChangeArrowheads="1"/>
          </p:cNvSpPr>
          <p:nvPr>
            <p:ph type="body" sz="half" idx="1"/>
          </p:nvPr>
        </p:nvSpPr>
        <p:spPr/>
        <p:txBody>
          <a:bodyPr/>
          <a:lstStyle/>
          <a:p>
            <a:pPr marL="457200" indent="-457200"/>
            <a:r>
              <a:rPr lang="en-US" sz="2400"/>
              <a:t>Range frekuensi optimal yang digunakan adalah:</a:t>
            </a:r>
            <a:r>
              <a:rPr lang="th-TH" sz="2400"/>
              <a:t>1 - 10 GHz </a:t>
            </a:r>
            <a:endParaRPr lang="en-US" sz="2400"/>
          </a:p>
          <a:p>
            <a:pPr marL="857250" lvl="1"/>
            <a:r>
              <a:rPr lang="en-US" sz="2000"/>
              <a:t>Dibawah </a:t>
            </a:r>
            <a:r>
              <a:rPr lang="th-TH" sz="2000"/>
              <a:t>1 GHz </a:t>
            </a:r>
            <a:r>
              <a:rPr lang="en-US" sz="2000"/>
              <a:t>akan terpengaruh dari alam dan </a:t>
            </a:r>
            <a:r>
              <a:rPr lang="th-TH" sz="2000" i="1"/>
              <a:t>man-made sources</a:t>
            </a:r>
            <a:endParaRPr lang="en-US" sz="2000" i="1"/>
          </a:p>
          <a:p>
            <a:pPr marL="857250" lvl="1"/>
            <a:r>
              <a:rPr lang="en-US" sz="2000"/>
              <a:t>Di atas </a:t>
            </a:r>
            <a:r>
              <a:rPr lang="th-TH" sz="2000"/>
              <a:t>10 GHz </a:t>
            </a:r>
            <a:r>
              <a:rPr lang="en-US" sz="2000"/>
              <a:t>akan teredam atmosfir</a:t>
            </a:r>
          </a:p>
        </p:txBody>
      </p:sp>
      <p:graphicFrame>
        <p:nvGraphicFramePr>
          <p:cNvPr id="96260" name="Object 4"/>
          <p:cNvGraphicFramePr>
            <a:graphicFrameLocks noChangeAspect="1"/>
          </p:cNvGraphicFramePr>
          <p:nvPr/>
        </p:nvGraphicFramePr>
        <p:xfrm>
          <a:off x="571472" y="4857760"/>
          <a:ext cx="4821237" cy="1666875"/>
        </p:xfrm>
        <a:graphic>
          <a:graphicData uri="http://schemas.openxmlformats.org/presentationml/2006/ole">
            <p:oleObj spid="_x0000_s1026" name="Worksheet" r:id="rId4" imgW="4803120" imgH="1665360" progId="Excel.Sheet.8">
              <p:embed/>
            </p:oleObj>
          </a:graphicData>
        </a:graphic>
      </p:graphicFrame>
      <p:pic>
        <p:nvPicPr>
          <p:cNvPr id="96262" name="Picture 6"/>
          <p:cNvPicPr>
            <a:picLocks noChangeAspect="1" noChangeArrowheads="1"/>
          </p:cNvPicPr>
          <p:nvPr/>
        </p:nvPicPr>
        <p:blipFill>
          <a:blip r:embed="rId5"/>
          <a:srcRect/>
          <a:stretch>
            <a:fillRect/>
          </a:stretch>
        </p:blipFill>
        <p:spPr bwMode="auto">
          <a:xfrm>
            <a:off x="4895850" y="1714488"/>
            <a:ext cx="4248150" cy="29638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4BF5749-0049-45F5-BD06-0D143F096508}" type="slidenum">
              <a:rPr lang="en-US"/>
              <a:pPr/>
              <a:t>27</a:t>
            </a:fld>
            <a:endParaRPr lang="en-US"/>
          </a:p>
        </p:txBody>
      </p:sp>
      <p:sp>
        <p:nvSpPr>
          <p:cNvPr id="98306" name="Rectangle 2"/>
          <p:cNvSpPr>
            <a:spLocks noGrp="1" noChangeArrowheads="1"/>
          </p:cNvSpPr>
          <p:nvPr>
            <p:ph type="title"/>
          </p:nvPr>
        </p:nvSpPr>
        <p:spPr/>
        <p:txBody>
          <a:bodyPr/>
          <a:lstStyle/>
          <a:p>
            <a:r>
              <a:rPr lang="th-TH"/>
              <a:t>Satellite Systems</a:t>
            </a:r>
          </a:p>
        </p:txBody>
      </p:sp>
      <p:sp>
        <p:nvSpPr>
          <p:cNvPr id="98307" name="Rectangle 3"/>
          <p:cNvSpPr>
            <a:spLocks noGrp="1" noChangeArrowheads="1"/>
          </p:cNvSpPr>
          <p:nvPr>
            <p:ph type="body" idx="1"/>
          </p:nvPr>
        </p:nvSpPr>
        <p:spPr>
          <a:xfrm>
            <a:off x="457200" y="1600200"/>
            <a:ext cx="8229600" cy="2754313"/>
          </a:xfrm>
        </p:spPr>
        <p:txBody>
          <a:bodyPr/>
          <a:lstStyle/>
          <a:p>
            <a:r>
              <a:rPr lang="en-US" sz="2800"/>
              <a:t>Sistem orbit </a:t>
            </a:r>
            <a:r>
              <a:rPr lang="th-TH" sz="2800"/>
              <a:t>Low </a:t>
            </a:r>
            <a:r>
              <a:rPr lang="en-US" sz="2800"/>
              <a:t>dan </a:t>
            </a:r>
            <a:r>
              <a:rPr lang="th-TH" sz="2800"/>
              <a:t>medium </a:t>
            </a:r>
            <a:r>
              <a:rPr lang="en-US" sz="2800"/>
              <a:t>memiliki delay yang lebih rendah</a:t>
            </a:r>
          </a:p>
          <a:p>
            <a:pPr lvl="1"/>
            <a:r>
              <a:rPr lang="en-US" sz="2400"/>
              <a:t>Menawarkan kecepatan </a:t>
            </a:r>
            <a:r>
              <a:rPr lang="th-TH" sz="2400"/>
              <a:t>2Mbps </a:t>
            </a:r>
            <a:endParaRPr lang="en-US" sz="2400"/>
          </a:p>
        </p:txBody>
      </p:sp>
      <p:graphicFrame>
        <p:nvGraphicFramePr>
          <p:cNvPr id="98308" name="Object 4"/>
          <p:cNvGraphicFramePr>
            <a:graphicFrameLocks noChangeAspect="1"/>
          </p:cNvGraphicFramePr>
          <p:nvPr/>
        </p:nvGraphicFramePr>
        <p:xfrm>
          <a:off x="1447800" y="3657600"/>
          <a:ext cx="5097463" cy="1190625"/>
        </p:xfrm>
        <a:graphic>
          <a:graphicData uri="http://schemas.openxmlformats.org/presentationml/2006/ole">
            <p:oleObj spid="_x0000_s2050" name="Worksheet" r:id="rId4" imgW="5078160" imgH="1189440"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4F14A4-6E2F-4602-BAC7-E4D204EA3B09}" type="slidenum">
              <a:rPr lang="en-US"/>
              <a:pPr/>
              <a:t>28</a:t>
            </a:fld>
            <a:endParaRPr lang="en-US"/>
          </a:p>
        </p:txBody>
      </p:sp>
      <p:sp>
        <p:nvSpPr>
          <p:cNvPr id="100354" name="Rectangle 2"/>
          <p:cNvSpPr>
            <a:spLocks noGrp="1" noChangeArrowheads="1"/>
          </p:cNvSpPr>
          <p:nvPr>
            <p:ph type="title"/>
          </p:nvPr>
        </p:nvSpPr>
        <p:spPr>
          <a:xfrm>
            <a:off x="457200" y="704088"/>
            <a:ext cx="8229600" cy="581772"/>
          </a:xfrm>
        </p:spPr>
        <p:txBody>
          <a:bodyPr>
            <a:normAutofit fontScale="90000"/>
          </a:bodyPr>
          <a:lstStyle/>
          <a:p>
            <a:r>
              <a:rPr lang="th-TH" dirty="0"/>
              <a:t>Terrestrial Wireless</a:t>
            </a:r>
          </a:p>
        </p:txBody>
      </p:sp>
      <p:sp>
        <p:nvSpPr>
          <p:cNvPr id="100355" name="Rectangle 3"/>
          <p:cNvSpPr>
            <a:spLocks noGrp="1" noChangeArrowheads="1"/>
          </p:cNvSpPr>
          <p:nvPr>
            <p:ph type="body" idx="1"/>
          </p:nvPr>
        </p:nvSpPr>
        <p:spPr>
          <a:xfrm>
            <a:off x="755650" y="1341438"/>
            <a:ext cx="7772400" cy="1903412"/>
          </a:xfrm>
        </p:spPr>
        <p:txBody>
          <a:bodyPr/>
          <a:lstStyle/>
          <a:p>
            <a:r>
              <a:rPr lang="en-US" sz="2200" dirty="0" err="1"/>
              <a:t>Digunakan</a:t>
            </a:r>
            <a:r>
              <a:rPr lang="en-US" sz="2200" dirty="0"/>
              <a:t> </a:t>
            </a:r>
            <a:r>
              <a:rPr lang="en-US" sz="2200" dirty="0" err="1"/>
              <a:t>untuk</a:t>
            </a:r>
            <a:r>
              <a:rPr lang="en-US" sz="2200" dirty="0"/>
              <a:t> </a:t>
            </a:r>
            <a:r>
              <a:rPr lang="en-US" sz="2200" dirty="0" err="1"/>
              <a:t>keperluan</a:t>
            </a:r>
            <a:r>
              <a:rPr lang="en-US" sz="2200" dirty="0"/>
              <a:t> </a:t>
            </a:r>
            <a:r>
              <a:rPr lang="en-US" sz="2200" dirty="0" err="1"/>
              <a:t>telekomunikasi</a:t>
            </a:r>
            <a:r>
              <a:rPr lang="en-US" sz="2200" dirty="0"/>
              <a:t> </a:t>
            </a:r>
            <a:r>
              <a:rPr lang="en-US" sz="2200" dirty="0" err="1"/>
              <a:t>komersial</a:t>
            </a:r>
            <a:r>
              <a:rPr lang="en-US" sz="2200" dirty="0"/>
              <a:t>, </a:t>
            </a:r>
            <a:r>
              <a:rPr lang="en-US" sz="2200" dirty="0" err="1"/>
              <a:t>telepon</a:t>
            </a:r>
            <a:r>
              <a:rPr lang="en-US" sz="2200" dirty="0"/>
              <a:t> </a:t>
            </a:r>
            <a:r>
              <a:rPr lang="en-US" sz="2200" dirty="0" err="1"/>
              <a:t>seluler</a:t>
            </a:r>
            <a:r>
              <a:rPr lang="en-US" sz="2200" dirty="0"/>
              <a:t>, </a:t>
            </a:r>
            <a:r>
              <a:rPr lang="en-US" sz="2200" dirty="0" err="1"/>
              <a:t>serta</a:t>
            </a:r>
            <a:r>
              <a:rPr lang="en-US" sz="2200" dirty="0"/>
              <a:t> LAN </a:t>
            </a:r>
            <a:r>
              <a:rPr lang="en-US" sz="2200" dirty="0" err="1"/>
              <a:t>jarak</a:t>
            </a:r>
            <a:r>
              <a:rPr lang="en-US" sz="2200" dirty="0"/>
              <a:t> </a:t>
            </a:r>
            <a:r>
              <a:rPr lang="en-US" sz="2200" dirty="0" err="1"/>
              <a:t>pendek</a:t>
            </a:r>
            <a:r>
              <a:rPr lang="en-US" sz="2200" dirty="0"/>
              <a:t> </a:t>
            </a:r>
            <a:r>
              <a:rPr lang="en-US" sz="2200" dirty="0" err="1"/>
              <a:t>dan</a:t>
            </a:r>
            <a:r>
              <a:rPr lang="en-US" sz="2200" dirty="0"/>
              <a:t> </a:t>
            </a:r>
            <a:r>
              <a:rPr lang="en-US" sz="2200" dirty="0" err="1"/>
              <a:t>menengah</a:t>
            </a:r>
            <a:endParaRPr lang="en-US" sz="2200" dirty="0"/>
          </a:p>
          <a:p>
            <a:r>
              <a:rPr lang="en-US" sz="2200" dirty="0" err="1"/>
              <a:t>Contoh</a:t>
            </a:r>
            <a:r>
              <a:rPr lang="en-US" sz="2200" dirty="0"/>
              <a:t>: wireless LAN </a:t>
            </a:r>
            <a:r>
              <a:rPr lang="th-TH" sz="2200" dirty="0"/>
              <a:t>IEEE 802.11 </a:t>
            </a:r>
            <a:r>
              <a:rPr lang="en-US" sz="2200" dirty="0"/>
              <a:t>yang </a:t>
            </a:r>
            <a:r>
              <a:rPr lang="en-US" sz="2200" dirty="0" err="1"/>
              <a:t>bekerja</a:t>
            </a:r>
            <a:r>
              <a:rPr lang="en-US" sz="2200" dirty="0"/>
              <a:t> </a:t>
            </a:r>
            <a:r>
              <a:rPr lang="en-US" sz="2200" dirty="0" err="1"/>
              <a:t>pada</a:t>
            </a:r>
            <a:r>
              <a:rPr lang="en-US" sz="2200" dirty="0"/>
              <a:t> band </a:t>
            </a:r>
            <a:r>
              <a:rPr lang="th-TH" sz="2200" dirty="0"/>
              <a:t>2.4</a:t>
            </a:r>
            <a:endParaRPr lang="th-TH" sz="2500" dirty="0"/>
          </a:p>
        </p:txBody>
      </p:sp>
      <p:graphicFrame>
        <p:nvGraphicFramePr>
          <p:cNvPr id="100356" name="Object 4"/>
          <p:cNvGraphicFramePr>
            <a:graphicFrameLocks noChangeAspect="1"/>
          </p:cNvGraphicFramePr>
          <p:nvPr/>
        </p:nvGraphicFramePr>
        <p:xfrm>
          <a:off x="914400" y="3048000"/>
          <a:ext cx="7240588" cy="2962275"/>
        </p:xfrm>
        <a:graphic>
          <a:graphicData uri="http://schemas.openxmlformats.org/presentationml/2006/ole">
            <p:oleObj spid="_x0000_s3074" name="Worksheet" r:id="rId4" imgW="7214040" imgH="2959200" progId="Excel.Shee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Propagasi Wireless</a:t>
            </a:r>
          </a:p>
        </p:txBody>
      </p:sp>
      <p:sp>
        <p:nvSpPr>
          <p:cNvPr id="54275" name="Rectangle 3"/>
          <p:cNvSpPr>
            <a:spLocks noGrp="1" noChangeArrowheads="1"/>
          </p:cNvSpPr>
          <p:nvPr>
            <p:ph idx="1"/>
          </p:nvPr>
        </p:nvSpPr>
        <p:spPr/>
        <p:txBody>
          <a:bodyPr>
            <a:normAutofit lnSpcReduction="10000"/>
          </a:bodyPr>
          <a:lstStyle/>
          <a:p>
            <a:pPr>
              <a:lnSpc>
                <a:spcPct val="90000"/>
              </a:lnSpc>
            </a:pPr>
            <a:r>
              <a:rPr lang="en-GB"/>
              <a:t>Sinyal berjalan melalui tiga rute</a:t>
            </a:r>
          </a:p>
          <a:p>
            <a:pPr lvl="1">
              <a:lnSpc>
                <a:spcPct val="90000"/>
              </a:lnSpc>
            </a:pPr>
            <a:r>
              <a:rPr lang="en-GB"/>
              <a:t>Gelombang tanah (</a:t>
            </a:r>
            <a:r>
              <a:rPr lang="en-GB" i="1"/>
              <a:t>Ground wave</a:t>
            </a:r>
            <a:r>
              <a:rPr lang="en-GB"/>
              <a:t>)</a:t>
            </a:r>
          </a:p>
          <a:p>
            <a:pPr lvl="2">
              <a:lnSpc>
                <a:spcPct val="90000"/>
              </a:lnSpc>
            </a:pPr>
            <a:r>
              <a:rPr lang="en-GB"/>
              <a:t>Mengikuti contour bumi</a:t>
            </a:r>
          </a:p>
          <a:p>
            <a:pPr lvl="2">
              <a:lnSpc>
                <a:spcPct val="90000"/>
              </a:lnSpc>
            </a:pPr>
            <a:r>
              <a:rPr lang="en-GB"/>
              <a:t>Sd 2MHz</a:t>
            </a:r>
          </a:p>
          <a:p>
            <a:pPr lvl="2">
              <a:lnSpc>
                <a:spcPct val="90000"/>
              </a:lnSpc>
            </a:pPr>
            <a:r>
              <a:rPr lang="en-GB"/>
              <a:t>Radio AM</a:t>
            </a:r>
          </a:p>
          <a:p>
            <a:pPr lvl="1">
              <a:lnSpc>
                <a:spcPct val="90000"/>
              </a:lnSpc>
            </a:pPr>
            <a:r>
              <a:rPr lang="en-GB"/>
              <a:t>Gelombang langit (</a:t>
            </a:r>
            <a:r>
              <a:rPr lang="en-GB" i="1"/>
              <a:t>Sky wave</a:t>
            </a:r>
            <a:r>
              <a:rPr lang="en-GB"/>
              <a:t>)</a:t>
            </a:r>
          </a:p>
          <a:p>
            <a:pPr lvl="2">
              <a:lnSpc>
                <a:spcPct val="90000"/>
              </a:lnSpc>
            </a:pPr>
            <a:r>
              <a:rPr lang="en-GB"/>
              <a:t>Amateur radio, BBC world service, Voice of America</a:t>
            </a:r>
          </a:p>
          <a:p>
            <a:pPr lvl="2">
              <a:lnSpc>
                <a:spcPct val="90000"/>
              </a:lnSpc>
            </a:pPr>
            <a:r>
              <a:rPr lang="en-GB"/>
              <a:t>Sinyal dipantulkan dari lapisan ionosphere dari bagian atas atmosphere</a:t>
            </a:r>
          </a:p>
          <a:p>
            <a:pPr lvl="2">
              <a:lnSpc>
                <a:spcPct val="90000"/>
              </a:lnSpc>
            </a:pPr>
            <a:r>
              <a:rPr lang="en-GB"/>
              <a:t>(Persisnya refracted)</a:t>
            </a:r>
          </a:p>
          <a:p>
            <a:pPr lvl="1">
              <a:lnSpc>
                <a:spcPct val="90000"/>
              </a:lnSpc>
            </a:pPr>
            <a:r>
              <a:rPr lang="en-GB"/>
              <a:t>Line of sight</a:t>
            </a:r>
          </a:p>
          <a:p>
            <a:pPr lvl="2">
              <a:lnSpc>
                <a:spcPct val="90000"/>
              </a:lnSpc>
            </a:pPr>
            <a:r>
              <a:rPr lang="en-GB"/>
              <a:t>Di atas 30Mhz</a:t>
            </a:r>
          </a:p>
          <a:p>
            <a:pPr lvl="2">
              <a:lnSpc>
                <a:spcPct val="90000"/>
              </a:lnSpc>
            </a:pPr>
            <a:r>
              <a:rPr lang="en-GB"/>
              <a:t>Mungkin lebih dari optical line of sight krn refraction</a:t>
            </a:r>
          </a:p>
          <a:p>
            <a:pPr lvl="2">
              <a:lnSpc>
                <a:spcPct val="90000"/>
              </a:lnSpc>
              <a:buFontTx/>
              <a:buNone/>
            </a:pPr>
            <a:endParaRPr lang="en-GB"/>
          </a:p>
        </p:txBody>
      </p:sp>
      <p:sp>
        <p:nvSpPr>
          <p:cNvPr id="4" name="Slide Number Placeholder 3"/>
          <p:cNvSpPr>
            <a:spLocks noGrp="1"/>
          </p:cNvSpPr>
          <p:nvPr>
            <p:ph type="sldNum" sz="quarter" idx="12"/>
          </p:nvPr>
        </p:nvSpPr>
        <p:spPr/>
        <p:txBody>
          <a:bodyPr/>
          <a:lstStyle/>
          <a:p>
            <a:fld id="{614572A3-2931-4693-BA9F-D971728BAD0F}" type="slidenum">
              <a:rPr lang="id-ID" smtClean="0"/>
              <a:pPr/>
              <a:t>29</a:t>
            </a:fld>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C1CCF8A-E55B-4375-9E58-1B035D8FDD64}" type="slidenum">
              <a:rPr lang="en-US"/>
              <a:pPr/>
              <a:t>3</a:t>
            </a:fld>
            <a:endParaRPr lang="en-US"/>
          </a:p>
        </p:txBody>
      </p:sp>
      <p:pic>
        <p:nvPicPr>
          <p:cNvPr id="62466" name="Picture 2"/>
          <p:cNvPicPr>
            <a:picLocks noChangeAspect="1" noChangeArrowheads="1"/>
          </p:cNvPicPr>
          <p:nvPr/>
        </p:nvPicPr>
        <p:blipFill>
          <a:blip r:embed="rId3"/>
          <a:srcRect/>
          <a:stretch>
            <a:fillRect/>
          </a:stretch>
        </p:blipFill>
        <p:spPr bwMode="auto">
          <a:xfrm>
            <a:off x="76200" y="838200"/>
            <a:ext cx="8991600" cy="507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582168"/>
          </a:xfrm>
        </p:spPr>
        <p:txBody>
          <a:bodyPr/>
          <a:lstStyle/>
          <a:p>
            <a:r>
              <a:rPr lang="id-ID" dirty="0" smtClean="0"/>
              <a:t>Modulasi &amp; Multiplexing</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614572A3-2931-4693-BA9F-D971728BAD0F}" type="slidenum">
              <a:rPr lang="id-ID" smtClean="0"/>
              <a:pPr/>
              <a:t>30</a:t>
            </a:fld>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p:txBody>
          <a:bodyPr/>
          <a:lstStyle/>
          <a:p>
            <a:pPr eaLnBrk="1" hangingPunct="1"/>
            <a:r>
              <a:rPr lang="en-US" smtClean="0">
                <a:latin typeface="Comic Sans MS" pitchFamily="66" charset="0"/>
              </a:rPr>
              <a:t>Apa itu Modulasi ?</a:t>
            </a:r>
          </a:p>
        </p:txBody>
      </p:sp>
      <p:sp>
        <p:nvSpPr>
          <p:cNvPr id="7171" name="Rectangle 8"/>
          <p:cNvSpPr>
            <a:spLocks noGrp="1" noChangeArrowheads="1"/>
          </p:cNvSpPr>
          <p:nvPr>
            <p:ph type="body" idx="4294967295"/>
          </p:nvPr>
        </p:nvSpPr>
        <p:spPr>
          <a:xfrm>
            <a:off x="457200" y="1828800"/>
            <a:ext cx="8229600" cy="4343400"/>
          </a:xfrm>
        </p:spPr>
        <p:txBody>
          <a:bodyPr/>
          <a:lstStyle/>
          <a:p>
            <a:pPr algn="just" eaLnBrk="1" hangingPunct="1">
              <a:buClr>
                <a:schemeClr val="tx1"/>
              </a:buClr>
              <a:buFont typeface="Wingdings" pitchFamily="2" charset="2"/>
              <a:buChar char="Ø"/>
            </a:pPr>
            <a:r>
              <a:rPr lang="en-US" sz="3200" smtClean="0">
                <a:latin typeface="Comic Sans MS" pitchFamily="66" charset="0"/>
              </a:rPr>
              <a:t>Modulasi adalah pengaturan parameter dari sinyal pembawa (carrier) yang berfrequency tinggi sesuai sinyal informasi (pemodulasi) yang frequencynya lebih rendah, sehingga informasi tadi dapat disampaikan.</a:t>
            </a:r>
          </a:p>
          <a:p>
            <a:pPr algn="just" eaLnBrk="1" hangingPunct="1">
              <a:buFont typeface="Wingdings" pitchFamily="2" charset="2"/>
              <a:buNone/>
            </a:pPr>
            <a:endParaRPr lang="en-US" sz="3200" smtClean="0">
              <a:latin typeface="Comic Sans MS" pitchFamily="66" charset="0"/>
            </a:endParaRPr>
          </a:p>
          <a:p>
            <a:pPr algn="just" eaLnBrk="1" hangingPunct="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latin typeface="Comic Sans MS" pitchFamily="66" charset="0"/>
              </a:rPr>
              <a:t>Mengapa Perlu Modulasi ?</a:t>
            </a:r>
          </a:p>
        </p:txBody>
      </p:sp>
      <p:sp>
        <p:nvSpPr>
          <p:cNvPr id="8195" name="Rectangle 3"/>
          <p:cNvSpPr>
            <a:spLocks noGrp="1" noChangeArrowheads="1"/>
          </p:cNvSpPr>
          <p:nvPr>
            <p:ph type="body" idx="1"/>
          </p:nvPr>
        </p:nvSpPr>
        <p:spPr>
          <a:xfrm>
            <a:off x="762000" y="1752600"/>
            <a:ext cx="7923213" cy="4419600"/>
          </a:xfrm>
        </p:spPr>
        <p:txBody>
          <a:bodyPr/>
          <a:lstStyle/>
          <a:p>
            <a:pPr algn="just" eaLnBrk="1" hangingPunct="1">
              <a:buClr>
                <a:schemeClr val="tx1"/>
              </a:buClr>
              <a:buFont typeface="Wingdings" pitchFamily="2" charset="2"/>
              <a:buChar char="q"/>
            </a:pPr>
            <a:r>
              <a:rPr lang="en-US" sz="3000" smtClean="0">
                <a:latin typeface="Comic Sans MS" pitchFamily="66" charset="0"/>
              </a:rPr>
              <a:t>Meminimalisasi interferensi sinyal pada pengiriman informasi yang menggunakan frequency sama atau berdekatan</a:t>
            </a:r>
          </a:p>
          <a:p>
            <a:pPr algn="just" eaLnBrk="1" hangingPunct="1">
              <a:buClr>
                <a:schemeClr val="tx1"/>
              </a:buClr>
              <a:buFont typeface="Wingdings" pitchFamily="2" charset="2"/>
              <a:buChar char="q"/>
            </a:pPr>
            <a:r>
              <a:rPr lang="en-US" sz="3000" smtClean="0">
                <a:latin typeface="Comic Sans MS" pitchFamily="66" charset="0"/>
              </a:rPr>
              <a:t>Dimensi antenna menjadi lebih mudah diwujudkan</a:t>
            </a:r>
          </a:p>
          <a:p>
            <a:pPr algn="just" eaLnBrk="1" hangingPunct="1">
              <a:buClr>
                <a:schemeClr val="tx1"/>
              </a:buClr>
              <a:buFont typeface="Wingdings" pitchFamily="2" charset="2"/>
              <a:buChar char="q"/>
            </a:pPr>
            <a:r>
              <a:rPr lang="en-US" sz="3000" smtClean="0">
                <a:latin typeface="Comic Sans MS" pitchFamily="66" charset="0"/>
              </a:rPr>
              <a:t>Sinyal termodulasi dapat dimultiplexing dan ditransmisikan via sebuah saluran transmisi</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1143000"/>
          </a:xfrm>
        </p:spPr>
        <p:txBody>
          <a:bodyPr/>
          <a:lstStyle/>
          <a:p>
            <a:pPr eaLnBrk="1" hangingPunct="1"/>
            <a:r>
              <a:rPr lang="en-US" smtClean="0">
                <a:latin typeface="Comic Sans MS" pitchFamily="66" charset="0"/>
              </a:rPr>
              <a:t>Jenis Modulasi</a:t>
            </a:r>
          </a:p>
        </p:txBody>
      </p:sp>
      <p:sp>
        <p:nvSpPr>
          <p:cNvPr id="9219" name="Rectangle 3"/>
          <p:cNvSpPr>
            <a:spLocks noGrp="1" noChangeArrowheads="1"/>
          </p:cNvSpPr>
          <p:nvPr>
            <p:ph type="body" idx="1"/>
          </p:nvPr>
        </p:nvSpPr>
        <p:spPr>
          <a:xfrm>
            <a:off x="609600" y="1600200"/>
            <a:ext cx="8229600" cy="4953000"/>
          </a:xfrm>
        </p:spPr>
        <p:txBody>
          <a:bodyPr/>
          <a:lstStyle/>
          <a:p>
            <a:pPr eaLnBrk="1" hangingPunct="1">
              <a:buClr>
                <a:schemeClr val="tx1"/>
              </a:buClr>
              <a:buFont typeface="Wingdings" pitchFamily="2" charset="2"/>
              <a:buChar char="Ø"/>
            </a:pPr>
            <a:r>
              <a:rPr lang="en-US" smtClean="0">
                <a:latin typeface="Comic Sans MS" pitchFamily="66" charset="0"/>
              </a:rPr>
              <a:t> Modulasi Analog </a:t>
            </a:r>
          </a:p>
          <a:p>
            <a:pPr lvl="1" eaLnBrk="1" hangingPunct="1">
              <a:buClr>
                <a:schemeClr val="tx1"/>
              </a:buClr>
              <a:buFont typeface="Wingdings" pitchFamily="2" charset="2"/>
              <a:buChar char="q"/>
            </a:pPr>
            <a:r>
              <a:rPr lang="en-US" smtClean="0">
                <a:latin typeface="Comic Sans MS" pitchFamily="66" charset="0"/>
              </a:rPr>
              <a:t> </a:t>
            </a:r>
            <a:r>
              <a:rPr lang="en-US" sz="2400" smtClean="0">
                <a:latin typeface="Comic Sans MS" pitchFamily="66" charset="0"/>
              </a:rPr>
              <a:t>Modulasi Sinyal Continue (continues wave) :</a:t>
            </a:r>
          </a:p>
          <a:p>
            <a:pPr lvl="2" eaLnBrk="1" hangingPunct="1">
              <a:buClr>
                <a:schemeClr val="tx1"/>
              </a:buClr>
              <a:buFont typeface="Wingdings" pitchFamily="2" charset="2"/>
              <a:buChar char="ü"/>
            </a:pPr>
            <a:r>
              <a:rPr lang="en-US" sz="2400" smtClean="0">
                <a:latin typeface="Comic Sans MS" pitchFamily="66" charset="0"/>
              </a:rPr>
              <a:t> Amplitude Modulation (AM)</a:t>
            </a:r>
          </a:p>
          <a:p>
            <a:pPr lvl="2" eaLnBrk="1" hangingPunct="1">
              <a:buClr>
                <a:schemeClr val="tx1"/>
              </a:buClr>
              <a:buFont typeface="Wingdings" pitchFamily="2" charset="2"/>
              <a:buChar char="ü"/>
            </a:pPr>
            <a:r>
              <a:rPr lang="en-US" sz="2400" smtClean="0">
                <a:latin typeface="Comic Sans MS" pitchFamily="66" charset="0"/>
              </a:rPr>
              <a:t> Modulasi Sudut (Angle Modulation) :</a:t>
            </a:r>
          </a:p>
          <a:p>
            <a:pPr lvl="3" eaLnBrk="1" hangingPunct="1"/>
            <a:r>
              <a:rPr lang="en-US" sz="2400" smtClean="0">
                <a:latin typeface="Comic Sans MS" pitchFamily="66" charset="0"/>
              </a:rPr>
              <a:t>Phase Modulation (PM)</a:t>
            </a:r>
          </a:p>
          <a:p>
            <a:pPr lvl="3" eaLnBrk="1" hangingPunct="1"/>
            <a:r>
              <a:rPr lang="en-US" sz="2400" smtClean="0">
                <a:latin typeface="Comic Sans MS" pitchFamily="66" charset="0"/>
              </a:rPr>
              <a:t>Frequency Modulation (FM)</a:t>
            </a:r>
          </a:p>
          <a:p>
            <a:pPr lvl="3" eaLnBrk="1" hangingPunct="1">
              <a:buFont typeface="Wingdings" pitchFamily="2" charset="2"/>
              <a:buNone/>
            </a:pPr>
            <a:endParaRPr lang="en-US" sz="2400" smtClean="0">
              <a:latin typeface="Comic Sans MS" pitchFamily="66" charset="0"/>
            </a:endParaRPr>
          </a:p>
          <a:p>
            <a:pPr lvl="1" eaLnBrk="1" hangingPunct="1">
              <a:buClr>
                <a:schemeClr val="tx1"/>
              </a:buClr>
              <a:buFont typeface="Wingdings" pitchFamily="2" charset="2"/>
              <a:buChar char="q"/>
            </a:pPr>
            <a:r>
              <a:rPr lang="en-US" sz="2400" smtClean="0">
                <a:latin typeface="Comic Sans MS" pitchFamily="66" charset="0"/>
              </a:rPr>
              <a:t>Modulsi Pulsa</a:t>
            </a:r>
          </a:p>
          <a:p>
            <a:pPr lvl="2" eaLnBrk="1" hangingPunct="1">
              <a:buClr>
                <a:schemeClr val="tx1"/>
              </a:buClr>
              <a:buFont typeface="Wingdings" pitchFamily="2" charset="2"/>
              <a:buChar char="ü"/>
            </a:pPr>
            <a:r>
              <a:rPr lang="en-US" sz="2400" smtClean="0">
                <a:latin typeface="Comic Sans MS" pitchFamily="66" charset="0"/>
              </a:rPr>
              <a:t> Pulse Amplitude Modulation (PAM)</a:t>
            </a:r>
          </a:p>
          <a:p>
            <a:pPr lvl="2" eaLnBrk="1" hangingPunct="1">
              <a:buClr>
                <a:schemeClr val="tx1"/>
              </a:buClr>
              <a:buFont typeface="Wingdings" pitchFamily="2" charset="2"/>
              <a:buChar char="ü"/>
            </a:pPr>
            <a:r>
              <a:rPr lang="en-US" sz="2400" smtClean="0">
                <a:latin typeface="Comic Sans MS" pitchFamily="66" charset="0"/>
              </a:rPr>
              <a:t> Pulse Wide  Modulation (PWM)</a:t>
            </a:r>
          </a:p>
          <a:p>
            <a:pPr lvl="1" eaLnBrk="1" hangingPunct="1">
              <a:buClr>
                <a:schemeClr val="tx1"/>
              </a:buClr>
              <a:buFont typeface="Wingdings" pitchFamily="2" charset="2"/>
              <a:buChar char="ü"/>
            </a:pPr>
            <a:endParaRPr lang="en-US" sz="2400" smtClean="0">
              <a:latin typeface="Comic Sans MS" pitchFamily="66" charset="0"/>
            </a:endParaRPr>
          </a:p>
          <a:p>
            <a:pPr lvl="2" eaLnBrk="1" hangingPunct="1"/>
            <a:endParaRPr lang="en-US"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614572A3-2931-4693-BA9F-D971728BAD0F}" type="slidenum">
              <a:rPr lang="id-ID" smtClean="0"/>
              <a:pPr/>
              <a:t>34</a:t>
            </a:fld>
            <a:endParaRPr lang="id-ID"/>
          </a:p>
        </p:txBody>
      </p:sp>
      <p:pic>
        <p:nvPicPr>
          <p:cNvPr id="49154" name="Picture 2"/>
          <p:cNvPicPr>
            <a:picLocks noChangeAspect="1" noChangeArrowheads="1"/>
          </p:cNvPicPr>
          <p:nvPr/>
        </p:nvPicPr>
        <p:blipFill>
          <a:blip r:embed="rId2"/>
          <a:srcRect/>
          <a:stretch>
            <a:fillRect/>
          </a:stretch>
        </p:blipFill>
        <p:spPr bwMode="auto">
          <a:xfrm>
            <a:off x="2000232" y="928670"/>
            <a:ext cx="4429156" cy="57850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533400" y="1219200"/>
            <a:ext cx="8229600" cy="5029200"/>
          </a:xfrm>
        </p:spPr>
        <p:txBody>
          <a:bodyPr/>
          <a:lstStyle/>
          <a:p>
            <a:pPr eaLnBrk="1" hangingPunct="1">
              <a:lnSpc>
                <a:spcPct val="90000"/>
              </a:lnSpc>
            </a:pPr>
            <a:endParaRPr lang="en-US" smtClean="0">
              <a:latin typeface="Comic Sans MS" pitchFamily="66" charset="0"/>
            </a:endParaRPr>
          </a:p>
          <a:p>
            <a:pPr eaLnBrk="1" hangingPunct="1">
              <a:lnSpc>
                <a:spcPct val="90000"/>
              </a:lnSpc>
              <a:buClr>
                <a:schemeClr val="tx1"/>
              </a:buClr>
              <a:buFont typeface="Wingdings" pitchFamily="2" charset="2"/>
              <a:buChar char="q"/>
            </a:pPr>
            <a:r>
              <a:rPr lang="en-US" smtClean="0">
                <a:latin typeface="Comic Sans MS" pitchFamily="66" charset="0"/>
              </a:rPr>
              <a:t> Modulasi Digital :</a:t>
            </a:r>
          </a:p>
          <a:p>
            <a:pPr lvl="1" eaLnBrk="1" hangingPunct="1">
              <a:lnSpc>
                <a:spcPct val="90000"/>
              </a:lnSpc>
              <a:buClr>
                <a:schemeClr val="tx1"/>
              </a:buClr>
              <a:buFont typeface="Wingdings" pitchFamily="2" charset="2"/>
              <a:buChar char="ü"/>
            </a:pPr>
            <a:r>
              <a:rPr lang="en-US" smtClean="0">
                <a:latin typeface="Comic Sans MS" pitchFamily="66" charset="0"/>
              </a:rPr>
              <a:t> Pulse Code Modulation (PCM)</a:t>
            </a:r>
          </a:p>
          <a:p>
            <a:pPr lvl="1" eaLnBrk="1" hangingPunct="1">
              <a:lnSpc>
                <a:spcPct val="90000"/>
              </a:lnSpc>
              <a:buClr>
                <a:schemeClr val="tx1"/>
              </a:buClr>
              <a:buFont typeface="Wingdings" pitchFamily="2" charset="2"/>
              <a:buChar char="ü"/>
            </a:pPr>
            <a:r>
              <a:rPr lang="en-US" smtClean="0">
                <a:latin typeface="Comic Sans MS" pitchFamily="66" charset="0"/>
              </a:rPr>
              <a:t> Delta Modulation (DM)</a:t>
            </a:r>
          </a:p>
          <a:p>
            <a:pPr lvl="1" eaLnBrk="1" hangingPunct="1">
              <a:lnSpc>
                <a:spcPct val="90000"/>
              </a:lnSpc>
              <a:buClr>
                <a:schemeClr val="tx1"/>
              </a:buClr>
              <a:buFont typeface="Wingdings" pitchFamily="2" charset="2"/>
              <a:buChar char="ü"/>
            </a:pPr>
            <a:r>
              <a:rPr lang="en-US" smtClean="0">
                <a:latin typeface="Comic Sans MS" pitchFamily="66" charset="0"/>
              </a:rPr>
              <a:t> Amplitude Shift Keying (ASK)</a:t>
            </a:r>
          </a:p>
          <a:p>
            <a:pPr lvl="1" eaLnBrk="1" hangingPunct="1">
              <a:lnSpc>
                <a:spcPct val="90000"/>
              </a:lnSpc>
              <a:buClr>
                <a:schemeClr val="tx1"/>
              </a:buClr>
              <a:buFont typeface="Wingdings" pitchFamily="2" charset="2"/>
              <a:buChar char="ü"/>
            </a:pPr>
            <a:r>
              <a:rPr lang="en-US" smtClean="0">
                <a:latin typeface="Comic Sans MS" pitchFamily="66" charset="0"/>
              </a:rPr>
              <a:t> Frequency Shift Keying (FSK)</a:t>
            </a:r>
          </a:p>
          <a:p>
            <a:pPr lvl="1" eaLnBrk="1" hangingPunct="1">
              <a:lnSpc>
                <a:spcPct val="90000"/>
              </a:lnSpc>
              <a:buClr>
                <a:schemeClr val="tx1"/>
              </a:buClr>
              <a:buFont typeface="Wingdings" pitchFamily="2" charset="2"/>
              <a:buChar char="ü"/>
            </a:pPr>
            <a:r>
              <a:rPr lang="en-US" smtClean="0">
                <a:latin typeface="Comic Sans MS" pitchFamily="66" charset="0"/>
              </a:rPr>
              <a:t> Phase Shift Keying (PSK)</a:t>
            </a:r>
          </a:p>
          <a:p>
            <a:pPr lvl="1" eaLnBrk="1" hangingPunct="1">
              <a:lnSpc>
                <a:spcPct val="90000"/>
              </a:lnSpc>
              <a:buClr>
                <a:schemeClr val="tx1"/>
              </a:buClr>
              <a:buFont typeface="Wingdings" pitchFamily="2" charset="2"/>
              <a:buChar char="ü"/>
            </a:pPr>
            <a:r>
              <a:rPr lang="en-US" smtClean="0">
                <a:latin typeface="Comic Sans MS" pitchFamily="66" charset="0"/>
              </a:rPr>
              <a:t> Quadrature Amplitude Modulation (QAM)</a:t>
            </a:r>
          </a:p>
          <a:p>
            <a:pPr lvl="1" eaLnBrk="1" hangingPunct="1">
              <a:lnSpc>
                <a:spcPct val="90000"/>
              </a:lnSpc>
              <a:buClr>
                <a:schemeClr val="tx1"/>
              </a:buClr>
              <a:buFont typeface="Wingdings" pitchFamily="2" charset="2"/>
              <a:buChar char="ü"/>
            </a:pPr>
            <a:r>
              <a:rPr lang="en-US" smtClean="0">
                <a:latin typeface="Comic Sans MS" pitchFamily="66" charset="0"/>
              </a:rPr>
              <a:t> Quaternary PSK (QPSK)</a:t>
            </a:r>
          </a:p>
          <a:p>
            <a:pPr lvl="1" eaLnBrk="1" hangingPunct="1">
              <a:lnSpc>
                <a:spcPct val="90000"/>
              </a:lnSpc>
              <a:buClr>
                <a:schemeClr val="tx1"/>
              </a:buClr>
              <a:buFont typeface="Wingdings" pitchFamily="2" charset="2"/>
              <a:buChar char="ü"/>
            </a:pPr>
            <a:r>
              <a:rPr lang="en-US" smtClean="0">
                <a:latin typeface="Comic Sans MS" pitchFamily="66" charset="0"/>
              </a:rPr>
              <a:t> Continous Phase FSK (CPFSK)</a:t>
            </a:r>
          </a:p>
          <a:p>
            <a:pPr lvl="1" eaLnBrk="1" hangingPunct="1">
              <a:lnSpc>
                <a:spcPct val="90000"/>
              </a:lnSpc>
              <a:buClr>
                <a:schemeClr val="tx1"/>
              </a:buClr>
              <a:buFont typeface="Wingdings" pitchFamily="2" charset="2"/>
              <a:buChar char="ü"/>
            </a:pPr>
            <a:r>
              <a:rPr lang="en-US" smtClean="0">
                <a:latin typeface="Comic Sans MS" pitchFamily="66" charset="0"/>
              </a:rPr>
              <a:t> dll</a:t>
            </a:r>
          </a:p>
          <a:p>
            <a:pPr lvl="1" eaLnBrk="1" hangingPunct="1">
              <a:lnSpc>
                <a:spcPct val="90000"/>
              </a:lnSpc>
            </a:pPr>
            <a:endParaRPr lang="en-US"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614572A3-2931-4693-BA9F-D971728BAD0F}" type="slidenum">
              <a:rPr lang="id-ID" smtClean="0"/>
              <a:pPr/>
              <a:t>36</a:t>
            </a:fld>
            <a:endParaRPr lang="id-ID"/>
          </a:p>
        </p:txBody>
      </p:sp>
      <p:pic>
        <p:nvPicPr>
          <p:cNvPr id="50178" name="Picture 2"/>
          <p:cNvPicPr>
            <a:picLocks noChangeAspect="1" noChangeArrowheads="1"/>
          </p:cNvPicPr>
          <p:nvPr/>
        </p:nvPicPr>
        <p:blipFill>
          <a:blip r:embed="rId2"/>
          <a:srcRect/>
          <a:stretch>
            <a:fillRect/>
          </a:stretch>
        </p:blipFill>
        <p:spPr bwMode="auto">
          <a:xfrm>
            <a:off x="956175" y="785794"/>
            <a:ext cx="6960465"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457200" y="274638"/>
            <a:ext cx="8229600" cy="609600"/>
          </a:xfrm>
        </p:spPr>
        <p:txBody>
          <a:bodyPr>
            <a:normAutofit fontScale="90000"/>
          </a:bodyPr>
          <a:lstStyle/>
          <a:p>
            <a:pPr eaLnBrk="1" hangingPunct="1"/>
            <a:r>
              <a:rPr lang="en-US" sz="4000" smtClean="0"/>
              <a:t>Aplikasi modulasi di sekitar kita</a:t>
            </a:r>
          </a:p>
        </p:txBody>
      </p:sp>
      <p:pic>
        <p:nvPicPr>
          <p:cNvPr id="21507" name="Picture 5" descr="scan0038"/>
          <p:cNvPicPr>
            <a:picLocks noGrp="1" noChangeAspect="1" noChangeArrowheads="1"/>
          </p:cNvPicPr>
          <p:nvPr>
            <p:ph idx="1"/>
          </p:nvPr>
        </p:nvPicPr>
        <p:blipFill>
          <a:blip r:embed="rId2">
            <a:lum bright="-6000" contrast="6000"/>
          </a:blip>
          <a:srcRect/>
          <a:stretch>
            <a:fillRect/>
          </a:stretch>
        </p:blipFill>
        <p:spPr>
          <a:xfrm>
            <a:off x="776288" y="911225"/>
            <a:ext cx="7615237" cy="5529263"/>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73731"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73732" name="Text Box 4"/>
          <p:cNvSpPr txBox="1">
            <a:spLocks noChangeArrowheads="1"/>
          </p:cNvSpPr>
          <p:nvPr/>
        </p:nvSpPr>
        <p:spPr bwMode="auto">
          <a:xfrm>
            <a:off x="8435975" y="6578600"/>
            <a:ext cx="411163"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2/28</a:t>
            </a:r>
          </a:p>
        </p:txBody>
      </p:sp>
      <p:sp>
        <p:nvSpPr>
          <p:cNvPr id="73733" name="Text Box 5"/>
          <p:cNvSpPr txBox="1">
            <a:spLocks noChangeArrowheads="1"/>
          </p:cNvSpPr>
          <p:nvPr/>
        </p:nvSpPr>
        <p:spPr bwMode="auto">
          <a:xfrm>
            <a:off x="0" y="185738"/>
            <a:ext cx="9085263" cy="579437"/>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effectLst>
                  <a:outerShdw blurRad="38100" dist="38100" dir="2700000" algn="tl">
                    <a:srgbClr val="000000"/>
                  </a:outerShdw>
                </a:effectLst>
                <a:latin typeface="Tahoma" pitchFamily="34" charset="0"/>
              </a:rPr>
              <a:t>Multiplexing</a:t>
            </a:r>
            <a:endParaRPr kumimoji="1" lang="en-US" sz="3200" b="1">
              <a:solidFill>
                <a:schemeClr val="bg1"/>
              </a:solidFill>
              <a:effectLst>
                <a:outerShdw blurRad="38100" dist="38100" dir="2700000" algn="tl">
                  <a:srgbClr val="000000"/>
                </a:outerShdw>
              </a:effectLst>
              <a:latin typeface="Tahoma" pitchFamily="34" charset="0"/>
            </a:endParaRPr>
          </a:p>
        </p:txBody>
      </p:sp>
      <p:sp>
        <p:nvSpPr>
          <p:cNvPr id="73744" name="Rectangle 16"/>
          <p:cNvSpPr>
            <a:spLocks noChangeArrowheads="1"/>
          </p:cNvSpPr>
          <p:nvPr/>
        </p:nvSpPr>
        <p:spPr bwMode="black">
          <a:xfrm>
            <a:off x="179388" y="1125538"/>
            <a:ext cx="8964612" cy="3311525"/>
          </a:xfrm>
          <a:prstGeom prst="rect">
            <a:avLst/>
          </a:prstGeom>
          <a:noFill/>
          <a:ln w="9525">
            <a:noFill/>
            <a:miter lim="800000"/>
            <a:headEnd/>
            <a:tailEnd/>
          </a:ln>
          <a:effectLst/>
        </p:spPr>
        <p:txBody>
          <a:bodyPr/>
          <a:lstStyle/>
          <a:p>
            <a:pPr marL="342900" indent="-342900" algn="l">
              <a:lnSpc>
                <a:spcPct val="90000"/>
              </a:lnSpc>
              <a:spcBef>
                <a:spcPct val="20000"/>
              </a:spcBef>
              <a:buClr>
                <a:srgbClr val="FF0000"/>
              </a:buClr>
              <a:buFont typeface="Wingdings" pitchFamily="2" charset="2"/>
              <a:buChar char="q"/>
            </a:pPr>
            <a:r>
              <a:rPr lang="en-US" sz="2400">
                <a:latin typeface="Tahoma" pitchFamily="34" charset="0"/>
                <a:cs typeface="Tahoma" pitchFamily="34" charset="0"/>
              </a:rPr>
              <a:t>To make efficient use of high-speed telecommunications lines, some form of multiplexing is used</a:t>
            </a:r>
          </a:p>
          <a:p>
            <a:pPr marL="342900" indent="-342900" algn="l">
              <a:lnSpc>
                <a:spcPct val="90000"/>
              </a:lnSpc>
              <a:spcBef>
                <a:spcPct val="20000"/>
              </a:spcBef>
              <a:buClr>
                <a:srgbClr val="FF0000"/>
              </a:buClr>
              <a:buFont typeface="Wingdings" pitchFamily="2" charset="2"/>
              <a:buChar char="q"/>
            </a:pPr>
            <a:r>
              <a:rPr lang="en-US" sz="2400">
                <a:latin typeface="Tahoma" pitchFamily="34" charset="0"/>
                <a:cs typeface="Tahoma" pitchFamily="34" charset="0"/>
              </a:rPr>
              <a:t>Multiplexing allows several transmission sources to share the same transmission media</a:t>
            </a:r>
          </a:p>
          <a:p>
            <a:pPr marL="342900" indent="-342900" algn="l">
              <a:lnSpc>
                <a:spcPct val="90000"/>
              </a:lnSpc>
              <a:spcBef>
                <a:spcPct val="20000"/>
              </a:spcBef>
              <a:buClr>
                <a:srgbClr val="FF0000"/>
              </a:buClr>
              <a:buFont typeface="Wingdings" pitchFamily="2" charset="2"/>
              <a:buChar char="q"/>
            </a:pPr>
            <a:r>
              <a:rPr lang="en-US" sz="2400">
                <a:latin typeface="Tahoma" pitchFamily="34" charset="0"/>
                <a:cs typeface="Tahoma" pitchFamily="34" charset="0"/>
              </a:rPr>
              <a:t>Trunks on long-haul networks are high-capacity fiber, coaxial, or microwave links</a:t>
            </a:r>
          </a:p>
          <a:p>
            <a:pPr marL="342900" indent="-342900" algn="l">
              <a:lnSpc>
                <a:spcPct val="90000"/>
              </a:lnSpc>
              <a:spcBef>
                <a:spcPct val="20000"/>
              </a:spcBef>
              <a:buClr>
                <a:srgbClr val="FF0000"/>
              </a:buClr>
              <a:buFont typeface="Wingdings" pitchFamily="2" charset="2"/>
              <a:buChar char="q"/>
            </a:pPr>
            <a:r>
              <a:rPr lang="en-US" sz="2400">
                <a:latin typeface="Tahoma" pitchFamily="34" charset="0"/>
                <a:cs typeface="Tahoma" pitchFamily="34" charset="0"/>
              </a:rPr>
              <a:t>Common forms of multiplexing are Frequency Division Multiplexing (FDM), Time Division Multiplexing (TDM), and Statistical TDM (STDM).</a:t>
            </a:r>
            <a:endParaRPr kumimoji="1" lang="en-US" sz="2400">
              <a:latin typeface="Tahoma" pitchFamily="34" charset="0"/>
              <a:cs typeface="Tahoma" pitchFamily="34" charset="0"/>
            </a:endParaRPr>
          </a:p>
        </p:txBody>
      </p:sp>
      <p:pic>
        <p:nvPicPr>
          <p:cNvPr id="73745" name="Picture 17"/>
          <p:cNvPicPr>
            <a:picLocks noChangeAspect="1" noChangeArrowheads="1"/>
          </p:cNvPicPr>
          <p:nvPr/>
        </p:nvPicPr>
        <p:blipFill>
          <a:blip r:embed="rId3"/>
          <a:srcRect l="3580" t="23161" r="3580" b="37059"/>
          <a:stretch>
            <a:fillRect/>
          </a:stretch>
        </p:blipFill>
        <p:spPr bwMode="auto">
          <a:xfrm>
            <a:off x="611188" y="4437063"/>
            <a:ext cx="7469187" cy="220664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75779"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75781" name="Text Box 5"/>
          <p:cNvSpPr txBox="1">
            <a:spLocks noChangeArrowheads="1"/>
          </p:cNvSpPr>
          <p:nvPr/>
        </p:nvSpPr>
        <p:spPr bwMode="auto">
          <a:xfrm>
            <a:off x="0" y="150813"/>
            <a:ext cx="9085263" cy="579437"/>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effectLst>
                  <a:outerShdw blurRad="38100" dist="38100" dir="2700000" algn="tl">
                    <a:srgbClr val="000000"/>
                  </a:outerShdw>
                </a:effectLst>
                <a:latin typeface="Tahoma" pitchFamily="34" charset="0"/>
              </a:rPr>
              <a:t>Multiplexing Techniques</a:t>
            </a:r>
            <a:endParaRPr kumimoji="1" lang="en-US" sz="3200" b="1">
              <a:solidFill>
                <a:schemeClr val="bg1"/>
              </a:solidFill>
              <a:effectLst>
                <a:outerShdw blurRad="38100" dist="38100" dir="2700000" algn="tl">
                  <a:srgbClr val="000000"/>
                </a:outerShdw>
              </a:effectLst>
              <a:latin typeface="Tahoma" pitchFamily="34" charset="0"/>
            </a:endParaRPr>
          </a:p>
        </p:txBody>
      </p:sp>
      <p:sp>
        <p:nvSpPr>
          <p:cNvPr id="75792" name="Rectangle 16"/>
          <p:cNvSpPr>
            <a:spLocks noChangeArrowheads="1"/>
          </p:cNvSpPr>
          <p:nvPr/>
        </p:nvSpPr>
        <p:spPr bwMode="black">
          <a:xfrm>
            <a:off x="0" y="1052513"/>
            <a:ext cx="9144000" cy="5472112"/>
          </a:xfrm>
          <a:prstGeom prst="rect">
            <a:avLst/>
          </a:prstGeom>
          <a:noFill/>
          <a:ln w="9525">
            <a:noFill/>
            <a:miter lim="800000"/>
            <a:headEnd/>
            <a:tailEnd/>
          </a:ln>
          <a:effectLst/>
        </p:spPr>
        <p:txBody>
          <a:bodyPr/>
          <a:lstStyle/>
          <a:p>
            <a:pPr marL="342900" indent="-342900" algn="l">
              <a:spcBef>
                <a:spcPct val="20000"/>
              </a:spcBef>
              <a:buClr>
                <a:srgbClr val="FF0000"/>
              </a:buClr>
              <a:buFont typeface="Wingdings" pitchFamily="2" charset="2"/>
              <a:buChar char="q"/>
            </a:pPr>
            <a:r>
              <a:rPr kumimoji="1" lang="en-GB" sz="2400" dirty="0"/>
              <a:t>Frequency Division Multiplexing (FDM)</a:t>
            </a:r>
          </a:p>
          <a:p>
            <a:pPr marL="742950" lvl="1" indent="-285750" algn="l">
              <a:spcBef>
                <a:spcPct val="20000"/>
              </a:spcBef>
              <a:buClr>
                <a:srgbClr val="FF0000"/>
              </a:buClr>
              <a:buFont typeface="Wingdings" pitchFamily="2" charset="2"/>
              <a:buChar char="Ø"/>
            </a:pPr>
            <a:r>
              <a:rPr lang="en-US" dirty="0"/>
              <a:t>Each signal is allocated a different frequency band</a:t>
            </a:r>
          </a:p>
          <a:p>
            <a:pPr marL="742950" lvl="1" indent="-285750" algn="l">
              <a:spcBef>
                <a:spcPct val="20000"/>
              </a:spcBef>
              <a:buClr>
                <a:srgbClr val="FF0000"/>
              </a:buClr>
              <a:buFont typeface="Wingdings" pitchFamily="2" charset="2"/>
              <a:buChar char="Ø"/>
            </a:pPr>
            <a:r>
              <a:rPr lang="en-US" dirty="0"/>
              <a:t>Usually used with analog signals</a:t>
            </a:r>
          </a:p>
          <a:p>
            <a:pPr marL="742950" lvl="1" indent="-285750" algn="l">
              <a:spcBef>
                <a:spcPct val="20000"/>
              </a:spcBef>
              <a:buClr>
                <a:srgbClr val="FF0000"/>
              </a:buClr>
              <a:buFont typeface="Wingdings" pitchFamily="2" charset="2"/>
              <a:buChar char="Ø"/>
            </a:pPr>
            <a:r>
              <a:rPr lang="en-US" dirty="0"/>
              <a:t>Modulation equipment is needed to move each </a:t>
            </a:r>
            <a:br>
              <a:rPr lang="en-US" dirty="0"/>
            </a:br>
            <a:r>
              <a:rPr lang="en-US" dirty="0"/>
              <a:t>signal to the required frequency band (channel)</a:t>
            </a:r>
          </a:p>
          <a:p>
            <a:pPr marL="742950" lvl="1" indent="-285750" algn="l">
              <a:spcBef>
                <a:spcPct val="20000"/>
              </a:spcBef>
              <a:buClr>
                <a:srgbClr val="FF0000"/>
              </a:buClr>
              <a:buFont typeface="Wingdings" pitchFamily="2" charset="2"/>
              <a:buChar char="Ø"/>
            </a:pPr>
            <a:r>
              <a:rPr lang="en-US" dirty="0"/>
              <a:t>Multiple carriers are used, each is called sub-carrier</a:t>
            </a:r>
          </a:p>
          <a:p>
            <a:pPr marL="742950" lvl="1" indent="-285750" algn="l">
              <a:spcBef>
                <a:spcPct val="20000"/>
              </a:spcBef>
              <a:buClr>
                <a:srgbClr val="FF0000"/>
              </a:buClr>
              <a:buFont typeface="Wingdings" pitchFamily="2" charset="2"/>
              <a:buChar char="Ø"/>
            </a:pPr>
            <a:r>
              <a:rPr lang="en-US" dirty="0"/>
              <a:t>Multiplexing equipment is needed to combine</a:t>
            </a:r>
            <a:br>
              <a:rPr lang="en-US" dirty="0"/>
            </a:br>
            <a:r>
              <a:rPr lang="en-US" dirty="0"/>
              <a:t> the modulated signals</a:t>
            </a:r>
            <a:r>
              <a:rPr kumimoji="1" lang="en-GB" dirty="0"/>
              <a:t> </a:t>
            </a:r>
            <a:br>
              <a:rPr kumimoji="1" lang="en-GB" dirty="0"/>
            </a:br>
            <a:endParaRPr kumimoji="1" lang="en-GB" sz="600" dirty="0"/>
          </a:p>
          <a:p>
            <a:pPr marL="342900" indent="-342900" algn="l">
              <a:spcBef>
                <a:spcPct val="20000"/>
              </a:spcBef>
              <a:buClr>
                <a:srgbClr val="FF0000"/>
              </a:buClr>
              <a:buFont typeface="Wingdings" pitchFamily="2" charset="2"/>
              <a:buChar char="q"/>
            </a:pPr>
            <a:r>
              <a:rPr kumimoji="1" lang="en-GB" sz="2400" dirty="0"/>
              <a:t>Dime Division Multiplexing (TDM)</a:t>
            </a:r>
          </a:p>
          <a:p>
            <a:pPr marL="742950" lvl="1" indent="-285750" algn="l">
              <a:spcBef>
                <a:spcPct val="20000"/>
              </a:spcBef>
              <a:buClr>
                <a:srgbClr val="FF0000"/>
              </a:buClr>
              <a:buFont typeface="Wingdings" pitchFamily="2" charset="2"/>
              <a:buChar char="Ø"/>
            </a:pPr>
            <a:r>
              <a:rPr kumimoji="1" lang="en-GB" dirty="0"/>
              <a:t>Usually used with digital signals or </a:t>
            </a:r>
            <a:r>
              <a:rPr kumimoji="1" lang="en-GB" dirty="0" err="1"/>
              <a:t>analog</a:t>
            </a:r>
            <a:r>
              <a:rPr kumimoji="1" lang="en-GB" dirty="0"/>
              <a:t> </a:t>
            </a:r>
            <a:br>
              <a:rPr kumimoji="1" lang="en-GB" dirty="0"/>
            </a:br>
            <a:r>
              <a:rPr kumimoji="1" lang="en-GB" dirty="0"/>
              <a:t>signals carrying digital data</a:t>
            </a:r>
          </a:p>
          <a:p>
            <a:pPr marL="742950" lvl="1" indent="-285750" algn="l">
              <a:spcBef>
                <a:spcPct val="20000"/>
              </a:spcBef>
              <a:buClr>
                <a:srgbClr val="FF0000"/>
              </a:buClr>
              <a:buFont typeface="Wingdings" pitchFamily="2" charset="2"/>
              <a:buChar char="Ø"/>
            </a:pPr>
            <a:r>
              <a:rPr kumimoji="1" lang="en-GB" dirty="0"/>
              <a:t>Data from various sources are carried in </a:t>
            </a:r>
            <a:br>
              <a:rPr kumimoji="1" lang="en-GB" dirty="0"/>
            </a:br>
            <a:r>
              <a:rPr kumimoji="1" lang="en-GB" dirty="0"/>
              <a:t>repetitive frames</a:t>
            </a:r>
          </a:p>
          <a:p>
            <a:pPr marL="742950" lvl="1" indent="-285750" algn="l">
              <a:spcBef>
                <a:spcPct val="20000"/>
              </a:spcBef>
              <a:buClr>
                <a:srgbClr val="FF0000"/>
              </a:buClr>
              <a:buFont typeface="Wingdings" pitchFamily="2" charset="2"/>
              <a:buChar char="Ø"/>
            </a:pPr>
            <a:r>
              <a:rPr kumimoji="1" lang="en-GB" dirty="0"/>
              <a:t>Each frame consists of </a:t>
            </a:r>
            <a:r>
              <a:rPr kumimoji="1" lang="en-GB" dirty="0" err="1"/>
              <a:t>of</a:t>
            </a:r>
            <a:r>
              <a:rPr kumimoji="1" lang="en-GB" dirty="0"/>
              <a:t> a set of time slots</a:t>
            </a:r>
          </a:p>
          <a:p>
            <a:pPr marL="742950" lvl="1" indent="-285750" algn="l">
              <a:spcBef>
                <a:spcPct val="20000"/>
              </a:spcBef>
              <a:buClr>
                <a:srgbClr val="FF0000"/>
              </a:buClr>
              <a:buFont typeface="Wingdings" pitchFamily="2" charset="2"/>
              <a:buChar char="Ø"/>
            </a:pPr>
            <a:r>
              <a:rPr kumimoji="1" lang="en-GB" dirty="0"/>
              <a:t>Each source is assigned one or more time </a:t>
            </a:r>
            <a:br>
              <a:rPr kumimoji="1" lang="en-GB" dirty="0"/>
            </a:br>
            <a:r>
              <a:rPr kumimoji="1" lang="en-GB" dirty="0"/>
              <a:t>slots per frame</a:t>
            </a:r>
          </a:p>
        </p:txBody>
      </p:sp>
      <p:pic>
        <p:nvPicPr>
          <p:cNvPr id="75794" name="Picture 18"/>
          <p:cNvPicPr>
            <a:picLocks noChangeAspect="1" noChangeArrowheads="1"/>
          </p:cNvPicPr>
          <p:nvPr/>
        </p:nvPicPr>
        <p:blipFill>
          <a:blip r:embed="rId3"/>
          <a:srcRect/>
          <a:stretch>
            <a:fillRect/>
          </a:stretch>
        </p:blipFill>
        <p:spPr bwMode="auto">
          <a:xfrm>
            <a:off x="6237288" y="908050"/>
            <a:ext cx="2943225" cy="59372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a:t>Guided </a:t>
            </a:r>
            <a:r>
              <a:rPr lang="id-ID"/>
              <a:t/>
            </a:r>
            <a:br>
              <a:rPr lang="id-ID"/>
            </a:br>
            <a:r>
              <a:rPr lang="en-US"/>
              <a:t>Transmission Media</a:t>
            </a:r>
          </a:p>
        </p:txBody>
      </p:sp>
      <p:sp>
        <p:nvSpPr>
          <p:cNvPr id="64515" name="Rectangle 3"/>
          <p:cNvSpPr>
            <a:spLocks noGrp="1" noChangeArrowheads="1"/>
          </p:cNvSpPr>
          <p:nvPr>
            <p:ph type="subTitle" idx="1"/>
          </p:nvPr>
        </p:nvSpPr>
        <p:spPr/>
        <p:txBody>
          <a:bodyPr/>
          <a:lstStyle/>
          <a:p>
            <a:endParaRPr lang="id-ID"/>
          </a:p>
        </p:txBody>
      </p:sp>
      <p:sp>
        <p:nvSpPr>
          <p:cNvPr id="4" name="Slide Number Placeholder 3"/>
          <p:cNvSpPr>
            <a:spLocks noGrp="1"/>
          </p:cNvSpPr>
          <p:nvPr>
            <p:ph type="sldNum" sz="quarter" idx="12"/>
          </p:nvPr>
        </p:nvSpPr>
        <p:spPr/>
        <p:txBody>
          <a:bodyPr/>
          <a:lstStyle/>
          <a:p>
            <a:fld id="{614572A3-2931-4693-BA9F-D971728BAD0F}" type="slidenum">
              <a:rPr lang="id-ID" smtClean="0"/>
              <a:pPr/>
              <a:t>4</a:t>
            </a:fld>
            <a:endParaRPr lang="id-ID"/>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79875"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79876" name="Text Box 4"/>
          <p:cNvSpPr txBox="1">
            <a:spLocks noChangeArrowheads="1"/>
          </p:cNvSpPr>
          <p:nvPr/>
        </p:nvSpPr>
        <p:spPr bwMode="auto">
          <a:xfrm>
            <a:off x="8435975" y="6578600"/>
            <a:ext cx="411163"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5/28</a:t>
            </a:r>
          </a:p>
        </p:txBody>
      </p:sp>
      <p:sp>
        <p:nvSpPr>
          <p:cNvPr id="79881" name="Text Box 9"/>
          <p:cNvSpPr txBox="1">
            <a:spLocks noChangeArrowheads="1"/>
          </p:cNvSpPr>
          <p:nvPr/>
        </p:nvSpPr>
        <p:spPr bwMode="auto">
          <a:xfrm>
            <a:off x="0" y="185738"/>
            <a:ext cx="9085263" cy="579437"/>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effectLst>
                  <a:outerShdw blurRad="38100" dist="38100" dir="2700000" algn="tl">
                    <a:srgbClr val="000000"/>
                  </a:outerShdw>
                </a:effectLst>
                <a:latin typeface="Tahoma" pitchFamily="34" charset="0"/>
              </a:rPr>
              <a:t>FDM System Overview</a:t>
            </a:r>
            <a:endParaRPr kumimoji="1" lang="en-US" sz="3200" b="1">
              <a:solidFill>
                <a:schemeClr val="bg1"/>
              </a:solidFill>
              <a:effectLst>
                <a:outerShdw blurRad="38100" dist="38100" dir="2700000" algn="tl">
                  <a:srgbClr val="000000"/>
                </a:outerShdw>
              </a:effectLst>
              <a:latin typeface="Tahoma" pitchFamily="34" charset="0"/>
            </a:endParaRPr>
          </a:p>
        </p:txBody>
      </p:sp>
      <p:pic>
        <p:nvPicPr>
          <p:cNvPr id="79987" name="Picture 115"/>
          <p:cNvPicPr>
            <a:picLocks noChangeAspect="1" noChangeArrowheads="1"/>
          </p:cNvPicPr>
          <p:nvPr/>
        </p:nvPicPr>
        <p:blipFill>
          <a:blip r:embed="rId3"/>
          <a:srcRect b="8949"/>
          <a:stretch>
            <a:fillRect/>
          </a:stretch>
        </p:blipFill>
        <p:spPr bwMode="auto">
          <a:xfrm>
            <a:off x="2124075" y="1028700"/>
            <a:ext cx="4970463" cy="585628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81923"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81924" name="Text Box 4"/>
          <p:cNvSpPr txBox="1">
            <a:spLocks noChangeArrowheads="1"/>
          </p:cNvSpPr>
          <p:nvPr/>
        </p:nvSpPr>
        <p:spPr bwMode="auto">
          <a:xfrm>
            <a:off x="8435975" y="6578600"/>
            <a:ext cx="411163"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6/28</a:t>
            </a:r>
          </a:p>
        </p:txBody>
      </p:sp>
      <p:sp>
        <p:nvSpPr>
          <p:cNvPr id="81925" name="Text Box 5"/>
          <p:cNvSpPr txBox="1">
            <a:spLocks noChangeArrowheads="1"/>
          </p:cNvSpPr>
          <p:nvPr/>
        </p:nvSpPr>
        <p:spPr bwMode="auto">
          <a:xfrm>
            <a:off x="0" y="-26988"/>
            <a:ext cx="9085263" cy="1066801"/>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effectLst>
                  <a:outerShdw blurRad="38100" dist="38100" dir="2700000" algn="tl">
                    <a:srgbClr val="000000"/>
                  </a:outerShdw>
                </a:effectLst>
                <a:latin typeface="Tahoma" pitchFamily="34" charset="0"/>
              </a:rPr>
              <a:t>FDM example: multiplexing of three voice signals </a:t>
            </a:r>
            <a:endParaRPr kumimoji="1" lang="en-US" sz="3200" b="1">
              <a:solidFill>
                <a:schemeClr val="bg1"/>
              </a:solidFill>
              <a:effectLst>
                <a:outerShdw blurRad="38100" dist="38100" dir="2700000" algn="tl">
                  <a:srgbClr val="000000"/>
                </a:outerShdw>
              </a:effectLst>
              <a:latin typeface="Tahoma" pitchFamily="34" charset="0"/>
            </a:endParaRPr>
          </a:p>
        </p:txBody>
      </p:sp>
      <p:pic>
        <p:nvPicPr>
          <p:cNvPr id="81941" name="Picture 21"/>
          <p:cNvPicPr>
            <a:picLocks noChangeAspect="1" noChangeArrowheads="1"/>
          </p:cNvPicPr>
          <p:nvPr/>
        </p:nvPicPr>
        <p:blipFill>
          <a:blip r:embed="rId3"/>
          <a:srcRect l="4633" t="10739" r="4633" b="14319"/>
          <a:stretch>
            <a:fillRect/>
          </a:stretch>
        </p:blipFill>
        <p:spPr bwMode="auto">
          <a:xfrm>
            <a:off x="4140200" y="1106488"/>
            <a:ext cx="5002213" cy="5346700"/>
          </a:xfrm>
          <a:prstGeom prst="rect">
            <a:avLst/>
          </a:prstGeom>
          <a:noFill/>
        </p:spPr>
      </p:pic>
      <p:sp>
        <p:nvSpPr>
          <p:cNvPr id="81942" name="Rectangle 22"/>
          <p:cNvSpPr>
            <a:spLocks noChangeArrowheads="1"/>
          </p:cNvSpPr>
          <p:nvPr/>
        </p:nvSpPr>
        <p:spPr bwMode="black">
          <a:xfrm>
            <a:off x="0" y="981075"/>
            <a:ext cx="9144000" cy="5256213"/>
          </a:xfrm>
          <a:prstGeom prst="rect">
            <a:avLst/>
          </a:prstGeom>
          <a:noFill/>
          <a:ln w="9525">
            <a:noFill/>
            <a:miter lim="800000"/>
            <a:headEnd/>
            <a:tailEnd/>
          </a:ln>
          <a:effectLst/>
        </p:spPr>
        <p:txBody>
          <a:bodyPr/>
          <a:lstStyle/>
          <a:p>
            <a:pPr marL="342900" indent="-342900" algn="l">
              <a:spcBef>
                <a:spcPct val="20000"/>
              </a:spcBef>
              <a:buClr>
                <a:srgbClr val="FF0000"/>
              </a:buClr>
              <a:buFont typeface="Wingdings" pitchFamily="2" charset="2"/>
              <a:buChar char="q"/>
            </a:pPr>
            <a:r>
              <a:rPr kumimoji="1" lang="en-GB" sz="2000"/>
              <a:t>The bandwidth of a voice signal </a:t>
            </a:r>
            <a:br>
              <a:rPr kumimoji="1" lang="en-GB" sz="2000"/>
            </a:br>
            <a:r>
              <a:rPr kumimoji="1" lang="en-GB" sz="2000"/>
              <a:t>is generally taken to be 4KHz, </a:t>
            </a:r>
            <a:br>
              <a:rPr kumimoji="1" lang="en-GB" sz="2000"/>
            </a:br>
            <a:r>
              <a:rPr kumimoji="1" lang="en-GB" sz="2000"/>
              <a:t>with an effective spectrum of </a:t>
            </a:r>
            <a:br>
              <a:rPr kumimoji="1" lang="en-GB" sz="2000"/>
            </a:br>
            <a:r>
              <a:rPr kumimoji="1" lang="en-GB" sz="2000"/>
              <a:t>300-3400Hz</a:t>
            </a:r>
          </a:p>
          <a:p>
            <a:pPr marL="342900" indent="-342900" algn="l">
              <a:spcBef>
                <a:spcPct val="20000"/>
              </a:spcBef>
              <a:buClr>
                <a:srgbClr val="FF0000"/>
              </a:buClr>
              <a:buFont typeface="Wingdings" pitchFamily="2" charset="2"/>
              <a:buChar char="q"/>
            </a:pPr>
            <a:r>
              <a:rPr kumimoji="1" lang="en-GB" sz="2000"/>
              <a:t>Such a signal is used to AM </a:t>
            </a:r>
            <a:br>
              <a:rPr kumimoji="1" lang="en-GB" sz="2000"/>
            </a:br>
            <a:r>
              <a:rPr kumimoji="1" lang="en-GB" sz="2000"/>
              <a:t>modulate 64 KHz carrier</a:t>
            </a:r>
          </a:p>
          <a:p>
            <a:pPr marL="342900" indent="-342900" algn="l">
              <a:spcBef>
                <a:spcPct val="20000"/>
              </a:spcBef>
              <a:buClr>
                <a:srgbClr val="FF0000"/>
              </a:buClr>
              <a:buFont typeface="Wingdings" pitchFamily="2" charset="2"/>
              <a:buChar char="q"/>
            </a:pPr>
            <a:r>
              <a:rPr kumimoji="1" lang="en-GB" sz="2000"/>
              <a:t>The bandwidth of the modulated</a:t>
            </a:r>
            <a:br>
              <a:rPr kumimoji="1" lang="en-GB" sz="2000"/>
            </a:br>
            <a:r>
              <a:rPr kumimoji="1" lang="en-GB" sz="2000"/>
              <a:t>signal is 8KHz and consists of </a:t>
            </a:r>
            <a:br>
              <a:rPr kumimoji="1" lang="en-GB" sz="2000"/>
            </a:br>
            <a:r>
              <a:rPr kumimoji="1" lang="en-GB" sz="2000"/>
              <a:t>the Lower Side Band (LSB) and</a:t>
            </a:r>
            <a:br>
              <a:rPr kumimoji="1" lang="en-GB" sz="2000"/>
            </a:br>
            <a:r>
              <a:rPr kumimoji="1" lang="en-GB" sz="2000"/>
              <a:t>USB as in (b)</a:t>
            </a:r>
          </a:p>
          <a:p>
            <a:pPr marL="342900" indent="-342900" algn="l">
              <a:spcBef>
                <a:spcPct val="20000"/>
              </a:spcBef>
              <a:buClr>
                <a:srgbClr val="FF0000"/>
              </a:buClr>
              <a:buFont typeface="Wingdings" pitchFamily="2" charset="2"/>
              <a:buChar char="q"/>
            </a:pPr>
            <a:r>
              <a:rPr kumimoji="1" lang="en-GB" sz="2000"/>
              <a:t>To make efficient use of </a:t>
            </a:r>
            <a:br>
              <a:rPr kumimoji="1" lang="en-GB" sz="2000"/>
            </a:br>
            <a:r>
              <a:rPr kumimoji="1" lang="en-GB" sz="2000"/>
              <a:t>bandwidth, transmit only the LSB</a:t>
            </a:r>
          </a:p>
          <a:p>
            <a:pPr marL="342900" indent="-342900" algn="l">
              <a:spcBef>
                <a:spcPct val="20000"/>
              </a:spcBef>
              <a:buClr>
                <a:srgbClr val="FF0000"/>
              </a:buClr>
              <a:buFont typeface="Wingdings" pitchFamily="2" charset="2"/>
              <a:buChar char="q"/>
            </a:pPr>
            <a:r>
              <a:rPr kumimoji="1" lang="en-GB" sz="2000"/>
              <a:t>If three voice signals are used to </a:t>
            </a:r>
            <a:br>
              <a:rPr kumimoji="1" lang="en-GB" sz="2000"/>
            </a:br>
            <a:r>
              <a:rPr kumimoji="1" lang="en-GB" sz="2000"/>
              <a:t>modulate carriers at 64, 68 and </a:t>
            </a:r>
            <a:br>
              <a:rPr kumimoji="1" lang="en-GB" sz="2000"/>
            </a:br>
            <a:r>
              <a:rPr kumimoji="1" lang="en-GB" sz="2000"/>
              <a:t>72 KHz, and only the LSB is </a:t>
            </a:r>
            <a:br>
              <a:rPr kumimoji="1" lang="en-GB" sz="2000"/>
            </a:br>
            <a:r>
              <a:rPr kumimoji="1" lang="en-GB" sz="2000"/>
              <a:t>taken, the resulting spectrum </a:t>
            </a:r>
            <a:br>
              <a:rPr kumimoji="1" lang="en-GB" sz="2000"/>
            </a:br>
            <a:r>
              <a:rPr kumimoji="1" lang="en-GB" sz="2000"/>
              <a:t>will be as shown in (c)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86019"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86020" name="Text Box 4"/>
          <p:cNvSpPr txBox="1">
            <a:spLocks noChangeArrowheads="1"/>
          </p:cNvSpPr>
          <p:nvPr/>
        </p:nvSpPr>
        <p:spPr bwMode="auto">
          <a:xfrm>
            <a:off x="8435975" y="6578600"/>
            <a:ext cx="411163"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9/28</a:t>
            </a:r>
          </a:p>
        </p:txBody>
      </p:sp>
      <p:sp>
        <p:nvSpPr>
          <p:cNvPr id="86021" name="Text Box 5"/>
          <p:cNvSpPr txBox="1">
            <a:spLocks noChangeArrowheads="1"/>
          </p:cNvSpPr>
          <p:nvPr/>
        </p:nvSpPr>
        <p:spPr bwMode="auto">
          <a:xfrm>
            <a:off x="0" y="150813"/>
            <a:ext cx="9085263" cy="579437"/>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effectLst>
                  <a:outerShdw blurRad="38100" dist="38100" dir="2700000" algn="tl">
                    <a:srgbClr val="000000"/>
                  </a:outerShdw>
                </a:effectLst>
                <a:latin typeface="Tahoma" pitchFamily="34" charset="0"/>
              </a:rPr>
              <a:t>Wavelength Division Multiplexing (WDM)</a:t>
            </a:r>
            <a:endParaRPr kumimoji="1" lang="en-US" sz="3200" b="1">
              <a:solidFill>
                <a:schemeClr val="bg1"/>
              </a:solidFill>
              <a:effectLst>
                <a:outerShdw blurRad="38100" dist="38100" dir="2700000" algn="tl">
                  <a:srgbClr val="000000"/>
                </a:outerShdw>
              </a:effectLst>
              <a:latin typeface="Tahoma" pitchFamily="34" charset="0"/>
            </a:endParaRPr>
          </a:p>
        </p:txBody>
      </p:sp>
      <p:sp>
        <p:nvSpPr>
          <p:cNvPr id="86041" name="Rectangle 25"/>
          <p:cNvSpPr>
            <a:spLocks noChangeArrowheads="1"/>
          </p:cNvSpPr>
          <p:nvPr/>
        </p:nvSpPr>
        <p:spPr bwMode="black">
          <a:xfrm>
            <a:off x="179388" y="1052513"/>
            <a:ext cx="8893175" cy="5399087"/>
          </a:xfrm>
          <a:prstGeom prst="rect">
            <a:avLst/>
          </a:prstGeom>
          <a:noFill/>
          <a:ln w="9525">
            <a:noFill/>
            <a:miter lim="800000"/>
            <a:headEnd/>
            <a:tailEnd/>
          </a:ln>
          <a:effectLst/>
        </p:spPr>
        <p:txBody>
          <a:bodyPr/>
          <a:lstStyle/>
          <a:p>
            <a:pPr marL="342900" indent="-342900" algn="l">
              <a:lnSpc>
                <a:spcPct val="90000"/>
              </a:lnSpc>
              <a:spcBef>
                <a:spcPct val="20000"/>
              </a:spcBef>
              <a:buClr>
                <a:srgbClr val="FF0000"/>
              </a:buClr>
              <a:buFont typeface="Wingdings" pitchFamily="2" charset="2"/>
              <a:buChar char="q"/>
            </a:pPr>
            <a:r>
              <a:rPr kumimoji="1" lang="en-GB" sz="2000" dirty="0"/>
              <a:t>WDM: m</a:t>
            </a:r>
            <a:r>
              <a:rPr lang="en-US" sz="2000" dirty="0" err="1"/>
              <a:t>ultiple</a:t>
            </a:r>
            <a:r>
              <a:rPr lang="en-US" sz="2000" dirty="0"/>
              <a:t> beams of light at different frequencies or wavelengths are transmitted on the same fiber optic cable</a:t>
            </a:r>
            <a:endParaRPr kumimoji="1" lang="en-GB" sz="2000" dirty="0"/>
          </a:p>
          <a:p>
            <a:pPr marL="342900" indent="-342900" algn="l">
              <a:lnSpc>
                <a:spcPct val="90000"/>
              </a:lnSpc>
              <a:spcBef>
                <a:spcPct val="20000"/>
              </a:spcBef>
              <a:buClr>
                <a:srgbClr val="FF0000"/>
              </a:buClr>
              <a:buFont typeface="Wingdings" pitchFamily="2" charset="2"/>
              <a:buChar char="q"/>
            </a:pPr>
            <a:r>
              <a:rPr kumimoji="1" lang="en-GB" sz="2000" dirty="0"/>
              <a:t>This is a form of Frequency Division Multiplexing (FDM)</a:t>
            </a:r>
          </a:p>
          <a:p>
            <a:pPr marL="342900" indent="-342900" algn="l">
              <a:lnSpc>
                <a:spcPct val="90000"/>
              </a:lnSpc>
              <a:spcBef>
                <a:spcPct val="20000"/>
              </a:spcBef>
              <a:buClr>
                <a:srgbClr val="FF0000"/>
              </a:buClr>
              <a:buFont typeface="Wingdings" pitchFamily="2" charset="2"/>
              <a:buChar char="q"/>
            </a:pPr>
            <a:r>
              <a:rPr kumimoji="1" lang="en-GB" sz="2000" dirty="0"/>
              <a:t>Commercial systems with 160 channels (frequencies, wavelengths or beams) of 10 </a:t>
            </a:r>
            <a:r>
              <a:rPr kumimoji="1" lang="en-GB" sz="2000" dirty="0" err="1"/>
              <a:t>Gbps</a:t>
            </a:r>
            <a:r>
              <a:rPr kumimoji="1" lang="en-GB" sz="2000" dirty="0"/>
              <a:t> each; 160*10Gbps=1.6Tbps</a:t>
            </a:r>
          </a:p>
          <a:p>
            <a:pPr marL="342900" indent="-342900" algn="l">
              <a:lnSpc>
                <a:spcPct val="90000"/>
              </a:lnSpc>
              <a:spcBef>
                <a:spcPct val="20000"/>
              </a:spcBef>
              <a:buClr>
                <a:srgbClr val="FF0000"/>
              </a:buClr>
              <a:buFont typeface="Wingdings" pitchFamily="2" charset="2"/>
              <a:buChar char="q"/>
            </a:pPr>
            <a:r>
              <a:rPr kumimoji="1" lang="en-GB" sz="2000" dirty="0"/>
              <a:t>Alcatel laboratory demo of 256 channels of 39.8 </a:t>
            </a:r>
            <a:r>
              <a:rPr kumimoji="1" lang="en-GB" sz="2000" dirty="0" err="1"/>
              <a:t>Gbps</a:t>
            </a:r>
            <a:r>
              <a:rPr kumimoji="1" lang="en-GB" sz="2000" dirty="0"/>
              <a:t> each; 39.8*256=10.1Tbps</a:t>
            </a:r>
          </a:p>
          <a:p>
            <a:pPr marL="342900" indent="-342900" algn="l">
              <a:lnSpc>
                <a:spcPct val="90000"/>
              </a:lnSpc>
              <a:spcBef>
                <a:spcPct val="20000"/>
              </a:spcBef>
              <a:buClr>
                <a:srgbClr val="FF0000"/>
              </a:buClr>
              <a:buFont typeface="Wingdings" pitchFamily="2" charset="2"/>
              <a:buChar char="q"/>
            </a:pPr>
            <a:r>
              <a:rPr kumimoji="1" lang="en-GB" sz="2000" dirty="0"/>
              <a:t>architecture similar to other FDM systems</a:t>
            </a:r>
          </a:p>
          <a:p>
            <a:pPr marL="742950" lvl="1" indent="-285750" algn="l">
              <a:lnSpc>
                <a:spcPct val="90000"/>
              </a:lnSpc>
              <a:spcBef>
                <a:spcPct val="20000"/>
              </a:spcBef>
              <a:buClr>
                <a:srgbClr val="FF0000"/>
              </a:buClr>
              <a:buFont typeface="Wingdings" pitchFamily="2" charset="2"/>
              <a:buChar char="Ø"/>
            </a:pPr>
            <a:r>
              <a:rPr kumimoji="1" lang="en-GB" sz="2000" dirty="0"/>
              <a:t>multiplexer multiplexes laser sources for transmission over single </a:t>
            </a:r>
            <a:r>
              <a:rPr kumimoji="1" lang="en-GB" sz="2000" dirty="0" err="1"/>
              <a:t>fiber</a:t>
            </a:r>
            <a:endParaRPr kumimoji="1" lang="en-GB" sz="2000" dirty="0"/>
          </a:p>
          <a:p>
            <a:pPr marL="742950" lvl="1" indent="-285750" algn="l">
              <a:lnSpc>
                <a:spcPct val="90000"/>
              </a:lnSpc>
              <a:spcBef>
                <a:spcPct val="20000"/>
              </a:spcBef>
              <a:buClr>
                <a:srgbClr val="FF0000"/>
              </a:buClr>
              <a:buFont typeface="Wingdings" pitchFamily="2" charset="2"/>
              <a:buChar char="Ø"/>
            </a:pPr>
            <a:r>
              <a:rPr kumimoji="1" lang="en-GB" sz="2000" dirty="0"/>
              <a:t>Optical amplifiers amplify all wavelengths</a:t>
            </a:r>
          </a:p>
          <a:p>
            <a:pPr marL="742950" lvl="1" indent="-285750" algn="l">
              <a:lnSpc>
                <a:spcPct val="90000"/>
              </a:lnSpc>
              <a:spcBef>
                <a:spcPct val="20000"/>
              </a:spcBef>
              <a:buClr>
                <a:srgbClr val="FF0000"/>
              </a:buClr>
              <a:buFont typeface="Wingdings" pitchFamily="2" charset="2"/>
              <a:buChar char="Ø"/>
            </a:pPr>
            <a:r>
              <a:rPr kumimoji="1" lang="en-GB" sz="2000" dirty="0" err="1"/>
              <a:t>Demux</a:t>
            </a:r>
            <a:r>
              <a:rPr kumimoji="1" lang="en-GB" sz="2000" dirty="0"/>
              <a:t> separates channels at the destination</a:t>
            </a:r>
          </a:p>
          <a:p>
            <a:pPr marL="342900" indent="-342900" algn="l">
              <a:lnSpc>
                <a:spcPct val="90000"/>
              </a:lnSpc>
              <a:spcBef>
                <a:spcPct val="20000"/>
              </a:spcBef>
              <a:buClr>
                <a:srgbClr val="FF0000"/>
              </a:buClr>
              <a:buFont typeface="Wingdings" pitchFamily="2" charset="2"/>
              <a:buChar char="q"/>
            </a:pPr>
            <a:r>
              <a:rPr kumimoji="1" lang="en-GB" sz="2000" dirty="0"/>
              <a:t>Most WDM systems operates in the 1550 nm range</a:t>
            </a:r>
          </a:p>
          <a:p>
            <a:pPr marL="342900" indent="-342900" algn="l">
              <a:lnSpc>
                <a:spcPct val="90000"/>
              </a:lnSpc>
              <a:spcBef>
                <a:spcPct val="20000"/>
              </a:spcBef>
              <a:buClr>
                <a:srgbClr val="FF0000"/>
              </a:buClr>
              <a:buFont typeface="Wingdings" pitchFamily="2" charset="2"/>
              <a:buChar char="q"/>
            </a:pPr>
            <a:r>
              <a:rPr kumimoji="1" lang="en-GB" sz="2000" dirty="0"/>
              <a:t>Also have Dense Wavelength Division Multiplexing (DWDM) where channel spacing is less than 200GHz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163843"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163844" name="Text Box 4"/>
          <p:cNvSpPr txBox="1">
            <a:spLocks noChangeArrowheads="1"/>
          </p:cNvSpPr>
          <p:nvPr/>
        </p:nvSpPr>
        <p:spPr bwMode="auto">
          <a:xfrm>
            <a:off x="8435975" y="6578600"/>
            <a:ext cx="522288"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10/28</a:t>
            </a:r>
          </a:p>
        </p:txBody>
      </p:sp>
      <p:sp>
        <p:nvSpPr>
          <p:cNvPr id="164117" name="Text Box 277"/>
          <p:cNvSpPr txBox="1">
            <a:spLocks noChangeArrowheads="1"/>
          </p:cNvSpPr>
          <p:nvPr/>
        </p:nvSpPr>
        <p:spPr bwMode="auto">
          <a:xfrm>
            <a:off x="0" y="188913"/>
            <a:ext cx="9085263" cy="579437"/>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latin typeface="Tahoma" pitchFamily="34" charset="0"/>
              </a:rPr>
              <a:t>Synchronous Time Division Multiplexing</a:t>
            </a:r>
          </a:p>
        </p:txBody>
      </p:sp>
      <p:pic>
        <p:nvPicPr>
          <p:cNvPr id="164121" name="Picture 281"/>
          <p:cNvPicPr>
            <a:picLocks noChangeAspect="1" noChangeArrowheads="1"/>
          </p:cNvPicPr>
          <p:nvPr/>
        </p:nvPicPr>
        <p:blipFill>
          <a:blip r:embed="rId3"/>
          <a:srcRect l="9265" t="46535" r="9265" b="10739"/>
          <a:stretch>
            <a:fillRect/>
          </a:stretch>
        </p:blipFill>
        <p:spPr bwMode="auto">
          <a:xfrm>
            <a:off x="1979613" y="3092450"/>
            <a:ext cx="5570537" cy="3779838"/>
          </a:xfrm>
          <a:prstGeom prst="rect">
            <a:avLst/>
          </a:prstGeom>
          <a:noFill/>
        </p:spPr>
      </p:pic>
      <p:sp>
        <p:nvSpPr>
          <p:cNvPr id="164122" name="Rectangle 282"/>
          <p:cNvSpPr>
            <a:spLocks noChangeArrowheads="1"/>
          </p:cNvSpPr>
          <p:nvPr/>
        </p:nvSpPr>
        <p:spPr bwMode="auto">
          <a:xfrm>
            <a:off x="0" y="981075"/>
            <a:ext cx="9144000" cy="2225675"/>
          </a:xfrm>
          <a:prstGeom prst="rect">
            <a:avLst/>
          </a:prstGeom>
          <a:noFill/>
          <a:ln w="9525" algn="ctr">
            <a:noFill/>
            <a:miter lim="800000"/>
            <a:headEnd/>
            <a:tailEnd/>
          </a:ln>
          <a:effectLst/>
        </p:spPr>
        <p:txBody>
          <a:bodyPr>
            <a:spAutoFit/>
          </a:bodyPr>
          <a:lstStyle/>
          <a:p>
            <a:pPr algn="l">
              <a:buClr>
                <a:srgbClr val="FF0000"/>
              </a:buClr>
              <a:buFont typeface="Wingdings" pitchFamily="2" charset="2"/>
              <a:buChar char="q"/>
            </a:pPr>
            <a:r>
              <a:rPr lang="en-US" sz="2000"/>
              <a:t>Synchronous TDM can be used with digital signals or analog signals </a:t>
            </a:r>
            <a:br>
              <a:rPr lang="en-US" sz="2000"/>
            </a:br>
            <a:r>
              <a:rPr lang="en-US" sz="2000"/>
              <a:t>   carrying digital data. </a:t>
            </a:r>
          </a:p>
          <a:p>
            <a:pPr algn="l">
              <a:buClr>
                <a:srgbClr val="FF0000"/>
              </a:buClr>
              <a:buFont typeface="Wingdings" pitchFamily="2" charset="2"/>
              <a:buChar char="q"/>
            </a:pPr>
            <a:r>
              <a:rPr lang="en-US" sz="2000"/>
              <a:t>Data from various sources are carried in repetitive frames. </a:t>
            </a:r>
          </a:p>
          <a:p>
            <a:pPr algn="l">
              <a:buClr>
                <a:srgbClr val="FF0000"/>
              </a:buClr>
              <a:buFont typeface="Wingdings" pitchFamily="2" charset="2"/>
              <a:buChar char="q"/>
            </a:pPr>
            <a:r>
              <a:rPr lang="en-US" sz="2000"/>
              <a:t>Each frame consists of a set of time slots, and each source is assigned one</a:t>
            </a:r>
            <a:br>
              <a:rPr lang="en-US" sz="2000"/>
            </a:br>
            <a:r>
              <a:rPr lang="en-US" sz="2000"/>
              <a:t>   or more time slots per frame</a:t>
            </a:r>
          </a:p>
          <a:p>
            <a:pPr algn="l">
              <a:buClr>
                <a:srgbClr val="FF0000"/>
              </a:buClr>
              <a:buFont typeface="Wingdings" pitchFamily="2" charset="2"/>
              <a:buChar char="q"/>
            </a:pPr>
            <a:r>
              <a:rPr lang="en-US" sz="2000"/>
              <a:t>The effect is to interleave bits of data from the various sources</a:t>
            </a:r>
          </a:p>
          <a:p>
            <a:pPr algn="l">
              <a:buClr>
                <a:srgbClr val="FF0000"/>
              </a:buClr>
              <a:buFont typeface="Wingdings" pitchFamily="2" charset="2"/>
              <a:buChar char="q"/>
            </a:pPr>
            <a:r>
              <a:rPr lang="en-US" sz="2000"/>
              <a:t>The interleaving can be at the bit level or in blocks of bytes or larger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258051"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258052" name="Text Box 4"/>
          <p:cNvSpPr txBox="1">
            <a:spLocks noChangeArrowheads="1"/>
          </p:cNvSpPr>
          <p:nvPr/>
        </p:nvSpPr>
        <p:spPr bwMode="auto">
          <a:xfrm>
            <a:off x="8435975" y="6578600"/>
            <a:ext cx="522288"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11/28</a:t>
            </a:r>
          </a:p>
        </p:txBody>
      </p:sp>
      <p:sp>
        <p:nvSpPr>
          <p:cNvPr id="258053" name="Text Box 5"/>
          <p:cNvSpPr txBox="1">
            <a:spLocks noChangeArrowheads="1"/>
          </p:cNvSpPr>
          <p:nvPr/>
        </p:nvSpPr>
        <p:spPr bwMode="auto">
          <a:xfrm>
            <a:off x="0" y="188913"/>
            <a:ext cx="9085263" cy="579437"/>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latin typeface="Tahoma" pitchFamily="34" charset="0"/>
              </a:rPr>
              <a:t>Synchronous Time Division Multiplexing</a:t>
            </a:r>
          </a:p>
        </p:txBody>
      </p:sp>
      <p:sp>
        <p:nvSpPr>
          <p:cNvPr id="258055" name="Rectangle 7"/>
          <p:cNvSpPr>
            <a:spLocks noChangeArrowheads="1"/>
          </p:cNvSpPr>
          <p:nvPr/>
        </p:nvSpPr>
        <p:spPr bwMode="auto">
          <a:xfrm>
            <a:off x="0" y="981075"/>
            <a:ext cx="9144000" cy="4968875"/>
          </a:xfrm>
          <a:prstGeom prst="rect">
            <a:avLst/>
          </a:prstGeom>
          <a:noFill/>
          <a:ln w="9525" algn="ctr">
            <a:noFill/>
            <a:miter lim="800000"/>
            <a:headEnd/>
            <a:tailEnd/>
          </a:ln>
          <a:effectLst/>
        </p:spPr>
        <p:txBody>
          <a:bodyPr>
            <a:spAutoFit/>
          </a:bodyPr>
          <a:lstStyle/>
          <a:p>
            <a:pPr algn="l">
              <a:buClr>
                <a:srgbClr val="FF0000"/>
              </a:buClr>
              <a:buFont typeface="Wingdings" pitchFamily="2" charset="2"/>
              <a:buChar char="q"/>
            </a:pPr>
            <a:r>
              <a:rPr lang="en-US" sz="2000"/>
              <a:t>For example, a multiplexer has six inputs </a:t>
            </a:r>
            <a:r>
              <a:rPr lang="en-US" sz="2000" i="1">
                <a:latin typeface="Times New Roman" pitchFamily="18" charset="0"/>
                <a:cs typeface="Times New Roman" pitchFamily="18" charset="0"/>
              </a:rPr>
              <a:t>n</a:t>
            </a:r>
            <a:r>
              <a:rPr lang="en-US" sz="2000"/>
              <a:t>=6 with 9.6 kbps. A single line with </a:t>
            </a:r>
            <a:br>
              <a:rPr lang="en-US" sz="2000"/>
            </a:br>
            <a:r>
              <a:rPr lang="en-US" sz="2000"/>
              <a:t>   a capacity of at least 57.6 kbps could accommodate all six sources.</a:t>
            </a:r>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endParaRPr lang="en-US" sz="2000"/>
          </a:p>
          <a:p>
            <a:pPr algn="l">
              <a:buClr>
                <a:srgbClr val="FF0000"/>
              </a:buClr>
              <a:buFont typeface="Wingdings" pitchFamily="2" charset="2"/>
              <a:buChar char="q"/>
            </a:pPr>
            <a:r>
              <a:rPr lang="en-US" sz="2000"/>
              <a:t>Synchronous TDM is called synchronous as the time slots are pre-assigned </a:t>
            </a:r>
            <a:br>
              <a:rPr lang="en-US" sz="2000"/>
            </a:br>
            <a:r>
              <a:rPr lang="en-US" sz="2000"/>
              <a:t>   to sources and fixed</a:t>
            </a:r>
          </a:p>
          <a:p>
            <a:pPr algn="l">
              <a:buClr>
                <a:srgbClr val="FF0000"/>
              </a:buClr>
              <a:buFont typeface="Wingdings" pitchFamily="2" charset="2"/>
              <a:buChar char="q"/>
            </a:pPr>
            <a:r>
              <a:rPr lang="en-US" sz="2000"/>
              <a:t>The time slots for each source are transmitted whether or not the source has </a:t>
            </a:r>
            <a:br>
              <a:rPr lang="en-US" sz="2000"/>
            </a:br>
            <a:r>
              <a:rPr lang="en-US" sz="2000"/>
              <a:t>   data to send. </a:t>
            </a:r>
          </a:p>
        </p:txBody>
      </p:sp>
      <p:pic>
        <p:nvPicPr>
          <p:cNvPr id="258056" name="Picture 8"/>
          <p:cNvPicPr>
            <a:picLocks noChangeAspect="1" noChangeArrowheads="1"/>
          </p:cNvPicPr>
          <p:nvPr/>
        </p:nvPicPr>
        <p:blipFill>
          <a:blip r:embed="rId3"/>
          <a:srcRect l="3580" t="23161" r="3580" b="37059"/>
          <a:stretch>
            <a:fillRect/>
          </a:stretch>
        </p:blipFill>
        <p:spPr bwMode="auto">
          <a:xfrm>
            <a:off x="684213" y="1844675"/>
            <a:ext cx="7469187" cy="2474913"/>
          </a:xfrm>
          <a:prstGeom prst="rect">
            <a:avLst/>
          </a:prstGeom>
          <a:noFill/>
        </p:spPr>
      </p:pic>
      <p:sp>
        <p:nvSpPr>
          <p:cNvPr id="258057" name="Text Box 9"/>
          <p:cNvSpPr txBox="1">
            <a:spLocks noChangeArrowheads="1"/>
          </p:cNvSpPr>
          <p:nvPr/>
        </p:nvSpPr>
        <p:spPr bwMode="auto">
          <a:xfrm>
            <a:off x="684213" y="2205038"/>
            <a:ext cx="936625" cy="304800"/>
          </a:xfrm>
          <a:prstGeom prst="rect">
            <a:avLst/>
          </a:prstGeom>
          <a:noFill/>
          <a:ln w="9525" algn="ctr">
            <a:noFill/>
            <a:miter lim="800000"/>
            <a:headEnd/>
            <a:tailEnd/>
          </a:ln>
          <a:effectLst/>
        </p:spPr>
        <p:txBody>
          <a:bodyPr>
            <a:spAutoFit/>
          </a:bodyPr>
          <a:lstStyle/>
          <a:p>
            <a:pPr>
              <a:spcBef>
                <a:spcPct val="50000"/>
              </a:spcBef>
            </a:pPr>
            <a:r>
              <a:rPr lang="fr-FR" sz="1400"/>
              <a:t>9.6kbps</a:t>
            </a:r>
          </a:p>
        </p:txBody>
      </p:sp>
      <p:sp>
        <p:nvSpPr>
          <p:cNvPr id="258058" name="Text Box 10"/>
          <p:cNvSpPr txBox="1">
            <a:spLocks noChangeArrowheads="1"/>
          </p:cNvSpPr>
          <p:nvPr/>
        </p:nvSpPr>
        <p:spPr bwMode="auto">
          <a:xfrm>
            <a:off x="3563938" y="3357563"/>
            <a:ext cx="2016125" cy="304800"/>
          </a:xfrm>
          <a:prstGeom prst="rect">
            <a:avLst/>
          </a:prstGeom>
          <a:noFill/>
          <a:ln w="9525" algn="ctr">
            <a:noFill/>
            <a:miter lim="800000"/>
            <a:headEnd/>
            <a:tailEnd/>
          </a:ln>
          <a:effectLst/>
        </p:spPr>
        <p:txBody>
          <a:bodyPr>
            <a:spAutoFit/>
          </a:bodyPr>
          <a:lstStyle/>
          <a:p>
            <a:pPr>
              <a:spcBef>
                <a:spcPct val="50000"/>
              </a:spcBef>
            </a:pPr>
            <a:r>
              <a:rPr lang="fr-FR" sz="1400"/>
              <a:t>6*9.6kbps=57.6kbps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90115"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90116" name="Text Box 4"/>
          <p:cNvSpPr txBox="1">
            <a:spLocks noChangeArrowheads="1"/>
          </p:cNvSpPr>
          <p:nvPr/>
        </p:nvSpPr>
        <p:spPr bwMode="auto">
          <a:xfrm>
            <a:off x="8435975" y="6578600"/>
            <a:ext cx="522288"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12/28</a:t>
            </a:r>
          </a:p>
        </p:txBody>
      </p:sp>
      <p:sp>
        <p:nvSpPr>
          <p:cNvPr id="90117" name="Text Box 5"/>
          <p:cNvSpPr txBox="1">
            <a:spLocks noChangeArrowheads="1"/>
          </p:cNvSpPr>
          <p:nvPr/>
        </p:nvSpPr>
        <p:spPr bwMode="auto">
          <a:xfrm>
            <a:off x="0" y="188913"/>
            <a:ext cx="9085263" cy="579437"/>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latin typeface="Tahoma" pitchFamily="34" charset="0"/>
              </a:rPr>
              <a:t>Synchronous TDM System</a:t>
            </a:r>
          </a:p>
        </p:txBody>
      </p:sp>
      <p:pic>
        <p:nvPicPr>
          <p:cNvPr id="90129" name="Picture 17"/>
          <p:cNvPicPr>
            <a:picLocks noChangeAspect="1" noChangeArrowheads="1"/>
          </p:cNvPicPr>
          <p:nvPr/>
        </p:nvPicPr>
        <p:blipFill>
          <a:blip r:embed="rId3"/>
          <a:srcRect l="4633" t="3580" r="4633" b="10739"/>
          <a:stretch>
            <a:fillRect/>
          </a:stretch>
        </p:blipFill>
        <p:spPr bwMode="auto">
          <a:xfrm>
            <a:off x="2771775" y="-26988"/>
            <a:ext cx="5635625" cy="6888163"/>
          </a:xfrm>
          <a:prstGeom prst="rect">
            <a:avLst/>
          </a:prstGeom>
          <a:noFill/>
        </p:spPr>
      </p:pic>
      <p:sp>
        <p:nvSpPr>
          <p:cNvPr id="90130" name="Rectangle 18"/>
          <p:cNvSpPr>
            <a:spLocks noChangeArrowheads="1"/>
          </p:cNvSpPr>
          <p:nvPr/>
        </p:nvSpPr>
        <p:spPr bwMode="black">
          <a:xfrm>
            <a:off x="0" y="1752600"/>
            <a:ext cx="2771775" cy="2541588"/>
          </a:xfrm>
          <a:prstGeom prst="rect">
            <a:avLst/>
          </a:prstGeom>
          <a:noFill/>
          <a:ln w="9525">
            <a:noFill/>
            <a:miter lim="800000"/>
            <a:headEnd/>
            <a:tailEnd/>
          </a:ln>
          <a:effectLst/>
        </p:spPr>
        <p:txBody>
          <a:bodyPr anchor="ctr" anchorCtr="1"/>
          <a:lstStyle/>
          <a:p>
            <a:pPr algn="l"/>
            <a:r>
              <a:rPr kumimoji="1" lang="en-US" sz="3200">
                <a:solidFill>
                  <a:schemeClr val="tx2"/>
                </a:solidFill>
              </a:rPr>
              <a:t>TDM System</a:t>
            </a:r>
            <a:br>
              <a:rPr kumimoji="1" lang="en-US" sz="3200">
                <a:solidFill>
                  <a:schemeClr val="tx2"/>
                </a:solidFill>
              </a:rPr>
            </a:br>
            <a:r>
              <a:rPr kumimoji="1" lang="en-US" sz="3200">
                <a:solidFill>
                  <a:schemeClr val="tx2"/>
                </a:solidFill>
              </a:rPr>
              <a:t>Overview</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0" y="0"/>
            <a:ext cx="9144000" cy="989013"/>
          </a:xfrm>
          <a:prstGeom prst="rect">
            <a:avLst/>
          </a:prstGeom>
          <a:solidFill>
            <a:srgbClr val="3366FF"/>
          </a:solidFill>
          <a:ln w="9525">
            <a:noFill/>
            <a:miter lim="800000"/>
            <a:headEnd/>
            <a:tailEnd/>
          </a:ln>
          <a:effectLst/>
        </p:spPr>
        <p:txBody>
          <a:bodyPr wrap="none" anchor="ctr"/>
          <a:lstStyle/>
          <a:p>
            <a:endParaRPr lang="id-ID"/>
          </a:p>
        </p:txBody>
      </p:sp>
      <p:sp>
        <p:nvSpPr>
          <p:cNvPr id="274435" name="Rectangle 3"/>
          <p:cNvSpPr>
            <a:spLocks noChangeArrowheads="1"/>
          </p:cNvSpPr>
          <p:nvPr/>
        </p:nvSpPr>
        <p:spPr bwMode="auto">
          <a:xfrm>
            <a:off x="0" y="6542088"/>
            <a:ext cx="9144000" cy="315912"/>
          </a:xfrm>
          <a:prstGeom prst="rect">
            <a:avLst/>
          </a:prstGeom>
          <a:solidFill>
            <a:srgbClr val="3366FF"/>
          </a:solidFill>
          <a:ln w="9525">
            <a:noFill/>
            <a:miter lim="800000"/>
            <a:headEnd/>
            <a:tailEnd/>
          </a:ln>
          <a:effectLst/>
        </p:spPr>
        <p:txBody>
          <a:bodyPr wrap="none" anchor="ctr"/>
          <a:lstStyle/>
          <a:p>
            <a:endParaRPr lang="id-ID"/>
          </a:p>
        </p:txBody>
      </p:sp>
      <p:sp>
        <p:nvSpPr>
          <p:cNvPr id="274436" name="Text Box 4"/>
          <p:cNvSpPr txBox="1">
            <a:spLocks noChangeArrowheads="1"/>
          </p:cNvSpPr>
          <p:nvPr/>
        </p:nvSpPr>
        <p:spPr bwMode="auto">
          <a:xfrm>
            <a:off x="8435975" y="6578600"/>
            <a:ext cx="522288" cy="244475"/>
          </a:xfrm>
          <a:prstGeom prst="rect">
            <a:avLst/>
          </a:prstGeom>
          <a:noFill/>
          <a:ln w="9525" algn="ctr">
            <a:noFill/>
            <a:miter lim="800000"/>
            <a:headEnd/>
            <a:tailEnd/>
          </a:ln>
          <a:effectLst/>
        </p:spPr>
        <p:txBody>
          <a:bodyPr wrap="none" lIns="0" tIns="0" rIns="0" bIns="0">
            <a:spAutoFit/>
          </a:bodyPr>
          <a:lstStyle/>
          <a:p>
            <a:pPr algn="l">
              <a:tabLst>
                <a:tab pos="628650" algn="l"/>
                <a:tab pos="808038" algn="l"/>
              </a:tabLst>
            </a:pPr>
            <a:r>
              <a:rPr lang="fr-FR" sz="1600">
                <a:solidFill>
                  <a:schemeClr val="bg1"/>
                </a:solidFill>
                <a:latin typeface="Tahoma" pitchFamily="34" charset="0"/>
              </a:rPr>
              <a:t>23/28</a:t>
            </a:r>
          </a:p>
        </p:txBody>
      </p:sp>
      <p:sp>
        <p:nvSpPr>
          <p:cNvPr id="274437" name="Text Box 5"/>
          <p:cNvSpPr txBox="1">
            <a:spLocks noChangeArrowheads="1"/>
          </p:cNvSpPr>
          <p:nvPr/>
        </p:nvSpPr>
        <p:spPr bwMode="auto">
          <a:xfrm>
            <a:off x="0" y="-26988"/>
            <a:ext cx="9085263" cy="1066801"/>
          </a:xfrm>
          <a:prstGeom prst="rect">
            <a:avLst/>
          </a:prstGeom>
          <a:noFill/>
          <a:ln w="9525">
            <a:noFill/>
            <a:miter lim="800000"/>
            <a:headEnd/>
            <a:tailEnd/>
          </a:ln>
          <a:effectLst/>
        </p:spPr>
        <p:txBody>
          <a:bodyPr>
            <a:spAutoFit/>
          </a:bodyPr>
          <a:lstStyle/>
          <a:p>
            <a:pPr>
              <a:buClr>
                <a:srgbClr val="FF0000"/>
              </a:buClr>
              <a:buFont typeface="Wingdings" pitchFamily="2" charset="2"/>
              <a:buNone/>
              <a:tabLst>
                <a:tab pos="1438275" algn="l"/>
              </a:tabLst>
            </a:pPr>
            <a:r>
              <a:rPr lang="en-US" sz="3200" b="1">
                <a:solidFill>
                  <a:schemeClr val="bg1"/>
                </a:solidFill>
                <a:latin typeface="Tahoma" pitchFamily="34" charset="0"/>
              </a:rPr>
              <a:t>Asymmetric Digital Subscriber Lines (ADSL)</a:t>
            </a:r>
          </a:p>
        </p:txBody>
      </p:sp>
      <p:sp>
        <p:nvSpPr>
          <p:cNvPr id="274439" name="Rectangle 7"/>
          <p:cNvSpPr>
            <a:spLocks noChangeArrowheads="1"/>
          </p:cNvSpPr>
          <p:nvPr/>
        </p:nvSpPr>
        <p:spPr bwMode="black">
          <a:xfrm>
            <a:off x="0" y="1268413"/>
            <a:ext cx="9144000" cy="4454525"/>
          </a:xfrm>
          <a:prstGeom prst="rect">
            <a:avLst/>
          </a:prstGeom>
          <a:noFill/>
          <a:ln w="9525">
            <a:noFill/>
            <a:miter lim="800000"/>
            <a:headEnd/>
            <a:tailEnd/>
          </a:ln>
          <a:effectLst/>
        </p:spPr>
        <p:txBody>
          <a:bodyPr/>
          <a:lstStyle/>
          <a:p>
            <a:pPr marL="342900" indent="-342900" algn="l">
              <a:spcBef>
                <a:spcPct val="20000"/>
              </a:spcBef>
              <a:buClr>
                <a:srgbClr val="FF0000"/>
              </a:buClr>
              <a:buFont typeface="Wingdings" pitchFamily="2" charset="2"/>
              <a:buChar char="q"/>
            </a:pPr>
            <a:r>
              <a:rPr kumimoji="1" lang="en-US" sz="2800"/>
              <a:t>Link between subscriber and network</a:t>
            </a:r>
          </a:p>
          <a:p>
            <a:pPr marL="342900" indent="-342900" algn="l">
              <a:spcBef>
                <a:spcPct val="20000"/>
              </a:spcBef>
              <a:buClr>
                <a:srgbClr val="FF0000"/>
              </a:buClr>
              <a:buFont typeface="Wingdings" pitchFamily="2" charset="2"/>
              <a:buChar char="q"/>
            </a:pPr>
            <a:r>
              <a:rPr kumimoji="1" lang="en-US" sz="2800"/>
              <a:t>Uses currently installed twisted pair cable</a:t>
            </a:r>
          </a:p>
          <a:p>
            <a:pPr marL="342900" indent="-342900" algn="l">
              <a:spcBef>
                <a:spcPct val="20000"/>
              </a:spcBef>
              <a:buClr>
                <a:srgbClr val="FF0000"/>
              </a:buClr>
              <a:buFont typeface="Wingdings" pitchFamily="2" charset="2"/>
              <a:buChar char="q"/>
            </a:pPr>
            <a:r>
              <a:rPr kumimoji="1" lang="en-US" sz="2800"/>
              <a:t>Is Asymmetric - bigger downstream than upstream</a:t>
            </a:r>
          </a:p>
          <a:p>
            <a:pPr marL="342900" indent="-342900" algn="l">
              <a:spcBef>
                <a:spcPct val="20000"/>
              </a:spcBef>
              <a:buClr>
                <a:srgbClr val="FF0000"/>
              </a:buClr>
              <a:buFont typeface="Wingdings" pitchFamily="2" charset="2"/>
              <a:buChar char="q"/>
            </a:pPr>
            <a:r>
              <a:rPr kumimoji="1" lang="en-US" sz="2800"/>
              <a:t>Uses Frequency division multiplexing</a:t>
            </a:r>
          </a:p>
          <a:p>
            <a:pPr marL="742950" lvl="1" indent="-285750" algn="l">
              <a:spcBef>
                <a:spcPct val="20000"/>
              </a:spcBef>
              <a:buClr>
                <a:srgbClr val="FF0000"/>
              </a:buClr>
              <a:buFont typeface="Wingdings" pitchFamily="2" charset="2"/>
              <a:buChar char="Ø"/>
            </a:pPr>
            <a:r>
              <a:rPr kumimoji="1" lang="en-US" sz="2400"/>
              <a:t>reserve lowest 25kHz for voice </a:t>
            </a:r>
            <a:r>
              <a:rPr lang="en-US" sz="2400"/>
              <a:t>POTS (Plain Old Telephone Service</a:t>
            </a:r>
            <a:endParaRPr kumimoji="1" lang="en-US" sz="2400"/>
          </a:p>
          <a:p>
            <a:pPr marL="742950" lvl="1" indent="-285750" algn="l">
              <a:spcBef>
                <a:spcPct val="20000"/>
              </a:spcBef>
              <a:buClr>
                <a:srgbClr val="FF0000"/>
              </a:buClr>
              <a:buFont typeface="Wingdings" pitchFamily="2" charset="2"/>
              <a:buChar char="Ø"/>
            </a:pPr>
            <a:r>
              <a:rPr kumimoji="1" lang="en-US" sz="2400"/>
              <a:t>uses FDM or echo cancellation to support downstream and upstream data transmission</a:t>
            </a:r>
          </a:p>
          <a:p>
            <a:pPr marL="342900" indent="-342900" algn="l">
              <a:spcBef>
                <a:spcPct val="20000"/>
              </a:spcBef>
              <a:buClr>
                <a:srgbClr val="FF0000"/>
              </a:buClr>
              <a:buFont typeface="Wingdings" pitchFamily="2" charset="2"/>
              <a:buChar char="q"/>
            </a:pPr>
            <a:r>
              <a:rPr kumimoji="1" lang="en-US" sz="2800"/>
              <a:t>Has a range of up to 5.5km</a:t>
            </a:r>
          </a:p>
          <a:p>
            <a:pPr marL="342900" indent="-342900" algn="l">
              <a:spcBef>
                <a:spcPct val="20000"/>
              </a:spcBef>
              <a:buFontTx/>
              <a:buChar char="•"/>
            </a:pPr>
            <a:endParaRPr kumimoji="1" lang="en-US"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DBFB627-8DBB-4A51-93A3-C5B177027D07}" type="slidenum">
              <a:rPr lang="en-US"/>
              <a:pPr/>
              <a:t>5</a:t>
            </a:fld>
            <a:endParaRPr lang="en-US"/>
          </a:p>
        </p:txBody>
      </p:sp>
      <p:sp>
        <p:nvSpPr>
          <p:cNvPr id="10240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eaLnBrk="1" hangingPunct="1"/>
            <a:r>
              <a:rPr lang="id-ID" sz="4400">
                <a:solidFill>
                  <a:schemeClr val="tx2"/>
                </a:solidFill>
                <a:effectLst>
                  <a:outerShdw blurRad="38100" dist="38100" dir="2700000" algn="tl">
                    <a:srgbClr val="000000"/>
                  </a:outerShdw>
                </a:effectLst>
              </a:rPr>
              <a:t>Kabel Tembaga</a:t>
            </a:r>
            <a:endParaRPr lang="en-US" sz="4400">
              <a:solidFill>
                <a:schemeClr val="tx2"/>
              </a:solidFill>
              <a:effectLst>
                <a:outerShdw blurRad="38100" dist="38100" dir="2700000" algn="tl">
                  <a:srgbClr val="000000"/>
                </a:outerShdw>
              </a:effectLst>
            </a:endParaRPr>
          </a:p>
        </p:txBody>
      </p:sp>
      <p:sp>
        <p:nvSpPr>
          <p:cNvPr id="102405"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Ø"/>
            </a:pPr>
            <a:r>
              <a:rPr lang="id-ID" sz="2400">
                <a:effectLst>
                  <a:outerShdw blurRad="38100" dist="38100" dir="2700000" algn="tl">
                    <a:srgbClr val="000000"/>
                  </a:outerShdw>
                </a:effectLst>
              </a:rPr>
              <a:t>Paling lama dan sudah biasa digunakan </a:t>
            </a:r>
          </a:p>
          <a:p>
            <a:pPr marL="342900" indent="-342900" eaLnBrk="1" hangingPunct="1">
              <a:spcBef>
                <a:spcPct val="20000"/>
              </a:spcBef>
              <a:buClr>
                <a:schemeClr val="hlink"/>
              </a:buClr>
              <a:buSzPct val="80000"/>
              <a:buFont typeface="Wingdings" pitchFamily="2" charset="2"/>
              <a:buChar char="Ø"/>
            </a:pPr>
            <a:r>
              <a:rPr lang="id-ID" sz="2400">
                <a:effectLst>
                  <a:outerShdw blurRad="38100" dist="38100" dir="2700000" algn="tl">
                    <a:srgbClr val="000000"/>
                  </a:outerShdw>
                </a:effectLst>
              </a:rPr>
              <a:t>Kelemahan: redaman tinggi dan sensitif terhadap interferensi</a:t>
            </a:r>
          </a:p>
          <a:p>
            <a:pPr marL="342900" indent="-342900" eaLnBrk="1" hangingPunct="1">
              <a:spcBef>
                <a:spcPct val="20000"/>
              </a:spcBef>
              <a:buClr>
                <a:schemeClr val="hlink"/>
              </a:buClr>
              <a:buSzPct val="80000"/>
              <a:buFont typeface="Wingdings" pitchFamily="2" charset="2"/>
              <a:buChar char="Ø"/>
            </a:pPr>
            <a:r>
              <a:rPr lang="id-ID" sz="2400">
                <a:effectLst>
                  <a:outerShdw blurRad="38100" dist="38100" dir="2700000" algn="tl">
                    <a:srgbClr val="000000"/>
                  </a:outerShdw>
                </a:effectLst>
              </a:rPr>
              <a:t>Redaman pada suatu kabel tembaga akan meningkat bila frekuensi dinaikkan</a:t>
            </a:r>
          </a:p>
          <a:p>
            <a:pPr marL="342900" indent="-342900" eaLnBrk="1" hangingPunct="1">
              <a:spcBef>
                <a:spcPct val="20000"/>
              </a:spcBef>
              <a:buClr>
                <a:schemeClr val="hlink"/>
              </a:buClr>
              <a:buSzPct val="80000"/>
              <a:buFont typeface="Wingdings" pitchFamily="2" charset="2"/>
              <a:buChar char="Ø"/>
            </a:pPr>
            <a:r>
              <a:rPr lang="id-ID" sz="2400">
                <a:effectLst>
                  <a:outerShdw blurRad="38100" dist="38100" dir="2700000" algn="tl">
                    <a:srgbClr val="000000"/>
                  </a:outerShdw>
                </a:effectLst>
              </a:rPr>
              <a:t>Kecepatan rambat sinyal di dalam kabel tembaga mendekati 200.000 km/detik</a:t>
            </a:r>
          </a:p>
          <a:p>
            <a:pPr marL="342900" indent="-342900" eaLnBrk="1" hangingPunct="1">
              <a:spcBef>
                <a:spcPct val="20000"/>
              </a:spcBef>
              <a:buClr>
                <a:schemeClr val="hlink"/>
              </a:buClr>
              <a:buSzPct val="80000"/>
              <a:buFont typeface="Wingdings" pitchFamily="2" charset="2"/>
              <a:buChar char="Ø"/>
            </a:pPr>
            <a:r>
              <a:rPr lang="id-ID" sz="2400">
                <a:effectLst>
                  <a:outerShdw blurRad="38100" dist="38100" dir="2700000" algn="tl">
                    <a:srgbClr val="000000"/>
                  </a:outerShdw>
                </a:effectLst>
              </a:rPr>
              <a:t>Tiga jenis kabel tembaga yang biasa digunakan:</a:t>
            </a:r>
          </a:p>
          <a:p>
            <a:pPr marL="742950" lvl="1" indent="-285750" eaLnBrk="1" hangingPunct="1">
              <a:spcBef>
                <a:spcPct val="20000"/>
              </a:spcBef>
              <a:buClr>
                <a:schemeClr val="tx2"/>
              </a:buClr>
              <a:buSzPct val="50000"/>
              <a:buFont typeface="Wingdings" pitchFamily="2" charset="2"/>
              <a:buChar char="l"/>
            </a:pPr>
            <a:r>
              <a:rPr lang="id-ID" sz="2000">
                <a:effectLst>
                  <a:outerShdw blurRad="38100" dist="38100" dir="2700000" algn="tl">
                    <a:srgbClr val="000000"/>
                  </a:outerShdw>
                </a:effectLst>
              </a:rPr>
              <a:t>Open wire</a:t>
            </a:r>
          </a:p>
          <a:p>
            <a:pPr marL="742950" lvl="1" indent="-285750" eaLnBrk="1" hangingPunct="1">
              <a:spcBef>
                <a:spcPct val="20000"/>
              </a:spcBef>
              <a:buClr>
                <a:schemeClr val="tx2"/>
              </a:buClr>
              <a:buSzPct val="50000"/>
              <a:buFont typeface="Wingdings" pitchFamily="2" charset="2"/>
              <a:buChar char="l"/>
            </a:pPr>
            <a:r>
              <a:rPr lang="id-ID" sz="2000">
                <a:effectLst>
                  <a:outerShdw blurRad="38100" dist="38100" dir="2700000" algn="tl">
                    <a:srgbClr val="000000"/>
                  </a:outerShdw>
                </a:effectLst>
              </a:rPr>
              <a:t>Coaxial</a:t>
            </a:r>
          </a:p>
          <a:p>
            <a:pPr marL="742950" lvl="1" indent="-285750" eaLnBrk="1" hangingPunct="1">
              <a:spcBef>
                <a:spcPct val="20000"/>
              </a:spcBef>
              <a:buClr>
                <a:schemeClr val="tx2"/>
              </a:buClr>
              <a:buSzPct val="50000"/>
              <a:buFont typeface="Wingdings" pitchFamily="2" charset="2"/>
              <a:buChar char="l"/>
            </a:pPr>
            <a:r>
              <a:rPr lang="id-ID" sz="2000">
                <a:effectLst>
                  <a:outerShdw blurRad="38100" dist="38100" dir="2700000" algn="tl">
                    <a:srgbClr val="000000"/>
                  </a:outerShdw>
                </a:effectLst>
              </a:rPr>
              <a:t>Twisted Pair</a:t>
            </a:r>
            <a:endParaRPr lang="en-US" sz="20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CD036C4-380C-4E43-A372-A0A34E104C24}" type="slidenum">
              <a:rPr lang="en-US"/>
              <a:pPr/>
              <a:t>6</a:t>
            </a:fld>
            <a:endParaRPr lang="en-US"/>
          </a:p>
        </p:txBody>
      </p:sp>
      <p:sp>
        <p:nvSpPr>
          <p:cNvPr id="103428" name="Rectangle 4"/>
          <p:cNvSpPr>
            <a:spLocks noChangeArrowheads="1"/>
          </p:cNvSpPr>
          <p:nvPr/>
        </p:nvSpPr>
        <p:spPr bwMode="auto">
          <a:xfrm>
            <a:off x="457200" y="476250"/>
            <a:ext cx="8229600" cy="5434013"/>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Ø"/>
            </a:pPr>
            <a:r>
              <a:rPr lang="id-ID" sz="3200">
                <a:effectLst>
                  <a:outerShdw blurRad="38100" dist="38100" dir="2700000" algn="tl">
                    <a:srgbClr val="000000"/>
                  </a:outerShdw>
                </a:effectLst>
              </a:rPr>
              <a:t>Open wire</a:t>
            </a:r>
          </a:p>
          <a:p>
            <a:pPr marL="742950" lvl="1" indent="-285750" eaLnBrk="1" hangingPunct="1">
              <a:spcBef>
                <a:spcPct val="20000"/>
              </a:spcBef>
              <a:buClr>
                <a:schemeClr val="tx2"/>
              </a:buClr>
              <a:buSzPct val="50000"/>
              <a:buFont typeface="Wingdings" pitchFamily="2" charset="2"/>
              <a:buChar char="l"/>
            </a:pPr>
            <a:r>
              <a:rPr lang="id-ID" sz="2800">
                <a:effectLst>
                  <a:outerShdw blurRad="38100" dist="38100" dir="2700000" algn="tl">
                    <a:srgbClr val="000000"/>
                  </a:outerShdw>
                </a:effectLst>
              </a:rPr>
              <a:t>Sudah jarang digunakan</a:t>
            </a:r>
          </a:p>
          <a:p>
            <a:pPr marL="742950" lvl="1" indent="-285750" eaLnBrk="1" hangingPunct="1">
              <a:spcBef>
                <a:spcPct val="20000"/>
              </a:spcBef>
              <a:buClr>
                <a:schemeClr val="tx2"/>
              </a:buClr>
              <a:buSzPct val="50000"/>
              <a:buFont typeface="Wingdings" pitchFamily="2" charset="2"/>
              <a:buChar char="l"/>
            </a:pPr>
            <a:r>
              <a:rPr lang="id-ID" sz="2800">
                <a:effectLst>
                  <a:outerShdw blurRad="38100" dist="38100" dir="2700000" algn="tl">
                    <a:srgbClr val="000000"/>
                  </a:outerShdw>
                </a:effectLst>
              </a:rPr>
              <a:t>Kelemahan:</a:t>
            </a:r>
          </a:p>
          <a:p>
            <a:pPr marL="1143000" lvl="2" indent="-228600" eaLnBrk="1" hangingPunct="1">
              <a:spcBef>
                <a:spcPct val="20000"/>
              </a:spcBef>
              <a:buClr>
                <a:schemeClr val="accent2"/>
              </a:buClr>
              <a:buFontTx/>
              <a:buChar char="•"/>
            </a:pPr>
            <a:r>
              <a:rPr lang="id-ID" sz="2400">
                <a:effectLst>
                  <a:outerShdw blurRad="38100" dist="38100" dir="2700000" algn="tl">
                    <a:srgbClr val="000000"/>
                  </a:outerShdw>
                </a:effectLst>
              </a:rPr>
              <a:t>Terpengaruh kondisi cuaca dan lingkungan</a:t>
            </a:r>
          </a:p>
          <a:p>
            <a:pPr marL="1143000" lvl="2" indent="-228600" eaLnBrk="1" hangingPunct="1">
              <a:spcBef>
                <a:spcPct val="20000"/>
              </a:spcBef>
              <a:buClr>
                <a:schemeClr val="accent2"/>
              </a:buClr>
              <a:buFontTx/>
              <a:buChar char="•"/>
            </a:pPr>
            <a:r>
              <a:rPr lang="id-ID" sz="2400">
                <a:effectLst>
                  <a:outerShdw blurRad="38100" dist="38100" dir="2700000" algn="tl">
                    <a:srgbClr val="000000"/>
                  </a:outerShdw>
                </a:effectLst>
              </a:rPr>
              <a:t>Kapasitas terbatas (hanya sekitar 12 kanal voice)</a:t>
            </a:r>
            <a:endParaRPr lang="en-US" sz="2400">
              <a:effectLst>
                <a:outerShdw blurRad="38100" dist="38100" dir="2700000" algn="tl">
                  <a:srgbClr val="000000"/>
                </a:outerShdw>
              </a:effectLst>
            </a:endParaRPr>
          </a:p>
        </p:txBody>
      </p:sp>
      <p:pic>
        <p:nvPicPr>
          <p:cNvPr id="103429" name="Picture 5"/>
          <p:cNvPicPr>
            <a:picLocks noChangeAspect="1" noChangeArrowheads="1"/>
          </p:cNvPicPr>
          <p:nvPr/>
        </p:nvPicPr>
        <p:blipFill>
          <a:blip r:embed="rId2"/>
          <a:srcRect/>
          <a:stretch>
            <a:fillRect/>
          </a:stretch>
        </p:blipFill>
        <p:spPr bwMode="auto">
          <a:xfrm>
            <a:off x="1908175" y="3141663"/>
            <a:ext cx="5086350" cy="29146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BA797BFD-DBC8-473F-9B38-105274CC5571}" type="slidenum">
              <a:rPr lang="en-US"/>
              <a:pPr/>
              <a:t>7</a:t>
            </a:fld>
            <a:endParaRPr lang="en-US"/>
          </a:p>
        </p:txBody>
      </p:sp>
      <p:sp>
        <p:nvSpPr>
          <p:cNvPr id="104452" name="Rectangle 4"/>
          <p:cNvSpPr>
            <a:spLocks noChangeArrowheads="1"/>
          </p:cNvSpPr>
          <p:nvPr/>
        </p:nvSpPr>
        <p:spPr bwMode="auto">
          <a:xfrm>
            <a:off x="179388" y="188913"/>
            <a:ext cx="8229600" cy="550545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Ø"/>
            </a:pPr>
            <a:r>
              <a:rPr lang="id-ID" sz="3200">
                <a:effectLst>
                  <a:outerShdw blurRad="38100" dist="38100" dir="2700000" algn="tl">
                    <a:srgbClr val="000000"/>
                  </a:outerShdw>
                </a:effectLst>
              </a:rPr>
              <a:t>Coaxial</a:t>
            </a:r>
            <a:endParaRPr lang="en-US" sz="3200">
              <a:effectLst>
                <a:outerShdw blurRad="38100" dist="38100" dir="2700000" algn="tl">
                  <a:srgbClr val="000000"/>
                </a:outerShdw>
              </a:effectLst>
            </a:endParaRPr>
          </a:p>
        </p:txBody>
      </p:sp>
      <p:pic>
        <p:nvPicPr>
          <p:cNvPr id="104453" name="Picture 5"/>
          <p:cNvPicPr>
            <a:picLocks noChangeAspect="1" noChangeArrowheads="1"/>
          </p:cNvPicPr>
          <p:nvPr/>
        </p:nvPicPr>
        <p:blipFill>
          <a:blip r:embed="rId2"/>
          <a:srcRect/>
          <a:stretch>
            <a:fillRect/>
          </a:stretch>
        </p:blipFill>
        <p:spPr bwMode="auto">
          <a:xfrm>
            <a:off x="250825" y="981075"/>
            <a:ext cx="4321175" cy="3065463"/>
          </a:xfrm>
          <a:prstGeom prst="rect">
            <a:avLst/>
          </a:prstGeom>
          <a:noFill/>
          <a:ln w="9525">
            <a:noFill/>
            <a:miter lim="800000"/>
            <a:headEnd/>
            <a:tailEnd/>
          </a:ln>
          <a:effectLst/>
        </p:spPr>
      </p:pic>
      <p:pic>
        <p:nvPicPr>
          <p:cNvPr id="104454" name="Picture 6"/>
          <p:cNvPicPr>
            <a:picLocks noChangeAspect="1" noChangeArrowheads="1"/>
          </p:cNvPicPr>
          <p:nvPr/>
        </p:nvPicPr>
        <p:blipFill>
          <a:blip r:embed="rId3"/>
          <a:srcRect/>
          <a:stretch>
            <a:fillRect/>
          </a:stretch>
        </p:blipFill>
        <p:spPr bwMode="auto">
          <a:xfrm>
            <a:off x="4849813" y="3162300"/>
            <a:ext cx="4294187" cy="3003550"/>
          </a:xfrm>
          <a:prstGeom prst="rect">
            <a:avLst/>
          </a:prstGeom>
          <a:noFill/>
          <a:ln w="9525">
            <a:noFill/>
            <a:miter lim="800000"/>
            <a:headEnd/>
            <a:tailEnd/>
          </a:ln>
          <a:effectLst/>
        </p:spPr>
      </p:pic>
      <p:sp>
        <p:nvSpPr>
          <p:cNvPr id="104455" name="Text Box 7"/>
          <p:cNvSpPr txBox="1">
            <a:spLocks noChangeArrowheads="1"/>
          </p:cNvSpPr>
          <p:nvPr/>
        </p:nvSpPr>
        <p:spPr bwMode="auto">
          <a:xfrm>
            <a:off x="4356100" y="3573463"/>
            <a:ext cx="501650" cy="366712"/>
          </a:xfrm>
          <a:prstGeom prst="rect">
            <a:avLst/>
          </a:prstGeom>
          <a:noFill/>
          <a:ln w="9525">
            <a:noFill/>
            <a:miter lim="800000"/>
            <a:headEnd/>
            <a:tailEnd/>
          </a:ln>
          <a:effectLst/>
        </p:spPr>
        <p:txBody>
          <a:bodyPr wrap="none">
            <a:spAutoFit/>
          </a:bodyPr>
          <a:lstStyle/>
          <a:p>
            <a:r>
              <a:rPr lang="id-ID" b="1">
                <a:solidFill>
                  <a:srgbClr val="003300"/>
                </a:solidFill>
              </a:rPr>
              <a:t>(A)</a:t>
            </a:r>
            <a:endParaRPr lang="en-US" b="1">
              <a:solidFill>
                <a:srgbClr val="003300"/>
              </a:solidFill>
            </a:endParaRPr>
          </a:p>
        </p:txBody>
      </p:sp>
      <p:sp>
        <p:nvSpPr>
          <p:cNvPr id="104456" name="Text Box 8"/>
          <p:cNvSpPr txBox="1">
            <a:spLocks noChangeArrowheads="1"/>
          </p:cNvSpPr>
          <p:nvPr/>
        </p:nvSpPr>
        <p:spPr bwMode="auto">
          <a:xfrm>
            <a:off x="4356100" y="3278188"/>
            <a:ext cx="501650" cy="366712"/>
          </a:xfrm>
          <a:prstGeom prst="rect">
            <a:avLst/>
          </a:prstGeom>
          <a:noFill/>
          <a:ln w="9525">
            <a:noFill/>
            <a:miter lim="800000"/>
            <a:headEnd/>
            <a:tailEnd/>
          </a:ln>
          <a:effectLst/>
        </p:spPr>
        <p:txBody>
          <a:bodyPr wrap="none">
            <a:spAutoFit/>
          </a:bodyPr>
          <a:lstStyle/>
          <a:p>
            <a:r>
              <a:rPr lang="id-ID" b="1">
                <a:solidFill>
                  <a:srgbClr val="003300"/>
                </a:solidFill>
              </a:rPr>
              <a:t>(B)</a:t>
            </a:r>
            <a:endParaRPr lang="en-US" b="1">
              <a:solidFill>
                <a:srgbClr val="003300"/>
              </a:solidFill>
            </a:endParaRPr>
          </a:p>
        </p:txBody>
      </p:sp>
      <p:sp>
        <p:nvSpPr>
          <p:cNvPr id="104457" name="Text Box 9"/>
          <p:cNvSpPr txBox="1">
            <a:spLocks noChangeArrowheads="1"/>
          </p:cNvSpPr>
          <p:nvPr/>
        </p:nvSpPr>
        <p:spPr bwMode="auto">
          <a:xfrm>
            <a:off x="4357688" y="2990850"/>
            <a:ext cx="501650" cy="366713"/>
          </a:xfrm>
          <a:prstGeom prst="rect">
            <a:avLst/>
          </a:prstGeom>
          <a:noFill/>
          <a:ln w="9525">
            <a:noFill/>
            <a:miter lim="800000"/>
            <a:headEnd/>
            <a:tailEnd/>
          </a:ln>
          <a:effectLst/>
        </p:spPr>
        <p:txBody>
          <a:bodyPr wrap="none">
            <a:spAutoFit/>
          </a:bodyPr>
          <a:lstStyle/>
          <a:p>
            <a:r>
              <a:rPr lang="id-ID" b="1">
                <a:solidFill>
                  <a:srgbClr val="003300"/>
                </a:solidFill>
              </a:rPr>
              <a:t>(C)</a:t>
            </a:r>
            <a:endParaRPr lang="en-US" b="1">
              <a:solidFill>
                <a:srgbClr val="003300"/>
              </a:solidFill>
            </a:endParaRPr>
          </a:p>
        </p:txBody>
      </p:sp>
      <p:sp>
        <p:nvSpPr>
          <p:cNvPr id="104458" name="Text Box 10"/>
          <p:cNvSpPr txBox="1">
            <a:spLocks noChangeArrowheads="1"/>
          </p:cNvSpPr>
          <p:nvPr/>
        </p:nvSpPr>
        <p:spPr bwMode="auto">
          <a:xfrm>
            <a:off x="4357688" y="2565400"/>
            <a:ext cx="501650" cy="366713"/>
          </a:xfrm>
          <a:prstGeom prst="rect">
            <a:avLst/>
          </a:prstGeom>
          <a:noFill/>
          <a:ln w="9525">
            <a:noFill/>
            <a:miter lim="800000"/>
            <a:headEnd/>
            <a:tailEnd/>
          </a:ln>
          <a:effectLst/>
        </p:spPr>
        <p:txBody>
          <a:bodyPr wrap="none">
            <a:spAutoFit/>
          </a:bodyPr>
          <a:lstStyle/>
          <a:p>
            <a:r>
              <a:rPr lang="id-ID" b="1">
                <a:solidFill>
                  <a:srgbClr val="003300"/>
                </a:solidFill>
              </a:rPr>
              <a:t>(D)</a:t>
            </a:r>
            <a:endParaRPr lang="en-US" b="1">
              <a:solidFill>
                <a:srgbClr val="003300"/>
              </a:solidFill>
            </a:endParaRPr>
          </a:p>
        </p:txBody>
      </p:sp>
      <p:sp>
        <p:nvSpPr>
          <p:cNvPr id="104459" name="Text Box 11"/>
          <p:cNvSpPr txBox="1">
            <a:spLocks noChangeArrowheads="1"/>
          </p:cNvSpPr>
          <p:nvPr/>
        </p:nvSpPr>
        <p:spPr bwMode="auto">
          <a:xfrm>
            <a:off x="4932363" y="987425"/>
            <a:ext cx="4197350" cy="1190625"/>
          </a:xfrm>
          <a:prstGeom prst="rect">
            <a:avLst/>
          </a:prstGeom>
          <a:noFill/>
          <a:ln w="9525">
            <a:noFill/>
            <a:miter lim="800000"/>
            <a:headEnd/>
            <a:tailEnd/>
          </a:ln>
          <a:effectLst/>
        </p:spPr>
        <p:txBody>
          <a:bodyPr wrap="none">
            <a:spAutoFit/>
          </a:bodyPr>
          <a:lstStyle/>
          <a:p>
            <a:r>
              <a:rPr lang="id-ID"/>
              <a:t>Bandwidth tinggi dan lebih kebal </a:t>
            </a:r>
          </a:p>
          <a:p>
            <a:r>
              <a:rPr lang="id-ID"/>
              <a:t>terhadap interferensi</a:t>
            </a:r>
          </a:p>
          <a:p>
            <a:r>
              <a:rPr lang="id-ID"/>
              <a:t>Contoh penggunaan : pada antena TV, </a:t>
            </a:r>
          </a:p>
          <a:p>
            <a:r>
              <a:rPr lang="id-ID"/>
              <a:t>LAN dsb.</a:t>
            </a:r>
            <a:endParaRPr lang="en-US"/>
          </a:p>
        </p:txBody>
      </p:sp>
      <p:pic>
        <p:nvPicPr>
          <p:cNvPr id="104460" name="Picture 12"/>
          <p:cNvPicPr>
            <a:picLocks noChangeAspect="1" noChangeArrowheads="1"/>
          </p:cNvPicPr>
          <p:nvPr/>
        </p:nvPicPr>
        <p:blipFill>
          <a:blip r:embed="rId4"/>
          <a:srcRect/>
          <a:stretch>
            <a:fillRect/>
          </a:stretch>
        </p:blipFill>
        <p:spPr bwMode="auto">
          <a:xfrm>
            <a:off x="539750" y="4437063"/>
            <a:ext cx="3771900" cy="863600"/>
          </a:xfrm>
          <a:prstGeom prst="rect">
            <a:avLst/>
          </a:prstGeom>
          <a:noFill/>
          <a:ln w="9525">
            <a:noFill/>
            <a:miter lim="800000"/>
            <a:headEnd/>
            <a:tailEnd/>
          </a:ln>
          <a:effectLst/>
        </p:spPr>
      </p:pic>
      <p:sp>
        <p:nvSpPr>
          <p:cNvPr id="104461" name="Text Box 13"/>
          <p:cNvSpPr txBox="1">
            <a:spLocks noChangeArrowheads="1"/>
          </p:cNvSpPr>
          <p:nvPr/>
        </p:nvSpPr>
        <p:spPr bwMode="auto">
          <a:xfrm>
            <a:off x="755650" y="5373688"/>
            <a:ext cx="3276600" cy="304800"/>
          </a:xfrm>
          <a:prstGeom prst="rect">
            <a:avLst/>
          </a:prstGeom>
          <a:noFill/>
          <a:ln w="9525">
            <a:noFill/>
            <a:miter lim="800000"/>
            <a:headEnd/>
            <a:tailEnd/>
          </a:ln>
          <a:effectLst/>
        </p:spPr>
        <p:txBody>
          <a:bodyPr>
            <a:spAutoFit/>
          </a:bodyPr>
          <a:lstStyle/>
          <a:p>
            <a:pPr algn="ctr">
              <a:spcBef>
                <a:spcPct val="50000"/>
              </a:spcBef>
            </a:pPr>
            <a:r>
              <a:rPr lang="th-TH" sz="1400"/>
              <a:t>RG58 coax and BNC Connector</a:t>
            </a:r>
            <a:endParaRPr lang="th-TH" sz="2800">
              <a:latin typeface="Angsana New" pitchFamily="18" charset="-3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40D6DA0-C1D6-4CFB-AF8D-233F6463FFBE}" type="slidenum">
              <a:rPr lang="en-US"/>
              <a:pPr/>
              <a:t>8</a:t>
            </a:fld>
            <a:endParaRPr lang="en-US"/>
          </a:p>
        </p:txBody>
      </p:sp>
      <p:sp>
        <p:nvSpPr>
          <p:cNvPr id="105476" name="Rectangle 4"/>
          <p:cNvSpPr>
            <a:spLocks noChangeArrowheads="1"/>
          </p:cNvSpPr>
          <p:nvPr/>
        </p:nvSpPr>
        <p:spPr bwMode="auto">
          <a:xfrm>
            <a:off x="457200" y="549275"/>
            <a:ext cx="8229600" cy="5576888"/>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Ø"/>
            </a:pPr>
            <a:r>
              <a:rPr lang="id-ID" sz="3200">
                <a:effectLst>
                  <a:outerShdw blurRad="38100" dist="38100" dir="2700000" algn="tl">
                    <a:srgbClr val="000000"/>
                  </a:outerShdw>
                </a:effectLst>
              </a:rPr>
              <a:t>Twisted pair</a:t>
            </a:r>
          </a:p>
          <a:p>
            <a:pPr marL="742950" lvl="1" indent="-285750" eaLnBrk="1" hangingPunct="1">
              <a:spcBef>
                <a:spcPct val="20000"/>
              </a:spcBef>
              <a:buClr>
                <a:schemeClr val="tx2"/>
              </a:buClr>
              <a:buSzPct val="50000"/>
              <a:buFont typeface="Wingdings" pitchFamily="2" charset="2"/>
              <a:buChar char="l"/>
            </a:pPr>
            <a:endParaRPr lang="en-US" sz="2800">
              <a:effectLst>
                <a:outerShdw blurRad="38100" dist="38100" dir="2700000" algn="tl">
                  <a:srgbClr val="000000"/>
                </a:outerShdw>
              </a:effectLst>
            </a:endParaRPr>
          </a:p>
        </p:txBody>
      </p:sp>
      <p:pic>
        <p:nvPicPr>
          <p:cNvPr id="105477" name="Picture 5"/>
          <p:cNvPicPr>
            <a:picLocks noChangeAspect="1" noChangeArrowheads="1"/>
          </p:cNvPicPr>
          <p:nvPr/>
        </p:nvPicPr>
        <p:blipFill>
          <a:blip r:embed="rId2"/>
          <a:srcRect/>
          <a:stretch>
            <a:fillRect/>
          </a:stretch>
        </p:blipFill>
        <p:spPr bwMode="auto">
          <a:xfrm>
            <a:off x="2555875" y="1270000"/>
            <a:ext cx="3887788" cy="1798638"/>
          </a:xfrm>
          <a:prstGeom prst="rect">
            <a:avLst/>
          </a:prstGeom>
          <a:noFill/>
          <a:ln w="9525">
            <a:noFill/>
            <a:miter lim="800000"/>
            <a:headEnd/>
            <a:tailEnd/>
          </a:ln>
          <a:effectLst/>
        </p:spPr>
      </p:pic>
      <p:sp>
        <p:nvSpPr>
          <p:cNvPr id="105478" name="Text Box 6"/>
          <p:cNvSpPr txBox="1">
            <a:spLocks noChangeArrowheads="1"/>
          </p:cNvSpPr>
          <p:nvPr/>
        </p:nvSpPr>
        <p:spPr bwMode="auto">
          <a:xfrm>
            <a:off x="4140200" y="352425"/>
            <a:ext cx="4527550" cy="366713"/>
          </a:xfrm>
          <a:prstGeom prst="rect">
            <a:avLst/>
          </a:prstGeom>
          <a:noFill/>
          <a:ln w="9525">
            <a:noFill/>
            <a:miter lim="800000"/>
            <a:headEnd/>
            <a:tailEnd/>
          </a:ln>
          <a:effectLst/>
        </p:spPr>
        <p:txBody>
          <a:bodyPr wrap="none">
            <a:spAutoFit/>
          </a:bodyPr>
          <a:lstStyle/>
          <a:p>
            <a:r>
              <a:rPr lang="id-ID"/>
              <a:t>Kabel dipilin untuk mengeliminasi crosstalk</a:t>
            </a:r>
            <a:endParaRPr lang="en-US"/>
          </a:p>
        </p:txBody>
      </p:sp>
      <p:sp>
        <p:nvSpPr>
          <p:cNvPr id="105479" name="Line 7"/>
          <p:cNvSpPr>
            <a:spLocks noChangeShapeType="1"/>
          </p:cNvSpPr>
          <p:nvPr/>
        </p:nvSpPr>
        <p:spPr bwMode="auto">
          <a:xfrm>
            <a:off x="5219700" y="765175"/>
            <a:ext cx="0" cy="1079500"/>
          </a:xfrm>
          <a:prstGeom prst="line">
            <a:avLst/>
          </a:prstGeom>
          <a:noFill/>
          <a:ln w="9525">
            <a:solidFill>
              <a:srgbClr val="003300"/>
            </a:solidFill>
            <a:round/>
            <a:headEnd/>
            <a:tailEnd type="triangle" w="med" len="med"/>
          </a:ln>
          <a:effectLst/>
        </p:spPr>
        <p:txBody>
          <a:bodyPr/>
          <a:lstStyle/>
          <a:p>
            <a:endParaRPr lang="id-ID"/>
          </a:p>
        </p:txBody>
      </p:sp>
      <p:pic>
        <p:nvPicPr>
          <p:cNvPr id="105480" name="Picture 8"/>
          <p:cNvPicPr>
            <a:picLocks noChangeAspect="1" noChangeArrowheads="1"/>
          </p:cNvPicPr>
          <p:nvPr/>
        </p:nvPicPr>
        <p:blipFill>
          <a:blip r:embed="rId3"/>
          <a:srcRect/>
          <a:stretch>
            <a:fillRect/>
          </a:stretch>
        </p:blipFill>
        <p:spPr bwMode="auto">
          <a:xfrm>
            <a:off x="755650" y="3429000"/>
            <a:ext cx="4103688" cy="1936750"/>
          </a:xfrm>
          <a:prstGeom prst="rect">
            <a:avLst/>
          </a:prstGeom>
          <a:noFill/>
          <a:ln w="9525">
            <a:noFill/>
            <a:miter lim="800000"/>
            <a:headEnd/>
            <a:tailEnd/>
          </a:ln>
          <a:effectLst/>
        </p:spPr>
      </p:pic>
      <p:sp>
        <p:nvSpPr>
          <p:cNvPr id="105481" name="Text Box 9"/>
          <p:cNvSpPr txBox="1">
            <a:spLocks noChangeArrowheads="1"/>
          </p:cNvSpPr>
          <p:nvPr/>
        </p:nvSpPr>
        <p:spPr bwMode="auto">
          <a:xfrm>
            <a:off x="5076825" y="3808413"/>
            <a:ext cx="3613150" cy="915987"/>
          </a:xfrm>
          <a:prstGeom prst="rect">
            <a:avLst/>
          </a:prstGeom>
          <a:noFill/>
          <a:ln w="9525">
            <a:noFill/>
            <a:miter lim="800000"/>
            <a:headEnd/>
            <a:tailEnd/>
          </a:ln>
          <a:effectLst/>
        </p:spPr>
        <p:txBody>
          <a:bodyPr wrap="none">
            <a:spAutoFit/>
          </a:bodyPr>
          <a:lstStyle/>
          <a:p>
            <a:r>
              <a:rPr lang="id-ID"/>
              <a:t>Menggunakan “balance signaling”</a:t>
            </a:r>
          </a:p>
          <a:p>
            <a:r>
              <a:rPr lang="id-ID"/>
              <a:t>untuk mengeliminasi pengaruh </a:t>
            </a:r>
          </a:p>
          <a:p>
            <a:r>
              <a:rPr lang="id-ID"/>
              <a:t>interferensi (noise)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sz="half" idx="1"/>
          </p:nvPr>
        </p:nvSpPr>
        <p:spPr/>
        <p:txBody>
          <a:bodyPr/>
          <a:lstStyle/>
          <a:p>
            <a:endParaRPr lang="id-ID"/>
          </a:p>
        </p:txBody>
      </p:sp>
      <p:sp>
        <p:nvSpPr>
          <p:cNvPr id="4" name="Content Placeholder 3"/>
          <p:cNvSpPr>
            <a:spLocks noGrp="1"/>
          </p:cNvSpPr>
          <p:nvPr>
            <p:ph sz="half" idx="2"/>
          </p:nvPr>
        </p:nvSpPr>
        <p:spPr/>
        <p:txBody>
          <a:bodyPr/>
          <a:lstStyle/>
          <a:p>
            <a:endParaRPr lang="id-ID"/>
          </a:p>
        </p:txBody>
      </p:sp>
      <p:sp>
        <p:nvSpPr>
          <p:cNvPr id="5" name="Slide Number Placeholder 4"/>
          <p:cNvSpPr>
            <a:spLocks noGrp="1"/>
          </p:cNvSpPr>
          <p:nvPr>
            <p:ph type="sldNum" sz="quarter" idx="12"/>
          </p:nvPr>
        </p:nvSpPr>
        <p:spPr/>
        <p:txBody>
          <a:bodyPr/>
          <a:lstStyle/>
          <a:p>
            <a:fld id="{2171C4DF-2DC7-4B40-B927-9731B2D77E70}" type="slidenum">
              <a:rPr lang="en-US" smtClean="0"/>
              <a:pPr/>
              <a:t>9</a:t>
            </a:fld>
            <a:endParaRPr lang="en-US"/>
          </a:p>
        </p:txBody>
      </p:sp>
      <p:pic>
        <p:nvPicPr>
          <p:cNvPr id="50178" name="Picture 2"/>
          <p:cNvPicPr>
            <a:picLocks noChangeAspect="1" noChangeArrowheads="1"/>
          </p:cNvPicPr>
          <p:nvPr/>
        </p:nvPicPr>
        <p:blipFill>
          <a:blip r:embed="rId2"/>
          <a:srcRect/>
          <a:stretch>
            <a:fillRect/>
          </a:stretch>
        </p:blipFill>
        <p:spPr bwMode="auto">
          <a:xfrm>
            <a:off x="744964" y="2762250"/>
            <a:ext cx="5255786" cy="24527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TotalTime>
  <Words>3135</Words>
  <Application>Microsoft Office PowerPoint</Application>
  <PresentationFormat>On-screen Show (4:3)</PresentationFormat>
  <Paragraphs>317</Paragraphs>
  <Slides>46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Flow</vt:lpstr>
      <vt:lpstr>Worksheet</vt:lpstr>
      <vt:lpstr>Media Transmisi</vt:lpstr>
      <vt:lpstr>Tipe-tipe Media Transmisi</vt:lpstr>
      <vt:lpstr>Slide 3</vt:lpstr>
      <vt:lpstr>Guided  Transmission Media</vt:lpstr>
      <vt:lpstr>Slide 5</vt:lpstr>
      <vt:lpstr>Slide 6</vt:lpstr>
      <vt:lpstr>Slide 7</vt:lpstr>
      <vt:lpstr>Slide 8</vt:lpstr>
      <vt:lpstr>Slide 9</vt:lpstr>
      <vt:lpstr>Slide 10</vt:lpstr>
      <vt:lpstr>Twisted Pair Connectors</vt:lpstr>
      <vt:lpstr>Serat Optik</vt:lpstr>
      <vt:lpstr>Mengapa cahaya bisa bergerak sepanjang serat optik?</vt:lpstr>
      <vt:lpstr>Slide 14</vt:lpstr>
      <vt:lpstr>Dasar Optik (5)</vt:lpstr>
      <vt:lpstr>Slide 16</vt:lpstr>
      <vt:lpstr>Slide 17</vt:lpstr>
      <vt:lpstr>Slide 18</vt:lpstr>
      <vt:lpstr>Klasifikasi Serat Optik</vt:lpstr>
      <vt:lpstr>Step Index Fiber vs Gradded Index Fiber</vt:lpstr>
      <vt:lpstr>Slide 21</vt:lpstr>
      <vt:lpstr>Slide 22</vt:lpstr>
      <vt:lpstr>Jenis-jenis kabel serat optik</vt:lpstr>
      <vt:lpstr>Unguided  Transmission Media</vt:lpstr>
      <vt:lpstr>Microwave</vt:lpstr>
      <vt:lpstr>Satellite Microwave</vt:lpstr>
      <vt:lpstr>Satellite Systems</vt:lpstr>
      <vt:lpstr>Terrestrial Wireless</vt:lpstr>
      <vt:lpstr>Propagasi Wireless</vt:lpstr>
      <vt:lpstr>Modulasi &amp; Multiplexing</vt:lpstr>
      <vt:lpstr>Apa itu Modulasi ?</vt:lpstr>
      <vt:lpstr>Mengapa Perlu Modulasi ?</vt:lpstr>
      <vt:lpstr>Jenis Modulasi</vt:lpstr>
      <vt:lpstr>Slide 34</vt:lpstr>
      <vt:lpstr>Slide 35</vt:lpstr>
      <vt:lpstr>Slide 36</vt:lpstr>
      <vt:lpstr>Aplikasi modulasi di sekitar kita</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Transmisi</dc:title>
  <dc:creator>Sigit</dc:creator>
  <cp:lastModifiedBy>Sigit</cp:lastModifiedBy>
  <cp:revision>21</cp:revision>
  <dcterms:created xsi:type="dcterms:W3CDTF">2010-04-14T07:47:14Z</dcterms:created>
  <dcterms:modified xsi:type="dcterms:W3CDTF">2011-03-31T05:47:23Z</dcterms:modified>
</cp:coreProperties>
</file>