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4"/>
  </p:notesMasterIdLst>
  <p:sldIdLst>
    <p:sldId id="336" r:id="rId2"/>
    <p:sldId id="309" r:id="rId3"/>
    <p:sldId id="347" r:id="rId4"/>
    <p:sldId id="348" r:id="rId5"/>
    <p:sldId id="315" r:id="rId6"/>
    <p:sldId id="317" r:id="rId7"/>
    <p:sldId id="260" r:id="rId8"/>
    <p:sldId id="349" r:id="rId9"/>
    <p:sldId id="350" r:id="rId10"/>
    <p:sldId id="351" r:id="rId11"/>
    <p:sldId id="352" r:id="rId12"/>
    <p:sldId id="353" r:id="rId13"/>
    <p:sldId id="338" r:id="rId14"/>
    <p:sldId id="339" r:id="rId15"/>
    <p:sldId id="340" r:id="rId16"/>
    <p:sldId id="261" r:id="rId17"/>
    <p:sldId id="300" r:id="rId18"/>
    <p:sldId id="343" r:id="rId19"/>
    <p:sldId id="263" r:id="rId20"/>
    <p:sldId id="306" r:id="rId21"/>
    <p:sldId id="307" r:id="rId22"/>
    <p:sldId id="308" r:id="rId23"/>
    <p:sldId id="303" r:id="rId24"/>
    <p:sldId id="304" r:id="rId25"/>
    <p:sldId id="305" r:id="rId26"/>
    <p:sldId id="341" r:id="rId27"/>
    <p:sldId id="342" r:id="rId28"/>
    <p:sldId id="344" r:id="rId29"/>
    <p:sldId id="345" r:id="rId30"/>
    <p:sldId id="291" r:id="rId31"/>
    <p:sldId id="267" r:id="rId32"/>
    <p:sldId id="292" r:id="rId33"/>
    <p:sldId id="264" r:id="rId34"/>
    <p:sldId id="314" r:id="rId35"/>
    <p:sldId id="318" r:id="rId36"/>
    <p:sldId id="319" r:id="rId37"/>
    <p:sldId id="320" r:id="rId38"/>
    <p:sldId id="321" r:id="rId39"/>
    <p:sldId id="322" r:id="rId40"/>
    <p:sldId id="323" r:id="rId41"/>
    <p:sldId id="324" r:id="rId42"/>
    <p:sldId id="325" r:id="rId43"/>
    <p:sldId id="326" r:id="rId44"/>
    <p:sldId id="327" r:id="rId45"/>
    <p:sldId id="328" r:id="rId46"/>
    <p:sldId id="329" r:id="rId47"/>
    <p:sldId id="330" r:id="rId48"/>
    <p:sldId id="331" r:id="rId49"/>
    <p:sldId id="332" r:id="rId50"/>
    <p:sldId id="333" r:id="rId51"/>
    <p:sldId id="334" r:id="rId52"/>
    <p:sldId id="355" r:id="rId53"/>
  </p:sldIdLst>
  <p:sldSz cx="9144000" cy="6858000" type="screen4x3"/>
  <p:notesSz cx="6858000" cy="9144000"/>
  <p:defaultTextStyle>
    <a:defPPr>
      <a:defRPr lang="id-ID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d-ID" noProof="0" smtClean="0"/>
              <a:t>Click to edit Master text styles</a:t>
            </a:r>
          </a:p>
          <a:p>
            <a:pPr lvl="1"/>
            <a:r>
              <a:rPr lang="id-ID" noProof="0" smtClean="0"/>
              <a:t>Second level</a:t>
            </a:r>
          </a:p>
          <a:p>
            <a:pPr lvl="2"/>
            <a:r>
              <a:rPr lang="id-ID" noProof="0" smtClean="0"/>
              <a:t>Third level</a:t>
            </a:r>
          </a:p>
          <a:p>
            <a:pPr lvl="3"/>
            <a:r>
              <a:rPr lang="id-ID" noProof="0" smtClean="0"/>
              <a:t>Fourth level</a:t>
            </a:r>
          </a:p>
          <a:p>
            <a:pPr lvl="4"/>
            <a:r>
              <a:rPr lang="id-ID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4DB6C90-32BB-4F22-B839-B549C4FF6D23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63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0450" y="4349750"/>
            <a:ext cx="4737100" cy="35099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74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0450" y="4349750"/>
            <a:ext cx="4737100" cy="35099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94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0450" y="4349750"/>
            <a:ext cx="4737100" cy="35099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215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0450" y="4349750"/>
            <a:ext cx="4737100" cy="35099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235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0450" y="4349750"/>
            <a:ext cx="4737100" cy="35099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245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0450" y="4349750"/>
            <a:ext cx="4737100" cy="35099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id-ID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id-ID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Uke Kurniawan ITTelkom + Tutun ITB</a:t>
            </a:r>
            <a:endParaRPr lang="id-ID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33AC6-067A-4FE6-B851-B5906B3E5276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Uke Kurniawan ITTelkom + Tutun ITB</a:t>
            </a:r>
            <a:endParaRPr lang="id-ID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32381-BB05-4D69-8FFD-CCA51E58158F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Uke Kurniawan ITTelkom + Tutun ITB</a:t>
            </a:r>
            <a:endParaRPr lang="id-ID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2CAD-877E-4FDD-8AA8-C97D44813EC5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513" y="452438"/>
            <a:ext cx="7802562" cy="1243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Uke Kurniawan ITTelkom + Tutun ITB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48488" y="6481763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72FB0AF-D0AD-45C5-8A22-B58BC34860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Uke Kurniawan ITTelkom + Tutun ITB</a:t>
            </a:r>
            <a:endParaRPr lang="id-ID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E91E3-2975-43F5-8BC1-D47DABD33524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Uke Kurniawan ITTelkom + Tutun ITB</a:t>
            </a:r>
            <a:endParaRPr lang="id-ID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8C87D-CDAB-4815-9BDA-0A7961D0D008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Uke Kurniawan ITTelkom + Tutun ITB</a:t>
            </a:r>
            <a:endParaRPr lang="id-ID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66E69-91CF-4BEE-A420-C733BC0EC9E4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Uke Kurniawan ITTelkom + Tutun ITB</a:t>
            </a:r>
            <a:endParaRPr lang="id-ID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775D9-5AD5-4880-A142-FE0A20C85CE7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Uke Kurniawan ITTelkom + Tutun ITB</a:t>
            </a:r>
            <a:endParaRPr lang="id-ID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5C38B-A2C4-4D04-A4EA-7455385EAE8B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Uke Kurniawan ITTelkom + Tutun ITB</a:t>
            </a:r>
            <a:endParaRPr lang="id-ID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4BCE6-1C25-4DAA-8466-8458E9E8451F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Uke Kurniawan ITTelkom + Tutun ITB</a:t>
            </a:r>
            <a:endParaRPr lang="id-ID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A9FB5-192D-401F-A26E-F28230CAAFAA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Uke Kurniawan ITTelkom + Tutun ITB</a:t>
            </a:r>
            <a:endParaRPr lang="id-ID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7B01B-6AE8-4458-A683-0E52218F2065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d-ID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d-ID" smtClean="0"/>
              <a:t>Click to edit Master text styles</a:t>
            </a:r>
          </a:p>
          <a:p>
            <a:pPr lvl="1"/>
            <a:r>
              <a:rPr lang="id-ID" smtClean="0"/>
              <a:t>Second level</a:t>
            </a:r>
          </a:p>
          <a:p>
            <a:pPr lvl="2"/>
            <a:r>
              <a:rPr lang="id-ID" smtClean="0"/>
              <a:t>Third level</a:t>
            </a:r>
          </a:p>
          <a:p>
            <a:pPr lvl="3"/>
            <a:r>
              <a:rPr lang="id-ID" smtClean="0"/>
              <a:t>Fourth level</a:t>
            </a:r>
          </a:p>
          <a:p>
            <a:pPr lvl="4"/>
            <a:r>
              <a:rPr lang="id-ID" smtClean="0"/>
              <a:t>Fifth level</a:t>
            </a:r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r>
              <a:rPr lang="fi-FI" smtClean="0"/>
              <a:t>Uke Kurniawan ITTelkom + Tutun ITB</a:t>
            </a:r>
            <a:endParaRPr lang="id-ID"/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C6FCDCF-5B75-4AF8-92E4-D5C58F7CC873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7" r:id="rId12"/>
    <p:sldLayoutId id="2147483698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wmf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The%20Works\Clip%20arts\kuch-kuch.mp3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71513" y="457200"/>
            <a:ext cx="7808912" cy="1239838"/>
          </a:xfrm>
          <a:ln/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800" dirty="0" smtClean="0">
                <a:solidFill>
                  <a:srgbClr val="0000FF"/>
                </a:solidFill>
              </a:rPr>
              <a:t>T</a:t>
            </a:r>
            <a:r>
              <a:rPr lang="id-ID" sz="4800" dirty="0" smtClean="0">
                <a:solidFill>
                  <a:srgbClr val="0000FF"/>
                </a:solidFill>
              </a:rPr>
              <a:t>rafik, QoS dan Noise Telekomunikasi</a:t>
            </a:r>
            <a:endParaRPr lang="en-GB" sz="4800" dirty="0">
              <a:solidFill>
                <a:srgbClr val="0000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057400"/>
            <a:ext cx="1181100" cy="885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2057400"/>
            <a:ext cx="1143000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6200" y="2057400"/>
            <a:ext cx="1143000" cy="866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2057400"/>
            <a:ext cx="733425" cy="981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29400" y="1962150"/>
            <a:ext cx="828675" cy="1238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72400" y="2057400"/>
            <a:ext cx="9144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95500" y="3343275"/>
            <a:ext cx="1333500" cy="100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037013" y="3387725"/>
            <a:ext cx="927100" cy="946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257800" y="3429000"/>
            <a:ext cx="1000125" cy="466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400800" y="3429000"/>
            <a:ext cx="1400175" cy="828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914400" y="3200400"/>
            <a:ext cx="828675" cy="1200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371600" y="4410075"/>
            <a:ext cx="1152525" cy="1076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200400" y="4572000"/>
            <a:ext cx="1057275" cy="876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857750" y="4572000"/>
            <a:ext cx="857250" cy="857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400800" y="4343400"/>
            <a:ext cx="885825" cy="121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8062913" cy="1825625"/>
          </a:xfrm>
        </p:spPr>
        <p:txBody>
          <a:bodyPr/>
          <a:lstStyle/>
          <a:p>
            <a:pPr algn="l"/>
            <a:r>
              <a:rPr lang="id-ID" sz="2000">
                <a:solidFill>
                  <a:schemeClr val="tx1"/>
                </a:solidFill>
                <a:latin typeface="Verdana" pitchFamily="34" charset="0"/>
              </a:rPr>
              <a:t>T</a:t>
            </a:r>
            <a:r>
              <a:rPr lang="en-US" sz="2000">
                <a:solidFill>
                  <a:schemeClr val="tx1"/>
                </a:solidFill>
                <a:latin typeface="Verdana" pitchFamily="34" charset="0"/>
              </a:rPr>
              <a:t>eletraffic  </a:t>
            </a:r>
            <a:r>
              <a:rPr lang="id-ID" sz="2000">
                <a:solidFill>
                  <a:schemeClr val="tx1"/>
                </a:solidFill>
                <a:latin typeface="Verdana" pitchFamily="34" charset="0"/>
              </a:rPr>
              <a:t>engineering m</a:t>
            </a:r>
            <a:r>
              <a:rPr lang="en-US" sz="2000">
                <a:solidFill>
                  <a:schemeClr val="tx1"/>
                </a:solidFill>
                <a:latin typeface="Verdana" pitchFamily="34" charset="0"/>
              </a:rPr>
              <a:t>enentukan hubungan antara</a:t>
            </a:r>
            <a:br>
              <a:rPr lang="en-US" sz="2000">
                <a:solidFill>
                  <a:schemeClr val="tx1"/>
                </a:solidFill>
                <a:latin typeface="Verdana" pitchFamily="34" charset="0"/>
              </a:rPr>
            </a:br>
            <a:r>
              <a:rPr lang="en-US" sz="2000">
                <a:solidFill>
                  <a:schemeClr val="tx1"/>
                </a:solidFill>
                <a:latin typeface="Verdana" pitchFamily="34" charset="0"/>
              </a:rPr>
              <a:t>- Quality of Service</a:t>
            </a:r>
            <a:br>
              <a:rPr lang="en-US" sz="2000">
                <a:solidFill>
                  <a:schemeClr val="tx1"/>
                </a:solidFill>
                <a:latin typeface="Verdana" pitchFamily="34" charset="0"/>
              </a:rPr>
            </a:br>
            <a:r>
              <a:rPr lang="en-US" sz="2000">
                <a:solidFill>
                  <a:schemeClr val="tx1"/>
                </a:solidFill>
                <a:latin typeface="Verdana" pitchFamily="34" charset="0"/>
              </a:rPr>
              <a:t>- Beban trafik</a:t>
            </a:r>
            <a:br>
              <a:rPr lang="en-US" sz="2000">
                <a:solidFill>
                  <a:schemeClr val="tx1"/>
                </a:solidFill>
                <a:latin typeface="Verdana" pitchFamily="34" charset="0"/>
              </a:rPr>
            </a:br>
            <a:r>
              <a:rPr lang="en-US" sz="2000">
                <a:solidFill>
                  <a:schemeClr val="tx1"/>
                </a:solidFill>
                <a:latin typeface="Verdana" pitchFamily="34" charset="0"/>
              </a:rPr>
              <a:t>- Kapasitas sistem</a:t>
            </a:r>
            <a:br>
              <a:rPr lang="en-US" sz="2000">
                <a:solidFill>
                  <a:schemeClr val="tx1"/>
                </a:solidFill>
                <a:latin typeface="Verdana" pitchFamily="34" charset="0"/>
              </a:rPr>
            </a:br>
            <a:endParaRPr lang="en-US" sz="2000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420938"/>
            <a:ext cx="4591050" cy="27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Uke Kurniawan ITTelkom + Tutun ITB</a:t>
            </a:r>
            <a:endParaRPr lang="id-ID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02" name="Object 2"/>
          <p:cNvGraphicFramePr>
            <a:graphicFrameLocks noChangeAspect="1"/>
          </p:cNvGraphicFramePr>
          <p:nvPr/>
        </p:nvGraphicFramePr>
        <p:xfrm>
          <a:off x="1146175" y="1296988"/>
          <a:ext cx="7170738" cy="2200275"/>
        </p:xfrm>
        <a:graphic>
          <a:graphicData uri="http://schemas.openxmlformats.org/presentationml/2006/ole">
            <p:oleObj spid="_x0000_s57346" name="Bitmap Image" r:id="rId3" imgW="7171429" imgH="2200582" progId="PBrush">
              <p:embed/>
            </p:oleObj>
          </a:graphicData>
        </a:graphic>
      </p:graphicFrame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1476375" y="3500438"/>
            <a:ext cx="2087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Verdana" pitchFamily="34" charset="0"/>
              </a:rPr>
              <a:t>Dengan QoS tertentu</a:t>
            </a: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4067175" y="3419475"/>
            <a:ext cx="16859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>
                <a:latin typeface="Verdana" pitchFamily="34" charset="0"/>
              </a:rPr>
              <a:t>Dengan </a:t>
            </a:r>
          </a:p>
          <a:p>
            <a:pPr algn="ctr"/>
            <a:r>
              <a:rPr lang="en-US" sz="1400">
                <a:latin typeface="Verdana" pitchFamily="34" charset="0"/>
              </a:rPr>
              <a:t>Kapasitas sistem</a:t>
            </a:r>
          </a:p>
          <a:p>
            <a:pPr algn="ctr"/>
            <a:r>
              <a:rPr lang="en-US" sz="1400">
                <a:latin typeface="Verdana" pitchFamily="34" charset="0"/>
              </a:rPr>
              <a:t> tertentu</a:t>
            </a: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6208713" y="3454400"/>
            <a:ext cx="20589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>
                <a:latin typeface="Verdana" pitchFamily="34" charset="0"/>
              </a:rPr>
              <a:t>Dengan </a:t>
            </a:r>
          </a:p>
          <a:p>
            <a:pPr algn="ctr"/>
            <a:r>
              <a:rPr lang="en-US" sz="1400">
                <a:latin typeface="Verdana" pitchFamily="34" charset="0"/>
              </a:rPr>
              <a:t>Beban trafik tertentu</a:t>
            </a:r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609600" y="4887913"/>
            <a:ext cx="8121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Untuk menyatakan hubungan antara ketiga faktor secara kuantitatif,</a:t>
            </a:r>
          </a:p>
          <a:p>
            <a:r>
              <a:rPr lang="en-US">
                <a:latin typeface="Verdana" pitchFamily="34" charset="0"/>
              </a:rPr>
              <a:t>diperlukan model matematis</a:t>
            </a:r>
          </a:p>
        </p:txBody>
      </p:sp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2971800" y="260350"/>
            <a:ext cx="3725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latin typeface="Verdana" pitchFamily="34" charset="0"/>
              </a:rPr>
              <a:t>Hubungan Kualitatif 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Uke Kurniawan ITTelkom + Tutun ITB</a:t>
            </a:r>
            <a:endParaRPr lang="id-ID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76250"/>
            <a:ext cx="8218488" cy="5649913"/>
          </a:xfrm>
        </p:spPr>
        <p:txBody>
          <a:bodyPr/>
          <a:lstStyle/>
          <a:p>
            <a:r>
              <a:rPr lang="id-ID" sz="2000"/>
              <a:t>Ilustrasi diperlukannya rekayasa trafik di dalam penggelaran jaringan</a:t>
            </a:r>
            <a:endParaRPr lang="en-US" sz="2000"/>
          </a:p>
        </p:txBody>
      </p:sp>
      <p:graphicFrame>
        <p:nvGraphicFramePr>
          <p:cNvPr id="109572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682625" y="1484313"/>
          <a:ext cx="7850188" cy="1938337"/>
        </p:xfrm>
        <a:graphic>
          <a:graphicData uri="http://schemas.openxmlformats.org/presentationml/2006/ole">
            <p:oleObj spid="_x0000_s58370" name="Visio" r:id="rId3" imgW="6968642" imgH="1721510" progId="">
              <p:embed/>
            </p:oleObj>
          </a:graphicData>
        </a:graphic>
      </p:graphicFrame>
      <p:sp>
        <p:nvSpPr>
          <p:cNvPr id="109575" name="Text Box 7"/>
          <p:cNvSpPr txBox="1">
            <a:spLocks noChangeArrowheads="1"/>
          </p:cNvSpPr>
          <p:nvPr/>
        </p:nvSpPr>
        <p:spPr bwMode="auto">
          <a:xfrm>
            <a:off x="1116013" y="3770313"/>
            <a:ext cx="6867525" cy="253682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d-ID" sz="1600">
                <a:solidFill>
                  <a:schemeClr val="bg1"/>
                </a:solidFill>
              </a:rPr>
              <a:t>Agar komunikasi antar pelanggan dapat selalu dilakukan,</a:t>
            </a:r>
          </a:p>
          <a:p>
            <a:r>
              <a:rPr lang="id-ID" sz="1600">
                <a:solidFill>
                  <a:schemeClr val="bg1"/>
                </a:solidFill>
              </a:rPr>
              <a:t>sediakan 1000 saluran antar pelanggan (ditambah resource pada sentral)</a:t>
            </a:r>
          </a:p>
          <a:p>
            <a:r>
              <a:rPr lang="id-ID" sz="1600">
                <a:solidFill>
                  <a:schemeClr val="bg1"/>
                </a:solidFill>
              </a:rPr>
              <a:t>Tetapi ini tidak ekonomis karena di dalam kenyataan sangat jarang terjadi </a:t>
            </a:r>
          </a:p>
          <a:p>
            <a:r>
              <a:rPr lang="id-ID" sz="1600">
                <a:solidFill>
                  <a:schemeClr val="bg1"/>
                </a:solidFill>
              </a:rPr>
              <a:t>seluruh pelanggan berbicara pada saat yang bersamaan</a:t>
            </a:r>
          </a:p>
          <a:p>
            <a:r>
              <a:rPr lang="id-ID" sz="1600">
                <a:solidFill>
                  <a:schemeClr val="bg1"/>
                </a:solidFill>
              </a:rPr>
              <a:t>Di sisi lain, bila kita misalnya hanya menyediakan 1 saluran maka layanan</a:t>
            </a:r>
          </a:p>
          <a:p>
            <a:r>
              <a:rPr lang="id-ID" sz="1600">
                <a:solidFill>
                  <a:schemeClr val="bg1"/>
                </a:solidFill>
              </a:rPr>
              <a:t>tidak dapat diberikan secara memadai</a:t>
            </a:r>
          </a:p>
          <a:p>
            <a:endParaRPr lang="id-ID" sz="1600">
              <a:solidFill>
                <a:schemeClr val="bg1"/>
              </a:solidFill>
            </a:endParaRPr>
          </a:p>
          <a:p>
            <a:endParaRPr lang="id-ID" sz="1600">
              <a:solidFill>
                <a:schemeClr val="bg1"/>
              </a:solidFill>
            </a:endParaRPr>
          </a:p>
          <a:p>
            <a:endParaRPr lang="id-ID" sz="1600">
              <a:solidFill>
                <a:schemeClr val="bg1"/>
              </a:solidFill>
            </a:endParaRPr>
          </a:p>
          <a:p>
            <a:endParaRPr lang="id-ID" sz="1600">
              <a:solidFill>
                <a:schemeClr val="bg1"/>
              </a:solidFill>
            </a:endParaRPr>
          </a:p>
        </p:txBody>
      </p:sp>
      <p:sp>
        <p:nvSpPr>
          <p:cNvPr id="109576" name="Freeform 8"/>
          <p:cNvSpPr>
            <a:spLocks/>
          </p:cNvSpPr>
          <p:nvPr/>
        </p:nvSpPr>
        <p:spPr bwMode="auto">
          <a:xfrm>
            <a:off x="3983038" y="2492375"/>
            <a:ext cx="577850" cy="1296988"/>
          </a:xfrm>
          <a:custGeom>
            <a:avLst/>
            <a:gdLst/>
            <a:ahLst/>
            <a:cxnLst>
              <a:cxn ang="0">
                <a:pos x="53" y="817"/>
              </a:cxn>
              <a:cxn ang="0">
                <a:pos x="8" y="681"/>
              </a:cxn>
              <a:cxn ang="0">
                <a:pos x="99" y="409"/>
              </a:cxn>
              <a:cxn ang="0">
                <a:pos x="326" y="136"/>
              </a:cxn>
              <a:cxn ang="0">
                <a:pos x="326" y="0"/>
              </a:cxn>
            </a:cxnLst>
            <a:rect l="0" t="0" r="r" b="b"/>
            <a:pathLst>
              <a:path w="364" h="817">
                <a:moveTo>
                  <a:pt x="53" y="817"/>
                </a:moveTo>
                <a:cubicBezTo>
                  <a:pt x="26" y="783"/>
                  <a:pt x="0" y="749"/>
                  <a:pt x="8" y="681"/>
                </a:cubicBezTo>
                <a:cubicBezTo>
                  <a:pt x="16" y="613"/>
                  <a:pt x="46" y="500"/>
                  <a:pt x="99" y="409"/>
                </a:cubicBezTo>
                <a:cubicBezTo>
                  <a:pt x="152" y="318"/>
                  <a:pt x="288" y="204"/>
                  <a:pt x="326" y="136"/>
                </a:cubicBezTo>
                <a:cubicBezTo>
                  <a:pt x="364" y="68"/>
                  <a:pt x="345" y="34"/>
                  <a:pt x="326" y="0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09577" name="Rectangle 9"/>
          <p:cNvSpPr>
            <a:spLocks noChangeArrowheads="1"/>
          </p:cNvSpPr>
          <p:nvPr/>
        </p:nvSpPr>
        <p:spPr bwMode="auto">
          <a:xfrm>
            <a:off x="1258888" y="5373688"/>
            <a:ext cx="6626225" cy="719137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id-ID" sz="1400">
                <a:solidFill>
                  <a:schemeClr val="bg1"/>
                </a:solidFill>
              </a:rPr>
              <a:t>Rekayasa trafik dapat digunakan untuk menentukan jumlah saluran</a:t>
            </a:r>
          </a:p>
          <a:p>
            <a:r>
              <a:rPr lang="id-ID" sz="1400">
                <a:solidFill>
                  <a:schemeClr val="bg1"/>
                </a:solidFill>
              </a:rPr>
              <a:t>yang ekonomis namun masih dapat memberikan tingkat layanan yang memuaskan</a:t>
            </a:r>
          </a:p>
          <a:p>
            <a:r>
              <a:rPr lang="id-ID" sz="1400">
                <a:solidFill>
                  <a:schemeClr val="bg1"/>
                </a:solidFill>
              </a:rPr>
              <a:t>pelanggan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Uke Kurniawan ITTelkom + Tutun ITB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95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43000"/>
          </a:xfrm>
          <a:ln/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Unit of Traffic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ln/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8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Traffic intensity (or simply traffic) – average no. of calls in progress</a:t>
            </a:r>
          </a:p>
          <a:p>
            <a:pPr>
              <a:lnSpc>
                <a:spcPct val="100000"/>
              </a:lnSpc>
              <a:spcBef>
                <a:spcPts val="8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Dimensionless quantity but has a unit called Erlang (E). </a:t>
            </a:r>
          </a:p>
          <a:p>
            <a:pPr>
              <a:lnSpc>
                <a:spcPct val="100000"/>
              </a:lnSpc>
              <a:spcBef>
                <a:spcPts val="8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On group of trunks, average no of calls in progress depends on no of calls arrived &amp; their duration.</a:t>
            </a:r>
          </a:p>
          <a:p>
            <a:pPr>
              <a:lnSpc>
                <a:spcPct val="100000"/>
              </a:lnSpc>
              <a:spcBef>
                <a:spcPts val="8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Duration = holding time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Uke Kurniawan ITTelkom + Tutun ITB</a:t>
            </a:r>
            <a:endParaRPr lang="id-ID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93675"/>
            <a:ext cx="8229600" cy="1312863"/>
          </a:xfrm>
          <a:ln/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000"/>
              <a:t>Analysis in Telecommunication Traffic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27588"/>
          </a:xfrm>
          <a:ln/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/>
              <a:t>Loss systems: over load traffic is rejected without being serviced. (Circuit Switch)</a:t>
            </a: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/>
              <a:t>Delay systems: over load traffic is held in queue until the services is available. (Packet Switch)</a:t>
            </a: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/>
              <a:t>The performance measures: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/>
              <a:t>Loss system: by the probability of rejection (Blocking probability).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/>
              <a:t>Delay system: in term of service delay (average delay or probability of the delay exceeding some specified value).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StarSymbo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Uke Kurniawan ITTelkom + Tutun ITB</a:t>
            </a:r>
            <a:endParaRPr lang="id-ID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93675"/>
            <a:ext cx="8229600" cy="1312863"/>
          </a:xfrm>
          <a:ln/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000"/>
              <a:t>Traffic Measurements</a:t>
            </a:r>
            <a:br>
              <a:rPr lang="en-GB" sz="4000"/>
            </a:br>
            <a:endParaRPr lang="en-GB" sz="400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ln/>
        </p:spPr>
        <p:txBody>
          <a:bodyPr lIns="90000" tIns="46800" rIns="90000" bIns="46800"/>
          <a:lstStyle/>
          <a:p>
            <a:pPr>
              <a:lnSpc>
                <a:spcPct val="90000"/>
              </a:lnSpc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/>
              <a:t>Network capacity expressed by the volume of traffic over a period of time.</a:t>
            </a:r>
          </a:p>
          <a:p>
            <a:pPr>
              <a:lnSpc>
                <a:spcPct val="90000"/>
              </a:lnSpc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/>
              <a:t>Traffic volume is essentially the sum of all holding times carried during the interval.</a:t>
            </a:r>
          </a:p>
          <a:p>
            <a:pPr>
              <a:lnSpc>
                <a:spcPct val="90000"/>
              </a:lnSpc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/>
              <a:t>Useful measure of traffic is traffic intensity (traffic flow). [average activity during a period of average call in progress time]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86D1EC"/>
              </a:buClr>
              <a:buSzPct val="90000"/>
              <a:buFont typeface="StarSymbo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Uke Kurniawan ITTelkom + Tutun ITB</a:t>
            </a:r>
            <a:endParaRPr lang="id-ID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16585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Uke Kurniawan ITTelkom + Tutun ITB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Hasil pengukuran trafik yang telah diolah,</a:t>
            </a:r>
          </a:p>
          <a:p>
            <a:pPr eaLnBrk="1" hangingPunct="1">
              <a:buFontTx/>
              <a:buNone/>
            </a:pPr>
            <a:r>
              <a:rPr lang="en-US" smtClean="0"/>
              <a:t>memberikan gambaran antara lain :</a:t>
            </a:r>
          </a:p>
          <a:p>
            <a:pPr eaLnBrk="1" hangingPunct="1">
              <a:buFontTx/>
              <a:buNone/>
            </a:pPr>
            <a:r>
              <a:rPr lang="en-US" smtClean="0"/>
              <a:t>	Jumlah sirkit / saluran,  </a:t>
            </a:r>
          </a:p>
          <a:p>
            <a:pPr eaLnBrk="1" hangingPunct="1">
              <a:buFontTx/>
              <a:buNone/>
            </a:pPr>
            <a:r>
              <a:rPr lang="en-US" smtClean="0"/>
              <a:t>	Perangkat sentral, </a:t>
            </a:r>
          </a:p>
          <a:p>
            <a:pPr eaLnBrk="1" hangingPunct="1">
              <a:buFontTx/>
              <a:buNone/>
            </a:pPr>
            <a:r>
              <a:rPr lang="en-US" smtClean="0"/>
              <a:t>	Beban trafik, </a:t>
            </a:r>
          </a:p>
          <a:p>
            <a:pPr eaLnBrk="1" hangingPunct="1">
              <a:buFontTx/>
              <a:buNone/>
            </a:pPr>
            <a:r>
              <a:rPr lang="en-US" smtClean="0"/>
              <a:t>	Distribusi call, </a:t>
            </a:r>
          </a:p>
          <a:p>
            <a:pPr eaLnBrk="1" hangingPunct="1">
              <a:buFontTx/>
              <a:buNone/>
            </a:pPr>
            <a:r>
              <a:rPr lang="en-US" smtClean="0"/>
              <a:t>	serta Unjuk kerja perangkat. </a:t>
            </a:r>
            <a:endParaRPr lang="id-ID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Uke Kurniawan ITTelkom + Tutun ITB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sz="3200" dirty="0"/>
              <a:t>Hubungan Forecasting, Planning, Operation dan Measurement</a:t>
            </a:r>
            <a:r>
              <a:rPr lang="en-US" sz="4000" dirty="0"/>
              <a:t> </a:t>
            </a:r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1143000" y="1828800"/>
            <a:ext cx="7315200" cy="3962400"/>
            <a:chOff x="1736" y="11640"/>
            <a:chExt cx="7826" cy="3040"/>
          </a:xfrm>
        </p:grpSpPr>
        <p:sp>
          <p:nvSpPr>
            <p:cNvPr id="316422" name="AutoShape 6"/>
            <p:cNvSpPr>
              <a:spLocks noChangeAspect="1" noChangeArrowheads="1"/>
            </p:cNvSpPr>
            <p:nvPr/>
          </p:nvSpPr>
          <p:spPr bwMode="auto">
            <a:xfrm>
              <a:off x="1736" y="11640"/>
              <a:ext cx="7826" cy="3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423" name="AutoShape 7"/>
            <p:cNvSpPr>
              <a:spLocks noChangeArrowheads="1"/>
            </p:cNvSpPr>
            <p:nvPr/>
          </p:nvSpPr>
          <p:spPr bwMode="auto">
            <a:xfrm>
              <a:off x="2519" y="11960"/>
              <a:ext cx="1408" cy="480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id-ID" sz="1200"/>
                <a:t>Forecasting</a:t>
              </a:r>
              <a:endParaRPr lang="en-US"/>
            </a:p>
          </p:txBody>
        </p:sp>
        <p:sp>
          <p:nvSpPr>
            <p:cNvPr id="316424" name="AutoShape 8"/>
            <p:cNvSpPr>
              <a:spLocks noChangeArrowheads="1"/>
            </p:cNvSpPr>
            <p:nvPr/>
          </p:nvSpPr>
          <p:spPr bwMode="auto">
            <a:xfrm>
              <a:off x="2362" y="12920"/>
              <a:ext cx="1564" cy="480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id-ID" sz="1200"/>
                <a:t>Measurement</a:t>
              </a:r>
              <a:endParaRPr lang="en-US"/>
            </a:p>
          </p:txBody>
        </p:sp>
        <p:sp>
          <p:nvSpPr>
            <p:cNvPr id="316425" name="AutoShape 9"/>
            <p:cNvSpPr>
              <a:spLocks noChangeArrowheads="1"/>
            </p:cNvSpPr>
            <p:nvPr/>
          </p:nvSpPr>
          <p:spPr bwMode="auto">
            <a:xfrm>
              <a:off x="2519" y="13880"/>
              <a:ext cx="1407" cy="480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id-ID" sz="1200"/>
                <a:t>Operation</a:t>
              </a:r>
              <a:endParaRPr lang="en-US"/>
            </a:p>
          </p:txBody>
        </p:sp>
        <p:sp>
          <p:nvSpPr>
            <p:cNvPr id="316426" name="AutoShape 10"/>
            <p:cNvSpPr>
              <a:spLocks noChangeArrowheads="1"/>
            </p:cNvSpPr>
            <p:nvPr/>
          </p:nvSpPr>
          <p:spPr bwMode="auto">
            <a:xfrm>
              <a:off x="6432" y="11960"/>
              <a:ext cx="1565" cy="480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id-ID" sz="1200"/>
                <a:t>Dimensioning</a:t>
              </a:r>
              <a:endParaRPr lang="en-US"/>
            </a:p>
          </p:txBody>
        </p:sp>
        <p:sp>
          <p:nvSpPr>
            <p:cNvPr id="316427" name="AutoShape 11"/>
            <p:cNvSpPr>
              <a:spLocks noChangeArrowheads="1"/>
            </p:cNvSpPr>
            <p:nvPr/>
          </p:nvSpPr>
          <p:spPr bwMode="auto">
            <a:xfrm>
              <a:off x="5492" y="12920"/>
              <a:ext cx="1410" cy="480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id-ID" sz="1200"/>
                <a:t>Planning</a:t>
              </a:r>
              <a:endParaRPr lang="en-US"/>
            </a:p>
          </p:txBody>
        </p:sp>
        <p:sp>
          <p:nvSpPr>
            <p:cNvPr id="316428" name="AutoShape 12"/>
            <p:cNvSpPr>
              <a:spLocks noChangeArrowheads="1"/>
            </p:cNvSpPr>
            <p:nvPr/>
          </p:nvSpPr>
          <p:spPr bwMode="auto">
            <a:xfrm>
              <a:off x="6588" y="13880"/>
              <a:ext cx="1409" cy="480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id-ID" sz="1200"/>
                <a:t>Installation</a:t>
              </a:r>
              <a:endParaRPr lang="en-US"/>
            </a:p>
          </p:txBody>
        </p:sp>
        <p:sp>
          <p:nvSpPr>
            <p:cNvPr id="316429" name="Line 13"/>
            <p:cNvSpPr>
              <a:spLocks noChangeShapeType="1"/>
            </p:cNvSpPr>
            <p:nvPr/>
          </p:nvSpPr>
          <p:spPr bwMode="auto">
            <a:xfrm flipV="1">
              <a:off x="3301" y="12440"/>
              <a:ext cx="0" cy="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430" name="Line 14"/>
            <p:cNvSpPr>
              <a:spLocks noChangeShapeType="1"/>
            </p:cNvSpPr>
            <p:nvPr/>
          </p:nvSpPr>
          <p:spPr bwMode="auto">
            <a:xfrm flipV="1">
              <a:off x="3301" y="13400"/>
              <a:ext cx="1" cy="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431" name="Line 15"/>
            <p:cNvSpPr>
              <a:spLocks noChangeShapeType="1"/>
            </p:cNvSpPr>
            <p:nvPr/>
          </p:nvSpPr>
          <p:spPr bwMode="auto">
            <a:xfrm>
              <a:off x="6588" y="12440"/>
              <a:ext cx="0" cy="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432" name="Line 16"/>
            <p:cNvSpPr>
              <a:spLocks noChangeShapeType="1"/>
            </p:cNvSpPr>
            <p:nvPr/>
          </p:nvSpPr>
          <p:spPr bwMode="auto">
            <a:xfrm>
              <a:off x="6745" y="13400"/>
              <a:ext cx="1" cy="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433" name="Line 17"/>
            <p:cNvSpPr>
              <a:spLocks noChangeShapeType="1"/>
            </p:cNvSpPr>
            <p:nvPr/>
          </p:nvSpPr>
          <p:spPr bwMode="auto">
            <a:xfrm>
              <a:off x="3927" y="12280"/>
              <a:ext cx="187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434" name="Line 18"/>
            <p:cNvSpPr>
              <a:spLocks noChangeShapeType="1"/>
            </p:cNvSpPr>
            <p:nvPr/>
          </p:nvSpPr>
          <p:spPr bwMode="auto">
            <a:xfrm>
              <a:off x="5806" y="12280"/>
              <a:ext cx="0" cy="6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6435" name="Line 19"/>
            <p:cNvSpPr>
              <a:spLocks noChangeShapeType="1"/>
            </p:cNvSpPr>
            <p:nvPr/>
          </p:nvSpPr>
          <p:spPr bwMode="auto">
            <a:xfrm flipH="1">
              <a:off x="3927" y="14200"/>
              <a:ext cx="266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Uke Kurniawan ITTelkom + Tutun ITB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692150"/>
            <a:ext cx="8001000" cy="755650"/>
          </a:xfrm>
        </p:spPr>
        <p:txBody>
          <a:bodyPr/>
          <a:lstStyle/>
          <a:p>
            <a:pPr eaLnBrk="1" hangingPunct="1"/>
            <a:r>
              <a:rPr lang="en-US" sz="3200" i="1" smtClean="0"/>
              <a:t>Macam-macam Trafik</a:t>
            </a:r>
            <a:endParaRPr lang="id-ID" sz="3200" i="1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844675"/>
            <a:ext cx="8135937" cy="2663825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i="1" smtClean="0"/>
              <a:t>1. </a:t>
            </a:r>
            <a:r>
              <a:rPr lang="id-ID" sz="2000" b="1" i="1" smtClean="0"/>
              <a:t>Offered Traffic</a:t>
            </a:r>
            <a:r>
              <a:rPr lang="id-ID" sz="2000" b="1" smtClean="0"/>
              <a:t> (A)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smtClean="0"/>
              <a:t>     T</a:t>
            </a:r>
            <a:r>
              <a:rPr lang="id-ID" sz="2000" smtClean="0"/>
              <a:t>rafik yang ditawarkan atau yang mau masuk ke jaringan.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i="1" smtClean="0"/>
              <a:t>2. </a:t>
            </a:r>
            <a:r>
              <a:rPr lang="id-ID" sz="2000" b="1" i="1" smtClean="0"/>
              <a:t>Carried Traffic</a:t>
            </a:r>
            <a:r>
              <a:rPr lang="id-ID" sz="2000" b="1" smtClean="0"/>
              <a:t> (Y)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smtClean="0"/>
              <a:t>    T</a:t>
            </a:r>
            <a:r>
              <a:rPr lang="id-ID" sz="2000" smtClean="0"/>
              <a:t>rafik yang dimuat atau yang mendapat saluran.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i="1" smtClean="0"/>
              <a:t>3. </a:t>
            </a:r>
            <a:r>
              <a:rPr lang="id-ID" sz="2000" b="1" i="1" smtClean="0"/>
              <a:t>Lost Traffic</a:t>
            </a:r>
            <a:r>
              <a:rPr lang="id-ID" sz="2000" b="1" smtClean="0"/>
              <a:t> (R)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smtClean="0"/>
              <a:t>    T</a:t>
            </a:r>
            <a:r>
              <a:rPr lang="id-ID" sz="2000" smtClean="0"/>
              <a:t>rafik yang hilang atau yang tidak mendapat saluran. </a:t>
            </a:r>
            <a:endParaRPr lang="en-US" sz="200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sz="200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sz="260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sz="260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sz="2600" smtClean="0"/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600" smtClean="0"/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d-ID" sz="2000" smtClean="0"/>
              <a:t>G = elemen gandeng (switching network)</a:t>
            </a:r>
          </a:p>
          <a:p>
            <a:pPr marL="609600" indent="-609600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d-ID" sz="2600" smtClean="0"/>
              <a:t> </a:t>
            </a:r>
          </a:p>
        </p:txBody>
      </p:sp>
      <p:sp>
        <p:nvSpPr>
          <p:cNvPr id="102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1476375" y="3789363"/>
          <a:ext cx="5400675" cy="1633537"/>
        </p:xfrm>
        <a:graphic>
          <a:graphicData uri="http://schemas.openxmlformats.org/presentationml/2006/ole">
            <p:oleObj spid="_x0000_s1026" r:id="rId3" imgW="2793187" imgH="1006450" progId="">
              <p:embed/>
            </p:oleObj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Uke Kurniawan ITTelkom + Tutun ITB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147" name="Content Placeholder 3" descr="macet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01813" y="500063"/>
            <a:ext cx="4841875" cy="592931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Uke Kurniawan ITTelkom + Tutun ITB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id-ID" sz="2800" b="1" i="1" smtClean="0">
                <a:solidFill>
                  <a:srgbClr val="FFFF00"/>
                </a:solidFill>
              </a:rPr>
              <a:t>Pengertian offered traffic (Y(T)=A)</a:t>
            </a:r>
          </a:p>
          <a:p>
            <a:pPr>
              <a:lnSpc>
                <a:spcPct val="90000"/>
              </a:lnSpc>
            </a:pPr>
            <a:r>
              <a:rPr lang="id-ID" sz="2800" i="1" smtClean="0"/>
              <a:t>Offered traffic</a:t>
            </a:r>
            <a:r>
              <a:rPr lang="id-ID" sz="2800" smtClean="0"/>
              <a:t> (A) adalah trafik yang dapat diolah seandainya kapasitas sistem (jumlah kanal dsb.) tidak terbatas</a:t>
            </a:r>
          </a:p>
          <a:p>
            <a:pPr>
              <a:lnSpc>
                <a:spcPct val="90000"/>
              </a:lnSpc>
            </a:pPr>
            <a:r>
              <a:rPr lang="id-ID" sz="2800" i="1" smtClean="0"/>
              <a:t>Offered traffic</a:t>
            </a:r>
            <a:r>
              <a:rPr lang="en-US" sz="2800" smtClean="0"/>
              <a:t> </a:t>
            </a:r>
            <a:r>
              <a:rPr lang="id-ID" sz="2800" smtClean="0"/>
              <a:t>merupakan angka teoritis</a:t>
            </a:r>
          </a:p>
          <a:p>
            <a:pPr>
              <a:lnSpc>
                <a:spcPct val="90000"/>
              </a:lnSpc>
            </a:pPr>
            <a:r>
              <a:rPr lang="id-ID" sz="2800" i="1" smtClean="0"/>
              <a:t>Offered traffic</a:t>
            </a:r>
            <a:r>
              <a:rPr lang="en-US" sz="2800" smtClean="0"/>
              <a:t> </a:t>
            </a:r>
            <a:r>
              <a:rPr lang="id-ID" sz="2800" smtClean="0"/>
              <a:t>tidak dapat diukur tetapi dapat diestimasi dari nilai </a:t>
            </a:r>
            <a:r>
              <a:rPr lang="id-ID" sz="2800" i="1" smtClean="0"/>
              <a:t>carried traffic</a:t>
            </a:r>
            <a:r>
              <a:rPr lang="en-US" sz="2800" smtClean="0"/>
              <a:t> </a:t>
            </a:r>
            <a:endParaRPr lang="id-ID" sz="2800" smtClean="0"/>
          </a:p>
          <a:p>
            <a:pPr>
              <a:lnSpc>
                <a:spcPct val="90000"/>
              </a:lnSpc>
            </a:pPr>
            <a:r>
              <a:rPr lang="id-ID" sz="2800" b="1" smtClean="0">
                <a:solidFill>
                  <a:srgbClr val="FF0000"/>
                </a:solidFill>
              </a:rPr>
              <a:t>Nilai </a:t>
            </a:r>
            <a:r>
              <a:rPr lang="id-ID" sz="2800" b="1" i="1" smtClean="0">
                <a:solidFill>
                  <a:srgbClr val="FF0000"/>
                </a:solidFill>
              </a:rPr>
              <a:t>offered traffic-</a:t>
            </a:r>
            <a:r>
              <a:rPr lang="id-ID" sz="2800" b="1" smtClean="0">
                <a:solidFill>
                  <a:srgbClr val="FF0000"/>
                </a:solidFill>
              </a:rPr>
              <a:t>lah yang digunakan di dalam perencanaan dan dimensioning jaringan telekomunikasi</a:t>
            </a:r>
            <a:r>
              <a:rPr lang="id-ID" sz="2800" smtClean="0"/>
              <a:t> </a:t>
            </a:r>
          </a:p>
          <a:p>
            <a:pPr>
              <a:lnSpc>
                <a:spcPct val="90000"/>
              </a:lnSpc>
            </a:pPr>
            <a:r>
              <a:rPr lang="id-ID" sz="2800" i="1" smtClean="0"/>
              <a:t>Offered traffic </a:t>
            </a:r>
            <a:r>
              <a:rPr lang="id-ID" sz="2800" smtClean="0"/>
              <a:t>menunjukkan beban trafik yang harus dilayani (belum tentu semuanya dapat dilayani) oleh sistem</a:t>
            </a:r>
            <a:endParaRPr lang="en-US" sz="2800" i="1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Uke Kurniawan ITTelkom + Tutun ITB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r>
              <a:rPr lang="id-ID" i="1" smtClean="0"/>
              <a:t>Offered traffic </a:t>
            </a:r>
            <a:r>
              <a:rPr lang="id-ID" smtClean="0"/>
              <a:t>(A) dapat dihitung menggunakan persamaan berikut:</a:t>
            </a:r>
          </a:p>
          <a:p>
            <a:pPr>
              <a:buFontTx/>
              <a:buNone/>
            </a:pPr>
            <a:r>
              <a:rPr lang="id-ID" smtClean="0"/>
              <a:t>	A = </a:t>
            </a:r>
            <a:r>
              <a:rPr lang="id-ID" smtClean="0">
                <a:latin typeface="Symbol" pitchFamily="18" charset="2"/>
              </a:rPr>
              <a:t>l</a:t>
            </a:r>
            <a:r>
              <a:rPr lang="id-ID" smtClean="0"/>
              <a:t>.h</a:t>
            </a:r>
          </a:p>
          <a:p>
            <a:pPr lvl="1"/>
            <a:r>
              <a:rPr lang="id-ID" smtClean="0"/>
              <a:t>Dimana :</a:t>
            </a:r>
          </a:p>
          <a:p>
            <a:pPr lvl="2"/>
            <a:r>
              <a:rPr lang="id-ID" smtClean="0"/>
              <a:t> </a:t>
            </a:r>
            <a:r>
              <a:rPr lang="id-ID" smtClean="0">
                <a:latin typeface="Symbol" pitchFamily="18" charset="2"/>
              </a:rPr>
              <a:t>l</a:t>
            </a:r>
            <a:r>
              <a:rPr lang="id-ID" smtClean="0"/>
              <a:t> = intensitas panggilan yang ditunjukkan oleh jumlah panggilan yang datang per satuan waktu [call/satuan waktu]</a:t>
            </a:r>
          </a:p>
          <a:p>
            <a:pPr lvl="3"/>
            <a:r>
              <a:rPr lang="id-ID" smtClean="0"/>
              <a:t>Ini merupakan jumlah </a:t>
            </a:r>
            <a:r>
              <a:rPr lang="id-ID" i="1" smtClean="0"/>
              <a:t>call attempt </a:t>
            </a:r>
            <a:r>
              <a:rPr lang="id-ID" smtClean="0"/>
              <a:t>per satuan waktu</a:t>
            </a:r>
          </a:p>
          <a:p>
            <a:pPr lvl="2"/>
            <a:r>
              <a:rPr lang="id-ID" smtClean="0"/>
              <a:t>h = waktu pendudukan rata-rata = rata-rata holding time = rata-rata waktu pelayanan (service time)</a:t>
            </a:r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Uke Kurniawan ITTelkom + Tutun ITB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738" y="476250"/>
            <a:ext cx="8435975" cy="6048375"/>
          </a:xfrm>
        </p:spPr>
        <p:txBody>
          <a:bodyPr/>
          <a:lstStyle/>
          <a:p>
            <a:r>
              <a:rPr lang="id-ID" sz="2800" smtClean="0"/>
              <a:t>Contoh</a:t>
            </a:r>
          </a:p>
          <a:p>
            <a:pPr lvl="1"/>
            <a:r>
              <a:rPr lang="sv-SE" sz="2400" smtClean="0"/>
              <a:t>Misalkan suatu sentral</a:t>
            </a:r>
            <a:r>
              <a:rPr lang="id-ID" sz="2400" smtClean="0"/>
              <a:t> menerima rata-rata </a:t>
            </a:r>
            <a:r>
              <a:rPr lang="sv-SE" sz="2400" smtClean="0"/>
              <a:t>1800 panggilan baru </a:t>
            </a:r>
            <a:r>
              <a:rPr lang="id-ID" sz="2400" smtClean="0"/>
              <a:t>di </a:t>
            </a:r>
            <a:r>
              <a:rPr lang="sv-SE" sz="2400" smtClean="0"/>
              <a:t>dalam </a:t>
            </a:r>
            <a:r>
              <a:rPr lang="id-ID" sz="2400" smtClean="0"/>
              <a:t>selang waktu </a:t>
            </a:r>
            <a:r>
              <a:rPr lang="sv-SE" sz="2400" smtClean="0"/>
              <a:t>1 jam, dan</a:t>
            </a:r>
            <a:r>
              <a:rPr lang="id-ID" sz="2400" smtClean="0"/>
              <a:t> r</a:t>
            </a:r>
            <a:r>
              <a:rPr lang="sv-SE" sz="2400" smtClean="0"/>
              <a:t>ata-rata waktu</a:t>
            </a:r>
            <a:r>
              <a:rPr lang="id-ID" sz="2400" smtClean="0"/>
              <a:t> </a:t>
            </a:r>
            <a:r>
              <a:rPr lang="sv-SE" sz="2400" smtClean="0"/>
              <a:t>pendudukan adalah 3 menit</a:t>
            </a:r>
            <a:r>
              <a:rPr lang="id-ID" sz="2400" smtClean="0"/>
              <a:t>. Hitung </a:t>
            </a:r>
            <a:r>
              <a:rPr lang="id-ID" sz="2400" i="1" smtClean="0"/>
              <a:t>offered traffic</a:t>
            </a:r>
            <a:r>
              <a:rPr lang="id-ID" sz="2400" smtClean="0"/>
              <a:t> !</a:t>
            </a:r>
          </a:p>
          <a:p>
            <a:pPr lvl="1"/>
            <a:r>
              <a:rPr lang="id-ID" sz="2400" smtClean="0"/>
              <a:t>Jawab :</a:t>
            </a:r>
          </a:p>
          <a:p>
            <a:pPr lvl="2"/>
            <a:r>
              <a:rPr lang="id-ID" sz="2000" smtClean="0"/>
              <a:t>Dari soal di atas dapat diperoleh data </a:t>
            </a:r>
            <a:r>
              <a:rPr lang="id-ID" sz="2000" smtClean="0">
                <a:latin typeface="Symbol" pitchFamily="18" charset="2"/>
              </a:rPr>
              <a:t>l</a:t>
            </a:r>
            <a:r>
              <a:rPr lang="id-ID" sz="2000" smtClean="0"/>
              <a:t> = 1800 call/jam = 1800 call/60 menit dan h = 3 menit</a:t>
            </a:r>
          </a:p>
          <a:p>
            <a:pPr lvl="2"/>
            <a:r>
              <a:rPr lang="id-ID" sz="2000" smtClean="0"/>
              <a:t>Maka offered traffic = A</a:t>
            </a:r>
            <a:r>
              <a:rPr lang="sv-SE" sz="2000" smtClean="0"/>
              <a:t> = </a:t>
            </a:r>
            <a:r>
              <a:rPr lang="id-ID" sz="2000" smtClean="0">
                <a:latin typeface="Symbol" pitchFamily="18" charset="2"/>
              </a:rPr>
              <a:t>l</a:t>
            </a:r>
            <a:r>
              <a:rPr lang="id-ID" sz="2000" smtClean="0"/>
              <a:t> . h = </a:t>
            </a:r>
            <a:r>
              <a:rPr lang="sv-SE" sz="2000" smtClean="0"/>
              <a:t>1800x3/60 = 90 Erlang</a:t>
            </a:r>
            <a:endParaRPr lang="id-ID" sz="2000" smtClean="0"/>
          </a:p>
          <a:p>
            <a:pPr lvl="2"/>
            <a:r>
              <a:rPr lang="id-ID" sz="2000" smtClean="0"/>
              <a:t>Perhatikan: satuan waktu pada intensitas panggilan dengan satuan waktu holding time harus disamakan dulu</a:t>
            </a:r>
            <a:endParaRPr lang="en-US" sz="200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Uke Kurniawan ITTelkom + Tutun ITB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476250"/>
            <a:ext cx="8642350" cy="5649913"/>
          </a:xfrm>
        </p:spPr>
        <p:txBody>
          <a:bodyPr/>
          <a:lstStyle/>
          <a:p>
            <a:pPr>
              <a:buFontTx/>
              <a:buNone/>
            </a:pPr>
            <a:r>
              <a:rPr lang="id-ID" sz="2800" i="1" smtClean="0"/>
              <a:t>	</a:t>
            </a:r>
            <a:r>
              <a:rPr lang="id-ID" sz="2800" i="1" smtClean="0">
                <a:solidFill>
                  <a:srgbClr val="009900"/>
                </a:solidFill>
              </a:rPr>
              <a:t>Pendekatan lain untuk menghitung carried traffic</a:t>
            </a:r>
          </a:p>
          <a:p>
            <a:pPr lvl="1"/>
            <a:r>
              <a:rPr lang="id-ID" sz="2400" i="1" smtClean="0"/>
              <a:t>Carried traffic </a:t>
            </a:r>
            <a:r>
              <a:rPr lang="id-ID" sz="2400" smtClean="0"/>
              <a:t>dapat didefinisikan juga sebagai waktu pendudukan total (total holding time) dari sejumlah panggilan per satuan waktu</a:t>
            </a:r>
          </a:p>
          <a:p>
            <a:pPr lvl="1"/>
            <a:r>
              <a:rPr lang="id-ID" sz="2400" smtClean="0"/>
              <a:t>Contoh:</a:t>
            </a:r>
          </a:p>
          <a:p>
            <a:pPr lvl="2"/>
            <a:r>
              <a:rPr lang="id-ID" sz="2000" i="1" smtClean="0"/>
              <a:t>Misalkan di dalam selang waktu 1 jam terdapat 3 panggilan telepon dengan waktu pendudukan masing-masing adalah 5, 10, dan 15 menit, maka carried traffic adalah sebesar: </a:t>
            </a:r>
            <a:r>
              <a:rPr lang="id-ID" sz="2000" b="1" i="1" smtClean="0"/>
              <a:t>A</a:t>
            </a:r>
            <a:r>
              <a:rPr lang="id-ID" sz="2000" b="1" i="1" baseline="-25000" smtClean="0"/>
              <a:t>c</a:t>
            </a:r>
            <a:r>
              <a:rPr lang="id-ID" sz="2000" b="1" i="1" smtClean="0"/>
              <a:t>= (5+10+15) menit/60 menit = 0,5</a:t>
            </a:r>
            <a:r>
              <a:rPr lang="id-ID" sz="2000" smtClean="0"/>
              <a:t> </a:t>
            </a:r>
          </a:p>
          <a:p>
            <a:pPr lvl="2"/>
            <a:r>
              <a:rPr lang="id-ID" sz="2000" smtClean="0"/>
              <a:t>Perhatikan bahwa trafik tidak memiliki satuan (dimensionless), tetapi untuk menghormati jasa Agner Krarup Erlang, maka trafik diberi satuan </a:t>
            </a:r>
            <a:r>
              <a:rPr lang="id-ID" sz="2000" i="1" smtClean="0"/>
              <a:t>Erlang (biasa disingkat erl atau E)</a:t>
            </a:r>
            <a:endParaRPr lang="en-US" sz="2000" i="1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Uke Kurniawan ITTelkom + Tutun ITB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476250"/>
            <a:ext cx="8640763" cy="56499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d-ID" sz="2400" i="1" smtClean="0"/>
              <a:t>Contoh lain: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d-ID" sz="2400" i="1" smtClean="0"/>
              <a:t>	</a:t>
            </a:r>
            <a:r>
              <a:rPr lang="en-US" sz="2400" i="1" smtClean="0"/>
              <a:t>Suatu berkas saluran terdiri dari 4 saluran. Di dalam </a:t>
            </a:r>
            <a:r>
              <a:rPr lang="id-ID" sz="2400" i="1" smtClean="0"/>
              <a:t>selang waktu </a:t>
            </a:r>
            <a:r>
              <a:rPr lang="en-US" sz="2400" i="1" smtClean="0"/>
              <a:t>satu jam misalnya diketahui</a:t>
            </a:r>
            <a:r>
              <a:rPr lang="id-ID" sz="2400" i="1" smtClean="0"/>
              <a:t> data sebagai berikut:</a:t>
            </a:r>
            <a:endParaRPr lang="en-US" sz="2400" i="1" smtClean="0"/>
          </a:p>
          <a:p>
            <a:pPr lvl="1">
              <a:lnSpc>
                <a:spcPct val="90000"/>
              </a:lnSpc>
            </a:pPr>
            <a:r>
              <a:rPr lang="en-US" sz="2000" i="1" smtClean="0"/>
              <a:t>Saluran 1 diduduki selama total 0,25 jam</a:t>
            </a:r>
          </a:p>
          <a:p>
            <a:pPr lvl="1">
              <a:lnSpc>
                <a:spcPct val="90000"/>
              </a:lnSpc>
            </a:pPr>
            <a:r>
              <a:rPr lang="en-US" sz="2000" i="1" smtClean="0"/>
              <a:t>Saluran 2 diduduki selama total 0, 5 jam</a:t>
            </a:r>
          </a:p>
          <a:p>
            <a:pPr lvl="1">
              <a:lnSpc>
                <a:spcPct val="90000"/>
              </a:lnSpc>
            </a:pPr>
            <a:r>
              <a:rPr lang="en-US" sz="2000" i="1" smtClean="0"/>
              <a:t>Saluran 3 diduduki selama total 0,25 jam</a:t>
            </a:r>
          </a:p>
          <a:p>
            <a:pPr lvl="1">
              <a:lnSpc>
                <a:spcPct val="90000"/>
              </a:lnSpc>
            </a:pPr>
            <a:r>
              <a:rPr lang="en-US" sz="2000" i="1" smtClean="0"/>
              <a:t>Saluran 4 diduduki selama total 0, 5 jam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d-ID" sz="2400" i="1" smtClean="0"/>
              <a:t>	Maka A</a:t>
            </a:r>
            <a:r>
              <a:rPr lang="id-ID" sz="2400" i="1" baseline="-25000" smtClean="0"/>
              <a:t>c</a:t>
            </a:r>
            <a:r>
              <a:rPr lang="id-ID" sz="2400" i="1" smtClean="0"/>
              <a:t>=</a:t>
            </a:r>
            <a:r>
              <a:rPr lang="en-US" sz="2400" i="1" smtClean="0"/>
              <a:t> (0,25+0,5+0,25+0,5)jam/1 jam = 1,5 </a:t>
            </a:r>
            <a:r>
              <a:rPr lang="id-ID" sz="2400" i="1" smtClean="0"/>
              <a:t>erl</a:t>
            </a:r>
          </a:p>
          <a:p>
            <a:pPr>
              <a:lnSpc>
                <a:spcPct val="90000"/>
              </a:lnSpc>
              <a:buFontTx/>
              <a:buNone/>
            </a:pPr>
            <a:endParaRPr lang="id-ID" sz="2400" i="1" smtClean="0"/>
          </a:p>
          <a:p>
            <a:pPr>
              <a:lnSpc>
                <a:spcPct val="90000"/>
              </a:lnSpc>
              <a:buFontTx/>
              <a:buNone/>
            </a:pPr>
            <a:r>
              <a:rPr lang="id-ID" sz="2400" i="1" smtClean="0"/>
              <a:t>	</a:t>
            </a:r>
            <a:r>
              <a:rPr lang="id-ID" sz="2400" b="1" i="1" smtClean="0">
                <a:solidFill>
                  <a:srgbClr val="FF0000"/>
                </a:solidFill>
              </a:rPr>
              <a:t>Don’t forget: nilai A</a:t>
            </a:r>
            <a:r>
              <a:rPr lang="id-ID" sz="2400" b="1" i="1" baseline="-25000" smtClean="0">
                <a:solidFill>
                  <a:srgbClr val="FF0000"/>
                </a:solidFill>
              </a:rPr>
              <a:t>c</a:t>
            </a:r>
            <a:r>
              <a:rPr lang="id-ID" sz="2400" b="1" i="1" smtClean="0">
                <a:solidFill>
                  <a:srgbClr val="FF0000"/>
                </a:solidFill>
              </a:rPr>
              <a:t> di atas memiliki arti bahwa jumlah saluran rata-rata yang diduduki selama 1 jam adalah sebanyak 1,5 (ingat definisi intensitas trafik menurut ITU-T Rekomendasi B.18)</a:t>
            </a:r>
            <a:endParaRPr lang="en-US" sz="2400" b="1" i="1" smtClean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Uke Kurniawan ITTelkom + Tutun ITB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9039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d-ID" sz="2000" i="1" smtClean="0"/>
              <a:t>Carried traffic </a:t>
            </a:r>
            <a:r>
              <a:rPr lang="id-ID" sz="2000" smtClean="0"/>
              <a:t>adalah intensitas trafik yang dapat diukur</a:t>
            </a:r>
          </a:p>
          <a:p>
            <a:pPr>
              <a:lnSpc>
                <a:spcPct val="80000"/>
              </a:lnSpc>
            </a:pPr>
            <a:r>
              <a:rPr lang="id-ID" sz="2000" smtClean="0"/>
              <a:t>Angka </a:t>
            </a:r>
            <a:r>
              <a:rPr lang="id-ID" sz="2000" i="1" smtClean="0"/>
              <a:t>carried traffic </a:t>
            </a:r>
            <a:r>
              <a:rPr lang="id-ID" sz="2000" smtClean="0"/>
              <a:t>tidak dapat melebihi jumlah kanal (saluran dsb.)</a:t>
            </a:r>
          </a:p>
          <a:p>
            <a:pPr lvl="1">
              <a:lnSpc>
                <a:spcPct val="80000"/>
              </a:lnSpc>
            </a:pPr>
            <a:r>
              <a:rPr lang="id-ID" sz="1800" i="1" smtClean="0"/>
              <a:t>Satu kanal maksimum hanya dapat mengolah 1 erlang</a:t>
            </a:r>
          </a:p>
          <a:p>
            <a:pPr lvl="1">
              <a:lnSpc>
                <a:spcPct val="80000"/>
              </a:lnSpc>
            </a:pPr>
            <a:r>
              <a:rPr lang="id-ID" sz="1800" i="1" smtClean="0"/>
              <a:t>Intensitas trafik yang menduduki satu kanal ekivalen dengan peluang (bagian dari waktu) dimana kanal itu digunakan (busy) </a:t>
            </a:r>
          </a:p>
          <a:p>
            <a:pPr>
              <a:lnSpc>
                <a:spcPct val="80000"/>
              </a:lnSpc>
            </a:pPr>
            <a:r>
              <a:rPr lang="id-ID" sz="2000" smtClean="0"/>
              <a:t>Notasi carried traffic yang sering digunakan juga adalah Y</a:t>
            </a:r>
          </a:p>
          <a:p>
            <a:pPr>
              <a:lnSpc>
                <a:spcPct val="80000"/>
              </a:lnSpc>
            </a:pPr>
            <a:r>
              <a:rPr lang="id-ID" sz="2000" smtClean="0"/>
              <a:t>Total trafik yang dapat diolah (carried) selama perioda T disebut volume trafik</a:t>
            </a:r>
          </a:p>
          <a:p>
            <a:pPr lvl="1">
              <a:lnSpc>
                <a:spcPct val="80000"/>
              </a:lnSpc>
            </a:pPr>
            <a:r>
              <a:rPr lang="id-ID" sz="1800" smtClean="0"/>
              <a:t>Volume trafik = V = A</a:t>
            </a:r>
            <a:r>
              <a:rPr lang="id-ID" sz="1800" baseline="-25000" smtClean="0"/>
              <a:t>c</a:t>
            </a:r>
            <a:r>
              <a:rPr lang="id-ID" sz="1800" smtClean="0"/>
              <a:t>.T [Erlang-hours]</a:t>
            </a:r>
          </a:p>
          <a:p>
            <a:pPr lvl="2">
              <a:lnSpc>
                <a:spcPct val="80000"/>
              </a:lnSpc>
            </a:pPr>
            <a:r>
              <a:rPr lang="id-ID" sz="1600" smtClean="0"/>
              <a:t>Sama dengan </a:t>
            </a:r>
            <a:r>
              <a:rPr lang="id-ID" sz="1600" i="1" smtClean="0"/>
              <a:t>total holding time</a:t>
            </a:r>
            <a:r>
              <a:rPr lang="id-ID" sz="1600" smtClean="0"/>
              <a:t> di dalam selang waktu T</a:t>
            </a:r>
          </a:p>
          <a:p>
            <a:pPr lvl="1">
              <a:lnSpc>
                <a:spcPct val="80000"/>
              </a:lnSpc>
            </a:pPr>
            <a:r>
              <a:rPr lang="id-ID" sz="1800" smtClean="0"/>
              <a:t>Contoh (yang sebelumnya sudah kita bahas):</a:t>
            </a:r>
          </a:p>
          <a:p>
            <a:pPr lvl="2">
              <a:lnSpc>
                <a:spcPct val="80000"/>
              </a:lnSpc>
            </a:pPr>
            <a:r>
              <a:rPr lang="en-US" sz="1600" smtClean="0"/>
              <a:t>Suatu berkas saluran terdiri dari 4 saluran. Di dalam selang waktu satu jam misalnya diketahui data sebagai berikut:</a:t>
            </a:r>
          </a:p>
          <a:p>
            <a:pPr lvl="3">
              <a:lnSpc>
                <a:spcPct val="80000"/>
              </a:lnSpc>
            </a:pPr>
            <a:r>
              <a:rPr lang="en-US" sz="1400" smtClean="0"/>
              <a:t>Saluran 1 diduduki selama total 0,25 jam</a:t>
            </a:r>
          </a:p>
          <a:p>
            <a:pPr lvl="3">
              <a:lnSpc>
                <a:spcPct val="80000"/>
              </a:lnSpc>
            </a:pPr>
            <a:r>
              <a:rPr lang="en-US" sz="1400" smtClean="0"/>
              <a:t>Saluran 2 diduduki selama total 0, 5 jam</a:t>
            </a:r>
          </a:p>
          <a:p>
            <a:pPr lvl="3">
              <a:lnSpc>
                <a:spcPct val="80000"/>
              </a:lnSpc>
            </a:pPr>
            <a:r>
              <a:rPr lang="en-US" sz="1400" smtClean="0"/>
              <a:t>Saluran 3 diduduki selama total 0,25 jam</a:t>
            </a:r>
          </a:p>
          <a:p>
            <a:pPr lvl="3">
              <a:lnSpc>
                <a:spcPct val="80000"/>
              </a:lnSpc>
            </a:pPr>
            <a:r>
              <a:rPr lang="en-US" sz="1400" smtClean="0"/>
              <a:t>Saluran 4 diduduki selama total 0, 5 jam</a:t>
            </a:r>
          </a:p>
          <a:p>
            <a:pPr lvl="2">
              <a:lnSpc>
                <a:spcPct val="80000"/>
              </a:lnSpc>
            </a:pPr>
            <a:r>
              <a:rPr lang="en-US" sz="1600" smtClean="0"/>
              <a:t>Maka A</a:t>
            </a:r>
            <a:r>
              <a:rPr lang="en-US" sz="1600" baseline="-25000" smtClean="0"/>
              <a:t>c</a:t>
            </a:r>
            <a:r>
              <a:rPr lang="en-US" sz="1600" smtClean="0"/>
              <a:t>= (0,25+0,5+0,25+0,5)jam/1 jam = 1,5 erl</a:t>
            </a:r>
            <a:endParaRPr lang="id-ID" sz="1600" smtClean="0"/>
          </a:p>
          <a:p>
            <a:pPr lvl="2">
              <a:lnSpc>
                <a:spcPct val="80000"/>
              </a:lnSpc>
            </a:pPr>
            <a:r>
              <a:rPr lang="id-ID" sz="1600" smtClean="0"/>
              <a:t>Dengan demikian V = A</a:t>
            </a:r>
            <a:r>
              <a:rPr lang="id-ID" sz="1600" baseline="-25000" smtClean="0"/>
              <a:t>c</a:t>
            </a:r>
            <a:r>
              <a:rPr lang="id-ID" sz="1600" smtClean="0"/>
              <a:t>.T = 1,5 erlang. 1 jam = 1,5 erl-jam</a:t>
            </a:r>
          </a:p>
          <a:p>
            <a:pPr lvl="3">
              <a:lnSpc>
                <a:spcPct val="80000"/>
              </a:lnSpc>
            </a:pPr>
            <a:r>
              <a:rPr lang="id-ID" sz="1400" smtClean="0"/>
              <a:t>Ini kan sama dengan </a:t>
            </a:r>
            <a:r>
              <a:rPr lang="id-ID" sz="1400" i="1" smtClean="0"/>
              <a:t>total holding time</a:t>
            </a:r>
            <a:endParaRPr lang="en-US" sz="1400" i="1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Uke Kurniawan ITTelkom + Tutun ITB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8229600" cy="1147762"/>
          </a:xfrm>
          <a:ln/>
        </p:spPr>
        <p:txBody>
          <a:bodyPr/>
          <a:lstStyle/>
          <a:p>
            <a:endParaRPr lang="id-ID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ln/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700"/>
              </a:spcBef>
            </a:pPr>
            <a:r>
              <a:rPr lang="en-GB" sz="2800" u="sng"/>
              <a:t>Example:</a:t>
            </a:r>
          </a:p>
          <a:p>
            <a:pPr>
              <a:lnSpc>
                <a:spcPct val="100000"/>
              </a:lnSpc>
              <a:spcBef>
                <a:spcPts val="700"/>
              </a:spcBef>
              <a:buClr>
                <a:srgbClr val="86D1EC"/>
              </a:buClr>
              <a:buSzPct val="90000"/>
              <a:buFont typeface="StarSymbol" charset="0"/>
              <a:buNone/>
            </a:pPr>
            <a:r>
              <a:rPr lang="en-GB" sz="2800"/>
              <a:t>	During the busy hour 1200 calls were offered to a group of trunks and 6 calls were lost. The average call duration was 3 minutes. Find: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GB" sz="2400"/>
              <a:t>a) The traffic offered.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GB" sz="2400"/>
              <a:t>b) The traffic carried.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GB" sz="2400"/>
              <a:t>c) The traffic lost.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GB" sz="2400"/>
              <a:t>d) The grade of service.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GB" sz="2400"/>
              <a:t>e) The total duration of the periods of congestion.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Uke Kurniawan ITTelkom + Tutun ITB</a:t>
            </a:r>
            <a:endParaRPr lang="id-ID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43000"/>
          </a:xfrm>
          <a:ln/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Answer</a:t>
            </a:r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1752600" y="1447800"/>
          <a:ext cx="2667000" cy="836613"/>
        </p:xfrm>
        <a:graphic>
          <a:graphicData uri="http://schemas.openxmlformats.org/presentationml/2006/ole">
            <p:oleObj spid="_x0000_s46082" r:id="rId4" imgW="1180800" imgH="393480" progId="Equation.3">
              <p:embed/>
            </p:oleObj>
          </a:graphicData>
        </a:graphic>
      </p:graphicFrame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1752600" y="2514600"/>
          <a:ext cx="2743200" cy="884238"/>
        </p:xfrm>
        <a:graphic>
          <a:graphicData uri="http://schemas.openxmlformats.org/presentationml/2006/ole">
            <p:oleObj spid="_x0000_s46083" r:id="rId5" imgW="1333440" imgH="393480" progId="Equation.3">
              <p:embed/>
            </p:oleObj>
          </a:graphicData>
        </a:graphic>
      </p:graphicFrame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1752600" y="3581400"/>
          <a:ext cx="2209800" cy="1003300"/>
        </p:xfrm>
        <a:graphic>
          <a:graphicData uri="http://schemas.openxmlformats.org/presentationml/2006/ole">
            <p:oleObj spid="_x0000_s46084" r:id="rId6" imgW="736560" imgH="393480" progId="Equation.3">
              <p:embed/>
            </p:oleObj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1752600" y="4800600"/>
          <a:ext cx="2209800" cy="903288"/>
        </p:xfrm>
        <a:graphic>
          <a:graphicData uri="http://schemas.openxmlformats.org/presentationml/2006/ole">
            <p:oleObj spid="_x0000_s46085" r:id="rId7" imgW="1104840" imgH="393480" progId="Equation.3">
              <p:embed/>
            </p:oleObj>
          </a:graphicData>
        </a:graphic>
      </p:graphicFrame>
      <p:graphicFrame>
        <p:nvGraphicFramePr>
          <p:cNvPr id="11270" name="Object 6"/>
          <p:cNvGraphicFramePr>
            <a:graphicFrameLocks noChangeAspect="1"/>
          </p:cNvGraphicFramePr>
          <p:nvPr/>
        </p:nvGraphicFramePr>
        <p:xfrm>
          <a:off x="1752600" y="5835650"/>
          <a:ext cx="3733800" cy="439738"/>
        </p:xfrm>
        <a:graphic>
          <a:graphicData uri="http://schemas.openxmlformats.org/presentationml/2006/ole">
            <p:oleObj spid="_x0000_s46086" r:id="rId8" imgW="1523880" imgH="177480" progId="Equation.3">
              <p:embed/>
            </p:oleObj>
          </a:graphicData>
        </a:graphic>
      </p:graphicFrame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1130300" y="1560513"/>
            <a:ext cx="3810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a)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1141413" y="2743200"/>
            <a:ext cx="3905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b)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1146175" y="3886200"/>
            <a:ext cx="3714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c)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1141413" y="5029200"/>
            <a:ext cx="3905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d)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1146175" y="5867400"/>
            <a:ext cx="3810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e)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Uke Kurniawan ITTelkom + Tutun ITB</a:t>
            </a:r>
            <a:endParaRPr lang="id-ID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62" name="Object 2"/>
          <p:cNvGraphicFramePr>
            <a:graphicFrameLocks noChangeAspect="1"/>
          </p:cNvGraphicFramePr>
          <p:nvPr/>
        </p:nvGraphicFramePr>
        <p:xfrm>
          <a:off x="2286000" y="46038"/>
          <a:ext cx="6869113" cy="6805612"/>
        </p:xfrm>
        <a:graphic>
          <a:graphicData uri="http://schemas.openxmlformats.org/presentationml/2006/ole">
            <p:oleObj spid="_x0000_s47106" name="Bitmap Image" r:id="rId3" imgW="5238095" imgH="5191850" progId="PBrush">
              <p:embed/>
            </p:oleObj>
          </a:graphicData>
        </a:graphic>
      </p:graphicFrame>
      <p:sp>
        <p:nvSpPr>
          <p:cNvPr id="2969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2286000" cy="5257800"/>
          </a:xfrm>
        </p:spPr>
        <p:txBody>
          <a:bodyPr/>
          <a:lstStyle/>
          <a:p>
            <a:r>
              <a:rPr lang="en-US" sz="2000"/>
              <a:t>Diketahui ada n saluran</a:t>
            </a:r>
          </a:p>
          <a:p>
            <a:r>
              <a:rPr lang="en-US" sz="2000"/>
              <a:t>Diketahui ada sejumlah p saluran (dari n saluran yang ada) diduduki pada saat bersamaan</a:t>
            </a:r>
          </a:p>
          <a:p>
            <a:r>
              <a:rPr lang="en-US" sz="2000"/>
              <a:t>Bila t</a:t>
            </a:r>
            <a:r>
              <a:rPr lang="en-US" sz="2000" baseline="-25000"/>
              <a:t>p</a:t>
            </a:r>
            <a:r>
              <a:rPr lang="en-US" sz="2000"/>
              <a:t> menyatakan juml waktu pendudukan p saluran dlm perioda T, maka</a:t>
            </a:r>
            <a:r>
              <a:rPr lang="en-US" sz="2400"/>
              <a:t> :</a:t>
            </a:r>
          </a:p>
        </p:txBody>
      </p:sp>
      <p:sp>
        <p:nvSpPr>
          <p:cNvPr id="296965" name="Text Box 5"/>
          <p:cNvSpPr txBox="1">
            <a:spLocks noChangeArrowheads="1"/>
          </p:cNvSpPr>
          <p:nvPr/>
        </p:nvSpPr>
        <p:spPr bwMode="auto">
          <a:xfrm>
            <a:off x="381000" y="5562600"/>
            <a:ext cx="54451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>
                <a:sym typeface="Symbol" charset="2"/>
              </a:rPr>
              <a:t></a:t>
            </a:r>
            <a:endParaRPr lang="en-US" sz="3200" baseline="-25000"/>
          </a:p>
        </p:txBody>
      </p:sp>
      <p:sp>
        <p:nvSpPr>
          <p:cNvPr id="296966" name="Text Box 6"/>
          <p:cNvSpPr txBox="1">
            <a:spLocks noChangeArrowheads="1"/>
          </p:cNvSpPr>
          <p:nvPr/>
        </p:nvSpPr>
        <p:spPr bwMode="auto">
          <a:xfrm>
            <a:off x="838200" y="5729288"/>
            <a:ext cx="9985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ym typeface="Symbol" charset="2"/>
              </a:rPr>
              <a:t>t</a:t>
            </a:r>
            <a:r>
              <a:rPr lang="en-US" sz="2800" baseline="-25000">
                <a:sym typeface="Symbol" charset="2"/>
              </a:rPr>
              <a:t>p</a:t>
            </a:r>
            <a:r>
              <a:rPr lang="en-US" sz="2800">
                <a:sym typeface="Symbol" charset="2"/>
              </a:rPr>
              <a:t> = T</a:t>
            </a:r>
          </a:p>
        </p:txBody>
      </p:sp>
      <p:sp>
        <p:nvSpPr>
          <p:cNvPr id="296967" name="Text Box 7"/>
          <p:cNvSpPr txBox="1">
            <a:spLocks noChangeArrowheads="1"/>
          </p:cNvSpPr>
          <p:nvPr/>
        </p:nvSpPr>
        <p:spPr bwMode="auto">
          <a:xfrm>
            <a:off x="381000" y="6172200"/>
            <a:ext cx="461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p=0</a:t>
            </a:r>
          </a:p>
        </p:txBody>
      </p:sp>
      <p:sp>
        <p:nvSpPr>
          <p:cNvPr id="296968" name="Text Box 8"/>
          <p:cNvSpPr txBox="1">
            <a:spLocks noChangeArrowheads="1"/>
          </p:cNvSpPr>
          <p:nvPr/>
        </p:nvSpPr>
        <p:spPr bwMode="auto">
          <a:xfrm>
            <a:off x="533400" y="548640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Uke Kurniawan ITTelkom + Tutun ITB</a:t>
            </a:r>
            <a:endParaRPr lang="id-ID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Total </a:t>
            </a:r>
            <a:r>
              <a:rPr lang="en-US" i="1" dirty="0"/>
              <a:t>holding time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saluran</a:t>
            </a:r>
            <a:endParaRPr lang="en-US" dirty="0"/>
          </a:p>
          <a:p>
            <a:endParaRPr lang="en-US" dirty="0"/>
          </a:p>
          <a:p>
            <a:endParaRPr lang="id-ID" dirty="0" smtClean="0"/>
          </a:p>
          <a:p>
            <a:endParaRPr lang="en-US" dirty="0"/>
          </a:p>
          <a:p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intensitas</a:t>
            </a:r>
            <a:r>
              <a:rPr lang="en-US" dirty="0"/>
              <a:t> </a:t>
            </a:r>
            <a:r>
              <a:rPr lang="en-US" dirty="0" err="1"/>
              <a:t>trafik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299012" name="Text Box 4"/>
          <p:cNvSpPr txBox="1">
            <a:spLocks noChangeArrowheads="1"/>
          </p:cNvSpPr>
          <p:nvPr/>
        </p:nvSpPr>
        <p:spPr bwMode="auto">
          <a:xfrm>
            <a:off x="3421063" y="2971800"/>
            <a:ext cx="544512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 dirty="0">
                <a:sym typeface="Symbol" charset="2"/>
              </a:rPr>
              <a:t></a:t>
            </a:r>
            <a:endParaRPr lang="en-US" sz="3200" baseline="-25000" dirty="0"/>
          </a:p>
        </p:txBody>
      </p:sp>
      <p:sp>
        <p:nvSpPr>
          <p:cNvPr id="299013" name="Text Box 5"/>
          <p:cNvSpPr txBox="1">
            <a:spLocks noChangeArrowheads="1"/>
          </p:cNvSpPr>
          <p:nvPr/>
        </p:nvSpPr>
        <p:spPr bwMode="auto">
          <a:xfrm>
            <a:off x="3878263" y="3138488"/>
            <a:ext cx="6699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ym typeface="Symbol" charset="2"/>
              </a:rPr>
              <a:t>p.t</a:t>
            </a:r>
            <a:r>
              <a:rPr lang="en-US" sz="2800" baseline="-25000" dirty="0">
                <a:sym typeface="Symbol" charset="2"/>
              </a:rPr>
              <a:t>p</a:t>
            </a:r>
            <a:endParaRPr lang="en-US" sz="2800" dirty="0">
              <a:sym typeface="Symbol" charset="2"/>
            </a:endParaRPr>
          </a:p>
        </p:txBody>
      </p:sp>
      <p:sp>
        <p:nvSpPr>
          <p:cNvPr id="299014" name="Text Box 6"/>
          <p:cNvSpPr txBox="1">
            <a:spLocks noChangeArrowheads="1"/>
          </p:cNvSpPr>
          <p:nvPr/>
        </p:nvSpPr>
        <p:spPr bwMode="auto">
          <a:xfrm>
            <a:off x="3421063" y="3581400"/>
            <a:ext cx="461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p=1</a:t>
            </a:r>
          </a:p>
        </p:txBody>
      </p:sp>
      <p:sp>
        <p:nvSpPr>
          <p:cNvPr id="299015" name="Text Box 7"/>
          <p:cNvSpPr txBox="1">
            <a:spLocks noChangeArrowheads="1"/>
          </p:cNvSpPr>
          <p:nvPr/>
        </p:nvSpPr>
        <p:spPr bwMode="auto">
          <a:xfrm>
            <a:off x="3573463" y="289560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n</a:t>
            </a:r>
          </a:p>
        </p:txBody>
      </p:sp>
      <p:sp>
        <p:nvSpPr>
          <p:cNvPr id="299016" name="Text Box 8"/>
          <p:cNvSpPr txBox="1">
            <a:spLocks noChangeArrowheads="1"/>
          </p:cNvSpPr>
          <p:nvPr/>
        </p:nvSpPr>
        <p:spPr bwMode="auto">
          <a:xfrm>
            <a:off x="3429000" y="4419600"/>
            <a:ext cx="54451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>
                <a:sym typeface="Symbol" charset="2"/>
              </a:rPr>
              <a:t></a:t>
            </a:r>
            <a:endParaRPr lang="en-US" sz="3200" baseline="-25000"/>
          </a:p>
        </p:txBody>
      </p:sp>
      <p:sp>
        <p:nvSpPr>
          <p:cNvPr id="299017" name="Text Box 9"/>
          <p:cNvSpPr txBox="1">
            <a:spLocks noChangeArrowheads="1"/>
          </p:cNvSpPr>
          <p:nvPr/>
        </p:nvSpPr>
        <p:spPr bwMode="auto">
          <a:xfrm>
            <a:off x="3886200" y="4586288"/>
            <a:ext cx="12747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ym typeface="Symbol" charset="2"/>
              </a:rPr>
              <a:t>p.t</a:t>
            </a:r>
            <a:r>
              <a:rPr lang="en-US" sz="2800" baseline="-25000">
                <a:sym typeface="Symbol" charset="2"/>
              </a:rPr>
              <a:t>p</a:t>
            </a:r>
            <a:r>
              <a:rPr lang="en-US" sz="2800">
                <a:sym typeface="Symbol" charset="2"/>
              </a:rPr>
              <a:t>/T =</a:t>
            </a:r>
          </a:p>
        </p:txBody>
      </p:sp>
      <p:sp>
        <p:nvSpPr>
          <p:cNvPr id="299018" name="Text Box 10"/>
          <p:cNvSpPr txBox="1">
            <a:spLocks noChangeArrowheads="1"/>
          </p:cNvSpPr>
          <p:nvPr/>
        </p:nvSpPr>
        <p:spPr bwMode="auto">
          <a:xfrm>
            <a:off x="3429000" y="5029200"/>
            <a:ext cx="461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p=1</a:t>
            </a:r>
          </a:p>
        </p:txBody>
      </p:sp>
      <p:sp>
        <p:nvSpPr>
          <p:cNvPr id="299019" name="Text Box 11"/>
          <p:cNvSpPr txBox="1">
            <a:spLocks noChangeArrowheads="1"/>
          </p:cNvSpPr>
          <p:nvPr/>
        </p:nvSpPr>
        <p:spPr bwMode="auto">
          <a:xfrm>
            <a:off x="3581400" y="434340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n</a:t>
            </a:r>
          </a:p>
        </p:txBody>
      </p:sp>
      <p:sp>
        <p:nvSpPr>
          <p:cNvPr id="299020" name="Text Box 12"/>
          <p:cNvSpPr txBox="1">
            <a:spLocks noChangeArrowheads="1"/>
          </p:cNvSpPr>
          <p:nvPr/>
        </p:nvSpPr>
        <p:spPr bwMode="auto">
          <a:xfrm>
            <a:off x="5018088" y="4419600"/>
            <a:ext cx="76495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d-ID" sz="4800" dirty="0" smtClean="0">
                <a:sym typeface="Symbol" charset="2"/>
              </a:rPr>
              <a:t> </a:t>
            </a:r>
            <a:r>
              <a:rPr lang="en-US" sz="4800" dirty="0" smtClean="0">
                <a:sym typeface="Symbol" charset="2"/>
              </a:rPr>
              <a:t></a:t>
            </a:r>
            <a:endParaRPr lang="en-US" sz="3200" baseline="-25000" dirty="0"/>
          </a:p>
        </p:txBody>
      </p:sp>
      <p:sp>
        <p:nvSpPr>
          <p:cNvPr id="299021" name="Text Box 13"/>
          <p:cNvSpPr txBox="1">
            <a:spLocks noChangeArrowheads="1"/>
          </p:cNvSpPr>
          <p:nvPr/>
        </p:nvSpPr>
        <p:spPr bwMode="auto">
          <a:xfrm>
            <a:off x="5018088" y="5029200"/>
            <a:ext cx="461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p=1</a:t>
            </a:r>
          </a:p>
        </p:txBody>
      </p:sp>
      <p:sp>
        <p:nvSpPr>
          <p:cNvPr id="299022" name="Text Box 14"/>
          <p:cNvSpPr txBox="1">
            <a:spLocks noChangeArrowheads="1"/>
          </p:cNvSpPr>
          <p:nvPr/>
        </p:nvSpPr>
        <p:spPr bwMode="auto">
          <a:xfrm>
            <a:off x="5170488" y="434340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n</a:t>
            </a:r>
          </a:p>
        </p:txBody>
      </p:sp>
      <p:sp>
        <p:nvSpPr>
          <p:cNvPr id="299023" name="Rectangle 15"/>
          <p:cNvSpPr>
            <a:spLocks noChangeArrowheads="1"/>
          </p:cNvSpPr>
          <p:nvPr/>
        </p:nvSpPr>
        <p:spPr bwMode="auto">
          <a:xfrm>
            <a:off x="5414963" y="4586288"/>
            <a:ext cx="19175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d-ID" sz="2800" dirty="0" smtClean="0">
                <a:sym typeface="Symbol" charset="2"/>
              </a:rPr>
              <a:t>    </a:t>
            </a:r>
            <a:r>
              <a:rPr lang="en-US" sz="2800" dirty="0" smtClean="0">
                <a:sym typeface="Symbol" charset="2"/>
              </a:rPr>
              <a:t>p(</a:t>
            </a:r>
            <a:r>
              <a:rPr lang="en-US" sz="2800" dirty="0" err="1" smtClean="0">
                <a:sym typeface="Symbol" charset="2"/>
              </a:rPr>
              <a:t>t</a:t>
            </a:r>
            <a:r>
              <a:rPr lang="en-US" sz="2800" baseline="-25000" dirty="0" err="1" smtClean="0">
                <a:sym typeface="Symbol" charset="2"/>
              </a:rPr>
              <a:t>p</a:t>
            </a:r>
            <a:r>
              <a:rPr lang="en-US" sz="2800" dirty="0" smtClean="0">
                <a:sym typeface="Symbol" charset="2"/>
              </a:rPr>
              <a:t>/T</a:t>
            </a:r>
            <a:r>
              <a:rPr lang="en-US" sz="2800" dirty="0">
                <a:sym typeface="Symbol" charset="2"/>
              </a:rPr>
              <a:t>)</a:t>
            </a:r>
          </a:p>
        </p:txBody>
      </p:sp>
      <p:sp>
        <p:nvSpPr>
          <p:cNvPr id="299024" name="Text Box 16"/>
          <p:cNvSpPr txBox="1">
            <a:spLocks noChangeArrowheads="1"/>
          </p:cNvSpPr>
          <p:nvPr/>
        </p:nvSpPr>
        <p:spPr bwMode="auto">
          <a:xfrm>
            <a:off x="5241925" y="3089275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V</a:t>
            </a:r>
          </a:p>
        </p:txBody>
      </p:sp>
      <p:sp>
        <p:nvSpPr>
          <p:cNvPr id="299025" name="Line 17"/>
          <p:cNvSpPr>
            <a:spLocks noChangeShapeType="1"/>
          </p:cNvSpPr>
          <p:nvPr/>
        </p:nvSpPr>
        <p:spPr bwMode="auto">
          <a:xfrm>
            <a:off x="4724400" y="3352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id-ID"/>
          </a:p>
        </p:txBody>
      </p:sp>
      <p:sp>
        <p:nvSpPr>
          <p:cNvPr id="299026" name="Text Box 18"/>
          <p:cNvSpPr txBox="1">
            <a:spLocks noChangeArrowheads="1"/>
          </p:cNvSpPr>
          <p:nvPr/>
        </p:nvSpPr>
        <p:spPr bwMode="auto">
          <a:xfrm>
            <a:off x="2619375" y="4586288"/>
            <a:ext cx="7334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/>
              <a:t>A =</a:t>
            </a: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Uke Kurniawan ITTelkom + Tutun ITB</a:t>
            </a:r>
            <a:endParaRPr lang="id-ID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260350"/>
            <a:ext cx="7772400" cy="431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id-ID" sz="2000">
                <a:latin typeface="Verdana" pitchFamily="34" charset="0"/>
              </a:rPr>
              <a:t>Sometimes we </a:t>
            </a:r>
            <a:r>
              <a:rPr lang="en-US" sz="2000">
                <a:latin typeface="Verdana" pitchFamily="34" charset="0"/>
              </a:rPr>
              <a:t>face </a:t>
            </a:r>
            <a:r>
              <a:rPr lang="id-ID" sz="2000">
                <a:latin typeface="Verdana" pitchFamily="34" charset="0"/>
              </a:rPr>
              <a:t>these problems in everyday life</a:t>
            </a:r>
            <a:endParaRPr lang="en-US" sz="2000">
              <a:latin typeface="Verdana" pitchFamily="34" charset="0"/>
            </a:endParaRPr>
          </a:p>
        </p:txBody>
      </p:sp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765175"/>
            <a:ext cx="2211388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236" name="Picture 4" descr="h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6238" y="981075"/>
            <a:ext cx="1865312" cy="2665413"/>
          </a:xfrm>
          <a:prstGeom prst="rect">
            <a:avLst/>
          </a:prstGeom>
          <a:noFill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140200" y="1989138"/>
            <a:ext cx="4319588" cy="3600450"/>
            <a:chOff x="2608" y="1253"/>
            <a:chExt cx="2721" cy="2268"/>
          </a:xfrm>
        </p:grpSpPr>
        <p:pic>
          <p:nvPicPr>
            <p:cNvPr id="95238" name="Picture 6" descr="web_gluey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379" y="1253"/>
              <a:ext cx="1200" cy="1266"/>
            </a:xfrm>
            <a:prstGeom prst="rect">
              <a:avLst/>
            </a:prstGeom>
            <a:noFill/>
          </p:spPr>
        </p:pic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2608" y="2164"/>
              <a:ext cx="2721" cy="1357"/>
              <a:chOff x="2608" y="2164"/>
              <a:chExt cx="2721" cy="1357"/>
            </a:xfrm>
          </p:grpSpPr>
          <p:pic>
            <p:nvPicPr>
              <p:cNvPr id="95240" name="Picture 8" descr="srk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608" y="2296"/>
                <a:ext cx="1633" cy="1225"/>
              </a:xfrm>
              <a:prstGeom prst="rect">
                <a:avLst/>
              </a:prstGeom>
              <a:noFill/>
            </p:spPr>
          </p:pic>
          <p:pic>
            <p:nvPicPr>
              <p:cNvPr id="95241" name="Picture 9" descr="monitor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969" y="2164"/>
                <a:ext cx="1360" cy="1319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95242" name="Picture 1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ircuitsbusy.wav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1403350" y="3500438"/>
            <a:ext cx="304800" cy="304800"/>
          </a:xfrm>
          <a:prstGeom prst="rect">
            <a:avLst/>
          </a:prstGeom>
          <a:noFill/>
        </p:spPr>
      </p:pic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395288" y="4652963"/>
            <a:ext cx="3636962" cy="1916112"/>
            <a:chOff x="249" y="2931"/>
            <a:chExt cx="2291" cy="1207"/>
          </a:xfrm>
        </p:grpSpPr>
        <p:sp>
          <p:nvSpPr>
            <p:cNvPr id="95246" name="AutoShape 14"/>
            <p:cNvSpPr>
              <a:spLocks noChangeArrowheads="1"/>
            </p:cNvSpPr>
            <p:nvPr/>
          </p:nvSpPr>
          <p:spPr bwMode="auto">
            <a:xfrm>
              <a:off x="748" y="2931"/>
              <a:ext cx="1792" cy="1207"/>
            </a:xfrm>
            <a:prstGeom prst="irregularSeal2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pic>
          <p:nvPicPr>
            <p:cNvPr id="95244" name="Picture 1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49" y="2976"/>
              <a:ext cx="817" cy="8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5243" name="Text Box 11"/>
            <p:cNvSpPr txBox="1">
              <a:spLocks noChangeArrowheads="1"/>
            </p:cNvSpPr>
            <p:nvPr/>
          </p:nvSpPr>
          <p:spPr bwMode="auto">
            <a:xfrm>
              <a:off x="886" y="3385"/>
              <a:ext cx="132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d-ID" b="1"/>
                <a:t>Bila sering terjadi</a:t>
              </a:r>
            </a:p>
            <a:p>
              <a:r>
                <a:rPr lang="id-ID" b="1"/>
                <a:t>It’s DANGEROUS</a:t>
              </a:r>
              <a:endParaRPr lang="en-US" b="1"/>
            </a:p>
          </p:txBody>
        </p:sp>
      </p:grp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Uke Kurniawan ITTelkom + Tutun ITB</a:t>
            </a:r>
            <a:endParaRPr lang="id-ID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51" fill="hold"/>
                                        <p:tgtEl>
                                          <p:spTgt spid="952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5242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16585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Uke Kurniawan ITTelkom + Tutun ITB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33375"/>
            <a:ext cx="9144000" cy="5832475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Uke Kurniawan ITTelkom + Tutun ITB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16585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Uke Kurniawan ITTelkom + Tutun ITB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16585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Uke Kurniawan ITTelkom + Tutun ITB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Telecommunication impairment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2800" dirty="0" smtClean="0"/>
              <a:t>QoS juga dilihat dari kualitas sinyal</a:t>
            </a:r>
          </a:p>
          <a:p>
            <a:r>
              <a:rPr lang="id-ID" sz="2800" dirty="0" smtClean="0"/>
              <a:t>Telecommunication impairment jg berakibat pada QoS</a:t>
            </a:r>
          </a:p>
          <a:p>
            <a:r>
              <a:rPr lang="id-ID" sz="2800" dirty="0" smtClean="0"/>
              <a:t>QoS dinyatakan dl SNR</a:t>
            </a:r>
          </a:p>
          <a:p>
            <a:r>
              <a:rPr lang="id-ID" sz="2800" dirty="0" smtClean="0"/>
              <a:t>Signal-to-noise ratio expresses in decibels </a:t>
            </a:r>
            <a:r>
              <a:rPr lang="en-US" sz="2800" dirty="0" smtClean="0"/>
              <a:t>the amount that signal level exceeds the noise level in a specified bandwidth.</a:t>
            </a:r>
            <a:endParaRPr lang="id-ID" sz="2800" dirty="0" smtClean="0"/>
          </a:p>
          <a:p>
            <a:r>
              <a:rPr lang="en-US" sz="2800" dirty="0" smtClean="0"/>
              <a:t>Bit error rate (BER) is the underlying </a:t>
            </a:r>
            <a:r>
              <a:rPr lang="en-US" sz="2800" dirty="0" err="1" smtClean="0"/>
              <a:t>QoS</a:t>
            </a:r>
            <a:r>
              <a:rPr lang="en-US" sz="2800" dirty="0" smtClean="0"/>
              <a:t> parameter for data circuits.</a:t>
            </a:r>
          </a:p>
          <a:p>
            <a:endParaRPr lang="en-US" dirty="0" smtClean="0"/>
          </a:p>
          <a:p>
            <a:endParaRPr lang="id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Uke Kurniawan ITTelkom + Tutun ITB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 smtClean="0"/>
          </a:p>
          <a:p>
            <a:r>
              <a:rPr lang="id-ID" dirty="0" smtClean="0"/>
              <a:t>The signal </a:t>
            </a:r>
            <a:r>
              <a:rPr lang="en-US" dirty="0" smtClean="0"/>
              <a:t>level is +15 </a:t>
            </a:r>
            <a:r>
              <a:rPr lang="en-US" dirty="0" err="1" smtClean="0"/>
              <a:t>dBm</a:t>
            </a:r>
            <a:r>
              <a:rPr lang="en-US" dirty="0" smtClean="0"/>
              <a:t>; the noise is +5 </a:t>
            </a:r>
            <a:r>
              <a:rPr lang="en-US" dirty="0" err="1" smtClean="0"/>
              <a:t>dBm</a:t>
            </a:r>
            <a:r>
              <a:rPr lang="en-US" dirty="0" smtClean="0"/>
              <a:t>, then</a:t>
            </a:r>
            <a:r>
              <a:rPr lang="id-ID" dirty="0" smtClean="0"/>
              <a:t> </a:t>
            </a:r>
            <a:r>
              <a:rPr lang="en-US" dirty="0" smtClean="0"/>
              <a:t>(S/N)dB = level</a:t>
            </a:r>
            <a:r>
              <a:rPr lang="en-US" i="1" dirty="0" smtClean="0"/>
              <a:t>(signal in </a:t>
            </a:r>
            <a:r>
              <a:rPr lang="en-US" i="1" dirty="0" err="1" smtClean="0"/>
              <a:t>dBm</a:t>
            </a:r>
            <a:r>
              <a:rPr lang="en-US" i="1" dirty="0" smtClean="0"/>
              <a:t>) − level(noise in </a:t>
            </a:r>
            <a:r>
              <a:rPr lang="en-US" i="1" dirty="0" err="1" smtClean="0"/>
              <a:t>dBm</a:t>
            </a:r>
            <a:r>
              <a:rPr lang="en-US" i="1" dirty="0" smtClean="0"/>
              <a:t>). </a:t>
            </a:r>
          </a:p>
          <a:p>
            <a:r>
              <a:rPr lang="pt-BR" dirty="0" smtClean="0"/>
              <a:t>S/N = +15 dBm − </a:t>
            </a:r>
            <a:r>
              <a:rPr lang="pt-BR" i="1" dirty="0" smtClean="0"/>
              <a:t>(+5 dBm),</a:t>
            </a:r>
          </a:p>
          <a:p>
            <a:r>
              <a:rPr lang="id-ID" dirty="0" smtClean="0"/>
              <a:t>S/N = 10 dB</a:t>
            </a:r>
            <a:r>
              <a:rPr lang="id-ID" i="1" dirty="0" smtClean="0"/>
              <a:t>.</a:t>
            </a:r>
          </a:p>
          <a:p>
            <a:endParaRPr lang="id-ID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0"/>
            <a:ext cx="4558047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Uke Kurniawan ITTelkom + Tutun ITB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Voice transmision QoS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2400" dirty="0" smtClean="0"/>
              <a:t>“Hearing sufficiently well” digunakan sebagai patokan QoS</a:t>
            </a:r>
          </a:p>
          <a:p>
            <a:r>
              <a:rPr lang="id-ID" sz="2400" dirty="0" smtClean="0"/>
              <a:t>Diukur dg Loudness rating, reference equivalent dan CRE</a:t>
            </a:r>
          </a:p>
          <a:p>
            <a:r>
              <a:rPr lang="id-ID" sz="2400" i="1" dirty="0" smtClean="0"/>
              <a:t>Overall </a:t>
            </a:r>
            <a:r>
              <a:rPr lang="en-US" sz="2400" i="1" dirty="0" smtClean="0"/>
              <a:t>reference equivalent (ORE), was indicative of how loud a telephone signal is.</a:t>
            </a:r>
            <a:endParaRPr lang="id-ID" sz="2400" i="1" dirty="0" smtClean="0"/>
          </a:p>
          <a:p>
            <a:r>
              <a:rPr lang="en-US" sz="2400" dirty="0" smtClean="0"/>
              <a:t>CCITT recommendation, 97% of all international calls were recommended to</a:t>
            </a:r>
            <a:r>
              <a:rPr lang="id-ID" sz="2400" dirty="0" smtClean="0"/>
              <a:t> </a:t>
            </a:r>
            <a:r>
              <a:rPr lang="en-US" sz="2400" dirty="0" smtClean="0"/>
              <a:t>have an ORE of 33 dB or better.</a:t>
            </a:r>
          </a:p>
          <a:p>
            <a:endParaRPr lang="en-US" i="1" dirty="0" smtClean="0"/>
          </a:p>
          <a:p>
            <a:endParaRPr lang="id-ID" dirty="0" smtClean="0"/>
          </a:p>
          <a:p>
            <a:endParaRPr lang="id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Uke Kurniawan ITTelkom + Tutun ITB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Loudness Rating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The concept of overall loudness rating (OLR) is very similar to the</a:t>
            </a:r>
            <a:r>
              <a:rPr lang="id-ID" sz="1800" dirty="0" smtClean="0"/>
              <a:t> </a:t>
            </a:r>
            <a:r>
              <a:rPr lang="en-US" sz="1800" dirty="0" smtClean="0"/>
              <a:t>ORE concept used with reference equivalent.</a:t>
            </a:r>
          </a:p>
          <a:p>
            <a:endParaRPr lang="id-ID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500306"/>
            <a:ext cx="5904825" cy="2979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Uke Kurniawan ITTelkom + Tutun ITB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r>
              <a:rPr lang="en-US" sz="2800" dirty="0" smtClean="0"/>
              <a:t>Overall loudness rating (OLR) is calculated using the following formula:</a:t>
            </a:r>
          </a:p>
          <a:p>
            <a:r>
              <a:rPr lang="id-ID" sz="2800" dirty="0" smtClean="0"/>
              <a:t>OLR = SLR + CLR + RLR</a:t>
            </a:r>
            <a:r>
              <a:rPr lang="id-ID" sz="2800" i="1" dirty="0" smtClean="0"/>
              <a:t>.</a:t>
            </a:r>
          </a:p>
          <a:p>
            <a:endParaRPr lang="id-ID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85926"/>
            <a:ext cx="6500858" cy="2419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Uke Kurniawan ITTelkom + Tutun ITB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Telecom impairments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three basic impairments found in all telecommunication transmission systems.</a:t>
            </a:r>
          </a:p>
          <a:p>
            <a:pPr lvl="1"/>
            <a:r>
              <a:rPr lang="fr-FR" dirty="0" smtClean="0"/>
              <a:t>Amplitude (or </a:t>
            </a:r>
            <a:r>
              <a:rPr lang="fr-FR" dirty="0" err="1" smtClean="0"/>
              <a:t>attenuation</a:t>
            </a:r>
            <a:r>
              <a:rPr lang="fr-FR" dirty="0" smtClean="0"/>
              <a:t>) </a:t>
            </a:r>
            <a:r>
              <a:rPr lang="fr-FR" dirty="0" err="1" smtClean="0"/>
              <a:t>distortion</a:t>
            </a:r>
            <a:endParaRPr lang="fr-FR" dirty="0" smtClean="0"/>
          </a:p>
          <a:p>
            <a:pPr lvl="1"/>
            <a:r>
              <a:rPr lang="id-ID" dirty="0" smtClean="0"/>
              <a:t>Phase distortion</a:t>
            </a:r>
          </a:p>
          <a:p>
            <a:pPr lvl="1"/>
            <a:r>
              <a:rPr lang="id-ID" dirty="0" smtClean="0"/>
              <a:t>Noise</a:t>
            </a:r>
          </a:p>
          <a:p>
            <a:endParaRPr lang="id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Uke Kurniawan ITTelkom + Tutun ITB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load_image_02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3644900"/>
            <a:ext cx="3617913" cy="2106613"/>
          </a:xfrm>
          <a:prstGeom prst="rect">
            <a:avLst/>
          </a:prstGeom>
          <a:noFill/>
        </p:spPr>
      </p:pic>
      <p:pic>
        <p:nvPicPr>
          <p:cNvPr id="96259" name="kuch-kuch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547813" y="5445125"/>
            <a:ext cx="304800" cy="304800"/>
          </a:xfrm>
          <a:prstGeom prst="rect">
            <a:avLst/>
          </a:prstGeom>
          <a:noFill/>
        </p:spPr>
      </p:pic>
      <p:sp>
        <p:nvSpPr>
          <p:cNvPr id="962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2743200" cy="762000"/>
          </a:xfrm>
          <a:solidFill>
            <a:srgbClr val="66FFFF"/>
          </a:solidFill>
        </p:spPr>
        <p:txBody>
          <a:bodyPr/>
          <a:lstStyle/>
          <a:p>
            <a:pPr algn="ctr">
              <a:buFontTx/>
              <a:buNone/>
            </a:pPr>
            <a:r>
              <a:rPr lang="en-US">
                <a:solidFill>
                  <a:srgbClr val="FF3399"/>
                </a:solidFill>
              </a:rPr>
              <a:t>Sad looks</a:t>
            </a:r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5715000" y="4349750"/>
            <a:ext cx="2743200" cy="7620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>
                <a:solidFill>
                  <a:srgbClr val="FF3399"/>
                </a:solidFill>
                <a:latin typeface="Arial Narrow" pitchFamily="34" charset="0"/>
              </a:rPr>
              <a:t>Happy looks</a:t>
            </a:r>
          </a:p>
        </p:txBody>
      </p:sp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5486400" y="5218113"/>
            <a:ext cx="33972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latin typeface="Verdana" pitchFamily="34" charset="0"/>
              </a:rPr>
              <a:t>- Means money for operators</a:t>
            </a:r>
          </a:p>
          <a:p>
            <a:r>
              <a:rPr lang="en-US" sz="1600">
                <a:latin typeface="Verdana" pitchFamily="34" charset="0"/>
              </a:rPr>
              <a:t>- Urusan lancar bagi pelanggan</a:t>
            </a:r>
          </a:p>
        </p:txBody>
      </p:sp>
      <p:sp>
        <p:nvSpPr>
          <p:cNvPr id="96263" name="Freeform 7"/>
          <p:cNvSpPr>
            <a:spLocks/>
          </p:cNvSpPr>
          <p:nvPr/>
        </p:nvSpPr>
        <p:spPr bwMode="auto">
          <a:xfrm>
            <a:off x="2413000" y="1828800"/>
            <a:ext cx="1701800" cy="1828800"/>
          </a:xfrm>
          <a:custGeom>
            <a:avLst/>
            <a:gdLst/>
            <a:ahLst/>
            <a:cxnLst>
              <a:cxn ang="0">
                <a:pos x="64" y="0"/>
              </a:cxn>
              <a:cxn ang="0">
                <a:pos x="64" y="480"/>
              </a:cxn>
              <a:cxn ang="0">
                <a:pos x="448" y="576"/>
              </a:cxn>
              <a:cxn ang="0">
                <a:pos x="928" y="864"/>
              </a:cxn>
              <a:cxn ang="0">
                <a:pos x="1072" y="1152"/>
              </a:cxn>
            </a:cxnLst>
            <a:rect l="0" t="0" r="r" b="b"/>
            <a:pathLst>
              <a:path w="1072" h="1152">
                <a:moveTo>
                  <a:pt x="64" y="0"/>
                </a:moveTo>
                <a:cubicBezTo>
                  <a:pt x="32" y="192"/>
                  <a:pt x="0" y="384"/>
                  <a:pt x="64" y="480"/>
                </a:cubicBezTo>
                <a:cubicBezTo>
                  <a:pt x="128" y="576"/>
                  <a:pt x="304" y="512"/>
                  <a:pt x="448" y="576"/>
                </a:cubicBezTo>
                <a:cubicBezTo>
                  <a:pt x="592" y="640"/>
                  <a:pt x="824" y="768"/>
                  <a:pt x="928" y="864"/>
                </a:cubicBezTo>
                <a:cubicBezTo>
                  <a:pt x="1032" y="960"/>
                  <a:pt x="1048" y="1104"/>
                  <a:pt x="1072" y="1152"/>
                </a:cubicBezTo>
              </a:path>
            </a:pathLst>
          </a:custGeom>
          <a:noFill/>
          <a:ln w="57150" cmpd="sng">
            <a:solidFill>
              <a:srgbClr val="CCFF66"/>
            </a:solidFill>
            <a:round/>
            <a:headEnd type="none" w="med" len="med"/>
            <a:tailEnd type="stealth" w="lg" len="lg"/>
          </a:ln>
          <a:effectLst/>
        </p:spPr>
        <p:txBody>
          <a:bodyPr/>
          <a:lstStyle/>
          <a:p>
            <a:endParaRPr lang="id-ID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352800" y="304800"/>
            <a:ext cx="5467350" cy="1828800"/>
            <a:chOff x="2112" y="192"/>
            <a:chExt cx="3444" cy="1152"/>
          </a:xfrm>
        </p:grpSpPr>
        <p:pic>
          <p:nvPicPr>
            <p:cNvPr id="96265" name="Picture 9" descr="srk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112" y="192"/>
              <a:ext cx="1536" cy="1152"/>
            </a:xfrm>
            <a:prstGeom prst="rect">
              <a:avLst/>
            </a:prstGeom>
            <a:noFill/>
          </p:spPr>
        </p:pic>
        <p:sp>
          <p:nvSpPr>
            <p:cNvPr id="96266" name="Text Box 10"/>
            <p:cNvSpPr txBox="1">
              <a:spLocks noChangeArrowheads="1"/>
            </p:cNvSpPr>
            <p:nvPr/>
          </p:nvSpPr>
          <p:spPr bwMode="auto">
            <a:xfrm>
              <a:off x="3696" y="621"/>
              <a:ext cx="186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Verdana" pitchFamily="34" charset="0"/>
                </a:rPr>
                <a:t>- Pelanggan bisa pindah</a:t>
              </a:r>
            </a:p>
            <a:p>
              <a:r>
                <a:rPr lang="en-US">
                  <a:latin typeface="Verdana" pitchFamily="34" charset="0"/>
                </a:rPr>
                <a:t>- Users complain…</a:t>
              </a: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Uke Kurniawan ITTelkom + Tutun ITB</a:t>
            </a:r>
            <a:endParaRPr lang="id-ID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02995" fill="hold"/>
                                        <p:tgtEl>
                                          <p:spTgt spid="962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6259"/>
                </p:tgtEl>
              </p:cMediaNode>
            </p:audio>
          </p:childTnLst>
        </p:cTn>
      </p:par>
    </p:tnLst>
    <p:bldLst>
      <p:bldP spid="96260" grpId="0" build="p" autoUpdateAnimBg="0" advAuto="0"/>
      <p:bldP spid="96261" grpId="0" animBg="1" autoUpdateAnimBg="0"/>
      <p:bldP spid="96262" grpId="0" autoUpdateAnimBg="0"/>
      <p:bldP spid="9626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Amplitude Distortion</a:t>
            </a:r>
            <a:br>
              <a:rPr lang="id-ID" b="1" dirty="0" smtClean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the change in attenuation</a:t>
            </a:r>
            <a:r>
              <a:rPr lang="id-ID" dirty="0" smtClean="0"/>
              <a:t> </a:t>
            </a:r>
            <a:r>
              <a:rPr lang="en-US" dirty="0" smtClean="0"/>
              <a:t>at any frequency with respect to that of a reference frequency.</a:t>
            </a:r>
            <a:endParaRPr lang="id-ID" dirty="0" smtClean="0"/>
          </a:p>
          <a:p>
            <a:r>
              <a:rPr lang="en-US" dirty="0" smtClean="0"/>
              <a:t>Attenuation distortion can be avoided if all frequencies within the </a:t>
            </a:r>
            <a:r>
              <a:rPr lang="en-US" dirty="0" err="1" smtClean="0"/>
              <a:t>passband</a:t>
            </a:r>
            <a:r>
              <a:rPr lang="en-US" dirty="0" smtClean="0"/>
              <a:t> are subjected</a:t>
            </a:r>
            <a:r>
              <a:rPr lang="id-ID" dirty="0" smtClean="0"/>
              <a:t> </a:t>
            </a:r>
            <a:r>
              <a:rPr lang="en-US" dirty="0" smtClean="0"/>
              <a:t>to the same loss (or gain).</a:t>
            </a:r>
          </a:p>
          <a:p>
            <a:endParaRPr lang="en-US" dirty="0" smtClean="0"/>
          </a:p>
          <a:p>
            <a:endParaRPr lang="id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Uke Kurniawan ITTelkom + Tutun ITB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5" y="1214422"/>
            <a:ext cx="7622713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Uke Kurniawan ITTelkom + Tutun ITB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Phase Distortion</a:t>
            </a:r>
            <a:br>
              <a:rPr lang="id-ID" b="1" dirty="0" smtClean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velocity of propagation also tends to vary with frequency because of the electrical</a:t>
            </a:r>
            <a:r>
              <a:rPr lang="id-ID" dirty="0" smtClean="0"/>
              <a:t> </a:t>
            </a:r>
            <a:r>
              <a:rPr lang="en-US" dirty="0" smtClean="0"/>
              <a:t>characteristics associated with the network.</a:t>
            </a:r>
            <a:endParaRPr lang="id-ID" dirty="0" smtClean="0"/>
          </a:p>
          <a:p>
            <a:r>
              <a:rPr lang="id-ID" dirty="0" smtClean="0"/>
              <a:t>Considering </a:t>
            </a:r>
            <a:r>
              <a:rPr lang="en-US" dirty="0" smtClean="0"/>
              <a:t>the voice channel, therefore, the velocity of propagation tends to increase toward</a:t>
            </a:r>
            <a:r>
              <a:rPr lang="id-ID" dirty="0" smtClean="0"/>
              <a:t> </a:t>
            </a:r>
            <a:r>
              <a:rPr lang="en-US" dirty="0" smtClean="0"/>
              <a:t>band center and decrease toward band edge.</a:t>
            </a:r>
          </a:p>
          <a:p>
            <a:endParaRPr lang="en-US" dirty="0" smtClean="0"/>
          </a:p>
          <a:p>
            <a:endParaRPr lang="id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Uke Kurniawan ITTelkom + Tutun ITB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642918"/>
            <a:ext cx="706128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Uke Kurniawan ITTelkom + Tutun ITB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Noise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consists of any undesired signal in</a:t>
            </a:r>
            <a:r>
              <a:rPr lang="id-ID" dirty="0" smtClean="0"/>
              <a:t> a communication circuit</a:t>
            </a:r>
          </a:p>
          <a:p>
            <a:r>
              <a:rPr lang="id-ID" dirty="0" smtClean="0"/>
              <a:t>There are:</a:t>
            </a:r>
          </a:p>
          <a:p>
            <a:pPr lvl="1"/>
            <a:r>
              <a:rPr lang="id-ID" sz="2800" dirty="0" smtClean="0"/>
              <a:t>Thermal noise</a:t>
            </a:r>
          </a:p>
          <a:p>
            <a:pPr lvl="1"/>
            <a:r>
              <a:rPr lang="id-ID" sz="2800" dirty="0" smtClean="0"/>
              <a:t>Intermodulation noise</a:t>
            </a:r>
          </a:p>
          <a:p>
            <a:pPr lvl="1"/>
            <a:r>
              <a:rPr lang="id-ID" sz="2800" dirty="0" smtClean="0"/>
              <a:t>Impulse noise</a:t>
            </a:r>
          </a:p>
          <a:p>
            <a:pPr lvl="1"/>
            <a:r>
              <a:rPr lang="id-ID" sz="2800" dirty="0" smtClean="0"/>
              <a:t>Crosstalk</a:t>
            </a:r>
          </a:p>
          <a:p>
            <a:pPr lvl="1"/>
            <a:endParaRPr lang="id-ID" dirty="0" smtClean="0"/>
          </a:p>
          <a:p>
            <a:endParaRPr lang="id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Uke Kurniawan ITTelkom + Tutun ITB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i="1" dirty="0" smtClean="0"/>
              <a:t>Thermal Noise.</a:t>
            </a:r>
            <a:br>
              <a:rPr lang="id-ID" b="1" i="1" dirty="0" smtClean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Thermal noise is a general term referring to noise based on thermal agitations of</a:t>
            </a:r>
            <a:r>
              <a:rPr lang="id-ID" dirty="0" smtClean="0"/>
              <a:t> electrons.</a:t>
            </a:r>
          </a:p>
          <a:p>
            <a:r>
              <a:rPr lang="id-ID" dirty="0" smtClean="0"/>
              <a:t>Konstanta Boltzmann : </a:t>
            </a:r>
            <a:r>
              <a:rPr lang="it-IT" i="1" dirty="0" smtClean="0"/>
              <a:t>Pn = −204 dBW per Hz</a:t>
            </a:r>
          </a:p>
          <a:p>
            <a:r>
              <a:rPr lang="id-ID" sz="2800" i="1" dirty="0" smtClean="0"/>
              <a:t>Pn = −204 dBW/Hz + NFdB + 10 log B,</a:t>
            </a:r>
          </a:p>
          <a:p>
            <a:endParaRPr lang="id-ID" sz="2800" i="1" dirty="0" smtClean="0"/>
          </a:p>
          <a:p>
            <a:endParaRPr lang="id-ID" dirty="0" smtClean="0"/>
          </a:p>
          <a:p>
            <a:endParaRPr lang="id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Uke Kurniawan ITTelkom + Tutun ITB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example of application of Eq. (3.5) might be a receiver with a 3-dB noise figure</a:t>
            </a:r>
            <a:r>
              <a:rPr lang="id-ID" dirty="0" smtClean="0"/>
              <a:t> </a:t>
            </a:r>
            <a:r>
              <a:rPr lang="en-US" dirty="0" smtClean="0"/>
              <a:t>and a 10-MHz bandwidth. What would be the thermal noise power (level) in </a:t>
            </a:r>
            <a:r>
              <a:rPr lang="en-US" dirty="0" err="1" smtClean="0"/>
              <a:t>dBW</a:t>
            </a:r>
            <a:r>
              <a:rPr lang="en-US" dirty="0" smtClean="0"/>
              <a:t> of the</a:t>
            </a:r>
            <a:r>
              <a:rPr lang="id-ID" dirty="0" smtClean="0"/>
              <a:t> receiver? </a:t>
            </a:r>
          </a:p>
          <a:p>
            <a:r>
              <a:rPr lang="id-ID" sz="2400" i="1" dirty="0" smtClean="0">
                <a:solidFill>
                  <a:srgbClr val="00B0F0"/>
                </a:solidFill>
              </a:rPr>
              <a:t>Pn = −204 dBW/Hz + 3 dB+ 10 log(10 × 10</a:t>
            </a:r>
            <a:r>
              <a:rPr lang="id-ID" sz="2400" i="1" baseline="30000" dirty="0" smtClean="0">
                <a:solidFill>
                  <a:srgbClr val="00B0F0"/>
                </a:solidFill>
              </a:rPr>
              <a:t>6</a:t>
            </a:r>
            <a:r>
              <a:rPr lang="id-ID" sz="2400" i="1" dirty="0" smtClean="0">
                <a:solidFill>
                  <a:srgbClr val="00B0F0"/>
                </a:solidFill>
              </a:rPr>
              <a:t>)</a:t>
            </a:r>
          </a:p>
          <a:p>
            <a:r>
              <a:rPr lang="id-ID" sz="2400" dirty="0" smtClean="0">
                <a:solidFill>
                  <a:srgbClr val="00B0F0"/>
                </a:solidFill>
              </a:rPr>
              <a:t>     = −204 dBW/Hz + 3 dB+ 70 dB</a:t>
            </a:r>
          </a:p>
          <a:p>
            <a:r>
              <a:rPr lang="id-ID" sz="2400" dirty="0" smtClean="0">
                <a:solidFill>
                  <a:srgbClr val="00B0F0"/>
                </a:solidFill>
              </a:rPr>
              <a:t>     = −131 dBW</a:t>
            </a:r>
          </a:p>
          <a:p>
            <a:endParaRPr lang="id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Uke Kurniawan ITTelkom + Tutun ITB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i="1" dirty="0" smtClean="0"/>
              <a:t>Intermodulation Noise.</a:t>
            </a:r>
            <a:br>
              <a:rPr lang="id-ID" b="1" i="1" dirty="0" smtClean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result of the presence</a:t>
            </a:r>
            <a:r>
              <a:rPr lang="id-ID" dirty="0" smtClean="0"/>
              <a:t> of intermodulation products.</a:t>
            </a:r>
          </a:p>
          <a:p>
            <a:r>
              <a:rPr lang="en-US" dirty="0" err="1" smtClean="0"/>
              <a:t>Intermodulation</a:t>
            </a:r>
            <a:r>
              <a:rPr lang="en-US" dirty="0" smtClean="0"/>
              <a:t> noise may result from a number of causes:</a:t>
            </a:r>
          </a:p>
          <a:p>
            <a:pPr lvl="1"/>
            <a:r>
              <a:rPr lang="en-US" sz="1800" dirty="0" smtClean="0"/>
              <a:t>Improper level setting. If the level of an input to a device is too high, the device is</a:t>
            </a:r>
            <a:r>
              <a:rPr lang="id-ID" sz="1800" dirty="0" smtClean="0"/>
              <a:t> </a:t>
            </a:r>
            <a:r>
              <a:rPr lang="en-US" sz="1800" dirty="0" smtClean="0"/>
              <a:t>driven into its nonlinear operating region (overdrive).</a:t>
            </a:r>
          </a:p>
          <a:p>
            <a:pPr lvl="1"/>
            <a:r>
              <a:rPr lang="en-US" sz="1800" dirty="0" smtClean="0"/>
              <a:t>Improper alignment causing a device to function nonlinearly.</a:t>
            </a:r>
            <a:endParaRPr lang="id-ID" sz="1800" dirty="0" smtClean="0"/>
          </a:p>
          <a:p>
            <a:pPr lvl="1"/>
            <a:r>
              <a:rPr lang="id-ID" sz="1400" dirty="0" smtClean="0"/>
              <a:t>Nonlinear envelope delay.</a:t>
            </a:r>
          </a:p>
          <a:p>
            <a:pPr lvl="1"/>
            <a:r>
              <a:rPr lang="id-ID" sz="1400" dirty="0" smtClean="0"/>
              <a:t>Device malfunction.</a:t>
            </a:r>
          </a:p>
          <a:p>
            <a:pPr lvl="1"/>
            <a:endParaRPr lang="en-US" sz="1800" dirty="0" smtClean="0"/>
          </a:p>
          <a:p>
            <a:pPr lvl="1"/>
            <a:endParaRPr lang="id-ID" dirty="0" smtClean="0"/>
          </a:p>
          <a:p>
            <a:endParaRPr lang="id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Uke Kurniawan ITTelkom + Tutun ITB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i="1" dirty="0" smtClean="0"/>
              <a:t>Impulse Noise.</a:t>
            </a:r>
            <a:br>
              <a:rPr lang="id-ID" b="1" i="1" dirty="0" smtClean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Impulse noise is noncontinuous, consisting of irregular pulses </a:t>
            </a:r>
            <a:r>
              <a:rPr lang="en-US" dirty="0" smtClean="0"/>
              <a:t>or noise spikes of short duration and of relatively high amplitude.</a:t>
            </a:r>
            <a:endParaRPr lang="id-ID" dirty="0" smtClean="0"/>
          </a:p>
          <a:p>
            <a:r>
              <a:rPr lang="en-US" dirty="0" smtClean="0"/>
              <a:t>The causes of impulse noise are lightning, car ignitions, mechanical switches</a:t>
            </a:r>
            <a:r>
              <a:rPr lang="id-ID" dirty="0" smtClean="0"/>
              <a:t> </a:t>
            </a:r>
            <a:r>
              <a:rPr lang="en-US" dirty="0" smtClean="0"/>
              <a:t>(even light switches), fluorescent lights,</a:t>
            </a:r>
          </a:p>
          <a:p>
            <a:endParaRPr lang="en-US" dirty="0" smtClean="0"/>
          </a:p>
          <a:p>
            <a:endParaRPr lang="id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Uke Kurniawan ITTelkom + Tutun ITB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i="1" dirty="0" smtClean="0"/>
              <a:t>Crosstalk</a:t>
            </a:r>
            <a:br>
              <a:rPr lang="id-ID" b="1" i="1" dirty="0" smtClean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Crosstalk is the unwanted coupling between signal paths.</a:t>
            </a:r>
          </a:p>
          <a:p>
            <a:r>
              <a:rPr lang="id-ID" sz="2400" dirty="0" smtClean="0"/>
              <a:t>There are </a:t>
            </a:r>
            <a:r>
              <a:rPr lang="en-US" sz="2400" dirty="0" smtClean="0"/>
              <a:t>essentially three causes of crosstalk:</a:t>
            </a:r>
          </a:p>
          <a:p>
            <a:pPr lvl="1"/>
            <a:r>
              <a:rPr lang="en-US" sz="1800" dirty="0" smtClean="0"/>
              <a:t>1. Electrical coupling between transmission media, such as between wire pairs on a</a:t>
            </a:r>
          </a:p>
          <a:p>
            <a:pPr lvl="1"/>
            <a:r>
              <a:rPr lang="en-US" sz="1800" dirty="0" smtClean="0"/>
              <a:t>voice-frequency (VF) cable system and on digital (PCM) cable systems.</a:t>
            </a:r>
          </a:p>
          <a:p>
            <a:pPr lvl="1"/>
            <a:r>
              <a:rPr lang="en-US" sz="1800" dirty="0" smtClean="0"/>
              <a:t>2. Poor control of frequency response (i.e., defective filters or poor filter design).</a:t>
            </a:r>
          </a:p>
          <a:p>
            <a:pPr lvl="1"/>
            <a:r>
              <a:rPr lang="en-US" sz="1800" dirty="0" smtClean="0"/>
              <a:t>3. Nonlinear performance in analog (FDM) multiplex systems.</a:t>
            </a:r>
          </a:p>
          <a:p>
            <a:endParaRPr lang="id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Uke Kurniawan ITTelkom + Tutun ITB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Quality of service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QoS mean how happy and customer satisfaction</a:t>
            </a:r>
          </a:p>
          <a:p>
            <a:r>
              <a:rPr lang="id-ID" dirty="0" smtClean="0"/>
              <a:t>GoS (grade of service) is another term of QoS</a:t>
            </a:r>
          </a:p>
          <a:p>
            <a:pPr lvl="1"/>
            <a:endParaRPr lang="id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Uke Kurniawan ITTelkom + Tutun ITB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two types of crosstalk:</a:t>
            </a:r>
          </a:p>
          <a:p>
            <a:pPr lvl="1"/>
            <a:r>
              <a:rPr lang="en-US" i="1" dirty="0" smtClean="0"/>
              <a:t>Intelligible, where at least four words are intelligible to the listener from extraneous</a:t>
            </a:r>
            <a:r>
              <a:rPr lang="id-ID" i="1" dirty="0" smtClean="0"/>
              <a:t> </a:t>
            </a:r>
            <a:r>
              <a:rPr lang="en-US" dirty="0" smtClean="0"/>
              <a:t>conversation(s) in a 7-second period.</a:t>
            </a:r>
          </a:p>
          <a:p>
            <a:pPr lvl="1"/>
            <a:r>
              <a:rPr lang="en-US" i="1" dirty="0" smtClean="0"/>
              <a:t>Unintelligible, with crosstalk resulting from any other form of disturbing effects of</a:t>
            </a:r>
            <a:r>
              <a:rPr lang="id-ID" i="1" dirty="0" smtClean="0"/>
              <a:t> </a:t>
            </a:r>
            <a:r>
              <a:rPr lang="id-ID" dirty="0" smtClean="0"/>
              <a:t>one channel on another.</a:t>
            </a:r>
          </a:p>
          <a:p>
            <a:endParaRPr lang="id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Uke Kurniawan ITTelkom + Tutun ITB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ECHO AND SINGING</a:t>
            </a:r>
            <a:br>
              <a:rPr lang="id-ID" b="1" dirty="0" smtClean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Echo is when a talker</a:t>
            </a:r>
            <a:r>
              <a:rPr lang="id-ID" dirty="0" smtClean="0"/>
              <a:t> </a:t>
            </a:r>
            <a:r>
              <a:rPr lang="en-US" dirty="0" smtClean="0"/>
              <a:t>hears her/his own voice delayed.</a:t>
            </a:r>
          </a:p>
          <a:p>
            <a:r>
              <a:rPr lang="en-US" dirty="0" smtClean="0"/>
              <a:t>Singing is audio feedback. It is an “ear-splitting” howl, much like</a:t>
            </a:r>
            <a:r>
              <a:rPr lang="id-ID" dirty="0" smtClean="0"/>
              <a:t> </a:t>
            </a:r>
            <a:r>
              <a:rPr lang="en-US" dirty="0" smtClean="0"/>
              <a:t>the howl one gets by placing a public address microphone in front of a loudspeaker.</a:t>
            </a:r>
          </a:p>
          <a:p>
            <a:endParaRPr lang="id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Uke Kurniawan ITTelkom + Tutun ITB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Tugas dikumpul minggu depan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 smtClean="0"/>
              <a:t>Sebuah</a:t>
            </a:r>
            <a:r>
              <a:rPr lang="en-US" sz="2000" dirty="0" smtClean="0"/>
              <a:t> trunk </a:t>
            </a:r>
            <a:r>
              <a:rPr lang="en-US" sz="2000" dirty="0" err="1" smtClean="0"/>
              <a:t>terdiri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5 </a:t>
            </a:r>
            <a:r>
              <a:rPr lang="en-US" sz="2000" dirty="0" err="1" smtClean="0"/>
              <a:t>saluran</a:t>
            </a:r>
            <a:r>
              <a:rPr lang="en-US" sz="2000" dirty="0" smtClean="0"/>
              <a:t>, </a:t>
            </a:r>
            <a:r>
              <a:rPr lang="en-US" sz="2000" dirty="0" err="1" smtClean="0"/>
              <a:t>selama</a:t>
            </a:r>
            <a:r>
              <a:rPr lang="en-US" sz="2000" dirty="0" smtClean="0"/>
              <a:t> 1 jam </a:t>
            </a:r>
            <a:r>
              <a:rPr lang="en-US" sz="2000" dirty="0" err="1" smtClean="0"/>
              <a:t>pengamatan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dapatkan</a:t>
            </a:r>
            <a:r>
              <a:rPr lang="en-US" sz="2000" dirty="0" smtClean="0"/>
              <a:t> data </a:t>
            </a:r>
            <a:r>
              <a:rPr lang="en-US" sz="2000" dirty="0" err="1" smtClean="0"/>
              <a:t>sbb</a:t>
            </a:r>
            <a:r>
              <a:rPr lang="en-US" sz="2000" dirty="0" smtClean="0"/>
              <a:t>:</a:t>
            </a:r>
            <a:endParaRPr lang="id-ID" sz="2000" dirty="0" smtClean="0"/>
          </a:p>
          <a:p>
            <a:r>
              <a:rPr lang="en-US" sz="2000" dirty="0" smtClean="0"/>
              <a:t>		</a:t>
            </a:r>
            <a:endParaRPr lang="id-ID" sz="2000" dirty="0" smtClean="0"/>
          </a:p>
          <a:p>
            <a:r>
              <a:rPr lang="en-US" sz="2000" dirty="0" err="1" smtClean="0"/>
              <a:t>Saluran</a:t>
            </a:r>
            <a:r>
              <a:rPr lang="en-US" sz="2000" dirty="0" smtClean="0"/>
              <a:t> 1 </a:t>
            </a:r>
            <a:r>
              <a:rPr lang="en-US" sz="2000" dirty="0" err="1" smtClean="0"/>
              <a:t>diduduki</a:t>
            </a:r>
            <a:r>
              <a:rPr lang="en-US" sz="2000" dirty="0" smtClean="0"/>
              <a:t> </a:t>
            </a:r>
            <a:r>
              <a:rPr lang="en-US" sz="2000" dirty="0" err="1" smtClean="0"/>
              <a:t>selama</a:t>
            </a:r>
            <a:r>
              <a:rPr lang="en-US" sz="2000" dirty="0" smtClean="0"/>
              <a:t> 20 </a:t>
            </a:r>
            <a:r>
              <a:rPr lang="en-US" sz="2000" dirty="0" err="1" smtClean="0"/>
              <a:t>menit</a:t>
            </a:r>
            <a:endParaRPr lang="id-ID" sz="2000" dirty="0" smtClean="0"/>
          </a:p>
          <a:p>
            <a:r>
              <a:rPr lang="en-US" sz="2000" dirty="0" smtClean="0"/>
              <a:t>		</a:t>
            </a:r>
            <a:r>
              <a:rPr lang="en-US" sz="2000" dirty="0" err="1" smtClean="0"/>
              <a:t>Saluran</a:t>
            </a:r>
            <a:r>
              <a:rPr lang="en-US" sz="2000" dirty="0" smtClean="0"/>
              <a:t> 2 </a:t>
            </a:r>
            <a:r>
              <a:rPr lang="en-US" sz="2000" dirty="0" err="1" smtClean="0"/>
              <a:t>diduduki</a:t>
            </a:r>
            <a:r>
              <a:rPr lang="en-US" sz="2000" dirty="0" smtClean="0"/>
              <a:t> </a:t>
            </a:r>
            <a:r>
              <a:rPr lang="en-US" sz="2000" dirty="0" err="1" smtClean="0"/>
              <a:t>selama</a:t>
            </a:r>
            <a:r>
              <a:rPr lang="en-US" sz="2000" dirty="0" smtClean="0"/>
              <a:t> 25 </a:t>
            </a:r>
            <a:r>
              <a:rPr lang="en-US" sz="2000" dirty="0" err="1" smtClean="0"/>
              <a:t>menit</a:t>
            </a:r>
            <a:endParaRPr lang="id-ID" sz="2000" dirty="0" smtClean="0"/>
          </a:p>
          <a:p>
            <a:r>
              <a:rPr lang="en-US" sz="2000" dirty="0" smtClean="0"/>
              <a:t>		</a:t>
            </a:r>
            <a:r>
              <a:rPr lang="en-US" sz="2000" dirty="0" err="1" smtClean="0"/>
              <a:t>Saluran</a:t>
            </a:r>
            <a:r>
              <a:rPr lang="en-US" sz="2000" dirty="0" smtClean="0"/>
              <a:t> 3 </a:t>
            </a:r>
            <a:r>
              <a:rPr lang="en-US" sz="2000" dirty="0" err="1" smtClean="0"/>
              <a:t>diduduki</a:t>
            </a:r>
            <a:r>
              <a:rPr lang="en-US" sz="2000" dirty="0" smtClean="0"/>
              <a:t> </a:t>
            </a:r>
            <a:r>
              <a:rPr lang="en-US" sz="2000" dirty="0" err="1" smtClean="0"/>
              <a:t>selama</a:t>
            </a:r>
            <a:r>
              <a:rPr lang="en-US" sz="2000" dirty="0" smtClean="0"/>
              <a:t> 30 </a:t>
            </a:r>
            <a:r>
              <a:rPr lang="en-US" sz="2000" dirty="0" err="1" smtClean="0"/>
              <a:t>menit</a:t>
            </a:r>
            <a:endParaRPr lang="id-ID" sz="2000" dirty="0" smtClean="0"/>
          </a:p>
          <a:p>
            <a:r>
              <a:rPr lang="en-US" sz="2000" dirty="0" smtClean="0"/>
              <a:t>		</a:t>
            </a:r>
            <a:r>
              <a:rPr lang="en-US" sz="2000" dirty="0" err="1" smtClean="0"/>
              <a:t>Saluran</a:t>
            </a:r>
            <a:r>
              <a:rPr lang="en-US" sz="2000" dirty="0" smtClean="0"/>
              <a:t> 4 </a:t>
            </a:r>
            <a:r>
              <a:rPr lang="en-US" sz="2000" dirty="0" err="1" smtClean="0"/>
              <a:t>diduduki</a:t>
            </a:r>
            <a:r>
              <a:rPr lang="en-US" sz="2000" dirty="0" smtClean="0"/>
              <a:t> </a:t>
            </a:r>
            <a:r>
              <a:rPr lang="en-US" sz="2000" dirty="0" err="1" smtClean="0"/>
              <a:t>selama</a:t>
            </a:r>
            <a:r>
              <a:rPr lang="en-US" sz="2000" dirty="0" smtClean="0"/>
              <a:t> 30 </a:t>
            </a:r>
            <a:r>
              <a:rPr lang="en-US" sz="2000" dirty="0" err="1" smtClean="0"/>
              <a:t>menit</a:t>
            </a:r>
            <a:endParaRPr lang="id-ID" sz="2000" dirty="0" smtClean="0"/>
          </a:p>
          <a:p>
            <a:r>
              <a:rPr lang="en-US" sz="2000" dirty="0" smtClean="0"/>
              <a:t>		</a:t>
            </a:r>
            <a:r>
              <a:rPr lang="en-US" sz="2000" dirty="0" err="1" smtClean="0"/>
              <a:t>Saluran</a:t>
            </a:r>
            <a:r>
              <a:rPr lang="en-US" sz="2000" dirty="0" smtClean="0"/>
              <a:t> 5 </a:t>
            </a:r>
            <a:r>
              <a:rPr lang="en-US" sz="2000" dirty="0" err="1" smtClean="0"/>
              <a:t>diduduki</a:t>
            </a:r>
            <a:r>
              <a:rPr lang="en-US" sz="2000" dirty="0" smtClean="0"/>
              <a:t> </a:t>
            </a:r>
            <a:r>
              <a:rPr lang="en-US" sz="2000" dirty="0" err="1" smtClean="0"/>
              <a:t>selama</a:t>
            </a:r>
            <a:r>
              <a:rPr lang="en-US" sz="2000" dirty="0" smtClean="0"/>
              <a:t> </a:t>
            </a:r>
            <a:r>
              <a:rPr lang="id-ID" sz="2000" dirty="0" smtClean="0"/>
              <a:t>1</a:t>
            </a:r>
            <a:r>
              <a:rPr lang="en-US" sz="2000" dirty="0" smtClean="0"/>
              <a:t>5 </a:t>
            </a:r>
            <a:r>
              <a:rPr lang="en-US" sz="2000" dirty="0" err="1" smtClean="0"/>
              <a:t>menit</a:t>
            </a:r>
            <a:endParaRPr lang="id-ID" sz="2000" dirty="0" smtClean="0"/>
          </a:p>
          <a:p>
            <a:r>
              <a:rPr lang="id-ID" sz="2000" dirty="0" smtClean="0"/>
              <a:t> </a:t>
            </a:r>
          </a:p>
          <a:p>
            <a:r>
              <a:rPr lang="id-ID" sz="2000" dirty="0" smtClean="0"/>
              <a:t>      </a:t>
            </a:r>
            <a:r>
              <a:rPr lang="en-US" sz="2000" dirty="0" err="1" smtClean="0"/>
              <a:t>Hitung</a:t>
            </a:r>
            <a:r>
              <a:rPr lang="en-US" sz="2000" dirty="0" smtClean="0"/>
              <a:t> </a:t>
            </a:r>
            <a:r>
              <a:rPr lang="en-US" sz="2000" dirty="0" err="1" smtClean="0"/>
              <a:t>probabilitas</a:t>
            </a:r>
            <a:r>
              <a:rPr lang="en-US" sz="2000" dirty="0" smtClean="0"/>
              <a:t> </a:t>
            </a:r>
            <a:r>
              <a:rPr lang="en-US" sz="2000" dirty="0" err="1" smtClean="0"/>
              <a:t>bloking</a:t>
            </a:r>
            <a:r>
              <a:rPr lang="en-US" sz="2000" dirty="0" smtClean="0"/>
              <a:t> (GOS) </a:t>
            </a:r>
            <a:r>
              <a:rPr lang="en-US" sz="2000" dirty="0" err="1" smtClean="0"/>
              <a:t>jika</a:t>
            </a:r>
            <a:r>
              <a:rPr lang="en-US" sz="2000" dirty="0" smtClean="0"/>
              <a:t> </a:t>
            </a:r>
            <a:r>
              <a:rPr lang="en-US" sz="2000" dirty="0" err="1" smtClean="0"/>
              <a:t>diasumsikan</a:t>
            </a:r>
            <a:r>
              <a:rPr lang="en-US" sz="2000" dirty="0" smtClean="0"/>
              <a:t> </a:t>
            </a:r>
            <a:r>
              <a:rPr lang="en-US" sz="2000" dirty="0" err="1" smtClean="0"/>
              <a:t>mengunakan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distribusi</a:t>
            </a:r>
            <a:r>
              <a:rPr lang="en-US" sz="2000" dirty="0" smtClean="0"/>
              <a:t>  </a:t>
            </a:r>
            <a:r>
              <a:rPr lang="en-US" sz="2000" dirty="0" err="1" smtClean="0"/>
              <a:t>erlang</a:t>
            </a:r>
            <a:r>
              <a:rPr lang="en-US" sz="2000" dirty="0" smtClean="0"/>
              <a:t> B</a:t>
            </a:r>
            <a:endParaRPr lang="id-ID" sz="2000" dirty="0" smtClean="0"/>
          </a:p>
          <a:p>
            <a:r>
              <a:rPr lang="en-US" dirty="0" smtClean="0"/>
              <a:t> </a:t>
            </a:r>
            <a:endParaRPr lang="id-ID" dirty="0" smtClean="0"/>
          </a:p>
          <a:p>
            <a:endParaRPr lang="id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Uke Kurniawan ITTelkom + Tutun ITB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620713"/>
            <a:ext cx="8001000" cy="900112"/>
          </a:xfrm>
        </p:spPr>
        <p:txBody>
          <a:bodyPr/>
          <a:lstStyle/>
          <a:p>
            <a:pPr eaLnBrk="1" hangingPunct="1"/>
            <a:r>
              <a:rPr lang="id-ID" smtClean="0"/>
              <a:t> </a:t>
            </a:r>
            <a:r>
              <a:rPr lang="en-US" i="1" smtClean="0"/>
              <a:t>Quality of services </a:t>
            </a:r>
            <a:r>
              <a:rPr lang="id-ID" i="1" smtClean="0"/>
              <a:t>(QOS).</a:t>
            </a:r>
            <a:r>
              <a:rPr lang="id-ID" smtClean="0"/>
              <a:t> </a:t>
            </a:r>
            <a:endParaRPr lang="en-US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00213"/>
            <a:ext cx="8229600" cy="4505325"/>
          </a:xfrm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</a:pPr>
            <a:r>
              <a:rPr lang="en-US" sz="1700" b="1" smtClean="0"/>
              <a:t>keterhubungan bagus (kwalitas suara ) dan terhubung penuh (  dari mana /kemana saja dapat dihubungi?)</a:t>
            </a:r>
            <a:endParaRPr lang="id-ID" sz="1700" b="1" smtClean="0"/>
          </a:p>
          <a:p>
            <a:pPr marL="342900" indent="-342900" eaLnBrk="1" hangingPunct="1">
              <a:lnSpc>
                <a:spcPct val="80000"/>
              </a:lnSpc>
            </a:pPr>
            <a:r>
              <a:rPr lang="en-US" sz="1700" b="1" smtClean="0"/>
              <a:t>Tersedia 24 jam</a:t>
            </a:r>
            <a:r>
              <a:rPr lang="id-ID" sz="1700" b="1" smtClean="0"/>
              <a:t>. </a:t>
            </a:r>
          </a:p>
          <a:p>
            <a:pPr marL="342900" indent="-342900" eaLnBrk="1" hangingPunct="1">
              <a:lnSpc>
                <a:spcPct val="80000"/>
              </a:lnSpc>
            </a:pPr>
            <a:r>
              <a:rPr lang="en-US" sz="1700" b="1" smtClean="0"/>
              <a:t>Waktu Tunda untuk dapat dial / idle tone  sekecil mungkin. </a:t>
            </a:r>
          </a:p>
          <a:p>
            <a:pPr marL="342900" indent="-342900" eaLnBrk="1" hangingPunct="1">
              <a:lnSpc>
                <a:spcPct val="80000"/>
              </a:lnSpc>
            </a:pPr>
            <a:r>
              <a:rPr lang="en-US" sz="1700" b="1" smtClean="0"/>
              <a:t>Waktu tunda untuk mendapatkan ringing ( jawaban sesudah dial ).</a:t>
            </a:r>
            <a:endParaRPr lang="id-ID" sz="1700" b="1" smtClean="0"/>
          </a:p>
          <a:p>
            <a:pPr marL="342900" indent="-342900" eaLnBrk="1" hangingPunct="1">
              <a:lnSpc>
                <a:spcPct val="80000"/>
              </a:lnSpc>
            </a:pPr>
            <a:r>
              <a:rPr lang="en-US" sz="1700" b="1" smtClean="0"/>
              <a:t>Tersedia </a:t>
            </a:r>
            <a:r>
              <a:rPr lang="id-ID" sz="1700" b="1" smtClean="0"/>
              <a:t>service tone (busy tone, telephone out of order, dsb)</a:t>
            </a:r>
          </a:p>
          <a:p>
            <a:pPr marL="342900" indent="-342900" eaLnBrk="1" hangingPunct="1">
              <a:lnSpc>
                <a:spcPct val="80000"/>
              </a:lnSpc>
            </a:pPr>
            <a:r>
              <a:rPr lang="en-US" sz="1700" b="1" smtClean="0"/>
              <a:t>Kwitansi yang baik</a:t>
            </a:r>
            <a:endParaRPr lang="id-ID" sz="1700" b="1" smtClean="0"/>
          </a:p>
          <a:p>
            <a:pPr marL="342900" indent="-342900" eaLnBrk="1" hangingPunct="1">
              <a:lnSpc>
                <a:spcPct val="80000"/>
              </a:lnSpc>
            </a:pPr>
            <a:r>
              <a:rPr lang="en-US" sz="1700" b="1" smtClean="0"/>
              <a:t>Harga yang pantas untuk hubungan</a:t>
            </a:r>
            <a:endParaRPr lang="id-ID" sz="1700" b="1" smtClean="0"/>
          </a:p>
          <a:p>
            <a:pPr marL="342900" indent="-342900" eaLnBrk="1" hangingPunct="1">
              <a:lnSpc>
                <a:spcPct val="80000"/>
              </a:lnSpc>
            </a:pPr>
            <a:r>
              <a:rPr lang="en-US" sz="1700" b="1" smtClean="0"/>
              <a:t>Response yang ramah dari provider kepada pelanggan. </a:t>
            </a:r>
          </a:p>
          <a:p>
            <a:pPr marL="342900" indent="-342900" eaLnBrk="1" hangingPunct="1">
              <a:lnSpc>
                <a:spcPct val="80000"/>
              </a:lnSpc>
            </a:pPr>
            <a:r>
              <a:rPr lang="en-US" sz="1700" b="1" smtClean="0"/>
              <a:t>Waktu pelayanan yang cepat untuk pelanggan  baru. ( jika mungkin segera )</a:t>
            </a:r>
            <a:endParaRPr lang="id-ID" sz="1700" b="1" smtClean="0"/>
          </a:p>
          <a:p>
            <a:pPr marL="342900" indent="-342900" eaLnBrk="1" hangingPunct="1">
              <a:lnSpc>
                <a:spcPct val="80000"/>
              </a:lnSpc>
            </a:pPr>
            <a:r>
              <a:rPr lang="en-US" sz="1700" b="1" smtClean="0"/>
              <a:t>Fiture dan nilai tambah dalam penggunaan jaringan telepon. ( Internet, follow me, dll )</a:t>
            </a:r>
            <a:endParaRPr lang="id-ID" sz="1700" b="1" smtClean="0"/>
          </a:p>
          <a:p>
            <a:pPr marL="342900" indent="-342900" eaLnBrk="1" hangingPunct="1">
              <a:lnSpc>
                <a:spcPct val="80000"/>
              </a:lnSpc>
            </a:pPr>
            <a:r>
              <a:rPr lang="en-US" sz="1700" b="1" smtClean="0"/>
              <a:t>Hubungan harus handal tanpa pemutusan</a:t>
            </a:r>
            <a:endParaRPr lang="id-ID" sz="1700" b="1" smtClean="0"/>
          </a:p>
          <a:p>
            <a:pPr marL="342900" indent="-342900" eaLnBrk="1" hangingPunct="1">
              <a:lnSpc>
                <a:spcPct val="80000"/>
              </a:lnSpc>
            </a:pPr>
            <a:r>
              <a:rPr lang="en-US" sz="1700" b="1" smtClean="0"/>
              <a:t>Kekerasan penerimaan tidak boleh terlalu kuat dan juga tidak boleh terlau lemah. </a:t>
            </a:r>
            <a:endParaRPr lang="id-ID" sz="1700" b="1" smtClean="0"/>
          </a:p>
          <a:p>
            <a:pPr marL="342900" indent="-342900" eaLnBrk="1" hangingPunct="1">
              <a:lnSpc>
                <a:spcPct val="80000"/>
              </a:lnSpc>
            </a:pPr>
            <a:r>
              <a:rPr lang="en-US" sz="1700" b="1" smtClean="0"/>
              <a:t>Rahasia pelanggan harus dijaga.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Uke Kurniawan ITTelkom + Tutun ITB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6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6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33375"/>
            <a:ext cx="8001000" cy="650875"/>
          </a:xfrm>
        </p:spPr>
        <p:txBody>
          <a:bodyPr/>
          <a:lstStyle/>
          <a:p>
            <a:pPr eaLnBrk="1" hangingPunct="1"/>
            <a:r>
              <a:rPr lang="en-US" sz="3400" i="1" smtClean="0"/>
              <a:t>Lalu lintas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00213"/>
            <a:ext cx="8229600" cy="4248150"/>
          </a:xfrm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tabLst>
                <a:tab pos="1997075" algn="l"/>
                <a:tab pos="2743200" algn="l"/>
                <a:tab pos="4740275" algn="l"/>
              </a:tabLst>
            </a:pPr>
            <a:r>
              <a:rPr lang="en-US" sz="1700" b="1" smtClean="0"/>
              <a:t>Objek lalu lintas telepon adalah kegiatan bicara / informasi</a:t>
            </a:r>
          </a:p>
          <a:p>
            <a:pPr marL="342900" indent="-342900" eaLnBrk="1" hangingPunct="1">
              <a:lnSpc>
                <a:spcPct val="80000"/>
              </a:lnSpc>
              <a:tabLst>
                <a:tab pos="1997075" algn="l"/>
                <a:tab pos="2743200" algn="l"/>
                <a:tab pos="4740275" algn="l"/>
              </a:tabLst>
            </a:pPr>
            <a:r>
              <a:rPr lang="en-US" sz="1700" b="1" smtClean="0"/>
              <a:t>Satuan informasi /kegiatan bicara adalah waktu. The unit of information / voice activity is time.</a:t>
            </a:r>
            <a:endParaRPr lang="id-ID" sz="1700" b="1" smtClean="0"/>
          </a:p>
          <a:p>
            <a:pPr marL="342900" indent="-342900" eaLnBrk="1" hangingPunct="1">
              <a:lnSpc>
                <a:spcPct val="80000"/>
              </a:lnSpc>
              <a:tabLst>
                <a:tab pos="1997075" algn="l"/>
                <a:tab pos="2743200" algn="l"/>
                <a:tab pos="4740275" algn="l"/>
              </a:tabLst>
            </a:pPr>
            <a:r>
              <a:rPr lang="en-US" sz="1700" b="1" smtClean="0"/>
              <a:t>Volume traffic ( Erlang ) adalah jumlah waktu bicara dalam satu perioda ( biasanya jam untuk hubungan suara )</a:t>
            </a:r>
          </a:p>
          <a:p>
            <a:pPr marL="342900" indent="-342900" eaLnBrk="1" hangingPunct="1">
              <a:lnSpc>
                <a:spcPct val="80000"/>
              </a:lnSpc>
              <a:buFont typeface="Wingdings" pitchFamily="2" charset="2"/>
              <a:buNone/>
              <a:tabLst>
                <a:tab pos="1997075" algn="l"/>
                <a:tab pos="2743200" algn="l"/>
                <a:tab pos="4740275" algn="l"/>
              </a:tabLst>
            </a:pPr>
            <a:r>
              <a:rPr lang="en-US" sz="1700" b="1" smtClean="0"/>
              <a:t>	 </a:t>
            </a:r>
          </a:p>
          <a:p>
            <a:pPr marL="342900" indent="-342900" eaLnBrk="1" hangingPunct="1">
              <a:lnSpc>
                <a:spcPct val="80000"/>
              </a:lnSpc>
              <a:buFont typeface="Wingdings" pitchFamily="2" charset="2"/>
              <a:buNone/>
              <a:tabLst>
                <a:tab pos="1997075" algn="l"/>
                <a:tab pos="2743200" algn="l"/>
                <a:tab pos="4740275" algn="l"/>
              </a:tabLst>
            </a:pPr>
            <a:r>
              <a:rPr lang="en-US" sz="1700" b="1" smtClean="0"/>
              <a:t>	</a:t>
            </a:r>
          </a:p>
          <a:p>
            <a:pPr marL="342900" indent="-342900" algn="ctr" eaLnBrk="1" hangingPunct="1">
              <a:lnSpc>
                <a:spcPct val="80000"/>
              </a:lnSpc>
              <a:buFont typeface="Wingdings" pitchFamily="2" charset="2"/>
              <a:buNone/>
              <a:tabLst>
                <a:tab pos="1997075" algn="l"/>
                <a:tab pos="2743200" algn="l"/>
                <a:tab pos="4740275" algn="l"/>
              </a:tabLst>
            </a:pPr>
            <a:endParaRPr lang="en-US" sz="1700" b="1" smtClean="0"/>
          </a:p>
          <a:p>
            <a:pPr marL="342900" indent="-342900" algn="ctr" eaLnBrk="1" hangingPunct="1">
              <a:lnSpc>
                <a:spcPct val="80000"/>
              </a:lnSpc>
              <a:buFont typeface="Wingdings" pitchFamily="2" charset="2"/>
              <a:buNone/>
              <a:tabLst>
                <a:tab pos="1997075" algn="l"/>
                <a:tab pos="2743200" algn="l"/>
                <a:tab pos="4740275" algn="l"/>
              </a:tabLst>
            </a:pPr>
            <a:endParaRPr lang="en-US" sz="1700" b="1" smtClean="0"/>
          </a:p>
          <a:p>
            <a:pPr marL="342900" indent="-342900" eaLnBrk="1" hangingPunct="1">
              <a:lnSpc>
                <a:spcPct val="80000"/>
              </a:lnSpc>
              <a:buFont typeface="Wingdings" pitchFamily="2" charset="2"/>
              <a:buNone/>
              <a:tabLst>
                <a:tab pos="1997075" algn="l"/>
                <a:tab pos="2743200" algn="l"/>
                <a:tab pos="4740275" algn="l"/>
              </a:tabLst>
            </a:pPr>
            <a:r>
              <a:rPr lang="en-US" sz="1700" b="1" smtClean="0"/>
              <a:t>     </a:t>
            </a:r>
          </a:p>
          <a:p>
            <a:pPr marL="342900" indent="-342900" eaLnBrk="1" hangingPunct="1">
              <a:lnSpc>
                <a:spcPct val="80000"/>
              </a:lnSpc>
              <a:buFont typeface="Wingdings" pitchFamily="2" charset="2"/>
              <a:buNone/>
              <a:tabLst>
                <a:tab pos="1997075" algn="l"/>
                <a:tab pos="2743200" algn="l"/>
                <a:tab pos="4740275" algn="l"/>
              </a:tabLst>
            </a:pPr>
            <a:endParaRPr lang="en-US" sz="1700" b="1" smtClean="0"/>
          </a:p>
          <a:p>
            <a:pPr marL="342900" indent="-342900" eaLnBrk="1" hangingPunct="1">
              <a:lnSpc>
                <a:spcPct val="80000"/>
              </a:lnSpc>
              <a:buFont typeface="Wingdings" pitchFamily="2" charset="2"/>
              <a:buNone/>
              <a:tabLst>
                <a:tab pos="1997075" algn="l"/>
                <a:tab pos="2743200" algn="l"/>
                <a:tab pos="4740275" algn="l"/>
              </a:tabLst>
            </a:pPr>
            <a:r>
              <a:rPr lang="en-US" sz="1700" b="1" smtClean="0"/>
              <a:t>	Talking time   in hour period                Erlang</a:t>
            </a:r>
          </a:p>
          <a:p>
            <a:pPr marL="342900" indent="-342900" eaLnBrk="1" hangingPunct="1">
              <a:lnSpc>
                <a:spcPct val="80000"/>
              </a:lnSpc>
              <a:buFont typeface="Wingdings" pitchFamily="2" charset="2"/>
              <a:buNone/>
              <a:tabLst>
                <a:tab pos="1997075" algn="l"/>
                <a:tab pos="2743200" algn="l"/>
                <a:tab pos="4740275" algn="l"/>
              </a:tabLst>
            </a:pPr>
            <a:r>
              <a:rPr lang="en-US" sz="1700" b="1" smtClean="0"/>
              <a:t>          	1 hour 	1 Erlang</a:t>
            </a:r>
          </a:p>
          <a:p>
            <a:pPr marL="342900" indent="-342900" eaLnBrk="1" hangingPunct="1">
              <a:lnSpc>
                <a:spcPct val="80000"/>
              </a:lnSpc>
              <a:buFont typeface="Wingdings" pitchFamily="2" charset="2"/>
              <a:buNone/>
              <a:tabLst>
                <a:tab pos="1997075" algn="l"/>
                <a:tab pos="2743200" algn="l"/>
                <a:tab pos="4740275" algn="l"/>
              </a:tabLst>
            </a:pPr>
            <a:r>
              <a:rPr lang="en-US" sz="1700" b="1" smtClean="0"/>
              <a:t>		2 hour	2 Erlang</a:t>
            </a:r>
          </a:p>
          <a:p>
            <a:pPr marL="342900" indent="-342900" eaLnBrk="1" hangingPunct="1">
              <a:lnSpc>
                <a:spcPct val="80000"/>
              </a:lnSpc>
              <a:buFont typeface="Wingdings" pitchFamily="2" charset="2"/>
              <a:buNone/>
              <a:tabLst>
                <a:tab pos="1997075" algn="l"/>
                <a:tab pos="2743200" algn="l"/>
                <a:tab pos="4740275" algn="l"/>
              </a:tabLst>
            </a:pPr>
            <a:r>
              <a:rPr lang="en-US" sz="1700" b="1" smtClean="0"/>
              <a:t>		½ hour	½ Erlang              </a:t>
            </a:r>
          </a:p>
        </p:txBody>
      </p:sp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1835150" y="3357563"/>
            <a:ext cx="4968875" cy="998537"/>
            <a:chOff x="1152" y="1968"/>
            <a:chExt cx="2976" cy="188"/>
          </a:xfrm>
        </p:grpSpPr>
        <p:grpSp>
          <p:nvGrpSpPr>
            <p:cNvPr id="13317" name="Group 5"/>
            <p:cNvGrpSpPr>
              <a:grpSpLocks/>
            </p:cNvGrpSpPr>
            <p:nvPr/>
          </p:nvGrpSpPr>
          <p:grpSpPr bwMode="auto">
            <a:xfrm>
              <a:off x="1152" y="1968"/>
              <a:ext cx="2370" cy="188"/>
              <a:chOff x="1182" y="1968"/>
              <a:chExt cx="2370" cy="188"/>
            </a:xfrm>
          </p:grpSpPr>
          <p:sp>
            <p:nvSpPr>
              <p:cNvPr id="13319" name="Line 6"/>
              <p:cNvSpPr>
                <a:spLocks noChangeShapeType="1"/>
              </p:cNvSpPr>
              <p:nvPr/>
            </p:nvSpPr>
            <p:spPr bwMode="auto">
              <a:xfrm>
                <a:off x="1872" y="2038"/>
                <a:ext cx="168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3320" name="Line 7"/>
              <p:cNvSpPr>
                <a:spLocks noChangeShapeType="1"/>
              </p:cNvSpPr>
              <p:nvPr/>
            </p:nvSpPr>
            <p:spPr bwMode="auto">
              <a:xfrm>
                <a:off x="1872" y="2064"/>
                <a:ext cx="168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3321" name="Line 8"/>
              <p:cNvSpPr>
                <a:spLocks noChangeShapeType="1"/>
              </p:cNvSpPr>
              <p:nvPr/>
            </p:nvSpPr>
            <p:spPr bwMode="auto">
              <a:xfrm>
                <a:off x="1872" y="2100"/>
                <a:ext cx="168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3322" name="Line 9"/>
              <p:cNvSpPr>
                <a:spLocks noChangeShapeType="1"/>
              </p:cNvSpPr>
              <p:nvPr/>
            </p:nvSpPr>
            <p:spPr bwMode="auto">
              <a:xfrm>
                <a:off x="1872" y="2156"/>
                <a:ext cx="168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3323" name="Text Box 10"/>
              <p:cNvSpPr txBox="1">
                <a:spLocks noChangeArrowheads="1"/>
              </p:cNvSpPr>
              <p:nvPr/>
            </p:nvSpPr>
            <p:spPr bwMode="auto">
              <a:xfrm>
                <a:off x="1872" y="1968"/>
                <a:ext cx="1680" cy="181"/>
              </a:xfrm>
              <a:prstGeom prst="rect">
                <a:avLst/>
              </a:prstGeom>
              <a:noFill/>
              <a:ln w="317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200" b="1">
                    <a:latin typeface="Arial" charset="0"/>
                  </a:rPr>
                  <a:t>  several line in </a:t>
                </a:r>
              </a:p>
              <a:p>
                <a:pPr algn="ctr">
                  <a:spcBef>
                    <a:spcPct val="50000"/>
                  </a:spcBef>
                </a:pPr>
                <a:r>
                  <a:rPr lang="en-US" sz="2200" b="1">
                    <a:latin typeface="Arial" charset="0"/>
                  </a:rPr>
                  <a:t>  one lane</a:t>
                </a:r>
              </a:p>
            </p:txBody>
          </p:sp>
          <p:sp>
            <p:nvSpPr>
              <p:cNvPr id="13324" name="Line 11"/>
              <p:cNvSpPr>
                <a:spLocks noChangeShapeType="1"/>
              </p:cNvSpPr>
              <p:nvPr/>
            </p:nvSpPr>
            <p:spPr bwMode="auto">
              <a:xfrm>
                <a:off x="1182" y="2112"/>
                <a:ext cx="624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id-ID"/>
              </a:p>
            </p:txBody>
          </p:sp>
        </p:grpSp>
        <p:sp>
          <p:nvSpPr>
            <p:cNvPr id="13318" name="Line 12"/>
            <p:cNvSpPr>
              <a:spLocks noChangeShapeType="1"/>
            </p:cNvSpPr>
            <p:nvPr/>
          </p:nvSpPr>
          <p:spPr bwMode="auto">
            <a:xfrm>
              <a:off x="3552" y="2102"/>
              <a:ext cx="57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Uke Kurniawan ITTelkom + Tutun ITB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4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457200" y="2689225"/>
            <a:ext cx="82296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>
                <a:latin typeface="Verdana" pitchFamily="34" charset="0"/>
              </a:rPr>
              <a:t>Trafik dibangkitkan oleh pengguna sistem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>
                <a:latin typeface="Verdana" pitchFamily="34" charset="0"/>
              </a:rPr>
              <a:t>Sistem melayani </a:t>
            </a:r>
            <a:r>
              <a:rPr lang="id-ID" sz="2400">
                <a:latin typeface="Verdana" pitchFamily="34" charset="0"/>
              </a:rPr>
              <a:t>(mengolah) </a:t>
            </a:r>
            <a:r>
              <a:rPr lang="en-US" sz="2400">
                <a:latin typeface="Verdana" pitchFamily="34" charset="0"/>
              </a:rPr>
              <a:t>trafik yang masuk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>
                <a:latin typeface="Verdana" pitchFamily="34" charset="0"/>
              </a:rPr>
              <a:t>Trafik dapat berupa panggilan yang harus disambungkan pada jaringan telepon, paket yang harus dirutekan pada jaringan data, request untuk web server dsb.</a:t>
            </a:r>
          </a:p>
        </p:txBody>
      </p:sp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3657600" y="914400"/>
            <a:ext cx="1447800" cy="1066800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FFFF66"/>
                </a:solidFill>
                <a:latin typeface="Arial Narrow" pitchFamily="34" charset="0"/>
              </a:rPr>
              <a:t>Sistem</a:t>
            </a:r>
          </a:p>
        </p:txBody>
      </p:sp>
      <p:sp>
        <p:nvSpPr>
          <p:cNvPr id="106502" name="Line 6"/>
          <p:cNvSpPr>
            <a:spLocks noChangeShapeType="1"/>
          </p:cNvSpPr>
          <p:nvPr/>
        </p:nvSpPr>
        <p:spPr bwMode="auto">
          <a:xfrm flipV="1">
            <a:off x="2484438" y="1412875"/>
            <a:ext cx="1150937" cy="0"/>
          </a:xfrm>
          <a:prstGeom prst="line">
            <a:avLst/>
          </a:prstGeom>
          <a:noFill/>
          <a:ln w="9525">
            <a:solidFill>
              <a:srgbClr val="33CC33"/>
            </a:solidFill>
            <a:miter lim="800000"/>
            <a:headEnd/>
            <a:tailEnd type="stealth" w="lg" len="lg"/>
          </a:ln>
          <a:effectLst/>
        </p:spPr>
        <p:txBody>
          <a:bodyPr wrap="none"/>
          <a:lstStyle/>
          <a:p>
            <a:endParaRPr lang="id-ID"/>
          </a:p>
        </p:txBody>
      </p:sp>
      <p:sp>
        <p:nvSpPr>
          <p:cNvPr id="106503" name="Text Box 7"/>
          <p:cNvSpPr txBox="1">
            <a:spLocks noChangeArrowheads="1"/>
          </p:cNvSpPr>
          <p:nvPr/>
        </p:nvSpPr>
        <p:spPr bwMode="auto">
          <a:xfrm>
            <a:off x="152400" y="1143000"/>
            <a:ext cx="2344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>
                <a:latin typeface="Arial Narrow" pitchFamily="34" charset="0"/>
              </a:rPr>
              <a:t>Incoming traffic</a:t>
            </a:r>
          </a:p>
        </p:txBody>
      </p: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6572250" y="1143000"/>
            <a:ext cx="1885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Arial Narrow" pitchFamily="34" charset="0"/>
              </a:rPr>
              <a:t>Outgoing traffic</a:t>
            </a:r>
          </a:p>
        </p:txBody>
      </p:sp>
      <p:sp>
        <p:nvSpPr>
          <p:cNvPr id="106505" name="Line 9"/>
          <p:cNvSpPr>
            <a:spLocks noChangeShapeType="1"/>
          </p:cNvSpPr>
          <p:nvPr/>
        </p:nvSpPr>
        <p:spPr bwMode="auto">
          <a:xfrm>
            <a:off x="5105400" y="1412875"/>
            <a:ext cx="1371600" cy="0"/>
          </a:xfrm>
          <a:prstGeom prst="line">
            <a:avLst/>
          </a:prstGeom>
          <a:noFill/>
          <a:ln w="9525">
            <a:solidFill>
              <a:srgbClr val="33CC33"/>
            </a:solidFill>
            <a:miter lim="800000"/>
            <a:headEnd/>
            <a:tailEnd type="stealth" w="lg" len="lg"/>
          </a:ln>
          <a:effectLst/>
        </p:spPr>
        <p:txBody>
          <a:bodyPr wrap="none"/>
          <a:lstStyle/>
          <a:p>
            <a:endParaRPr lang="id-ID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Uke Kurniawan ITTelkom + Tutun ITB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692150"/>
            <a:ext cx="8353425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Bila diketahui kondisi sistem tertentu dan trafik yang masuk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rgbClr val="FF3399"/>
                </a:solidFill>
              </a:rPr>
              <a:t>	Bagaimana Quality of Service (QoS) yang dialami pengguna?</a:t>
            </a:r>
          </a:p>
          <a:p>
            <a:pPr>
              <a:lnSpc>
                <a:spcPct val="90000"/>
              </a:lnSpc>
            </a:pPr>
            <a:r>
              <a:rPr lang="en-US" sz="2400"/>
              <a:t>Bila diketahui trafik yang masuk dengan QoS yang dipersyaratkan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rgbClr val="FF3399"/>
                </a:solidFill>
              </a:rPr>
              <a:t>	Bagaimana suatu sistem di-</a:t>
            </a:r>
            <a:r>
              <a:rPr lang="en-US" sz="2000" i="1">
                <a:solidFill>
                  <a:srgbClr val="FF3399"/>
                </a:solidFill>
              </a:rPr>
              <a:t>dimensioning</a:t>
            </a:r>
            <a:r>
              <a:rPr lang="en-US" sz="2000">
                <a:solidFill>
                  <a:srgbClr val="FF3399"/>
                </a:solidFill>
              </a:rPr>
              <a:t> </a:t>
            </a:r>
            <a:r>
              <a:rPr lang="id-ID" sz="2000">
                <a:solidFill>
                  <a:srgbClr val="FF3399"/>
                </a:solidFill>
              </a:rPr>
              <a:t>(ditentukan dimensinya)</a:t>
            </a:r>
            <a:r>
              <a:rPr lang="en-US" sz="2000">
                <a:solidFill>
                  <a:srgbClr val="FF3399"/>
                </a:solidFill>
              </a:rPr>
              <a:t>?</a:t>
            </a:r>
          </a:p>
          <a:p>
            <a:pPr>
              <a:lnSpc>
                <a:spcPct val="90000"/>
              </a:lnSpc>
            </a:pPr>
            <a:r>
              <a:rPr lang="en-US" sz="2400"/>
              <a:t>Bila diketahui kondisi sistem dan QoS tertentu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rgbClr val="FF3399"/>
                </a:solidFill>
              </a:rPr>
              <a:t>	Berapa beban trafik maksimum yang dapat dilayani sistem dengan baik?</a:t>
            </a:r>
            <a:endParaRPr lang="id-ID" sz="2000">
              <a:solidFill>
                <a:srgbClr val="FF3399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id-ID" sz="2000">
                <a:solidFill>
                  <a:srgbClr val="FF3300"/>
                </a:solidFill>
              </a:rPr>
              <a:t>Note: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rgbClr val="FF3300"/>
                </a:solidFill>
              </a:rPr>
              <a:t>QoS </a:t>
            </a:r>
            <a:r>
              <a:rPr lang="id-ID" sz="2000">
                <a:solidFill>
                  <a:srgbClr val="FF3300"/>
                </a:solidFill>
              </a:rPr>
              <a:t>: </a:t>
            </a:r>
            <a:r>
              <a:rPr lang="en-US" sz="2000" i="1">
                <a:solidFill>
                  <a:srgbClr val="FF3300"/>
                </a:solidFill>
              </a:rPr>
              <a:t>is a collective of service performances that determine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i="1">
                <a:solidFill>
                  <a:srgbClr val="FF3300"/>
                </a:solidFill>
              </a:rPr>
              <a:t>the degree of satisfaction of a user of a service</a:t>
            </a:r>
            <a:endParaRPr lang="id-ID" sz="2000">
              <a:solidFill>
                <a:srgbClr val="FF3300"/>
              </a:solidFill>
              <a:sym typeface="Symbol" pitchFamily="18" charset="2"/>
            </a:endParaRPr>
          </a:p>
          <a:p>
            <a:pPr>
              <a:lnSpc>
                <a:spcPct val="90000"/>
              </a:lnSpc>
              <a:buFont typeface="Symbol" pitchFamily="18" charset="2"/>
              <a:buChar char="®"/>
            </a:pPr>
            <a:r>
              <a:rPr lang="id-ID" sz="2000">
                <a:solidFill>
                  <a:srgbClr val="FF3300"/>
                </a:solidFill>
                <a:sym typeface="Symbol" pitchFamily="18" charset="2"/>
              </a:rPr>
              <a:t>Efek sekumpulan kinerja layanan yang menentukan tingkat kepuasan user</a:t>
            </a:r>
          </a:p>
          <a:p>
            <a:pPr>
              <a:lnSpc>
                <a:spcPct val="90000"/>
              </a:lnSpc>
              <a:buFont typeface="Symbol" pitchFamily="18" charset="2"/>
              <a:buChar char="®"/>
            </a:pPr>
            <a:r>
              <a:rPr lang="id-ID" sz="2000">
                <a:solidFill>
                  <a:srgbClr val="FF3300"/>
                </a:solidFill>
                <a:sym typeface="Symbol" pitchFamily="18" charset="2"/>
              </a:rPr>
              <a:t>Parameter QoS lebih menunjukkan persepsi user (user oriented) dan dinyatakan oleh istilah-istilah yang tidak menjurus ke teknis jaringan</a:t>
            </a:r>
          </a:p>
        </p:txBody>
      </p:sp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-6350" y="0"/>
            <a:ext cx="3209925" cy="45720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Arial Narrow" pitchFamily="34" charset="0"/>
              </a:rPr>
              <a:t>Some interesting questions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Uke Kurniawan ITTelkom + Tutun ITB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945</TotalTime>
  <Words>2170</Words>
  <Application>Microsoft Office PowerPoint</Application>
  <PresentationFormat>On-screen Show (4:3)</PresentationFormat>
  <Paragraphs>352</Paragraphs>
  <Slides>52</Slides>
  <Notes>6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Profile</vt:lpstr>
      <vt:lpstr>Bitmap Image</vt:lpstr>
      <vt:lpstr>Visio</vt:lpstr>
      <vt:lpstr>Microsoft Equation 3.0</vt:lpstr>
      <vt:lpstr>Trafik, QoS dan Noise Telekomunikasi</vt:lpstr>
      <vt:lpstr>Slide 2</vt:lpstr>
      <vt:lpstr>Slide 3</vt:lpstr>
      <vt:lpstr>Slide 4</vt:lpstr>
      <vt:lpstr>Quality of service</vt:lpstr>
      <vt:lpstr> Quality of services (QOS). </vt:lpstr>
      <vt:lpstr>Lalu lintas</vt:lpstr>
      <vt:lpstr>Slide 8</vt:lpstr>
      <vt:lpstr>Slide 9</vt:lpstr>
      <vt:lpstr>Teletraffic  engineering menentukan hubungan antara - Quality of Service - Beban trafik - Kapasitas sistem </vt:lpstr>
      <vt:lpstr>Slide 11</vt:lpstr>
      <vt:lpstr>Slide 12</vt:lpstr>
      <vt:lpstr>Unit of Traffic</vt:lpstr>
      <vt:lpstr>Analysis in Telecommunication Traffic</vt:lpstr>
      <vt:lpstr>Traffic Measurements </vt:lpstr>
      <vt:lpstr>Slide 16</vt:lpstr>
      <vt:lpstr>Slide 17</vt:lpstr>
      <vt:lpstr>Hubungan Forecasting, Planning, Operation dan Measurement </vt:lpstr>
      <vt:lpstr>Macam-macam Trafik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Answer</vt:lpstr>
      <vt:lpstr>Slide 28</vt:lpstr>
      <vt:lpstr>Slide 29</vt:lpstr>
      <vt:lpstr>Slide 30</vt:lpstr>
      <vt:lpstr>Slide 31</vt:lpstr>
      <vt:lpstr>Slide 32</vt:lpstr>
      <vt:lpstr>Slide 33</vt:lpstr>
      <vt:lpstr>Telecommunication impairment</vt:lpstr>
      <vt:lpstr>Slide 35</vt:lpstr>
      <vt:lpstr>Voice transmision QoS</vt:lpstr>
      <vt:lpstr>Loudness Rating</vt:lpstr>
      <vt:lpstr>Slide 38</vt:lpstr>
      <vt:lpstr>Telecom impairments</vt:lpstr>
      <vt:lpstr>Amplitude Distortion </vt:lpstr>
      <vt:lpstr>Slide 41</vt:lpstr>
      <vt:lpstr>Phase Distortion </vt:lpstr>
      <vt:lpstr>Slide 43</vt:lpstr>
      <vt:lpstr>Noise</vt:lpstr>
      <vt:lpstr>Thermal Noise. </vt:lpstr>
      <vt:lpstr>Slide 46</vt:lpstr>
      <vt:lpstr>Intermodulation Noise. </vt:lpstr>
      <vt:lpstr>Impulse Noise. </vt:lpstr>
      <vt:lpstr>Crosstalk </vt:lpstr>
      <vt:lpstr>Slide 50</vt:lpstr>
      <vt:lpstr>ECHO AND SINGING </vt:lpstr>
      <vt:lpstr>Tugas dikumpul minggu depan</vt:lpstr>
    </vt:vector>
  </TitlesOfParts>
  <Company>Bandung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 – 02    TRAFFIC</dc:title>
  <dc:creator>Uke Kurniawan</dc:creator>
  <cp:lastModifiedBy>Sigit</cp:lastModifiedBy>
  <cp:revision>65</cp:revision>
  <dcterms:created xsi:type="dcterms:W3CDTF">2007-12-01T12:34:02Z</dcterms:created>
  <dcterms:modified xsi:type="dcterms:W3CDTF">2011-03-24T07:38:57Z</dcterms:modified>
</cp:coreProperties>
</file>