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99" r:id="rId2"/>
    <p:sldId id="258" r:id="rId3"/>
    <p:sldId id="257" r:id="rId4"/>
    <p:sldId id="262" r:id="rId5"/>
    <p:sldId id="263" r:id="rId6"/>
    <p:sldId id="318" r:id="rId7"/>
    <p:sldId id="319" r:id="rId8"/>
    <p:sldId id="264" r:id="rId9"/>
    <p:sldId id="309" r:id="rId10"/>
    <p:sldId id="290" r:id="rId11"/>
    <p:sldId id="325" r:id="rId12"/>
    <p:sldId id="305" r:id="rId13"/>
    <p:sldId id="310" r:id="rId14"/>
    <p:sldId id="291" r:id="rId15"/>
    <p:sldId id="317" r:id="rId16"/>
    <p:sldId id="321" r:id="rId17"/>
    <p:sldId id="312" r:id="rId18"/>
    <p:sldId id="314" r:id="rId19"/>
    <p:sldId id="315" r:id="rId20"/>
    <p:sldId id="308" r:id="rId21"/>
    <p:sldId id="306" r:id="rId22"/>
    <p:sldId id="320" r:id="rId23"/>
    <p:sldId id="322" r:id="rId24"/>
    <p:sldId id="324" r:id="rId25"/>
    <p:sldId id="323" r:id="rId26"/>
    <p:sldId id="307" r:id="rId27"/>
    <p:sldId id="316" r:id="rId28"/>
    <p:sldId id="326" r:id="rId29"/>
    <p:sldId id="328" r:id="rId30"/>
    <p:sldId id="265" r:id="rId31"/>
    <p:sldId id="292" r:id="rId32"/>
    <p:sldId id="327" r:id="rId33"/>
    <p:sldId id="293" r:id="rId34"/>
    <p:sldId id="266" r:id="rId35"/>
    <p:sldId id="294" r:id="rId36"/>
    <p:sldId id="267" r:id="rId37"/>
    <p:sldId id="295" r:id="rId38"/>
    <p:sldId id="296" r:id="rId39"/>
    <p:sldId id="329" r:id="rId40"/>
    <p:sldId id="330" r:id="rId41"/>
    <p:sldId id="331" r:id="rId42"/>
    <p:sldId id="297" r:id="rId43"/>
    <p:sldId id="298" r:id="rId44"/>
    <p:sldId id="279" r:id="rId45"/>
    <p:sldId id="280" r:id="rId46"/>
    <p:sldId id="281" r:id="rId47"/>
    <p:sldId id="332" r:id="rId48"/>
    <p:sldId id="333" r:id="rId49"/>
    <p:sldId id="334" r:id="rId50"/>
    <p:sldId id="335" r:id="rId51"/>
    <p:sldId id="336" r:id="rId52"/>
    <p:sldId id="272" r:id="rId53"/>
    <p:sldId id="273" r:id="rId54"/>
    <p:sldId id="274" r:id="rId55"/>
    <p:sldId id="275" r:id="rId56"/>
    <p:sldId id="276" r:id="rId57"/>
    <p:sldId id="268" r:id="rId58"/>
    <p:sldId id="269" r:id="rId59"/>
    <p:sldId id="270" r:id="rId60"/>
    <p:sldId id="271" r:id="rId61"/>
    <p:sldId id="282" r:id="rId62"/>
    <p:sldId id="300" r:id="rId63"/>
    <p:sldId id="301" r:id="rId64"/>
    <p:sldId id="302" r:id="rId65"/>
    <p:sldId id="303" r:id="rId66"/>
    <p:sldId id="304" r:id="rId67"/>
  </p:sldIdLst>
  <p:sldSz cx="9144000" cy="6858000" type="screen4x3"/>
  <p:notesSz cx="6808788" cy="982345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1325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31E5B9-13C1-4395-9906-CD59F49541F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96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47738" y="736600"/>
            <a:ext cx="4913312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65663"/>
            <a:ext cx="5446712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noProof="0" smtClean="0"/>
              <a:t>Click to edit Master text styles</a:t>
            </a:r>
          </a:p>
          <a:p>
            <a:pPr lvl="1"/>
            <a:r>
              <a:rPr lang="id-ID" noProof="0" smtClean="0"/>
              <a:t>Second level</a:t>
            </a:r>
          </a:p>
          <a:p>
            <a:pPr lvl="2"/>
            <a:r>
              <a:rPr lang="id-ID" noProof="0" smtClean="0"/>
              <a:t>Third level</a:t>
            </a:r>
          </a:p>
          <a:p>
            <a:pPr lvl="3"/>
            <a:r>
              <a:rPr lang="id-ID" noProof="0" smtClean="0"/>
              <a:t>Fourth level</a:t>
            </a:r>
          </a:p>
          <a:p>
            <a:pPr lvl="4"/>
            <a:r>
              <a:rPr lang="id-ID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1325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FB27B7-A261-4CDD-98CE-227927CD562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BF187-0A25-451C-AE8C-7107143A1C79}" type="slidenum">
              <a:rPr lang="id-ID" smtClean="0"/>
              <a:pPr/>
              <a:t>12</a:t>
            </a:fld>
            <a:endParaRPr lang="id-ID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2CE5B-A859-48B6-89D4-08027A3F4926}" type="slidenum">
              <a:rPr lang="id-ID" smtClean="0"/>
              <a:pPr/>
              <a:t>42</a:t>
            </a:fld>
            <a:endParaRPr lang="id-ID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47738" y="736600"/>
            <a:ext cx="4914900" cy="36861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4665663"/>
            <a:ext cx="5294312" cy="4356100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00D42-325F-4D0B-BC88-B42B8DFF59FA}" type="slidenum">
              <a:rPr lang="id-ID" smtClean="0"/>
              <a:pPr/>
              <a:t>43</a:t>
            </a:fld>
            <a:endParaRPr lang="id-ID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47738" y="736600"/>
            <a:ext cx="4914900" cy="368617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4665663"/>
            <a:ext cx="5294312" cy="4356100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27278-2133-4EF4-A649-635052CBD44E}" type="slidenum">
              <a:rPr lang="id-ID" smtClean="0"/>
              <a:pPr/>
              <a:t>44</a:t>
            </a:fld>
            <a:endParaRPr lang="id-ID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47738" y="736600"/>
            <a:ext cx="4914900" cy="36861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4665663"/>
            <a:ext cx="5294312" cy="4356100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B50E2-B39B-4FE0-A93C-370995A03BA7}" type="slidenum">
              <a:rPr lang="id-ID" smtClean="0"/>
              <a:pPr/>
              <a:t>45</a:t>
            </a:fld>
            <a:endParaRPr lang="id-ID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47738" y="736600"/>
            <a:ext cx="4914900" cy="3686175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4665663"/>
            <a:ext cx="5294312" cy="4356100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0A215-0661-46CC-BB39-3B8EFF368B13}" type="slidenum">
              <a:rPr lang="id-ID" smtClean="0"/>
              <a:pPr/>
              <a:t>46</a:t>
            </a:fld>
            <a:endParaRPr lang="id-ID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47738" y="736600"/>
            <a:ext cx="4914900" cy="36861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4665663"/>
            <a:ext cx="5294312" cy="4356100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09193-A142-478B-B219-6F2D54306C85}" type="slidenum">
              <a:rPr lang="id-ID" smtClean="0"/>
              <a:pPr/>
              <a:t>47</a:t>
            </a:fld>
            <a:endParaRPr lang="id-ID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15938" y="519113"/>
            <a:ext cx="5751512" cy="4313237"/>
          </a:xfrm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0E862-22DA-416C-9CFB-E7324A6FEE38}" type="slidenum">
              <a:rPr lang="id-ID" smtClean="0"/>
              <a:pPr/>
              <a:t>48</a:t>
            </a:fld>
            <a:endParaRPr lang="id-ID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15938" y="519113"/>
            <a:ext cx="5751512" cy="4313237"/>
          </a:xfrm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BEB4D-E233-4533-8E36-BE84043E0578}" type="slidenum">
              <a:rPr lang="id-ID" smtClean="0"/>
              <a:pPr/>
              <a:t>49</a:t>
            </a:fld>
            <a:endParaRPr lang="id-ID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15938" y="519113"/>
            <a:ext cx="5751512" cy="4313237"/>
          </a:xfrm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248AA-DF89-429B-B213-817C0684DC44}" type="slidenum">
              <a:rPr lang="id-ID" smtClean="0"/>
              <a:pPr/>
              <a:t>50</a:t>
            </a:fld>
            <a:endParaRPr lang="id-ID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15938" y="519113"/>
            <a:ext cx="5751512" cy="4313237"/>
          </a:xfrm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501DA-4B1F-4EA2-8765-76E7EF0413A3}" type="slidenum">
              <a:rPr lang="id-ID" smtClean="0"/>
              <a:pPr/>
              <a:t>51</a:t>
            </a:fld>
            <a:endParaRPr lang="id-ID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15938" y="519113"/>
            <a:ext cx="5751512" cy="4313237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9F6C8-FF64-47B2-9377-5B53250D108B}" type="slidenum">
              <a:rPr lang="id-ID" smtClean="0"/>
              <a:pPr/>
              <a:t>20</a:t>
            </a:fld>
            <a:endParaRPr lang="id-ID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A8576-7B27-482F-85B8-637C71CB431A}" type="slidenum">
              <a:rPr lang="id-ID" smtClean="0"/>
              <a:pPr/>
              <a:t>52</a:t>
            </a:fld>
            <a:endParaRPr lang="id-ID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47738" y="736600"/>
            <a:ext cx="4914900" cy="3686175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4665663"/>
            <a:ext cx="5294312" cy="4356100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B11C2-C767-4637-B4A2-994B4B8E3475}" type="slidenum">
              <a:rPr lang="id-ID" smtClean="0"/>
              <a:pPr/>
              <a:t>53</a:t>
            </a:fld>
            <a:endParaRPr lang="id-ID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47738" y="736600"/>
            <a:ext cx="4914900" cy="3686175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4665663"/>
            <a:ext cx="5294312" cy="4356100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7E7B8-F228-41BB-8225-CBF2578C9F6F}" type="slidenum">
              <a:rPr lang="id-ID" smtClean="0"/>
              <a:pPr/>
              <a:t>54</a:t>
            </a:fld>
            <a:endParaRPr lang="id-ID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47738" y="736600"/>
            <a:ext cx="4914900" cy="3686175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4665663"/>
            <a:ext cx="5294312" cy="4356100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355FB-10D5-44E3-B248-5D9DAD9BA269}" type="slidenum">
              <a:rPr lang="id-ID" smtClean="0"/>
              <a:pPr/>
              <a:t>55</a:t>
            </a:fld>
            <a:endParaRPr lang="id-ID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47738" y="736600"/>
            <a:ext cx="4914900" cy="3686175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4665663"/>
            <a:ext cx="5294312" cy="4356100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3A208-1865-4BE0-8C81-1B4EEFA88175}" type="slidenum">
              <a:rPr lang="id-ID" smtClean="0"/>
              <a:pPr/>
              <a:t>56</a:t>
            </a:fld>
            <a:endParaRPr lang="id-ID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47738" y="736600"/>
            <a:ext cx="4914900" cy="368617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4665663"/>
            <a:ext cx="5294312" cy="4356100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A5C98-3772-472F-8724-A74B7E393ABD}" type="slidenum">
              <a:rPr lang="id-ID" smtClean="0"/>
              <a:pPr/>
              <a:t>61</a:t>
            </a:fld>
            <a:endParaRPr lang="id-ID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47738" y="736600"/>
            <a:ext cx="4914900" cy="368617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4665663"/>
            <a:ext cx="5294312" cy="4356100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3DAE6-BF72-4C80-B30E-CBB75AD6B965}" type="slidenum">
              <a:rPr lang="id-ID" smtClean="0"/>
              <a:pPr/>
              <a:t>21</a:t>
            </a:fld>
            <a:endParaRPr lang="id-ID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7E0F27-E1DF-4B37-A1FF-A34F00F8E89D}" type="slidenum">
              <a:rPr lang="id-ID" smtClean="0"/>
              <a:pPr/>
              <a:t>22</a:t>
            </a:fld>
            <a:endParaRPr lang="id-ID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465138" y="538163"/>
            <a:ext cx="5854700" cy="4392612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5086350"/>
            <a:ext cx="6013450" cy="4391025"/>
          </a:xfrm>
          <a:noFill/>
          <a:ln/>
        </p:spPr>
        <p:txBody>
          <a:bodyPr/>
          <a:lstStyle/>
          <a:p>
            <a:pPr defTabSz="762000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B86A7-292A-4BFD-8583-340B906F75DB}" type="slidenum">
              <a:rPr lang="id-ID" smtClean="0"/>
              <a:pPr/>
              <a:t>26</a:t>
            </a:fld>
            <a:endParaRPr lang="id-ID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C419B-69F2-44BF-870A-F49EBFA8C5DA}" type="slidenum">
              <a:rPr lang="id-ID" smtClean="0"/>
              <a:pPr/>
              <a:t>29</a:t>
            </a:fld>
            <a:endParaRPr lang="id-ID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15938" y="519113"/>
            <a:ext cx="5751512" cy="4313237"/>
          </a:xfrm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EECBA-B58D-4BFA-91A0-439B0B07F538}" type="slidenum">
              <a:rPr lang="id-ID" smtClean="0"/>
              <a:pPr/>
              <a:t>39</a:t>
            </a:fld>
            <a:endParaRPr lang="id-ID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15938" y="519113"/>
            <a:ext cx="5751512" cy="4313237"/>
          </a:xfrm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6C4DEB-A6D7-4524-B4A6-170523478497}" type="slidenum">
              <a:rPr lang="id-ID" smtClean="0"/>
              <a:pPr/>
              <a:t>40</a:t>
            </a:fld>
            <a:endParaRPr lang="id-ID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15938" y="519113"/>
            <a:ext cx="5751512" cy="4313237"/>
          </a:xfrm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4B97A-3B71-4EBA-8F35-093BD1BA13A6}" type="slidenum">
              <a:rPr lang="id-ID" smtClean="0"/>
              <a:pPr/>
              <a:t>41</a:t>
            </a:fld>
            <a:endParaRPr lang="id-ID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15938" y="519113"/>
            <a:ext cx="5751512" cy="4313237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PT3163-SISKOMBER-MODUL:05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DE547-BE44-423C-965F-74BA4E431F9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PT3163-SISKOMBER-MODUL:05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9A0E-D65E-406C-812E-15DC68309A1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PT3163-SISKOMBER-MODUL:05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DB66E-F206-40D2-BB10-ECB93657D7C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PT3163-SISKOMBER-MODUL:05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60A55-5527-4C9D-9997-534CC33D3E2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PT3163-SISKOMBER-MODUL:05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29E84-2B0F-4C79-9BA7-8E37AC37B1C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PT3163-SISKOMBER-MODUL:05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47E62-9EC6-4833-B5B8-FF38DE1E3C5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PT3163-SISKOMBER-MODUL:05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3AFC-CB6E-424F-B711-3CBC036DAE8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PT3163-SISKOMBER-MODUL:05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3ED0F-3AA4-49A7-B944-02FBBE28DE0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PT3163-SISKOMBER-MODUL:05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6354-DBA4-4A66-8774-BF70E77875B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PT3163-SISKOMBER-MODUL:05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D429-874B-49AE-AEFD-3E054FF7184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PT3163-SISKOMBER-MODUL:05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7547F-535D-40B9-8D82-43AC39E7CD8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PT3163-SISKOMBER-MODUL:05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AE254-78ED-4805-B260-C9C60097516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PT3163-SISKOMBER-MODUL:05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A4E51-C901-419C-8989-193E4A746AF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PT3163-SISKOMBER-MODUL:05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EDFA2-EEA7-4C8B-8E4C-BF6FA1680ED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PT3163-SISKOMBER-MODUL:05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B775E-9477-4887-BB04-F21E7874EC7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PT3163-SISKOMBER-MODUL:05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BAAA7-F619-4249-9F0E-AA092151C71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id-ID"/>
              <a:t>PT3163-SISKOMBER-MODUL:05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32F2CC8-CFA1-467C-8387-303F0A05ABE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Word_97_-_2003_Document2.doc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Microsoft_Office_Word_97_-_2003_Document3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0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1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Microsoft_Office_Word_97_-_2003_Document1.doc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08275"/>
            <a:ext cx="8208962" cy="1012825"/>
          </a:xfrm>
        </p:spPr>
        <p:txBody>
          <a:bodyPr/>
          <a:lstStyle/>
          <a:p>
            <a:pPr algn="r" eaLnBrk="1" hangingPunct="1"/>
            <a:r>
              <a:rPr lang="en-US" sz="2800" b="1" i="1" smtClean="0">
                <a:solidFill>
                  <a:schemeClr val="accent2"/>
                </a:solidFill>
                <a:latin typeface="Tahoma" pitchFamily="34" charset="0"/>
              </a:rPr>
              <a:t>Modul : 04</a:t>
            </a:r>
            <a:br>
              <a:rPr lang="en-US" sz="2800" b="1" i="1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2800" b="1" smtClean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n-US" sz="2800" b="1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2800" b="1" smtClean="0">
                <a:solidFill>
                  <a:schemeClr val="accent2"/>
                </a:solidFill>
                <a:latin typeface="Tahoma" pitchFamily="34" charset="0"/>
              </a:rPr>
              <a:t>PT3163</a:t>
            </a:r>
            <a:br>
              <a:rPr lang="en-US" sz="2800" b="1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2800" b="1" smtClean="0">
                <a:solidFill>
                  <a:schemeClr val="accent2"/>
                </a:solidFill>
                <a:latin typeface="Tahoma" pitchFamily="34" charset="0"/>
              </a:rPr>
              <a:t>SISTEM KOMUNIKASI BERGERAK</a:t>
            </a:r>
            <a:br>
              <a:rPr lang="en-US" sz="2800" b="1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2800" b="1" smtClean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n-US" sz="2800" b="1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2800" b="1" i="1" smtClean="0">
                <a:solidFill>
                  <a:schemeClr val="accent2"/>
                </a:solidFill>
                <a:latin typeface="Tahoma" pitchFamily="34" charset="0"/>
              </a:rPr>
              <a:t>Propagasi Gelombang Radio</a:t>
            </a:r>
            <a:br>
              <a:rPr lang="en-US" sz="2800" b="1" i="1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2800" b="1" i="1" smtClean="0">
                <a:solidFill>
                  <a:schemeClr val="accent2"/>
                </a:solidFill>
                <a:latin typeface="Tahoma" pitchFamily="34" charset="0"/>
              </a:rPr>
              <a:t>pada Sistem Cellular</a:t>
            </a:r>
            <a:r>
              <a:rPr lang="en-US" sz="4000" smtClean="0"/>
              <a:t/>
            </a:r>
            <a:br>
              <a:rPr lang="en-US" sz="4000" smtClean="0"/>
            </a:br>
            <a:endParaRPr lang="id-ID" sz="400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4652963"/>
            <a:ext cx="8207375" cy="144145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</a:rPr>
              <a:t>Program Studi D3 Teknik Transmisi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</a:rPr>
              <a:t>Jurusan Teknik Elektro – Institut Teknologi Telkom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</a:rPr>
              <a:t>BANDUNG, 2008</a:t>
            </a:r>
            <a:endParaRPr lang="id-ID" sz="2800" smtClean="0">
              <a:solidFill>
                <a:schemeClr val="accent2"/>
              </a:solidFill>
            </a:endParaRPr>
          </a:p>
        </p:txBody>
      </p:sp>
      <p:pic>
        <p:nvPicPr>
          <p:cNvPr id="2355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812088" y="188913"/>
            <a:ext cx="1036637" cy="114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FADING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81000" y="4038600"/>
          <a:ext cx="5486400" cy="2152650"/>
        </p:xfrm>
        <a:graphic>
          <a:graphicData uri="http://schemas.openxmlformats.org/presentationml/2006/ole">
            <p:oleObj spid="_x0000_s3074" name="VISIO" r:id="rId3" imgW="4764240" imgH="1871640" progId="Visio.Drawing.5">
              <p:embed/>
            </p:oleObj>
          </a:graphicData>
        </a:graphic>
      </p:graphicFrame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5486400" y="990600"/>
            <a:ext cx="342900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000"/>
              <a:t>Fading didefinisikan sebagai fluktuasi daya di penerima</a:t>
            </a:r>
          </a:p>
          <a:p>
            <a:pPr marL="228600" indent="-2286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000"/>
              <a:t>Karena perilaku sinyal pada kanal multipath adalah acak, maka analisis fading menggunakan analisis probabilitas stokastik</a:t>
            </a:r>
          </a:p>
          <a:p>
            <a:pPr marL="228600" indent="-2286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000"/>
              <a:t>Fading terjadi karena interferensi atau superposisi gelombang multipath yang memiliki amplitudo dan fasa yang berbeda-beda </a:t>
            </a:r>
          </a:p>
        </p:txBody>
      </p:sp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4">
            <a:lum bright="-72000" contrast="84000"/>
          </a:blip>
          <a:srcRect/>
          <a:stretch>
            <a:fillRect/>
          </a:stretch>
        </p:blipFill>
        <p:spPr bwMode="auto">
          <a:xfrm>
            <a:off x="304800" y="1371600"/>
            <a:ext cx="50292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381000" y="714375"/>
            <a:ext cx="1568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/>
              <a:t>Definisi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8642350" cy="5976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914400" y="762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KANAL MULTIPATH FADING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7696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FADING </a:t>
            </a:r>
            <a:r>
              <a:rPr lang="en-US">
                <a:latin typeface="Tahoma" pitchFamily="34" charset="0"/>
              </a:rPr>
              <a:t>:</a:t>
            </a:r>
            <a:r>
              <a:rPr lang="en-US" b="1" i="1">
                <a:latin typeface="Tahoma" pitchFamily="34" charset="0"/>
              </a:rPr>
              <a:t>Fenomena</a:t>
            </a:r>
            <a:r>
              <a:rPr lang="en-US" b="1" i="1">
                <a:solidFill>
                  <a:srgbClr val="660033"/>
                </a:solidFill>
                <a:latin typeface="Tahoma" pitchFamily="34" charset="0"/>
              </a:rPr>
              <a:t> </a:t>
            </a:r>
            <a:r>
              <a:rPr lang="en-US" b="1" i="1">
                <a:solidFill>
                  <a:schemeClr val="hlink"/>
                </a:solidFill>
                <a:latin typeface="Tahoma" pitchFamily="34" charset="0"/>
              </a:rPr>
              <a:t>fluktuasi daya sinyal terima akibat adanya proses propagasi dari gelombang radio.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5334000" y="2362200"/>
            <a:ext cx="38100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>
                <a:latin typeface="Tahoma" pitchFamily="34" charset="0"/>
              </a:rPr>
              <a:t>Pengaruh fading terhadap level sinyal terima adalah dapat menguatkan ataupun melemahkan tergantung phasa dari sinyal resultan masing-masing path.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600200"/>
            <a:ext cx="6019800" cy="3146425"/>
            <a:chOff x="576" y="1584"/>
            <a:chExt cx="4080" cy="2435"/>
          </a:xfrm>
        </p:grpSpPr>
        <p:graphicFrame>
          <p:nvGraphicFramePr>
            <p:cNvPr id="4098" name="Object 6"/>
            <p:cNvGraphicFramePr>
              <a:graphicFrameLocks noChangeAspect="1"/>
            </p:cNvGraphicFramePr>
            <p:nvPr/>
          </p:nvGraphicFramePr>
          <p:xfrm>
            <a:off x="576" y="1584"/>
            <a:ext cx="4080" cy="2435"/>
          </p:xfrm>
          <a:graphic>
            <a:graphicData uri="http://schemas.openxmlformats.org/presentationml/2006/ole">
              <p:oleObj spid="_x0000_s4098" name="Document" r:id="rId4" imgW="3555360" imgH="2223360" progId="Word.Document.8">
                <p:embed/>
              </p:oleObj>
            </a:graphicData>
          </a:graphic>
        </p:graphicFrame>
        <p:sp>
          <p:nvSpPr>
            <p:cNvPr id="4113" name="Rectangle 7"/>
            <p:cNvSpPr>
              <a:spLocks noChangeArrowheads="1"/>
            </p:cNvSpPr>
            <p:nvPr/>
          </p:nvSpPr>
          <p:spPr bwMode="auto">
            <a:xfrm>
              <a:off x="3504" y="3137"/>
              <a:ext cx="948" cy="843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333300"/>
                  </a:solidFill>
                </a:rPr>
                <a:t>A: direct path</a:t>
              </a:r>
            </a:p>
            <a:p>
              <a:pPr eaLnBrk="0" hangingPunct="0"/>
              <a:r>
                <a:rPr lang="en-US" sz="1600">
                  <a:solidFill>
                    <a:srgbClr val="333300"/>
                  </a:solidFill>
                </a:rPr>
                <a:t>B: reflection</a:t>
              </a:r>
            </a:p>
            <a:p>
              <a:pPr eaLnBrk="0" hangingPunct="0"/>
              <a:r>
                <a:rPr lang="en-US" sz="1600">
                  <a:solidFill>
                    <a:srgbClr val="333300"/>
                  </a:solidFill>
                </a:rPr>
                <a:t>C: diffraction</a:t>
              </a:r>
            </a:p>
            <a:p>
              <a:pPr eaLnBrk="0" hangingPunct="0"/>
              <a:r>
                <a:rPr lang="en-US" sz="1600">
                  <a:solidFill>
                    <a:srgbClr val="333300"/>
                  </a:solidFill>
                </a:rPr>
                <a:t>D: scattering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24000" y="4737100"/>
            <a:ext cx="6629400" cy="2120900"/>
            <a:chOff x="676" y="2916"/>
            <a:chExt cx="4222" cy="1418"/>
          </a:xfrm>
        </p:grpSpPr>
        <p:sp>
          <p:nvSpPr>
            <p:cNvPr id="4105" name="Line 9"/>
            <p:cNvSpPr>
              <a:spLocks noChangeShapeType="1"/>
            </p:cNvSpPr>
            <p:nvPr/>
          </p:nvSpPr>
          <p:spPr bwMode="auto">
            <a:xfrm flipV="1">
              <a:off x="1242" y="3665"/>
              <a:ext cx="3072" cy="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 flipV="1">
              <a:off x="1255" y="2947"/>
              <a:ext cx="0" cy="1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 flipV="1">
              <a:off x="1248" y="4106"/>
              <a:ext cx="3122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1242" y="3447"/>
              <a:ext cx="2869" cy="444"/>
            </a:xfrm>
            <a:custGeom>
              <a:avLst/>
              <a:gdLst>
                <a:gd name="T0" fmla="*/ 0 w 2472"/>
                <a:gd name="T1" fmla="*/ 339 h 586"/>
                <a:gd name="T2" fmla="*/ 111 w 2472"/>
                <a:gd name="T3" fmla="*/ 248 h 586"/>
                <a:gd name="T4" fmla="*/ 251 w 2472"/>
                <a:gd name="T5" fmla="*/ 90 h 586"/>
                <a:gd name="T6" fmla="*/ 344 w 2472"/>
                <a:gd name="T7" fmla="*/ 78 h 586"/>
                <a:gd name="T8" fmla="*/ 474 w 2472"/>
                <a:gd name="T9" fmla="*/ 145 h 586"/>
                <a:gd name="T10" fmla="*/ 659 w 2472"/>
                <a:gd name="T11" fmla="*/ 60 h 586"/>
                <a:gd name="T12" fmla="*/ 968 w 2472"/>
                <a:gd name="T13" fmla="*/ 89 h 586"/>
                <a:gd name="T14" fmla="*/ 1096 w 2472"/>
                <a:gd name="T15" fmla="*/ 66 h 586"/>
                <a:gd name="T16" fmla="*/ 1142 w 2472"/>
                <a:gd name="T17" fmla="*/ 139 h 586"/>
                <a:gd name="T18" fmla="*/ 1180 w 2472"/>
                <a:gd name="T19" fmla="*/ 245 h 586"/>
                <a:gd name="T20" fmla="*/ 1216 w 2472"/>
                <a:gd name="T21" fmla="*/ 296 h 586"/>
                <a:gd name="T22" fmla="*/ 1281 w 2472"/>
                <a:gd name="T23" fmla="*/ 345 h 586"/>
                <a:gd name="T24" fmla="*/ 1365 w 2472"/>
                <a:gd name="T25" fmla="*/ 393 h 586"/>
                <a:gd name="T26" fmla="*/ 1421 w 2472"/>
                <a:gd name="T27" fmla="*/ 334 h 586"/>
                <a:gd name="T28" fmla="*/ 1462 w 2472"/>
                <a:gd name="T29" fmla="*/ 275 h 586"/>
                <a:gd name="T30" fmla="*/ 1551 w 2472"/>
                <a:gd name="T31" fmla="*/ 187 h 586"/>
                <a:gd name="T32" fmla="*/ 1569 w 2472"/>
                <a:gd name="T33" fmla="*/ 127 h 586"/>
                <a:gd name="T34" fmla="*/ 1653 w 2472"/>
                <a:gd name="T35" fmla="*/ 139 h 586"/>
                <a:gd name="T36" fmla="*/ 1708 w 2472"/>
                <a:gd name="T37" fmla="*/ 139 h 586"/>
                <a:gd name="T38" fmla="*/ 1727 w 2472"/>
                <a:gd name="T39" fmla="*/ 205 h 586"/>
                <a:gd name="T40" fmla="*/ 1792 w 2472"/>
                <a:gd name="T41" fmla="*/ 314 h 586"/>
                <a:gd name="T42" fmla="*/ 1866 w 2472"/>
                <a:gd name="T43" fmla="*/ 248 h 586"/>
                <a:gd name="T44" fmla="*/ 1931 w 2472"/>
                <a:gd name="T45" fmla="*/ 169 h 586"/>
                <a:gd name="T46" fmla="*/ 2033 w 2472"/>
                <a:gd name="T47" fmla="*/ 139 h 586"/>
                <a:gd name="T48" fmla="*/ 2120 w 2472"/>
                <a:gd name="T49" fmla="*/ 84 h 586"/>
                <a:gd name="T50" fmla="*/ 2191 w 2472"/>
                <a:gd name="T51" fmla="*/ 5 h 586"/>
                <a:gd name="T52" fmla="*/ 2303 w 2472"/>
                <a:gd name="T53" fmla="*/ 114 h 586"/>
                <a:gd name="T54" fmla="*/ 2312 w 2472"/>
                <a:gd name="T55" fmla="*/ 199 h 586"/>
                <a:gd name="T56" fmla="*/ 2386 w 2472"/>
                <a:gd name="T57" fmla="*/ 296 h 586"/>
                <a:gd name="T58" fmla="*/ 2460 w 2472"/>
                <a:gd name="T59" fmla="*/ 339 h 586"/>
                <a:gd name="T60" fmla="*/ 2507 w 2472"/>
                <a:gd name="T61" fmla="*/ 302 h 586"/>
                <a:gd name="T62" fmla="*/ 2572 w 2472"/>
                <a:gd name="T63" fmla="*/ 296 h 586"/>
                <a:gd name="T64" fmla="*/ 2637 w 2472"/>
                <a:gd name="T65" fmla="*/ 381 h 586"/>
                <a:gd name="T66" fmla="*/ 2711 w 2472"/>
                <a:gd name="T67" fmla="*/ 387 h 586"/>
                <a:gd name="T68" fmla="*/ 2869 w 2472"/>
                <a:gd name="T69" fmla="*/ 42 h 5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72"/>
                <a:gd name="T106" fmla="*/ 0 h 586"/>
                <a:gd name="T107" fmla="*/ 2472 w 2472"/>
                <a:gd name="T108" fmla="*/ 586 h 5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72" h="586">
                  <a:moveTo>
                    <a:pt x="0" y="447"/>
                  </a:moveTo>
                  <a:cubicBezTo>
                    <a:pt x="30" y="414"/>
                    <a:pt x="60" y="382"/>
                    <a:pt x="96" y="327"/>
                  </a:cubicBezTo>
                  <a:cubicBezTo>
                    <a:pt x="132" y="272"/>
                    <a:pt x="183" y="156"/>
                    <a:pt x="216" y="119"/>
                  </a:cubicBezTo>
                  <a:cubicBezTo>
                    <a:pt x="249" y="82"/>
                    <a:pt x="264" y="91"/>
                    <a:pt x="296" y="103"/>
                  </a:cubicBezTo>
                  <a:cubicBezTo>
                    <a:pt x="328" y="115"/>
                    <a:pt x="363" y="195"/>
                    <a:pt x="408" y="191"/>
                  </a:cubicBezTo>
                  <a:cubicBezTo>
                    <a:pt x="453" y="187"/>
                    <a:pt x="497" y="91"/>
                    <a:pt x="568" y="79"/>
                  </a:cubicBezTo>
                  <a:cubicBezTo>
                    <a:pt x="639" y="67"/>
                    <a:pt x="771" y="116"/>
                    <a:pt x="834" y="117"/>
                  </a:cubicBezTo>
                  <a:cubicBezTo>
                    <a:pt x="897" y="118"/>
                    <a:pt x="919" y="76"/>
                    <a:pt x="944" y="87"/>
                  </a:cubicBezTo>
                  <a:cubicBezTo>
                    <a:pt x="969" y="98"/>
                    <a:pt x="972" y="144"/>
                    <a:pt x="984" y="183"/>
                  </a:cubicBezTo>
                  <a:cubicBezTo>
                    <a:pt x="996" y="222"/>
                    <a:pt x="1006" y="289"/>
                    <a:pt x="1017" y="324"/>
                  </a:cubicBezTo>
                  <a:cubicBezTo>
                    <a:pt x="1028" y="359"/>
                    <a:pt x="1034" y="369"/>
                    <a:pt x="1048" y="391"/>
                  </a:cubicBezTo>
                  <a:cubicBezTo>
                    <a:pt x="1062" y="413"/>
                    <a:pt x="1083" y="434"/>
                    <a:pt x="1104" y="455"/>
                  </a:cubicBezTo>
                  <a:cubicBezTo>
                    <a:pt x="1125" y="476"/>
                    <a:pt x="1156" y="521"/>
                    <a:pt x="1176" y="519"/>
                  </a:cubicBezTo>
                  <a:cubicBezTo>
                    <a:pt x="1196" y="517"/>
                    <a:pt x="1210" y="467"/>
                    <a:pt x="1224" y="441"/>
                  </a:cubicBezTo>
                  <a:cubicBezTo>
                    <a:pt x="1238" y="415"/>
                    <a:pt x="1241" y="395"/>
                    <a:pt x="1260" y="363"/>
                  </a:cubicBezTo>
                  <a:cubicBezTo>
                    <a:pt x="1279" y="331"/>
                    <a:pt x="1321" y="280"/>
                    <a:pt x="1336" y="247"/>
                  </a:cubicBezTo>
                  <a:cubicBezTo>
                    <a:pt x="1351" y="214"/>
                    <a:pt x="1337" y="178"/>
                    <a:pt x="1352" y="167"/>
                  </a:cubicBezTo>
                  <a:cubicBezTo>
                    <a:pt x="1367" y="156"/>
                    <a:pt x="1404" y="180"/>
                    <a:pt x="1424" y="183"/>
                  </a:cubicBezTo>
                  <a:cubicBezTo>
                    <a:pt x="1444" y="186"/>
                    <a:pt x="1461" y="168"/>
                    <a:pt x="1472" y="183"/>
                  </a:cubicBezTo>
                  <a:cubicBezTo>
                    <a:pt x="1483" y="198"/>
                    <a:pt x="1476" y="233"/>
                    <a:pt x="1488" y="271"/>
                  </a:cubicBezTo>
                  <a:cubicBezTo>
                    <a:pt x="1500" y="309"/>
                    <a:pt x="1524" y="406"/>
                    <a:pt x="1544" y="415"/>
                  </a:cubicBezTo>
                  <a:cubicBezTo>
                    <a:pt x="1564" y="424"/>
                    <a:pt x="1588" y="359"/>
                    <a:pt x="1608" y="327"/>
                  </a:cubicBezTo>
                  <a:cubicBezTo>
                    <a:pt x="1628" y="295"/>
                    <a:pt x="1640" y="247"/>
                    <a:pt x="1664" y="223"/>
                  </a:cubicBezTo>
                  <a:cubicBezTo>
                    <a:pt x="1688" y="199"/>
                    <a:pt x="1725" y="202"/>
                    <a:pt x="1752" y="183"/>
                  </a:cubicBezTo>
                  <a:cubicBezTo>
                    <a:pt x="1779" y="164"/>
                    <a:pt x="1804" y="140"/>
                    <a:pt x="1827" y="111"/>
                  </a:cubicBezTo>
                  <a:cubicBezTo>
                    <a:pt x="1850" y="82"/>
                    <a:pt x="1862" y="0"/>
                    <a:pt x="1888" y="7"/>
                  </a:cubicBezTo>
                  <a:cubicBezTo>
                    <a:pt x="1914" y="14"/>
                    <a:pt x="1967" y="108"/>
                    <a:pt x="1984" y="151"/>
                  </a:cubicBezTo>
                  <a:cubicBezTo>
                    <a:pt x="2001" y="194"/>
                    <a:pt x="1980" y="223"/>
                    <a:pt x="1992" y="263"/>
                  </a:cubicBezTo>
                  <a:cubicBezTo>
                    <a:pt x="2004" y="303"/>
                    <a:pt x="2035" y="360"/>
                    <a:pt x="2056" y="391"/>
                  </a:cubicBezTo>
                  <a:cubicBezTo>
                    <a:pt x="2077" y="422"/>
                    <a:pt x="2103" y="446"/>
                    <a:pt x="2120" y="447"/>
                  </a:cubicBezTo>
                  <a:cubicBezTo>
                    <a:pt x="2137" y="448"/>
                    <a:pt x="2144" y="408"/>
                    <a:pt x="2160" y="399"/>
                  </a:cubicBezTo>
                  <a:cubicBezTo>
                    <a:pt x="2176" y="390"/>
                    <a:pt x="2197" y="374"/>
                    <a:pt x="2216" y="391"/>
                  </a:cubicBezTo>
                  <a:cubicBezTo>
                    <a:pt x="2235" y="408"/>
                    <a:pt x="2252" y="483"/>
                    <a:pt x="2272" y="503"/>
                  </a:cubicBezTo>
                  <a:cubicBezTo>
                    <a:pt x="2292" y="523"/>
                    <a:pt x="2303" y="586"/>
                    <a:pt x="2336" y="511"/>
                  </a:cubicBezTo>
                  <a:cubicBezTo>
                    <a:pt x="2369" y="436"/>
                    <a:pt x="2449" y="130"/>
                    <a:pt x="2472" y="5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824" y="2916"/>
              <a:ext cx="554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Tahoma" pitchFamily="34" charset="0"/>
                  <a:sym typeface="Symbol" pitchFamily="18" charset="2"/>
                </a:rPr>
                <a:t>P</a:t>
              </a:r>
              <a:r>
                <a:rPr lang="en-US" b="1" baseline="-25000">
                  <a:latin typeface="Tahoma" pitchFamily="34" charset="0"/>
                  <a:sym typeface="Symbol" pitchFamily="18" charset="2"/>
                </a:rPr>
                <a:t>R</a:t>
              </a:r>
              <a:endParaRPr lang="en-US" b="1">
                <a:latin typeface="Tahoma" pitchFamily="34" charset="0"/>
              </a:endParaRPr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676" y="3503"/>
              <a:ext cx="671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solidFill>
                    <a:schemeClr val="tx2"/>
                  </a:solidFill>
                  <a:latin typeface="Tahoma" pitchFamily="34" charset="0"/>
                  <a:sym typeface="Symbol" pitchFamily="18" charset="2"/>
                </a:rPr>
                <a:t>P</a:t>
              </a:r>
              <a:r>
                <a:rPr lang="en-US" b="1" baseline="-25000">
                  <a:solidFill>
                    <a:schemeClr val="tx2"/>
                  </a:solidFill>
                  <a:latin typeface="Tahoma" pitchFamily="34" charset="0"/>
                  <a:sym typeface="Symbol" pitchFamily="18" charset="2"/>
                </a:rPr>
                <a:t>R_thres</a:t>
              </a:r>
              <a:endParaRPr lang="en-US" b="1">
                <a:solidFill>
                  <a:schemeClr val="tx2"/>
                </a:solidFill>
                <a:latin typeface="Tahoma" pitchFamily="34" charset="0"/>
              </a:endParaRPr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4344" y="4005"/>
              <a:ext cx="554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Tahoma" pitchFamily="34" charset="0"/>
                  <a:sym typeface="Symbol" pitchFamily="18" charset="2"/>
                </a:rPr>
                <a:t>t</a:t>
              </a:r>
              <a:endParaRPr lang="en-US" b="1">
                <a:latin typeface="Tahoma" pitchFamily="34" charset="0"/>
              </a:endParaRP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1128" y="4089"/>
              <a:ext cx="55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Tahoma" pitchFamily="34" charset="0"/>
                  <a:sym typeface="Symbol" pitchFamily="18" charset="2"/>
                </a:rPr>
                <a:t>0</a:t>
              </a:r>
              <a:endParaRPr lang="en-US" b="1"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23863" y="2924175"/>
            <a:ext cx="872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Multipath dalam kanal radio menyebabkan :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0" y="3500438"/>
            <a:ext cx="865505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7300" lvl="2" indent="-342900" algn="just" eaLnBrk="0" hangingPunct="0">
              <a:lnSpc>
                <a:spcPct val="110000"/>
              </a:lnSpc>
              <a:buFontTx/>
              <a:buChar char="•"/>
            </a:pPr>
            <a:r>
              <a:rPr lang="en-US" sz="2400" b="1"/>
              <a:t>Perubahan yang cepat</a:t>
            </a:r>
            <a:r>
              <a:rPr lang="en-US" sz="2400"/>
              <a:t> dari amplituda kuat sinyal</a:t>
            </a:r>
          </a:p>
          <a:p>
            <a:pPr marL="1257300" lvl="2" indent="-342900" algn="just" eaLnBrk="0" hangingPunct="0">
              <a:lnSpc>
                <a:spcPct val="110000"/>
              </a:lnSpc>
              <a:buFontTx/>
              <a:buChar char="•"/>
            </a:pPr>
            <a:r>
              <a:rPr lang="en-US" sz="2400" b="1"/>
              <a:t>Modulasi frekuensi random</a:t>
            </a:r>
            <a:r>
              <a:rPr lang="en-US" sz="2400"/>
              <a:t> berkaitan dengan efek Doppler pada sinyal multipath yang berbeda-beda</a:t>
            </a:r>
          </a:p>
          <a:p>
            <a:pPr marL="1257300" lvl="2" indent="-342900" algn="just" eaLnBrk="0" hangingPunct="0">
              <a:lnSpc>
                <a:spcPct val="110000"/>
              </a:lnSpc>
              <a:buFontTx/>
              <a:buChar char="•"/>
            </a:pPr>
            <a:r>
              <a:rPr lang="en-US" sz="2400" b="1"/>
              <a:t>Dispersi waktu</a:t>
            </a:r>
            <a:r>
              <a:rPr lang="en-US" sz="2400"/>
              <a:t> (echo) yang disebabkan oleh  delay propagasi multipath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95288" y="765175"/>
            <a:ext cx="8442325" cy="210026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400"/>
              <a:t>Lingkungan kanal radio mobile ( </a:t>
            </a:r>
            <a:r>
              <a:rPr lang="en-US" sz="2400" i="1"/>
              <a:t>indoor / outdoor</a:t>
            </a:r>
            <a:r>
              <a:rPr lang="en-US" sz="2400"/>
              <a:t> ) seringkali tidak terdapat lintasan gelombang langsung antara Tx dan Rx, sedemikian daya terima adalah superposisi dari banyak komponen gelombang pantul masing-masing  memiliki amplitudo dan fasa  saling independen 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0" y="0"/>
            <a:ext cx="7596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/>
              <a:t>Multipath Fading</a:t>
            </a:r>
            <a:r>
              <a:rPr lang="en-US" sz="2400" b="1"/>
              <a:t> , atau </a:t>
            </a:r>
            <a:r>
              <a:rPr lang="en-US" sz="2400" b="1" i="1"/>
              <a:t>Short Term  Fading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565400"/>
            <a:ext cx="8064500" cy="40322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000" b="1" smtClean="0"/>
              <a:t>Definisi :</a:t>
            </a:r>
            <a:r>
              <a:rPr lang="en-US" sz="2000" smtClean="0"/>
              <a:t> </a:t>
            </a:r>
            <a:r>
              <a:rPr lang="en-US" sz="2000" i="1" smtClean="0"/>
              <a:t>local mean</a:t>
            </a:r>
            <a:r>
              <a:rPr lang="en-US" sz="2000" smtClean="0"/>
              <a:t> ( </a:t>
            </a:r>
            <a:r>
              <a:rPr lang="en-US" sz="2000" i="1" smtClean="0"/>
              <a:t>time averaged</a:t>
            </a:r>
            <a:r>
              <a:rPr lang="en-US" sz="2000" smtClean="0"/>
              <a:t> ) dari variasi sinyal  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sz="2000" b="1" i="1" smtClean="0"/>
              <a:t>Large Scale Fading</a:t>
            </a:r>
            <a:r>
              <a:rPr lang="en-US" sz="2000" smtClean="0"/>
              <a:t> disebabkan karena akibat keberadaan obyek-obyek pemantul serta penghalang pada kanal propagasi serta pengaruh kontur bumi, menghasilkan perubahan sinyal dalam hal energi, fasa, serta delay waktu yang bersifat random.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Sesuai namanya, </a:t>
            </a:r>
            <a:r>
              <a:rPr lang="en-US" sz="2000" i="1" smtClean="0"/>
              <a:t>large scale fading </a:t>
            </a:r>
            <a:r>
              <a:rPr lang="en-US" sz="2000" smtClean="0"/>
              <a:t> memberikan representasi rata-rata daya sinyal terima  dalam suatu daerah yang luas.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Statistik dari </a:t>
            </a:r>
            <a:r>
              <a:rPr lang="en-US" sz="2000" i="1" smtClean="0"/>
              <a:t>large scale fading</a:t>
            </a:r>
            <a:r>
              <a:rPr lang="en-US" sz="2000" smtClean="0"/>
              <a:t>  memberikan  cara perhitungan  untuk estimasi pathloss sebagai fungsi jarak.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84213" y="476250"/>
          <a:ext cx="7991475" cy="1905000"/>
        </p:xfrm>
        <a:graphic>
          <a:graphicData uri="http://schemas.openxmlformats.org/presentationml/2006/ole">
            <p:oleObj spid="_x0000_s5122" name="VISIO" r:id="rId3" imgW="5829840" imgH="3124800" progId="Visio.Drawing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763713" y="2060575"/>
            <a:ext cx="54864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en-US" smtClean="0"/>
              <a:t>Fading Margin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331913" y="2205038"/>
          <a:ext cx="5715000" cy="3355975"/>
        </p:xfrm>
        <a:graphic>
          <a:graphicData uri="http://schemas.openxmlformats.org/presentationml/2006/ole">
            <p:oleObj spid="_x0000_s6146" name="VISIO" r:id="rId3" imgW="6096600" imgH="3582000" progId="Visio.Drawing.5">
              <p:embed/>
            </p:oleObj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0" y="90805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/>
              <a:t>   </a:t>
            </a:r>
            <a:r>
              <a:rPr lang="en-US" sz="2000"/>
              <a:t>Fading margin depends upon target </a:t>
            </a:r>
            <a:r>
              <a:rPr lang="en-US" sz="2000" i="1"/>
              <a:t>availability</a:t>
            </a:r>
            <a:r>
              <a:rPr lang="en-US" sz="2000"/>
              <a:t> of the link/  </a:t>
            </a:r>
          </a:p>
          <a:p>
            <a:pPr eaLnBrk="0" hangingPunct="0"/>
            <a:r>
              <a:rPr lang="en-US" sz="2000"/>
              <a:t>    coverage. </a:t>
            </a:r>
          </a:p>
          <a:p>
            <a:pPr eaLnBrk="0" hangingPunct="0">
              <a:buFontTx/>
              <a:buChar char="•"/>
            </a:pPr>
            <a:r>
              <a:rPr lang="en-US" sz="2000"/>
              <a:t>  Greater </a:t>
            </a:r>
            <a:r>
              <a:rPr lang="en-US" sz="2000" i="1"/>
              <a:t>availability</a:t>
            </a:r>
            <a:r>
              <a:rPr lang="en-US" sz="2000"/>
              <a:t> requires larger fading margin.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3333FF"/>
                </a:solidFill>
              </a:rPr>
              <a:t>Doppler Effect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eaLnBrk="1" hangingPunct="1"/>
            <a:r>
              <a:rPr lang="tr-TR" sz="2800" smtClean="0"/>
              <a:t>Whe</a:t>
            </a:r>
            <a:r>
              <a:rPr lang="id-ID" sz="2800" smtClean="0"/>
              <a:t>n</a:t>
            </a:r>
            <a:r>
              <a:rPr lang="tr-TR" sz="2800" smtClean="0"/>
              <a:t> a transmitter or receiver is moving, the frequency of the received signal changes, i.e. İt is different than the frequency of transmissin. This is called Doppler Effect. </a:t>
            </a:r>
          </a:p>
          <a:p>
            <a:pPr eaLnBrk="1" hangingPunct="1"/>
            <a:r>
              <a:rPr lang="tr-TR" sz="2800" smtClean="0"/>
              <a:t>The change in frequency is called Doppler Shift. </a:t>
            </a:r>
          </a:p>
          <a:p>
            <a:pPr marL="669925" lvl="1" indent="-325438" eaLnBrk="1" hangingPunct="1"/>
            <a:r>
              <a:rPr lang="tr-TR" sz="2400" smtClean="0"/>
              <a:t>It depends on </a:t>
            </a:r>
          </a:p>
          <a:p>
            <a:pPr marL="1022350" lvl="2" indent="-350838" eaLnBrk="1" hangingPunct="1"/>
            <a:r>
              <a:rPr lang="tr-TR" sz="2200" smtClean="0"/>
              <a:t>The relative velocity of the receiver with respect to transmitter</a:t>
            </a:r>
          </a:p>
          <a:p>
            <a:pPr marL="1022350" lvl="2" indent="-350838" eaLnBrk="1" hangingPunct="1"/>
            <a:r>
              <a:rPr lang="tr-TR" sz="2200" smtClean="0"/>
              <a:t>The frequenct (or wavelenth) of transmission</a:t>
            </a:r>
          </a:p>
          <a:p>
            <a:pPr marL="1022350" lvl="2" indent="-350838" eaLnBrk="1" hangingPunct="1"/>
            <a:r>
              <a:rPr lang="tr-TR" sz="2200" smtClean="0"/>
              <a:t>The direction of traveling with respect to the direction of the arriving signal.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90500" y="838200"/>
          <a:ext cx="6172200" cy="5478463"/>
        </p:xfrm>
        <a:graphic>
          <a:graphicData uri="http://schemas.openxmlformats.org/presentationml/2006/ole">
            <p:oleObj spid="_x0000_s7170" name="Photo Editor Photo" r:id="rId3" imgW="4571429" imgH="4057143" progId="MSPhotoEd.3">
              <p:embed/>
            </p:oleObj>
          </a:graphicData>
        </a:graphic>
      </p:graphicFrame>
      <p:sp>
        <p:nvSpPr>
          <p:cNvPr id="7174" name="Line 3"/>
          <p:cNvSpPr>
            <a:spLocks noChangeShapeType="1"/>
          </p:cNvSpPr>
          <p:nvPr/>
        </p:nvSpPr>
        <p:spPr bwMode="auto">
          <a:xfrm>
            <a:off x="2533650" y="3886200"/>
            <a:ext cx="2532063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grpSp>
        <p:nvGrpSpPr>
          <p:cNvPr id="7175" name="Group 4"/>
          <p:cNvGrpSpPr>
            <a:grpSpLocks/>
          </p:cNvGrpSpPr>
          <p:nvPr/>
        </p:nvGrpSpPr>
        <p:grpSpPr bwMode="auto">
          <a:xfrm rot="421740">
            <a:off x="5137150" y="4267200"/>
            <a:ext cx="1052513" cy="265113"/>
            <a:chOff x="2976" y="1921"/>
            <a:chExt cx="718" cy="167"/>
          </a:xfrm>
        </p:grpSpPr>
        <p:grpSp>
          <p:nvGrpSpPr>
            <p:cNvPr id="7181" name="Group 5"/>
            <p:cNvGrpSpPr>
              <a:grpSpLocks/>
            </p:cNvGrpSpPr>
            <p:nvPr/>
          </p:nvGrpSpPr>
          <p:grpSpPr bwMode="auto">
            <a:xfrm>
              <a:off x="3014" y="1921"/>
              <a:ext cx="492" cy="66"/>
              <a:chOff x="3014" y="1921"/>
              <a:chExt cx="492" cy="66"/>
            </a:xfrm>
          </p:grpSpPr>
          <p:grpSp>
            <p:nvGrpSpPr>
              <p:cNvPr id="7209" name="Group 6"/>
              <p:cNvGrpSpPr>
                <a:grpSpLocks/>
              </p:cNvGrpSpPr>
              <p:nvPr/>
            </p:nvGrpSpPr>
            <p:grpSpPr bwMode="auto">
              <a:xfrm>
                <a:off x="3187" y="1928"/>
                <a:ext cx="263" cy="58"/>
                <a:chOff x="3187" y="1928"/>
                <a:chExt cx="263" cy="58"/>
              </a:xfrm>
            </p:grpSpPr>
            <p:grpSp>
              <p:nvGrpSpPr>
                <p:cNvPr id="7211" name="Group 7"/>
                <p:cNvGrpSpPr>
                  <a:grpSpLocks/>
                </p:cNvGrpSpPr>
                <p:nvPr/>
              </p:nvGrpSpPr>
              <p:grpSpPr bwMode="auto">
                <a:xfrm>
                  <a:off x="3245" y="1930"/>
                  <a:ext cx="168" cy="50"/>
                  <a:chOff x="3245" y="1930"/>
                  <a:chExt cx="168" cy="50"/>
                </a:xfrm>
              </p:grpSpPr>
              <p:sp>
                <p:nvSpPr>
                  <p:cNvPr id="7213" name="Freeform 8"/>
                  <p:cNvSpPr>
                    <a:spLocks/>
                  </p:cNvSpPr>
                  <p:nvPr/>
                </p:nvSpPr>
                <p:spPr bwMode="auto">
                  <a:xfrm>
                    <a:off x="3245" y="1930"/>
                    <a:ext cx="29" cy="41"/>
                  </a:xfrm>
                  <a:custGeom>
                    <a:avLst/>
                    <a:gdLst>
                      <a:gd name="T0" fmla="*/ 1 w 172"/>
                      <a:gd name="T1" fmla="*/ 1 h 243"/>
                      <a:gd name="T2" fmla="*/ 0 w 172"/>
                      <a:gd name="T3" fmla="*/ 0 h 243"/>
                      <a:gd name="T4" fmla="*/ 19 w 172"/>
                      <a:gd name="T5" fmla="*/ 41 h 243"/>
                      <a:gd name="T6" fmla="*/ 29 w 172"/>
                      <a:gd name="T7" fmla="*/ 41 h 243"/>
                      <a:gd name="T8" fmla="*/ 8 w 172"/>
                      <a:gd name="T9" fmla="*/ 0 h 243"/>
                      <a:gd name="T10" fmla="*/ 1 w 172"/>
                      <a:gd name="T11" fmla="*/ 1 h 24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2"/>
                      <a:gd name="T19" fmla="*/ 0 h 243"/>
                      <a:gd name="T20" fmla="*/ 172 w 172"/>
                      <a:gd name="T21" fmla="*/ 243 h 24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2" h="243">
                        <a:moveTo>
                          <a:pt x="4" y="3"/>
                        </a:moveTo>
                        <a:lnTo>
                          <a:pt x="0" y="0"/>
                        </a:lnTo>
                        <a:lnTo>
                          <a:pt x="113" y="243"/>
                        </a:lnTo>
                        <a:lnTo>
                          <a:pt x="172" y="243"/>
                        </a:lnTo>
                        <a:lnTo>
                          <a:pt x="47" y="0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7214" name="Freeform 9"/>
                  <p:cNvSpPr>
                    <a:spLocks/>
                  </p:cNvSpPr>
                  <p:nvPr/>
                </p:nvSpPr>
                <p:spPr bwMode="auto">
                  <a:xfrm>
                    <a:off x="3386" y="1953"/>
                    <a:ext cx="27" cy="27"/>
                  </a:xfrm>
                  <a:custGeom>
                    <a:avLst/>
                    <a:gdLst>
                      <a:gd name="T0" fmla="*/ 7 w 158"/>
                      <a:gd name="T1" fmla="*/ 3 h 163"/>
                      <a:gd name="T2" fmla="*/ 8 w 158"/>
                      <a:gd name="T3" fmla="*/ 3 h 163"/>
                      <a:gd name="T4" fmla="*/ 27 w 158"/>
                      <a:gd name="T5" fmla="*/ 27 h 163"/>
                      <a:gd name="T6" fmla="*/ 18 w 158"/>
                      <a:gd name="T7" fmla="*/ 26 h 163"/>
                      <a:gd name="T8" fmla="*/ 0 w 158"/>
                      <a:gd name="T9" fmla="*/ 0 h 163"/>
                      <a:gd name="T10" fmla="*/ 7 w 158"/>
                      <a:gd name="T11" fmla="*/ 3 h 16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8"/>
                      <a:gd name="T19" fmla="*/ 0 h 163"/>
                      <a:gd name="T20" fmla="*/ 158 w 158"/>
                      <a:gd name="T21" fmla="*/ 163 h 16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8" h="163">
                        <a:moveTo>
                          <a:pt x="41" y="19"/>
                        </a:moveTo>
                        <a:lnTo>
                          <a:pt x="46" y="16"/>
                        </a:lnTo>
                        <a:lnTo>
                          <a:pt x="158" y="163"/>
                        </a:lnTo>
                        <a:lnTo>
                          <a:pt x="103" y="155"/>
                        </a:lnTo>
                        <a:lnTo>
                          <a:pt x="0" y="0"/>
                        </a:lnTo>
                        <a:lnTo>
                          <a:pt x="41" y="19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sp>
              <p:nvSpPr>
                <p:cNvPr id="7212" name="Freeform 10"/>
                <p:cNvSpPr>
                  <a:spLocks/>
                </p:cNvSpPr>
                <p:nvPr/>
              </p:nvSpPr>
              <p:spPr bwMode="auto">
                <a:xfrm>
                  <a:off x="3187" y="1928"/>
                  <a:ext cx="263" cy="58"/>
                </a:xfrm>
                <a:custGeom>
                  <a:avLst/>
                  <a:gdLst>
                    <a:gd name="T0" fmla="*/ 2 w 1576"/>
                    <a:gd name="T1" fmla="*/ 8 h 346"/>
                    <a:gd name="T2" fmla="*/ 27 w 1576"/>
                    <a:gd name="T3" fmla="*/ 7 h 346"/>
                    <a:gd name="T4" fmla="*/ 46 w 1576"/>
                    <a:gd name="T5" fmla="*/ 7 h 346"/>
                    <a:gd name="T6" fmla="*/ 71 w 1576"/>
                    <a:gd name="T7" fmla="*/ 5 h 346"/>
                    <a:gd name="T8" fmla="*/ 94 w 1576"/>
                    <a:gd name="T9" fmla="*/ 5 h 346"/>
                    <a:gd name="T10" fmla="*/ 121 w 1576"/>
                    <a:gd name="T11" fmla="*/ 5 h 346"/>
                    <a:gd name="T12" fmla="*/ 145 w 1576"/>
                    <a:gd name="T13" fmla="*/ 6 h 346"/>
                    <a:gd name="T14" fmla="*/ 156 w 1576"/>
                    <a:gd name="T15" fmla="*/ 8 h 346"/>
                    <a:gd name="T16" fmla="*/ 165 w 1576"/>
                    <a:gd name="T17" fmla="*/ 10 h 346"/>
                    <a:gd name="T18" fmla="*/ 176 w 1576"/>
                    <a:gd name="T19" fmla="*/ 14 h 346"/>
                    <a:gd name="T20" fmla="*/ 186 w 1576"/>
                    <a:gd name="T21" fmla="*/ 18 h 346"/>
                    <a:gd name="T22" fmla="*/ 223 w 1576"/>
                    <a:gd name="T23" fmla="*/ 37 h 346"/>
                    <a:gd name="T24" fmla="*/ 243 w 1576"/>
                    <a:gd name="T25" fmla="*/ 46 h 346"/>
                    <a:gd name="T26" fmla="*/ 254 w 1576"/>
                    <a:gd name="T27" fmla="*/ 53 h 346"/>
                    <a:gd name="T28" fmla="*/ 244 w 1576"/>
                    <a:gd name="T29" fmla="*/ 53 h 346"/>
                    <a:gd name="T30" fmla="*/ 0 w 1576"/>
                    <a:gd name="T31" fmla="*/ 35 h 346"/>
                    <a:gd name="T32" fmla="*/ 1 w 1576"/>
                    <a:gd name="T33" fmla="*/ 40 h 346"/>
                    <a:gd name="T34" fmla="*/ 255 w 1576"/>
                    <a:gd name="T35" fmla="*/ 58 h 346"/>
                    <a:gd name="T36" fmla="*/ 263 w 1576"/>
                    <a:gd name="T37" fmla="*/ 56 h 346"/>
                    <a:gd name="T38" fmla="*/ 259 w 1576"/>
                    <a:gd name="T39" fmla="*/ 51 h 346"/>
                    <a:gd name="T40" fmla="*/ 252 w 1576"/>
                    <a:gd name="T41" fmla="*/ 46 h 346"/>
                    <a:gd name="T42" fmla="*/ 235 w 1576"/>
                    <a:gd name="T43" fmla="*/ 37 h 346"/>
                    <a:gd name="T44" fmla="*/ 222 w 1576"/>
                    <a:gd name="T45" fmla="*/ 30 h 346"/>
                    <a:gd name="T46" fmla="*/ 188 w 1576"/>
                    <a:gd name="T47" fmla="*/ 13 h 346"/>
                    <a:gd name="T48" fmla="*/ 173 w 1576"/>
                    <a:gd name="T49" fmla="*/ 7 h 346"/>
                    <a:gd name="T50" fmla="*/ 158 w 1576"/>
                    <a:gd name="T51" fmla="*/ 3 h 346"/>
                    <a:gd name="T52" fmla="*/ 124 w 1576"/>
                    <a:gd name="T53" fmla="*/ 0 h 346"/>
                    <a:gd name="T54" fmla="*/ 77 w 1576"/>
                    <a:gd name="T55" fmla="*/ 0 h 346"/>
                    <a:gd name="T56" fmla="*/ 2 w 1576"/>
                    <a:gd name="T57" fmla="*/ 4 h 346"/>
                    <a:gd name="T58" fmla="*/ 2 w 1576"/>
                    <a:gd name="T59" fmla="*/ 8 h 34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576"/>
                    <a:gd name="T91" fmla="*/ 0 h 346"/>
                    <a:gd name="T92" fmla="*/ 1576 w 1576"/>
                    <a:gd name="T93" fmla="*/ 346 h 34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576" h="346">
                      <a:moveTo>
                        <a:pt x="12" y="47"/>
                      </a:moveTo>
                      <a:lnTo>
                        <a:pt x="160" y="40"/>
                      </a:lnTo>
                      <a:lnTo>
                        <a:pt x="273" y="40"/>
                      </a:lnTo>
                      <a:lnTo>
                        <a:pt x="425" y="32"/>
                      </a:lnTo>
                      <a:lnTo>
                        <a:pt x="566" y="32"/>
                      </a:lnTo>
                      <a:lnTo>
                        <a:pt x="724" y="32"/>
                      </a:lnTo>
                      <a:lnTo>
                        <a:pt x="866" y="36"/>
                      </a:lnTo>
                      <a:lnTo>
                        <a:pt x="933" y="45"/>
                      </a:lnTo>
                      <a:lnTo>
                        <a:pt x="991" y="58"/>
                      </a:lnTo>
                      <a:lnTo>
                        <a:pt x="1055" y="81"/>
                      </a:lnTo>
                      <a:lnTo>
                        <a:pt x="1116" y="106"/>
                      </a:lnTo>
                      <a:lnTo>
                        <a:pt x="1338" y="222"/>
                      </a:lnTo>
                      <a:lnTo>
                        <a:pt x="1457" y="275"/>
                      </a:lnTo>
                      <a:lnTo>
                        <a:pt x="1525" y="319"/>
                      </a:lnTo>
                      <a:lnTo>
                        <a:pt x="1463" y="318"/>
                      </a:lnTo>
                      <a:lnTo>
                        <a:pt x="0" y="206"/>
                      </a:lnTo>
                      <a:lnTo>
                        <a:pt x="3" y="241"/>
                      </a:lnTo>
                      <a:lnTo>
                        <a:pt x="1529" y="346"/>
                      </a:lnTo>
                      <a:lnTo>
                        <a:pt x="1576" y="337"/>
                      </a:lnTo>
                      <a:lnTo>
                        <a:pt x="1552" y="307"/>
                      </a:lnTo>
                      <a:lnTo>
                        <a:pt x="1510" y="275"/>
                      </a:lnTo>
                      <a:lnTo>
                        <a:pt x="1407" y="222"/>
                      </a:lnTo>
                      <a:lnTo>
                        <a:pt x="1328" y="179"/>
                      </a:lnTo>
                      <a:lnTo>
                        <a:pt x="1125" y="79"/>
                      </a:lnTo>
                      <a:lnTo>
                        <a:pt x="1034" y="43"/>
                      </a:lnTo>
                      <a:lnTo>
                        <a:pt x="944" y="20"/>
                      </a:lnTo>
                      <a:lnTo>
                        <a:pt x="741" y="0"/>
                      </a:lnTo>
                      <a:lnTo>
                        <a:pt x="464" y="0"/>
                      </a:lnTo>
                      <a:lnTo>
                        <a:pt x="12" y="25"/>
                      </a:lnTo>
                      <a:lnTo>
                        <a:pt x="12" y="4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7210" name="Freeform 11"/>
              <p:cNvSpPr>
                <a:spLocks/>
              </p:cNvSpPr>
              <p:nvPr/>
            </p:nvSpPr>
            <p:spPr bwMode="auto">
              <a:xfrm>
                <a:off x="3014" y="1921"/>
                <a:ext cx="492" cy="66"/>
              </a:xfrm>
              <a:custGeom>
                <a:avLst/>
                <a:gdLst>
                  <a:gd name="T0" fmla="*/ 19 w 2950"/>
                  <a:gd name="T1" fmla="*/ 41 h 392"/>
                  <a:gd name="T2" fmla="*/ 43 w 2950"/>
                  <a:gd name="T3" fmla="*/ 35 h 392"/>
                  <a:gd name="T4" fmla="*/ 62 w 2950"/>
                  <a:gd name="T5" fmla="*/ 30 h 392"/>
                  <a:gd name="T6" fmla="*/ 81 w 2950"/>
                  <a:gd name="T7" fmla="*/ 25 h 392"/>
                  <a:gd name="T8" fmla="*/ 100 w 2950"/>
                  <a:gd name="T9" fmla="*/ 21 h 392"/>
                  <a:gd name="T10" fmla="*/ 116 w 2950"/>
                  <a:gd name="T11" fmla="*/ 19 h 392"/>
                  <a:gd name="T12" fmla="*/ 136 w 2950"/>
                  <a:gd name="T13" fmla="*/ 16 h 392"/>
                  <a:gd name="T14" fmla="*/ 153 w 2950"/>
                  <a:gd name="T15" fmla="*/ 12 h 392"/>
                  <a:gd name="T16" fmla="*/ 166 w 2950"/>
                  <a:gd name="T17" fmla="*/ 4 h 392"/>
                  <a:gd name="T18" fmla="*/ 192 w 2950"/>
                  <a:gd name="T19" fmla="*/ 3 h 392"/>
                  <a:gd name="T20" fmla="*/ 223 w 2950"/>
                  <a:gd name="T21" fmla="*/ 1 h 392"/>
                  <a:gd name="T22" fmla="*/ 263 w 2950"/>
                  <a:gd name="T23" fmla="*/ 0 h 392"/>
                  <a:gd name="T24" fmla="*/ 295 w 2950"/>
                  <a:gd name="T25" fmla="*/ 0 h 392"/>
                  <a:gd name="T26" fmla="*/ 326 w 2950"/>
                  <a:gd name="T27" fmla="*/ 4 h 392"/>
                  <a:gd name="T28" fmla="*/ 349 w 2950"/>
                  <a:gd name="T29" fmla="*/ 10 h 392"/>
                  <a:gd name="T30" fmla="*/ 372 w 2950"/>
                  <a:gd name="T31" fmla="*/ 17 h 392"/>
                  <a:gd name="T32" fmla="*/ 398 w 2950"/>
                  <a:gd name="T33" fmla="*/ 26 h 392"/>
                  <a:gd name="T34" fmla="*/ 425 w 2950"/>
                  <a:gd name="T35" fmla="*/ 35 h 392"/>
                  <a:gd name="T36" fmla="*/ 445 w 2950"/>
                  <a:gd name="T37" fmla="*/ 41 h 392"/>
                  <a:gd name="T38" fmla="*/ 467 w 2950"/>
                  <a:gd name="T39" fmla="*/ 48 h 392"/>
                  <a:gd name="T40" fmla="*/ 492 w 2950"/>
                  <a:gd name="T41" fmla="*/ 57 h 392"/>
                  <a:gd name="T42" fmla="*/ 480 w 2950"/>
                  <a:gd name="T43" fmla="*/ 63 h 392"/>
                  <a:gd name="T44" fmla="*/ 462 w 2950"/>
                  <a:gd name="T45" fmla="*/ 66 h 392"/>
                  <a:gd name="T46" fmla="*/ 436 w 2950"/>
                  <a:gd name="T47" fmla="*/ 66 h 392"/>
                  <a:gd name="T48" fmla="*/ 430 w 2950"/>
                  <a:gd name="T49" fmla="*/ 57 h 392"/>
                  <a:gd name="T50" fmla="*/ 410 w 2950"/>
                  <a:gd name="T51" fmla="*/ 46 h 392"/>
                  <a:gd name="T52" fmla="*/ 379 w 2950"/>
                  <a:gd name="T53" fmla="*/ 30 h 392"/>
                  <a:gd name="T54" fmla="*/ 347 w 2950"/>
                  <a:gd name="T55" fmla="*/ 15 h 392"/>
                  <a:gd name="T56" fmla="*/ 321 w 2950"/>
                  <a:gd name="T57" fmla="*/ 9 h 392"/>
                  <a:gd name="T58" fmla="*/ 272 w 2950"/>
                  <a:gd name="T59" fmla="*/ 7 h 392"/>
                  <a:gd name="T60" fmla="*/ 214 w 2950"/>
                  <a:gd name="T61" fmla="*/ 9 h 392"/>
                  <a:gd name="T62" fmla="*/ 172 w 2950"/>
                  <a:gd name="T63" fmla="*/ 50 h 3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0"/>
                  <a:gd name="T97" fmla="*/ 0 h 392"/>
                  <a:gd name="T98" fmla="*/ 2950 w 2950"/>
                  <a:gd name="T99" fmla="*/ 392 h 3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0" h="392">
                    <a:moveTo>
                      <a:pt x="0" y="262"/>
                    </a:moveTo>
                    <a:lnTo>
                      <a:pt x="113" y="246"/>
                    </a:lnTo>
                    <a:lnTo>
                      <a:pt x="200" y="226"/>
                    </a:lnTo>
                    <a:lnTo>
                      <a:pt x="259" y="209"/>
                    </a:lnTo>
                    <a:lnTo>
                      <a:pt x="307" y="196"/>
                    </a:lnTo>
                    <a:lnTo>
                      <a:pt x="370" y="180"/>
                    </a:lnTo>
                    <a:lnTo>
                      <a:pt x="424" y="164"/>
                    </a:lnTo>
                    <a:lnTo>
                      <a:pt x="485" y="148"/>
                    </a:lnTo>
                    <a:lnTo>
                      <a:pt x="539" y="137"/>
                    </a:lnTo>
                    <a:lnTo>
                      <a:pt x="601" y="127"/>
                    </a:lnTo>
                    <a:lnTo>
                      <a:pt x="651" y="119"/>
                    </a:lnTo>
                    <a:lnTo>
                      <a:pt x="694" y="112"/>
                    </a:lnTo>
                    <a:lnTo>
                      <a:pt x="758" y="101"/>
                    </a:lnTo>
                    <a:lnTo>
                      <a:pt x="813" y="93"/>
                    </a:lnTo>
                    <a:lnTo>
                      <a:pt x="864" y="84"/>
                    </a:lnTo>
                    <a:lnTo>
                      <a:pt x="918" y="70"/>
                    </a:lnTo>
                    <a:lnTo>
                      <a:pt x="962" y="48"/>
                    </a:lnTo>
                    <a:lnTo>
                      <a:pt x="993" y="22"/>
                    </a:lnTo>
                    <a:lnTo>
                      <a:pt x="1057" y="19"/>
                    </a:lnTo>
                    <a:lnTo>
                      <a:pt x="1150" y="17"/>
                    </a:lnTo>
                    <a:lnTo>
                      <a:pt x="1255" y="9"/>
                    </a:lnTo>
                    <a:lnTo>
                      <a:pt x="1337" y="5"/>
                    </a:lnTo>
                    <a:lnTo>
                      <a:pt x="1457" y="2"/>
                    </a:lnTo>
                    <a:lnTo>
                      <a:pt x="1574" y="1"/>
                    </a:lnTo>
                    <a:lnTo>
                      <a:pt x="1685" y="0"/>
                    </a:lnTo>
                    <a:lnTo>
                      <a:pt x="1770" y="0"/>
                    </a:lnTo>
                    <a:lnTo>
                      <a:pt x="1862" y="8"/>
                    </a:lnTo>
                    <a:lnTo>
                      <a:pt x="1957" y="22"/>
                    </a:lnTo>
                    <a:lnTo>
                      <a:pt x="2027" y="40"/>
                    </a:lnTo>
                    <a:lnTo>
                      <a:pt x="2090" y="57"/>
                    </a:lnTo>
                    <a:lnTo>
                      <a:pt x="2158" y="78"/>
                    </a:lnTo>
                    <a:lnTo>
                      <a:pt x="2233" y="101"/>
                    </a:lnTo>
                    <a:lnTo>
                      <a:pt x="2308" y="127"/>
                    </a:lnTo>
                    <a:lnTo>
                      <a:pt x="2389" y="155"/>
                    </a:lnTo>
                    <a:lnTo>
                      <a:pt x="2468" y="182"/>
                    </a:lnTo>
                    <a:lnTo>
                      <a:pt x="2551" y="208"/>
                    </a:lnTo>
                    <a:lnTo>
                      <a:pt x="2612" y="229"/>
                    </a:lnTo>
                    <a:lnTo>
                      <a:pt x="2670" y="245"/>
                    </a:lnTo>
                    <a:lnTo>
                      <a:pt x="2733" y="268"/>
                    </a:lnTo>
                    <a:lnTo>
                      <a:pt x="2798" y="288"/>
                    </a:lnTo>
                    <a:lnTo>
                      <a:pt x="2878" y="314"/>
                    </a:lnTo>
                    <a:lnTo>
                      <a:pt x="2950" y="341"/>
                    </a:lnTo>
                    <a:lnTo>
                      <a:pt x="2921" y="360"/>
                    </a:lnTo>
                    <a:lnTo>
                      <a:pt x="2878" y="372"/>
                    </a:lnTo>
                    <a:lnTo>
                      <a:pt x="2831" y="384"/>
                    </a:lnTo>
                    <a:lnTo>
                      <a:pt x="2772" y="391"/>
                    </a:lnTo>
                    <a:lnTo>
                      <a:pt x="2694" y="392"/>
                    </a:lnTo>
                    <a:lnTo>
                      <a:pt x="2617" y="390"/>
                    </a:lnTo>
                    <a:lnTo>
                      <a:pt x="2597" y="360"/>
                    </a:lnTo>
                    <a:lnTo>
                      <a:pt x="2578" y="341"/>
                    </a:lnTo>
                    <a:lnTo>
                      <a:pt x="2541" y="315"/>
                    </a:lnTo>
                    <a:lnTo>
                      <a:pt x="2461" y="272"/>
                    </a:lnTo>
                    <a:lnTo>
                      <a:pt x="2363" y="221"/>
                    </a:lnTo>
                    <a:lnTo>
                      <a:pt x="2275" y="177"/>
                    </a:lnTo>
                    <a:lnTo>
                      <a:pt x="2168" y="123"/>
                    </a:lnTo>
                    <a:lnTo>
                      <a:pt x="2078" y="89"/>
                    </a:lnTo>
                    <a:lnTo>
                      <a:pt x="1993" y="64"/>
                    </a:lnTo>
                    <a:lnTo>
                      <a:pt x="1924" y="55"/>
                    </a:lnTo>
                    <a:lnTo>
                      <a:pt x="1796" y="42"/>
                    </a:lnTo>
                    <a:lnTo>
                      <a:pt x="1629" y="41"/>
                    </a:lnTo>
                    <a:lnTo>
                      <a:pt x="1434" y="47"/>
                    </a:lnTo>
                    <a:lnTo>
                      <a:pt x="1285" y="52"/>
                    </a:lnTo>
                    <a:lnTo>
                      <a:pt x="1047" y="64"/>
                    </a:lnTo>
                    <a:lnTo>
                      <a:pt x="1033" y="297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FF000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7182" name="Freeform 12"/>
            <p:cNvSpPr>
              <a:spLocks/>
            </p:cNvSpPr>
            <p:nvPr/>
          </p:nvSpPr>
          <p:spPr bwMode="auto">
            <a:xfrm>
              <a:off x="3028" y="1985"/>
              <a:ext cx="665" cy="103"/>
            </a:xfrm>
            <a:custGeom>
              <a:avLst/>
              <a:gdLst>
                <a:gd name="T0" fmla="*/ 561 w 3990"/>
                <a:gd name="T1" fmla="*/ 49 h 618"/>
                <a:gd name="T2" fmla="*/ 566 w 3990"/>
                <a:gd name="T3" fmla="*/ 64 h 618"/>
                <a:gd name="T4" fmla="*/ 566 w 3990"/>
                <a:gd name="T5" fmla="*/ 76 h 618"/>
                <a:gd name="T6" fmla="*/ 665 w 3990"/>
                <a:gd name="T7" fmla="*/ 76 h 618"/>
                <a:gd name="T8" fmla="*/ 658 w 3990"/>
                <a:gd name="T9" fmla="*/ 84 h 618"/>
                <a:gd name="T10" fmla="*/ 663 w 3990"/>
                <a:gd name="T11" fmla="*/ 94 h 618"/>
                <a:gd name="T12" fmla="*/ 663 w 3990"/>
                <a:gd name="T13" fmla="*/ 98 h 618"/>
                <a:gd name="T14" fmla="*/ 660 w 3990"/>
                <a:gd name="T15" fmla="*/ 101 h 618"/>
                <a:gd name="T16" fmla="*/ 603 w 3990"/>
                <a:gd name="T17" fmla="*/ 101 h 618"/>
                <a:gd name="T18" fmla="*/ 598 w 3990"/>
                <a:gd name="T19" fmla="*/ 103 h 618"/>
                <a:gd name="T20" fmla="*/ 569 w 3990"/>
                <a:gd name="T21" fmla="*/ 103 h 618"/>
                <a:gd name="T22" fmla="*/ 566 w 3990"/>
                <a:gd name="T23" fmla="*/ 100 h 618"/>
                <a:gd name="T24" fmla="*/ 39 w 3990"/>
                <a:gd name="T25" fmla="*/ 100 h 618"/>
                <a:gd name="T26" fmla="*/ 19 w 3990"/>
                <a:gd name="T27" fmla="*/ 81 h 618"/>
                <a:gd name="T28" fmla="*/ 2 w 3990"/>
                <a:gd name="T29" fmla="*/ 88 h 618"/>
                <a:gd name="T30" fmla="*/ 0 w 3990"/>
                <a:gd name="T31" fmla="*/ 38 h 618"/>
                <a:gd name="T32" fmla="*/ 40 w 3990"/>
                <a:gd name="T33" fmla="*/ 0 h 618"/>
                <a:gd name="T34" fmla="*/ 103 w 3990"/>
                <a:gd name="T35" fmla="*/ 2 h 618"/>
                <a:gd name="T36" fmla="*/ 429 w 3990"/>
                <a:gd name="T37" fmla="*/ 84 h 618"/>
                <a:gd name="T38" fmla="*/ 438 w 3990"/>
                <a:gd name="T39" fmla="*/ 74 h 618"/>
                <a:gd name="T40" fmla="*/ 446 w 3990"/>
                <a:gd name="T41" fmla="*/ 49 h 618"/>
                <a:gd name="T42" fmla="*/ 458 w 3990"/>
                <a:gd name="T43" fmla="*/ 27 h 618"/>
                <a:gd name="T44" fmla="*/ 492 w 3990"/>
                <a:gd name="T45" fmla="*/ 10 h 618"/>
                <a:gd name="T46" fmla="*/ 524 w 3990"/>
                <a:gd name="T47" fmla="*/ 12 h 618"/>
                <a:gd name="T48" fmla="*/ 548 w 3990"/>
                <a:gd name="T49" fmla="*/ 24 h 618"/>
                <a:gd name="T50" fmla="*/ 561 w 3990"/>
                <a:gd name="T51" fmla="*/ 49 h 6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990"/>
                <a:gd name="T79" fmla="*/ 0 h 618"/>
                <a:gd name="T80" fmla="*/ 3990 w 3990"/>
                <a:gd name="T81" fmla="*/ 618 h 6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990" h="618">
                  <a:moveTo>
                    <a:pt x="3367" y="293"/>
                  </a:moveTo>
                  <a:lnTo>
                    <a:pt x="3397" y="387"/>
                  </a:lnTo>
                  <a:lnTo>
                    <a:pt x="3397" y="458"/>
                  </a:lnTo>
                  <a:lnTo>
                    <a:pt x="3990" y="458"/>
                  </a:lnTo>
                  <a:lnTo>
                    <a:pt x="3949" y="506"/>
                  </a:lnTo>
                  <a:lnTo>
                    <a:pt x="3976" y="561"/>
                  </a:lnTo>
                  <a:lnTo>
                    <a:pt x="3976" y="586"/>
                  </a:lnTo>
                  <a:lnTo>
                    <a:pt x="3958" y="604"/>
                  </a:lnTo>
                  <a:lnTo>
                    <a:pt x="3617" y="604"/>
                  </a:lnTo>
                  <a:lnTo>
                    <a:pt x="3590" y="618"/>
                  </a:lnTo>
                  <a:lnTo>
                    <a:pt x="3416" y="618"/>
                  </a:lnTo>
                  <a:lnTo>
                    <a:pt x="3393" y="602"/>
                  </a:lnTo>
                  <a:lnTo>
                    <a:pt x="236" y="602"/>
                  </a:lnTo>
                  <a:lnTo>
                    <a:pt x="111" y="488"/>
                  </a:lnTo>
                  <a:lnTo>
                    <a:pt x="12" y="526"/>
                  </a:lnTo>
                  <a:lnTo>
                    <a:pt x="0" y="226"/>
                  </a:lnTo>
                  <a:lnTo>
                    <a:pt x="240" y="0"/>
                  </a:lnTo>
                  <a:lnTo>
                    <a:pt x="616" y="9"/>
                  </a:lnTo>
                  <a:lnTo>
                    <a:pt x="2572" y="506"/>
                  </a:lnTo>
                  <a:lnTo>
                    <a:pt x="2628" y="446"/>
                  </a:lnTo>
                  <a:lnTo>
                    <a:pt x="2676" y="292"/>
                  </a:lnTo>
                  <a:lnTo>
                    <a:pt x="2746" y="165"/>
                  </a:lnTo>
                  <a:lnTo>
                    <a:pt x="2951" y="63"/>
                  </a:lnTo>
                  <a:lnTo>
                    <a:pt x="3142" y="69"/>
                  </a:lnTo>
                  <a:lnTo>
                    <a:pt x="3285" y="143"/>
                  </a:lnTo>
                  <a:lnTo>
                    <a:pt x="3367" y="29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7183" name="Group 13"/>
            <p:cNvGrpSpPr>
              <a:grpSpLocks/>
            </p:cNvGrpSpPr>
            <p:nvPr/>
          </p:nvGrpSpPr>
          <p:grpSpPr bwMode="auto">
            <a:xfrm>
              <a:off x="2976" y="1942"/>
              <a:ext cx="718" cy="131"/>
              <a:chOff x="2976" y="1942"/>
              <a:chExt cx="718" cy="131"/>
            </a:xfrm>
          </p:grpSpPr>
          <p:grpSp>
            <p:nvGrpSpPr>
              <p:cNvPr id="7184" name="Group 14"/>
              <p:cNvGrpSpPr>
                <a:grpSpLocks/>
              </p:cNvGrpSpPr>
              <p:nvPr/>
            </p:nvGrpSpPr>
            <p:grpSpPr bwMode="auto">
              <a:xfrm>
                <a:off x="2976" y="1984"/>
                <a:ext cx="45" cy="77"/>
                <a:chOff x="2976" y="1984"/>
                <a:chExt cx="45" cy="77"/>
              </a:xfrm>
            </p:grpSpPr>
            <p:sp>
              <p:nvSpPr>
                <p:cNvPr id="7196" name="Rectangle 15"/>
                <p:cNvSpPr>
                  <a:spLocks noChangeArrowheads="1"/>
                </p:cNvSpPr>
                <p:nvPr/>
              </p:nvSpPr>
              <p:spPr bwMode="auto">
                <a:xfrm>
                  <a:off x="2980" y="2000"/>
                  <a:ext cx="18" cy="4"/>
                </a:xfrm>
                <a:prstGeom prst="rect">
                  <a:avLst/>
                </a:prstGeom>
                <a:solidFill>
                  <a:srgbClr val="808080"/>
                </a:solidFill>
                <a:ln w="1588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7197" name="Rectangle 16"/>
                <p:cNvSpPr>
                  <a:spLocks noChangeArrowheads="1"/>
                </p:cNvSpPr>
                <p:nvPr/>
              </p:nvSpPr>
              <p:spPr bwMode="auto">
                <a:xfrm>
                  <a:off x="2980" y="1984"/>
                  <a:ext cx="18" cy="8"/>
                </a:xfrm>
                <a:prstGeom prst="rect">
                  <a:avLst/>
                </a:prstGeom>
                <a:solidFill>
                  <a:srgbClr val="808080"/>
                </a:solidFill>
                <a:ln w="1588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7198" name="Rectangle 17"/>
                <p:cNvSpPr>
                  <a:spLocks noChangeArrowheads="1"/>
                </p:cNvSpPr>
                <p:nvPr/>
              </p:nvSpPr>
              <p:spPr bwMode="auto">
                <a:xfrm>
                  <a:off x="2980" y="1994"/>
                  <a:ext cx="18" cy="4"/>
                </a:xfrm>
                <a:prstGeom prst="rect">
                  <a:avLst/>
                </a:prstGeom>
                <a:solidFill>
                  <a:srgbClr val="808080"/>
                </a:solidFill>
                <a:ln w="1588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7199" name="Arc 18"/>
                <p:cNvSpPr>
                  <a:spLocks/>
                </p:cNvSpPr>
                <p:nvPr/>
              </p:nvSpPr>
              <p:spPr bwMode="auto">
                <a:xfrm>
                  <a:off x="2980" y="2007"/>
                  <a:ext cx="17" cy="18"/>
                </a:xfrm>
                <a:custGeom>
                  <a:avLst/>
                  <a:gdLst>
                    <a:gd name="T0" fmla="*/ 0 w 21600"/>
                    <a:gd name="T1" fmla="*/ 0 h 22754"/>
                    <a:gd name="T2" fmla="*/ 0 w 21600"/>
                    <a:gd name="T3" fmla="*/ 0 h 22754"/>
                    <a:gd name="T4" fmla="*/ 0 w 21600"/>
                    <a:gd name="T5" fmla="*/ 0 h 2275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754"/>
                    <a:gd name="T11" fmla="*/ 21600 w 21600"/>
                    <a:gd name="T12" fmla="*/ 22754 h 227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754" fill="none" extrusionOk="0">
                      <a:moveTo>
                        <a:pt x="20254" y="22754"/>
                      </a:moveTo>
                      <a:cubicBezTo>
                        <a:pt x="8870" y="22043"/>
                        <a:pt x="0" y="12603"/>
                        <a:pt x="0" y="1196"/>
                      </a:cubicBezTo>
                      <a:cubicBezTo>
                        <a:pt x="-1" y="797"/>
                        <a:pt x="11" y="398"/>
                        <a:pt x="33" y="0"/>
                      </a:cubicBezTo>
                    </a:path>
                    <a:path w="21600" h="22754" stroke="0" extrusionOk="0">
                      <a:moveTo>
                        <a:pt x="20254" y="22754"/>
                      </a:moveTo>
                      <a:cubicBezTo>
                        <a:pt x="8870" y="22043"/>
                        <a:pt x="0" y="12603"/>
                        <a:pt x="0" y="1196"/>
                      </a:cubicBezTo>
                      <a:cubicBezTo>
                        <a:pt x="-1" y="797"/>
                        <a:pt x="11" y="398"/>
                        <a:pt x="33" y="0"/>
                      </a:cubicBezTo>
                      <a:lnTo>
                        <a:pt x="21600" y="119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grpSp>
              <p:nvGrpSpPr>
                <p:cNvPr id="7200" name="Group 19"/>
                <p:cNvGrpSpPr>
                  <a:grpSpLocks/>
                </p:cNvGrpSpPr>
                <p:nvPr/>
              </p:nvGrpSpPr>
              <p:grpSpPr bwMode="auto">
                <a:xfrm>
                  <a:off x="2976" y="2051"/>
                  <a:ext cx="45" cy="4"/>
                  <a:chOff x="2976" y="2051"/>
                  <a:chExt cx="45" cy="4"/>
                </a:xfrm>
              </p:grpSpPr>
              <p:sp>
                <p:nvSpPr>
                  <p:cNvPr id="720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978" y="2051"/>
                    <a:ext cx="43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7208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2051"/>
                    <a:ext cx="6" cy="4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7201" name="Group 22"/>
                <p:cNvGrpSpPr>
                  <a:grpSpLocks/>
                </p:cNvGrpSpPr>
                <p:nvPr/>
              </p:nvGrpSpPr>
              <p:grpSpPr bwMode="auto">
                <a:xfrm>
                  <a:off x="2976" y="2057"/>
                  <a:ext cx="45" cy="4"/>
                  <a:chOff x="2976" y="2057"/>
                  <a:chExt cx="45" cy="4"/>
                </a:xfrm>
              </p:grpSpPr>
              <p:sp>
                <p:nvSpPr>
                  <p:cNvPr id="720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978" y="2057"/>
                    <a:ext cx="43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7206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2057"/>
                    <a:ext cx="6" cy="4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7202" name="Group 25"/>
                <p:cNvGrpSpPr>
                  <a:grpSpLocks/>
                </p:cNvGrpSpPr>
                <p:nvPr/>
              </p:nvGrpSpPr>
              <p:grpSpPr bwMode="auto">
                <a:xfrm>
                  <a:off x="2976" y="2045"/>
                  <a:ext cx="45" cy="4"/>
                  <a:chOff x="2976" y="2045"/>
                  <a:chExt cx="45" cy="4"/>
                </a:xfrm>
              </p:grpSpPr>
              <p:sp>
                <p:nvSpPr>
                  <p:cNvPr id="7203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978" y="2045"/>
                    <a:ext cx="43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7204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2045"/>
                    <a:ext cx="6" cy="4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</p:grpSp>
          <p:sp>
            <p:nvSpPr>
              <p:cNvPr id="7185" name="Freeform 28"/>
              <p:cNvSpPr>
                <a:spLocks/>
              </p:cNvSpPr>
              <p:nvPr/>
            </p:nvSpPr>
            <p:spPr bwMode="auto">
              <a:xfrm>
                <a:off x="2981" y="1965"/>
                <a:ext cx="713" cy="108"/>
              </a:xfrm>
              <a:custGeom>
                <a:avLst/>
                <a:gdLst>
                  <a:gd name="T0" fmla="*/ 36 w 4280"/>
                  <a:gd name="T1" fmla="*/ 0 h 651"/>
                  <a:gd name="T2" fmla="*/ 4 w 4280"/>
                  <a:gd name="T3" fmla="*/ 0 h 651"/>
                  <a:gd name="T4" fmla="*/ 0 w 4280"/>
                  <a:gd name="T5" fmla="*/ 17 h 651"/>
                  <a:gd name="T6" fmla="*/ 14 w 4280"/>
                  <a:gd name="T7" fmla="*/ 17 h 651"/>
                  <a:gd name="T8" fmla="*/ 14 w 4280"/>
                  <a:gd name="T9" fmla="*/ 77 h 651"/>
                  <a:gd name="T10" fmla="*/ 41 w 4280"/>
                  <a:gd name="T11" fmla="*/ 104 h 651"/>
                  <a:gd name="T12" fmla="*/ 48 w 4280"/>
                  <a:gd name="T13" fmla="*/ 107 h 651"/>
                  <a:gd name="T14" fmla="*/ 53 w 4280"/>
                  <a:gd name="T15" fmla="*/ 108 h 651"/>
                  <a:gd name="T16" fmla="*/ 52 w 4280"/>
                  <a:gd name="T17" fmla="*/ 94 h 651"/>
                  <a:gd name="T18" fmla="*/ 51 w 4280"/>
                  <a:gd name="T19" fmla="*/ 78 h 651"/>
                  <a:gd name="T20" fmla="*/ 55 w 4280"/>
                  <a:gd name="T21" fmla="*/ 64 h 651"/>
                  <a:gd name="T22" fmla="*/ 60 w 4280"/>
                  <a:gd name="T23" fmla="*/ 54 h 651"/>
                  <a:gd name="T24" fmla="*/ 67 w 4280"/>
                  <a:gd name="T25" fmla="*/ 45 h 651"/>
                  <a:gd name="T26" fmla="*/ 76 w 4280"/>
                  <a:gd name="T27" fmla="*/ 36 h 651"/>
                  <a:gd name="T28" fmla="*/ 87 w 4280"/>
                  <a:gd name="T29" fmla="*/ 29 h 651"/>
                  <a:gd name="T30" fmla="*/ 103 w 4280"/>
                  <a:gd name="T31" fmla="*/ 25 h 651"/>
                  <a:gd name="T32" fmla="*/ 124 w 4280"/>
                  <a:gd name="T33" fmla="*/ 23 h 651"/>
                  <a:gd name="T34" fmla="*/ 138 w 4280"/>
                  <a:gd name="T35" fmla="*/ 27 h 651"/>
                  <a:gd name="T36" fmla="*/ 149 w 4280"/>
                  <a:gd name="T37" fmla="*/ 33 h 651"/>
                  <a:gd name="T38" fmla="*/ 157 w 4280"/>
                  <a:gd name="T39" fmla="*/ 39 h 651"/>
                  <a:gd name="T40" fmla="*/ 168 w 4280"/>
                  <a:gd name="T41" fmla="*/ 50 h 651"/>
                  <a:gd name="T42" fmla="*/ 174 w 4280"/>
                  <a:gd name="T43" fmla="*/ 61 h 651"/>
                  <a:gd name="T44" fmla="*/ 179 w 4280"/>
                  <a:gd name="T45" fmla="*/ 71 h 651"/>
                  <a:gd name="T46" fmla="*/ 180 w 4280"/>
                  <a:gd name="T47" fmla="*/ 81 h 651"/>
                  <a:gd name="T48" fmla="*/ 180 w 4280"/>
                  <a:gd name="T49" fmla="*/ 102 h 651"/>
                  <a:gd name="T50" fmla="*/ 492 w 4280"/>
                  <a:gd name="T51" fmla="*/ 108 h 651"/>
                  <a:gd name="T52" fmla="*/ 492 w 4280"/>
                  <a:gd name="T53" fmla="*/ 87 h 651"/>
                  <a:gd name="T54" fmla="*/ 496 w 4280"/>
                  <a:gd name="T55" fmla="*/ 73 h 651"/>
                  <a:gd name="T56" fmla="*/ 501 w 4280"/>
                  <a:gd name="T57" fmla="*/ 62 h 651"/>
                  <a:gd name="T58" fmla="*/ 509 w 4280"/>
                  <a:gd name="T59" fmla="*/ 52 h 651"/>
                  <a:gd name="T60" fmla="*/ 520 w 4280"/>
                  <a:gd name="T61" fmla="*/ 43 h 651"/>
                  <a:gd name="T62" fmla="*/ 531 w 4280"/>
                  <a:gd name="T63" fmla="*/ 37 h 651"/>
                  <a:gd name="T64" fmla="*/ 542 w 4280"/>
                  <a:gd name="T65" fmla="*/ 34 h 651"/>
                  <a:gd name="T66" fmla="*/ 561 w 4280"/>
                  <a:gd name="T67" fmla="*/ 34 h 651"/>
                  <a:gd name="T68" fmla="*/ 572 w 4280"/>
                  <a:gd name="T69" fmla="*/ 36 h 651"/>
                  <a:gd name="T70" fmla="*/ 582 w 4280"/>
                  <a:gd name="T71" fmla="*/ 40 h 651"/>
                  <a:gd name="T72" fmla="*/ 592 w 4280"/>
                  <a:gd name="T73" fmla="*/ 48 h 651"/>
                  <a:gd name="T74" fmla="*/ 601 w 4280"/>
                  <a:gd name="T75" fmla="*/ 59 h 651"/>
                  <a:gd name="T76" fmla="*/ 607 w 4280"/>
                  <a:gd name="T77" fmla="*/ 71 h 651"/>
                  <a:gd name="T78" fmla="*/ 610 w 4280"/>
                  <a:gd name="T79" fmla="*/ 85 h 651"/>
                  <a:gd name="T80" fmla="*/ 610 w 4280"/>
                  <a:gd name="T81" fmla="*/ 99 h 651"/>
                  <a:gd name="T82" fmla="*/ 713 w 4280"/>
                  <a:gd name="T83" fmla="*/ 98 h 651"/>
                  <a:gd name="T84" fmla="*/ 713 w 4280"/>
                  <a:gd name="T85" fmla="*/ 94 h 651"/>
                  <a:gd name="T86" fmla="*/ 710 w 4280"/>
                  <a:gd name="T87" fmla="*/ 94 h 651"/>
                  <a:gd name="T88" fmla="*/ 710 w 4280"/>
                  <a:gd name="T89" fmla="*/ 87 h 651"/>
                  <a:gd name="T90" fmla="*/ 713 w 4280"/>
                  <a:gd name="T91" fmla="*/ 87 h 651"/>
                  <a:gd name="T92" fmla="*/ 713 w 4280"/>
                  <a:gd name="T93" fmla="*/ 67 h 651"/>
                  <a:gd name="T94" fmla="*/ 710 w 4280"/>
                  <a:gd name="T95" fmla="*/ 62 h 651"/>
                  <a:gd name="T96" fmla="*/ 686 w 4280"/>
                  <a:gd name="T97" fmla="*/ 51 h 651"/>
                  <a:gd name="T98" fmla="*/ 660 w 4280"/>
                  <a:gd name="T99" fmla="*/ 40 h 651"/>
                  <a:gd name="T100" fmla="*/ 628 w 4280"/>
                  <a:gd name="T101" fmla="*/ 31 h 651"/>
                  <a:gd name="T102" fmla="*/ 594 w 4280"/>
                  <a:gd name="T103" fmla="*/ 23 h 651"/>
                  <a:gd name="T104" fmla="*/ 563 w 4280"/>
                  <a:gd name="T105" fmla="*/ 16 h 651"/>
                  <a:gd name="T106" fmla="*/ 533 w 4280"/>
                  <a:gd name="T107" fmla="*/ 11 h 651"/>
                  <a:gd name="T108" fmla="*/ 522 w 4280"/>
                  <a:gd name="T109" fmla="*/ 11 h 651"/>
                  <a:gd name="T110" fmla="*/ 515 w 4280"/>
                  <a:gd name="T111" fmla="*/ 14 h 651"/>
                  <a:gd name="T112" fmla="*/ 483 w 4280"/>
                  <a:gd name="T113" fmla="*/ 18 h 651"/>
                  <a:gd name="T114" fmla="*/ 458 w 4280"/>
                  <a:gd name="T115" fmla="*/ 20 h 651"/>
                  <a:gd name="T116" fmla="*/ 325 w 4280"/>
                  <a:gd name="T117" fmla="*/ 12 h 651"/>
                  <a:gd name="T118" fmla="*/ 261 w 4280"/>
                  <a:gd name="T119" fmla="*/ 7 h 651"/>
                  <a:gd name="T120" fmla="*/ 201 w 4280"/>
                  <a:gd name="T121" fmla="*/ 2 h 651"/>
                  <a:gd name="T122" fmla="*/ 171 w 4280"/>
                  <a:gd name="T123" fmla="*/ 0 h 651"/>
                  <a:gd name="T124" fmla="*/ 36 w 4280"/>
                  <a:gd name="T125" fmla="*/ 0 h 6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280"/>
                  <a:gd name="T190" fmla="*/ 0 h 651"/>
                  <a:gd name="T191" fmla="*/ 4280 w 4280"/>
                  <a:gd name="T192" fmla="*/ 651 h 6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280" h="651">
                    <a:moveTo>
                      <a:pt x="214" y="0"/>
                    </a:moveTo>
                    <a:lnTo>
                      <a:pt x="25" y="0"/>
                    </a:lnTo>
                    <a:lnTo>
                      <a:pt x="0" y="100"/>
                    </a:lnTo>
                    <a:lnTo>
                      <a:pt x="84" y="100"/>
                    </a:lnTo>
                    <a:lnTo>
                      <a:pt x="84" y="464"/>
                    </a:lnTo>
                    <a:lnTo>
                      <a:pt x="249" y="629"/>
                    </a:lnTo>
                    <a:lnTo>
                      <a:pt x="286" y="646"/>
                    </a:lnTo>
                    <a:lnTo>
                      <a:pt x="317" y="651"/>
                    </a:lnTo>
                    <a:lnTo>
                      <a:pt x="312" y="568"/>
                    </a:lnTo>
                    <a:lnTo>
                      <a:pt x="308" y="470"/>
                    </a:lnTo>
                    <a:lnTo>
                      <a:pt x="330" y="386"/>
                    </a:lnTo>
                    <a:lnTo>
                      <a:pt x="360" y="324"/>
                    </a:lnTo>
                    <a:lnTo>
                      <a:pt x="400" y="269"/>
                    </a:lnTo>
                    <a:lnTo>
                      <a:pt x="458" y="216"/>
                    </a:lnTo>
                    <a:lnTo>
                      <a:pt x="525" y="176"/>
                    </a:lnTo>
                    <a:lnTo>
                      <a:pt x="619" y="151"/>
                    </a:lnTo>
                    <a:lnTo>
                      <a:pt x="743" y="141"/>
                    </a:lnTo>
                    <a:lnTo>
                      <a:pt x="829" y="163"/>
                    </a:lnTo>
                    <a:lnTo>
                      <a:pt x="892" y="198"/>
                    </a:lnTo>
                    <a:lnTo>
                      <a:pt x="945" y="238"/>
                    </a:lnTo>
                    <a:lnTo>
                      <a:pt x="1008" y="300"/>
                    </a:lnTo>
                    <a:lnTo>
                      <a:pt x="1047" y="368"/>
                    </a:lnTo>
                    <a:lnTo>
                      <a:pt x="1074" y="429"/>
                    </a:lnTo>
                    <a:lnTo>
                      <a:pt x="1082" y="488"/>
                    </a:lnTo>
                    <a:lnTo>
                      <a:pt x="1082" y="616"/>
                    </a:lnTo>
                    <a:lnTo>
                      <a:pt x="2952" y="651"/>
                    </a:lnTo>
                    <a:lnTo>
                      <a:pt x="2952" y="527"/>
                    </a:lnTo>
                    <a:lnTo>
                      <a:pt x="2978" y="442"/>
                    </a:lnTo>
                    <a:lnTo>
                      <a:pt x="3008" y="376"/>
                    </a:lnTo>
                    <a:lnTo>
                      <a:pt x="3055" y="314"/>
                    </a:lnTo>
                    <a:lnTo>
                      <a:pt x="3121" y="260"/>
                    </a:lnTo>
                    <a:lnTo>
                      <a:pt x="3188" y="224"/>
                    </a:lnTo>
                    <a:lnTo>
                      <a:pt x="3254" y="203"/>
                    </a:lnTo>
                    <a:lnTo>
                      <a:pt x="3370" y="203"/>
                    </a:lnTo>
                    <a:lnTo>
                      <a:pt x="3432" y="216"/>
                    </a:lnTo>
                    <a:lnTo>
                      <a:pt x="3495" y="243"/>
                    </a:lnTo>
                    <a:lnTo>
                      <a:pt x="3552" y="291"/>
                    </a:lnTo>
                    <a:lnTo>
                      <a:pt x="3607" y="354"/>
                    </a:lnTo>
                    <a:lnTo>
                      <a:pt x="3642" y="429"/>
                    </a:lnTo>
                    <a:lnTo>
                      <a:pt x="3664" y="510"/>
                    </a:lnTo>
                    <a:lnTo>
                      <a:pt x="3664" y="594"/>
                    </a:lnTo>
                    <a:lnTo>
                      <a:pt x="4280" y="591"/>
                    </a:lnTo>
                    <a:lnTo>
                      <a:pt x="4280" y="564"/>
                    </a:lnTo>
                    <a:lnTo>
                      <a:pt x="4260" y="564"/>
                    </a:lnTo>
                    <a:lnTo>
                      <a:pt x="4260" y="524"/>
                    </a:lnTo>
                    <a:lnTo>
                      <a:pt x="4279" y="522"/>
                    </a:lnTo>
                    <a:lnTo>
                      <a:pt x="4279" y="402"/>
                    </a:lnTo>
                    <a:lnTo>
                      <a:pt x="4262" y="376"/>
                    </a:lnTo>
                    <a:lnTo>
                      <a:pt x="4120" y="305"/>
                    </a:lnTo>
                    <a:lnTo>
                      <a:pt x="3962" y="243"/>
                    </a:lnTo>
                    <a:lnTo>
                      <a:pt x="3772" y="185"/>
                    </a:lnTo>
                    <a:lnTo>
                      <a:pt x="3567" y="136"/>
                    </a:lnTo>
                    <a:lnTo>
                      <a:pt x="3378" y="96"/>
                    </a:lnTo>
                    <a:lnTo>
                      <a:pt x="3197" y="65"/>
                    </a:lnTo>
                    <a:lnTo>
                      <a:pt x="3135" y="65"/>
                    </a:lnTo>
                    <a:lnTo>
                      <a:pt x="3094" y="83"/>
                    </a:lnTo>
                    <a:lnTo>
                      <a:pt x="2902" y="110"/>
                    </a:lnTo>
                    <a:lnTo>
                      <a:pt x="2750" y="123"/>
                    </a:lnTo>
                    <a:lnTo>
                      <a:pt x="1952" y="73"/>
                    </a:lnTo>
                    <a:lnTo>
                      <a:pt x="1569" y="43"/>
                    </a:lnTo>
                    <a:lnTo>
                      <a:pt x="1208" y="15"/>
                    </a:lnTo>
                    <a:lnTo>
                      <a:pt x="1025" y="3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86" name="Freeform 29"/>
              <p:cNvSpPr>
                <a:spLocks/>
              </p:cNvSpPr>
              <p:nvPr/>
            </p:nvSpPr>
            <p:spPr bwMode="auto">
              <a:xfrm>
                <a:off x="3267" y="1974"/>
                <a:ext cx="144" cy="97"/>
              </a:xfrm>
              <a:custGeom>
                <a:avLst/>
                <a:gdLst>
                  <a:gd name="T0" fmla="*/ 0 w 864"/>
                  <a:gd name="T1" fmla="*/ 0 h 587"/>
                  <a:gd name="T2" fmla="*/ 0 w 864"/>
                  <a:gd name="T3" fmla="*/ 95 h 587"/>
                  <a:gd name="T4" fmla="*/ 144 w 864"/>
                  <a:gd name="T5" fmla="*/ 97 h 587"/>
                  <a:gd name="T6" fmla="*/ 144 w 864"/>
                  <a:gd name="T7" fmla="*/ 10 h 587"/>
                  <a:gd name="T8" fmla="*/ 125 w 864"/>
                  <a:gd name="T9" fmla="*/ 8 h 587"/>
                  <a:gd name="T10" fmla="*/ 99 w 864"/>
                  <a:gd name="T11" fmla="*/ 7 h 587"/>
                  <a:gd name="T12" fmla="*/ 72 w 864"/>
                  <a:gd name="T13" fmla="*/ 5 h 587"/>
                  <a:gd name="T14" fmla="*/ 55 w 864"/>
                  <a:gd name="T15" fmla="*/ 4 h 587"/>
                  <a:gd name="T16" fmla="*/ 38 w 864"/>
                  <a:gd name="T17" fmla="*/ 3 h 587"/>
                  <a:gd name="T18" fmla="*/ 16 w 864"/>
                  <a:gd name="T19" fmla="*/ 1 h 587"/>
                  <a:gd name="T20" fmla="*/ 0 w 864"/>
                  <a:gd name="T21" fmla="*/ 0 h 5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64"/>
                  <a:gd name="T34" fmla="*/ 0 h 587"/>
                  <a:gd name="T35" fmla="*/ 864 w 864"/>
                  <a:gd name="T36" fmla="*/ 587 h 5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64" h="587">
                    <a:moveTo>
                      <a:pt x="0" y="0"/>
                    </a:moveTo>
                    <a:lnTo>
                      <a:pt x="0" y="573"/>
                    </a:lnTo>
                    <a:lnTo>
                      <a:pt x="864" y="587"/>
                    </a:lnTo>
                    <a:lnTo>
                      <a:pt x="864" y="62"/>
                    </a:lnTo>
                    <a:lnTo>
                      <a:pt x="749" y="51"/>
                    </a:lnTo>
                    <a:lnTo>
                      <a:pt x="592" y="40"/>
                    </a:lnTo>
                    <a:lnTo>
                      <a:pt x="433" y="33"/>
                    </a:lnTo>
                    <a:lnTo>
                      <a:pt x="331" y="23"/>
                    </a:lnTo>
                    <a:lnTo>
                      <a:pt x="230" y="17"/>
                    </a:lnTo>
                    <a:lnTo>
                      <a:pt x="9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grpSp>
            <p:nvGrpSpPr>
              <p:cNvPr id="7187" name="Group 30"/>
              <p:cNvGrpSpPr>
                <a:grpSpLocks/>
              </p:cNvGrpSpPr>
              <p:nvPr/>
            </p:nvGrpSpPr>
            <p:grpSpPr bwMode="auto">
              <a:xfrm>
                <a:off x="3151" y="1942"/>
                <a:ext cx="242" cy="112"/>
                <a:chOff x="3151" y="1942"/>
                <a:chExt cx="242" cy="112"/>
              </a:xfrm>
            </p:grpSpPr>
            <p:sp>
              <p:nvSpPr>
                <p:cNvPr id="7188" name="Oval 31"/>
                <p:cNvSpPr>
                  <a:spLocks noChangeArrowheads="1"/>
                </p:cNvSpPr>
                <p:nvPr/>
              </p:nvSpPr>
              <p:spPr bwMode="auto">
                <a:xfrm>
                  <a:off x="3151" y="1942"/>
                  <a:ext cx="29" cy="16"/>
                </a:xfrm>
                <a:prstGeom prst="ellipse">
                  <a:avLst/>
                </a:prstGeom>
                <a:solidFill>
                  <a:srgbClr val="800000"/>
                </a:solidFill>
                <a:ln w="1588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7189" name="Oval 32"/>
                <p:cNvSpPr>
                  <a:spLocks noChangeArrowheads="1"/>
                </p:cNvSpPr>
                <p:nvPr/>
              </p:nvSpPr>
              <p:spPr bwMode="auto">
                <a:xfrm>
                  <a:off x="3156" y="1947"/>
                  <a:ext cx="5" cy="6"/>
                </a:xfrm>
                <a:prstGeom prst="ellipse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grpSp>
              <p:nvGrpSpPr>
                <p:cNvPr id="7190" name="Group 33"/>
                <p:cNvGrpSpPr>
                  <a:grpSpLocks/>
                </p:cNvGrpSpPr>
                <p:nvPr/>
              </p:nvGrpSpPr>
              <p:grpSpPr bwMode="auto">
                <a:xfrm>
                  <a:off x="3241" y="1987"/>
                  <a:ext cx="152" cy="67"/>
                  <a:chOff x="3241" y="1987"/>
                  <a:chExt cx="152" cy="67"/>
                </a:xfrm>
              </p:grpSpPr>
              <p:sp>
                <p:nvSpPr>
                  <p:cNvPr id="7191" name="Freeform 34"/>
                  <p:cNvSpPr>
                    <a:spLocks/>
                  </p:cNvSpPr>
                  <p:nvPr/>
                </p:nvSpPr>
                <p:spPr bwMode="auto">
                  <a:xfrm>
                    <a:off x="3241" y="2032"/>
                    <a:ext cx="152" cy="22"/>
                  </a:xfrm>
                  <a:custGeom>
                    <a:avLst/>
                    <a:gdLst>
                      <a:gd name="T0" fmla="*/ 0 w 914"/>
                      <a:gd name="T1" fmla="*/ 12 h 128"/>
                      <a:gd name="T2" fmla="*/ 0 w 914"/>
                      <a:gd name="T3" fmla="*/ 22 h 128"/>
                      <a:gd name="T4" fmla="*/ 152 w 914"/>
                      <a:gd name="T5" fmla="*/ 0 h 128"/>
                      <a:gd name="T6" fmla="*/ 0 w 914"/>
                      <a:gd name="T7" fmla="*/ 12 h 1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14"/>
                      <a:gd name="T13" fmla="*/ 0 h 128"/>
                      <a:gd name="T14" fmla="*/ 914 w 914"/>
                      <a:gd name="T15" fmla="*/ 128 h 1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14" h="128">
                        <a:moveTo>
                          <a:pt x="0" y="71"/>
                        </a:moveTo>
                        <a:lnTo>
                          <a:pt x="0" y="128"/>
                        </a:lnTo>
                        <a:lnTo>
                          <a:pt x="914" y="0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1588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7192" name="Freeform 35"/>
                  <p:cNvSpPr>
                    <a:spLocks/>
                  </p:cNvSpPr>
                  <p:nvPr/>
                </p:nvSpPr>
                <p:spPr bwMode="auto">
                  <a:xfrm>
                    <a:off x="3241" y="1987"/>
                    <a:ext cx="150" cy="25"/>
                  </a:xfrm>
                  <a:custGeom>
                    <a:avLst/>
                    <a:gdLst>
                      <a:gd name="T0" fmla="*/ 0 w 905"/>
                      <a:gd name="T1" fmla="*/ 0 h 151"/>
                      <a:gd name="T2" fmla="*/ 0 w 905"/>
                      <a:gd name="T3" fmla="*/ 10 h 151"/>
                      <a:gd name="T4" fmla="*/ 150 w 905"/>
                      <a:gd name="T5" fmla="*/ 25 h 151"/>
                      <a:gd name="T6" fmla="*/ 0 w 905"/>
                      <a:gd name="T7" fmla="*/ 0 h 15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05"/>
                      <a:gd name="T13" fmla="*/ 0 h 151"/>
                      <a:gd name="T14" fmla="*/ 905 w 905"/>
                      <a:gd name="T15" fmla="*/ 151 h 15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05" h="151">
                        <a:moveTo>
                          <a:pt x="0" y="0"/>
                        </a:moveTo>
                        <a:lnTo>
                          <a:pt x="0" y="59"/>
                        </a:lnTo>
                        <a:lnTo>
                          <a:pt x="905" y="1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1588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7193" name="Freeform 36"/>
                  <p:cNvSpPr>
                    <a:spLocks/>
                  </p:cNvSpPr>
                  <p:nvPr/>
                </p:nvSpPr>
                <p:spPr bwMode="auto">
                  <a:xfrm>
                    <a:off x="3241" y="2002"/>
                    <a:ext cx="150" cy="15"/>
                  </a:xfrm>
                  <a:custGeom>
                    <a:avLst/>
                    <a:gdLst>
                      <a:gd name="T0" fmla="*/ 0 w 905"/>
                      <a:gd name="T1" fmla="*/ 0 h 93"/>
                      <a:gd name="T2" fmla="*/ 0 w 905"/>
                      <a:gd name="T3" fmla="*/ 9 h 93"/>
                      <a:gd name="T4" fmla="*/ 150 w 905"/>
                      <a:gd name="T5" fmla="*/ 15 h 93"/>
                      <a:gd name="T6" fmla="*/ 0 w 905"/>
                      <a:gd name="T7" fmla="*/ 0 h 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05"/>
                      <a:gd name="T13" fmla="*/ 0 h 93"/>
                      <a:gd name="T14" fmla="*/ 905 w 905"/>
                      <a:gd name="T15" fmla="*/ 93 h 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05" h="93">
                        <a:moveTo>
                          <a:pt x="0" y="0"/>
                        </a:moveTo>
                        <a:lnTo>
                          <a:pt x="0" y="58"/>
                        </a:lnTo>
                        <a:lnTo>
                          <a:pt x="905" y="9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1588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7194" name="Freeform 37"/>
                  <p:cNvSpPr>
                    <a:spLocks/>
                  </p:cNvSpPr>
                  <p:nvPr/>
                </p:nvSpPr>
                <p:spPr bwMode="auto">
                  <a:xfrm>
                    <a:off x="3241" y="2016"/>
                    <a:ext cx="152" cy="10"/>
                  </a:xfrm>
                  <a:custGeom>
                    <a:avLst/>
                    <a:gdLst>
                      <a:gd name="T0" fmla="*/ 0 w 914"/>
                      <a:gd name="T1" fmla="*/ 0 h 58"/>
                      <a:gd name="T2" fmla="*/ 0 w 914"/>
                      <a:gd name="T3" fmla="*/ 10 h 58"/>
                      <a:gd name="T4" fmla="*/ 152 w 914"/>
                      <a:gd name="T5" fmla="*/ 6 h 58"/>
                      <a:gd name="T6" fmla="*/ 0 w 914"/>
                      <a:gd name="T7" fmla="*/ 0 h 5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14"/>
                      <a:gd name="T13" fmla="*/ 0 h 58"/>
                      <a:gd name="T14" fmla="*/ 914 w 914"/>
                      <a:gd name="T15" fmla="*/ 58 h 5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14" h="58">
                        <a:moveTo>
                          <a:pt x="0" y="0"/>
                        </a:moveTo>
                        <a:lnTo>
                          <a:pt x="0" y="58"/>
                        </a:lnTo>
                        <a:lnTo>
                          <a:pt x="914" y="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1588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7195" name="Freeform 38"/>
                  <p:cNvSpPr>
                    <a:spLocks/>
                  </p:cNvSpPr>
                  <p:nvPr/>
                </p:nvSpPr>
                <p:spPr bwMode="auto">
                  <a:xfrm>
                    <a:off x="3241" y="2027"/>
                    <a:ext cx="152" cy="13"/>
                  </a:xfrm>
                  <a:custGeom>
                    <a:avLst/>
                    <a:gdLst>
                      <a:gd name="T0" fmla="*/ 0 w 914"/>
                      <a:gd name="T1" fmla="*/ 3 h 76"/>
                      <a:gd name="T2" fmla="*/ 0 w 914"/>
                      <a:gd name="T3" fmla="*/ 13 h 76"/>
                      <a:gd name="T4" fmla="*/ 152 w 914"/>
                      <a:gd name="T5" fmla="*/ 0 h 76"/>
                      <a:gd name="T6" fmla="*/ 0 w 914"/>
                      <a:gd name="T7" fmla="*/ 3 h 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14"/>
                      <a:gd name="T13" fmla="*/ 0 h 76"/>
                      <a:gd name="T14" fmla="*/ 914 w 914"/>
                      <a:gd name="T15" fmla="*/ 76 h 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14" h="76">
                        <a:moveTo>
                          <a:pt x="0" y="18"/>
                        </a:moveTo>
                        <a:lnTo>
                          <a:pt x="0" y="76"/>
                        </a:lnTo>
                        <a:lnTo>
                          <a:pt x="914" y="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1588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</p:grpSp>
        </p:grpSp>
      </p:grpSp>
      <p:sp>
        <p:nvSpPr>
          <p:cNvPr id="7176" name="Freeform 39"/>
          <p:cNvSpPr>
            <a:spLocks/>
          </p:cNvSpPr>
          <p:nvPr/>
        </p:nvSpPr>
        <p:spPr bwMode="auto">
          <a:xfrm>
            <a:off x="4292600" y="3962400"/>
            <a:ext cx="69850" cy="152400"/>
          </a:xfrm>
          <a:custGeom>
            <a:avLst/>
            <a:gdLst>
              <a:gd name="T0" fmla="*/ 69850 w 48"/>
              <a:gd name="T1" fmla="*/ 0 h 96"/>
              <a:gd name="T2" fmla="*/ 0 w 48"/>
              <a:gd name="T3" fmla="*/ 152400 h 96"/>
              <a:gd name="T4" fmla="*/ 0 60000 65536"/>
              <a:gd name="T5" fmla="*/ 0 60000 65536"/>
              <a:gd name="T6" fmla="*/ 0 w 48"/>
              <a:gd name="T7" fmla="*/ 0 h 96"/>
              <a:gd name="T8" fmla="*/ 48 w 48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96">
                <a:moveTo>
                  <a:pt x="48" y="0"/>
                </a:moveTo>
                <a:cubicBezTo>
                  <a:pt x="28" y="40"/>
                  <a:pt x="8" y="80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77" name="Freeform 40"/>
          <p:cNvSpPr>
            <a:spLocks/>
          </p:cNvSpPr>
          <p:nvPr/>
        </p:nvSpPr>
        <p:spPr bwMode="auto">
          <a:xfrm>
            <a:off x="4362450" y="3048000"/>
            <a:ext cx="1125538" cy="1066800"/>
          </a:xfrm>
          <a:custGeom>
            <a:avLst/>
            <a:gdLst>
              <a:gd name="T0" fmla="*/ 1125538 w 768"/>
              <a:gd name="T1" fmla="*/ 0 h 672"/>
              <a:gd name="T2" fmla="*/ 984846 w 768"/>
              <a:gd name="T3" fmla="*/ 533400 h 672"/>
              <a:gd name="T4" fmla="*/ 351731 w 768"/>
              <a:gd name="T5" fmla="*/ 990600 h 672"/>
              <a:gd name="T6" fmla="*/ 0 w 768"/>
              <a:gd name="T7" fmla="*/ 99060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672"/>
              <a:gd name="T14" fmla="*/ 768 w 76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672">
                <a:moveTo>
                  <a:pt x="768" y="0"/>
                </a:moveTo>
                <a:cubicBezTo>
                  <a:pt x="764" y="116"/>
                  <a:pt x="760" y="232"/>
                  <a:pt x="672" y="336"/>
                </a:cubicBezTo>
                <a:cubicBezTo>
                  <a:pt x="584" y="440"/>
                  <a:pt x="352" y="576"/>
                  <a:pt x="240" y="624"/>
                </a:cubicBezTo>
                <a:cubicBezTo>
                  <a:pt x="128" y="672"/>
                  <a:pt x="64" y="648"/>
                  <a:pt x="0" y="6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7178" name="Text Box 41"/>
          <p:cNvSpPr txBox="1">
            <a:spLocks noChangeArrowheads="1"/>
          </p:cNvSpPr>
          <p:nvPr/>
        </p:nvSpPr>
        <p:spPr bwMode="auto">
          <a:xfrm>
            <a:off x="4994275" y="2667000"/>
            <a:ext cx="1125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sudut </a:t>
            </a:r>
            <a:r>
              <a:rPr lang="en-US" sz="2000" b="1">
                <a:sym typeface="Symbol" pitchFamily="18" charset="2"/>
              </a:rPr>
              <a:t></a:t>
            </a:r>
            <a:endParaRPr lang="en-US" sz="2000" b="1"/>
          </a:p>
        </p:txBody>
      </p:sp>
      <p:graphicFrame>
        <p:nvGraphicFramePr>
          <p:cNvPr id="7171" name="Object 42"/>
          <p:cNvGraphicFramePr>
            <a:graphicFrameLocks noChangeAspect="1"/>
          </p:cNvGraphicFramePr>
          <p:nvPr/>
        </p:nvGraphicFramePr>
        <p:xfrm>
          <a:off x="5772150" y="762000"/>
          <a:ext cx="1754188" cy="836613"/>
        </p:xfrm>
        <a:graphic>
          <a:graphicData uri="http://schemas.openxmlformats.org/presentationml/2006/ole">
            <p:oleObj spid="_x0000_s7171" name="Equation" r:id="rId4" imgW="825480" imgH="393480" progId="Equation.3">
              <p:embed/>
            </p:oleObj>
          </a:graphicData>
        </a:graphic>
      </p:graphicFrame>
      <p:graphicFrame>
        <p:nvGraphicFramePr>
          <p:cNvPr id="7172" name="Object 43"/>
          <p:cNvGraphicFramePr>
            <a:graphicFrameLocks noChangeAspect="1"/>
          </p:cNvGraphicFramePr>
          <p:nvPr/>
        </p:nvGraphicFramePr>
        <p:xfrm>
          <a:off x="5786438" y="1752600"/>
          <a:ext cx="3211512" cy="836613"/>
        </p:xfrm>
        <a:graphic>
          <a:graphicData uri="http://schemas.openxmlformats.org/presentationml/2006/ole">
            <p:oleObj spid="_x0000_s7172" name="Equation" r:id="rId5" imgW="1511280" imgH="393480" progId="Equation.3">
              <p:embed/>
            </p:oleObj>
          </a:graphicData>
        </a:graphic>
      </p:graphicFrame>
      <p:sp>
        <p:nvSpPr>
          <p:cNvPr id="7179" name="Text Box 44"/>
          <p:cNvSpPr txBox="1">
            <a:spLocks noChangeArrowheads="1"/>
          </p:cNvSpPr>
          <p:nvPr/>
        </p:nvSpPr>
        <p:spPr bwMode="auto">
          <a:xfrm>
            <a:off x="1477963" y="5334000"/>
            <a:ext cx="745807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000" b="1" u="sng"/>
              <a:t>Untuk penurunan lengkap Doppler spectrum, lihat pada: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000"/>
              <a:t>Parson, David,”</a:t>
            </a:r>
            <a:r>
              <a:rPr lang="en-US" sz="2000" b="1" i="1"/>
              <a:t>The Mobile Radio Propagation Channel</a:t>
            </a:r>
            <a:r>
              <a:rPr lang="en-US" sz="2000"/>
              <a:t>”, Pentech Press,1992</a:t>
            </a:r>
          </a:p>
        </p:txBody>
      </p:sp>
      <p:sp>
        <p:nvSpPr>
          <p:cNvPr id="7180" name="Text Box 45"/>
          <p:cNvSpPr txBox="1">
            <a:spLocks noChangeArrowheads="1"/>
          </p:cNvSpPr>
          <p:nvPr/>
        </p:nvSpPr>
        <p:spPr bwMode="auto">
          <a:xfrm>
            <a:off x="0" y="0"/>
            <a:ext cx="402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Analisis Sinyal Multipath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lum bright="-24000" contrast="48000"/>
          </a:blip>
          <a:srcRect/>
          <a:stretch>
            <a:fillRect/>
          </a:stretch>
        </p:blipFill>
        <p:spPr bwMode="auto">
          <a:xfrm>
            <a:off x="3059113" y="2492375"/>
            <a:ext cx="3798887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0" y="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/>
              <a:t>Doppler Spread</a:t>
            </a:r>
            <a:r>
              <a:rPr lang="en-US" sz="2400" b="1"/>
              <a:t> dan </a:t>
            </a:r>
            <a:r>
              <a:rPr lang="en-US" sz="2400" b="1" i="1"/>
              <a:t>Coherence Time</a:t>
            </a:r>
            <a:r>
              <a:rPr lang="en-US" sz="2400" b="1"/>
              <a:t>  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84089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1" i="1"/>
              <a:t>Doppler shift </a:t>
            </a:r>
            <a:r>
              <a:rPr lang="en-US" sz="2400" b="1"/>
              <a:t>(pergeseran doppler) </a:t>
            </a:r>
            <a:r>
              <a:rPr lang="en-US" sz="2400"/>
              <a:t>adalah pergeseran frekuensi yang disebabkan pergerakan penerima.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i="1"/>
              <a:t>Doppler shift</a:t>
            </a:r>
            <a:r>
              <a:rPr lang="en-US" sz="2400"/>
              <a:t> meningkatkan bandwidth sinyal yang ditransmisikan </a:t>
            </a:r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924175"/>
            <a:ext cx="17589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0" y="549275"/>
            <a:ext cx="798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/>
              <a:t>Latar belakang :</a:t>
            </a:r>
            <a:r>
              <a:rPr lang="en-US" sz="2000" b="1"/>
              <a:t>  </a:t>
            </a:r>
            <a:r>
              <a:rPr lang="en-US" sz="2400" b="1"/>
              <a:t>Pergeseran Doppler ( Doppler Shift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633413" y="2590800"/>
            <a:ext cx="2814637" cy="4572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633413" y="990600"/>
            <a:ext cx="2603500" cy="38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700088" y="998538"/>
            <a:ext cx="8443912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 b="1" i="1"/>
              <a:t>Doppler spread</a:t>
            </a:r>
            <a:r>
              <a:rPr lang="en-US" sz="2400"/>
              <a:t> </a:t>
            </a:r>
            <a:r>
              <a:rPr lang="en-US" sz="2400" b="1"/>
              <a:t>, f</a:t>
            </a:r>
            <a:r>
              <a:rPr lang="en-US" sz="2400" b="1" baseline="-25000"/>
              <a:t>m</a:t>
            </a:r>
            <a:r>
              <a:rPr lang="en-US" sz="2000" b="1"/>
              <a:t> ,</a:t>
            </a:r>
            <a:r>
              <a:rPr lang="en-US" sz="2000"/>
              <a:t> adalah pergeseran doppler maksimum</a:t>
            </a:r>
          </a:p>
          <a:p>
            <a:pPr marL="228600" indent="-2286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sz="2000"/>
          </a:p>
          <a:p>
            <a:pPr marL="228600" indent="-2286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sz="2000"/>
          </a:p>
          <a:p>
            <a:pPr marL="228600" indent="-2286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sz="2000"/>
          </a:p>
          <a:p>
            <a:pPr marL="228600" indent="-2286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 b="1"/>
              <a:t>Coherence Time, T</a:t>
            </a:r>
            <a:r>
              <a:rPr lang="en-US" sz="2400" b="1" baseline="-25000"/>
              <a:t>C</a:t>
            </a:r>
            <a:r>
              <a:rPr lang="en-US" sz="2400"/>
              <a:t> :</a:t>
            </a:r>
          </a:p>
        </p:txBody>
      </p:sp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2">
            <a:lum bright="-36000" contrast="78000"/>
          </a:blip>
          <a:srcRect/>
          <a:stretch>
            <a:fillRect/>
          </a:stretch>
        </p:blipFill>
        <p:spPr bwMode="auto">
          <a:xfrm>
            <a:off x="1654175" y="3200400"/>
            <a:ext cx="5838825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3" name="Picture 6"/>
          <p:cNvPicPr>
            <a:picLocks noChangeAspect="1" noChangeArrowheads="1"/>
          </p:cNvPicPr>
          <p:nvPr/>
        </p:nvPicPr>
        <p:blipFill>
          <a:blip r:embed="rId3">
            <a:lum bright="-36000" contrast="66000"/>
          </a:blip>
          <a:srcRect/>
          <a:stretch>
            <a:fillRect/>
          </a:stretch>
        </p:blipFill>
        <p:spPr bwMode="auto">
          <a:xfrm>
            <a:off x="1689100" y="1447800"/>
            <a:ext cx="2603500" cy="912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617663" y="4495800"/>
            <a:ext cx="66151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1"/>
              <a:t>Jika kecepatan simbol lebih besar dari 1/T</a:t>
            </a:r>
            <a:r>
              <a:rPr lang="en-US" sz="2400" b="1" baseline="-25000"/>
              <a:t>C</a:t>
            </a:r>
            <a:r>
              <a:rPr lang="en-US" sz="2400"/>
              <a:t> , maka sinyal tidak mengalami  distorsi kanal yang disebabkan pergerakan penerima</a:t>
            </a:r>
          </a:p>
        </p:txBody>
      </p:sp>
      <p:sp>
        <p:nvSpPr>
          <p:cNvPr id="34825" name="Line 8"/>
          <p:cNvSpPr>
            <a:spLocks noChangeShapeType="1"/>
          </p:cNvSpPr>
          <p:nvPr/>
        </p:nvSpPr>
        <p:spPr bwMode="auto">
          <a:xfrm>
            <a:off x="4573588" y="1905000"/>
            <a:ext cx="492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5135563" y="1676400"/>
            <a:ext cx="344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maksimum, cos </a:t>
            </a:r>
            <a:r>
              <a:rPr lang="en-US" sz="2000">
                <a:sym typeface="Symbol" pitchFamily="18" charset="2"/>
              </a:rPr>
              <a:t> = 1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126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4953000" cy="1139825"/>
          </a:xfrm>
        </p:spPr>
        <p:txBody>
          <a:bodyPr/>
          <a:lstStyle/>
          <a:p>
            <a:pPr eaLnBrk="1" hangingPunct="1"/>
            <a:r>
              <a:rPr lang="id-ID" i="1" smtClean="0"/>
              <a:t>Coherence </a:t>
            </a:r>
            <a:r>
              <a:rPr lang="en-US" i="1" smtClean="0"/>
              <a:t>Time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sz="2200" b="1" i="1" smtClean="0"/>
              <a:t>Doppler spread</a:t>
            </a:r>
            <a:r>
              <a:rPr lang="nl-NL" sz="2200" smtClean="0"/>
              <a:t> adalah ukuran perluasan spektral (</a:t>
            </a:r>
            <a:r>
              <a:rPr lang="nl-NL" sz="2200" i="1" smtClean="0"/>
              <a:t>Spectral Broadening</a:t>
            </a:r>
            <a:r>
              <a:rPr lang="nl-NL" sz="2200" smtClean="0"/>
              <a:t>) karena adanya perubahan kanal terhadap waktu yang diakibatkan oleh pergerakan</a:t>
            </a:r>
            <a:r>
              <a:rPr lang="en-US" sz="2200" smtClean="0"/>
              <a:t> </a:t>
            </a:r>
            <a:endParaRPr lang="en-US" sz="2200" i="1" smtClean="0"/>
          </a:p>
          <a:p>
            <a:pPr eaLnBrk="1" hangingPunct="1"/>
            <a:r>
              <a:rPr lang="en-US" sz="2200" b="1" i="1" smtClean="0"/>
              <a:t>Coherence time</a:t>
            </a:r>
            <a:r>
              <a:rPr lang="en-US" sz="2200" smtClean="0"/>
              <a:t> merupakan ukuran statistik dari durasi waktu dimana impulse respon dari kanal masih bisa dikategorikan </a:t>
            </a:r>
            <a:r>
              <a:rPr lang="en-US" sz="2200" i="1" smtClean="0"/>
              <a:t>invariant</a:t>
            </a:r>
            <a:r>
              <a:rPr lang="en-US" sz="2200" smtClean="0"/>
              <a:t> dan mengkuantifikasi kesamaan respon kanal pada waktu yang berbeda. </a:t>
            </a:r>
          </a:p>
          <a:p>
            <a:pPr eaLnBrk="1" hangingPunct="1"/>
            <a:r>
              <a:rPr lang="en-US" sz="2200" smtClean="0"/>
              <a:t>Coherence time juga merupakan padanan dari doppler spread pada domain waktu yang menunjukkan level dispersif frekuensi suatu kanal </a:t>
            </a:r>
          </a:p>
          <a:p>
            <a:pPr eaLnBrk="1" hangingPunct="1"/>
            <a:r>
              <a:rPr lang="en-US" sz="2200" smtClean="0"/>
              <a:t> </a:t>
            </a: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8194" name="Object 8"/>
          <p:cNvGraphicFramePr>
            <a:graphicFrameLocks noChangeAspect="1"/>
          </p:cNvGraphicFramePr>
          <p:nvPr/>
        </p:nvGraphicFramePr>
        <p:xfrm>
          <a:off x="990600" y="4267200"/>
          <a:ext cx="3411538" cy="1157288"/>
        </p:xfrm>
        <a:graphic>
          <a:graphicData uri="http://schemas.openxmlformats.org/presentationml/2006/ole">
            <p:oleObj spid="_x0000_s8194" name="Equation" r:id="rId4" imgW="1434960" imgH="482400" progId="Equation.3">
              <p:embed/>
            </p:oleObj>
          </a:graphicData>
        </a:graphic>
      </p:graphicFrame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4724400" y="4483100"/>
            <a:ext cx="3151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T</a:t>
            </a:r>
            <a:r>
              <a:rPr lang="en-US" sz="2400" b="1" i="1" baseline="-25000">
                <a:latin typeface="Times New Roman" pitchFamily="18" charset="0"/>
              </a:rPr>
              <a:t>c</a:t>
            </a:r>
            <a:r>
              <a:rPr lang="en-US"/>
              <a:t> = coherence time.</a:t>
            </a:r>
          </a:p>
          <a:p>
            <a:r>
              <a:rPr lang="en-US" sz="2400" i="1">
                <a:latin typeface="Times New Roman" pitchFamily="18" charset="0"/>
              </a:rPr>
              <a:t>f</a:t>
            </a:r>
            <a:r>
              <a:rPr lang="en-US" sz="2400" i="1" baseline="-25000">
                <a:latin typeface="Times New Roman" pitchFamily="18" charset="0"/>
              </a:rPr>
              <a:t>m</a:t>
            </a:r>
            <a:r>
              <a:rPr lang="en-US"/>
              <a:t> = doppler shift maksimum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32363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Pergeseran </a:t>
            </a:r>
            <a:r>
              <a:rPr lang="en-US" sz="3200" i="1" smtClean="0"/>
              <a:t>doppler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76400"/>
            <a:ext cx="45720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i="1" smtClean="0"/>
              <a:t>v = </a:t>
            </a:r>
            <a:r>
              <a:rPr lang="id-ID" sz="2200" smtClean="0"/>
              <a:t>kecepatan pergerakan relatif</a:t>
            </a: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id-ID" sz="2200" smtClean="0">
                <a:sym typeface="Symbol" pitchFamily="18" charset="2"/>
              </a:rPr>
              <a:t></a:t>
            </a:r>
            <a:r>
              <a:rPr lang="en-US" sz="2200" smtClean="0">
                <a:sym typeface="Symbol" pitchFamily="18" charset="2"/>
              </a:rPr>
              <a:t> = </a:t>
            </a:r>
            <a:r>
              <a:rPr lang="id-ID" sz="2200" smtClean="0"/>
              <a:t>panjang gelombang frekuensi </a:t>
            </a:r>
            <a:r>
              <a:rPr lang="id-ID" sz="2200" i="1" smtClean="0"/>
              <a:t>carrier</a:t>
            </a:r>
            <a:endParaRPr lang="en-US" sz="2200" i="1" smtClean="0"/>
          </a:p>
          <a:p>
            <a:pPr eaLnBrk="1" hangingPunct="1">
              <a:lnSpc>
                <a:spcPct val="80000"/>
              </a:lnSpc>
            </a:pPr>
            <a:r>
              <a:rPr lang="id-ID" sz="2200" smtClean="0">
                <a:sym typeface="Symbol" pitchFamily="18" charset="2"/>
              </a:rPr>
              <a:t></a:t>
            </a:r>
            <a:r>
              <a:rPr lang="id-ID" sz="2200" smtClean="0"/>
              <a:t> </a:t>
            </a:r>
            <a:r>
              <a:rPr lang="en-US" sz="2200" smtClean="0"/>
              <a:t>= </a:t>
            </a:r>
            <a:r>
              <a:rPr lang="id-ID" sz="2200" smtClean="0"/>
              <a:t>sudut antara arah propagasi sinyal datang dengan arah pergerakan antena</a:t>
            </a: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jika </a:t>
            </a:r>
            <a:r>
              <a:rPr lang="id-ID" sz="2200" smtClean="0">
                <a:sym typeface="Symbol" pitchFamily="18" charset="2"/>
              </a:rPr>
              <a:t></a:t>
            </a:r>
            <a:r>
              <a:rPr lang="id-ID" sz="2200" smtClean="0"/>
              <a:t> </a:t>
            </a:r>
            <a:r>
              <a:rPr lang="en-US" sz="2200" smtClean="0"/>
              <a:t>= 0</a:t>
            </a:r>
            <a:r>
              <a:rPr lang="en-US" sz="2200" baseline="30000" smtClean="0"/>
              <a:t>0</a:t>
            </a:r>
            <a:r>
              <a:rPr lang="en-US" sz="2200" smtClean="0"/>
              <a:t>, maka </a:t>
            </a:r>
            <a:r>
              <a:rPr lang="en-US" sz="2200" i="1" smtClean="0">
                <a:latin typeface="Times New Roman" pitchFamily="18" charset="0"/>
              </a:rPr>
              <a:t>f</a:t>
            </a:r>
            <a:r>
              <a:rPr lang="en-US" sz="2200" i="1" baseline="-25000" smtClean="0">
                <a:latin typeface="Times New Roman" pitchFamily="18" charset="0"/>
              </a:rPr>
              <a:t>d,max</a:t>
            </a:r>
            <a:r>
              <a:rPr lang="en-US" sz="2200" i="1" smtClean="0">
                <a:latin typeface="Times New Roman" pitchFamily="18" charset="0"/>
              </a:rPr>
              <a:t>= f</a:t>
            </a:r>
            <a:r>
              <a:rPr lang="en-US" sz="2200" i="1" baseline="-25000" smtClean="0">
                <a:latin typeface="Times New Roman" pitchFamily="18" charset="0"/>
              </a:rPr>
              <a:t>m</a:t>
            </a:r>
            <a:r>
              <a:rPr lang="en-US" sz="2200" i="1" smtClean="0">
                <a:latin typeface="Times New Roman" pitchFamily="18" charset="0"/>
              </a:rPr>
              <a:t>= v/</a:t>
            </a:r>
            <a:r>
              <a:rPr lang="en-US" sz="2200" i="1" smtClean="0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pic>
        <p:nvPicPr>
          <p:cNvPr id="76804" name="Picture 4" descr="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914400"/>
            <a:ext cx="41910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4800600" y="457200"/>
          <a:ext cx="2209800" cy="1073150"/>
        </p:xfrm>
        <a:graphic>
          <a:graphicData uri="http://schemas.openxmlformats.org/presentationml/2006/ole">
            <p:oleObj spid="_x0000_s9218" name="Microsoft Equation 3.0" r:id="rId5" imgW="799920" imgH="393480" progId="Equation.3">
              <p:embed/>
            </p:oleObj>
          </a:graphicData>
        </a:graphic>
      </p:graphicFrame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3886200"/>
            <a:ext cx="661035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2150"/>
          </a:xfrm>
        </p:spPr>
        <p:txBody>
          <a:bodyPr/>
          <a:lstStyle/>
          <a:p>
            <a:pPr defTabSz="869950" eaLnBrk="1" hangingPunct="1"/>
            <a:r>
              <a:rPr lang="en-GB" sz="3200" b="1" smtClean="0"/>
              <a:t>Doppler shift </a:t>
            </a:r>
            <a:endParaRPr lang="en-GB" b="1" smtClean="0"/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defTabSz="762000" eaLnBrk="0" hangingPunct="0"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All reflected waves arrive from a different angle</a:t>
            </a:r>
          </a:p>
          <a:p>
            <a:pPr defTabSz="762000" eaLnBrk="0" hangingPunct="0"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All waves have a different Doppler shift</a:t>
            </a:r>
            <a:endParaRPr lang="en-GB" sz="1200">
              <a:solidFill>
                <a:srgbClr val="3333FF"/>
              </a:solidFill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371600" y="1752600"/>
          <a:ext cx="2097088" cy="828675"/>
        </p:xfrm>
        <a:graphic>
          <a:graphicData uri="http://schemas.openxmlformats.org/presentationml/2006/ole">
            <p:oleObj spid="_x0000_s10242" name="Document" r:id="rId4" imgW="2112480" imgH="829800" progId="Word.Document.8">
              <p:embed/>
            </p:oleObj>
          </a:graphicData>
        </a:graphic>
      </p:graphicFrame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228600" y="2620963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defTabSz="762000" eaLnBrk="0" hangingPunct="0"/>
            <a:r>
              <a:rPr lang="en-US">
                <a:solidFill>
                  <a:srgbClr val="000000"/>
                </a:solidFill>
              </a:rPr>
              <a:t>The Doppler shift of a particular wave is	 </a:t>
            </a:r>
          </a:p>
          <a:p>
            <a:pPr algn="ctr" defTabSz="762000" eaLnBrk="0" hangingPunct="0">
              <a:spcBef>
                <a:spcPct val="50000"/>
              </a:spcBef>
            </a:pPr>
            <a:endParaRPr lang="en-GB" sz="1200">
              <a:solidFill>
                <a:srgbClr val="3333FF"/>
              </a:solidFill>
            </a:endParaRPr>
          </a:p>
        </p:txBody>
      </p:sp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4876800" y="2514600"/>
          <a:ext cx="1676400" cy="649288"/>
        </p:xfrm>
        <a:graphic>
          <a:graphicData uri="http://schemas.openxmlformats.org/presentationml/2006/ole">
            <p:oleObj spid="_x0000_s10243" name="Equation" r:id="rId5" imgW="1015920" imgH="393480" progId="Equation.3">
              <p:embed/>
            </p:oleObj>
          </a:graphicData>
        </a:graphic>
      </p:graphicFrame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228600" y="2911475"/>
            <a:ext cx="853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defTabSz="762000" eaLnBrk="0" hangingPunct="0"/>
            <a:endParaRPr lang="en-US">
              <a:solidFill>
                <a:srgbClr val="000000"/>
              </a:solidFill>
            </a:endParaRPr>
          </a:p>
          <a:p>
            <a:pPr defTabSz="762000" eaLnBrk="0" hangingPunct="0"/>
            <a:r>
              <a:rPr lang="en-US">
                <a:solidFill>
                  <a:srgbClr val="000000"/>
                </a:solidFill>
              </a:rPr>
              <a:t>Maximum Doppler shift:</a:t>
            </a:r>
            <a:r>
              <a:rPr lang="en-US" i="1">
                <a:solidFill>
                  <a:srgbClr val="000000"/>
                </a:solidFill>
              </a:rPr>
              <a:t>			 f</a:t>
            </a:r>
            <a:r>
              <a:rPr lang="en-US" i="1" baseline="-25000">
                <a:solidFill>
                  <a:srgbClr val="000000"/>
                </a:solidFill>
              </a:rPr>
              <a:t>D</a:t>
            </a:r>
            <a:r>
              <a:rPr lang="en-US" i="1">
                <a:solidFill>
                  <a:srgbClr val="000000"/>
                </a:solidFill>
              </a:rPr>
              <a:t>   =  f</a:t>
            </a:r>
            <a:r>
              <a:rPr lang="en-US" i="1" baseline="-25000">
                <a:solidFill>
                  <a:srgbClr val="000000"/>
                </a:solidFill>
              </a:rPr>
              <a:t>c</a:t>
            </a:r>
            <a:r>
              <a:rPr lang="en-US" i="1">
                <a:solidFill>
                  <a:srgbClr val="000000"/>
                </a:solidFill>
              </a:rPr>
              <a:t> v / c</a:t>
            </a:r>
            <a:endParaRPr lang="en-US" b="1">
              <a:solidFill>
                <a:srgbClr val="000000"/>
              </a:solidFill>
            </a:endParaRPr>
          </a:p>
          <a:p>
            <a:pPr algn="ctr" defTabSz="762000" eaLnBrk="0" hangingPunct="0">
              <a:spcBef>
                <a:spcPct val="50000"/>
              </a:spcBef>
            </a:pPr>
            <a:endParaRPr lang="en-GB" sz="1200">
              <a:solidFill>
                <a:srgbClr val="3333FF"/>
              </a:solidFill>
            </a:endParaRP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228600" y="4221163"/>
            <a:ext cx="8915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defTabSz="762000" eaLnBrk="0" hangingPunct="0"/>
            <a:r>
              <a:rPr lang="en-US" sz="2400" b="1">
                <a:solidFill>
                  <a:srgbClr val="000000"/>
                </a:solidFill>
              </a:rPr>
              <a:t>Joint Signal Model</a:t>
            </a:r>
          </a:p>
          <a:p>
            <a:pPr defTabSz="762000" eaLnBrk="0" hangingPunct="0">
              <a:buFontTx/>
              <a:buChar char="•"/>
            </a:pPr>
            <a:endParaRPr lang="en-US" sz="2400" b="1">
              <a:solidFill>
                <a:srgbClr val="000000"/>
              </a:solidFill>
            </a:endParaRPr>
          </a:p>
          <a:p>
            <a:pPr defTabSz="762000" eaLnBrk="0" hangingPunct="0"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Infinite number of waves</a:t>
            </a:r>
          </a:p>
          <a:p>
            <a:pPr defTabSz="762000" eaLnBrk="0" hangingPunct="0"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Uniform distribution of angle of arrival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i="1">
                <a:solidFill>
                  <a:srgbClr val="000000"/>
                </a:solidFill>
              </a:rPr>
              <a:t>:  f</a:t>
            </a:r>
            <a:r>
              <a:rPr lang="en-US" baseline="-2500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>
                <a:solidFill>
                  <a:srgbClr val="000000"/>
                </a:solidFill>
              </a:rPr>
              <a:t>(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>
                <a:solidFill>
                  <a:srgbClr val="000000"/>
                </a:solidFill>
              </a:rPr>
              <a:t>) = </a:t>
            </a:r>
            <a:r>
              <a:rPr lang="en-US" baseline="30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/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 baseline="-25000">
                <a:solidFill>
                  <a:srgbClr val="000000"/>
                </a:solidFill>
                <a:latin typeface="Symbol" pitchFamily="18" charset="2"/>
              </a:rPr>
              <a:t>p</a:t>
            </a:r>
            <a:endParaRPr lang="en-US">
              <a:solidFill>
                <a:srgbClr val="000000"/>
              </a:solidFill>
            </a:endParaRPr>
          </a:p>
          <a:p>
            <a:pPr defTabSz="762000" eaLnBrk="0" hangingPunct="0"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First find distribution of angle of arrival the compute distribution of Doppler shifts</a:t>
            </a:r>
          </a:p>
          <a:p>
            <a:pPr defTabSz="762000" eaLnBrk="0" hangingPunct="0"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Line spectrum goes into continuous spectrum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35843" name="Oval 2"/>
          <p:cNvSpPr>
            <a:spLocks noChangeAspect="1" noChangeArrowheads="1"/>
          </p:cNvSpPr>
          <p:nvPr/>
        </p:nvSpPr>
        <p:spPr bwMode="auto">
          <a:xfrm>
            <a:off x="3657600" y="2362200"/>
            <a:ext cx="2058988" cy="2058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3333FF"/>
                </a:solidFill>
              </a:rPr>
              <a:t>Doppler Shift – Transmitter is moving</a:t>
            </a:r>
          </a:p>
        </p:txBody>
      </p:sp>
      <p:pic>
        <p:nvPicPr>
          <p:cNvPr id="35845" name="Picture 4" descr="car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18000"/>
          </a:blip>
          <a:srcRect/>
          <a:stretch>
            <a:fillRect/>
          </a:stretch>
        </p:blipFill>
        <p:spPr>
          <a:xfrm>
            <a:off x="4648200" y="2970213"/>
            <a:ext cx="762000" cy="762000"/>
          </a:xfrm>
          <a:noFill/>
        </p:spPr>
      </p:pic>
      <p:pic>
        <p:nvPicPr>
          <p:cNvPr id="35846" name="Picture 5" descr="human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48400" y="3122613"/>
            <a:ext cx="266700" cy="501650"/>
          </a:xfrm>
          <a:noFill/>
        </p:spPr>
      </p:pic>
      <p:sp>
        <p:nvSpPr>
          <p:cNvPr id="35847" name="Oval 6"/>
          <p:cNvSpPr>
            <a:spLocks noChangeAspect="1" noChangeArrowheads="1"/>
          </p:cNvSpPr>
          <p:nvPr/>
        </p:nvSpPr>
        <p:spPr bwMode="auto">
          <a:xfrm>
            <a:off x="1676400" y="990600"/>
            <a:ext cx="4800600" cy="480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5848" name="Oval 7"/>
          <p:cNvSpPr>
            <a:spLocks noChangeAspect="1" noChangeArrowheads="1"/>
          </p:cNvSpPr>
          <p:nvPr/>
        </p:nvSpPr>
        <p:spPr bwMode="auto">
          <a:xfrm>
            <a:off x="2667000" y="1676400"/>
            <a:ext cx="3436938" cy="34369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5849" name="Oval 8"/>
          <p:cNvSpPr>
            <a:spLocks noChangeAspect="1" noChangeArrowheads="1"/>
          </p:cNvSpPr>
          <p:nvPr/>
        </p:nvSpPr>
        <p:spPr bwMode="auto">
          <a:xfrm>
            <a:off x="4648200" y="3048000"/>
            <a:ext cx="687388" cy="687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5850" name="Line 9"/>
          <p:cNvSpPr>
            <a:spLocks noChangeShapeType="1"/>
          </p:cNvSpPr>
          <p:nvPr/>
        </p:nvSpPr>
        <p:spPr bwMode="auto">
          <a:xfrm flipV="1">
            <a:off x="5410200" y="3429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pic>
        <p:nvPicPr>
          <p:cNvPr id="35851" name="Picture 10" descr="human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895600" y="3122613"/>
            <a:ext cx="242888" cy="457200"/>
          </a:xfrm>
          <a:noFill/>
        </p:spPr>
      </p:pic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5486400" y="4038600"/>
            <a:ext cx="3448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FF0000"/>
                </a:solidFill>
              </a:rPr>
              <a:t>The frequency of the signal</a:t>
            </a:r>
            <a:br>
              <a:rPr lang="tr-TR" b="1">
                <a:solidFill>
                  <a:srgbClr val="FF0000"/>
                </a:solidFill>
              </a:rPr>
            </a:br>
            <a:r>
              <a:rPr lang="tr-TR" b="1">
                <a:solidFill>
                  <a:srgbClr val="FF0000"/>
                </a:solidFill>
              </a:rPr>
              <a:t>that is received in front of the </a:t>
            </a:r>
            <a:br>
              <a:rPr lang="tr-TR" b="1">
                <a:solidFill>
                  <a:srgbClr val="FF0000"/>
                </a:solidFill>
              </a:rPr>
            </a:br>
            <a:r>
              <a:rPr lang="tr-TR" b="1">
                <a:solidFill>
                  <a:srgbClr val="FF0000"/>
                </a:solidFill>
              </a:rPr>
              <a:t>transmitter will be bigger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533400" y="4038600"/>
            <a:ext cx="3155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FF0000"/>
                </a:solidFill>
              </a:rPr>
              <a:t>The frequency of the signal</a:t>
            </a:r>
            <a:br>
              <a:rPr lang="tr-TR" b="1">
                <a:solidFill>
                  <a:srgbClr val="FF0000"/>
                </a:solidFill>
              </a:rPr>
            </a:br>
            <a:r>
              <a:rPr lang="tr-TR" b="1">
                <a:solidFill>
                  <a:srgbClr val="FF0000"/>
                </a:solidFill>
              </a:rPr>
              <a:t>that is received behind the</a:t>
            </a:r>
          </a:p>
          <a:p>
            <a:r>
              <a:rPr lang="tr-TR" b="1">
                <a:solidFill>
                  <a:srgbClr val="FF0000"/>
                </a:solidFill>
              </a:rPr>
              <a:t>transmitter will be smaller</a:t>
            </a:r>
          </a:p>
        </p:txBody>
      </p:sp>
      <p:sp>
        <p:nvSpPr>
          <p:cNvPr id="35854" name="Line 13"/>
          <p:cNvSpPr>
            <a:spLocks noChangeShapeType="1"/>
          </p:cNvSpPr>
          <p:nvPr/>
        </p:nvSpPr>
        <p:spPr bwMode="auto">
          <a:xfrm>
            <a:off x="2743200" y="35814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>
                <a:solidFill>
                  <a:srgbClr val="3333FF"/>
                </a:solidFill>
              </a:rPr>
              <a:t>Doppler Shift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The Dopper shift is </a:t>
            </a:r>
            <a:r>
              <a:rPr lang="tr-TR" smtClean="0">
                <a:solidFill>
                  <a:srgbClr val="FF0000"/>
                </a:solidFill>
              </a:rPr>
              <a:t>positive</a:t>
            </a:r>
          </a:p>
          <a:p>
            <a:pPr marL="669925" lvl="1" indent="-325438" eaLnBrk="1" hangingPunct="1"/>
            <a:r>
              <a:rPr lang="tr-TR" smtClean="0"/>
              <a:t>If the mobile is moving toward the direction of arrival of the wave</a:t>
            </a:r>
          </a:p>
          <a:p>
            <a:pPr eaLnBrk="1" hangingPunct="1"/>
            <a:r>
              <a:rPr lang="tr-TR" smtClean="0"/>
              <a:t>The Doppler shift is </a:t>
            </a:r>
            <a:r>
              <a:rPr lang="tr-TR" smtClean="0">
                <a:solidFill>
                  <a:srgbClr val="FF0000"/>
                </a:solidFill>
              </a:rPr>
              <a:t>negative</a:t>
            </a:r>
          </a:p>
          <a:p>
            <a:pPr marL="669925" lvl="1" indent="-325438" eaLnBrk="1" hangingPunct="1"/>
            <a:r>
              <a:rPr lang="tr-TR" smtClean="0"/>
              <a:t>If the mobile is moving away from the direction of arrival of the wave.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3333FF"/>
                </a:solidFill>
              </a:rPr>
              <a:t>Doppler Shift –</a:t>
            </a:r>
            <a:r>
              <a:rPr lang="en-US" sz="3600" b="1" smtClean="0">
                <a:solidFill>
                  <a:srgbClr val="3333FF"/>
                </a:solidFill>
              </a:rPr>
              <a:t> </a:t>
            </a:r>
            <a:r>
              <a:rPr lang="tr-TR" sz="3600" b="1" smtClean="0">
                <a:solidFill>
                  <a:srgbClr val="3333FF"/>
                </a:solidFill>
              </a:rPr>
              <a:t>Recever is moving</a:t>
            </a:r>
          </a:p>
        </p:txBody>
      </p:sp>
      <p:pic>
        <p:nvPicPr>
          <p:cNvPr id="11270" name="Picture 3" descr="car1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bright="18000"/>
          </a:blip>
          <a:srcRect/>
          <a:stretch>
            <a:fillRect/>
          </a:stretch>
        </p:blipFill>
        <p:spPr>
          <a:xfrm>
            <a:off x="762000" y="5330825"/>
            <a:ext cx="457200" cy="455613"/>
          </a:xfrm>
          <a:noFill/>
        </p:spPr>
      </p:pic>
      <p:graphicFrame>
        <p:nvGraphicFramePr>
          <p:cNvPr id="1126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995738" y="981075"/>
          <a:ext cx="1016000" cy="1044575"/>
        </p:xfrm>
        <a:graphic>
          <a:graphicData uri="http://schemas.openxmlformats.org/presentationml/2006/ole">
            <p:oleObj spid="_x0000_s11266" name="VISIO" r:id="rId4" imgW="1015920" imgH="1044000" progId="Visio.Drawing.5">
              <p:embed/>
            </p:oleObj>
          </a:graphicData>
        </a:graphic>
      </p:graphicFrame>
      <p:sp>
        <p:nvSpPr>
          <p:cNvPr id="11271" name="Line 5"/>
          <p:cNvSpPr>
            <a:spLocks noChangeShapeType="1"/>
          </p:cNvSpPr>
          <p:nvPr/>
        </p:nvSpPr>
        <p:spPr bwMode="auto">
          <a:xfrm>
            <a:off x="685800" y="5257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272" name="Line 6"/>
          <p:cNvSpPr>
            <a:spLocks noChangeShapeType="1"/>
          </p:cNvSpPr>
          <p:nvPr/>
        </p:nvSpPr>
        <p:spPr bwMode="auto">
          <a:xfrm>
            <a:off x="1447800" y="5638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2193925" y="54467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v</a:t>
            </a:r>
          </a:p>
        </p:txBody>
      </p:sp>
      <p:sp>
        <p:nvSpPr>
          <p:cNvPr id="11274" name="Oval 8"/>
          <p:cNvSpPr>
            <a:spLocks noChangeArrowheads="1"/>
          </p:cNvSpPr>
          <p:nvPr/>
        </p:nvSpPr>
        <p:spPr bwMode="auto">
          <a:xfrm>
            <a:off x="9144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1275" name="Oval 9"/>
          <p:cNvSpPr>
            <a:spLocks noChangeArrowheads="1"/>
          </p:cNvSpPr>
          <p:nvPr/>
        </p:nvSpPr>
        <p:spPr bwMode="auto">
          <a:xfrm>
            <a:off x="36576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1276" name="Text Box 10"/>
          <p:cNvSpPr txBox="1">
            <a:spLocks noChangeArrowheads="1"/>
          </p:cNvSpPr>
          <p:nvPr/>
        </p:nvSpPr>
        <p:spPr bwMode="auto">
          <a:xfrm>
            <a:off x="685800" y="48768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X</a:t>
            </a:r>
          </a:p>
        </p:txBody>
      </p:sp>
      <p:sp>
        <p:nvSpPr>
          <p:cNvPr id="11277" name="Text Box 11"/>
          <p:cNvSpPr txBox="1">
            <a:spLocks noChangeArrowheads="1"/>
          </p:cNvSpPr>
          <p:nvPr/>
        </p:nvSpPr>
        <p:spPr bwMode="auto">
          <a:xfrm>
            <a:off x="3733800" y="48768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Y</a:t>
            </a:r>
          </a:p>
        </p:txBody>
      </p:sp>
      <p:sp>
        <p:nvSpPr>
          <p:cNvPr id="11278" name="Line 12"/>
          <p:cNvSpPr>
            <a:spLocks noChangeShapeType="1"/>
          </p:cNvSpPr>
          <p:nvPr/>
        </p:nvSpPr>
        <p:spPr bwMode="auto">
          <a:xfrm flipH="1">
            <a:off x="1066800" y="1196975"/>
            <a:ext cx="3360738" cy="398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1279" name="Line 13"/>
          <p:cNvSpPr>
            <a:spLocks noChangeShapeType="1"/>
          </p:cNvSpPr>
          <p:nvPr/>
        </p:nvSpPr>
        <p:spPr bwMode="auto">
          <a:xfrm flipH="1">
            <a:off x="3779838" y="1125538"/>
            <a:ext cx="68580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1280" name="Text Box 14"/>
          <p:cNvSpPr txBox="1">
            <a:spLocks noChangeArrowheads="1"/>
          </p:cNvSpPr>
          <p:nvPr/>
        </p:nvSpPr>
        <p:spPr bwMode="auto">
          <a:xfrm>
            <a:off x="1219200" y="48768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Symbol" pitchFamily="18" charset="2"/>
              </a:rPr>
              <a:t>q</a:t>
            </a:r>
          </a:p>
        </p:txBody>
      </p:sp>
      <p:sp>
        <p:nvSpPr>
          <p:cNvPr id="11281" name="Line 15"/>
          <p:cNvSpPr>
            <a:spLocks noChangeShapeType="1"/>
          </p:cNvSpPr>
          <p:nvPr/>
        </p:nvSpPr>
        <p:spPr bwMode="auto">
          <a:xfrm flipH="1" flipV="1">
            <a:off x="1143000" y="4343400"/>
            <a:ext cx="25908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282" name="Line 16"/>
          <p:cNvSpPr>
            <a:spLocks noChangeShapeType="1"/>
          </p:cNvSpPr>
          <p:nvPr/>
        </p:nvSpPr>
        <p:spPr bwMode="auto">
          <a:xfrm flipH="1">
            <a:off x="533400" y="43434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1283" name="Line 17"/>
          <p:cNvSpPr>
            <a:spLocks noChangeShapeType="1"/>
          </p:cNvSpPr>
          <p:nvPr/>
        </p:nvSpPr>
        <p:spPr bwMode="auto">
          <a:xfrm flipH="1" flipV="1">
            <a:off x="533400" y="5105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284" name="Text Box 18"/>
          <p:cNvSpPr txBox="1">
            <a:spLocks noChangeArrowheads="1"/>
          </p:cNvSpPr>
          <p:nvPr/>
        </p:nvSpPr>
        <p:spPr bwMode="auto">
          <a:xfrm>
            <a:off x="457200" y="441642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Symbol" pitchFamily="18" charset="2"/>
              </a:rPr>
              <a:t>D</a:t>
            </a:r>
            <a:r>
              <a:rPr lang="tr-TR"/>
              <a:t>l</a:t>
            </a:r>
          </a:p>
        </p:txBody>
      </p:sp>
      <p:sp>
        <p:nvSpPr>
          <p:cNvPr id="11285" name="Text Box 19"/>
          <p:cNvSpPr txBox="1">
            <a:spLocks noChangeArrowheads="1"/>
          </p:cNvSpPr>
          <p:nvPr/>
        </p:nvSpPr>
        <p:spPr bwMode="auto">
          <a:xfrm>
            <a:off x="2133600" y="49530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d</a:t>
            </a:r>
          </a:p>
        </p:txBody>
      </p:sp>
      <p:sp>
        <p:nvSpPr>
          <p:cNvPr id="11286" name="Text Box 20"/>
          <p:cNvSpPr txBox="1">
            <a:spLocks noChangeArrowheads="1"/>
          </p:cNvSpPr>
          <p:nvPr/>
        </p:nvSpPr>
        <p:spPr bwMode="auto">
          <a:xfrm>
            <a:off x="4038600" y="914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S</a:t>
            </a:r>
          </a:p>
        </p:txBody>
      </p:sp>
      <p:graphicFrame>
        <p:nvGraphicFramePr>
          <p:cNvPr id="11267" name="Object 21"/>
          <p:cNvGraphicFramePr>
            <a:graphicFrameLocks noChangeAspect="1"/>
          </p:cNvGraphicFramePr>
          <p:nvPr>
            <p:ph sz="quarter" idx="3"/>
          </p:nvPr>
        </p:nvGraphicFramePr>
        <p:xfrm>
          <a:off x="4419600" y="2133600"/>
          <a:ext cx="4419600" cy="3235325"/>
        </p:xfrm>
        <a:graphic>
          <a:graphicData uri="http://schemas.openxmlformats.org/presentationml/2006/ole">
            <p:oleObj spid="_x0000_s11267" name="Equation" r:id="rId5" imgW="3365280" imgH="2463480" progId="Equation.3">
              <p:embed/>
            </p:oleObj>
          </a:graphicData>
        </a:graphic>
      </p:graphicFrame>
      <p:sp>
        <p:nvSpPr>
          <p:cNvPr id="11287" name="Text Box 22"/>
          <p:cNvSpPr txBox="1">
            <a:spLocks noChangeArrowheads="1"/>
          </p:cNvSpPr>
          <p:nvPr/>
        </p:nvSpPr>
        <p:spPr bwMode="auto">
          <a:xfrm>
            <a:off x="304800" y="5715000"/>
            <a:ext cx="542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A mobile receiver is traveling from point X to point 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678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Klasifikasi fading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3352800"/>
            <a:ext cx="1905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Klasifikasi Fading berdasar doppler spread :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514600" y="1905000"/>
            <a:ext cx="152400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ahoma" pitchFamily="34" charset="0"/>
              </a:rPr>
              <a:t>Slow fading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514600" y="4953000"/>
            <a:ext cx="1371600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Fast Fading</a:t>
            </a:r>
          </a:p>
        </p:txBody>
      </p:sp>
      <p:sp>
        <p:nvSpPr>
          <p:cNvPr id="78854" name="AutoShape 6"/>
          <p:cNvSpPr>
            <a:spLocks/>
          </p:cNvSpPr>
          <p:nvPr/>
        </p:nvSpPr>
        <p:spPr bwMode="auto">
          <a:xfrm>
            <a:off x="2057400" y="2133600"/>
            <a:ext cx="457200" cy="3048000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37899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37900" name="Rectangle 11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37901" name="Rectangle 12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3886200" y="749300"/>
            <a:ext cx="5029200" cy="283845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nl-NL"/>
              <a:t>Respon impulse dari kanal berubah dengan laju lebih lambat dibandingkan dengan periode simbol dari sinyal yang ditransmisikan atau bandwidth dari sinyal (Bs) jauh lebih besar dibandingkan dengan doppler spread (Bd)</a:t>
            </a:r>
          </a:p>
          <a:p>
            <a:pPr algn="just"/>
            <a:endParaRPr lang="en-US"/>
          </a:p>
          <a:p>
            <a:pPr algn="ctr"/>
            <a:r>
              <a:rPr lang="en-US" b="1"/>
              <a:t>T</a:t>
            </a:r>
            <a:r>
              <a:rPr lang="en-US" b="1" i="1"/>
              <a:t>c</a:t>
            </a:r>
            <a:r>
              <a:rPr lang="en-US" b="1"/>
              <a:t> &lt;&lt; T</a:t>
            </a:r>
            <a:r>
              <a:rPr lang="en-US" b="1" i="1"/>
              <a:t>s</a:t>
            </a:r>
            <a:r>
              <a:rPr lang="en-US" i="1"/>
              <a:t> </a:t>
            </a:r>
            <a:r>
              <a:rPr lang="en-US"/>
              <a:t>  atau	</a:t>
            </a:r>
            <a:r>
              <a:rPr lang="en-US" b="1"/>
              <a:t>Bs &gt;&gt; Bd</a:t>
            </a:r>
            <a:r>
              <a:rPr lang="en-US"/>
              <a:t> </a:t>
            </a:r>
          </a:p>
          <a:p>
            <a:pPr algn="just"/>
            <a:endParaRPr lang="en-US"/>
          </a:p>
          <a:p>
            <a:pPr algn="just"/>
            <a:r>
              <a:rPr lang="en-US"/>
              <a:t>Kanal bisa diasumsikan statis pada satu atau beberapa interval simbol </a:t>
            </a:r>
          </a:p>
        </p:txBody>
      </p:sp>
      <p:sp>
        <p:nvSpPr>
          <p:cNvPr id="37903" name="Rectangle 14"/>
          <p:cNvSpPr>
            <a:spLocks noChangeArrowheads="1"/>
          </p:cNvSpPr>
          <p:nvPr/>
        </p:nvSpPr>
        <p:spPr bwMode="auto">
          <a:xfrm>
            <a:off x="3886200" y="4478338"/>
            <a:ext cx="4876800" cy="14652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/>
              <a:t>Terjadi perubahan respon impulse kanal dalam satu  durasi simbol atau coherence time (Tc)  lebih besar dari periode simbol (Ts).</a:t>
            </a:r>
          </a:p>
          <a:p>
            <a:pPr algn="just"/>
            <a:endParaRPr lang="en-US"/>
          </a:p>
          <a:p>
            <a:pPr algn="ctr"/>
            <a:r>
              <a:rPr lang="en-US" b="1"/>
              <a:t>T</a:t>
            </a:r>
            <a:r>
              <a:rPr lang="en-US" b="1" i="1"/>
              <a:t>c</a:t>
            </a:r>
            <a:r>
              <a:rPr lang="en-US" b="1"/>
              <a:t> &gt; T</a:t>
            </a:r>
            <a:r>
              <a:rPr lang="en-US" b="1" i="1"/>
              <a:t>s</a:t>
            </a:r>
            <a:r>
              <a:rPr lang="en-US" b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/>
      <p:bldP spid="78852" grpId="0" animBg="1"/>
      <p:bldP spid="78853" grpId="0" animBg="1"/>
      <p:bldP spid="788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024188" y="838200"/>
          <a:ext cx="5557837" cy="5538788"/>
        </p:xfrm>
        <a:graphic>
          <a:graphicData uri="http://schemas.openxmlformats.org/presentationml/2006/ole">
            <p:oleObj spid="_x0000_s12290" name="VISIO" r:id="rId3" imgW="6384240" imgH="5873760" progId="Visio.Drawing.5">
              <p:embed/>
            </p:oleObj>
          </a:graphicData>
        </a:graphic>
      </p:graphicFrame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92125" y="990600"/>
            <a:ext cx="23939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Klasifikasi </a:t>
            </a:r>
            <a:r>
              <a:rPr lang="en-US" sz="2800" b="1" i="1"/>
              <a:t>Small Scale Fading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396081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0"/>
            <a:ext cx="6919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549275"/>
            <a:ext cx="31003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692150"/>
            <a:ext cx="40068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39939" name="WordArt 2"/>
          <p:cNvSpPr>
            <a:spLocks noChangeArrowheads="1" noChangeShapeType="1" noTextEdit="1"/>
          </p:cNvSpPr>
          <p:nvPr/>
        </p:nvSpPr>
        <p:spPr bwMode="auto">
          <a:xfrm>
            <a:off x="3348038" y="188913"/>
            <a:ext cx="2638425" cy="7175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id-ID" sz="2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1.  Pendahuluan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73279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Karakteristik propagasi pada jaringan bergerak (seluler) </a:t>
            </a:r>
          </a:p>
          <a:p>
            <a:pPr eaLnBrk="0" hangingPunct="0"/>
            <a:r>
              <a:rPr lang="en-US" b="1">
                <a:latin typeface="Bookman Old Style" pitchFamily="18" charset="0"/>
              </a:rPr>
              <a:t>berbeda  dibandingkan  dengan karakteristik  propagasi </a:t>
            </a:r>
          </a:p>
          <a:p>
            <a:pPr eaLnBrk="0" hangingPunct="0"/>
            <a:r>
              <a:rPr lang="en-US" b="1">
                <a:latin typeface="Bookman Old Style" pitchFamily="18" charset="0"/>
              </a:rPr>
              <a:t>pada jaringan tetap.  Pada jaringan bergerak fading yang</a:t>
            </a:r>
          </a:p>
          <a:p>
            <a:pPr eaLnBrk="0" hangingPunct="0"/>
            <a:r>
              <a:rPr lang="en-US" b="1">
                <a:latin typeface="Bookman Old Style" pitchFamily="18" charset="0"/>
              </a:rPr>
              <a:t>terjadi lebih hebat dan fluktuatif  dibandingkan  dengan</a:t>
            </a:r>
          </a:p>
          <a:p>
            <a:pPr eaLnBrk="0" hangingPunct="0"/>
            <a:r>
              <a:rPr lang="en-US" b="1">
                <a:latin typeface="Bookman Old Style" pitchFamily="18" charset="0"/>
              </a:rPr>
              <a:t>jaringan tetap. 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755650" y="3068638"/>
            <a:ext cx="7153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Untuk  menghitung  path  loss  pada  propagasi  jaringan</a:t>
            </a:r>
          </a:p>
          <a:p>
            <a:pPr eaLnBrk="0" hangingPunct="0"/>
            <a:r>
              <a:rPr lang="en-US" b="1">
                <a:latin typeface="Bookman Old Style" pitchFamily="18" charset="0"/>
              </a:rPr>
              <a:t>seluler telah banyak dilaakukan percobaan dan penelitian.</a:t>
            </a:r>
          </a:p>
          <a:p>
            <a:pPr eaLnBrk="0" hangingPunct="0"/>
            <a:r>
              <a:rPr lang="en-US" b="1">
                <a:latin typeface="Bookman Old Style" pitchFamily="18" charset="0"/>
              </a:rPr>
              <a:t>Beberapa diantaranya yang sering dipakai adalah</a:t>
            </a:r>
            <a:r>
              <a:rPr lang="en-US" b="1" i="1">
                <a:latin typeface="Bookman Old Style" pitchFamily="18" charset="0"/>
              </a:rPr>
              <a:t> 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1979613" y="4365625"/>
            <a:ext cx="49704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en-US" b="1" i="1">
                <a:latin typeface="Bookman Old Style" pitchFamily="18" charset="0"/>
              </a:rPr>
              <a:t> Model Hata 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en-US" b="1" i="1">
                <a:latin typeface="Bookman Old Style" pitchFamily="18" charset="0"/>
              </a:rPr>
              <a:t> Model Walfisch-Ikegami ( COST-231 ) 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en-US" b="1" i="1">
                <a:latin typeface="Bookman Old Style" pitchFamily="18" charset="0"/>
              </a:rPr>
              <a:t> Model Okumura 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en-US" b="1" i="1">
                <a:latin typeface="Bookman Old Style" pitchFamily="18" charset="0"/>
              </a:rPr>
              <a:t> dll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Propagation Mechanisms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81000" y="3886200"/>
            <a:ext cx="3352800" cy="2057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r-TR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381000" y="1219200"/>
            <a:ext cx="3352800" cy="1524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5715000" y="1219200"/>
            <a:ext cx="3048000" cy="1524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5724525" y="3813175"/>
            <a:ext cx="3048000" cy="2209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/>
              <a:t>Building Blocks</a:t>
            </a:r>
          </a:p>
        </p:txBody>
      </p:sp>
      <p:sp>
        <p:nvSpPr>
          <p:cNvPr id="25608" name="Oval 7"/>
          <p:cNvSpPr>
            <a:spLocks noChangeArrowheads="1"/>
          </p:cNvSpPr>
          <p:nvPr/>
        </p:nvSpPr>
        <p:spPr bwMode="auto">
          <a:xfrm>
            <a:off x="4419600" y="2971800"/>
            <a:ext cx="533400" cy="533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1219200" y="31242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1371600" y="3200400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2133600" y="3124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612" name="Line 11"/>
          <p:cNvSpPr>
            <a:spLocks noChangeShapeType="1"/>
          </p:cNvSpPr>
          <p:nvPr/>
        </p:nvSpPr>
        <p:spPr bwMode="auto">
          <a:xfrm flipV="1">
            <a:off x="1981200" y="3124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>
            <a:off x="1981200" y="3429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614" name="Line 13"/>
          <p:cNvSpPr>
            <a:spLocks noChangeShapeType="1"/>
          </p:cNvSpPr>
          <p:nvPr/>
        </p:nvSpPr>
        <p:spPr bwMode="auto">
          <a:xfrm>
            <a:off x="1219200" y="3124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615" name="Line 14"/>
          <p:cNvSpPr>
            <a:spLocks noChangeShapeType="1"/>
          </p:cNvSpPr>
          <p:nvPr/>
        </p:nvSpPr>
        <p:spPr bwMode="auto">
          <a:xfrm flipV="1">
            <a:off x="1219200" y="3429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616" name="Line 15"/>
          <p:cNvSpPr>
            <a:spLocks noChangeShapeType="1"/>
          </p:cNvSpPr>
          <p:nvPr/>
        </p:nvSpPr>
        <p:spPr bwMode="auto">
          <a:xfrm>
            <a:off x="1676400" y="3124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617" name="Line 16"/>
          <p:cNvSpPr>
            <a:spLocks noChangeShapeType="1"/>
          </p:cNvSpPr>
          <p:nvPr/>
        </p:nvSpPr>
        <p:spPr bwMode="auto">
          <a:xfrm>
            <a:off x="1676400" y="3429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618" name="Line 17"/>
          <p:cNvSpPr>
            <a:spLocks noChangeShapeType="1"/>
          </p:cNvSpPr>
          <p:nvPr/>
        </p:nvSpPr>
        <p:spPr bwMode="auto">
          <a:xfrm flipV="1">
            <a:off x="2133600" y="27432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619" name="Line 18"/>
          <p:cNvSpPr>
            <a:spLocks noChangeShapeType="1"/>
          </p:cNvSpPr>
          <p:nvPr/>
        </p:nvSpPr>
        <p:spPr bwMode="auto">
          <a:xfrm>
            <a:off x="3200400" y="2743200"/>
            <a:ext cx="2514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620" name="Line 19"/>
          <p:cNvSpPr>
            <a:spLocks noChangeShapeType="1"/>
          </p:cNvSpPr>
          <p:nvPr/>
        </p:nvSpPr>
        <p:spPr bwMode="auto">
          <a:xfrm>
            <a:off x="2133600" y="3276600"/>
            <a:ext cx="2286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621" name="Line 20"/>
          <p:cNvSpPr>
            <a:spLocks noChangeShapeType="1"/>
          </p:cNvSpPr>
          <p:nvPr/>
        </p:nvSpPr>
        <p:spPr bwMode="auto">
          <a:xfrm>
            <a:off x="4419600" y="32766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5622" name="Line 21"/>
          <p:cNvSpPr>
            <a:spLocks noChangeShapeType="1"/>
          </p:cNvSpPr>
          <p:nvPr/>
        </p:nvSpPr>
        <p:spPr bwMode="auto">
          <a:xfrm>
            <a:off x="2133600" y="3276600"/>
            <a:ext cx="1600200" cy="609600"/>
          </a:xfrm>
          <a:prstGeom prst="line">
            <a:avLst/>
          </a:prstGeom>
          <a:noFill/>
          <a:ln w="9525">
            <a:solidFill>
              <a:srgbClr val="0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623" name="Line 22"/>
          <p:cNvSpPr>
            <a:spLocks noChangeShapeType="1"/>
          </p:cNvSpPr>
          <p:nvPr/>
        </p:nvSpPr>
        <p:spPr bwMode="auto">
          <a:xfrm>
            <a:off x="3733800" y="3886200"/>
            <a:ext cx="685800" cy="762000"/>
          </a:xfrm>
          <a:prstGeom prst="line">
            <a:avLst/>
          </a:prstGeom>
          <a:noFill/>
          <a:ln w="9525">
            <a:solidFill>
              <a:srgbClr val="000080"/>
            </a:solidFill>
            <a:prstDash val="sysDot"/>
            <a:round/>
            <a:headEnd/>
            <a:tailEnd type="stealth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5624" name="Line 23"/>
          <p:cNvSpPr>
            <a:spLocks noChangeShapeType="1"/>
          </p:cNvSpPr>
          <p:nvPr/>
        </p:nvSpPr>
        <p:spPr bwMode="auto">
          <a:xfrm flipH="1">
            <a:off x="4419600" y="3810000"/>
            <a:ext cx="1295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5625" name="Text Box 24"/>
          <p:cNvSpPr txBox="1">
            <a:spLocks noChangeArrowheads="1"/>
          </p:cNvSpPr>
          <p:nvPr/>
        </p:nvSpPr>
        <p:spPr bwMode="auto">
          <a:xfrm>
            <a:off x="3810000" y="3733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5626" name="Text Box 25"/>
          <p:cNvSpPr txBox="1">
            <a:spLocks noChangeArrowheads="1"/>
          </p:cNvSpPr>
          <p:nvPr/>
        </p:nvSpPr>
        <p:spPr bwMode="auto">
          <a:xfrm>
            <a:off x="3048000" y="2743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25627" name="Text Box 26"/>
          <p:cNvSpPr txBox="1">
            <a:spLocks noChangeArrowheads="1"/>
          </p:cNvSpPr>
          <p:nvPr/>
        </p:nvSpPr>
        <p:spPr bwMode="auto">
          <a:xfrm>
            <a:off x="4114800" y="3276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25628" name="Oval 27"/>
          <p:cNvSpPr>
            <a:spLocks noChangeArrowheads="1"/>
          </p:cNvSpPr>
          <p:nvPr/>
        </p:nvSpPr>
        <p:spPr bwMode="auto">
          <a:xfrm>
            <a:off x="43434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5629" name="Line 28"/>
          <p:cNvSpPr>
            <a:spLocks noChangeShapeType="1"/>
          </p:cNvSpPr>
          <p:nvPr/>
        </p:nvSpPr>
        <p:spPr bwMode="auto">
          <a:xfrm>
            <a:off x="44196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630" name="Line 29"/>
          <p:cNvSpPr>
            <a:spLocks noChangeShapeType="1"/>
          </p:cNvSpPr>
          <p:nvPr/>
        </p:nvSpPr>
        <p:spPr bwMode="auto">
          <a:xfrm flipH="1">
            <a:off x="4343400" y="5029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631" name="Line 30"/>
          <p:cNvSpPr>
            <a:spLocks noChangeShapeType="1"/>
          </p:cNvSpPr>
          <p:nvPr/>
        </p:nvSpPr>
        <p:spPr bwMode="auto">
          <a:xfrm>
            <a:off x="4419600" y="5029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632" name="Line 31"/>
          <p:cNvSpPr>
            <a:spLocks noChangeShapeType="1"/>
          </p:cNvSpPr>
          <p:nvPr/>
        </p:nvSpPr>
        <p:spPr bwMode="auto">
          <a:xfrm flipH="1">
            <a:off x="4267200" y="4876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633" name="Line 32"/>
          <p:cNvSpPr>
            <a:spLocks noChangeShapeType="1"/>
          </p:cNvSpPr>
          <p:nvPr/>
        </p:nvSpPr>
        <p:spPr bwMode="auto">
          <a:xfrm>
            <a:off x="4419600" y="4876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634" name="Text Box 33"/>
          <p:cNvSpPr txBox="1">
            <a:spLocks noChangeArrowheads="1"/>
          </p:cNvSpPr>
          <p:nvPr/>
        </p:nvSpPr>
        <p:spPr bwMode="auto">
          <a:xfrm>
            <a:off x="898525" y="4532313"/>
            <a:ext cx="1504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R: Reflection</a:t>
            </a:r>
          </a:p>
          <a:p>
            <a:r>
              <a:rPr lang="en-US"/>
              <a:t>D: Diffraction</a:t>
            </a:r>
          </a:p>
          <a:p>
            <a:r>
              <a:rPr lang="en-US"/>
              <a:t>S: Scattering</a:t>
            </a:r>
          </a:p>
        </p:txBody>
      </p:sp>
      <p:sp>
        <p:nvSpPr>
          <p:cNvPr id="25635" name="Text Box 34"/>
          <p:cNvSpPr txBox="1">
            <a:spLocks noChangeArrowheads="1"/>
          </p:cNvSpPr>
          <p:nvPr/>
        </p:nvSpPr>
        <p:spPr bwMode="auto">
          <a:xfrm>
            <a:off x="1576388" y="2890838"/>
            <a:ext cx="977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transmitter</a:t>
            </a:r>
          </a:p>
        </p:txBody>
      </p:sp>
      <p:sp>
        <p:nvSpPr>
          <p:cNvPr id="25636" name="Text Box 35"/>
          <p:cNvSpPr txBox="1">
            <a:spLocks noChangeArrowheads="1"/>
          </p:cNvSpPr>
          <p:nvPr/>
        </p:nvSpPr>
        <p:spPr bwMode="auto">
          <a:xfrm>
            <a:off x="4456113" y="4581525"/>
            <a:ext cx="765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receiver</a:t>
            </a:r>
          </a:p>
        </p:txBody>
      </p:sp>
      <p:sp>
        <p:nvSpPr>
          <p:cNvPr id="25637" name="Text Box 36"/>
          <p:cNvSpPr txBox="1">
            <a:spLocks noChangeArrowheads="1"/>
          </p:cNvSpPr>
          <p:nvPr/>
        </p:nvSpPr>
        <p:spPr bwMode="auto">
          <a:xfrm>
            <a:off x="5686425" y="34671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5638" name="Text Box 37"/>
          <p:cNvSpPr txBox="1">
            <a:spLocks noChangeArrowheads="1"/>
          </p:cNvSpPr>
          <p:nvPr/>
        </p:nvSpPr>
        <p:spPr bwMode="auto">
          <a:xfrm>
            <a:off x="6823075" y="3044825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Street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836613"/>
            <a:ext cx="3168650" cy="711200"/>
          </a:xfrm>
        </p:spPr>
        <p:txBody>
          <a:bodyPr/>
          <a:lstStyle/>
          <a:p>
            <a:pPr eaLnBrk="1" hangingPunct="1"/>
            <a:r>
              <a:rPr lang="tr-TR" sz="2400" b="1" smtClean="0"/>
              <a:t>Macrocells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In early days, the models were based on emprical studies </a:t>
            </a:r>
          </a:p>
          <a:p>
            <a:pPr eaLnBrk="1" hangingPunct="1"/>
            <a:r>
              <a:rPr lang="tr-TR" smtClean="0"/>
              <a:t>Okumura did comprehesive measurements in 1968 and came up with a model.</a:t>
            </a:r>
          </a:p>
          <a:p>
            <a:pPr marL="1022350" lvl="2" indent="-350838" eaLnBrk="1" hangingPunct="1"/>
            <a:r>
              <a:rPr lang="tr-TR" smtClean="0"/>
              <a:t>Discovered that a good model for  path loss was a simple power law where the exponent n is a function of the frequency, antenna heights, etc. </a:t>
            </a:r>
          </a:p>
          <a:p>
            <a:pPr marL="1022350" lvl="2" indent="-350838" eaLnBrk="1" hangingPunct="1"/>
            <a:r>
              <a:rPr lang="tr-TR" smtClean="0"/>
              <a:t>Valid for frequencies in: 100MHz – 1920 MHz</a:t>
            </a:r>
            <a:br>
              <a:rPr lang="tr-TR" smtClean="0"/>
            </a:br>
            <a:r>
              <a:rPr lang="tr-TR" smtClean="0"/>
              <a:t>         for distances: 1km – 100km</a:t>
            </a:r>
          </a:p>
          <a:p>
            <a:pPr marL="669925" lvl="1" indent="-325438" eaLnBrk="1" hangingPunct="1"/>
            <a:endParaRPr lang="tr-TR" smtClean="0"/>
          </a:p>
          <a:p>
            <a:pPr marL="1681163" lvl="4" indent="-339725" eaLnBrk="1" hangingPunct="1"/>
            <a:endParaRPr lang="tr-TR" smtClean="0"/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1835150" y="0"/>
            <a:ext cx="5938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/>
              <a:t>PROPAGATION MODEL</a:t>
            </a:r>
            <a:endParaRPr lang="id-ID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237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0"/>
            <a:ext cx="59356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3375"/>
            <a:ext cx="9144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636838"/>
            <a:ext cx="79930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3922713" y="5661025"/>
            <a:ext cx="5221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Cellular radio planning: Path Loss in dB:   </a:t>
            </a:r>
          </a:p>
          <a:p>
            <a:r>
              <a:rPr lang="en-GB"/>
              <a:t>       </a:t>
            </a:r>
            <a:r>
              <a:rPr lang="en-GB" i="1"/>
              <a:t>Lfs </a:t>
            </a:r>
            <a:r>
              <a:rPr lang="en-GB"/>
              <a:t>=  32.44 + 20 log </a:t>
            </a:r>
            <a:r>
              <a:rPr lang="en-GB" i="1"/>
              <a:t>f</a:t>
            </a:r>
            <a:r>
              <a:rPr lang="en-GB"/>
              <a:t> (MHz) + 20 log </a:t>
            </a:r>
            <a:r>
              <a:rPr lang="en-GB" i="1"/>
              <a:t>d</a:t>
            </a:r>
            <a:r>
              <a:rPr lang="en-GB"/>
              <a:t> (km)</a:t>
            </a:r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>
            <p:ph/>
          </p:nvPr>
        </p:nvGraphicFramePr>
        <p:xfrm>
          <a:off x="0" y="5949950"/>
          <a:ext cx="3203575" cy="682625"/>
        </p:xfrm>
        <a:graphic>
          <a:graphicData uri="http://schemas.openxmlformats.org/presentationml/2006/ole">
            <p:oleObj spid="_x0000_s13314" name="Equation" r:id="rId6" imgW="25398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126163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Okumura Model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200" smtClean="0"/>
              <a:t>L</a:t>
            </a:r>
            <a:r>
              <a:rPr lang="tr-TR" sz="2200" baseline="-25000" smtClean="0"/>
              <a:t>50</a:t>
            </a:r>
            <a:r>
              <a:rPr lang="tr-TR" sz="2200" smtClean="0"/>
              <a:t>(d)(dB) = L</a:t>
            </a:r>
            <a:r>
              <a:rPr lang="tr-TR" sz="2200" baseline="-25000" smtClean="0"/>
              <a:t>F</a:t>
            </a:r>
            <a:r>
              <a:rPr lang="tr-TR" sz="2200" smtClean="0"/>
              <a:t>(d)+ A</a:t>
            </a:r>
            <a:r>
              <a:rPr lang="tr-TR" sz="2200" baseline="-25000" smtClean="0"/>
              <a:t>mu</a:t>
            </a:r>
            <a:r>
              <a:rPr lang="tr-TR" sz="2200" smtClean="0"/>
              <a:t>(f,d) – G(h</a:t>
            </a:r>
            <a:r>
              <a:rPr lang="tr-TR" sz="2200" baseline="-25000" smtClean="0"/>
              <a:t>te</a:t>
            </a:r>
            <a:r>
              <a:rPr lang="tr-TR" sz="2200" smtClean="0"/>
              <a:t>) – G(h</a:t>
            </a:r>
            <a:r>
              <a:rPr lang="tr-TR" sz="2200" baseline="-25000" smtClean="0"/>
              <a:t>re</a:t>
            </a:r>
            <a:r>
              <a:rPr lang="tr-TR" sz="2200" smtClean="0"/>
              <a:t>) – G</a:t>
            </a:r>
            <a:r>
              <a:rPr lang="tr-TR" sz="2200" baseline="-25000" smtClean="0"/>
              <a:t>AREA</a:t>
            </a:r>
            <a:br>
              <a:rPr lang="tr-TR" sz="2200" baseline="-25000" smtClean="0"/>
            </a:br>
            <a:r>
              <a:rPr lang="en-US" sz="2200" baseline="-25000" smtClean="0"/>
              <a:t>    </a:t>
            </a:r>
            <a:endParaRPr lang="tr-TR" sz="2200" baseline="-25000" smtClean="0"/>
          </a:p>
          <a:p>
            <a:pPr marL="669925" lvl="1" indent="-325438" eaLnBrk="1" hangingPunct="1">
              <a:lnSpc>
                <a:spcPct val="90000"/>
              </a:lnSpc>
            </a:pPr>
            <a:r>
              <a:rPr lang="tr-TR" sz="1800" smtClean="0"/>
              <a:t>L</a:t>
            </a:r>
            <a:r>
              <a:rPr lang="tr-TR" sz="1800" baseline="-25000" smtClean="0"/>
              <a:t>50</a:t>
            </a:r>
            <a:r>
              <a:rPr lang="tr-TR" sz="1800" smtClean="0"/>
              <a:t>: 50th percentile (i.e., median) of  path loss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tr-TR" sz="1800" smtClean="0"/>
              <a:t>L</a:t>
            </a:r>
            <a:r>
              <a:rPr lang="tr-TR" sz="1800" baseline="-25000" smtClean="0"/>
              <a:t>F</a:t>
            </a:r>
            <a:r>
              <a:rPr lang="tr-TR" sz="1800" smtClean="0">
                <a:sym typeface="Wingdings" pitchFamily="2" charset="2"/>
              </a:rPr>
              <a:t>(d):</a:t>
            </a:r>
            <a:r>
              <a:rPr lang="tr-TR" sz="1800" smtClean="0"/>
              <a:t> free space propagation pathloss.</a:t>
            </a:r>
            <a:r>
              <a:rPr lang="en-US" sz="1800" smtClean="0"/>
              <a:t>  </a:t>
            </a:r>
            <a:endParaRPr lang="tr-TR" sz="1800" smtClean="0"/>
          </a:p>
          <a:p>
            <a:pPr marL="669925" lvl="1" indent="-325438" eaLnBrk="1" hangingPunct="1">
              <a:lnSpc>
                <a:spcPct val="90000"/>
              </a:lnSpc>
            </a:pPr>
            <a:r>
              <a:rPr lang="tr-TR" sz="1800" smtClean="0"/>
              <a:t>A</a:t>
            </a:r>
            <a:r>
              <a:rPr lang="tr-TR" sz="1800" baseline="-25000" smtClean="0"/>
              <a:t>mu</a:t>
            </a:r>
            <a:r>
              <a:rPr lang="tr-TR" sz="1800" smtClean="0"/>
              <a:t>(f,d): median attenuation relative to free space</a:t>
            </a:r>
          </a:p>
          <a:p>
            <a:pPr marL="1022350" lvl="2" indent="-350838" eaLnBrk="1" hangingPunct="1">
              <a:lnSpc>
                <a:spcPct val="90000"/>
              </a:lnSpc>
            </a:pPr>
            <a:r>
              <a:rPr lang="tr-TR" sz="1600" smtClean="0"/>
              <a:t>Can be obtained from Okumura’s emprical plots shown in the book (Rappaport), page 151. 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tr-TR" sz="1800" smtClean="0"/>
              <a:t>G(h</a:t>
            </a:r>
            <a:r>
              <a:rPr lang="tr-TR" sz="1800" baseline="-25000" smtClean="0"/>
              <a:t>te</a:t>
            </a:r>
            <a:r>
              <a:rPr lang="tr-TR" sz="1800" smtClean="0"/>
              <a:t>): base station antenna heigh gain factor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tr-TR" sz="1800" smtClean="0"/>
              <a:t>G(h</a:t>
            </a:r>
            <a:r>
              <a:rPr lang="tr-TR" sz="1800" baseline="-25000" smtClean="0"/>
              <a:t>re</a:t>
            </a:r>
            <a:r>
              <a:rPr lang="tr-TR" sz="1800" smtClean="0"/>
              <a:t>): mobile antenna height gain factor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tr-TR" sz="1800" smtClean="0"/>
              <a:t>G</a:t>
            </a:r>
            <a:r>
              <a:rPr lang="tr-TR" sz="1800" baseline="-25000" smtClean="0"/>
              <a:t>AREA</a:t>
            </a:r>
            <a:r>
              <a:rPr lang="tr-TR" sz="1800" smtClean="0"/>
              <a:t>: gain due to type of environment</a:t>
            </a:r>
          </a:p>
          <a:p>
            <a:pPr marL="669925" lvl="1" indent="-325438" eaLnBrk="1" hangingPunct="1">
              <a:lnSpc>
                <a:spcPct val="90000"/>
              </a:lnSpc>
            </a:pPr>
            <a:endParaRPr lang="tr-TR" sz="1800" smtClean="0"/>
          </a:p>
          <a:p>
            <a:pPr marL="1022350" lvl="2" indent="-350838" eaLnBrk="1" hangingPunct="1">
              <a:lnSpc>
                <a:spcPct val="90000"/>
              </a:lnSpc>
            </a:pPr>
            <a:r>
              <a:rPr lang="tr-TR" sz="1700" smtClean="0"/>
              <a:t>G(h</a:t>
            </a:r>
            <a:r>
              <a:rPr lang="tr-TR" sz="1700" baseline="-25000" smtClean="0"/>
              <a:t>te</a:t>
            </a:r>
            <a:r>
              <a:rPr lang="tr-TR" sz="1700" smtClean="0"/>
              <a:t>) = 20log(h</a:t>
            </a:r>
            <a:r>
              <a:rPr lang="tr-TR" sz="1700" baseline="-25000" smtClean="0"/>
              <a:t>te</a:t>
            </a:r>
            <a:r>
              <a:rPr lang="tr-TR" sz="1700" smtClean="0"/>
              <a:t>/200)         1000m &gt; h</a:t>
            </a:r>
            <a:r>
              <a:rPr lang="tr-TR" sz="1700" baseline="-25000" smtClean="0"/>
              <a:t>te</a:t>
            </a:r>
            <a:r>
              <a:rPr lang="tr-TR" sz="1700" smtClean="0"/>
              <a:t> &gt; 30m</a:t>
            </a:r>
          </a:p>
          <a:p>
            <a:pPr marL="1022350" lvl="2" indent="-350838" eaLnBrk="1" hangingPunct="1">
              <a:lnSpc>
                <a:spcPct val="90000"/>
              </a:lnSpc>
            </a:pPr>
            <a:r>
              <a:rPr lang="tr-TR" sz="1700" smtClean="0"/>
              <a:t>G(h</a:t>
            </a:r>
            <a:r>
              <a:rPr lang="tr-TR" sz="1700" baseline="-25000" smtClean="0"/>
              <a:t>re</a:t>
            </a:r>
            <a:r>
              <a:rPr lang="tr-TR" sz="1700" smtClean="0"/>
              <a:t>) = 10log(h</a:t>
            </a:r>
            <a:r>
              <a:rPr lang="tr-TR" sz="1700" baseline="-25000" smtClean="0"/>
              <a:t>re</a:t>
            </a:r>
            <a:r>
              <a:rPr lang="tr-TR" sz="1700" smtClean="0"/>
              <a:t>/3)             h</a:t>
            </a:r>
            <a:r>
              <a:rPr lang="tr-TR" sz="1700" baseline="-25000" smtClean="0"/>
              <a:t>re</a:t>
            </a:r>
            <a:r>
              <a:rPr lang="tr-TR" sz="1700" smtClean="0"/>
              <a:t> &lt;= 3m</a:t>
            </a:r>
          </a:p>
          <a:p>
            <a:pPr marL="1022350" lvl="2" indent="-350838" eaLnBrk="1" hangingPunct="1">
              <a:lnSpc>
                <a:spcPct val="90000"/>
              </a:lnSpc>
            </a:pPr>
            <a:r>
              <a:rPr lang="tr-TR" sz="1700" smtClean="0"/>
              <a:t>G(h</a:t>
            </a:r>
            <a:r>
              <a:rPr lang="tr-TR" sz="1700" baseline="-25000" smtClean="0"/>
              <a:t>re</a:t>
            </a:r>
            <a:r>
              <a:rPr lang="tr-TR" sz="1700" smtClean="0"/>
              <a:t>) = 20log(h</a:t>
            </a:r>
            <a:r>
              <a:rPr lang="tr-TR" sz="1700" baseline="-25000" smtClean="0"/>
              <a:t>re</a:t>
            </a:r>
            <a:r>
              <a:rPr lang="tr-TR" sz="1700" smtClean="0"/>
              <a:t>/3)             10m &gt; h</a:t>
            </a:r>
            <a:r>
              <a:rPr lang="tr-TR" sz="1700" baseline="-25000" smtClean="0"/>
              <a:t>re</a:t>
            </a:r>
            <a:r>
              <a:rPr lang="tr-TR" sz="1700" smtClean="0"/>
              <a:t> &gt; 3m</a:t>
            </a:r>
          </a:p>
          <a:p>
            <a:pPr marL="1681163" lvl="4" indent="-339725" eaLnBrk="1" hangingPunct="1">
              <a:lnSpc>
                <a:spcPct val="90000"/>
              </a:lnSpc>
            </a:pPr>
            <a:r>
              <a:rPr lang="tr-TR" sz="1500" smtClean="0"/>
              <a:t>h</a:t>
            </a:r>
            <a:r>
              <a:rPr lang="tr-TR" sz="1500" baseline="-25000" smtClean="0"/>
              <a:t>te</a:t>
            </a:r>
            <a:r>
              <a:rPr lang="tr-TR" sz="1500" smtClean="0"/>
              <a:t>: transmitter antenna height</a:t>
            </a:r>
          </a:p>
          <a:p>
            <a:pPr marL="1681163" lvl="4" indent="-339725" eaLnBrk="1" hangingPunct="1">
              <a:lnSpc>
                <a:spcPct val="90000"/>
              </a:lnSpc>
            </a:pPr>
            <a:r>
              <a:rPr lang="tr-TR" sz="1500" smtClean="0"/>
              <a:t>h</a:t>
            </a:r>
            <a:r>
              <a:rPr lang="tr-TR" sz="1500" baseline="-25000" smtClean="0"/>
              <a:t>re</a:t>
            </a:r>
            <a:r>
              <a:rPr lang="tr-TR" sz="1500" smtClean="0"/>
              <a:t>: receiver antenna height</a:t>
            </a:r>
            <a:endParaRPr lang="tr-TR" sz="1400" baseline="-25000" smtClean="0"/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7029450" y="1547813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Equation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49788" cy="6308725"/>
          </a:xfrm>
          <a:noFill/>
        </p:spPr>
      </p:pic>
      <p:pic>
        <p:nvPicPr>
          <p:cNvPr id="4506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0"/>
            <a:ext cx="4427537" cy="630872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Hata Model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smtClean="0"/>
              <a:t>Valid from 150MHz to 1500MHz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A standard formula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For urban areas the formula is: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tr-TR" sz="1800" smtClean="0"/>
              <a:t>L</a:t>
            </a:r>
            <a:r>
              <a:rPr lang="tr-TR" sz="1800" baseline="-25000" smtClean="0"/>
              <a:t>50</a:t>
            </a:r>
            <a:r>
              <a:rPr lang="tr-TR" sz="1800" smtClean="0"/>
              <a:t>(urban,d)(dB) = 69.55 + 26.16log</a:t>
            </a:r>
            <a:r>
              <a:rPr lang="tr-TR" sz="1800" i="1" smtClean="0"/>
              <a:t>f</a:t>
            </a:r>
            <a:r>
              <a:rPr lang="tr-TR" sz="1800" i="1" baseline="-25000" smtClean="0"/>
              <a:t>c</a:t>
            </a:r>
            <a:r>
              <a:rPr lang="tr-TR" sz="1800" smtClean="0"/>
              <a:t>  - 13.82log</a:t>
            </a:r>
            <a:r>
              <a:rPr lang="tr-TR" sz="1800" i="1" smtClean="0"/>
              <a:t>h</a:t>
            </a:r>
            <a:r>
              <a:rPr lang="tr-TR" sz="1800" i="1" baseline="-25000" smtClean="0"/>
              <a:t>te</a:t>
            </a:r>
            <a:r>
              <a:rPr lang="tr-TR" sz="1800" smtClean="0"/>
              <a:t> – </a:t>
            </a:r>
            <a:r>
              <a:rPr lang="tr-TR" sz="1800" i="1" smtClean="0"/>
              <a:t>a</a:t>
            </a:r>
            <a:r>
              <a:rPr lang="tr-TR" sz="1800" smtClean="0"/>
              <a:t>(</a:t>
            </a:r>
            <a:r>
              <a:rPr lang="tr-TR" sz="1800" i="1" smtClean="0"/>
              <a:t>h</a:t>
            </a:r>
            <a:r>
              <a:rPr lang="tr-TR" sz="1800" i="1" baseline="-25000" smtClean="0"/>
              <a:t>re</a:t>
            </a:r>
            <a:r>
              <a:rPr lang="tr-TR" sz="1800" smtClean="0"/>
              <a:t>) + </a:t>
            </a:r>
            <a:br>
              <a:rPr lang="tr-TR" sz="1800" smtClean="0"/>
            </a:br>
            <a:r>
              <a:rPr lang="tr-TR" sz="1800" smtClean="0"/>
              <a:t>                           (44.9 – 6.55log</a:t>
            </a:r>
            <a:r>
              <a:rPr lang="tr-TR" sz="1800" i="1" smtClean="0"/>
              <a:t>h</a:t>
            </a:r>
            <a:r>
              <a:rPr lang="tr-TR" sz="1800" i="1" baseline="-25000" smtClean="0"/>
              <a:t>te</a:t>
            </a:r>
            <a:r>
              <a:rPr lang="tr-TR" sz="1800" smtClean="0"/>
              <a:t>)log</a:t>
            </a:r>
            <a:r>
              <a:rPr lang="tr-TR" sz="1800" i="1" smtClean="0"/>
              <a:t>d</a:t>
            </a:r>
            <a:r>
              <a:rPr lang="tr-TR" sz="1800" smtClean="0"/>
              <a:t/>
            </a:r>
            <a:br>
              <a:rPr lang="tr-TR" sz="1800" smtClean="0"/>
            </a:br>
            <a:r>
              <a:rPr lang="tr-TR" sz="2300" smtClean="0"/>
              <a:t>	</a:t>
            </a:r>
            <a:r>
              <a:rPr lang="tr-TR" sz="1800" smtClean="0"/>
              <a:t>where</a:t>
            </a:r>
          </a:p>
          <a:p>
            <a:pPr marL="1681163" lvl="4" indent="-339725" eaLnBrk="1" hangingPunct="1">
              <a:lnSpc>
                <a:spcPct val="90000"/>
              </a:lnSpc>
              <a:buFontTx/>
              <a:buNone/>
            </a:pPr>
            <a:r>
              <a:rPr lang="tr-TR" sz="1600" i="1" smtClean="0"/>
              <a:t>f</a:t>
            </a:r>
            <a:r>
              <a:rPr lang="tr-TR" sz="1600" i="1" baseline="-25000" smtClean="0"/>
              <a:t>c</a:t>
            </a:r>
            <a:r>
              <a:rPr lang="tr-TR" sz="1600" smtClean="0"/>
              <a:t> is the ferquency in MHz</a:t>
            </a:r>
          </a:p>
          <a:p>
            <a:pPr marL="1681163" lvl="4" indent="-339725" eaLnBrk="1" hangingPunct="1">
              <a:lnSpc>
                <a:spcPct val="90000"/>
              </a:lnSpc>
              <a:buFontTx/>
              <a:buNone/>
            </a:pPr>
            <a:r>
              <a:rPr lang="tr-TR" sz="1600" i="1" smtClean="0"/>
              <a:t>h</a:t>
            </a:r>
            <a:r>
              <a:rPr lang="tr-TR" sz="1600" i="1" baseline="-25000" smtClean="0"/>
              <a:t>te</a:t>
            </a:r>
            <a:r>
              <a:rPr lang="tr-TR" sz="1600" smtClean="0"/>
              <a:t> is effective transmitter antenna height in meters (30-200m)</a:t>
            </a:r>
          </a:p>
          <a:p>
            <a:pPr marL="1681163" lvl="4" indent="-339725" eaLnBrk="1" hangingPunct="1">
              <a:lnSpc>
                <a:spcPct val="90000"/>
              </a:lnSpc>
              <a:buFontTx/>
              <a:buNone/>
            </a:pPr>
            <a:r>
              <a:rPr lang="tr-TR" sz="1600" i="1" smtClean="0"/>
              <a:t>h</a:t>
            </a:r>
            <a:r>
              <a:rPr lang="tr-TR" sz="1600" i="1" baseline="-25000" smtClean="0"/>
              <a:t>re</a:t>
            </a:r>
            <a:r>
              <a:rPr lang="tr-TR" sz="1600" smtClean="0"/>
              <a:t> is effective receiver antenna height in meters (1-10m)</a:t>
            </a:r>
          </a:p>
          <a:p>
            <a:pPr marL="1681163" lvl="4" indent="-339725" eaLnBrk="1" hangingPunct="1">
              <a:lnSpc>
                <a:spcPct val="90000"/>
              </a:lnSpc>
              <a:buFontTx/>
              <a:buNone/>
            </a:pPr>
            <a:r>
              <a:rPr lang="tr-TR" sz="1600" i="1" smtClean="0"/>
              <a:t>d</a:t>
            </a:r>
            <a:r>
              <a:rPr lang="tr-TR" sz="1600" smtClean="0"/>
              <a:t> is T-R separation in km</a:t>
            </a:r>
          </a:p>
          <a:p>
            <a:pPr marL="1681163" lvl="4" indent="-339725" eaLnBrk="1" hangingPunct="1">
              <a:lnSpc>
                <a:spcPct val="90000"/>
              </a:lnSpc>
              <a:buFontTx/>
              <a:buNone/>
            </a:pPr>
            <a:r>
              <a:rPr lang="tr-TR" sz="1600" i="1" smtClean="0"/>
              <a:t>a</a:t>
            </a:r>
            <a:r>
              <a:rPr lang="tr-TR" sz="1600" smtClean="0"/>
              <a:t>(</a:t>
            </a:r>
            <a:r>
              <a:rPr lang="tr-TR" sz="1600" i="1" smtClean="0"/>
              <a:t>h</a:t>
            </a:r>
            <a:r>
              <a:rPr lang="tr-TR" sz="1600" i="1" baseline="-25000" smtClean="0"/>
              <a:t>re</a:t>
            </a:r>
            <a:r>
              <a:rPr lang="tr-TR" sz="1600" smtClean="0"/>
              <a:t>) is the correction factor for effective mobile antenna height which is a function of coverage area</a:t>
            </a:r>
            <a:br>
              <a:rPr lang="tr-TR" sz="1600" smtClean="0"/>
            </a:br>
            <a:endParaRPr lang="tr-TR" sz="1600" b="1" baseline="-25000" smtClean="0"/>
          </a:p>
          <a:p>
            <a:pPr marL="1681163" lvl="4" indent="-339725" eaLnBrk="1" hangingPunct="1">
              <a:lnSpc>
                <a:spcPct val="90000"/>
              </a:lnSpc>
              <a:buFontTx/>
              <a:buNone/>
            </a:pPr>
            <a:r>
              <a:rPr lang="tr-TR" sz="1600" baseline="-25000" smtClean="0"/>
              <a:t>	 </a:t>
            </a:r>
            <a:r>
              <a:rPr lang="tr-TR" sz="1600" i="1" smtClean="0"/>
              <a:t>a</a:t>
            </a:r>
            <a:r>
              <a:rPr lang="tr-TR" sz="1600" smtClean="0"/>
              <a:t>(</a:t>
            </a:r>
            <a:r>
              <a:rPr lang="tr-TR" sz="1600" i="1" smtClean="0"/>
              <a:t>h</a:t>
            </a:r>
            <a:r>
              <a:rPr lang="tr-TR" sz="1600" i="1" baseline="-25000" smtClean="0"/>
              <a:t>re</a:t>
            </a:r>
            <a:r>
              <a:rPr lang="tr-TR" sz="1600" smtClean="0"/>
              <a:t>) = (1.1log</a:t>
            </a:r>
            <a:r>
              <a:rPr lang="tr-TR" sz="1600" i="1" smtClean="0"/>
              <a:t>f</a:t>
            </a:r>
            <a:r>
              <a:rPr lang="tr-TR" sz="1600" i="1" baseline="-25000" smtClean="0"/>
              <a:t>c</a:t>
            </a:r>
            <a:r>
              <a:rPr lang="tr-TR" sz="1600" i="1" smtClean="0"/>
              <a:t> – </a:t>
            </a:r>
            <a:r>
              <a:rPr lang="tr-TR" sz="1600" smtClean="0"/>
              <a:t>0.7</a:t>
            </a:r>
            <a:r>
              <a:rPr lang="tr-TR" sz="1600" i="1" smtClean="0"/>
              <a:t>)h</a:t>
            </a:r>
            <a:r>
              <a:rPr lang="tr-TR" sz="1600" i="1" baseline="-25000" smtClean="0"/>
              <a:t>re</a:t>
            </a:r>
            <a:r>
              <a:rPr lang="tr-TR" sz="1600" smtClean="0"/>
              <a:t> –  (1.56log</a:t>
            </a:r>
            <a:r>
              <a:rPr lang="tr-TR" sz="1600" i="1" smtClean="0"/>
              <a:t>f</a:t>
            </a:r>
            <a:r>
              <a:rPr lang="tr-TR" sz="1600" i="1" baseline="-25000" smtClean="0"/>
              <a:t>c</a:t>
            </a:r>
            <a:r>
              <a:rPr lang="tr-TR" sz="1600" i="1" smtClean="0"/>
              <a:t> – </a:t>
            </a:r>
            <a:r>
              <a:rPr lang="tr-TR" sz="1600" smtClean="0"/>
              <a:t>0.8</a:t>
            </a:r>
            <a:r>
              <a:rPr lang="tr-TR" sz="1600" i="1" smtClean="0"/>
              <a:t>) </a:t>
            </a:r>
            <a:r>
              <a:rPr lang="tr-TR" sz="1600" smtClean="0"/>
              <a:t>dB </a:t>
            </a:r>
            <a:br>
              <a:rPr lang="tr-TR" sz="1600" smtClean="0"/>
            </a:br>
            <a:r>
              <a:rPr lang="tr-TR" sz="1600" smtClean="0"/>
              <a:t>for a small to medium sized city</a:t>
            </a: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7221538" y="3313113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Equation 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797050"/>
          </a:xfrm>
          <a:noFill/>
        </p:spPr>
      </p:pic>
      <p:pic>
        <p:nvPicPr>
          <p:cNvPr id="47108" name="Picture 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73238"/>
            <a:ext cx="9144000" cy="4464050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427538" cy="6237288"/>
          </a:xfrm>
          <a:noFill/>
        </p:spPr>
      </p:pic>
      <p:pic>
        <p:nvPicPr>
          <p:cNvPr id="48132" name="Picture 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0"/>
            <a:ext cx="4716462" cy="6237288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49155" name="WordArt 2"/>
          <p:cNvSpPr>
            <a:spLocks noChangeArrowheads="1" noChangeShapeType="1" noTextEdit="1"/>
          </p:cNvSpPr>
          <p:nvPr/>
        </p:nvSpPr>
        <p:spPr bwMode="auto">
          <a:xfrm>
            <a:off x="623888" y="593725"/>
            <a:ext cx="2019300" cy="55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id-ID" sz="2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2.  Model Hata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879475" y="1409700"/>
            <a:ext cx="2189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en-US" b="1" i="1">
                <a:latin typeface="Bookman Old Style" pitchFamily="18" charset="0"/>
              </a:rPr>
              <a:t>  </a:t>
            </a:r>
            <a:r>
              <a:rPr lang="en-US">
                <a:latin typeface="Bookman Old Style" pitchFamily="18" charset="0"/>
              </a:rPr>
              <a:t>Daerah urban 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222375" y="1790700"/>
            <a:ext cx="639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Model Hata pada daerah urban berlaku rumus sbb  : 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0" y="227647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L</a:t>
            </a:r>
            <a:r>
              <a:rPr lang="en-US" b="1" baseline="-25000">
                <a:latin typeface="Bookman Old Style" pitchFamily="18" charset="0"/>
              </a:rPr>
              <a:t>50(u)</a:t>
            </a:r>
            <a:r>
              <a:rPr lang="en-US" b="1">
                <a:latin typeface="Bookman Old Style" pitchFamily="18" charset="0"/>
              </a:rPr>
              <a:t> = C</a:t>
            </a:r>
            <a:r>
              <a:rPr lang="en-US" b="1" baseline="-25000">
                <a:latin typeface="Bookman Old Style" pitchFamily="18" charset="0"/>
              </a:rPr>
              <a:t>1</a:t>
            </a:r>
            <a:r>
              <a:rPr lang="en-US" b="1">
                <a:latin typeface="Bookman Old Style" pitchFamily="18" charset="0"/>
              </a:rPr>
              <a:t>+ C</a:t>
            </a:r>
            <a:r>
              <a:rPr lang="en-US" b="1" baseline="-25000">
                <a:latin typeface="Bookman Old Style" pitchFamily="18" charset="0"/>
              </a:rPr>
              <a:t>2</a:t>
            </a:r>
            <a:r>
              <a:rPr lang="en-US" b="1">
                <a:latin typeface="Bookman Old Style" pitchFamily="18" charset="0"/>
              </a:rPr>
              <a:t> log ( f ) - 13,82 log (h</a:t>
            </a:r>
            <a:r>
              <a:rPr lang="en-US" b="1" baseline="-25000">
                <a:latin typeface="Bookman Old Style" pitchFamily="18" charset="0"/>
              </a:rPr>
              <a:t>b</a:t>
            </a:r>
            <a:r>
              <a:rPr lang="en-US" b="1">
                <a:latin typeface="Bookman Old Style" pitchFamily="18" charset="0"/>
              </a:rPr>
              <a:t>) – a (h</a:t>
            </a:r>
            <a:r>
              <a:rPr lang="en-US" b="1" baseline="-25000">
                <a:latin typeface="Bookman Old Style" pitchFamily="18" charset="0"/>
              </a:rPr>
              <a:t>m</a:t>
            </a:r>
            <a:r>
              <a:rPr lang="en-US" b="1">
                <a:latin typeface="Bookman Old Style" pitchFamily="18" charset="0"/>
              </a:rPr>
              <a:t>)  + { 44,9 – 6,55log (h</a:t>
            </a:r>
            <a:r>
              <a:rPr lang="en-US" b="1" baseline="-25000">
                <a:latin typeface="Bookman Old Style" pitchFamily="18" charset="0"/>
              </a:rPr>
              <a:t>b</a:t>
            </a:r>
            <a:r>
              <a:rPr lang="en-US" b="1">
                <a:latin typeface="Bookman Old Style" pitchFamily="18" charset="0"/>
              </a:rPr>
              <a:t>) } log (d).</a:t>
            </a: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1222375" y="299085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Dimana  : </a:t>
            </a:r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1241425" y="3371850"/>
            <a:ext cx="44672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f    = frekuensi (MHz)</a:t>
            </a:r>
          </a:p>
          <a:p>
            <a:pPr eaLnBrk="0" hangingPunct="0"/>
            <a:r>
              <a:rPr lang="en-US" b="1" i="1">
                <a:latin typeface="Bookman Old Style" pitchFamily="18" charset="0"/>
              </a:rPr>
              <a:t>h</a:t>
            </a:r>
            <a:r>
              <a:rPr lang="en-US" b="1" i="1" baseline="-25000">
                <a:latin typeface="Bookman Old Style" pitchFamily="18" charset="0"/>
              </a:rPr>
              <a:t>b</a:t>
            </a:r>
            <a:r>
              <a:rPr lang="en-US" b="1" i="1">
                <a:latin typeface="Bookman Old Style" pitchFamily="18" charset="0"/>
              </a:rPr>
              <a:t>  = tinggi antena BTS (m)</a:t>
            </a:r>
          </a:p>
          <a:p>
            <a:pPr eaLnBrk="0" hangingPunct="0"/>
            <a:r>
              <a:rPr lang="en-US" b="1" i="1">
                <a:latin typeface="Bookman Old Style" pitchFamily="18" charset="0"/>
              </a:rPr>
              <a:t>h</a:t>
            </a:r>
            <a:r>
              <a:rPr lang="en-US" b="1" i="1" baseline="-25000">
                <a:latin typeface="Bookman Old Style" pitchFamily="18" charset="0"/>
              </a:rPr>
              <a:t>m</a:t>
            </a:r>
            <a:r>
              <a:rPr lang="en-US" b="1" i="1">
                <a:latin typeface="Bookman Old Style" pitchFamily="18" charset="0"/>
              </a:rPr>
              <a:t> = tinggi antena MS (m)</a:t>
            </a:r>
          </a:p>
          <a:p>
            <a:pPr eaLnBrk="0" hangingPunct="0"/>
            <a:r>
              <a:rPr lang="en-US" b="1" i="1">
                <a:latin typeface="Bookman Old Style" pitchFamily="18" charset="0"/>
              </a:rPr>
              <a:t>d    = jarak antara BTS – MS (km)</a:t>
            </a:r>
          </a:p>
          <a:p>
            <a:pPr eaLnBrk="0" hangingPunct="0"/>
            <a:r>
              <a:rPr lang="en-US" b="1">
                <a:latin typeface="Bookman Old Style" pitchFamily="18" charset="0"/>
              </a:rPr>
              <a:t>C</a:t>
            </a:r>
            <a:r>
              <a:rPr lang="en-US" b="1" baseline="-25000">
                <a:latin typeface="Bookman Old Style" pitchFamily="18" charset="0"/>
              </a:rPr>
              <a:t>1</a:t>
            </a:r>
            <a:r>
              <a:rPr lang="en-US" b="1">
                <a:latin typeface="Bookman Old Style" pitchFamily="18" charset="0"/>
              </a:rPr>
              <a:t>  = 69,55  untuk  400 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 f    1500 </a:t>
            </a:r>
          </a:p>
          <a:p>
            <a:pPr eaLnBrk="0" hangingPunct="0"/>
            <a:r>
              <a:rPr lang="en-US" b="1">
                <a:latin typeface="Bookman Old Style" pitchFamily="18" charset="0"/>
                <a:sym typeface="Symbol" pitchFamily="18" charset="2"/>
              </a:rPr>
              <a:t>     = 46,3   untuk </a:t>
            </a:r>
            <a:r>
              <a:rPr lang="en-US" b="1">
                <a:latin typeface="Bookman Old Style" pitchFamily="18" charset="0"/>
              </a:rPr>
              <a:t>1500 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&lt; f    2000 </a:t>
            </a:r>
          </a:p>
          <a:p>
            <a:pPr eaLnBrk="0" hangingPunct="0"/>
            <a:r>
              <a:rPr lang="en-US" b="1">
                <a:latin typeface="Bookman Old Style" pitchFamily="18" charset="0"/>
                <a:sym typeface="Symbol" pitchFamily="18" charset="2"/>
              </a:rPr>
              <a:t>C</a:t>
            </a:r>
            <a:r>
              <a:rPr lang="en-US" b="1" baseline="-25000">
                <a:latin typeface="Bookman Old Style" pitchFamily="18" charset="0"/>
                <a:sym typeface="Symbol" pitchFamily="18" charset="2"/>
              </a:rPr>
              <a:t>2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  =  26,16 </a:t>
            </a:r>
            <a:r>
              <a:rPr lang="en-US" b="1">
                <a:latin typeface="Bookman Old Style" pitchFamily="18" charset="0"/>
              </a:rPr>
              <a:t>untuk  400 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 f    1500 </a:t>
            </a:r>
          </a:p>
          <a:p>
            <a:pPr eaLnBrk="0" hangingPunct="0"/>
            <a:r>
              <a:rPr lang="en-US" b="1">
                <a:latin typeface="Bookman Old Style" pitchFamily="18" charset="0"/>
                <a:sym typeface="Symbol" pitchFamily="18" charset="2"/>
              </a:rPr>
              <a:t>     =  33,9 untuk </a:t>
            </a:r>
            <a:r>
              <a:rPr lang="en-US" b="1">
                <a:latin typeface="Bookman Old Style" pitchFamily="18" charset="0"/>
              </a:rPr>
              <a:t>1500 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&lt; f    2000</a:t>
            </a:r>
            <a:r>
              <a:rPr lang="en-US" b="1" i="1">
                <a:latin typeface="Bookman Old Style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1279525" y="5886450"/>
            <a:ext cx="5748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a(h</a:t>
            </a:r>
            <a:r>
              <a:rPr lang="en-US" b="1" baseline="-25000">
                <a:latin typeface="Bookman Old Style" pitchFamily="18" charset="0"/>
              </a:rPr>
              <a:t>m</a:t>
            </a:r>
            <a:r>
              <a:rPr lang="en-US" b="1">
                <a:latin typeface="Bookman Old Style" pitchFamily="18" charset="0"/>
              </a:rPr>
              <a:t>) = {1,1log (f)  - 0,7} h</a:t>
            </a:r>
            <a:r>
              <a:rPr lang="en-US" b="1" baseline="-25000">
                <a:latin typeface="Bookman Old Style" pitchFamily="18" charset="0"/>
              </a:rPr>
              <a:t>m</a:t>
            </a:r>
            <a:r>
              <a:rPr lang="en-US" b="1">
                <a:latin typeface="Bookman Old Style" pitchFamily="18" charset="0"/>
              </a:rPr>
              <a:t> – {1,56 log(f) – 0,8 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0"/>
            <a:ext cx="8351838" cy="6165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879475" y="946150"/>
            <a:ext cx="298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en-US" b="1" i="1">
                <a:latin typeface="Bookman Old Style" pitchFamily="18" charset="0"/>
              </a:rPr>
              <a:t>  </a:t>
            </a:r>
            <a:r>
              <a:rPr lang="en-US" b="1">
                <a:latin typeface="Bookman Old Style" pitchFamily="18" charset="0"/>
              </a:rPr>
              <a:t>Daerah dense urban 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1222375" y="1327150"/>
            <a:ext cx="639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Model Hata pada daerah urban berlaku rumus sbb  : 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0" y="18034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L</a:t>
            </a:r>
            <a:r>
              <a:rPr lang="en-US" b="1" baseline="-25000">
                <a:latin typeface="Bookman Old Style" pitchFamily="18" charset="0"/>
              </a:rPr>
              <a:t>50(du)</a:t>
            </a:r>
            <a:r>
              <a:rPr lang="en-US" b="1">
                <a:latin typeface="Bookman Old Style" pitchFamily="18" charset="0"/>
              </a:rPr>
              <a:t> = C</a:t>
            </a:r>
            <a:r>
              <a:rPr lang="en-US" b="1" baseline="-25000">
                <a:latin typeface="Bookman Old Style" pitchFamily="18" charset="0"/>
              </a:rPr>
              <a:t>1</a:t>
            </a:r>
            <a:r>
              <a:rPr lang="en-US" b="1">
                <a:latin typeface="Bookman Old Style" pitchFamily="18" charset="0"/>
              </a:rPr>
              <a:t>+C</a:t>
            </a:r>
            <a:r>
              <a:rPr lang="en-US" b="1" baseline="-25000">
                <a:latin typeface="Bookman Old Style" pitchFamily="18" charset="0"/>
              </a:rPr>
              <a:t>2</a:t>
            </a:r>
            <a:r>
              <a:rPr lang="en-US" b="1">
                <a:latin typeface="Bookman Old Style" pitchFamily="18" charset="0"/>
              </a:rPr>
              <a:t> log ( f )-13,82 log (h</a:t>
            </a:r>
            <a:r>
              <a:rPr lang="en-US" b="1" baseline="-25000">
                <a:latin typeface="Bookman Old Style" pitchFamily="18" charset="0"/>
              </a:rPr>
              <a:t>b</a:t>
            </a:r>
            <a:r>
              <a:rPr lang="en-US" b="1">
                <a:latin typeface="Bookman Old Style" pitchFamily="18" charset="0"/>
              </a:rPr>
              <a:t>) – a (h</a:t>
            </a:r>
            <a:r>
              <a:rPr lang="en-US" b="1" baseline="-25000">
                <a:latin typeface="Bookman Old Style" pitchFamily="18" charset="0"/>
              </a:rPr>
              <a:t>m</a:t>
            </a:r>
            <a:r>
              <a:rPr lang="en-US" b="1">
                <a:latin typeface="Bookman Old Style" pitchFamily="18" charset="0"/>
              </a:rPr>
              <a:t>)+{ 44,9 – 6,55log (h</a:t>
            </a:r>
            <a:r>
              <a:rPr lang="en-US" b="1" baseline="-25000">
                <a:latin typeface="Bookman Old Style" pitchFamily="18" charset="0"/>
              </a:rPr>
              <a:t>b</a:t>
            </a:r>
            <a:r>
              <a:rPr lang="en-US" b="1">
                <a:latin typeface="Bookman Old Style" pitchFamily="18" charset="0"/>
              </a:rPr>
              <a:t>) } log (d)+C</a:t>
            </a:r>
            <a:r>
              <a:rPr lang="en-US" b="1" baseline="-25000">
                <a:latin typeface="Bookman Old Style" pitchFamily="18" charset="0"/>
              </a:rPr>
              <a:t>m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1222375" y="25273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Dimana  : </a:t>
            </a:r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1241425" y="2908300"/>
            <a:ext cx="44672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f    = frekuensi (MHz)</a:t>
            </a:r>
          </a:p>
          <a:p>
            <a:pPr eaLnBrk="0" hangingPunct="0"/>
            <a:r>
              <a:rPr lang="en-US" b="1" i="1">
                <a:latin typeface="Bookman Old Style" pitchFamily="18" charset="0"/>
              </a:rPr>
              <a:t>h</a:t>
            </a:r>
            <a:r>
              <a:rPr lang="en-US" b="1" i="1" baseline="-25000">
                <a:latin typeface="Bookman Old Style" pitchFamily="18" charset="0"/>
              </a:rPr>
              <a:t>b</a:t>
            </a:r>
            <a:r>
              <a:rPr lang="en-US" b="1" i="1">
                <a:latin typeface="Bookman Old Style" pitchFamily="18" charset="0"/>
              </a:rPr>
              <a:t>  = tinggi antena BTS (m)</a:t>
            </a:r>
          </a:p>
          <a:p>
            <a:pPr eaLnBrk="0" hangingPunct="0"/>
            <a:r>
              <a:rPr lang="en-US" b="1" i="1">
                <a:latin typeface="Bookman Old Style" pitchFamily="18" charset="0"/>
              </a:rPr>
              <a:t>h</a:t>
            </a:r>
            <a:r>
              <a:rPr lang="en-US" b="1" i="1" baseline="-25000">
                <a:latin typeface="Bookman Old Style" pitchFamily="18" charset="0"/>
              </a:rPr>
              <a:t>m</a:t>
            </a:r>
            <a:r>
              <a:rPr lang="en-US" b="1" i="1">
                <a:latin typeface="Bookman Old Style" pitchFamily="18" charset="0"/>
              </a:rPr>
              <a:t> = tinggi antena MS (m)</a:t>
            </a:r>
          </a:p>
          <a:p>
            <a:pPr eaLnBrk="0" hangingPunct="0"/>
            <a:r>
              <a:rPr lang="en-US" b="1" i="1">
                <a:latin typeface="Bookman Old Style" pitchFamily="18" charset="0"/>
              </a:rPr>
              <a:t>d    = jarak antara BTS – MS (km)</a:t>
            </a:r>
          </a:p>
          <a:p>
            <a:pPr eaLnBrk="0" hangingPunct="0"/>
            <a:r>
              <a:rPr lang="en-US" b="1">
                <a:latin typeface="Bookman Old Style" pitchFamily="18" charset="0"/>
              </a:rPr>
              <a:t>C</a:t>
            </a:r>
            <a:r>
              <a:rPr lang="en-US" b="1" baseline="-25000">
                <a:latin typeface="Bookman Old Style" pitchFamily="18" charset="0"/>
              </a:rPr>
              <a:t>1</a:t>
            </a:r>
            <a:r>
              <a:rPr lang="en-US" b="1">
                <a:latin typeface="Bookman Old Style" pitchFamily="18" charset="0"/>
              </a:rPr>
              <a:t>  = 69,55  untuk  400 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 f    1500 </a:t>
            </a:r>
          </a:p>
          <a:p>
            <a:pPr eaLnBrk="0" hangingPunct="0"/>
            <a:r>
              <a:rPr lang="en-US" b="1">
                <a:latin typeface="Bookman Old Style" pitchFamily="18" charset="0"/>
                <a:sym typeface="Symbol" pitchFamily="18" charset="2"/>
              </a:rPr>
              <a:t>     = 46,3   untuk </a:t>
            </a:r>
            <a:r>
              <a:rPr lang="en-US" b="1">
                <a:latin typeface="Bookman Old Style" pitchFamily="18" charset="0"/>
              </a:rPr>
              <a:t>1500 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&lt; f    2000 </a:t>
            </a:r>
          </a:p>
          <a:p>
            <a:pPr eaLnBrk="0" hangingPunct="0"/>
            <a:r>
              <a:rPr lang="en-US" b="1">
                <a:latin typeface="Bookman Old Style" pitchFamily="18" charset="0"/>
                <a:sym typeface="Symbol" pitchFamily="18" charset="2"/>
              </a:rPr>
              <a:t>C</a:t>
            </a:r>
            <a:r>
              <a:rPr lang="en-US" b="1" baseline="-25000">
                <a:latin typeface="Bookman Old Style" pitchFamily="18" charset="0"/>
                <a:sym typeface="Symbol" pitchFamily="18" charset="2"/>
              </a:rPr>
              <a:t>2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  =  26,16 </a:t>
            </a:r>
            <a:r>
              <a:rPr lang="en-US" b="1">
                <a:latin typeface="Bookman Old Style" pitchFamily="18" charset="0"/>
              </a:rPr>
              <a:t>untuk  400 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 f    1500 </a:t>
            </a:r>
          </a:p>
          <a:p>
            <a:pPr eaLnBrk="0" hangingPunct="0"/>
            <a:r>
              <a:rPr lang="en-US" b="1">
                <a:latin typeface="Bookman Old Style" pitchFamily="18" charset="0"/>
                <a:sym typeface="Symbol" pitchFamily="18" charset="2"/>
              </a:rPr>
              <a:t>      =  33,9 untuk </a:t>
            </a:r>
            <a:r>
              <a:rPr lang="en-US" b="1">
                <a:latin typeface="Bookman Old Style" pitchFamily="18" charset="0"/>
              </a:rPr>
              <a:t>1500 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&lt; f    2000 </a:t>
            </a:r>
          </a:p>
          <a:p>
            <a:pPr eaLnBrk="0" hangingPunct="0"/>
            <a:r>
              <a:rPr lang="en-US" b="1">
                <a:latin typeface="Bookman Old Style" pitchFamily="18" charset="0"/>
                <a:sym typeface="Symbol" pitchFamily="18" charset="2"/>
              </a:rPr>
              <a:t>Cm = 3 dB </a:t>
            </a:r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1279525" y="5865813"/>
            <a:ext cx="4287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a(h</a:t>
            </a:r>
            <a:r>
              <a:rPr lang="en-US" b="1" baseline="-25000">
                <a:latin typeface="Bookman Old Style" pitchFamily="18" charset="0"/>
              </a:rPr>
              <a:t>m</a:t>
            </a:r>
            <a:r>
              <a:rPr lang="en-US" b="1">
                <a:latin typeface="Bookman Old Style" pitchFamily="18" charset="0"/>
              </a:rPr>
              <a:t>) = 3,2{ log(11,75h</a:t>
            </a:r>
            <a:r>
              <a:rPr lang="en-US" b="1" baseline="-25000">
                <a:latin typeface="Bookman Old Style" pitchFamily="18" charset="0"/>
              </a:rPr>
              <a:t>m</a:t>
            </a:r>
            <a:r>
              <a:rPr lang="en-US" b="1">
                <a:latin typeface="Bookman Old Style" pitchFamily="18" charset="0"/>
              </a:rPr>
              <a:t>) } </a:t>
            </a:r>
            <a:r>
              <a:rPr lang="en-US" b="1" baseline="30000">
                <a:latin typeface="Bookman Old Style" pitchFamily="18" charset="0"/>
              </a:rPr>
              <a:t>2</a:t>
            </a:r>
            <a:r>
              <a:rPr lang="en-US" b="1">
                <a:latin typeface="Bookman Old Style" pitchFamily="18" charset="0"/>
              </a:rPr>
              <a:t> – 4,97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879475" y="946150"/>
            <a:ext cx="2719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en-US" b="1" i="1">
                <a:latin typeface="Bookman Old Style" pitchFamily="18" charset="0"/>
              </a:rPr>
              <a:t>  Daerah suburban </a:t>
            </a: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1265238" y="1484313"/>
            <a:ext cx="42497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L</a:t>
            </a:r>
            <a:r>
              <a:rPr lang="en-US" b="1" baseline="-25000">
                <a:latin typeface="Bookman Old Style" pitchFamily="18" charset="0"/>
              </a:rPr>
              <a:t>50(su)</a:t>
            </a:r>
            <a:r>
              <a:rPr lang="en-US" b="1">
                <a:latin typeface="Bookman Old Style" pitchFamily="18" charset="0"/>
              </a:rPr>
              <a:t> = L</a:t>
            </a:r>
            <a:r>
              <a:rPr lang="en-US" b="1" baseline="-25000">
                <a:latin typeface="Bookman Old Style" pitchFamily="18" charset="0"/>
              </a:rPr>
              <a:t>50(u)</a:t>
            </a:r>
            <a:r>
              <a:rPr lang="en-US" b="1">
                <a:latin typeface="Bookman Old Style" pitchFamily="18" charset="0"/>
              </a:rPr>
              <a:t> – 2{log(f/28)}</a:t>
            </a:r>
            <a:r>
              <a:rPr lang="en-US" b="1" baseline="30000">
                <a:latin typeface="Bookman Old Style" pitchFamily="18" charset="0"/>
              </a:rPr>
              <a:t>2</a:t>
            </a:r>
            <a:r>
              <a:rPr lang="en-US" b="1">
                <a:latin typeface="Bookman Old Style" pitchFamily="18" charset="0"/>
              </a:rPr>
              <a:t> – 5,4 </a:t>
            </a:r>
          </a:p>
          <a:p>
            <a:pPr eaLnBrk="0" hangingPunct="0"/>
            <a:endParaRPr lang="en-US" b="1" baseline="-25000">
              <a:latin typeface="Bookman Old Style" pitchFamily="18" charset="0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868363" y="2332038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en-US" b="1" i="1">
                <a:latin typeface="Bookman Old Style" pitchFamily="18" charset="0"/>
              </a:rPr>
              <a:t>  Daerah rural terbuka 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1254125" y="2870200"/>
            <a:ext cx="7005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L</a:t>
            </a:r>
            <a:r>
              <a:rPr lang="en-US" b="1" baseline="-25000">
                <a:latin typeface="Bookman Old Style" pitchFamily="18" charset="0"/>
              </a:rPr>
              <a:t>50(rt)</a:t>
            </a:r>
            <a:r>
              <a:rPr lang="en-US" b="1">
                <a:latin typeface="Bookman Old Style" pitchFamily="18" charset="0"/>
              </a:rPr>
              <a:t> = L</a:t>
            </a:r>
            <a:r>
              <a:rPr lang="en-US" b="1" baseline="-25000">
                <a:latin typeface="Bookman Old Style" pitchFamily="18" charset="0"/>
              </a:rPr>
              <a:t>50(u)</a:t>
            </a:r>
            <a:r>
              <a:rPr lang="en-US" b="1">
                <a:latin typeface="Bookman Old Style" pitchFamily="18" charset="0"/>
              </a:rPr>
              <a:t> – 4,78{log(f)}</a:t>
            </a:r>
            <a:r>
              <a:rPr lang="en-US" b="1" baseline="30000">
                <a:latin typeface="Bookman Old Style" pitchFamily="18" charset="0"/>
              </a:rPr>
              <a:t>2</a:t>
            </a:r>
            <a:r>
              <a:rPr lang="en-US" b="1">
                <a:latin typeface="Bookman Old Style" pitchFamily="18" charset="0"/>
              </a:rPr>
              <a:t> + 18,33log(f) – 40,94 </a:t>
            </a:r>
          </a:p>
          <a:p>
            <a:pPr eaLnBrk="0" hangingPunct="0"/>
            <a:endParaRPr lang="en-US" b="1" baseline="-2500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0" y="1125538"/>
            <a:ext cx="914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85900" indent="-1485900" eaLnBrk="0" hangingPunct="0">
              <a:lnSpc>
                <a:spcPct val="80000"/>
              </a:lnSpc>
              <a:tabLst>
                <a:tab pos="1657350" algn="l"/>
              </a:tabLst>
            </a:pPr>
            <a:r>
              <a:rPr lang="en-US" sz="2000" b="1">
                <a:solidFill>
                  <a:schemeClr val="accent2"/>
                </a:solidFill>
                <a:cs typeface="Arial" charset="0"/>
              </a:rPr>
              <a:t>Kelebihan  	:	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mudah digunakan ( langsung dimasukkan   pada  rumus jadi )</a:t>
            </a:r>
            <a:endParaRPr lang="en-US" sz="2000" b="1">
              <a:solidFill>
                <a:schemeClr val="accent2"/>
              </a:solidFill>
              <a:cs typeface="Arial" charset="0"/>
            </a:endParaRPr>
          </a:p>
          <a:p>
            <a:pPr marL="1485900" indent="-1485900" eaLnBrk="0" hangingPunct="0">
              <a:lnSpc>
                <a:spcPct val="80000"/>
              </a:lnSpc>
              <a:tabLst>
                <a:tab pos="1657350" algn="l"/>
              </a:tabLst>
            </a:pPr>
            <a:r>
              <a:rPr lang="en-US" sz="2000" b="1">
                <a:solidFill>
                  <a:schemeClr val="accent2"/>
                </a:solidFill>
                <a:cs typeface="Arial" charset="0"/>
              </a:rPr>
              <a:t>Kekurangan	: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	tidak ada parameter eksak yang tegas antara daerah kota, 	        	daerah suburban, maupun daerah terbuka 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50825" y="2322513"/>
            <a:ext cx="8424863" cy="406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1">
                <a:cs typeface="Arial" charset="0"/>
              </a:rPr>
              <a:t>L</a:t>
            </a:r>
            <a:r>
              <a:rPr lang="en-US" sz="2000" b="1" baseline="-30000">
                <a:cs typeface="Arial" charset="0"/>
              </a:rPr>
              <a:t>u</a:t>
            </a:r>
            <a:r>
              <a:rPr lang="en-US" sz="2000" b="1">
                <a:cs typeface="Arial" charset="0"/>
              </a:rPr>
              <a:t> = 69,55+26,16log f</a:t>
            </a:r>
            <a:r>
              <a:rPr lang="en-US" sz="2000" b="1" baseline="-30000">
                <a:cs typeface="Arial" charset="0"/>
              </a:rPr>
              <a:t>C</a:t>
            </a:r>
            <a:r>
              <a:rPr lang="en-US" sz="2000" b="1">
                <a:cs typeface="Arial" charset="0"/>
              </a:rPr>
              <a:t> –13,83log h</a:t>
            </a:r>
            <a:r>
              <a:rPr lang="en-US" sz="2000" b="1" baseline="-30000">
                <a:cs typeface="Arial" charset="0"/>
              </a:rPr>
              <a:t>T</a:t>
            </a:r>
            <a:r>
              <a:rPr lang="en-US" sz="2000" b="1">
                <a:cs typeface="Arial" charset="0"/>
              </a:rPr>
              <a:t> – a(h</a:t>
            </a:r>
            <a:r>
              <a:rPr lang="en-US" sz="2000" b="1" baseline="-30000">
                <a:cs typeface="Arial" charset="0"/>
              </a:rPr>
              <a:t>R</a:t>
            </a:r>
            <a:r>
              <a:rPr lang="en-US" sz="2000" b="1">
                <a:cs typeface="Arial" charset="0"/>
              </a:rPr>
              <a:t>)+[44,9 – 6,55 log h</a:t>
            </a:r>
            <a:r>
              <a:rPr lang="en-US" sz="2000" b="1" baseline="-30000">
                <a:cs typeface="Arial" charset="0"/>
              </a:rPr>
              <a:t>T</a:t>
            </a:r>
            <a:r>
              <a:rPr lang="en-US" sz="2000" b="1">
                <a:cs typeface="Arial" charset="0"/>
              </a:rPr>
              <a:t> ] log d</a:t>
            </a:r>
            <a:endParaRPr lang="en-US" sz="3600" b="1"/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755650" y="2741613"/>
            <a:ext cx="316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spcBef>
                <a:spcPct val="50000"/>
              </a:spcBef>
            </a:pPr>
            <a:r>
              <a:rPr lang="en-US" sz="2000"/>
              <a:t>Dimana , </a:t>
            </a:r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966788" y="3084513"/>
            <a:ext cx="81803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cs typeface="Arial" charset="0"/>
              </a:rPr>
              <a:t>150 </a:t>
            </a:r>
            <a:r>
              <a:rPr lang="en-US">
                <a:cs typeface="Arial" charset="0"/>
                <a:sym typeface="Symbol" pitchFamily="18" charset="2"/>
              </a:rPr>
              <a:t></a:t>
            </a:r>
            <a:r>
              <a:rPr lang="en-US">
                <a:cs typeface="Arial" charset="0"/>
              </a:rPr>
              <a:t> f</a:t>
            </a:r>
            <a:r>
              <a:rPr lang="en-US" baseline="-30000">
                <a:cs typeface="Arial" charset="0"/>
                <a:sym typeface="Symbol" pitchFamily="18" charset="2"/>
              </a:rPr>
              <a:t>C </a:t>
            </a:r>
            <a:r>
              <a:rPr lang="en-US">
                <a:cs typeface="Arial" charset="0"/>
                <a:sym typeface="Symbol" pitchFamily="18" charset="2"/>
              </a:rPr>
              <a:t></a:t>
            </a:r>
            <a:r>
              <a:rPr lang="en-US">
                <a:cs typeface="Arial" charset="0"/>
              </a:rPr>
              <a:t>  </a:t>
            </a:r>
            <a:r>
              <a:rPr lang="en-US">
                <a:cs typeface="Arial" charset="0"/>
                <a:sym typeface="Symbol" pitchFamily="18" charset="2"/>
              </a:rPr>
              <a:t>1500 MHz</a:t>
            </a:r>
            <a:endParaRPr lang="en-US" sz="1700">
              <a:cs typeface="Arial" charset="0"/>
              <a:sym typeface="Symbol" pitchFamily="18" charset="2"/>
            </a:endParaRPr>
          </a:p>
          <a:p>
            <a:pPr eaLnBrk="0" hangingPunct="0"/>
            <a:r>
              <a:rPr lang="en-US">
                <a:cs typeface="Arial" charset="0"/>
                <a:sym typeface="Symbol" pitchFamily="18" charset="2"/>
              </a:rPr>
              <a:t>30 </a:t>
            </a:r>
            <a:r>
              <a:rPr lang="en-US">
                <a:cs typeface="Arial" charset="0"/>
              </a:rPr>
              <a:t> h</a:t>
            </a:r>
            <a:r>
              <a:rPr lang="en-US" baseline="-30000">
                <a:cs typeface="Arial" charset="0"/>
                <a:sym typeface="Symbol" pitchFamily="18" charset="2"/>
              </a:rPr>
              <a:t>T </a:t>
            </a:r>
            <a:r>
              <a:rPr lang="en-US">
                <a:cs typeface="Arial" charset="0"/>
                <a:sym typeface="Symbol" pitchFamily="18" charset="2"/>
              </a:rPr>
              <a:t></a:t>
            </a:r>
            <a:r>
              <a:rPr lang="en-US">
                <a:cs typeface="Arial" charset="0"/>
              </a:rPr>
              <a:t>  </a:t>
            </a:r>
            <a:r>
              <a:rPr lang="en-US">
                <a:cs typeface="Arial" charset="0"/>
                <a:sym typeface="Symbol" pitchFamily="18" charset="2"/>
              </a:rPr>
              <a:t>200 m</a:t>
            </a:r>
            <a:endParaRPr lang="en-US" sz="1700">
              <a:cs typeface="Arial" charset="0"/>
              <a:sym typeface="Symbol" pitchFamily="18" charset="2"/>
            </a:endParaRPr>
          </a:p>
          <a:p>
            <a:pPr eaLnBrk="0" hangingPunct="0"/>
            <a:r>
              <a:rPr lang="en-US">
                <a:cs typeface="Arial" charset="0"/>
                <a:sym typeface="Symbol" pitchFamily="18" charset="2"/>
              </a:rPr>
              <a:t>1 </a:t>
            </a:r>
            <a:r>
              <a:rPr lang="en-US">
                <a:cs typeface="Arial" charset="0"/>
              </a:rPr>
              <a:t> d</a:t>
            </a:r>
            <a:r>
              <a:rPr lang="en-US" baseline="-30000">
                <a:cs typeface="Arial" charset="0"/>
                <a:sym typeface="Symbol" pitchFamily="18" charset="2"/>
              </a:rPr>
              <a:t>  </a:t>
            </a:r>
            <a:r>
              <a:rPr lang="en-US">
                <a:cs typeface="Arial" charset="0"/>
                <a:sym typeface="Symbol" pitchFamily="18" charset="2"/>
              </a:rPr>
              <a:t></a:t>
            </a:r>
            <a:r>
              <a:rPr lang="en-US">
                <a:cs typeface="Arial" charset="0"/>
              </a:rPr>
              <a:t>  </a:t>
            </a:r>
            <a:r>
              <a:rPr lang="en-US">
                <a:cs typeface="Arial" charset="0"/>
                <a:sym typeface="Symbol" pitchFamily="18" charset="2"/>
              </a:rPr>
              <a:t>20 km</a:t>
            </a:r>
            <a:endParaRPr lang="en-US" sz="1700">
              <a:cs typeface="Arial" charset="0"/>
              <a:sym typeface="Symbol" pitchFamily="18" charset="2"/>
            </a:endParaRPr>
          </a:p>
          <a:p>
            <a:pPr eaLnBrk="0" hangingPunct="0"/>
            <a:r>
              <a:rPr lang="en-US">
                <a:cs typeface="Arial" charset="0"/>
                <a:sym typeface="Symbol" pitchFamily="18" charset="2"/>
              </a:rPr>
              <a:t>a(h</a:t>
            </a:r>
            <a:r>
              <a:rPr lang="en-US" baseline="-30000">
                <a:cs typeface="Arial" charset="0"/>
                <a:sym typeface="Symbol" pitchFamily="18" charset="2"/>
              </a:rPr>
              <a:t>R</a:t>
            </a:r>
            <a:r>
              <a:rPr lang="en-US">
                <a:cs typeface="Arial" charset="0"/>
                <a:sym typeface="Symbol" pitchFamily="18" charset="2"/>
              </a:rPr>
              <a:t>) adalah faktor koreksi antenna mobile  yang nilainya adalah sebagai berikut :</a:t>
            </a:r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492125" y="1960563"/>
            <a:ext cx="316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>
                <a:solidFill>
                  <a:srgbClr val="FF0000"/>
                </a:solidFill>
              </a:rPr>
              <a:t> Daerah kota</a:t>
            </a:r>
          </a:p>
        </p:txBody>
      </p:sp>
      <p:sp>
        <p:nvSpPr>
          <p:cNvPr id="52232" name="Rectangle 7"/>
          <p:cNvSpPr>
            <a:spLocks noChangeArrowheads="1"/>
          </p:cNvSpPr>
          <p:nvPr/>
        </p:nvSpPr>
        <p:spPr bwMode="auto">
          <a:xfrm>
            <a:off x="1055688" y="4322763"/>
            <a:ext cx="7739062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7150" eaLnBrk="0" hangingPunct="0">
              <a:lnSpc>
                <a:spcPct val="110000"/>
              </a:lnSpc>
              <a:buFontTx/>
              <a:buChar char="•"/>
            </a:pPr>
            <a:r>
              <a:rPr lang="en-US" b="1">
                <a:cs typeface="Arial" charset="0"/>
              </a:rPr>
              <a:t> Untuk kota kecil dan menengah, </a:t>
            </a:r>
            <a:endParaRPr lang="en-US" sz="1700">
              <a:cs typeface="Arial" charset="0"/>
            </a:endParaRPr>
          </a:p>
          <a:p>
            <a:pPr marL="514350" indent="-57150" eaLnBrk="0" hangingPunct="0">
              <a:lnSpc>
                <a:spcPct val="110000"/>
              </a:lnSpc>
            </a:pPr>
            <a:r>
              <a:rPr lang="en-US" sz="2000">
                <a:cs typeface="Arial" charset="0"/>
              </a:rPr>
              <a:t>        a(h</a:t>
            </a:r>
            <a:r>
              <a:rPr lang="en-US" sz="2000" baseline="-30000">
                <a:cs typeface="Arial" charset="0"/>
              </a:rPr>
              <a:t>R</a:t>
            </a:r>
            <a:r>
              <a:rPr lang="en-US" sz="2000">
                <a:cs typeface="Arial" charset="0"/>
              </a:rPr>
              <a:t>) = (1,1 log f</a:t>
            </a:r>
            <a:r>
              <a:rPr lang="en-US" sz="2000" baseline="-30000">
                <a:cs typeface="Arial" charset="0"/>
              </a:rPr>
              <a:t>C</a:t>
            </a:r>
            <a:r>
              <a:rPr lang="en-US" sz="2000">
                <a:cs typeface="Arial" charset="0"/>
              </a:rPr>
              <a:t> – 0,7 )h</a:t>
            </a:r>
            <a:r>
              <a:rPr lang="en-US" sz="2000" baseline="-30000">
                <a:cs typeface="Arial" charset="0"/>
              </a:rPr>
              <a:t>R</a:t>
            </a:r>
            <a:r>
              <a:rPr lang="en-US" sz="2000">
                <a:cs typeface="Arial" charset="0"/>
              </a:rPr>
              <a:t> – (1,56 log f</a:t>
            </a:r>
            <a:r>
              <a:rPr lang="en-US" sz="2000" baseline="-30000">
                <a:cs typeface="Arial" charset="0"/>
              </a:rPr>
              <a:t>C</a:t>
            </a:r>
            <a:r>
              <a:rPr lang="en-US" sz="2000">
                <a:cs typeface="Arial" charset="0"/>
              </a:rPr>
              <a:t> – 0,8 ) dB</a:t>
            </a:r>
            <a:endParaRPr lang="en-US" sz="1700">
              <a:cs typeface="Arial" charset="0"/>
            </a:endParaRPr>
          </a:p>
          <a:p>
            <a:pPr marL="514350" indent="-57150" eaLnBrk="0" hangingPunct="0">
              <a:lnSpc>
                <a:spcPct val="110000"/>
              </a:lnSpc>
            </a:pPr>
            <a:r>
              <a:rPr lang="en-US">
                <a:cs typeface="Arial" charset="0"/>
              </a:rPr>
              <a:t>         dimana, 1 </a:t>
            </a:r>
            <a:r>
              <a:rPr lang="en-US">
                <a:cs typeface="Arial" charset="0"/>
                <a:sym typeface="Symbol" pitchFamily="18" charset="2"/>
              </a:rPr>
              <a:t></a:t>
            </a:r>
            <a:r>
              <a:rPr lang="en-US">
                <a:cs typeface="Arial" charset="0"/>
              </a:rPr>
              <a:t> h</a:t>
            </a:r>
            <a:r>
              <a:rPr lang="en-US" baseline="-30000">
                <a:cs typeface="Arial" charset="0"/>
                <a:sym typeface="Symbol" pitchFamily="18" charset="2"/>
              </a:rPr>
              <a:t>R </a:t>
            </a:r>
            <a:r>
              <a:rPr lang="en-US">
                <a:cs typeface="Arial" charset="0"/>
                <a:sym typeface="Symbol" pitchFamily="18" charset="2"/>
              </a:rPr>
              <a:t> </a:t>
            </a:r>
            <a:r>
              <a:rPr lang="en-US">
                <a:cs typeface="Arial" charset="0"/>
              </a:rPr>
              <a:t>  </a:t>
            </a:r>
            <a:r>
              <a:rPr lang="en-US">
                <a:cs typeface="Arial" charset="0"/>
                <a:sym typeface="Symbol" pitchFamily="18" charset="2"/>
              </a:rPr>
              <a:t>10 m</a:t>
            </a:r>
            <a:endParaRPr lang="en-US" sz="1700">
              <a:cs typeface="Arial" charset="0"/>
              <a:sym typeface="Symbol" pitchFamily="18" charset="2"/>
            </a:endParaRPr>
          </a:p>
          <a:p>
            <a:pPr marL="514350" indent="-57150" eaLnBrk="0" hangingPunct="0">
              <a:lnSpc>
                <a:spcPct val="110000"/>
              </a:lnSpc>
              <a:buFontTx/>
              <a:buChar char="•"/>
            </a:pPr>
            <a:r>
              <a:rPr lang="en-US">
                <a:cs typeface="Arial" charset="0"/>
                <a:sym typeface="Symbol" pitchFamily="18" charset="2"/>
              </a:rPr>
              <a:t>  </a:t>
            </a:r>
            <a:r>
              <a:rPr lang="en-US" b="1">
                <a:cs typeface="Arial" charset="0"/>
                <a:sym typeface="Symbol" pitchFamily="18" charset="2"/>
              </a:rPr>
              <a:t>Untuk kota besar, </a:t>
            </a:r>
            <a:endParaRPr lang="en-US" sz="1700">
              <a:cs typeface="Arial" charset="0"/>
              <a:sym typeface="Symbol" pitchFamily="18" charset="2"/>
            </a:endParaRPr>
          </a:p>
          <a:p>
            <a:pPr marL="514350" indent="-57150" eaLnBrk="0" hangingPunct="0">
              <a:lnSpc>
                <a:spcPct val="110000"/>
              </a:lnSpc>
            </a:pPr>
            <a:r>
              <a:rPr lang="en-US">
                <a:cs typeface="Arial" charset="0"/>
                <a:sym typeface="Symbol" pitchFamily="18" charset="2"/>
              </a:rPr>
              <a:t>         </a:t>
            </a:r>
            <a:r>
              <a:rPr lang="en-US" sz="2000">
                <a:cs typeface="Arial" charset="0"/>
                <a:sym typeface="Symbol" pitchFamily="18" charset="2"/>
              </a:rPr>
              <a:t>a(h</a:t>
            </a:r>
            <a:r>
              <a:rPr lang="en-US" sz="2000" baseline="-30000">
                <a:cs typeface="Arial" charset="0"/>
                <a:sym typeface="Symbol" pitchFamily="18" charset="2"/>
              </a:rPr>
              <a:t>R</a:t>
            </a:r>
            <a:r>
              <a:rPr lang="en-US" sz="2000">
                <a:cs typeface="Arial" charset="0"/>
                <a:sym typeface="Symbol" pitchFamily="18" charset="2"/>
              </a:rPr>
              <a:t>) = 8,29 (log 1,54h</a:t>
            </a:r>
            <a:r>
              <a:rPr lang="en-US" sz="2000" baseline="-30000">
                <a:cs typeface="Arial" charset="0"/>
                <a:sym typeface="Symbol" pitchFamily="18" charset="2"/>
              </a:rPr>
              <a:t>R</a:t>
            </a:r>
            <a:r>
              <a:rPr lang="en-US" sz="2000">
                <a:cs typeface="Arial" charset="0"/>
                <a:sym typeface="Symbol" pitchFamily="18" charset="2"/>
              </a:rPr>
              <a:t> )</a:t>
            </a:r>
            <a:r>
              <a:rPr lang="en-US" sz="2000" baseline="30000">
                <a:cs typeface="Arial" charset="0"/>
                <a:sym typeface="Symbol" pitchFamily="18" charset="2"/>
              </a:rPr>
              <a:t>2  </a:t>
            </a:r>
            <a:r>
              <a:rPr lang="en-US" sz="2000">
                <a:cs typeface="Arial" charset="0"/>
                <a:sym typeface="Symbol" pitchFamily="18" charset="2"/>
              </a:rPr>
              <a:t>– 1,1  dB   f</a:t>
            </a:r>
            <a:r>
              <a:rPr lang="en-US" sz="2000" baseline="-30000">
                <a:cs typeface="Arial" charset="0"/>
                <a:sym typeface="Symbol" pitchFamily="18" charset="2"/>
              </a:rPr>
              <a:t>C</a:t>
            </a:r>
            <a:r>
              <a:rPr lang="en-US" sz="2000">
                <a:cs typeface="Arial" charset="0"/>
                <a:sym typeface="Symbol" pitchFamily="18" charset="2"/>
              </a:rPr>
              <a:t> </a:t>
            </a:r>
            <a:r>
              <a:rPr lang="en-US" sz="2000">
                <a:cs typeface="Arial" charset="0"/>
              </a:rPr>
              <a:t> 300 MHz</a:t>
            </a:r>
            <a:r>
              <a:rPr lang="en-US" sz="1700">
                <a:cs typeface="Arial" charset="0"/>
                <a:sym typeface="Symbol" pitchFamily="18" charset="2"/>
              </a:rPr>
              <a:t>            </a:t>
            </a:r>
          </a:p>
          <a:p>
            <a:pPr marL="514350" indent="-57150" eaLnBrk="0" hangingPunct="0">
              <a:lnSpc>
                <a:spcPct val="110000"/>
              </a:lnSpc>
            </a:pPr>
            <a:r>
              <a:rPr lang="en-US" sz="1700">
                <a:cs typeface="Arial" charset="0"/>
                <a:sym typeface="Symbol" pitchFamily="18" charset="2"/>
              </a:rPr>
              <a:t>         </a:t>
            </a:r>
            <a:r>
              <a:rPr lang="en-US" sz="2000">
                <a:cs typeface="Arial" charset="0"/>
                <a:sym typeface="Symbol" pitchFamily="18" charset="2"/>
              </a:rPr>
              <a:t>a(h</a:t>
            </a:r>
            <a:r>
              <a:rPr lang="en-US" sz="2000" baseline="-30000">
                <a:cs typeface="Arial" charset="0"/>
                <a:sym typeface="Symbol" pitchFamily="18" charset="2"/>
              </a:rPr>
              <a:t>R</a:t>
            </a:r>
            <a:r>
              <a:rPr lang="en-US" sz="2000">
                <a:cs typeface="Arial" charset="0"/>
                <a:sym typeface="Symbol" pitchFamily="18" charset="2"/>
              </a:rPr>
              <a:t>) = 3,2 (log 11,75h</a:t>
            </a:r>
            <a:r>
              <a:rPr lang="en-US" sz="2000" baseline="-30000">
                <a:cs typeface="Arial" charset="0"/>
                <a:sym typeface="Symbol" pitchFamily="18" charset="2"/>
              </a:rPr>
              <a:t>R</a:t>
            </a:r>
            <a:r>
              <a:rPr lang="en-US" sz="2000">
                <a:cs typeface="Arial" charset="0"/>
                <a:sym typeface="Symbol" pitchFamily="18" charset="2"/>
              </a:rPr>
              <a:t> )</a:t>
            </a:r>
            <a:r>
              <a:rPr lang="en-US" sz="2000" baseline="30000">
                <a:cs typeface="Arial" charset="0"/>
                <a:sym typeface="Symbol" pitchFamily="18" charset="2"/>
              </a:rPr>
              <a:t>2  </a:t>
            </a:r>
            <a:r>
              <a:rPr lang="en-US" sz="2000">
                <a:cs typeface="Arial" charset="0"/>
                <a:sym typeface="Symbol" pitchFamily="18" charset="2"/>
              </a:rPr>
              <a:t>– 4,97  dB   f</a:t>
            </a:r>
            <a:r>
              <a:rPr lang="en-US" sz="2000" baseline="-30000">
                <a:cs typeface="Arial" charset="0"/>
                <a:sym typeface="Symbol" pitchFamily="18" charset="2"/>
              </a:rPr>
              <a:t>C</a:t>
            </a:r>
            <a:r>
              <a:rPr lang="en-US" sz="2000">
                <a:cs typeface="Arial" charset="0"/>
                <a:sym typeface="Symbol" pitchFamily="18" charset="2"/>
              </a:rPr>
              <a:t> &gt;</a:t>
            </a:r>
            <a:r>
              <a:rPr lang="en-US" sz="2000">
                <a:cs typeface="Arial" charset="0"/>
              </a:rPr>
              <a:t> 300 MHz</a:t>
            </a:r>
            <a:endParaRPr lang="en-US" sz="2000">
              <a:cs typeface="Arial" charset="0"/>
              <a:sym typeface="Symbol" pitchFamily="18" charset="2"/>
            </a:endParaRPr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468313" y="549275"/>
            <a:ext cx="6542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</a:rPr>
              <a:t>Okumura-Hata Prediction Model</a:t>
            </a:r>
          </a:p>
        </p:txBody>
      </p:sp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0" y="76200"/>
            <a:ext cx="594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/>
              <a:t>Prediction Model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492125" y="1409700"/>
            <a:ext cx="316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>
                <a:solidFill>
                  <a:srgbClr val="FF0000"/>
                </a:solidFill>
              </a:rPr>
              <a:t> Daerah Suburban</a:t>
            </a:r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3368675" y="2981325"/>
            <a:ext cx="914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1354138" y="1866900"/>
          <a:ext cx="3659187" cy="1066800"/>
        </p:xfrm>
        <a:graphic>
          <a:graphicData uri="http://schemas.openxmlformats.org/presentationml/2006/ole">
            <p:oleObj spid="_x0000_s14338" name="Equation" r:id="rId4" imgW="1714500" imgH="584200" progId="Equation.3">
              <p:embed/>
            </p:oleObj>
          </a:graphicData>
        </a:graphic>
      </p:graphicFrame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509588" y="2914650"/>
            <a:ext cx="3167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>
                <a:solidFill>
                  <a:srgbClr val="FF0000"/>
                </a:solidFill>
              </a:rPr>
              <a:t> Daerah </a:t>
            </a:r>
            <a:r>
              <a:rPr lang="en-US" sz="2000" b="1" i="1">
                <a:solidFill>
                  <a:srgbClr val="FF0000"/>
                </a:solidFill>
              </a:rPr>
              <a:t>Open Area</a:t>
            </a: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2782888" y="3214688"/>
            <a:ext cx="914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1371600" y="3352800"/>
          <a:ext cx="6121400" cy="533400"/>
        </p:xfrm>
        <a:graphic>
          <a:graphicData uri="http://schemas.openxmlformats.org/presentationml/2006/ole">
            <p:oleObj spid="_x0000_s14339" name="Equation" r:id="rId5" imgW="2540000" imgH="279400" progId="Equation.3">
              <p:embed/>
            </p:oleObj>
          </a:graphicData>
        </a:graphic>
      </p:graphicFrame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279400" y="914400"/>
            <a:ext cx="5278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Okumura-Hata Prediction Model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cs typeface="Arial" charset="0"/>
              </a:rPr>
              <a:t>Merupakan formula pengembangan rumus Okumura Hata untuk frekuensi PCS  ( 2GHz)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352425" y="609600"/>
            <a:ext cx="6332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COST-231 ( </a:t>
            </a:r>
            <a:r>
              <a:rPr lang="en-US" sz="2400" b="1"/>
              <a:t>PCS Extension Hata Model)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209550" y="1524000"/>
          <a:ext cx="8656638" cy="381000"/>
        </p:xfrm>
        <a:graphic>
          <a:graphicData uri="http://schemas.openxmlformats.org/presentationml/2006/ole">
            <p:oleObj spid="_x0000_s15362" name="Equation" r:id="rId4" imgW="5410080" imgH="228600" progId="Equation.3">
              <p:embed/>
            </p:oleObj>
          </a:graphicData>
        </a:graphic>
      </p:graphicFrame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266825" y="3368675"/>
            <a:ext cx="77390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7150" eaLnBrk="0" hangingPunct="0">
              <a:buFontTx/>
              <a:buChar char="•"/>
            </a:pPr>
            <a:r>
              <a:rPr lang="en-US" b="1">
                <a:cs typeface="Arial" charset="0"/>
              </a:rPr>
              <a:t> Untuk kota kecil dan menengah, </a:t>
            </a:r>
            <a:endParaRPr lang="en-US">
              <a:cs typeface="Arial" charset="0"/>
            </a:endParaRPr>
          </a:p>
          <a:p>
            <a:pPr marL="514350" indent="-57150" eaLnBrk="0" hangingPunct="0"/>
            <a:r>
              <a:rPr lang="en-US">
                <a:cs typeface="Arial" charset="0"/>
              </a:rPr>
              <a:t>        a(h</a:t>
            </a:r>
            <a:r>
              <a:rPr lang="en-US" baseline="-30000">
                <a:cs typeface="Arial" charset="0"/>
              </a:rPr>
              <a:t>R</a:t>
            </a:r>
            <a:r>
              <a:rPr lang="en-US">
                <a:cs typeface="Arial" charset="0"/>
              </a:rPr>
              <a:t>) = (1,1 log f</a:t>
            </a:r>
            <a:r>
              <a:rPr lang="en-US" baseline="-30000">
                <a:cs typeface="Arial" charset="0"/>
              </a:rPr>
              <a:t>C</a:t>
            </a:r>
            <a:r>
              <a:rPr lang="en-US">
                <a:cs typeface="Arial" charset="0"/>
              </a:rPr>
              <a:t> – 0,7 )h</a:t>
            </a:r>
            <a:r>
              <a:rPr lang="en-US" baseline="-30000">
                <a:cs typeface="Arial" charset="0"/>
              </a:rPr>
              <a:t>R</a:t>
            </a:r>
            <a:r>
              <a:rPr lang="en-US">
                <a:cs typeface="Arial" charset="0"/>
              </a:rPr>
              <a:t> – (1,56 log f</a:t>
            </a:r>
            <a:r>
              <a:rPr lang="en-US" baseline="-30000">
                <a:cs typeface="Arial" charset="0"/>
              </a:rPr>
              <a:t>C</a:t>
            </a:r>
            <a:r>
              <a:rPr lang="en-US">
                <a:cs typeface="Arial" charset="0"/>
              </a:rPr>
              <a:t> – 0,8 ) dB</a:t>
            </a:r>
          </a:p>
          <a:p>
            <a:pPr marL="514350" indent="-57150" eaLnBrk="0" hangingPunct="0"/>
            <a:r>
              <a:rPr lang="en-US">
                <a:cs typeface="Arial" charset="0"/>
              </a:rPr>
              <a:t>         dimana, 1 </a:t>
            </a:r>
            <a:r>
              <a:rPr lang="en-US">
                <a:cs typeface="Arial" charset="0"/>
                <a:sym typeface="Symbol" pitchFamily="18" charset="2"/>
              </a:rPr>
              <a:t></a:t>
            </a:r>
            <a:r>
              <a:rPr lang="en-US">
                <a:cs typeface="Arial" charset="0"/>
              </a:rPr>
              <a:t> h</a:t>
            </a:r>
            <a:r>
              <a:rPr lang="en-US" baseline="-30000">
                <a:cs typeface="Arial" charset="0"/>
                <a:sym typeface="Symbol" pitchFamily="18" charset="2"/>
              </a:rPr>
              <a:t>R </a:t>
            </a:r>
            <a:r>
              <a:rPr lang="en-US">
                <a:cs typeface="Arial" charset="0"/>
                <a:sym typeface="Symbol" pitchFamily="18" charset="2"/>
              </a:rPr>
              <a:t> </a:t>
            </a:r>
            <a:r>
              <a:rPr lang="en-US">
                <a:cs typeface="Arial" charset="0"/>
              </a:rPr>
              <a:t>  </a:t>
            </a:r>
            <a:r>
              <a:rPr lang="en-US">
                <a:cs typeface="Arial" charset="0"/>
                <a:sym typeface="Symbol" pitchFamily="18" charset="2"/>
              </a:rPr>
              <a:t>10 m</a:t>
            </a:r>
          </a:p>
          <a:p>
            <a:pPr marL="514350" indent="-57150" eaLnBrk="0" hangingPunct="0">
              <a:buFontTx/>
              <a:buChar char="•"/>
            </a:pPr>
            <a:r>
              <a:rPr lang="en-US">
                <a:cs typeface="Arial" charset="0"/>
                <a:sym typeface="Symbol" pitchFamily="18" charset="2"/>
              </a:rPr>
              <a:t>  </a:t>
            </a:r>
            <a:r>
              <a:rPr lang="en-US" b="1">
                <a:cs typeface="Arial" charset="0"/>
                <a:sym typeface="Symbol" pitchFamily="18" charset="2"/>
              </a:rPr>
              <a:t>Untuk kota besar, </a:t>
            </a:r>
            <a:endParaRPr lang="en-US">
              <a:cs typeface="Arial" charset="0"/>
              <a:sym typeface="Symbol" pitchFamily="18" charset="2"/>
            </a:endParaRPr>
          </a:p>
          <a:p>
            <a:pPr marL="514350" indent="-57150" eaLnBrk="0" hangingPunct="0"/>
            <a:r>
              <a:rPr lang="en-US">
                <a:cs typeface="Arial" charset="0"/>
                <a:sym typeface="Symbol" pitchFamily="18" charset="2"/>
              </a:rPr>
              <a:t>         a(h</a:t>
            </a:r>
            <a:r>
              <a:rPr lang="en-US" baseline="-30000">
                <a:cs typeface="Arial" charset="0"/>
                <a:sym typeface="Symbol" pitchFamily="18" charset="2"/>
              </a:rPr>
              <a:t>R</a:t>
            </a:r>
            <a:r>
              <a:rPr lang="en-US">
                <a:cs typeface="Arial" charset="0"/>
                <a:sym typeface="Symbol" pitchFamily="18" charset="2"/>
              </a:rPr>
              <a:t>) = 8,29 (log 1,54h</a:t>
            </a:r>
            <a:r>
              <a:rPr lang="en-US" baseline="-30000">
                <a:cs typeface="Arial" charset="0"/>
                <a:sym typeface="Symbol" pitchFamily="18" charset="2"/>
              </a:rPr>
              <a:t>R</a:t>
            </a:r>
            <a:r>
              <a:rPr lang="en-US">
                <a:cs typeface="Arial" charset="0"/>
                <a:sym typeface="Symbol" pitchFamily="18" charset="2"/>
              </a:rPr>
              <a:t> )</a:t>
            </a:r>
            <a:r>
              <a:rPr lang="en-US" baseline="30000">
                <a:cs typeface="Arial" charset="0"/>
                <a:sym typeface="Symbol" pitchFamily="18" charset="2"/>
              </a:rPr>
              <a:t>2  </a:t>
            </a:r>
            <a:r>
              <a:rPr lang="en-US">
                <a:cs typeface="Arial" charset="0"/>
                <a:sym typeface="Symbol" pitchFamily="18" charset="2"/>
              </a:rPr>
              <a:t>– 1,1  dB   f</a:t>
            </a:r>
            <a:r>
              <a:rPr lang="en-US" baseline="-30000">
                <a:cs typeface="Arial" charset="0"/>
                <a:sym typeface="Symbol" pitchFamily="18" charset="2"/>
              </a:rPr>
              <a:t>C</a:t>
            </a:r>
            <a:r>
              <a:rPr lang="en-US">
                <a:cs typeface="Arial" charset="0"/>
                <a:sym typeface="Symbol" pitchFamily="18" charset="2"/>
              </a:rPr>
              <a:t> </a:t>
            </a:r>
            <a:r>
              <a:rPr lang="en-US">
                <a:cs typeface="Arial" charset="0"/>
              </a:rPr>
              <a:t> 300 MHz</a:t>
            </a:r>
            <a:r>
              <a:rPr lang="en-US">
                <a:cs typeface="Arial" charset="0"/>
                <a:sym typeface="Symbol" pitchFamily="18" charset="2"/>
              </a:rPr>
              <a:t>            </a:t>
            </a:r>
          </a:p>
          <a:p>
            <a:pPr marL="514350" indent="-57150" eaLnBrk="0" hangingPunct="0"/>
            <a:r>
              <a:rPr lang="en-US">
                <a:cs typeface="Arial" charset="0"/>
                <a:sym typeface="Symbol" pitchFamily="18" charset="2"/>
              </a:rPr>
              <a:t>         a(h</a:t>
            </a:r>
            <a:r>
              <a:rPr lang="en-US" baseline="-30000">
                <a:cs typeface="Arial" charset="0"/>
                <a:sym typeface="Symbol" pitchFamily="18" charset="2"/>
              </a:rPr>
              <a:t>R</a:t>
            </a:r>
            <a:r>
              <a:rPr lang="en-US">
                <a:cs typeface="Arial" charset="0"/>
                <a:sym typeface="Symbol" pitchFamily="18" charset="2"/>
              </a:rPr>
              <a:t>) = 3,2 (log 11,75h</a:t>
            </a:r>
            <a:r>
              <a:rPr lang="en-US" baseline="-30000">
                <a:cs typeface="Arial" charset="0"/>
                <a:sym typeface="Symbol" pitchFamily="18" charset="2"/>
              </a:rPr>
              <a:t>R</a:t>
            </a:r>
            <a:r>
              <a:rPr lang="en-US">
                <a:cs typeface="Arial" charset="0"/>
                <a:sym typeface="Symbol" pitchFamily="18" charset="2"/>
              </a:rPr>
              <a:t> )</a:t>
            </a:r>
            <a:r>
              <a:rPr lang="en-US" baseline="30000">
                <a:cs typeface="Arial" charset="0"/>
                <a:sym typeface="Symbol" pitchFamily="18" charset="2"/>
              </a:rPr>
              <a:t>2  </a:t>
            </a:r>
            <a:r>
              <a:rPr lang="en-US">
                <a:cs typeface="Arial" charset="0"/>
                <a:sym typeface="Symbol" pitchFamily="18" charset="2"/>
              </a:rPr>
              <a:t>– 4,97  dB   f</a:t>
            </a:r>
            <a:r>
              <a:rPr lang="en-US" baseline="-30000">
                <a:cs typeface="Arial" charset="0"/>
                <a:sym typeface="Symbol" pitchFamily="18" charset="2"/>
              </a:rPr>
              <a:t>C</a:t>
            </a:r>
            <a:r>
              <a:rPr lang="en-US">
                <a:cs typeface="Arial" charset="0"/>
                <a:sym typeface="Symbol" pitchFamily="18" charset="2"/>
              </a:rPr>
              <a:t> </a:t>
            </a:r>
            <a:r>
              <a:rPr lang="en-US">
                <a:cs typeface="Arial" charset="0"/>
              </a:rPr>
              <a:t> 300 MHz</a:t>
            </a:r>
            <a:endParaRPr lang="en-US">
              <a:cs typeface="Arial" charset="0"/>
              <a:sym typeface="Symbol" pitchFamily="18" charset="2"/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633413" y="2057400"/>
            <a:ext cx="2225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dimana , </a:t>
            </a:r>
          </a:p>
        </p:txBody>
      </p:sp>
      <p:grpSp>
        <p:nvGrpSpPr>
          <p:cNvPr id="15368" name="Group 7"/>
          <p:cNvGrpSpPr>
            <a:grpSpLocks/>
          </p:cNvGrpSpPr>
          <p:nvPr/>
        </p:nvGrpSpPr>
        <p:grpSpPr bwMode="auto">
          <a:xfrm>
            <a:off x="595313" y="5176838"/>
            <a:ext cx="7635875" cy="1123950"/>
            <a:chOff x="468" y="2961"/>
            <a:chExt cx="4778" cy="708"/>
          </a:xfrm>
        </p:grpSpPr>
        <p:sp>
          <p:nvSpPr>
            <p:cNvPr id="15371" name="Text Box 8"/>
            <p:cNvSpPr txBox="1">
              <a:spLocks noChangeArrowheads="1"/>
            </p:cNvSpPr>
            <p:nvPr/>
          </p:nvSpPr>
          <p:spPr bwMode="auto">
            <a:xfrm>
              <a:off x="468" y="2961"/>
              <a:ext cx="15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/>
                <a:t>dan,</a:t>
              </a:r>
            </a:p>
          </p:txBody>
        </p:sp>
        <p:sp>
          <p:nvSpPr>
            <p:cNvPr id="15372" name="Text Box 9"/>
            <p:cNvSpPr txBox="1">
              <a:spLocks noChangeArrowheads="1"/>
            </p:cNvSpPr>
            <p:nvPr/>
          </p:nvSpPr>
          <p:spPr bwMode="auto">
            <a:xfrm>
              <a:off x="777" y="3236"/>
              <a:ext cx="5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CM =</a:t>
              </a:r>
            </a:p>
          </p:txBody>
        </p:sp>
        <p:sp>
          <p:nvSpPr>
            <p:cNvPr id="15373" name="AutoShape 10"/>
            <p:cNvSpPr>
              <a:spLocks/>
            </p:cNvSpPr>
            <p:nvPr/>
          </p:nvSpPr>
          <p:spPr bwMode="auto">
            <a:xfrm>
              <a:off x="1308" y="3173"/>
              <a:ext cx="137" cy="421"/>
            </a:xfrm>
            <a:prstGeom prst="leftBrace">
              <a:avLst>
                <a:gd name="adj1" fmla="val 2560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5374" name="Text Box 11"/>
            <p:cNvSpPr txBox="1">
              <a:spLocks noChangeArrowheads="1"/>
            </p:cNvSpPr>
            <p:nvPr/>
          </p:nvSpPr>
          <p:spPr bwMode="auto">
            <a:xfrm>
              <a:off x="1498" y="3053"/>
              <a:ext cx="33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0 dB	untuk kota menengah dan kota suburban    </a:t>
              </a:r>
            </a:p>
          </p:txBody>
        </p:sp>
        <p:sp>
          <p:nvSpPr>
            <p:cNvPr id="15375" name="Text Box 12"/>
            <p:cNvSpPr txBox="1">
              <a:spLocks noChangeArrowheads="1"/>
            </p:cNvSpPr>
            <p:nvPr/>
          </p:nvSpPr>
          <p:spPr bwMode="auto">
            <a:xfrm>
              <a:off x="1490" y="3419"/>
              <a:ext cx="37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3 dB	untuk pusat kota metropolitan 	 </a:t>
              </a:r>
            </a:p>
          </p:txBody>
        </p:sp>
      </p:grp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1690688" y="2057400"/>
            <a:ext cx="75263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cs typeface="Arial" charset="0"/>
              </a:rPr>
              <a:t>1500 </a:t>
            </a:r>
            <a:r>
              <a:rPr lang="en-US">
                <a:cs typeface="Arial" charset="0"/>
                <a:sym typeface="Symbol" pitchFamily="18" charset="2"/>
              </a:rPr>
              <a:t></a:t>
            </a:r>
            <a:r>
              <a:rPr lang="en-US">
                <a:cs typeface="Arial" charset="0"/>
              </a:rPr>
              <a:t> f</a:t>
            </a:r>
            <a:r>
              <a:rPr lang="en-US" baseline="-30000">
                <a:cs typeface="Arial" charset="0"/>
                <a:sym typeface="Symbol" pitchFamily="18" charset="2"/>
              </a:rPr>
              <a:t>C </a:t>
            </a:r>
            <a:r>
              <a:rPr lang="en-US">
                <a:cs typeface="Arial" charset="0"/>
                <a:sym typeface="Symbol" pitchFamily="18" charset="2"/>
              </a:rPr>
              <a:t></a:t>
            </a:r>
            <a:r>
              <a:rPr lang="en-US">
                <a:cs typeface="Arial" charset="0"/>
              </a:rPr>
              <a:t>  2000</a:t>
            </a:r>
            <a:r>
              <a:rPr lang="en-US">
                <a:cs typeface="Arial" charset="0"/>
                <a:sym typeface="Symbol" pitchFamily="18" charset="2"/>
              </a:rPr>
              <a:t> MHz</a:t>
            </a:r>
          </a:p>
          <a:p>
            <a:pPr eaLnBrk="0" hangingPunct="0"/>
            <a:r>
              <a:rPr lang="en-US">
                <a:cs typeface="Arial" charset="0"/>
                <a:sym typeface="Symbol" pitchFamily="18" charset="2"/>
              </a:rPr>
              <a:t>30 </a:t>
            </a:r>
            <a:r>
              <a:rPr lang="en-US">
                <a:cs typeface="Arial" charset="0"/>
              </a:rPr>
              <a:t> h</a:t>
            </a:r>
            <a:r>
              <a:rPr lang="en-US" baseline="-30000">
                <a:cs typeface="Arial" charset="0"/>
                <a:sym typeface="Symbol" pitchFamily="18" charset="2"/>
              </a:rPr>
              <a:t>T </a:t>
            </a:r>
            <a:r>
              <a:rPr lang="en-US">
                <a:cs typeface="Arial" charset="0"/>
                <a:sym typeface="Symbol" pitchFamily="18" charset="2"/>
              </a:rPr>
              <a:t></a:t>
            </a:r>
            <a:r>
              <a:rPr lang="en-US">
                <a:cs typeface="Arial" charset="0"/>
              </a:rPr>
              <a:t>  </a:t>
            </a:r>
            <a:r>
              <a:rPr lang="en-US">
                <a:cs typeface="Arial" charset="0"/>
                <a:sym typeface="Symbol" pitchFamily="18" charset="2"/>
              </a:rPr>
              <a:t>200 m</a:t>
            </a:r>
          </a:p>
          <a:p>
            <a:pPr eaLnBrk="0" hangingPunct="0"/>
            <a:r>
              <a:rPr lang="en-US">
                <a:cs typeface="Arial" charset="0"/>
                <a:sym typeface="Symbol" pitchFamily="18" charset="2"/>
              </a:rPr>
              <a:t>1 </a:t>
            </a:r>
            <a:r>
              <a:rPr lang="en-US">
                <a:cs typeface="Arial" charset="0"/>
              </a:rPr>
              <a:t> d</a:t>
            </a:r>
            <a:r>
              <a:rPr lang="en-US" baseline="-30000">
                <a:cs typeface="Arial" charset="0"/>
                <a:sym typeface="Symbol" pitchFamily="18" charset="2"/>
              </a:rPr>
              <a:t>  </a:t>
            </a:r>
            <a:r>
              <a:rPr lang="en-US">
                <a:cs typeface="Arial" charset="0"/>
                <a:sym typeface="Symbol" pitchFamily="18" charset="2"/>
              </a:rPr>
              <a:t></a:t>
            </a:r>
            <a:r>
              <a:rPr lang="en-US">
                <a:cs typeface="Arial" charset="0"/>
              </a:rPr>
              <a:t>  </a:t>
            </a:r>
            <a:r>
              <a:rPr lang="en-US">
                <a:cs typeface="Arial" charset="0"/>
                <a:sym typeface="Symbol" pitchFamily="18" charset="2"/>
              </a:rPr>
              <a:t>20 km</a:t>
            </a:r>
          </a:p>
          <a:p>
            <a:pPr eaLnBrk="0" hangingPunct="0"/>
            <a:r>
              <a:rPr lang="en-US">
                <a:cs typeface="Arial" charset="0"/>
                <a:sym typeface="Symbol" pitchFamily="18" charset="2"/>
              </a:rPr>
              <a:t>a(h</a:t>
            </a:r>
            <a:r>
              <a:rPr lang="en-US" baseline="-30000">
                <a:cs typeface="Arial" charset="0"/>
                <a:sym typeface="Symbol" pitchFamily="18" charset="2"/>
              </a:rPr>
              <a:t>R</a:t>
            </a:r>
            <a:r>
              <a:rPr lang="en-US">
                <a:cs typeface="Arial" charset="0"/>
                <a:sym typeface="Symbol" pitchFamily="18" charset="2"/>
              </a:rPr>
              <a:t>) adalah faktor koreksi antena mobile  yang nilainya sebagai berikut :</a:t>
            </a:r>
          </a:p>
        </p:txBody>
      </p: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/>
              <a:t>Prediction Model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11188" y="2781300"/>
            <a:ext cx="6611937" cy="99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d-ID"/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7605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COST231 Walfish Ikegami Model </a:t>
            </a:r>
            <a:endParaRPr lang="en-US" sz="2400" b="1">
              <a:solidFill>
                <a:srgbClr val="006600"/>
              </a:solidFill>
            </a:endParaRP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179388" y="908050"/>
            <a:ext cx="8653462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 b="1"/>
              <a:t>Cost231 Walfish Ikegami Model</a:t>
            </a:r>
            <a:r>
              <a:rPr lang="en-US" sz="2000"/>
              <a:t> digunakan untuk estimasi pathloss untuk </a:t>
            </a:r>
            <a:r>
              <a:rPr lang="en-US" sz="2000" b="1"/>
              <a:t>lingkungan urban</a:t>
            </a:r>
            <a:r>
              <a:rPr lang="en-US" sz="2000"/>
              <a:t> untuk range frekuensi seluler 800 hingga 2000 MHz. </a:t>
            </a: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468313" y="1557338"/>
            <a:ext cx="82438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Wallfisch/Ikegami model terdiri dari 3 komponen : </a:t>
            </a:r>
          </a:p>
          <a:p>
            <a:pPr marL="457200" indent="-457200" eaLnBrk="0" hangingPunct="0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2000"/>
              <a:t>Free Space Loss (L</a:t>
            </a:r>
            <a:r>
              <a:rPr lang="en-US" sz="2000" baseline="-25000"/>
              <a:t>f</a:t>
            </a:r>
            <a:r>
              <a:rPr lang="en-US" sz="2000"/>
              <a:t>)</a:t>
            </a:r>
          </a:p>
          <a:p>
            <a:pPr marL="457200" indent="-457200" eaLnBrk="0" hangingPunct="0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2000"/>
              <a:t>Roof to street diffraction and scatter loss (L</a:t>
            </a:r>
            <a:r>
              <a:rPr lang="en-US" sz="2000" baseline="-25000"/>
              <a:t>RTS</a:t>
            </a:r>
            <a:r>
              <a:rPr lang="en-US" sz="2000"/>
              <a:t>)</a:t>
            </a:r>
          </a:p>
          <a:p>
            <a:pPr marL="457200" indent="-457200" eaLnBrk="0" hangingPunct="0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2000"/>
              <a:t>Multiscreen loss (L</a:t>
            </a:r>
            <a:r>
              <a:rPr lang="en-US" sz="2000" baseline="-25000"/>
              <a:t>ms</a:t>
            </a:r>
            <a:r>
              <a:rPr lang="en-US" sz="2000"/>
              <a:t>)</a:t>
            </a:r>
          </a:p>
        </p:txBody>
      </p:sp>
      <p:sp>
        <p:nvSpPr>
          <p:cNvPr id="53255" name="Text Box 6"/>
          <p:cNvSpPr txBox="1">
            <a:spLocks noChangeArrowheads="1"/>
          </p:cNvSpPr>
          <p:nvPr/>
        </p:nvSpPr>
        <p:spPr bwMode="auto">
          <a:xfrm>
            <a:off x="684213" y="3068638"/>
            <a:ext cx="77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L</a:t>
            </a:r>
            <a:r>
              <a:rPr lang="en-US" sz="2400" baseline="-25000"/>
              <a:t>C</a:t>
            </a:r>
            <a:r>
              <a:rPr lang="en-US" sz="2400"/>
              <a:t> = </a:t>
            </a:r>
          </a:p>
        </p:txBody>
      </p:sp>
      <p:sp>
        <p:nvSpPr>
          <p:cNvPr id="53256" name="AutoShape 7"/>
          <p:cNvSpPr>
            <a:spLocks/>
          </p:cNvSpPr>
          <p:nvPr/>
        </p:nvSpPr>
        <p:spPr bwMode="auto">
          <a:xfrm>
            <a:off x="1619250" y="2852738"/>
            <a:ext cx="141288" cy="685800"/>
          </a:xfrm>
          <a:prstGeom prst="leftBrace">
            <a:avLst>
              <a:gd name="adj1" fmla="val 404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3257" name="Text Box 8"/>
          <p:cNvSpPr txBox="1">
            <a:spLocks noChangeArrowheads="1"/>
          </p:cNvSpPr>
          <p:nvPr/>
        </p:nvSpPr>
        <p:spPr bwMode="auto">
          <a:xfrm>
            <a:off x="1763713" y="2781300"/>
            <a:ext cx="344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L</a:t>
            </a:r>
            <a:r>
              <a:rPr lang="en-US" sz="2400" baseline="-25000"/>
              <a:t>f</a:t>
            </a:r>
            <a:r>
              <a:rPr lang="en-US" sz="2400"/>
              <a:t> + L</a:t>
            </a:r>
            <a:r>
              <a:rPr lang="en-US" sz="2400" baseline="-25000"/>
              <a:t>RTS</a:t>
            </a:r>
            <a:r>
              <a:rPr lang="en-US" sz="2400"/>
              <a:t> + L</a:t>
            </a:r>
            <a:r>
              <a:rPr lang="en-US" sz="2400" baseline="-25000"/>
              <a:t>ms</a:t>
            </a:r>
            <a:r>
              <a:rPr lang="en-US" sz="2400"/>
              <a:t> </a:t>
            </a:r>
          </a:p>
        </p:txBody>
      </p:sp>
      <p:sp>
        <p:nvSpPr>
          <p:cNvPr id="53258" name="Text Box 9"/>
          <p:cNvSpPr txBox="1">
            <a:spLocks noChangeArrowheads="1"/>
          </p:cNvSpPr>
          <p:nvPr/>
        </p:nvSpPr>
        <p:spPr bwMode="auto">
          <a:xfrm>
            <a:off x="1763713" y="3213100"/>
            <a:ext cx="554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2120900" algn="l"/>
              </a:tabLst>
            </a:pPr>
            <a:r>
              <a:rPr lang="en-US" sz="2400"/>
              <a:t>L</a:t>
            </a:r>
            <a:r>
              <a:rPr lang="en-US" sz="2400" baseline="-25000"/>
              <a:t>f</a:t>
            </a:r>
            <a:r>
              <a:rPr lang="en-US" sz="2400"/>
              <a:t>  	;  untuk  L</a:t>
            </a:r>
            <a:r>
              <a:rPr lang="en-US" sz="2400" baseline="-25000"/>
              <a:t>RTS</a:t>
            </a:r>
            <a:r>
              <a:rPr lang="en-US" sz="2400"/>
              <a:t> + L</a:t>
            </a:r>
            <a:r>
              <a:rPr lang="en-US" sz="2400" baseline="-25000"/>
              <a:t>ms</a:t>
            </a:r>
            <a:r>
              <a:rPr lang="en-US" sz="2400"/>
              <a:t>  </a:t>
            </a:r>
            <a:r>
              <a:rPr lang="en-US" sz="2400" u="sng"/>
              <a:t>&lt;</a:t>
            </a:r>
            <a:r>
              <a:rPr lang="en-US" sz="2400"/>
              <a:t>  0</a:t>
            </a:r>
            <a:endParaRPr lang="en-US" sz="2400" u="sng"/>
          </a:p>
        </p:txBody>
      </p:sp>
      <p:sp>
        <p:nvSpPr>
          <p:cNvPr id="53259" name="Text Box 10"/>
          <p:cNvSpPr txBox="1">
            <a:spLocks noChangeArrowheads="1"/>
          </p:cNvSpPr>
          <p:nvPr/>
        </p:nvSpPr>
        <p:spPr bwMode="auto">
          <a:xfrm>
            <a:off x="539750" y="4005263"/>
            <a:ext cx="4232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L</a:t>
            </a:r>
            <a:r>
              <a:rPr lang="en-US" baseline="-25000"/>
              <a:t>f</a:t>
            </a:r>
            <a:r>
              <a:rPr lang="en-US"/>
              <a:t> = 32.4 + 20 log</a:t>
            </a:r>
            <a:r>
              <a:rPr lang="en-US" baseline="-25000"/>
              <a:t>10</a:t>
            </a:r>
            <a:r>
              <a:rPr lang="en-US"/>
              <a:t> R + 20 log</a:t>
            </a:r>
            <a:r>
              <a:rPr lang="en-US" baseline="-25000"/>
              <a:t>10</a:t>
            </a:r>
            <a:r>
              <a:rPr lang="en-US"/>
              <a:t> f</a:t>
            </a:r>
            <a:r>
              <a:rPr lang="en-US" baseline="-25000"/>
              <a:t>c</a:t>
            </a:r>
          </a:p>
        </p:txBody>
      </p:sp>
      <p:sp>
        <p:nvSpPr>
          <p:cNvPr id="53260" name="Text Box 11"/>
          <p:cNvSpPr txBox="1">
            <a:spLocks noChangeArrowheads="1"/>
          </p:cNvSpPr>
          <p:nvPr/>
        </p:nvSpPr>
        <p:spPr bwMode="auto">
          <a:xfrm>
            <a:off x="4859338" y="4076700"/>
            <a:ext cx="324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dimana  R (km); f</a:t>
            </a:r>
            <a:r>
              <a:rPr lang="en-US" sz="2000" baseline="-25000"/>
              <a:t>c</a:t>
            </a:r>
            <a:r>
              <a:rPr lang="en-US" sz="2000"/>
              <a:t> (MHz)</a:t>
            </a:r>
          </a:p>
        </p:txBody>
      </p:sp>
      <p:sp>
        <p:nvSpPr>
          <p:cNvPr id="53261" name="Text Box 12"/>
          <p:cNvSpPr txBox="1">
            <a:spLocks noChangeArrowheads="1"/>
          </p:cNvSpPr>
          <p:nvPr/>
        </p:nvSpPr>
        <p:spPr bwMode="auto">
          <a:xfrm>
            <a:off x="684213" y="4581525"/>
            <a:ext cx="6762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L</a:t>
            </a:r>
            <a:r>
              <a:rPr lang="en-US" baseline="-25000"/>
              <a:t>RTS</a:t>
            </a:r>
            <a:r>
              <a:rPr lang="en-US"/>
              <a:t> = -16.9 + 10 log</a:t>
            </a:r>
            <a:r>
              <a:rPr lang="en-US" baseline="-25000"/>
              <a:t>10</a:t>
            </a:r>
            <a:r>
              <a:rPr lang="en-US"/>
              <a:t> W + 20 log</a:t>
            </a:r>
            <a:r>
              <a:rPr lang="en-US" baseline="-25000"/>
              <a:t>10</a:t>
            </a:r>
            <a:r>
              <a:rPr lang="en-US"/>
              <a:t> fc + 20 log</a:t>
            </a:r>
            <a:r>
              <a:rPr lang="en-US" baseline="-25000"/>
              <a:t>10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hm  + L</a:t>
            </a:r>
            <a:r>
              <a:rPr lang="en-US" baseline="-25000">
                <a:sym typeface="Symbol" pitchFamily="18" charset="2"/>
              </a:rPr>
              <a:t></a:t>
            </a:r>
            <a:endParaRPr lang="en-US">
              <a:sym typeface="Symbol" pitchFamily="18" charset="2"/>
            </a:endParaRPr>
          </a:p>
        </p:txBody>
      </p:sp>
      <p:sp>
        <p:nvSpPr>
          <p:cNvPr id="53262" name="Text Box 13"/>
          <p:cNvSpPr txBox="1">
            <a:spLocks noChangeArrowheads="1"/>
          </p:cNvSpPr>
          <p:nvPr/>
        </p:nvSpPr>
        <p:spPr bwMode="auto">
          <a:xfrm>
            <a:off x="395288" y="5157788"/>
            <a:ext cx="14081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di mana L</a:t>
            </a:r>
            <a:r>
              <a:rPr lang="en-US" sz="2000" baseline="-25000">
                <a:sym typeface="Symbol" pitchFamily="18" charset="2"/>
              </a:rPr>
              <a:t> </a:t>
            </a:r>
            <a:r>
              <a:rPr lang="en-US" sz="2000"/>
              <a:t>=</a:t>
            </a:r>
            <a:r>
              <a:rPr lang="en-US" sz="2400"/>
              <a:t>  </a:t>
            </a:r>
          </a:p>
        </p:txBody>
      </p:sp>
      <p:sp>
        <p:nvSpPr>
          <p:cNvPr id="53263" name="AutoShape 14"/>
          <p:cNvSpPr>
            <a:spLocks/>
          </p:cNvSpPr>
          <p:nvPr/>
        </p:nvSpPr>
        <p:spPr bwMode="auto">
          <a:xfrm>
            <a:off x="4140200" y="5300663"/>
            <a:ext cx="141288" cy="838200"/>
          </a:xfrm>
          <a:prstGeom prst="leftBrace">
            <a:avLst>
              <a:gd name="adj1" fmla="val 494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3264" name="Text Box 15"/>
          <p:cNvSpPr txBox="1">
            <a:spLocks noChangeArrowheads="1"/>
          </p:cNvSpPr>
          <p:nvPr/>
        </p:nvSpPr>
        <p:spPr bwMode="auto">
          <a:xfrm>
            <a:off x="1619250" y="5229225"/>
            <a:ext cx="4535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-10 + 0.354</a:t>
            </a:r>
            <a:r>
              <a:rPr lang="en-US" sz="2000">
                <a:sym typeface="Symbol" pitchFamily="18" charset="2"/>
              </a:rPr>
              <a:t></a:t>
            </a:r>
            <a:r>
              <a:rPr lang="en-US" sz="2000"/>
              <a:t> 		;   0 </a:t>
            </a:r>
            <a:r>
              <a:rPr lang="en-US" sz="2000" u="sng"/>
              <a:t>&lt;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 </a:t>
            </a:r>
            <a:r>
              <a:rPr lang="en-US" sz="2000" u="sng"/>
              <a:t>&lt;</a:t>
            </a:r>
            <a:r>
              <a:rPr lang="en-US" sz="2000"/>
              <a:t> 35</a:t>
            </a:r>
          </a:p>
          <a:p>
            <a:pPr eaLnBrk="0" hangingPunct="0"/>
            <a:r>
              <a:rPr lang="en-US" sz="2000"/>
              <a:t>2.5 + 0.075(</a:t>
            </a:r>
            <a:r>
              <a:rPr lang="en-US" sz="2000">
                <a:sym typeface="Symbol" pitchFamily="18" charset="2"/>
              </a:rPr>
              <a:t> - 35</a:t>
            </a:r>
            <a:r>
              <a:rPr lang="en-US" sz="2000"/>
              <a:t>) 	; 35 </a:t>
            </a:r>
            <a:r>
              <a:rPr lang="en-US" sz="2000" u="sng"/>
              <a:t>&lt;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 </a:t>
            </a:r>
            <a:r>
              <a:rPr lang="en-US" sz="2000" u="sng"/>
              <a:t>&lt;</a:t>
            </a:r>
            <a:r>
              <a:rPr lang="en-US" sz="2000"/>
              <a:t> 55</a:t>
            </a:r>
          </a:p>
          <a:p>
            <a:pPr eaLnBrk="0" hangingPunct="0"/>
            <a:r>
              <a:rPr lang="en-US" sz="2000"/>
              <a:t>4.0 – 0.114(</a:t>
            </a:r>
            <a:r>
              <a:rPr lang="en-US" sz="2000">
                <a:sym typeface="Symbol" pitchFamily="18" charset="2"/>
              </a:rPr>
              <a:t> - 55</a:t>
            </a:r>
            <a:r>
              <a:rPr lang="en-US" sz="2000"/>
              <a:t>)	; 55 </a:t>
            </a:r>
            <a:r>
              <a:rPr lang="en-US" sz="2000" u="sng"/>
              <a:t>&lt;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 </a:t>
            </a:r>
            <a:r>
              <a:rPr lang="en-US" sz="2000" u="sng"/>
              <a:t>&lt;</a:t>
            </a:r>
            <a:r>
              <a:rPr lang="en-US" sz="2000"/>
              <a:t> 90</a:t>
            </a:r>
          </a:p>
        </p:txBody>
      </p:sp>
      <p:sp>
        <p:nvSpPr>
          <p:cNvPr id="53265" name="Text Box 16"/>
          <p:cNvSpPr txBox="1"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/>
              <a:t>Prediction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844550" y="1239838"/>
            <a:ext cx="5487988" cy="4365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000"/>
              <a:t>L</a:t>
            </a:r>
            <a:r>
              <a:rPr lang="en-US" sz="2000" baseline="-25000"/>
              <a:t>ms</a:t>
            </a:r>
            <a:r>
              <a:rPr lang="en-US" sz="2000"/>
              <a:t> = L</a:t>
            </a:r>
            <a:r>
              <a:rPr lang="en-US" sz="2000" baseline="-25000"/>
              <a:t>bsh</a:t>
            </a:r>
            <a:r>
              <a:rPr lang="en-US" sz="2000"/>
              <a:t> + k</a:t>
            </a:r>
            <a:r>
              <a:rPr lang="en-US" sz="2000" baseline="-25000"/>
              <a:t>a </a:t>
            </a:r>
            <a:r>
              <a:rPr lang="en-US" sz="2000"/>
              <a:t>+ k</a:t>
            </a:r>
            <a:r>
              <a:rPr lang="en-US" sz="2000" baseline="-25000"/>
              <a:t>d</a:t>
            </a:r>
            <a:r>
              <a:rPr lang="en-US" sz="2000"/>
              <a:t> log</a:t>
            </a:r>
            <a:r>
              <a:rPr lang="en-US" sz="2000" baseline="-25000"/>
              <a:t>10</a:t>
            </a:r>
            <a:r>
              <a:rPr lang="en-US" sz="2000"/>
              <a:t> R + k</a:t>
            </a:r>
            <a:r>
              <a:rPr lang="en-US" sz="2000" baseline="-25000"/>
              <a:t>f</a:t>
            </a:r>
            <a:r>
              <a:rPr lang="en-US" sz="2000"/>
              <a:t> log</a:t>
            </a:r>
            <a:r>
              <a:rPr lang="en-US" sz="2000" baseline="-25000"/>
              <a:t>10</a:t>
            </a:r>
            <a:r>
              <a:rPr lang="en-US" sz="2000"/>
              <a:t> f</a:t>
            </a:r>
            <a:r>
              <a:rPr lang="en-US" sz="2000" baseline="-25000"/>
              <a:t>c</a:t>
            </a:r>
            <a:r>
              <a:rPr lang="en-US" sz="2000"/>
              <a:t> - 9 log</a:t>
            </a:r>
            <a:r>
              <a:rPr lang="en-US" sz="2000" baseline="-25000"/>
              <a:t>10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b</a:t>
            </a:r>
            <a:endParaRPr lang="en-US" sz="2000" baseline="-25000">
              <a:sym typeface="Symbol" pitchFamily="18" charset="2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055688" y="1905000"/>
            <a:ext cx="1617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dimana  L</a:t>
            </a:r>
            <a:r>
              <a:rPr lang="en-US" baseline="-25000">
                <a:sym typeface="Symbol" pitchFamily="18" charset="2"/>
              </a:rPr>
              <a:t>bsh </a:t>
            </a:r>
            <a:r>
              <a:rPr lang="en-US"/>
              <a:t>=</a:t>
            </a:r>
            <a:r>
              <a:rPr lang="en-US" sz="2000"/>
              <a:t>  </a:t>
            </a:r>
          </a:p>
        </p:txBody>
      </p:sp>
      <p:sp>
        <p:nvSpPr>
          <p:cNvPr id="54277" name="AutoShape 4"/>
          <p:cNvSpPr>
            <a:spLocks/>
          </p:cNvSpPr>
          <p:nvPr/>
        </p:nvSpPr>
        <p:spPr bwMode="auto">
          <a:xfrm>
            <a:off x="2533650" y="1828800"/>
            <a:ext cx="139700" cy="609600"/>
          </a:xfrm>
          <a:prstGeom prst="leftBrace">
            <a:avLst>
              <a:gd name="adj1" fmla="val 3636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2814638" y="1752600"/>
            <a:ext cx="4010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-18 + log</a:t>
            </a:r>
            <a:r>
              <a:rPr lang="en-US" baseline="-25000"/>
              <a:t>10</a:t>
            </a:r>
            <a:r>
              <a:rPr lang="en-US"/>
              <a:t> (1 + 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h</a:t>
            </a:r>
            <a:r>
              <a:rPr lang="en-US" baseline="-25000"/>
              <a:t>m</a:t>
            </a:r>
            <a:r>
              <a:rPr lang="en-US"/>
              <a:t> )	; h</a:t>
            </a:r>
            <a:r>
              <a:rPr lang="en-US" baseline="-25000"/>
              <a:t>b</a:t>
            </a:r>
            <a:r>
              <a:rPr lang="en-US"/>
              <a:t> &lt; h</a:t>
            </a:r>
            <a:r>
              <a:rPr lang="en-US" baseline="-25000"/>
              <a:t>r</a:t>
            </a:r>
          </a:p>
          <a:p>
            <a:pPr eaLnBrk="0" hangingPunct="0"/>
            <a:r>
              <a:rPr lang="en-US">
                <a:sym typeface="Symbol" pitchFamily="18" charset="2"/>
              </a:rPr>
              <a:t></a:t>
            </a:r>
            <a:r>
              <a:rPr lang="en-US"/>
              <a:t> 			; h</a:t>
            </a:r>
            <a:r>
              <a:rPr lang="en-US" baseline="-25000"/>
              <a:t>b</a:t>
            </a:r>
            <a:r>
              <a:rPr lang="en-US"/>
              <a:t> &gt; h</a:t>
            </a:r>
            <a:r>
              <a:rPr lang="en-US" baseline="-25000"/>
              <a:t>r</a:t>
            </a:r>
            <a:endParaRPr lang="en-US"/>
          </a:p>
        </p:txBody>
      </p:sp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1900238" y="2727325"/>
            <a:ext cx="70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k</a:t>
            </a:r>
            <a:r>
              <a:rPr lang="en-US" sz="2000" baseline="-25000">
                <a:sym typeface="Symbol" pitchFamily="18" charset="2"/>
              </a:rPr>
              <a:t>a  </a:t>
            </a:r>
            <a:r>
              <a:rPr lang="en-US" sz="2000"/>
              <a:t>=</a:t>
            </a:r>
            <a:r>
              <a:rPr lang="en-US" sz="2400"/>
              <a:t>  </a:t>
            </a:r>
          </a:p>
        </p:txBody>
      </p:sp>
      <p:sp>
        <p:nvSpPr>
          <p:cNvPr id="54280" name="AutoShape 7"/>
          <p:cNvSpPr>
            <a:spLocks/>
          </p:cNvSpPr>
          <p:nvPr/>
        </p:nvSpPr>
        <p:spPr bwMode="auto">
          <a:xfrm>
            <a:off x="2533650" y="2574925"/>
            <a:ext cx="139700" cy="8382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4281" name="Text Box 8"/>
          <p:cNvSpPr txBox="1">
            <a:spLocks noChangeArrowheads="1"/>
          </p:cNvSpPr>
          <p:nvPr/>
        </p:nvSpPr>
        <p:spPr bwMode="auto">
          <a:xfrm>
            <a:off x="2814638" y="2514600"/>
            <a:ext cx="40100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54 		; h</a:t>
            </a:r>
            <a:r>
              <a:rPr lang="en-US" baseline="-25000"/>
              <a:t>b</a:t>
            </a:r>
            <a:r>
              <a:rPr lang="en-US"/>
              <a:t> &gt; h</a:t>
            </a:r>
            <a:r>
              <a:rPr lang="en-US" baseline="-25000"/>
              <a:t>r</a:t>
            </a:r>
            <a:endParaRPr lang="en-US"/>
          </a:p>
          <a:p>
            <a:pPr eaLnBrk="0" hangingPunct="0"/>
            <a:r>
              <a:rPr lang="en-US"/>
              <a:t>54 + 0.8h</a:t>
            </a:r>
            <a:r>
              <a:rPr lang="en-US" baseline="-25000"/>
              <a:t>b</a:t>
            </a:r>
            <a:r>
              <a:rPr lang="en-US"/>
              <a:t> 	; d </a:t>
            </a:r>
            <a:r>
              <a:rPr lang="en-US" u="sng"/>
              <a:t>&gt;</a:t>
            </a:r>
            <a:r>
              <a:rPr lang="en-US"/>
              <a:t> 500 m h</a:t>
            </a:r>
            <a:r>
              <a:rPr lang="en-US" baseline="-25000"/>
              <a:t>b</a:t>
            </a:r>
            <a:r>
              <a:rPr lang="en-US"/>
              <a:t> &lt; h</a:t>
            </a:r>
            <a:r>
              <a:rPr lang="en-US" baseline="-25000"/>
              <a:t>r</a:t>
            </a:r>
            <a:endParaRPr lang="en-US"/>
          </a:p>
          <a:p>
            <a:pPr eaLnBrk="0" hangingPunct="0"/>
            <a:r>
              <a:rPr lang="en-US"/>
              <a:t>54 + 0.8 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h</a:t>
            </a:r>
            <a:r>
              <a:rPr lang="en-US" baseline="-25000"/>
              <a:t>b </a:t>
            </a:r>
            <a:r>
              <a:rPr lang="en-US"/>
              <a:t>. R	; 55 </a:t>
            </a:r>
            <a:r>
              <a:rPr lang="en-US" u="sng"/>
              <a:t>&lt;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 </a:t>
            </a:r>
            <a:r>
              <a:rPr lang="en-US" u="sng"/>
              <a:t>&lt;</a:t>
            </a:r>
            <a:r>
              <a:rPr lang="en-US"/>
              <a:t> 90</a:t>
            </a:r>
          </a:p>
        </p:txBody>
      </p:sp>
      <p:sp>
        <p:nvSpPr>
          <p:cNvPr id="54282" name="Text Box 9"/>
          <p:cNvSpPr txBox="1">
            <a:spLocks noChangeArrowheads="1"/>
          </p:cNvSpPr>
          <p:nvPr/>
        </p:nvSpPr>
        <p:spPr bwMode="auto">
          <a:xfrm flipH="1">
            <a:off x="985838" y="3565525"/>
            <a:ext cx="61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id-ID" sz="2400"/>
          </a:p>
        </p:txBody>
      </p:sp>
      <p:sp>
        <p:nvSpPr>
          <p:cNvPr id="54283" name="Text Box 10"/>
          <p:cNvSpPr txBox="1">
            <a:spLocks noChangeArrowheads="1"/>
          </p:cNvSpPr>
          <p:nvPr/>
        </p:nvSpPr>
        <p:spPr bwMode="auto">
          <a:xfrm>
            <a:off x="985838" y="3425825"/>
            <a:ext cx="750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Catatan :  L</a:t>
            </a:r>
            <a:r>
              <a:rPr lang="en-US" b="1" baseline="-25000"/>
              <a:t>sh</a:t>
            </a:r>
            <a:r>
              <a:rPr lang="en-US" b="1"/>
              <a:t> dan k</a:t>
            </a:r>
            <a:r>
              <a:rPr lang="en-US" b="1" baseline="-25000"/>
              <a:t>a</a:t>
            </a:r>
            <a:r>
              <a:rPr lang="en-US" b="1"/>
              <a:t> meningkatkan path loss untuk h</a:t>
            </a:r>
            <a:r>
              <a:rPr lang="en-US" b="1" baseline="-25000"/>
              <a:t>b </a:t>
            </a:r>
            <a:r>
              <a:rPr lang="en-US" b="1"/>
              <a:t> yang lebih rendah.</a:t>
            </a:r>
            <a:endParaRPr lang="en-US" b="1" baseline="-25000"/>
          </a:p>
        </p:txBody>
      </p:sp>
      <p:sp>
        <p:nvSpPr>
          <p:cNvPr id="54284" name="Text Box 11"/>
          <p:cNvSpPr txBox="1">
            <a:spLocks noChangeArrowheads="1"/>
          </p:cNvSpPr>
          <p:nvPr/>
        </p:nvSpPr>
        <p:spPr bwMode="auto">
          <a:xfrm>
            <a:off x="1900238" y="4022725"/>
            <a:ext cx="70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k</a:t>
            </a:r>
            <a:r>
              <a:rPr lang="en-US" sz="2000" baseline="-25000">
                <a:sym typeface="Symbol" pitchFamily="18" charset="2"/>
              </a:rPr>
              <a:t>d  </a:t>
            </a:r>
            <a:r>
              <a:rPr lang="en-US" sz="2000"/>
              <a:t>=</a:t>
            </a:r>
            <a:r>
              <a:rPr lang="en-US" sz="2400"/>
              <a:t>  </a:t>
            </a:r>
          </a:p>
        </p:txBody>
      </p:sp>
      <p:sp>
        <p:nvSpPr>
          <p:cNvPr id="54285" name="AutoShape 12"/>
          <p:cNvSpPr>
            <a:spLocks/>
          </p:cNvSpPr>
          <p:nvPr/>
        </p:nvSpPr>
        <p:spPr bwMode="auto">
          <a:xfrm>
            <a:off x="2533650" y="3946525"/>
            <a:ext cx="139700" cy="609600"/>
          </a:xfrm>
          <a:prstGeom prst="leftBrace">
            <a:avLst>
              <a:gd name="adj1" fmla="val 3636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4286" name="Text Box 13"/>
          <p:cNvSpPr txBox="1">
            <a:spLocks noChangeArrowheads="1"/>
          </p:cNvSpPr>
          <p:nvPr/>
        </p:nvSpPr>
        <p:spPr bwMode="auto">
          <a:xfrm>
            <a:off x="2673350" y="3870325"/>
            <a:ext cx="4011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18			; h</a:t>
            </a:r>
            <a:r>
              <a:rPr lang="en-US" baseline="-25000"/>
              <a:t>b</a:t>
            </a:r>
            <a:r>
              <a:rPr lang="en-US"/>
              <a:t> &gt; h</a:t>
            </a:r>
            <a:r>
              <a:rPr lang="en-US" baseline="-25000"/>
              <a:t>r</a:t>
            </a:r>
          </a:p>
          <a:p>
            <a:pPr eaLnBrk="0" hangingPunct="0"/>
            <a:r>
              <a:rPr lang="en-US">
                <a:sym typeface="Symbol" pitchFamily="18" charset="2"/>
              </a:rPr>
              <a:t>18 – 15 (</a:t>
            </a:r>
            <a:r>
              <a:rPr lang="en-US"/>
              <a:t>h</a:t>
            </a:r>
            <a:r>
              <a:rPr lang="en-US" baseline="-25000"/>
              <a:t>b</a:t>
            </a:r>
            <a:r>
              <a:rPr lang="en-US"/>
              <a:t>/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h</a:t>
            </a:r>
            <a:r>
              <a:rPr lang="en-US" baseline="-25000"/>
              <a:t>r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)</a:t>
            </a:r>
            <a:r>
              <a:rPr lang="en-US"/>
              <a:t>		; h</a:t>
            </a:r>
            <a:r>
              <a:rPr lang="en-US" baseline="-25000"/>
              <a:t>b</a:t>
            </a:r>
            <a:r>
              <a:rPr lang="en-US"/>
              <a:t> </a:t>
            </a:r>
            <a:r>
              <a:rPr lang="en-US" u="sng"/>
              <a:t>&lt;</a:t>
            </a:r>
            <a:r>
              <a:rPr lang="en-US"/>
              <a:t> h</a:t>
            </a:r>
            <a:r>
              <a:rPr lang="en-US" baseline="-25000"/>
              <a:t>r</a:t>
            </a:r>
          </a:p>
        </p:txBody>
      </p:sp>
      <p:sp>
        <p:nvSpPr>
          <p:cNvPr id="54287" name="Text Box 14"/>
          <p:cNvSpPr txBox="1">
            <a:spLocks noChangeArrowheads="1"/>
          </p:cNvSpPr>
          <p:nvPr/>
        </p:nvSpPr>
        <p:spPr bwMode="auto">
          <a:xfrm>
            <a:off x="1900238" y="5013325"/>
            <a:ext cx="70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k</a:t>
            </a:r>
            <a:r>
              <a:rPr lang="en-US" sz="2000" baseline="-25000">
                <a:sym typeface="Symbol" pitchFamily="18" charset="2"/>
              </a:rPr>
              <a:t>f  </a:t>
            </a:r>
            <a:r>
              <a:rPr lang="en-US" sz="2000"/>
              <a:t>=</a:t>
            </a:r>
            <a:r>
              <a:rPr lang="en-US" sz="2400"/>
              <a:t>  </a:t>
            </a:r>
          </a:p>
        </p:txBody>
      </p:sp>
      <p:sp>
        <p:nvSpPr>
          <p:cNvPr id="54288" name="AutoShape 15"/>
          <p:cNvSpPr>
            <a:spLocks/>
          </p:cNvSpPr>
          <p:nvPr/>
        </p:nvSpPr>
        <p:spPr bwMode="auto">
          <a:xfrm>
            <a:off x="2462213" y="4860925"/>
            <a:ext cx="211137" cy="914400"/>
          </a:xfrm>
          <a:prstGeom prst="leftBrace">
            <a:avLst>
              <a:gd name="adj1" fmla="val 360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4289" name="Text Box 16"/>
          <p:cNvSpPr txBox="1">
            <a:spLocks noChangeArrowheads="1"/>
          </p:cNvSpPr>
          <p:nvPr/>
        </p:nvSpPr>
        <p:spPr bwMode="auto">
          <a:xfrm>
            <a:off x="2744788" y="4708525"/>
            <a:ext cx="21097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4 + 0.7 (f</a:t>
            </a:r>
            <a:r>
              <a:rPr lang="en-US" baseline="-25000"/>
              <a:t>c</a:t>
            </a:r>
            <a:r>
              <a:rPr lang="en-US"/>
              <a:t>/925 - 1	</a:t>
            </a:r>
          </a:p>
          <a:p>
            <a:pPr eaLnBrk="0" hangingPunct="0"/>
            <a:endParaRPr lang="en-US"/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4 + 1.5 (f</a:t>
            </a:r>
            <a:r>
              <a:rPr lang="en-US" baseline="-25000"/>
              <a:t>c</a:t>
            </a:r>
            <a:r>
              <a:rPr lang="en-US"/>
              <a:t>/925 - 1) </a:t>
            </a:r>
            <a:endParaRPr lang="en-US" baseline="-25000"/>
          </a:p>
        </p:txBody>
      </p:sp>
      <p:sp>
        <p:nvSpPr>
          <p:cNvPr id="54290" name="Text Box 17"/>
          <p:cNvSpPr txBox="1">
            <a:spLocks noChangeArrowheads="1"/>
          </p:cNvSpPr>
          <p:nvPr/>
        </p:nvSpPr>
        <p:spPr bwMode="auto">
          <a:xfrm>
            <a:off x="4784725" y="4708525"/>
            <a:ext cx="43592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hangingPunct="0">
              <a:lnSpc>
                <a:spcPct val="90000"/>
              </a:lnSpc>
            </a:pPr>
            <a:r>
              <a:rPr lang="en-US"/>
              <a:t>; Untuk kota ukuran sedang dan suburban dengan kerapatan pohon cukup moderat</a:t>
            </a:r>
          </a:p>
        </p:txBody>
      </p:sp>
      <p:sp>
        <p:nvSpPr>
          <p:cNvPr id="54291" name="Text Box 18"/>
          <p:cNvSpPr txBox="1">
            <a:spLocks noChangeArrowheads="1"/>
          </p:cNvSpPr>
          <p:nvPr/>
        </p:nvSpPr>
        <p:spPr bwMode="auto">
          <a:xfrm>
            <a:off x="4784725" y="5607050"/>
            <a:ext cx="394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; Pusat kota metropolitan</a:t>
            </a:r>
          </a:p>
        </p:txBody>
      </p:sp>
      <p:sp>
        <p:nvSpPr>
          <p:cNvPr id="54292" name="Text Box 19"/>
          <p:cNvSpPr txBox="1">
            <a:spLocks noChangeArrowheads="1"/>
          </p:cNvSpPr>
          <p:nvPr/>
        </p:nvSpPr>
        <p:spPr bwMode="auto">
          <a:xfrm>
            <a:off x="420688" y="685800"/>
            <a:ext cx="5521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COST231 Walfish Ikegami Model </a:t>
            </a:r>
            <a:endParaRPr lang="en-US" b="1"/>
          </a:p>
        </p:txBody>
      </p:sp>
      <p:sp>
        <p:nvSpPr>
          <p:cNvPr id="54293" name="Text Box 20"/>
          <p:cNvSpPr txBox="1"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/>
              <a:t>Prediction Model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55299" name="WordArt 2"/>
          <p:cNvSpPr>
            <a:spLocks noChangeArrowheads="1" noChangeShapeType="1" noTextEdit="1"/>
          </p:cNvSpPr>
          <p:nvPr/>
        </p:nvSpPr>
        <p:spPr bwMode="auto">
          <a:xfrm>
            <a:off x="609600" y="769938"/>
            <a:ext cx="4197350" cy="4413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id-ID" sz="1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3.  WALFISCH-IKAGEMI (MODEL COST 231)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542925" y="1473200"/>
            <a:ext cx="7377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buFont typeface="Wingdings" pitchFamily="2" charset="2"/>
              <a:buChar char="v"/>
            </a:pPr>
            <a:r>
              <a:rPr lang="en-US" b="1" i="1">
                <a:latin typeface="Bookman Old Style" pitchFamily="18" charset="0"/>
              </a:rPr>
              <a:t> </a:t>
            </a:r>
            <a:r>
              <a:rPr lang="en-US" b="1">
                <a:latin typeface="Bookman Old Style" pitchFamily="18" charset="0"/>
              </a:rPr>
              <a:t>Model ini valid ; d ≤ 5km, hb ≤ 50m, micro cell, data base </a:t>
            </a:r>
          </a:p>
          <a:p>
            <a:pPr algn="just" eaLnBrk="0" hangingPunct="0">
              <a:buFont typeface="Wingdings" pitchFamily="2" charset="2"/>
              <a:buNone/>
            </a:pPr>
            <a:r>
              <a:rPr lang="en-US" b="1">
                <a:latin typeface="Bookman Old Style" pitchFamily="18" charset="0"/>
              </a:rPr>
              <a:t>    gedung dan jalan yang lengkap  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644525" y="246221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id-ID" sz="1200">
              <a:latin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569913" y="2224088"/>
            <a:ext cx="6972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buFont typeface="Wingdings" pitchFamily="2" charset="2"/>
              <a:buChar char="v"/>
            </a:pPr>
            <a:r>
              <a:rPr lang="en-US" b="1" i="1">
                <a:latin typeface="Bookman Old Style" pitchFamily="18" charset="0"/>
              </a:rPr>
              <a:t> </a:t>
            </a:r>
            <a:r>
              <a:rPr lang="en-US" b="1">
                <a:latin typeface="Bookman Old Style" pitchFamily="18" charset="0"/>
              </a:rPr>
              <a:t>Pada prinsipnya model ini terdiri dari 3 elemen yaitu :</a:t>
            </a:r>
          </a:p>
          <a:p>
            <a:pPr algn="just" eaLnBrk="0" hangingPunct="0">
              <a:buFont typeface="Wingdings" pitchFamily="2" charset="2"/>
              <a:buNone/>
            </a:pPr>
            <a:r>
              <a:rPr lang="en-US" b="1">
                <a:latin typeface="Bookman Old Style" pitchFamily="18" charset="0"/>
              </a:rPr>
              <a:t>     - Free Space Loss, </a:t>
            </a:r>
          </a:p>
          <a:p>
            <a:pPr algn="just" eaLnBrk="0" hangingPunct="0">
              <a:buFont typeface="Wingdings" pitchFamily="2" charset="2"/>
              <a:buNone/>
            </a:pPr>
            <a:r>
              <a:rPr lang="en-US" b="1">
                <a:latin typeface="Bookman Old Style" pitchFamily="18" charset="0"/>
              </a:rPr>
              <a:t>     - Rooftop to Street Diffraction Scatter Loss,</a:t>
            </a:r>
          </a:p>
          <a:p>
            <a:pPr algn="just" eaLnBrk="0" hangingPunct="0">
              <a:buFont typeface="Wingdings" pitchFamily="2" charset="2"/>
              <a:buNone/>
            </a:pPr>
            <a:r>
              <a:rPr lang="en-US" b="1">
                <a:latin typeface="Bookman Old Style" pitchFamily="18" charset="0"/>
              </a:rPr>
              <a:t>     - Multi Screen Loss, seperti rumus berikut :  </a:t>
            </a: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2308225" y="3429000"/>
            <a:ext cx="235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L</a:t>
            </a:r>
            <a:r>
              <a:rPr lang="en-US" b="1" baseline="-25000">
                <a:latin typeface="Bookman Old Style" pitchFamily="18" charset="0"/>
              </a:rPr>
              <a:t>50</a:t>
            </a:r>
            <a:r>
              <a:rPr lang="en-US" b="1">
                <a:latin typeface="Bookman Old Style" pitchFamily="18" charset="0"/>
              </a:rPr>
              <a:t> = L</a:t>
            </a:r>
            <a:r>
              <a:rPr lang="en-US" b="1" baseline="-25000">
                <a:latin typeface="Bookman Old Style" pitchFamily="18" charset="0"/>
              </a:rPr>
              <a:t>f</a:t>
            </a:r>
            <a:r>
              <a:rPr lang="en-US" b="1">
                <a:latin typeface="Bookman Old Style" pitchFamily="18" charset="0"/>
              </a:rPr>
              <a:t> + L</a:t>
            </a:r>
            <a:r>
              <a:rPr lang="en-US" b="1" baseline="-25000">
                <a:latin typeface="Bookman Old Style" pitchFamily="18" charset="0"/>
              </a:rPr>
              <a:t>rts</a:t>
            </a:r>
            <a:r>
              <a:rPr lang="en-US" b="1">
                <a:latin typeface="Bookman Old Style" pitchFamily="18" charset="0"/>
              </a:rPr>
              <a:t> + L</a:t>
            </a:r>
            <a:r>
              <a:rPr lang="en-US" b="1" baseline="-25000">
                <a:latin typeface="Bookman Old Style" pitchFamily="18" charset="0"/>
              </a:rPr>
              <a:t>ms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2309813" y="3938588"/>
            <a:ext cx="366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L</a:t>
            </a:r>
            <a:r>
              <a:rPr lang="en-US" b="1" baseline="-25000">
                <a:latin typeface="Bookman Old Style" pitchFamily="18" charset="0"/>
              </a:rPr>
              <a:t>50</a:t>
            </a:r>
            <a:r>
              <a:rPr lang="en-US" b="1">
                <a:latin typeface="Bookman Old Style" pitchFamily="18" charset="0"/>
              </a:rPr>
              <a:t> = L</a:t>
            </a:r>
            <a:r>
              <a:rPr lang="en-US" b="1" baseline="-25000">
                <a:latin typeface="Bookman Old Style" pitchFamily="18" charset="0"/>
              </a:rPr>
              <a:t>f</a:t>
            </a:r>
            <a:r>
              <a:rPr lang="en-US" b="1">
                <a:latin typeface="Bookman Old Style" pitchFamily="18" charset="0"/>
              </a:rPr>
              <a:t> ,  jika    L</a:t>
            </a:r>
            <a:r>
              <a:rPr lang="en-US" b="1" baseline="-25000">
                <a:latin typeface="Bookman Old Style" pitchFamily="18" charset="0"/>
              </a:rPr>
              <a:t>rts</a:t>
            </a:r>
            <a:r>
              <a:rPr lang="en-US" b="1">
                <a:latin typeface="Bookman Old Style" pitchFamily="18" charset="0"/>
              </a:rPr>
              <a:t> + L</a:t>
            </a:r>
            <a:r>
              <a:rPr lang="en-US" b="1" baseline="-25000">
                <a:latin typeface="Bookman Old Style" pitchFamily="18" charset="0"/>
              </a:rPr>
              <a:t>ms </a:t>
            </a:r>
            <a:r>
              <a:rPr lang="en-US" b="1">
                <a:latin typeface="Bookman Old Style" pitchFamily="18" charset="0"/>
              </a:rPr>
              <a:t>≤ 0 </a:t>
            </a: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885825" y="4457700"/>
            <a:ext cx="781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L</a:t>
            </a:r>
            <a:r>
              <a:rPr lang="en-US" b="1" baseline="-25000">
                <a:latin typeface="Bookman Old Style" pitchFamily="18" charset="0"/>
              </a:rPr>
              <a:t>f</a:t>
            </a:r>
            <a:r>
              <a:rPr lang="en-US" b="1">
                <a:latin typeface="Bookman Old Style" pitchFamily="18" charset="0"/>
              </a:rPr>
              <a:t> = free space loss, Lrts = rooftop to street diffraction &amp; scatter</a:t>
            </a:r>
          </a:p>
          <a:p>
            <a:pPr eaLnBrk="0" hangingPunct="0"/>
            <a:r>
              <a:rPr lang="en-US" b="1">
                <a:latin typeface="Bookman Old Style" pitchFamily="18" charset="0"/>
              </a:rPr>
              <a:t>dan L</a:t>
            </a:r>
            <a:r>
              <a:rPr lang="en-US" b="1" baseline="-25000">
                <a:latin typeface="Bookman Old Style" pitchFamily="18" charset="0"/>
              </a:rPr>
              <a:t>ms</a:t>
            </a:r>
            <a:r>
              <a:rPr lang="en-US" b="1">
                <a:latin typeface="Bookman Old Style" pitchFamily="18" charset="0"/>
              </a:rPr>
              <a:t> = multi screen loss</a:t>
            </a:r>
            <a:r>
              <a:rPr lang="en-US" b="1" baseline="-25000">
                <a:latin typeface="Bookman Old Style" pitchFamily="18" charset="0"/>
              </a:rPr>
              <a:t> </a:t>
            </a:r>
          </a:p>
        </p:txBody>
      </p:sp>
      <p:sp>
        <p:nvSpPr>
          <p:cNvPr id="55306" name="Text Box 9"/>
          <p:cNvSpPr txBox="1">
            <a:spLocks noChangeArrowheads="1"/>
          </p:cNvSpPr>
          <p:nvPr/>
        </p:nvSpPr>
        <p:spPr bwMode="auto">
          <a:xfrm>
            <a:off x="517525" y="5270500"/>
            <a:ext cx="7827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en-US" b="1" i="1">
                <a:latin typeface="Bookman Old Style" pitchFamily="18" charset="0"/>
              </a:rPr>
              <a:t>  </a:t>
            </a:r>
            <a:r>
              <a:rPr lang="en-US" b="1">
                <a:latin typeface="Bookman Old Style" pitchFamily="18" charset="0"/>
              </a:rPr>
              <a:t>Seperti disinggung di depan </a:t>
            </a:r>
            <a:r>
              <a:rPr lang="en-US" b="1">
                <a:latin typeface="Times New Roman" pitchFamily="18" charset="0"/>
              </a:rPr>
              <a:t>Lf </a:t>
            </a:r>
            <a:r>
              <a:rPr lang="en-US" b="1">
                <a:latin typeface="Bookman Old Style" pitchFamily="18" charset="0"/>
              </a:rPr>
              <a:t>dapat dihitung dengan rumus </a:t>
            </a:r>
          </a:p>
        </p:txBody>
      </p:sp>
      <p:sp>
        <p:nvSpPr>
          <p:cNvPr id="55307" name="Text Box 10"/>
          <p:cNvSpPr txBox="1">
            <a:spLocks noChangeArrowheads="1"/>
          </p:cNvSpPr>
          <p:nvPr/>
        </p:nvSpPr>
        <p:spPr bwMode="auto">
          <a:xfrm>
            <a:off x="2436813" y="5894388"/>
            <a:ext cx="4092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L</a:t>
            </a:r>
            <a:r>
              <a:rPr lang="en-US" b="1" baseline="-25000">
                <a:latin typeface="Bookman Old Style" pitchFamily="18" charset="0"/>
              </a:rPr>
              <a:t>f </a:t>
            </a:r>
            <a:r>
              <a:rPr lang="en-US" b="1">
                <a:latin typeface="Bookman Old Style" pitchFamily="18" charset="0"/>
              </a:rPr>
              <a:t>= 32,4+</a:t>
            </a:r>
            <a:r>
              <a:rPr lang="en-US" b="1" i="1">
                <a:latin typeface="Bookman Old Style" pitchFamily="18" charset="0"/>
              </a:rPr>
              <a:t> </a:t>
            </a:r>
            <a:r>
              <a:rPr lang="en-US" b="1">
                <a:latin typeface="Bookman Old Style" pitchFamily="18" charset="0"/>
              </a:rPr>
              <a:t>20log r + 20 log fc (dB)</a:t>
            </a:r>
            <a:endParaRPr lang="en-US" b="1" baseline="-2500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784225" y="584200"/>
            <a:ext cx="4583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en-US" b="1" i="1">
                <a:latin typeface="Bookman Old Style" pitchFamily="18" charset="0"/>
              </a:rPr>
              <a:t>  </a:t>
            </a:r>
            <a:r>
              <a:rPr lang="en-US" b="1">
                <a:latin typeface="Bookman Old Style" pitchFamily="18" charset="0"/>
              </a:rPr>
              <a:t>L</a:t>
            </a:r>
            <a:r>
              <a:rPr lang="en-US" b="1" baseline="-25000">
                <a:latin typeface="Bookman Old Style" pitchFamily="18" charset="0"/>
              </a:rPr>
              <a:t>rts</a:t>
            </a:r>
            <a:r>
              <a:rPr lang="en-US" b="1">
                <a:latin typeface="Bookman Old Style" pitchFamily="18" charset="0"/>
              </a:rPr>
              <a:t> dapat dihitung dengan rumus </a:t>
            </a: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1344613" y="1103313"/>
            <a:ext cx="669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US" b="1" i="1">
                <a:latin typeface="Bookman Old Style" pitchFamily="18" charset="0"/>
              </a:rPr>
              <a:t>  </a:t>
            </a:r>
            <a:r>
              <a:rPr lang="en-US" b="1">
                <a:latin typeface="Bookman Old Style" pitchFamily="18" charset="0"/>
              </a:rPr>
              <a:t>L</a:t>
            </a:r>
            <a:r>
              <a:rPr lang="en-US" b="1" baseline="-25000">
                <a:latin typeface="Bookman Old Style" pitchFamily="18" charset="0"/>
              </a:rPr>
              <a:t>rts</a:t>
            </a:r>
            <a:r>
              <a:rPr lang="en-US" b="1">
                <a:latin typeface="Bookman Old Style" pitchFamily="18" charset="0"/>
              </a:rPr>
              <a:t> = - 16,9 -10log W + 10log f</a:t>
            </a:r>
            <a:r>
              <a:rPr lang="en-US" b="1" baseline="-25000">
                <a:latin typeface="Bookman Old Style" pitchFamily="18" charset="0"/>
              </a:rPr>
              <a:t>c</a:t>
            </a:r>
            <a:r>
              <a:rPr lang="en-US" b="1">
                <a:latin typeface="Bookman Old Style" pitchFamily="18" charset="0"/>
              </a:rPr>
              <a:t> + 20log 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h</a:t>
            </a:r>
            <a:r>
              <a:rPr lang="en-US" b="1" baseline="-25000">
                <a:latin typeface="Bookman Old Style" pitchFamily="18" charset="0"/>
                <a:sym typeface="Symbol" pitchFamily="18" charset="2"/>
              </a:rPr>
              <a:t>m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 + L</a:t>
            </a:r>
            <a:r>
              <a:rPr lang="en-US" b="1" baseline="-25000">
                <a:latin typeface="Bookman Old Style" pitchFamily="18" charset="0"/>
                <a:sym typeface="Symbol" pitchFamily="18" charset="2"/>
              </a:rPr>
              <a:t>0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  (dB) </a:t>
            </a: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785813" y="1525588"/>
            <a:ext cx="755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en-US" b="1" i="1">
                <a:latin typeface="Bookman Old Style" pitchFamily="18" charset="0"/>
              </a:rPr>
              <a:t> </a:t>
            </a:r>
            <a:r>
              <a:rPr lang="en-US" b="1">
                <a:latin typeface="Bookman Old Style" pitchFamily="18" charset="0"/>
              </a:rPr>
              <a:t>Variable yang mendukung rumus di atas ditunjukan seperti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b="1">
                <a:latin typeface="Bookman Old Style" pitchFamily="18" charset="0"/>
              </a:rPr>
              <a:t>    gambar berikut</a:t>
            </a:r>
            <a:r>
              <a:rPr lang="en-US" b="1" i="1">
                <a:latin typeface="Bookman Old Style" pitchFamily="18" charset="0"/>
              </a:rPr>
              <a:t>  </a:t>
            </a:r>
          </a:p>
        </p:txBody>
      </p:sp>
      <p:grpSp>
        <p:nvGrpSpPr>
          <p:cNvPr id="16391" name="Group 5"/>
          <p:cNvGrpSpPr>
            <a:grpSpLocks/>
          </p:cNvGrpSpPr>
          <p:nvPr/>
        </p:nvGrpSpPr>
        <p:grpSpPr bwMode="auto">
          <a:xfrm>
            <a:off x="2252663" y="2892425"/>
            <a:ext cx="96837" cy="520700"/>
            <a:chOff x="2955" y="2126"/>
            <a:chExt cx="61" cy="328"/>
          </a:xfrm>
        </p:grpSpPr>
        <p:sp>
          <p:nvSpPr>
            <p:cNvPr id="16565" name="Line 6"/>
            <p:cNvSpPr>
              <a:spLocks noChangeShapeType="1"/>
            </p:cNvSpPr>
            <p:nvPr/>
          </p:nvSpPr>
          <p:spPr bwMode="auto">
            <a:xfrm>
              <a:off x="2977" y="2244"/>
              <a:ext cx="20" cy="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16566" name="Group 7"/>
            <p:cNvGrpSpPr>
              <a:grpSpLocks/>
            </p:cNvGrpSpPr>
            <p:nvPr/>
          </p:nvGrpSpPr>
          <p:grpSpPr bwMode="auto">
            <a:xfrm>
              <a:off x="2955" y="2126"/>
              <a:ext cx="61" cy="328"/>
              <a:chOff x="2955" y="2126"/>
              <a:chExt cx="61" cy="328"/>
            </a:xfrm>
          </p:grpSpPr>
          <p:sp>
            <p:nvSpPr>
              <p:cNvPr id="16567" name="Line 8"/>
              <p:cNvSpPr>
                <a:spLocks noChangeShapeType="1"/>
              </p:cNvSpPr>
              <p:nvPr/>
            </p:nvSpPr>
            <p:spPr bwMode="auto">
              <a:xfrm flipV="1">
                <a:off x="2986" y="2131"/>
                <a:ext cx="1" cy="65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568" name="Line 9"/>
              <p:cNvSpPr>
                <a:spLocks noChangeShapeType="1"/>
              </p:cNvSpPr>
              <p:nvPr/>
            </p:nvSpPr>
            <p:spPr bwMode="auto">
              <a:xfrm flipV="1">
                <a:off x="2955" y="2195"/>
                <a:ext cx="24" cy="259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569" name="Line 10"/>
              <p:cNvSpPr>
                <a:spLocks noChangeShapeType="1"/>
              </p:cNvSpPr>
              <p:nvPr/>
            </p:nvSpPr>
            <p:spPr bwMode="auto">
              <a:xfrm>
                <a:off x="2992" y="2195"/>
                <a:ext cx="24" cy="259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570" name="Line 11"/>
              <p:cNvSpPr>
                <a:spLocks noChangeShapeType="1"/>
              </p:cNvSpPr>
              <p:nvPr/>
            </p:nvSpPr>
            <p:spPr bwMode="auto">
              <a:xfrm>
                <a:off x="2957" y="2447"/>
                <a:ext cx="59" cy="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571" name="Line 12"/>
              <p:cNvSpPr>
                <a:spLocks noChangeShapeType="1"/>
              </p:cNvSpPr>
              <p:nvPr/>
            </p:nvSpPr>
            <p:spPr bwMode="auto">
              <a:xfrm>
                <a:off x="2964" y="2376"/>
                <a:ext cx="46" cy="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572" name="Line 13"/>
              <p:cNvSpPr>
                <a:spLocks noChangeShapeType="1"/>
              </p:cNvSpPr>
              <p:nvPr/>
            </p:nvSpPr>
            <p:spPr bwMode="auto">
              <a:xfrm>
                <a:off x="2964" y="2377"/>
                <a:ext cx="51" cy="7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573" name="Line 14"/>
              <p:cNvSpPr>
                <a:spLocks noChangeShapeType="1"/>
              </p:cNvSpPr>
              <p:nvPr/>
            </p:nvSpPr>
            <p:spPr bwMode="auto">
              <a:xfrm flipH="1">
                <a:off x="2959" y="2376"/>
                <a:ext cx="50" cy="70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574" name="Line 15"/>
              <p:cNvSpPr>
                <a:spLocks noChangeShapeType="1"/>
              </p:cNvSpPr>
              <p:nvPr/>
            </p:nvSpPr>
            <p:spPr bwMode="auto">
              <a:xfrm>
                <a:off x="2971" y="2307"/>
                <a:ext cx="32" cy="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575" name="Line 16"/>
              <p:cNvSpPr>
                <a:spLocks noChangeShapeType="1"/>
              </p:cNvSpPr>
              <p:nvPr/>
            </p:nvSpPr>
            <p:spPr bwMode="auto">
              <a:xfrm>
                <a:off x="2970" y="2307"/>
                <a:ext cx="37" cy="6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576" name="Line 17"/>
              <p:cNvSpPr>
                <a:spLocks noChangeShapeType="1"/>
              </p:cNvSpPr>
              <p:nvPr/>
            </p:nvSpPr>
            <p:spPr bwMode="auto">
              <a:xfrm flipV="1">
                <a:off x="2962" y="2307"/>
                <a:ext cx="39" cy="6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577" name="Line 18"/>
              <p:cNvSpPr>
                <a:spLocks noChangeShapeType="1"/>
              </p:cNvSpPr>
              <p:nvPr/>
            </p:nvSpPr>
            <p:spPr bwMode="auto">
              <a:xfrm>
                <a:off x="2975" y="2244"/>
                <a:ext cx="28" cy="6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578" name="Line 19"/>
              <p:cNvSpPr>
                <a:spLocks noChangeShapeType="1"/>
              </p:cNvSpPr>
              <p:nvPr/>
            </p:nvSpPr>
            <p:spPr bwMode="auto">
              <a:xfrm flipV="1">
                <a:off x="2968" y="2243"/>
                <a:ext cx="27" cy="6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579" name="Line 20"/>
              <p:cNvSpPr>
                <a:spLocks noChangeShapeType="1"/>
              </p:cNvSpPr>
              <p:nvPr/>
            </p:nvSpPr>
            <p:spPr bwMode="auto">
              <a:xfrm flipV="1">
                <a:off x="2974" y="2195"/>
                <a:ext cx="18" cy="50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580" name="Oval 21"/>
              <p:cNvSpPr>
                <a:spLocks noChangeArrowheads="1"/>
              </p:cNvSpPr>
              <p:nvPr/>
            </p:nvSpPr>
            <p:spPr bwMode="auto">
              <a:xfrm>
                <a:off x="2979" y="2126"/>
                <a:ext cx="15" cy="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16392" name="Rectangle 22"/>
          <p:cNvSpPr>
            <a:spLocks noChangeArrowheads="1"/>
          </p:cNvSpPr>
          <p:nvPr/>
        </p:nvSpPr>
        <p:spPr bwMode="auto">
          <a:xfrm>
            <a:off x="2019300" y="3289300"/>
            <a:ext cx="609600" cy="1511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6393" name="Rectangle 23"/>
          <p:cNvSpPr>
            <a:spLocks noChangeArrowheads="1"/>
          </p:cNvSpPr>
          <p:nvPr/>
        </p:nvSpPr>
        <p:spPr bwMode="auto">
          <a:xfrm>
            <a:off x="3405188" y="3722688"/>
            <a:ext cx="495300" cy="1079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6394" name="Rectangle 24"/>
          <p:cNvSpPr>
            <a:spLocks noChangeArrowheads="1"/>
          </p:cNvSpPr>
          <p:nvPr/>
        </p:nvSpPr>
        <p:spPr bwMode="auto">
          <a:xfrm>
            <a:off x="4613275" y="3724275"/>
            <a:ext cx="495300" cy="10795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6395" name="Rectangle 25"/>
          <p:cNvSpPr>
            <a:spLocks noChangeArrowheads="1"/>
          </p:cNvSpPr>
          <p:nvPr/>
        </p:nvSpPr>
        <p:spPr bwMode="auto">
          <a:xfrm>
            <a:off x="5846763" y="3725863"/>
            <a:ext cx="4953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6396" name="Rectangle 26"/>
          <p:cNvSpPr>
            <a:spLocks noChangeArrowheads="1"/>
          </p:cNvSpPr>
          <p:nvPr/>
        </p:nvSpPr>
        <p:spPr bwMode="auto">
          <a:xfrm>
            <a:off x="7092950" y="3727450"/>
            <a:ext cx="495300" cy="1079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16397" name="Group 27"/>
          <p:cNvGrpSpPr>
            <a:grpSpLocks/>
          </p:cNvGrpSpPr>
          <p:nvPr/>
        </p:nvGrpSpPr>
        <p:grpSpPr bwMode="auto">
          <a:xfrm>
            <a:off x="6654800" y="4191000"/>
            <a:ext cx="152400" cy="554038"/>
            <a:chOff x="4184" y="2944"/>
            <a:chExt cx="104" cy="309"/>
          </a:xfrm>
        </p:grpSpPr>
        <p:graphicFrame>
          <p:nvGraphicFramePr>
            <p:cNvPr id="16386" name="Object 28"/>
            <p:cNvGraphicFramePr>
              <a:graphicFrameLocks/>
            </p:cNvGraphicFramePr>
            <p:nvPr/>
          </p:nvGraphicFramePr>
          <p:xfrm>
            <a:off x="4184" y="3024"/>
            <a:ext cx="104" cy="229"/>
          </p:xfrm>
          <a:graphic>
            <a:graphicData uri="http://schemas.openxmlformats.org/presentationml/2006/ole">
              <p:oleObj spid="_x0000_s16386" name="Clip" r:id="rId4" imgW="3429000" imgH="4951080" progId="MS_ClipArt_Gallery.2">
                <p:embed/>
              </p:oleObj>
            </a:graphicData>
          </a:graphic>
        </p:graphicFrame>
        <p:sp>
          <p:nvSpPr>
            <p:cNvPr id="16564" name="Line 29"/>
            <p:cNvSpPr>
              <a:spLocks noChangeShapeType="1"/>
            </p:cNvSpPr>
            <p:nvPr/>
          </p:nvSpPr>
          <p:spPr bwMode="auto">
            <a:xfrm flipV="1">
              <a:off x="4256" y="2944"/>
              <a:ext cx="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6398" name="Line 30"/>
          <p:cNvSpPr>
            <a:spLocks noChangeShapeType="1"/>
          </p:cNvSpPr>
          <p:nvPr/>
        </p:nvSpPr>
        <p:spPr bwMode="auto">
          <a:xfrm>
            <a:off x="2336800" y="2895600"/>
            <a:ext cx="447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6399" name="Line 31"/>
          <p:cNvSpPr>
            <a:spLocks noChangeShapeType="1"/>
          </p:cNvSpPr>
          <p:nvPr/>
        </p:nvSpPr>
        <p:spPr bwMode="auto">
          <a:xfrm>
            <a:off x="6769100" y="2971800"/>
            <a:ext cx="0" cy="12065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400" name="Freeform 32"/>
          <p:cNvSpPr>
            <a:spLocks/>
          </p:cNvSpPr>
          <p:nvPr/>
        </p:nvSpPr>
        <p:spPr bwMode="auto">
          <a:xfrm>
            <a:off x="2349500" y="2933700"/>
            <a:ext cx="4737100" cy="1295400"/>
          </a:xfrm>
          <a:custGeom>
            <a:avLst/>
            <a:gdLst>
              <a:gd name="T0" fmla="*/ 0 w 2984"/>
              <a:gd name="T1" fmla="*/ 0 h 816"/>
              <a:gd name="T2" fmla="*/ 4737100 w 2984"/>
              <a:gd name="T3" fmla="*/ 863600 h 816"/>
              <a:gd name="T4" fmla="*/ 4445000 w 2984"/>
              <a:gd name="T5" fmla="*/ 1295400 h 816"/>
              <a:gd name="T6" fmla="*/ 0 60000 65536"/>
              <a:gd name="T7" fmla="*/ 0 60000 65536"/>
              <a:gd name="T8" fmla="*/ 0 60000 65536"/>
              <a:gd name="T9" fmla="*/ 0 w 2984"/>
              <a:gd name="T10" fmla="*/ 0 h 816"/>
              <a:gd name="T11" fmla="*/ 2984 w 2984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84" h="816">
                <a:moveTo>
                  <a:pt x="0" y="0"/>
                </a:moveTo>
                <a:lnTo>
                  <a:pt x="2984" y="544"/>
                </a:lnTo>
                <a:lnTo>
                  <a:pt x="2800" y="81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6401" name="Line 33"/>
          <p:cNvSpPr>
            <a:spLocks noChangeShapeType="1"/>
          </p:cNvSpPr>
          <p:nvPr/>
        </p:nvSpPr>
        <p:spPr bwMode="auto">
          <a:xfrm>
            <a:off x="6324600" y="3721100"/>
            <a:ext cx="41910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6402" name="Line 34"/>
          <p:cNvSpPr>
            <a:spLocks noChangeShapeType="1"/>
          </p:cNvSpPr>
          <p:nvPr/>
        </p:nvSpPr>
        <p:spPr bwMode="auto">
          <a:xfrm>
            <a:off x="4864100" y="5092700"/>
            <a:ext cx="124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6403" name="Line 35"/>
          <p:cNvSpPr>
            <a:spLocks noChangeShapeType="1"/>
          </p:cNvSpPr>
          <p:nvPr/>
        </p:nvSpPr>
        <p:spPr bwMode="auto">
          <a:xfrm>
            <a:off x="6337300" y="5092700"/>
            <a:ext cx="74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6404" name="Rectangle 36" descr="Wide upward diagonal"/>
          <p:cNvSpPr>
            <a:spLocks noChangeArrowheads="1"/>
          </p:cNvSpPr>
          <p:nvPr/>
        </p:nvSpPr>
        <p:spPr bwMode="auto">
          <a:xfrm>
            <a:off x="1498600" y="4800600"/>
            <a:ext cx="6438900" cy="1397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6405" name="Line 37"/>
          <p:cNvSpPr>
            <a:spLocks noChangeShapeType="1"/>
          </p:cNvSpPr>
          <p:nvPr/>
        </p:nvSpPr>
        <p:spPr bwMode="auto">
          <a:xfrm>
            <a:off x="1714500" y="37719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406" name="Line 38"/>
          <p:cNvSpPr>
            <a:spLocks noChangeShapeType="1"/>
          </p:cNvSpPr>
          <p:nvPr/>
        </p:nvSpPr>
        <p:spPr bwMode="auto">
          <a:xfrm>
            <a:off x="1816100" y="3771900"/>
            <a:ext cx="0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6407" name="Line 39"/>
          <p:cNvSpPr>
            <a:spLocks noChangeShapeType="1"/>
          </p:cNvSpPr>
          <p:nvPr/>
        </p:nvSpPr>
        <p:spPr bwMode="auto">
          <a:xfrm flipV="1">
            <a:off x="1816100" y="2882900"/>
            <a:ext cx="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6408" name="Line 40"/>
          <p:cNvSpPr>
            <a:spLocks noChangeShapeType="1"/>
          </p:cNvSpPr>
          <p:nvPr/>
        </p:nvSpPr>
        <p:spPr bwMode="auto">
          <a:xfrm>
            <a:off x="7581900" y="4191000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409" name="Line 41"/>
          <p:cNvSpPr>
            <a:spLocks noChangeShapeType="1"/>
          </p:cNvSpPr>
          <p:nvPr/>
        </p:nvSpPr>
        <p:spPr bwMode="auto">
          <a:xfrm>
            <a:off x="7734300" y="4178300"/>
            <a:ext cx="0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6410" name="Line 42"/>
          <p:cNvSpPr>
            <a:spLocks noChangeShapeType="1"/>
          </p:cNvSpPr>
          <p:nvPr/>
        </p:nvSpPr>
        <p:spPr bwMode="auto">
          <a:xfrm>
            <a:off x="7734300" y="3721100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6411" name="Freeform 43"/>
          <p:cNvSpPr>
            <a:spLocks/>
          </p:cNvSpPr>
          <p:nvPr/>
        </p:nvSpPr>
        <p:spPr bwMode="auto">
          <a:xfrm>
            <a:off x="3759200" y="2882900"/>
            <a:ext cx="77788" cy="304800"/>
          </a:xfrm>
          <a:custGeom>
            <a:avLst/>
            <a:gdLst>
              <a:gd name="T0" fmla="*/ 12700 w 49"/>
              <a:gd name="T1" fmla="*/ 0 h 192"/>
              <a:gd name="T2" fmla="*/ 76200 w 49"/>
              <a:gd name="T3" fmla="*/ 177800 h 192"/>
              <a:gd name="T4" fmla="*/ 0 w 49"/>
              <a:gd name="T5" fmla="*/ 304800 h 192"/>
              <a:gd name="T6" fmla="*/ 0 60000 65536"/>
              <a:gd name="T7" fmla="*/ 0 60000 65536"/>
              <a:gd name="T8" fmla="*/ 0 60000 65536"/>
              <a:gd name="T9" fmla="*/ 0 w 49"/>
              <a:gd name="T10" fmla="*/ 0 h 192"/>
              <a:gd name="T11" fmla="*/ 49 w 49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92">
                <a:moveTo>
                  <a:pt x="8" y="0"/>
                </a:moveTo>
                <a:cubicBezTo>
                  <a:pt x="28" y="40"/>
                  <a:pt x="49" y="80"/>
                  <a:pt x="48" y="112"/>
                </a:cubicBezTo>
                <a:cubicBezTo>
                  <a:pt x="47" y="144"/>
                  <a:pt x="8" y="180"/>
                  <a:pt x="0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412" name="Text Box 44"/>
          <p:cNvSpPr txBox="1">
            <a:spLocks noChangeArrowheads="1"/>
          </p:cNvSpPr>
          <p:nvPr/>
        </p:nvSpPr>
        <p:spPr bwMode="auto">
          <a:xfrm>
            <a:off x="1241425" y="36083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id-ID" sz="1600" b="1" i="1">
              <a:latin typeface="Bookman Old Style" pitchFamily="18" charset="0"/>
            </a:endParaRPr>
          </a:p>
        </p:txBody>
      </p:sp>
      <p:sp>
        <p:nvSpPr>
          <p:cNvPr id="16413" name="Text Box 45"/>
          <p:cNvSpPr txBox="1">
            <a:spLocks noChangeArrowheads="1"/>
          </p:cNvSpPr>
          <p:nvPr/>
        </p:nvSpPr>
        <p:spPr bwMode="auto">
          <a:xfrm>
            <a:off x="1165225" y="3556000"/>
            <a:ext cx="411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1">
                <a:latin typeface="Bookman Old Style" pitchFamily="18" charset="0"/>
              </a:rPr>
              <a:t>h</a:t>
            </a:r>
            <a:r>
              <a:rPr lang="en-US" sz="1600" b="1" i="1" baseline="-25000">
                <a:latin typeface="Bookman Old Style" pitchFamily="18" charset="0"/>
              </a:rPr>
              <a:t>b</a:t>
            </a:r>
          </a:p>
        </p:txBody>
      </p:sp>
      <p:sp>
        <p:nvSpPr>
          <p:cNvPr id="16414" name="Line 46"/>
          <p:cNvSpPr>
            <a:spLocks noChangeShapeType="1"/>
          </p:cNvSpPr>
          <p:nvPr/>
        </p:nvSpPr>
        <p:spPr bwMode="auto">
          <a:xfrm>
            <a:off x="1320800" y="3873500"/>
            <a:ext cx="0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6415" name="Line 47"/>
          <p:cNvSpPr>
            <a:spLocks noChangeShapeType="1"/>
          </p:cNvSpPr>
          <p:nvPr/>
        </p:nvSpPr>
        <p:spPr bwMode="auto">
          <a:xfrm flipV="1">
            <a:off x="1346200" y="2882900"/>
            <a:ext cx="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6416" name="Text Box 48"/>
          <p:cNvSpPr txBox="1">
            <a:spLocks noChangeArrowheads="1"/>
          </p:cNvSpPr>
          <p:nvPr/>
        </p:nvSpPr>
        <p:spPr bwMode="auto">
          <a:xfrm>
            <a:off x="1457325" y="4127500"/>
            <a:ext cx="38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Bookman Old Style" pitchFamily="18" charset="0"/>
              </a:rPr>
              <a:t>h</a:t>
            </a:r>
            <a:r>
              <a:rPr lang="en-US" sz="1600" b="1" baseline="-25000">
                <a:latin typeface="Bookman Old Style" pitchFamily="18" charset="0"/>
              </a:rPr>
              <a:t>r</a:t>
            </a:r>
          </a:p>
        </p:txBody>
      </p:sp>
      <p:sp>
        <p:nvSpPr>
          <p:cNvPr id="16417" name="Text Box 49"/>
          <p:cNvSpPr txBox="1">
            <a:spLocks noChangeArrowheads="1"/>
          </p:cNvSpPr>
          <p:nvPr/>
        </p:nvSpPr>
        <p:spPr bwMode="auto">
          <a:xfrm>
            <a:off x="1319213" y="3176588"/>
            <a:ext cx="52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i="1">
                <a:latin typeface="Bookman Old Style" pitchFamily="18" charset="0"/>
                <a:sym typeface="Symbol" pitchFamily="18" charset="2"/>
              </a:rPr>
              <a:t></a:t>
            </a:r>
            <a:r>
              <a:rPr lang="en-US" sz="1600" b="1" i="1">
                <a:latin typeface="Bookman Old Style" pitchFamily="18" charset="0"/>
              </a:rPr>
              <a:t>h</a:t>
            </a:r>
            <a:r>
              <a:rPr lang="en-US" sz="1600" b="1" i="1" baseline="-25000">
                <a:latin typeface="Bookman Old Style" pitchFamily="18" charset="0"/>
              </a:rPr>
              <a:t>b</a:t>
            </a:r>
          </a:p>
        </p:txBody>
      </p:sp>
      <p:sp>
        <p:nvSpPr>
          <p:cNvPr id="16418" name="Text Box 50"/>
          <p:cNvSpPr txBox="1">
            <a:spLocks noChangeArrowheads="1"/>
          </p:cNvSpPr>
          <p:nvPr/>
        </p:nvSpPr>
        <p:spPr bwMode="auto">
          <a:xfrm>
            <a:off x="3514725" y="2851150"/>
            <a:ext cx="29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Times New Roman" pitchFamily="18" charset="0"/>
                <a:sym typeface="Symbol" pitchFamily="18" charset="2"/>
              </a:rPr>
              <a:t></a:t>
            </a:r>
          </a:p>
        </p:txBody>
      </p:sp>
      <p:sp>
        <p:nvSpPr>
          <p:cNvPr id="16419" name="Text Box 51"/>
          <p:cNvSpPr txBox="1">
            <a:spLocks noChangeArrowheads="1"/>
          </p:cNvSpPr>
          <p:nvPr/>
        </p:nvSpPr>
        <p:spPr bwMode="auto">
          <a:xfrm>
            <a:off x="5381625" y="5041900"/>
            <a:ext cx="306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1">
                <a:latin typeface="Bookman Old Style" pitchFamily="18" charset="0"/>
              </a:rPr>
              <a:t>b</a:t>
            </a:r>
          </a:p>
        </p:txBody>
      </p:sp>
      <p:sp>
        <p:nvSpPr>
          <p:cNvPr id="16420" name="Text Box 52"/>
          <p:cNvSpPr txBox="1">
            <a:spLocks noChangeArrowheads="1"/>
          </p:cNvSpPr>
          <p:nvPr/>
        </p:nvSpPr>
        <p:spPr bwMode="auto">
          <a:xfrm>
            <a:off x="6589713" y="5030788"/>
            <a:ext cx="35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1">
                <a:latin typeface="Bookman Old Style" pitchFamily="18" charset="0"/>
              </a:rPr>
              <a:t>w</a:t>
            </a:r>
          </a:p>
        </p:txBody>
      </p:sp>
      <p:sp>
        <p:nvSpPr>
          <p:cNvPr id="16421" name="Text Box 53"/>
          <p:cNvSpPr txBox="1">
            <a:spLocks noChangeArrowheads="1"/>
          </p:cNvSpPr>
          <p:nvPr/>
        </p:nvSpPr>
        <p:spPr bwMode="auto">
          <a:xfrm>
            <a:off x="4454525" y="2628900"/>
            <a:ext cx="334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1">
                <a:latin typeface="Bookman Old Style" pitchFamily="18" charset="0"/>
              </a:rPr>
              <a:t>R</a:t>
            </a:r>
          </a:p>
        </p:txBody>
      </p:sp>
      <p:sp>
        <p:nvSpPr>
          <p:cNvPr id="16422" name="Text Box 54"/>
          <p:cNvSpPr txBox="1">
            <a:spLocks noChangeArrowheads="1"/>
          </p:cNvSpPr>
          <p:nvPr/>
        </p:nvSpPr>
        <p:spPr bwMode="auto">
          <a:xfrm>
            <a:off x="7720013" y="4319588"/>
            <a:ext cx="461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Bookman Old Style" pitchFamily="18" charset="0"/>
              </a:rPr>
              <a:t>h</a:t>
            </a:r>
            <a:r>
              <a:rPr lang="en-US" sz="1600" b="1" baseline="-25000">
                <a:latin typeface="Bookman Old Style" pitchFamily="18" charset="0"/>
              </a:rPr>
              <a:t>m</a:t>
            </a:r>
          </a:p>
        </p:txBody>
      </p:sp>
      <p:sp>
        <p:nvSpPr>
          <p:cNvPr id="16423" name="Text Box 55"/>
          <p:cNvSpPr txBox="1">
            <a:spLocks noChangeArrowheads="1"/>
          </p:cNvSpPr>
          <p:nvPr/>
        </p:nvSpPr>
        <p:spPr bwMode="auto">
          <a:xfrm>
            <a:off x="7658100" y="3787775"/>
            <a:ext cx="554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i="1">
                <a:latin typeface="Bookman Old Style" pitchFamily="18" charset="0"/>
                <a:sym typeface="Symbol" pitchFamily="18" charset="2"/>
              </a:rPr>
              <a:t></a:t>
            </a:r>
            <a:r>
              <a:rPr lang="en-US" sz="1600" b="1" i="1">
                <a:latin typeface="Bookman Old Style" pitchFamily="18" charset="0"/>
              </a:rPr>
              <a:t>h</a:t>
            </a:r>
            <a:r>
              <a:rPr lang="en-US" sz="1600" b="1" i="1" baseline="-25000">
                <a:latin typeface="Bookman Old Style" pitchFamily="18" charset="0"/>
              </a:rPr>
              <a:t>m</a:t>
            </a:r>
          </a:p>
        </p:txBody>
      </p:sp>
      <p:sp>
        <p:nvSpPr>
          <p:cNvPr id="16424" name="Text Box 56"/>
          <p:cNvSpPr txBox="1">
            <a:spLocks noChangeArrowheads="1"/>
          </p:cNvSpPr>
          <p:nvPr/>
        </p:nvSpPr>
        <p:spPr bwMode="auto">
          <a:xfrm>
            <a:off x="1393825" y="5461000"/>
            <a:ext cx="476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W lebar jalan (m) dan </a:t>
            </a:r>
            <a:r>
              <a:rPr lang="en-US" sz="1200" b="1"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b="1">
                <a:latin typeface="Bookman Old Style" pitchFamily="18" charset="0"/>
              </a:rPr>
              <a:t>h</a:t>
            </a:r>
            <a:r>
              <a:rPr lang="en-US" b="1" baseline="-25000">
                <a:latin typeface="Bookman Old Style" pitchFamily="18" charset="0"/>
              </a:rPr>
              <a:t>m</a:t>
            </a:r>
            <a:r>
              <a:rPr lang="en-US" b="1">
                <a:latin typeface="Bookman Old Style" pitchFamily="18" charset="0"/>
              </a:rPr>
              <a:t> = h</a:t>
            </a:r>
            <a:r>
              <a:rPr lang="en-US" b="1" baseline="-25000">
                <a:latin typeface="Bookman Old Style" pitchFamily="18" charset="0"/>
              </a:rPr>
              <a:t>r</a:t>
            </a:r>
            <a:r>
              <a:rPr lang="en-US" b="1">
                <a:latin typeface="Bookman Old Style" pitchFamily="18" charset="0"/>
              </a:rPr>
              <a:t> – h</a:t>
            </a:r>
            <a:r>
              <a:rPr lang="en-US" b="1" baseline="-25000">
                <a:latin typeface="Bookman Old Style" pitchFamily="18" charset="0"/>
              </a:rPr>
              <a:t>m </a:t>
            </a:r>
            <a:r>
              <a:rPr lang="en-US" b="1">
                <a:latin typeface="Bookman Old Style" pitchFamily="18" charset="0"/>
              </a:rPr>
              <a:t>(m) </a:t>
            </a:r>
          </a:p>
        </p:txBody>
      </p:sp>
      <p:grpSp>
        <p:nvGrpSpPr>
          <p:cNvPr id="16425" name="Group 57"/>
          <p:cNvGrpSpPr>
            <a:grpSpLocks/>
          </p:cNvGrpSpPr>
          <p:nvPr/>
        </p:nvGrpSpPr>
        <p:grpSpPr bwMode="auto">
          <a:xfrm>
            <a:off x="3463925" y="3806825"/>
            <a:ext cx="371475" cy="947738"/>
            <a:chOff x="2182" y="2398"/>
            <a:chExt cx="234" cy="597"/>
          </a:xfrm>
        </p:grpSpPr>
        <p:grpSp>
          <p:nvGrpSpPr>
            <p:cNvPr id="16541" name="Group 58"/>
            <p:cNvGrpSpPr>
              <a:grpSpLocks/>
            </p:cNvGrpSpPr>
            <p:nvPr/>
          </p:nvGrpSpPr>
          <p:grpSpPr bwMode="auto">
            <a:xfrm>
              <a:off x="2182" y="2901"/>
              <a:ext cx="232" cy="94"/>
              <a:chOff x="487" y="3213"/>
              <a:chExt cx="232" cy="94"/>
            </a:xfrm>
          </p:grpSpPr>
          <p:sp>
            <p:nvSpPr>
              <p:cNvPr id="16561" name="Rectangle 59"/>
              <p:cNvSpPr>
                <a:spLocks noChangeArrowheads="1"/>
              </p:cNvSpPr>
              <p:nvPr/>
            </p:nvSpPr>
            <p:spPr bwMode="auto">
              <a:xfrm>
                <a:off x="487" y="3213"/>
                <a:ext cx="62" cy="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562" name="Rectangle 60"/>
              <p:cNvSpPr>
                <a:spLocks noChangeArrowheads="1"/>
              </p:cNvSpPr>
              <p:nvPr/>
            </p:nvSpPr>
            <p:spPr bwMode="auto">
              <a:xfrm>
                <a:off x="570" y="3215"/>
                <a:ext cx="62" cy="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563" name="Rectangle 61"/>
              <p:cNvSpPr>
                <a:spLocks noChangeArrowheads="1"/>
              </p:cNvSpPr>
              <p:nvPr/>
            </p:nvSpPr>
            <p:spPr bwMode="auto">
              <a:xfrm>
                <a:off x="657" y="3215"/>
                <a:ext cx="62" cy="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6542" name="Group 62"/>
            <p:cNvGrpSpPr>
              <a:grpSpLocks/>
            </p:cNvGrpSpPr>
            <p:nvPr/>
          </p:nvGrpSpPr>
          <p:grpSpPr bwMode="auto">
            <a:xfrm>
              <a:off x="2182" y="2398"/>
              <a:ext cx="234" cy="461"/>
              <a:chOff x="485" y="3213"/>
              <a:chExt cx="234" cy="461"/>
            </a:xfrm>
          </p:grpSpPr>
          <p:grpSp>
            <p:nvGrpSpPr>
              <p:cNvPr id="16543" name="Group 63"/>
              <p:cNvGrpSpPr>
                <a:grpSpLocks/>
              </p:cNvGrpSpPr>
              <p:nvPr/>
            </p:nvGrpSpPr>
            <p:grpSpPr bwMode="auto">
              <a:xfrm>
                <a:off x="486" y="3213"/>
                <a:ext cx="233" cy="216"/>
                <a:chOff x="486" y="3213"/>
                <a:chExt cx="233" cy="216"/>
              </a:xfrm>
            </p:grpSpPr>
            <p:grpSp>
              <p:nvGrpSpPr>
                <p:cNvPr id="16553" name="Group 64"/>
                <p:cNvGrpSpPr>
                  <a:grpSpLocks/>
                </p:cNvGrpSpPr>
                <p:nvPr/>
              </p:nvGrpSpPr>
              <p:grpSpPr bwMode="auto">
                <a:xfrm>
                  <a:off x="487" y="3213"/>
                  <a:ext cx="232" cy="94"/>
                  <a:chOff x="487" y="3213"/>
                  <a:chExt cx="232" cy="94"/>
                </a:xfrm>
              </p:grpSpPr>
              <p:sp>
                <p:nvSpPr>
                  <p:cNvPr id="16558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59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60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6554" name="Group 68"/>
                <p:cNvGrpSpPr>
                  <a:grpSpLocks/>
                </p:cNvGrpSpPr>
                <p:nvPr/>
              </p:nvGrpSpPr>
              <p:grpSpPr bwMode="auto">
                <a:xfrm>
                  <a:off x="486" y="3335"/>
                  <a:ext cx="232" cy="94"/>
                  <a:chOff x="487" y="3213"/>
                  <a:chExt cx="232" cy="94"/>
                </a:xfrm>
              </p:grpSpPr>
              <p:sp>
                <p:nvSpPr>
                  <p:cNvPr id="16555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5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5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  <p:grpSp>
            <p:nvGrpSpPr>
              <p:cNvPr id="16544" name="Group 72"/>
              <p:cNvGrpSpPr>
                <a:grpSpLocks/>
              </p:cNvGrpSpPr>
              <p:nvPr/>
            </p:nvGrpSpPr>
            <p:grpSpPr bwMode="auto">
              <a:xfrm>
                <a:off x="485" y="3458"/>
                <a:ext cx="233" cy="216"/>
                <a:chOff x="486" y="3213"/>
                <a:chExt cx="233" cy="216"/>
              </a:xfrm>
            </p:grpSpPr>
            <p:grpSp>
              <p:nvGrpSpPr>
                <p:cNvPr id="16545" name="Group 73"/>
                <p:cNvGrpSpPr>
                  <a:grpSpLocks/>
                </p:cNvGrpSpPr>
                <p:nvPr/>
              </p:nvGrpSpPr>
              <p:grpSpPr bwMode="auto">
                <a:xfrm>
                  <a:off x="487" y="3213"/>
                  <a:ext cx="232" cy="94"/>
                  <a:chOff x="487" y="3213"/>
                  <a:chExt cx="232" cy="94"/>
                </a:xfrm>
              </p:grpSpPr>
              <p:sp>
                <p:nvSpPr>
                  <p:cNvPr id="16550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51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52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6546" name="Group 77"/>
                <p:cNvGrpSpPr>
                  <a:grpSpLocks/>
                </p:cNvGrpSpPr>
                <p:nvPr/>
              </p:nvGrpSpPr>
              <p:grpSpPr bwMode="auto">
                <a:xfrm>
                  <a:off x="486" y="3335"/>
                  <a:ext cx="232" cy="94"/>
                  <a:chOff x="487" y="3213"/>
                  <a:chExt cx="232" cy="94"/>
                </a:xfrm>
              </p:grpSpPr>
              <p:sp>
                <p:nvSpPr>
                  <p:cNvPr id="16547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48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4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</p:grpSp>
      </p:grpSp>
      <p:grpSp>
        <p:nvGrpSpPr>
          <p:cNvPr id="16426" name="Group 81"/>
          <p:cNvGrpSpPr>
            <a:grpSpLocks/>
          </p:cNvGrpSpPr>
          <p:nvPr/>
        </p:nvGrpSpPr>
        <p:grpSpPr bwMode="auto">
          <a:xfrm>
            <a:off x="4684713" y="3783013"/>
            <a:ext cx="371475" cy="947737"/>
            <a:chOff x="2182" y="2398"/>
            <a:chExt cx="234" cy="597"/>
          </a:xfrm>
        </p:grpSpPr>
        <p:grpSp>
          <p:nvGrpSpPr>
            <p:cNvPr id="16518" name="Group 82"/>
            <p:cNvGrpSpPr>
              <a:grpSpLocks/>
            </p:cNvGrpSpPr>
            <p:nvPr/>
          </p:nvGrpSpPr>
          <p:grpSpPr bwMode="auto">
            <a:xfrm>
              <a:off x="2182" y="2901"/>
              <a:ext cx="232" cy="94"/>
              <a:chOff x="487" y="3213"/>
              <a:chExt cx="232" cy="94"/>
            </a:xfrm>
          </p:grpSpPr>
          <p:sp>
            <p:nvSpPr>
              <p:cNvPr id="16538" name="Rectangle 83"/>
              <p:cNvSpPr>
                <a:spLocks noChangeArrowheads="1"/>
              </p:cNvSpPr>
              <p:nvPr/>
            </p:nvSpPr>
            <p:spPr bwMode="auto">
              <a:xfrm>
                <a:off x="487" y="3213"/>
                <a:ext cx="62" cy="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539" name="Rectangle 84"/>
              <p:cNvSpPr>
                <a:spLocks noChangeArrowheads="1"/>
              </p:cNvSpPr>
              <p:nvPr/>
            </p:nvSpPr>
            <p:spPr bwMode="auto">
              <a:xfrm>
                <a:off x="570" y="3215"/>
                <a:ext cx="62" cy="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540" name="Rectangle 85"/>
              <p:cNvSpPr>
                <a:spLocks noChangeArrowheads="1"/>
              </p:cNvSpPr>
              <p:nvPr/>
            </p:nvSpPr>
            <p:spPr bwMode="auto">
              <a:xfrm>
                <a:off x="657" y="3215"/>
                <a:ext cx="62" cy="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6519" name="Group 86"/>
            <p:cNvGrpSpPr>
              <a:grpSpLocks/>
            </p:cNvGrpSpPr>
            <p:nvPr/>
          </p:nvGrpSpPr>
          <p:grpSpPr bwMode="auto">
            <a:xfrm>
              <a:off x="2182" y="2398"/>
              <a:ext cx="234" cy="461"/>
              <a:chOff x="485" y="3213"/>
              <a:chExt cx="234" cy="461"/>
            </a:xfrm>
          </p:grpSpPr>
          <p:grpSp>
            <p:nvGrpSpPr>
              <p:cNvPr id="16520" name="Group 87"/>
              <p:cNvGrpSpPr>
                <a:grpSpLocks/>
              </p:cNvGrpSpPr>
              <p:nvPr/>
            </p:nvGrpSpPr>
            <p:grpSpPr bwMode="auto">
              <a:xfrm>
                <a:off x="486" y="3213"/>
                <a:ext cx="233" cy="216"/>
                <a:chOff x="486" y="3213"/>
                <a:chExt cx="233" cy="216"/>
              </a:xfrm>
            </p:grpSpPr>
            <p:grpSp>
              <p:nvGrpSpPr>
                <p:cNvPr id="16530" name="Group 88"/>
                <p:cNvGrpSpPr>
                  <a:grpSpLocks/>
                </p:cNvGrpSpPr>
                <p:nvPr/>
              </p:nvGrpSpPr>
              <p:grpSpPr bwMode="auto">
                <a:xfrm>
                  <a:off x="487" y="3213"/>
                  <a:ext cx="232" cy="94"/>
                  <a:chOff x="487" y="3213"/>
                  <a:chExt cx="232" cy="94"/>
                </a:xfrm>
              </p:grpSpPr>
              <p:sp>
                <p:nvSpPr>
                  <p:cNvPr id="16535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3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37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6531" name="Group 92"/>
                <p:cNvGrpSpPr>
                  <a:grpSpLocks/>
                </p:cNvGrpSpPr>
                <p:nvPr/>
              </p:nvGrpSpPr>
              <p:grpSpPr bwMode="auto">
                <a:xfrm>
                  <a:off x="486" y="3335"/>
                  <a:ext cx="232" cy="94"/>
                  <a:chOff x="487" y="3213"/>
                  <a:chExt cx="232" cy="94"/>
                </a:xfrm>
              </p:grpSpPr>
              <p:sp>
                <p:nvSpPr>
                  <p:cNvPr id="16532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33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34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  <p:grpSp>
            <p:nvGrpSpPr>
              <p:cNvPr id="16521" name="Group 96"/>
              <p:cNvGrpSpPr>
                <a:grpSpLocks/>
              </p:cNvGrpSpPr>
              <p:nvPr/>
            </p:nvGrpSpPr>
            <p:grpSpPr bwMode="auto">
              <a:xfrm>
                <a:off x="485" y="3458"/>
                <a:ext cx="233" cy="216"/>
                <a:chOff x="486" y="3213"/>
                <a:chExt cx="233" cy="216"/>
              </a:xfrm>
            </p:grpSpPr>
            <p:grpSp>
              <p:nvGrpSpPr>
                <p:cNvPr id="16522" name="Group 97"/>
                <p:cNvGrpSpPr>
                  <a:grpSpLocks/>
                </p:cNvGrpSpPr>
                <p:nvPr/>
              </p:nvGrpSpPr>
              <p:grpSpPr bwMode="auto">
                <a:xfrm>
                  <a:off x="487" y="3213"/>
                  <a:ext cx="232" cy="94"/>
                  <a:chOff x="487" y="3213"/>
                  <a:chExt cx="232" cy="94"/>
                </a:xfrm>
              </p:grpSpPr>
              <p:sp>
                <p:nvSpPr>
                  <p:cNvPr id="16527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28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29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6523" name="Group 101"/>
                <p:cNvGrpSpPr>
                  <a:grpSpLocks/>
                </p:cNvGrpSpPr>
                <p:nvPr/>
              </p:nvGrpSpPr>
              <p:grpSpPr bwMode="auto">
                <a:xfrm>
                  <a:off x="486" y="3335"/>
                  <a:ext cx="232" cy="94"/>
                  <a:chOff x="487" y="3213"/>
                  <a:chExt cx="232" cy="94"/>
                </a:xfrm>
              </p:grpSpPr>
              <p:sp>
                <p:nvSpPr>
                  <p:cNvPr id="16524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25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26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</p:grpSp>
      </p:grpSp>
      <p:grpSp>
        <p:nvGrpSpPr>
          <p:cNvPr id="16427" name="Group 105"/>
          <p:cNvGrpSpPr>
            <a:grpSpLocks/>
          </p:cNvGrpSpPr>
          <p:nvPr/>
        </p:nvGrpSpPr>
        <p:grpSpPr bwMode="auto">
          <a:xfrm>
            <a:off x="5905500" y="3784600"/>
            <a:ext cx="371475" cy="947738"/>
            <a:chOff x="2182" y="2398"/>
            <a:chExt cx="234" cy="597"/>
          </a:xfrm>
        </p:grpSpPr>
        <p:grpSp>
          <p:nvGrpSpPr>
            <p:cNvPr id="16495" name="Group 106"/>
            <p:cNvGrpSpPr>
              <a:grpSpLocks/>
            </p:cNvGrpSpPr>
            <p:nvPr/>
          </p:nvGrpSpPr>
          <p:grpSpPr bwMode="auto">
            <a:xfrm>
              <a:off x="2182" y="2901"/>
              <a:ext cx="232" cy="94"/>
              <a:chOff x="487" y="3213"/>
              <a:chExt cx="232" cy="94"/>
            </a:xfrm>
          </p:grpSpPr>
          <p:sp>
            <p:nvSpPr>
              <p:cNvPr id="16515" name="Rectangle 107"/>
              <p:cNvSpPr>
                <a:spLocks noChangeArrowheads="1"/>
              </p:cNvSpPr>
              <p:nvPr/>
            </p:nvSpPr>
            <p:spPr bwMode="auto">
              <a:xfrm>
                <a:off x="487" y="3213"/>
                <a:ext cx="62" cy="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516" name="Rectangle 108"/>
              <p:cNvSpPr>
                <a:spLocks noChangeArrowheads="1"/>
              </p:cNvSpPr>
              <p:nvPr/>
            </p:nvSpPr>
            <p:spPr bwMode="auto">
              <a:xfrm>
                <a:off x="570" y="3215"/>
                <a:ext cx="62" cy="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517" name="Rectangle 109"/>
              <p:cNvSpPr>
                <a:spLocks noChangeArrowheads="1"/>
              </p:cNvSpPr>
              <p:nvPr/>
            </p:nvSpPr>
            <p:spPr bwMode="auto">
              <a:xfrm>
                <a:off x="657" y="3215"/>
                <a:ext cx="62" cy="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6496" name="Group 110"/>
            <p:cNvGrpSpPr>
              <a:grpSpLocks/>
            </p:cNvGrpSpPr>
            <p:nvPr/>
          </p:nvGrpSpPr>
          <p:grpSpPr bwMode="auto">
            <a:xfrm>
              <a:off x="2182" y="2398"/>
              <a:ext cx="234" cy="461"/>
              <a:chOff x="485" y="3213"/>
              <a:chExt cx="234" cy="461"/>
            </a:xfrm>
          </p:grpSpPr>
          <p:grpSp>
            <p:nvGrpSpPr>
              <p:cNvPr id="16497" name="Group 111"/>
              <p:cNvGrpSpPr>
                <a:grpSpLocks/>
              </p:cNvGrpSpPr>
              <p:nvPr/>
            </p:nvGrpSpPr>
            <p:grpSpPr bwMode="auto">
              <a:xfrm>
                <a:off x="486" y="3213"/>
                <a:ext cx="233" cy="216"/>
                <a:chOff x="486" y="3213"/>
                <a:chExt cx="233" cy="216"/>
              </a:xfrm>
            </p:grpSpPr>
            <p:grpSp>
              <p:nvGrpSpPr>
                <p:cNvPr id="16507" name="Group 112"/>
                <p:cNvGrpSpPr>
                  <a:grpSpLocks/>
                </p:cNvGrpSpPr>
                <p:nvPr/>
              </p:nvGrpSpPr>
              <p:grpSpPr bwMode="auto">
                <a:xfrm>
                  <a:off x="487" y="3213"/>
                  <a:ext cx="232" cy="94"/>
                  <a:chOff x="487" y="3213"/>
                  <a:chExt cx="232" cy="94"/>
                </a:xfrm>
              </p:grpSpPr>
              <p:sp>
                <p:nvSpPr>
                  <p:cNvPr id="16512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13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14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6508" name="Group 116"/>
                <p:cNvGrpSpPr>
                  <a:grpSpLocks/>
                </p:cNvGrpSpPr>
                <p:nvPr/>
              </p:nvGrpSpPr>
              <p:grpSpPr bwMode="auto">
                <a:xfrm>
                  <a:off x="486" y="3335"/>
                  <a:ext cx="232" cy="94"/>
                  <a:chOff x="487" y="3213"/>
                  <a:chExt cx="232" cy="94"/>
                </a:xfrm>
              </p:grpSpPr>
              <p:sp>
                <p:nvSpPr>
                  <p:cNvPr id="16509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10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11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  <p:grpSp>
            <p:nvGrpSpPr>
              <p:cNvPr id="16498" name="Group 120"/>
              <p:cNvGrpSpPr>
                <a:grpSpLocks/>
              </p:cNvGrpSpPr>
              <p:nvPr/>
            </p:nvGrpSpPr>
            <p:grpSpPr bwMode="auto">
              <a:xfrm>
                <a:off x="485" y="3458"/>
                <a:ext cx="233" cy="216"/>
                <a:chOff x="486" y="3213"/>
                <a:chExt cx="233" cy="216"/>
              </a:xfrm>
            </p:grpSpPr>
            <p:grpSp>
              <p:nvGrpSpPr>
                <p:cNvPr id="16499" name="Group 121"/>
                <p:cNvGrpSpPr>
                  <a:grpSpLocks/>
                </p:cNvGrpSpPr>
                <p:nvPr/>
              </p:nvGrpSpPr>
              <p:grpSpPr bwMode="auto">
                <a:xfrm>
                  <a:off x="487" y="3213"/>
                  <a:ext cx="232" cy="94"/>
                  <a:chOff x="487" y="3213"/>
                  <a:chExt cx="232" cy="94"/>
                </a:xfrm>
              </p:grpSpPr>
              <p:sp>
                <p:nvSpPr>
                  <p:cNvPr id="16504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0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06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6500" name="Group 125"/>
                <p:cNvGrpSpPr>
                  <a:grpSpLocks/>
                </p:cNvGrpSpPr>
                <p:nvPr/>
              </p:nvGrpSpPr>
              <p:grpSpPr bwMode="auto">
                <a:xfrm>
                  <a:off x="486" y="3335"/>
                  <a:ext cx="232" cy="94"/>
                  <a:chOff x="487" y="3213"/>
                  <a:chExt cx="232" cy="94"/>
                </a:xfrm>
              </p:grpSpPr>
              <p:sp>
                <p:nvSpPr>
                  <p:cNvPr id="16501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02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503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</p:grpSp>
      </p:grpSp>
      <p:grpSp>
        <p:nvGrpSpPr>
          <p:cNvPr id="16428" name="Group 129"/>
          <p:cNvGrpSpPr>
            <a:grpSpLocks/>
          </p:cNvGrpSpPr>
          <p:nvPr/>
        </p:nvGrpSpPr>
        <p:grpSpPr bwMode="auto">
          <a:xfrm>
            <a:off x="7164388" y="3798888"/>
            <a:ext cx="371475" cy="947737"/>
            <a:chOff x="2182" y="2398"/>
            <a:chExt cx="234" cy="597"/>
          </a:xfrm>
        </p:grpSpPr>
        <p:grpSp>
          <p:nvGrpSpPr>
            <p:cNvPr id="16472" name="Group 130"/>
            <p:cNvGrpSpPr>
              <a:grpSpLocks/>
            </p:cNvGrpSpPr>
            <p:nvPr/>
          </p:nvGrpSpPr>
          <p:grpSpPr bwMode="auto">
            <a:xfrm>
              <a:off x="2182" y="2901"/>
              <a:ext cx="232" cy="94"/>
              <a:chOff x="487" y="3213"/>
              <a:chExt cx="232" cy="94"/>
            </a:xfrm>
          </p:grpSpPr>
          <p:sp>
            <p:nvSpPr>
              <p:cNvPr id="16492" name="Rectangle 131"/>
              <p:cNvSpPr>
                <a:spLocks noChangeArrowheads="1"/>
              </p:cNvSpPr>
              <p:nvPr/>
            </p:nvSpPr>
            <p:spPr bwMode="auto">
              <a:xfrm>
                <a:off x="487" y="3213"/>
                <a:ext cx="62" cy="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93" name="Rectangle 132"/>
              <p:cNvSpPr>
                <a:spLocks noChangeArrowheads="1"/>
              </p:cNvSpPr>
              <p:nvPr/>
            </p:nvSpPr>
            <p:spPr bwMode="auto">
              <a:xfrm>
                <a:off x="570" y="3215"/>
                <a:ext cx="62" cy="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94" name="Rectangle 133"/>
              <p:cNvSpPr>
                <a:spLocks noChangeArrowheads="1"/>
              </p:cNvSpPr>
              <p:nvPr/>
            </p:nvSpPr>
            <p:spPr bwMode="auto">
              <a:xfrm>
                <a:off x="657" y="3215"/>
                <a:ext cx="62" cy="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6473" name="Group 134"/>
            <p:cNvGrpSpPr>
              <a:grpSpLocks/>
            </p:cNvGrpSpPr>
            <p:nvPr/>
          </p:nvGrpSpPr>
          <p:grpSpPr bwMode="auto">
            <a:xfrm>
              <a:off x="2182" y="2398"/>
              <a:ext cx="234" cy="461"/>
              <a:chOff x="485" y="3213"/>
              <a:chExt cx="234" cy="461"/>
            </a:xfrm>
          </p:grpSpPr>
          <p:grpSp>
            <p:nvGrpSpPr>
              <p:cNvPr id="16474" name="Group 135"/>
              <p:cNvGrpSpPr>
                <a:grpSpLocks/>
              </p:cNvGrpSpPr>
              <p:nvPr/>
            </p:nvGrpSpPr>
            <p:grpSpPr bwMode="auto">
              <a:xfrm>
                <a:off x="486" y="3213"/>
                <a:ext cx="233" cy="216"/>
                <a:chOff x="486" y="3213"/>
                <a:chExt cx="233" cy="216"/>
              </a:xfrm>
            </p:grpSpPr>
            <p:grpSp>
              <p:nvGrpSpPr>
                <p:cNvPr id="16484" name="Group 136"/>
                <p:cNvGrpSpPr>
                  <a:grpSpLocks/>
                </p:cNvGrpSpPr>
                <p:nvPr/>
              </p:nvGrpSpPr>
              <p:grpSpPr bwMode="auto">
                <a:xfrm>
                  <a:off x="487" y="3213"/>
                  <a:ext cx="232" cy="94"/>
                  <a:chOff x="487" y="3213"/>
                  <a:chExt cx="232" cy="94"/>
                </a:xfrm>
              </p:grpSpPr>
              <p:sp>
                <p:nvSpPr>
                  <p:cNvPr id="16489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490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491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6485" name="Group 140"/>
                <p:cNvGrpSpPr>
                  <a:grpSpLocks/>
                </p:cNvGrpSpPr>
                <p:nvPr/>
              </p:nvGrpSpPr>
              <p:grpSpPr bwMode="auto">
                <a:xfrm>
                  <a:off x="486" y="3335"/>
                  <a:ext cx="232" cy="94"/>
                  <a:chOff x="487" y="3213"/>
                  <a:chExt cx="232" cy="94"/>
                </a:xfrm>
              </p:grpSpPr>
              <p:sp>
                <p:nvSpPr>
                  <p:cNvPr id="16486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487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488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  <p:grpSp>
            <p:nvGrpSpPr>
              <p:cNvPr id="16475" name="Group 144"/>
              <p:cNvGrpSpPr>
                <a:grpSpLocks/>
              </p:cNvGrpSpPr>
              <p:nvPr/>
            </p:nvGrpSpPr>
            <p:grpSpPr bwMode="auto">
              <a:xfrm>
                <a:off x="485" y="3458"/>
                <a:ext cx="233" cy="216"/>
                <a:chOff x="486" y="3213"/>
                <a:chExt cx="233" cy="216"/>
              </a:xfrm>
            </p:grpSpPr>
            <p:grpSp>
              <p:nvGrpSpPr>
                <p:cNvPr id="16476" name="Group 145"/>
                <p:cNvGrpSpPr>
                  <a:grpSpLocks/>
                </p:cNvGrpSpPr>
                <p:nvPr/>
              </p:nvGrpSpPr>
              <p:grpSpPr bwMode="auto">
                <a:xfrm>
                  <a:off x="487" y="3213"/>
                  <a:ext cx="232" cy="94"/>
                  <a:chOff x="487" y="3213"/>
                  <a:chExt cx="232" cy="94"/>
                </a:xfrm>
              </p:grpSpPr>
              <p:sp>
                <p:nvSpPr>
                  <p:cNvPr id="16481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482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483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6477" name="Group 149"/>
                <p:cNvGrpSpPr>
                  <a:grpSpLocks/>
                </p:cNvGrpSpPr>
                <p:nvPr/>
              </p:nvGrpSpPr>
              <p:grpSpPr bwMode="auto">
                <a:xfrm>
                  <a:off x="486" y="3335"/>
                  <a:ext cx="232" cy="94"/>
                  <a:chOff x="487" y="3213"/>
                  <a:chExt cx="232" cy="94"/>
                </a:xfrm>
              </p:grpSpPr>
              <p:sp>
                <p:nvSpPr>
                  <p:cNvPr id="16478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479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480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</p:grpSp>
      </p:grpSp>
      <p:grpSp>
        <p:nvGrpSpPr>
          <p:cNvPr id="16429" name="Group 153"/>
          <p:cNvGrpSpPr>
            <a:grpSpLocks/>
          </p:cNvGrpSpPr>
          <p:nvPr/>
        </p:nvGrpSpPr>
        <p:grpSpPr bwMode="auto">
          <a:xfrm>
            <a:off x="2070100" y="3394075"/>
            <a:ext cx="531813" cy="1347788"/>
            <a:chOff x="328" y="2378"/>
            <a:chExt cx="335" cy="849"/>
          </a:xfrm>
        </p:grpSpPr>
        <p:grpSp>
          <p:nvGrpSpPr>
            <p:cNvPr id="16431" name="Group 154"/>
            <p:cNvGrpSpPr>
              <a:grpSpLocks/>
            </p:cNvGrpSpPr>
            <p:nvPr/>
          </p:nvGrpSpPr>
          <p:grpSpPr bwMode="auto">
            <a:xfrm>
              <a:off x="333" y="2381"/>
              <a:ext cx="234" cy="461"/>
              <a:chOff x="485" y="3213"/>
              <a:chExt cx="234" cy="461"/>
            </a:xfrm>
          </p:grpSpPr>
          <p:grpSp>
            <p:nvGrpSpPr>
              <p:cNvPr id="16454" name="Group 155"/>
              <p:cNvGrpSpPr>
                <a:grpSpLocks/>
              </p:cNvGrpSpPr>
              <p:nvPr/>
            </p:nvGrpSpPr>
            <p:grpSpPr bwMode="auto">
              <a:xfrm>
                <a:off x="486" y="3213"/>
                <a:ext cx="233" cy="216"/>
                <a:chOff x="486" y="3213"/>
                <a:chExt cx="233" cy="216"/>
              </a:xfrm>
            </p:grpSpPr>
            <p:grpSp>
              <p:nvGrpSpPr>
                <p:cNvPr id="16464" name="Group 156"/>
                <p:cNvGrpSpPr>
                  <a:grpSpLocks/>
                </p:cNvGrpSpPr>
                <p:nvPr/>
              </p:nvGrpSpPr>
              <p:grpSpPr bwMode="auto">
                <a:xfrm>
                  <a:off x="487" y="3213"/>
                  <a:ext cx="232" cy="94"/>
                  <a:chOff x="487" y="3213"/>
                  <a:chExt cx="232" cy="94"/>
                </a:xfrm>
              </p:grpSpPr>
              <p:sp>
                <p:nvSpPr>
                  <p:cNvPr id="16469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470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471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6465" name="Group 160"/>
                <p:cNvGrpSpPr>
                  <a:grpSpLocks/>
                </p:cNvGrpSpPr>
                <p:nvPr/>
              </p:nvGrpSpPr>
              <p:grpSpPr bwMode="auto">
                <a:xfrm>
                  <a:off x="486" y="3335"/>
                  <a:ext cx="232" cy="94"/>
                  <a:chOff x="487" y="3213"/>
                  <a:chExt cx="232" cy="94"/>
                </a:xfrm>
              </p:grpSpPr>
              <p:sp>
                <p:nvSpPr>
                  <p:cNvPr id="16466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467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468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  <p:grpSp>
            <p:nvGrpSpPr>
              <p:cNvPr id="16455" name="Group 164"/>
              <p:cNvGrpSpPr>
                <a:grpSpLocks/>
              </p:cNvGrpSpPr>
              <p:nvPr/>
            </p:nvGrpSpPr>
            <p:grpSpPr bwMode="auto">
              <a:xfrm>
                <a:off x="485" y="3458"/>
                <a:ext cx="233" cy="216"/>
                <a:chOff x="486" y="3213"/>
                <a:chExt cx="233" cy="216"/>
              </a:xfrm>
            </p:grpSpPr>
            <p:grpSp>
              <p:nvGrpSpPr>
                <p:cNvPr id="16456" name="Group 165"/>
                <p:cNvGrpSpPr>
                  <a:grpSpLocks/>
                </p:cNvGrpSpPr>
                <p:nvPr/>
              </p:nvGrpSpPr>
              <p:grpSpPr bwMode="auto">
                <a:xfrm>
                  <a:off x="487" y="3213"/>
                  <a:ext cx="232" cy="94"/>
                  <a:chOff x="487" y="3213"/>
                  <a:chExt cx="232" cy="94"/>
                </a:xfrm>
              </p:grpSpPr>
              <p:sp>
                <p:nvSpPr>
                  <p:cNvPr id="16461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462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463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6457" name="Group 169"/>
                <p:cNvGrpSpPr>
                  <a:grpSpLocks/>
                </p:cNvGrpSpPr>
                <p:nvPr/>
              </p:nvGrpSpPr>
              <p:grpSpPr bwMode="auto">
                <a:xfrm>
                  <a:off x="486" y="3335"/>
                  <a:ext cx="232" cy="94"/>
                  <a:chOff x="487" y="3213"/>
                  <a:chExt cx="232" cy="94"/>
                </a:xfrm>
              </p:grpSpPr>
              <p:sp>
                <p:nvSpPr>
                  <p:cNvPr id="16458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487" y="3213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459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570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6460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15"/>
                    <a:ext cx="62" cy="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</p:grpSp>
        <p:sp>
          <p:nvSpPr>
            <p:cNvPr id="16432" name="Rectangle 173"/>
            <p:cNvSpPr>
              <a:spLocks noChangeArrowheads="1"/>
            </p:cNvSpPr>
            <p:nvPr/>
          </p:nvSpPr>
          <p:spPr bwMode="auto">
            <a:xfrm>
              <a:off x="592" y="2750"/>
              <a:ext cx="62" cy="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433" name="Rectangle 174"/>
            <p:cNvSpPr>
              <a:spLocks noChangeArrowheads="1"/>
            </p:cNvSpPr>
            <p:nvPr/>
          </p:nvSpPr>
          <p:spPr bwMode="auto">
            <a:xfrm>
              <a:off x="601" y="2378"/>
              <a:ext cx="62" cy="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16434" name="Group 175"/>
            <p:cNvGrpSpPr>
              <a:grpSpLocks/>
            </p:cNvGrpSpPr>
            <p:nvPr/>
          </p:nvGrpSpPr>
          <p:grpSpPr bwMode="auto">
            <a:xfrm>
              <a:off x="335" y="2880"/>
              <a:ext cx="322" cy="97"/>
              <a:chOff x="335" y="2880"/>
              <a:chExt cx="322" cy="97"/>
            </a:xfrm>
          </p:grpSpPr>
          <p:sp>
            <p:nvSpPr>
              <p:cNvPr id="16449" name="Rectangle 176"/>
              <p:cNvSpPr>
                <a:spLocks noChangeArrowheads="1"/>
              </p:cNvSpPr>
              <p:nvPr/>
            </p:nvSpPr>
            <p:spPr bwMode="auto">
              <a:xfrm>
                <a:off x="595" y="2880"/>
                <a:ext cx="62" cy="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16450" name="Group 177"/>
              <p:cNvGrpSpPr>
                <a:grpSpLocks/>
              </p:cNvGrpSpPr>
              <p:nvPr/>
            </p:nvGrpSpPr>
            <p:grpSpPr bwMode="auto">
              <a:xfrm>
                <a:off x="335" y="2883"/>
                <a:ext cx="232" cy="94"/>
                <a:chOff x="487" y="3213"/>
                <a:chExt cx="232" cy="94"/>
              </a:xfrm>
            </p:grpSpPr>
            <p:sp>
              <p:nvSpPr>
                <p:cNvPr id="16451" name="Rectangle 178"/>
                <p:cNvSpPr>
                  <a:spLocks noChangeArrowheads="1"/>
                </p:cNvSpPr>
                <p:nvPr/>
              </p:nvSpPr>
              <p:spPr bwMode="auto">
                <a:xfrm>
                  <a:off x="487" y="3213"/>
                  <a:ext cx="62" cy="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6452" name="Rectangle 179"/>
                <p:cNvSpPr>
                  <a:spLocks noChangeArrowheads="1"/>
                </p:cNvSpPr>
                <p:nvPr/>
              </p:nvSpPr>
              <p:spPr bwMode="auto">
                <a:xfrm>
                  <a:off x="570" y="3215"/>
                  <a:ext cx="62" cy="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6453" name="Rectangle 180"/>
                <p:cNvSpPr>
                  <a:spLocks noChangeArrowheads="1"/>
                </p:cNvSpPr>
                <p:nvPr/>
              </p:nvSpPr>
              <p:spPr bwMode="auto">
                <a:xfrm>
                  <a:off x="657" y="3215"/>
                  <a:ext cx="62" cy="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</p:grpSp>
        <p:sp>
          <p:nvSpPr>
            <p:cNvPr id="16435" name="Rectangle 181"/>
            <p:cNvSpPr>
              <a:spLocks noChangeArrowheads="1"/>
            </p:cNvSpPr>
            <p:nvPr/>
          </p:nvSpPr>
          <p:spPr bwMode="auto">
            <a:xfrm>
              <a:off x="594" y="2507"/>
              <a:ext cx="62" cy="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436" name="Rectangle 182"/>
            <p:cNvSpPr>
              <a:spLocks noChangeArrowheads="1"/>
            </p:cNvSpPr>
            <p:nvPr/>
          </p:nvSpPr>
          <p:spPr bwMode="auto">
            <a:xfrm>
              <a:off x="595" y="2628"/>
              <a:ext cx="62" cy="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16437" name="Group 183"/>
            <p:cNvGrpSpPr>
              <a:grpSpLocks/>
            </p:cNvGrpSpPr>
            <p:nvPr/>
          </p:nvGrpSpPr>
          <p:grpSpPr bwMode="auto">
            <a:xfrm>
              <a:off x="328" y="3001"/>
              <a:ext cx="322" cy="97"/>
              <a:chOff x="335" y="2880"/>
              <a:chExt cx="322" cy="97"/>
            </a:xfrm>
          </p:grpSpPr>
          <p:sp>
            <p:nvSpPr>
              <p:cNvPr id="16444" name="Rectangle 184"/>
              <p:cNvSpPr>
                <a:spLocks noChangeArrowheads="1"/>
              </p:cNvSpPr>
              <p:nvPr/>
            </p:nvSpPr>
            <p:spPr bwMode="auto">
              <a:xfrm>
                <a:off x="595" y="2880"/>
                <a:ext cx="62" cy="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16445" name="Group 185"/>
              <p:cNvGrpSpPr>
                <a:grpSpLocks/>
              </p:cNvGrpSpPr>
              <p:nvPr/>
            </p:nvGrpSpPr>
            <p:grpSpPr bwMode="auto">
              <a:xfrm>
                <a:off x="335" y="2883"/>
                <a:ext cx="232" cy="94"/>
                <a:chOff x="487" y="3213"/>
                <a:chExt cx="232" cy="94"/>
              </a:xfrm>
            </p:grpSpPr>
            <p:sp>
              <p:nvSpPr>
                <p:cNvPr id="16446" name="Rectangle 186"/>
                <p:cNvSpPr>
                  <a:spLocks noChangeArrowheads="1"/>
                </p:cNvSpPr>
                <p:nvPr/>
              </p:nvSpPr>
              <p:spPr bwMode="auto">
                <a:xfrm>
                  <a:off x="487" y="3213"/>
                  <a:ext cx="62" cy="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6447" name="Rectangle 187"/>
                <p:cNvSpPr>
                  <a:spLocks noChangeArrowheads="1"/>
                </p:cNvSpPr>
                <p:nvPr/>
              </p:nvSpPr>
              <p:spPr bwMode="auto">
                <a:xfrm>
                  <a:off x="570" y="3215"/>
                  <a:ext cx="62" cy="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6448" name="Rectangle 188"/>
                <p:cNvSpPr>
                  <a:spLocks noChangeArrowheads="1"/>
                </p:cNvSpPr>
                <p:nvPr/>
              </p:nvSpPr>
              <p:spPr bwMode="auto">
                <a:xfrm>
                  <a:off x="657" y="3215"/>
                  <a:ext cx="62" cy="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</p:grpSp>
        <p:grpSp>
          <p:nvGrpSpPr>
            <p:cNvPr id="16438" name="Group 189"/>
            <p:cNvGrpSpPr>
              <a:grpSpLocks/>
            </p:cNvGrpSpPr>
            <p:nvPr/>
          </p:nvGrpSpPr>
          <p:grpSpPr bwMode="auto">
            <a:xfrm>
              <a:off x="329" y="3130"/>
              <a:ext cx="322" cy="97"/>
              <a:chOff x="335" y="2880"/>
              <a:chExt cx="322" cy="97"/>
            </a:xfrm>
          </p:grpSpPr>
          <p:sp>
            <p:nvSpPr>
              <p:cNvPr id="16439" name="Rectangle 190"/>
              <p:cNvSpPr>
                <a:spLocks noChangeArrowheads="1"/>
              </p:cNvSpPr>
              <p:nvPr/>
            </p:nvSpPr>
            <p:spPr bwMode="auto">
              <a:xfrm>
                <a:off x="595" y="2880"/>
                <a:ext cx="62" cy="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16440" name="Group 191"/>
              <p:cNvGrpSpPr>
                <a:grpSpLocks/>
              </p:cNvGrpSpPr>
              <p:nvPr/>
            </p:nvGrpSpPr>
            <p:grpSpPr bwMode="auto">
              <a:xfrm>
                <a:off x="335" y="2883"/>
                <a:ext cx="232" cy="94"/>
                <a:chOff x="487" y="3213"/>
                <a:chExt cx="232" cy="94"/>
              </a:xfrm>
            </p:grpSpPr>
            <p:sp>
              <p:nvSpPr>
                <p:cNvPr id="16441" name="Rectangle 192"/>
                <p:cNvSpPr>
                  <a:spLocks noChangeArrowheads="1"/>
                </p:cNvSpPr>
                <p:nvPr/>
              </p:nvSpPr>
              <p:spPr bwMode="auto">
                <a:xfrm>
                  <a:off x="487" y="3213"/>
                  <a:ext cx="62" cy="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6442" name="Rectangle 193"/>
                <p:cNvSpPr>
                  <a:spLocks noChangeArrowheads="1"/>
                </p:cNvSpPr>
                <p:nvPr/>
              </p:nvSpPr>
              <p:spPr bwMode="auto">
                <a:xfrm>
                  <a:off x="570" y="3215"/>
                  <a:ext cx="62" cy="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6443" name="Rectangle 194"/>
                <p:cNvSpPr>
                  <a:spLocks noChangeArrowheads="1"/>
                </p:cNvSpPr>
                <p:nvPr/>
              </p:nvSpPr>
              <p:spPr bwMode="auto">
                <a:xfrm>
                  <a:off x="657" y="3215"/>
                  <a:ext cx="62" cy="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</p:grpSp>
      </p:grpSp>
      <p:sp>
        <p:nvSpPr>
          <p:cNvPr id="16430" name="Text Box 195"/>
          <p:cNvSpPr txBox="1">
            <a:spLocks noChangeArrowheads="1"/>
          </p:cNvSpPr>
          <p:nvPr/>
        </p:nvSpPr>
        <p:spPr bwMode="auto">
          <a:xfrm>
            <a:off x="1508125" y="5978525"/>
            <a:ext cx="324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L</a:t>
            </a:r>
            <a:r>
              <a:rPr lang="en-US" b="1" baseline="-25000">
                <a:latin typeface="Bookman Old Style" pitchFamily="18" charset="0"/>
              </a:rPr>
              <a:t>rst</a:t>
            </a:r>
            <a:r>
              <a:rPr lang="en-US" b="1">
                <a:latin typeface="Bookman Old Style" pitchFamily="18" charset="0"/>
              </a:rPr>
              <a:t> = 0      jika  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</a:t>
            </a:r>
            <a:r>
              <a:rPr lang="en-US" b="1">
                <a:latin typeface="Bookman Old Style" pitchFamily="18" charset="0"/>
              </a:rPr>
              <a:t>hm  ≤  0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grpSp>
        <p:nvGrpSpPr>
          <p:cNvPr id="56323" name="Group 2"/>
          <p:cNvGrpSpPr>
            <a:grpSpLocks/>
          </p:cNvGrpSpPr>
          <p:nvPr/>
        </p:nvGrpSpPr>
        <p:grpSpPr bwMode="auto">
          <a:xfrm>
            <a:off x="2705100" y="1054100"/>
            <a:ext cx="3711575" cy="2873375"/>
            <a:chOff x="1744" y="544"/>
            <a:chExt cx="2338" cy="1810"/>
          </a:xfrm>
        </p:grpSpPr>
        <p:sp>
          <p:nvSpPr>
            <p:cNvPr id="56394" name="Freeform 3"/>
            <p:cNvSpPr>
              <a:spLocks/>
            </p:cNvSpPr>
            <p:nvPr/>
          </p:nvSpPr>
          <p:spPr bwMode="auto">
            <a:xfrm>
              <a:off x="1744" y="544"/>
              <a:ext cx="984" cy="744"/>
            </a:xfrm>
            <a:custGeom>
              <a:avLst/>
              <a:gdLst>
                <a:gd name="T0" fmla="*/ 0 w 984"/>
                <a:gd name="T1" fmla="*/ 744 h 744"/>
                <a:gd name="T2" fmla="*/ 984 w 984"/>
                <a:gd name="T3" fmla="*/ 744 h 744"/>
                <a:gd name="T4" fmla="*/ 984 w 984"/>
                <a:gd name="T5" fmla="*/ 0 h 744"/>
                <a:gd name="T6" fmla="*/ 0 60000 65536"/>
                <a:gd name="T7" fmla="*/ 0 60000 65536"/>
                <a:gd name="T8" fmla="*/ 0 60000 65536"/>
                <a:gd name="T9" fmla="*/ 0 w 984"/>
                <a:gd name="T10" fmla="*/ 0 h 744"/>
                <a:gd name="T11" fmla="*/ 984 w 984"/>
                <a:gd name="T12" fmla="*/ 744 h 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4" h="744">
                  <a:moveTo>
                    <a:pt x="0" y="744"/>
                  </a:moveTo>
                  <a:lnTo>
                    <a:pt x="984" y="744"/>
                  </a:lnTo>
                  <a:lnTo>
                    <a:pt x="98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6395" name="Freeform 4"/>
            <p:cNvSpPr>
              <a:spLocks/>
            </p:cNvSpPr>
            <p:nvPr/>
          </p:nvSpPr>
          <p:spPr bwMode="auto">
            <a:xfrm flipH="1">
              <a:off x="3097" y="545"/>
              <a:ext cx="984" cy="744"/>
            </a:xfrm>
            <a:custGeom>
              <a:avLst/>
              <a:gdLst>
                <a:gd name="T0" fmla="*/ 0 w 984"/>
                <a:gd name="T1" fmla="*/ 744 h 744"/>
                <a:gd name="T2" fmla="*/ 984 w 984"/>
                <a:gd name="T3" fmla="*/ 744 h 744"/>
                <a:gd name="T4" fmla="*/ 984 w 984"/>
                <a:gd name="T5" fmla="*/ 0 h 744"/>
                <a:gd name="T6" fmla="*/ 0 60000 65536"/>
                <a:gd name="T7" fmla="*/ 0 60000 65536"/>
                <a:gd name="T8" fmla="*/ 0 60000 65536"/>
                <a:gd name="T9" fmla="*/ 0 w 984"/>
                <a:gd name="T10" fmla="*/ 0 h 744"/>
                <a:gd name="T11" fmla="*/ 984 w 984"/>
                <a:gd name="T12" fmla="*/ 744 h 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4" h="744">
                  <a:moveTo>
                    <a:pt x="0" y="744"/>
                  </a:moveTo>
                  <a:lnTo>
                    <a:pt x="984" y="744"/>
                  </a:lnTo>
                  <a:lnTo>
                    <a:pt x="98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6396" name="Freeform 5"/>
            <p:cNvSpPr>
              <a:spLocks/>
            </p:cNvSpPr>
            <p:nvPr/>
          </p:nvSpPr>
          <p:spPr bwMode="auto">
            <a:xfrm flipV="1">
              <a:off x="1745" y="1610"/>
              <a:ext cx="984" cy="744"/>
            </a:xfrm>
            <a:custGeom>
              <a:avLst/>
              <a:gdLst>
                <a:gd name="T0" fmla="*/ 0 w 984"/>
                <a:gd name="T1" fmla="*/ 744 h 744"/>
                <a:gd name="T2" fmla="*/ 984 w 984"/>
                <a:gd name="T3" fmla="*/ 744 h 744"/>
                <a:gd name="T4" fmla="*/ 984 w 984"/>
                <a:gd name="T5" fmla="*/ 0 h 744"/>
                <a:gd name="T6" fmla="*/ 0 60000 65536"/>
                <a:gd name="T7" fmla="*/ 0 60000 65536"/>
                <a:gd name="T8" fmla="*/ 0 60000 65536"/>
                <a:gd name="T9" fmla="*/ 0 w 984"/>
                <a:gd name="T10" fmla="*/ 0 h 744"/>
                <a:gd name="T11" fmla="*/ 984 w 984"/>
                <a:gd name="T12" fmla="*/ 744 h 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4" h="744">
                  <a:moveTo>
                    <a:pt x="0" y="744"/>
                  </a:moveTo>
                  <a:lnTo>
                    <a:pt x="984" y="744"/>
                  </a:lnTo>
                  <a:lnTo>
                    <a:pt x="98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6397" name="Freeform 6"/>
            <p:cNvSpPr>
              <a:spLocks/>
            </p:cNvSpPr>
            <p:nvPr/>
          </p:nvSpPr>
          <p:spPr bwMode="auto">
            <a:xfrm flipH="1" flipV="1">
              <a:off x="3098" y="1609"/>
              <a:ext cx="984" cy="744"/>
            </a:xfrm>
            <a:custGeom>
              <a:avLst/>
              <a:gdLst>
                <a:gd name="T0" fmla="*/ 0 w 984"/>
                <a:gd name="T1" fmla="*/ 744 h 744"/>
                <a:gd name="T2" fmla="*/ 984 w 984"/>
                <a:gd name="T3" fmla="*/ 744 h 744"/>
                <a:gd name="T4" fmla="*/ 984 w 984"/>
                <a:gd name="T5" fmla="*/ 0 h 744"/>
                <a:gd name="T6" fmla="*/ 0 60000 65536"/>
                <a:gd name="T7" fmla="*/ 0 60000 65536"/>
                <a:gd name="T8" fmla="*/ 0 60000 65536"/>
                <a:gd name="T9" fmla="*/ 0 w 984"/>
                <a:gd name="T10" fmla="*/ 0 h 744"/>
                <a:gd name="T11" fmla="*/ 984 w 984"/>
                <a:gd name="T12" fmla="*/ 744 h 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4" h="744">
                  <a:moveTo>
                    <a:pt x="0" y="744"/>
                  </a:moveTo>
                  <a:lnTo>
                    <a:pt x="984" y="744"/>
                  </a:lnTo>
                  <a:lnTo>
                    <a:pt x="98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56324" name="Group 7"/>
          <p:cNvGrpSpPr>
            <a:grpSpLocks/>
          </p:cNvGrpSpPr>
          <p:nvPr/>
        </p:nvGrpSpPr>
        <p:grpSpPr bwMode="auto">
          <a:xfrm flipH="1">
            <a:off x="3238500" y="2379663"/>
            <a:ext cx="700088" cy="212725"/>
            <a:chOff x="619" y="1849"/>
            <a:chExt cx="1136" cy="294"/>
          </a:xfrm>
        </p:grpSpPr>
        <p:grpSp>
          <p:nvGrpSpPr>
            <p:cNvPr id="56338" name="Group 8"/>
            <p:cNvGrpSpPr>
              <a:grpSpLocks/>
            </p:cNvGrpSpPr>
            <p:nvPr/>
          </p:nvGrpSpPr>
          <p:grpSpPr bwMode="auto">
            <a:xfrm flipH="1">
              <a:off x="619" y="1849"/>
              <a:ext cx="1136" cy="265"/>
              <a:chOff x="619" y="1849"/>
              <a:chExt cx="1136" cy="265"/>
            </a:xfrm>
          </p:grpSpPr>
          <p:grpSp>
            <p:nvGrpSpPr>
              <p:cNvPr id="56360" name="Group 9"/>
              <p:cNvGrpSpPr>
                <a:grpSpLocks/>
              </p:cNvGrpSpPr>
              <p:nvPr/>
            </p:nvGrpSpPr>
            <p:grpSpPr bwMode="auto">
              <a:xfrm>
                <a:off x="679" y="1849"/>
                <a:ext cx="779" cy="104"/>
                <a:chOff x="679" y="1849"/>
                <a:chExt cx="779" cy="104"/>
              </a:xfrm>
            </p:grpSpPr>
            <p:grpSp>
              <p:nvGrpSpPr>
                <p:cNvPr id="56388" name="Group 10"/>
                <p:cNvGrpSpPr>
                  <a:grpSpLocks/>
                </p:cNvGrpSpPr>
                <p:nvPr/>
              </p:nvGrpSpPr>
              <p:grpSpPr bwMode="auto">
                <a:xfrm>
                  <a:off x="952" y="1860"/>
                  <a:ext cx="416" cy="92"/>
                  <a:chOff x="952" y="1860"/>
                  <a:chExt cx="416" cy="92"/>
                </a:xfrm>
              </p:grpSpPr>
              <p:grpSp>
                <p:nvGrpSpPr>
                  <p:cNvPr id="56390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045" y="1864"/>
                    <a:ext cx="265" cy="78"/>
                    <a:chOff x="1045" y="1864"/>
                    <a:chExt cx="265" cy="78"/>
                  </a:xfrm>
                </p:grpSpPr>
                <p:sp>
                  <p:nvSpPr>
                    <p:cNvPr id="56392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045" y="1864"/>
                      <a:ext cx="45" cy="64"/>
                    </a:xfrm>
                    <a:custGeom>
                      <a:avLst/>
                      <a:gdLst>
                        <a:gd name="T0" fmla="*/ 1 w 182"/>
                        <a:gd name="T1" fmla="*/ 1 h 257"/>
                        <a:gd name="T2" fmla="*/ 0 w 182"/>
                        <a:gd name="T3" fmla="*/ 0 h 257"/>
                        <a:gd name="T4" fmla="*/ 30 w 182"/>
                        <a:gd name="T5" fmla="*/ 64 h 257"/>
                        <a:gd name="T6" fmla="*/ 45 w 182"/>
                        <a:gd name="T7" fmla="*/ 64 h 257"/>
                        <a:gd name="T8" fmla="*/ 12 w 182"/>
                        <a:gd name="T9" fmla="*/ 0 h 257"/>
                        <a:gd name="T10" fmla="*/ 1 w 182"/>
                        <a:gd name="T11" fmla="*/ 1 h 25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82"/>
                        <a:gd name="T19" fmla="*/ 0 h 257"/>
                        <a:gd name="T20" fmla="*/ 182 w 182"/>
                        <a:gd name="T21" fmla="*/ 257 h 25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82" h="257">
                          <a:moveTo>
                            <a:pt x="5" y="3"/>
                          </a:moveTo>
                          <a:lnTo>
                            <a:pt x="0" y="0"/>
                          </a:lnTo>
                          <a:lnTo>
                            <a:pt x="120" y="257"/>
                          </a:lnTo>
                          <a:lnTo>
                            <a:pt x="182" y="257"/>
                          </a:lnTo>
                          <a:lnTo>
                            <a:pt x="50" y="0"/>
                          </a:lnTo>
                          <a:lnTo>
                            <a:pt x="5" y="3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56393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268" y="1899"/>
                      <a:ext cx="42" cy="43"/>
                    </a:xfrm>
                    <a:custGeom>
                      <a:avLst/>
                      <a:gdLst>
                        <a:gd name="T0" fmla="*/ 11 w 168"/>
                        <a:gd name="T1" fmla="*/ 5 h 171"/>
                        <a:gd name="T2" fmla="*/ 12 w 168"/>
                        <a:gd name="T3" fmla="*/ 4 h 171"/>
                        <a:gd name="T4" fmla="*/ 42 w 168"/>
                        <a:gd name="T5" fmla="*/ 43 h 171"/>
                        <a:gd name="T6" fmla="*/ 27 w 168"/>
                        <a:gd name="T7" fmla="*/ 41 h 171"/>
                        <a:gd name="T8" fmla="*/ 0 w 168"/>
                        <a:gd name="T9" fmla="*/ 0 h 171"/>
                        <a:gd name="T10" fmla="*/ 11 w 168"/>
                        <a:gd name="T11" fmla="*/ 5 h 17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8"/>
                        <a:gd name="T19" fmla="*/ 0 h 171"/>
                        <a:gd name="T20" fmla="*/ 168 w 168"/>
                        <a:gd name="T21" fmla="*/ 171 h 17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8" h="171">
                          <a:moveTo>
                            <a:pt x="45" y="20"/>
                          </a:moveTo>
                          <a:lnTo>
                            <a:pt x="49" y="16"/>
                          </a:lnTo>
                          <a:lnTo>
                            <a:pt x="168" y="171"/>
                          </a:lnTo>
                          <a:lnTo>
                            <a:pt x="110" y="163"/>
                          </a:lnTo>
                          <a:lnTo>
                            <a:pt x="0" y="0"/>
                          </a:lnTo>
                          <a:lnTo>
                            <a:pt x="45" y="2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  <p:sp>
                <p:nvSpPr>
                  <p:cNvPr id="56391" name="Freeform 14"/>
                  <p:cNvSpPr>
                    <a:spLocks/>
                  </p:cNvSpPr>
                  <p:nvPr/>
                </p:nvSpPr>
                <p:spPr bwMode="auto">
                  <a:xfrm>
                    <a:off x="952" y="1860"/>
                    <a:ext cx="416" cy="92"/>
                  </a:xfrm>
                  <a:custGeom>
                    <a:avLst/>
                    <a:gdLst>
                      <a:gd name="T0" fmla="*/ 3 w 1664"/>
                      <a:gd name="T1" fmla="*/ 12 h 365"/>
                      <a:gd name="T2" fmla="*/ 42 w 1664"/>
                      <a:gd name="T3" fmla="*/ 11 h 365"/>
                      <a:gd name="T4" fmla="*/ 72 w 1664"/>
                      <a:gd name="T5" fmla="*/ 11 h 365"/>
                      <a:gd name="T6" fmla="*/ 112 w 1664"/>
                      <a:gd name="T7" fmla="*/ 8 h 365"/>
                      <a:gd name="T8" fmla="*/ 149 w 1664"/>
                      <a:gd name="T9" fmla="*/ 8 h 365"/>
                      <a:gd name="T10" fmla="*/ 191 w 1664"/>
                      <a:gd name="T11" fmla="*/ 8 h 365"/>
                      <a:gd name="T12" fmla="*/ 228 w 1664"/>
                      <a:gd name="T13" fmla="*/ 10 h 365"/>
                      <a:gd name="T14" fmla="*/ 246 w 1664"/>
                      <a:gd name="T15" fmla="*/ 12 h 365"/>
                      <a:gd name="T16" fmla="*/ 262 w 1664"/>
                      <a:gd name="T17" fmla="*/ 15 h 365"/>
                      <a:gd name="T18" fmla="*/ 279 w 1664"/>
                      <a:gd name="T19" fmla="*/ 22 h 365"/>
                      <a:gd name="T20" fmla="*/ 295 w 1664"/>
                      <a:gd name="T21" fmla="*/ 28 h 365"/>
                      <a:gd name="T22" fmla="*/ 353 w 1664"/>
                      <a:gd name="T23" fmla="*/ 59 h 365"/>
                      <a:gd name="T24" fmla="*/ 385 w 1664"/>
                      <a:gd name="T25" fmla="*/ 73 h 365"/>
                      <a:gd name="T26" fmla="*/ 403 w 1664"/>
                      <a:gd name="T27" fmla="*/ 85 h 365"/>
                      <a:gd name="T28" fmla="*/ 386 w 1664"/>
                      <a:gd name="T29" fmla="*/ 85 h 365"/>
                      <a:gd name="T30" fmla="*/ 0 w 1664"/>
                      <a:gd name="T31" fmla="*/ 55 h 365"/>
                      <a:gd name="T32" fmla="*/ 1 w 1664"/>
                      <a:gd name="T33" fmla="*/ 64 h 365"/>
                      <a:gd name="T34" fmla="*/ 404 w 1664"/>
                      <a:gd name="T35" fmla="*/ 92 h 365"/>
                      <a:gd name="T36" fmla="*/ 416 w 1664"/>
                      <a:gd name="T37" fmla="*/ 90 h 365"/>
                      <a:gd name="T38" fmla="*/ 410 w 1664"/>
                      <a:gd name="T39" fmla="*/ 82 h 365"/>
                      <a:gd name="T40" fmla="*/ 399 w 1664"/>
                      <a:gd name="T41" fmla="*/ 73 h 365"/>
                      <a:gd name="T42" fmla="*/ 372 w 1664"/>
                      <a:gd name="T43" fmla="*/ 59 h 365"/>
                      <a:gd name="T44" fmla="*/ 351 w 1664"/>
                      <a:gd name="T45" fmla="*/ 48 h 365"/>
                      <a:gd name="T46" fmla="*/ 297 w 1664"/>
                      <a:gd name="T47" fmla="*/ 21 h 365"/>
                      <a:gd name="T48" fmla="*/ 273 w 1664"/>
                      <a:gd name="T49" fmla="*/ 12 h 365"/>
                      <a:gd name="T50" fmla="*/ 249 w 1664"/>
                      <a:gd name="T51" fmla="*/ 5 h 365"/>
                      <a:gd name="T52" fmla="*/ 196 w 1664"/>
                      <a:gd name="T53" fmla="*/ 0 h 365"/>
                      <a:gd name="T54" fmla="*/ 122 w 1664"/>
                      <a:gd name="T55" fmla="*/ 0 h 365"/>
                      <a:gd name="T56" fmla="*/ 3 w 1664"/>
                      <a:gd name="T57" fmla="*/ 7 h 365"/>
                      <a:gd name="T58" fmla="*/ 3 w 1664"/>
                      <a:gd name="T59" fmla="*/ 12 h 36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664"/>
                      <a:gd name="T91" fmla="*/ 0 h 365"/>
                      <a:gd name="T92" fmla="*/ 1664 w 1664"/>
                      <a:gd name="T93" fmla="*/ 365 h 36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664" h="365">
                        <a:moveTo>
                          <a:pt x="12" y="49"/>
                        </a:moveTo>
                        <a:lnTo>
                          <a:pt x="169" y="42"/>
                        </a:lnTo>
                        <a:lnTo>
                          <a:pt x="288" y="42"/>
                        </a:lnTo>
                        <a:lnTo>
                          <a:pt x="449" y="33"/>
                        </a:lnTo>
                        <a:lnTo>
                          <a:pt x="597" y="33"/>
                        </a:lnTo>
                        <a:lnTo>
                          <a:pt x="765" y="33"/>
                        </a:lnTo>
                        <a:lnTo>
                          <a:pt x="914" y="38"/>
                        </a:lnTo>
                        <a:lnTo>
                          <a:pt x="985" y="48"/>
                        </a:lnTo>
                        <a:lnTo>
                          <a:pt x="1046" y="61"/>
                        </a:lnTo>
                        <a:lnTo>
                          <a:pt x="1114" y="86"/>
                        </a:lnTo>
                        <a:lnTo>
                          <a:pt x="1178" y="112"/>
                        </a:lnTo>
                        <a:lnTo>
                          <a:pt x="1413" y="234"/>
                        </a:lnTo>
                        <a:lnTo>
                          <a:pt x="1538" y="291"/>
                        </a:lnTo>
                        <a:lnTo>
                          <a:pt x="1610" y="337"/>
                        </a:lnTo>
                        <a:lnTo>
                          <a:pt x="1545" y="336"/>
                        </a:lnTo>
                        <a:lnTo>
                          <a:pt x="0" y="218"/>
                        </a:lnTo>
                        <a:lnTo>
                          <a:pt x="2" y="254"/>
                        </a:lnTo>
                        <a:lnTo>
                          <a:pt x="1615" y="365"/>
                        </a:lnTo>
                        <a:lnTo>
                          <a:pt x="1664" y="356"/>
                        </a:lnTo>
                        <a:lnTo>
                          <a:pt x="1639" y="324"/>
                        </a:lnTo>
                        <a:lnTo>
                          <a:pt x="1595" y="291"/>
                        </a:lnTo>
                        <a:lnTo>
                          <a:pt x="1486" y="234"/>
                        </a:lnTo>
                        <a:lnTo>
                          <a:pt x="1402" y="189"/>
                        </a:lnTo>
                        <a:lnTo>
                          <a:pt x="1188" y="83"/>
                        </a:lnTo>
                        <a:lnTo>
                          <a:pt x="1092" y="46"/>
                        </a:lnTo>
                        <a:lnTo>
                          <a:pt x="996" y="21"/>
                        </a:lnTo>
                        <a:lnTo>
                          <a:pt x="782" y="0"/>
                        </a:lnTo>
                        <a:lnTo>
                          <a:pt x="490" y="0"/>
                        </a:lnTo>
                        <a:lnTo>
                          <a:pt x="12" y="26"/>
                        </a:lnTo>
                        <a:lnTo>
                          <a:pt x="12" y="49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sp>
              <p:nvSpPr>
                <p:cNvPr id="56389" name="Freeform 15"/>
                <p:cNvSpPr>
                  <a:spLocks/>
                </p:cNvSpPr>
                <p:nvPr/>
              </p:nvSpPr>
              <p:spPr bwMode="auto">
                <a:xfrm>
                  <a:off x="679" y="1849"/>
                  <a:ext cx="779" cy="104"/>
                </a:xfrm>
                <a:custGeom>
                  <a:avLst/>
                  <a:gdLst>
                    <a:gd name="T0" fmla="*/ 30 w 3115"/>
                    <a:gd name="T1" fmla="*/ 65 h 413"/>
                    <a:gd name="T2" fmla="*/ 68 w 3115"/>
                    <a:gd name="T3" fmla="*/ 56 h 413"/>
                    <a:gd name="T4" fmla="*/ 98 w 3115"/>
                    <a:gd name="T5" fmla="*/ 48 h 413"/>
                    <a:gd name="T6" fmla="*/ 128 w 3115"/>
                    <a:gd name="T7" fmla="*/ 39 h 413"/>
                    <a:gd name="T8" fmla="*/ 159 w 3115"/>
                    <a:gd name="T9" fmla="*/ 34 h 413"/>
                    <a:gd name="T10" fmla="*/ 183 w 3115"/>
                    <a:gd name="T11" fmla="*/ 29 h 413"/>
                    <a:gd name="T12" fmla="*/ 215 w 3115"/>
                    <a:gd name="T13" fmla="*/ 24 h 413"/>
                    <a:gd name="T14" fmla="*/ 242 w 3115"/>
                    <a:gd name="T15" fmla="*/ 18 h 413"/>
                    <a:gd name="T16" fmla="*/ 262 w 3115"/>
                    <a:gd name="T17" fmla="*/ 6 h 413"/>
                    <a:gd name="T18" fmla="*/ 304 w 3115"/>
                    <a:gd name="T19" fmla="*/ 5 h 413"/>
                    <a:gd name="T20" fmla="*/ 353 w 3115"/>
                    <a:gd name="T21" fmla="*/ 1 h 413"/>
                    <a:gd name="T22" fmla="*/ 416 w 3115"/>
                    <a:gd name="T23" fmla="*/ 0 h 413"/>
                    <a:gd name="T24" fmla="*/ 467 w 3115"/>
                    <a:gd name="T25" fmla="*/ 0 h 413"/>
                    <a:gd name="T26" fmla="*/ 517 w 3115"/>
                    <a:gd name="T27" fmla="*/ 6 h 413"/>
                    <a:gd name="T28" fmla="*/ 552 w 3115"/>
                    <a:gd name="T29" fmla="*/ 15 h 413"/>
                    <a:gd name="T30" fmla="*/ 589 w 3115"/>
                    <a:gd name="T31" fmla="*/ 27 h 413"/>
                    <a:gd name="T32" fmla="*/ 631 w 3115"/>
                    <a:gd name="T33" fmla="*/ 41 h 413"/>
                    <a:gd name="T34" fmla="*/ 673 w 3115"/>
                    <a:gd name="T35" fmla="*/ 55 h 413"/>
                    <a:gd name="T36" fmla="*/ 705 w 3115"/>
                    <a:gd name="T37" fmla="*/ 65 h 413"/>
                    <a:gd name="T38" fmla="*/ 739 w 3115"/>
                    <a:gd name="T39" fmla="*/ 77 h 413"/>
                    <a:gd name="T40" fmla="*/ 779 w 3115"/>
                    <a:gd name="T41" fmla="*/ 91 h 413"/>
                    <a:gd name="T42" fmla="*/ 760 w 3115"/>
                    <a:gd name="T43" fmla="*/ 99 h 413"/>
                    <a:gd name="T44" fmla="*/ 732 w 3115"/>
                    <a:gd name="T45" fmla="*/ 104 h 413"/>
                    <a:gd name="T46" fmla="*/ 691 w 3115"/>
                    <a:gd name="T47" fmla="*/ 103 h 413"/>
                    <a:gd name="T48" fmla="*/ 681 w 3115"/>
                    <a:gd name="T49" fmla="*/ 91 h 413"/>
                    <a:gd name="T50" fmla="*/ 650 w 3115"/>
                    <a:gd name="T51" fmla="*/ 72 h 413"/>
                    <a:gd name="T52" fmla="*/ 601 w 3115"/>
                    <a:gd name="T53" fmla="*/ 47 h 413"/>
                    <a:gd name="T54" fmla="*/ 549 w 3115"/>
                    <a:gd name="T55" fmla="*/ 23 h 413"/>
                    <a:gd name="T56" fmla="*/ 508 w 3115"/>
                    <a:gd name="T57" fmla="*/ 15 h 413"/>
                    <a:gd name="T58" fmla="*/ 430 w 3115"/>
                    <a:gd name="T59" fmla="*/ 11 h 413"/>
                    <a:gd name="T60" fmla="*/ 339 w 3115"/>
                    <a:gd name="T61" fmla="*/ 14 h 413"/>
                    <a:gd name="T62" fmla="*/ 273 w 3115"/>
                    <a:gd name="T63" fmla="*/ 79 h 4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15"/>
                    <a:gd name="T97" fmla="*/ 0 h 413"/>
                    <a:gd name="T98" fmla="*/ 3115 w 3115"/>
                    <a:gd name="T99" fmla="*/ 413 h 4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15" h="413">
                      <a:moveTo>
                        <a:pt x="0" y="276"/>
                      </a:moveTo>
                      <a:lnTo>
                        <a:pt x="119" y="259"/>
                      </a:lnTo>
                      <a:lnTo>
                        <a:pt x="211" y="238"/>
                      </a:lnTo>
                      <a:lnTo>
                        <a:pt x="273" y="221"/>
                      </a:lnTo>
                      <a:lnTo>
                        <a:pt x="324" y="206"/>
                      </a:lnTo>
                      <a:lnTo>
                        <a:pt x="391" y="189"/>
                      </a:lnTo>
                      <a:lnTo>
                        <a:pt x="447" y="173"/>
                      </a:lnTo>
                      <a:lnTo>
                        <a:pt x="512" y="156"/>
                      </a:lnTo>
                      <a:lnTo>
                        <a:pt x="569" y="144"/>
                      </a:lnTo>
                      <a:lnTo>
                        <a:pt x="635" y="134"/>
                      </a:lnTo>
                      <a:lnTo>
                        <a:pt x="688" y="125"/>
                      </a:lnTo>
                      <a:lnTo>
                        <a:pt x="733" y="117"/>
                      </a:lnTo>
                      <a:lnTo>
                        <a:pt x="801" y="106"/>
                      </a:lnTo>
                      <a:lnTo>
                        <a:pt x="858" y="97"/>
                      </a:lnTo>
                      <a:lnTo>
                        <a:pt x="913" y="89"/>
                      </a:lnTo>
                      <a:lnTo>
                        <a:pt x="969" y="73"/>
                      </a:lnTo>
                      <a:lnTo>
                        <a:pt x="1016" y="50"/>
                      </a:lnTo>
                      <a:lnTo>
                        <a:pt x="1049" y="23"/>
                      </a:lnTo>
                      <a:lnTo>
                        <a:pt x="1117" y="20"/>
                      </a:lnTo>
                      <a:lnTo>
                        <a:pt x="1214" y="18"/>
                      </a:lnTo>
                      <a:lnTo>
                        <a:pt x="1325" y="9"/>
                      </a:lnTo>
                      <a:lnTo>
                        <a:pt x="1411" y="4"/>
                      </a:lnTo>
                      <a:lnTo>
                        <a:pt x="1539" y="2"/>
                      </a:lnTo>
                      <a:lnTo>
                        <a:pt x="1662" y="1"/>
                      </a:lnTo>
                      <a:lnTo>
                        <a:pt x="1779" y="0"/>
                      </a:lnTo>
                      <a:lnTo>
                        <a:pt x="1869" y="0"/>
                      </a:lnTo>
                      <a:lnTo>
                        <a:pt x="1966" y="8"/>
                      </a:lnTo>
                      <a:lnTo>
                        <a:pt x="2066" y="23"/>
                      </a:lnTo>
                      <a:lnTo>
                        <a:pt x="2140" y="42"/>
                      </a:lnTo>
                      <a:lnTo>
                        <a:pt x="2207" y="60"/>
                      </a:lnTo>
                      <a:lnTo>
                        <a:pt x="2279" y="82"/>
                      </a:lnTo>
                      <a:lnTo>
                        <a:pt x="2357" y="106"/>
                      </a:lnTo>
                      <a:lnTo>
                        <a:pt x="2437" y="134"/>
                      </a:lnTo>
                      <a:lnTo>
                        <a:pt x="2523" y="163"/>
                      </a:lnTo>
                      <a:lnTo>
                        <a:pt x="2606" y="192"/>
                      </a:lnTo>
                      <a:lnTo>
                        <a:pt x="2693" y="219"/>
                      </a:lnTo>
                      <a:lnTo>
                        <a:pt x="2758" y="242"/>
                      </a:lnTo>
                      <a:lnTo>
                        <a:pt x="2819" y="258"/>
                      </a:lnTo>
                      <a:lnTo>
                        <a:pt x="2886" y="283"/>
                      </a:lnTo>
                      <a:lnTo>
                        <a:pt x="2955" y="304"/>
                      </a:lnTo>
                      <a:lnTo>
                        <a:pt x="3039" y="331"/>
                      </a:lnTo>
                      <a:lnTo>
                        <a:pt x="3115" y="360"/>
                      </a:lnTo>
                      <a:lnTo>
                        <a:pt x="3084" y="380"/>
                      </a:lnTo>
                      <a:lnTo>
                        <a:pt x="3039" y="392"/>
                      </a:lnTo>
                      <a:lnTo>
                        <a:pt x="2989" y="406"/>
                      </a:lnTo>
                      <a:lnTo>
                        <a:pt x="2927" y="412"/>
                      </a:lnTo>
                      <a:lnTo>
                        <a:pt x="2845" y="413"/>
                      </a:lnTo>
                      <a:lnTo>
                        <a:pt x="2763" y="411"/>
                      </a:lnTo>
                      <a:lnTo>
                        <a:pt x="2742" y="380"/>
                      </a:lnTo>
                      <a:lnTo>
                        <a:pt x="2722" y="360"/>
                      </a:lnTo>
                      <a:lnTo>
                        <a:pt x="2683" y="333"/>
                      </a:lnTo>
                      <a:lnTo>
                        <a:pt x="2599" y="287"/>
                      </a:lnTo>
                      <a:lnTo>
                        <a:pt x="2495" y="233"/>
                      </a:lnTo>
                      <a:lnTo>
                        <a:pt x="2402" y="186"/>
                      </a:lnTo>
                      <a:lnTo>
                        <a:pt x="2289" y="130"/>
                      </a:lnTo>
                      <a:lnTo>
                        <a:pt x="2195" y="93"/>
                      </a:lnTo>
                      <a:lnTo>
                        <a:pt x="2105" y="68"/>
                      </a:lnTo>
                      <a:lnTo>
                        <a:pt x="2032" y="58"/>
                      </a:lnTo>
                      <a:lnTo>
                        <a:pt x="1897" y="44"/>
                      </a:lnTo>
                      <a:lnTo>
                        <a:pt x="1720" y="43"/>
                      </a:lnTo>
                      <a:lnTo>
                        <a:pt x="1514" y="49"/>
                      </a:lnTo>
                      <a:lnTo>
                        <a:pt x="1357" y="54"/>
                      </a:lnTo>
                      <a:lnTo>
                        <a:pt x="1105" y="68"/>
                      </a:lnTo>
                      <a:lnTo>
                        <a:pt x="1091" y="314"/>
                      </a:lnTo>
                      <a:lnTo>
                        <a:pt x="0" y="27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56361" name="Freeform 16"/>
              <p:cNvSpPr>
                <a:spLocks/>
              </p:cNvSpPr>
              <p:nvPr/>
            </p:nvSpPr>
            <p:spPr bwMode="auto">
              <a:xfrm>
                <a:off x="701" y="1951"/>
                <a:ext cx="1053" cy="163"/>
              </a:xfrm>
              <a:custGeom>
                <a:avLst/>
                <a:gdLst>
                  <a:gd name="T0" fmla="*/ 889 w 4214"/>
                  <a:gd name="T1" fmla="*/ 77 h 653"/>
                  <a:gd name="T2" fmla="*/ 897 w 4214"/>
                  <a:gd name="T3" fmla="*/ 102 h 653"/>
                  <a:gd name="T4" fmla="*/ 897 w 4214"/>
                  <a:gd name="T5" fmla="*/ 121 h 653"/>
                  <a:gd name="T6" fmla="*/ 1053 w 4214"/>
                  <a:gd name="T7" fmla="*/ 121 h 653"/>
                  <a:gd name="T8" fmla="*/ 1042 w 4214"/>
                  <a:gd name="T9" fmla="*/ 133 h 653"/>
                  <a:gd name="T10" fmla="*/ 1049 w 4214"/>
                  <a:gd name="T11" fmla="*/ 148 h 653"/>
                  <a:gd name="T12" fmla="*/ 1049 w 4214"/>
                  <a:gd name="T13" fmla="*/ 154 h 653"/>
                  <a:gd name="T14" fmla="*/ 1045 w 4214"/>
                  <a:gd name="T15" fmla="*/ 159 h 653"/>
                  <a:gd name="T16" fmla="*/ 955 w 4214"/>
                  <a:gd name="T17" fmla="*/ 159 h 653"/>
                  <a:gd name="T18" fmla="*/ 948 w 4214"/>
                  <a:gd name="T19" fmla="*/ 163 h 653"/>
                  <a:gd name="T20" fmla="*/ 902 w 4214"/>
                  <a:gd name="T21" fmla="*/ 163 h 653"/>
                  <a:gd name="T22" fmla="*/ 895 w 4214"/>
                  <a:gd name="T23" fmla="*/ 159 h 653"/>
                  <a:gd name="T24" fmla="*/ 62 w 4214"/>
                  <a:gd name="T25" fmla="*/ 159 h 653"/>
                  <a:gd name="T26" fmla="*/ 29 w 4214"/>
                  <a:gd name="T27" fmla="*/ 129 h 653"/>
                  <a:gd name="T28" fmla="*/ 3 w 4214"/>
                  <a:gd name="T29" fmla="*/ 139 h 653"/>
                  <a:gd name="T30" fmla="*/ 0 w 4214"/>
                  <a:gd name="T31" fmla="*/ 59 h 653"/>
                  <a:gd name="T32" fmla="*/ 63 w 4214"/>
                  <a:gd name="T33" fmla="*/ 0 h 653"/>
                  <a:gd name="T34" fmla="*/ 163 w 4214"/>
                  <a:gd name="T35" fmla="*/ 2 h 653"/>
                  <a:gd name="T36" fmla="*/ 679 w 4214"/>
                  <a:gd name="T37" fmla="*/ 133 h 653"/>
                  <a:gd name="T38" fmla="*/ 694 w 4214"/>
                  <a:gd name="T39" fmla="*/ 118 h 653"/>
                  <a:gd name="T40" fmla="*/ 706 w 4214"/>
                  <a:gd name="T41" fmla="*/ 77 h 653"/>
                  <a:gd name="T42" fmla="*/ 725 w 4214"/>
                  <a:gd name="T43" fmla="*/ 43 h 653"/>
                  <a:gd name="T44" fmla="*/ 779 w 4214"/>
                  <a:gd name="T45" fmla="*/ 16 h 653"/>
                  <a:gd name="T46" fmla="*/ 829 w 4214"/>
                  <a:gd name="T47" fmla="*/ 18 h 653"/>
                  <a:gd name="T48" fmla="*/ 867 w 4214"/>
                  <a:gd name="T49" fmla="*/ 38 h 653"/>
                  <a:gd name="T50" fmla="*/ 889 w 4214"/>
                  <a:gd name="T51" fmla="*/ 77 h 6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14"/>
                  <a:gd name="T79" fmla="*/ 0 h 653"/>
                  <a:gd name="T80" fmla="*/ 4214 w 4214"/>
                  <a:gd name="T81" fmla="*/ 653 h 65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14" h="653">
                    <a:moveTo>
                      <a:pt x="3556" y="309"/>
                    </a:moveTo>
                    <a:lnTo>
                      <a:pt x="3588" y="408"/>
                    </a:lnTo>
                    <a:lnTo>
                      <a:pt x="3588" y="483"/>
                    </a:lnTo>
                    <a:lnTo>
                      <a:pt x="4214" y="483"/>
                    </a:lnTo>
                    <a:lnTo>
                      <a:pt x="4171" y="534"/>
                    </a:lnTo>
                    <a:lnTo>
                      <a:pt x="4199" y="592"/>
                    </a:lnTo>
                    <a:lnTo>
                      <a:pt x="4199" y="618"/>
                    </a:lnTo>
                    <a:lnTo>
                      <a:pt x="4180" y="637"/>
                    </a:lnTo>
                    <a:lnTo>
                      <a:pt x="3820" y="637"/>
                    </a:lnTo>
                    <a:lnTo>
                      <a:pt x="3792" y="653"/>
                    </a:lnTo>
                    <a:lnTo>
                      <a:pt x="3608" y="653"/>
                    </a:lnTo>
                    <a:lnTo>
                      <a:pt x="3583" y="635"/>
                    </a:lnTo>
                    <a:lnTo>
                      <a:pt x="250" y="635"/>
                    </a:lnTo>
                    <a:lnTo>
                      <a:pt x="118" y="515"/>
                    </a:lnTo>
                    <a:lnTo>
                      <a:pt x="14" y="555"/>
                    </a:lnTo>
                    <a:lnTo>
                      <a:pt x="0" y="238"/>
                    </a:lnTo>
                    <a:lnTo>
                      <a:pt x="254" y="0"/>
                    </a:lnTo>
                    <a:lnTo>
                      <a:pt x="651" y="9"/>
                    </a:lnTo>
                    <a:lnTo>
                      <a:pt x="2717" y="534"/>
                    </a:lnTo>
                    <a:lnTo>
                      <a:pt x="2776" y="471"/>
                    </a:lnTo>
                    <a:lnTo>
                      <a:pt x="2827" y="308"/>
                    </a:lnTo>
                    <a:lnTo>
                      <a:pt x="2900" y="174"/>
                    </a:lnTo>
                    <a:lnTo>
                      <a:pt x="3117" y="66"/>
                    </a:lnTo>
                    <a:lnTo>
                      <a:pt x="3319" y="72"/>
                    </a:lnTo>
                    <a:lnTo>
                      <a:pt x="3469" y="151"/>
                    </a:lnTo>
                    <a:lnTo>
                      <a:pt x="3556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grpSp>
            <p:nvGrpSpPr>
              <p:cNvPr id="56362" name="Group 17"/>
              <p:cNvGrpSpPr>
                <a:grpSpLocks/>
              </p:cNvGrpSpPr>
              <p:nvPr/>
            </p:nvGrpSpPr>
            <p:grpSpPr bwMode="auto">
              <a:xfrm>
                <a:off x="619" y="1883"/>
                <a:ext cx="1136" cy="207"/>
                <a:chOff x="619" y="1883"/>
                <a:chExt cx="1136" cy="207"/>
              </a:xfrm>
            </p:grpSpPr>
            <p:grpSp>
              <p:nvGrpSpPr>
                <p:cNvPr id="56363" name="Group 18"/>
                <p:cNvGrpSpPr>
                  <a:grpSpLocks/>
                </p:cNvGrpSpPr>
                <p:nvPr/>
              </p:nvGrpSpPr>
              <p:grpSpPr bwMode="auto">
                <a:xfrm>
                  <a:off x="619" y="1950"/>
                  <a:ext cx="69" cy="119"/>
                  <a:chOff x="619" y="1950"/>
                  <a:chExt cx="69" cy="119"/>
                </a:xfrm>
              </p:grpSpPr>
              <p:sp>
                <p:nvSpPr>
                  <p:cNvPr id="5637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975"/>
                    <a:ext cx="27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317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5637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950"/>
                    <a:ext cx="27" cy="10"/>
                  </a:xfrm>
                  <a:prstGeom prst="rect">
                    <a:avLst/>
                  </a:prstGeom>
                  <a:solidFill>
                    <a:srgbClr val="808080"/>
                  </a:solidFill>
                  <a:ln w="317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56377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965"/>
                    <a:ext cx="27" cy="5"/>
                  </a:xfrm>
                  <a:prstGeom prst="rect">
                    <a:avLst/>
                  </a:prstGeom>
                  <a:solidFill>
                    <a:srgbClr val="808080"/>
                  </a:solidFill>
                  <a:ln w="317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56378" name="Arc 22"/>
                  <p:cNvSpPr>
                    <a:spLocks/>
                  </p:cNvSpPr>
                  <p:nvPr/>
                </p:nvSpPr>
                <p:spPr bwMode="auto">
                  <a:xfrm>
                    <a:off x="625" y="1985"/>
                    <a:ext cx="26" cy="27"/>
                  </a:xfrm>
                  <a:custGeom>
                    <a:avLst/>
                    <a:gdLst>
                      <a:gd name="T0" fmla="*/ 0 w 21600"/>
                      <a:gd name="T1" fmla="*/ 0 h 22353"/>
                      <a:gd name="T2" fmla="*/ 0 w 21600"/>
                      <a:gd name="T3" fmla="*/ 0 h 22353"/>
                      <a:gd name="T4" fmla="*/ 0 w 21600"/>
                      <a:gd name="T5" fmla="*/ 0 h 2235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2353"/>
                      <a:gd name="T11" fmla="*/ 21600 w 21600"/>
                      <a:gd name="T12" fmla="*/ 22353 h 223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2353" fill="none" extrusionOk="0">
                        <a:moveTo>
                          <a:pt x="20768" y="22353"/>
                        </a:moveTo>
                        <a:cubicBezTo>
                          <a:pt x="9171" y="21906"/>
                          <a:pt x="0" y="12375"/>
                          <a:pt x="0" y="769"/>
                        </a:cubicBezTo>
                        <a:cubicBezTo>
                          <a:pt x="-1" y="512"/>
                          <a:pt x="4" y="256"/>
                          <a:pt x="13" y="-1"/>
                        </a:cubicBezTo>
                      </a:path>
                      <a:path w="21600" h="22353" stroke="0" extrusionOk="0">
                        <a:moveTo>
                          <a:pt x="20768" y="22353"/>
                        </a:moveTo>
                        <a:cubicBezTo>
                          <a:pt x="9171" y="21906"/>
                          <a:pt x="0" y="12375"/>
                          <a:pt x="0" y="769"/>
                        </a:cubicBezTo>
                        <a:cubicBezTo>
                          <a:pt x="-1" y="512"/>
                          <a:pt x="4" y="256"/>
                          <a:pt x="13" y="-1"/>
                        </a:cubicBezTo>
                        <a:lnTo>
                          <a:pt x="21600" y="76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grpSp>
                <p:nvGrpSpPr>
                  <p:cNvPr id="56379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19" y="2055"/>
                    <a:ext cx="69" cy="5"/>
                    <a:chOff x="619" y="2055"/>
                    <a:chExt cx="69" cy="5"/>
                  </a:xfrm>
                </p:grpSpPr>
                <p:sp>
                  <p:nvSpPr>
                    <p:cNvPr id="56386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2" y="2055"/>
                      <a:ext cx="66" cy="5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3175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56387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9" y="2055"/>
                      <a:ext cx="8" cy="5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56380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619" y="2065"/>
                    <a:ext cx="69" cy="4"/>
                    <a:chOff x="619" y="2065"/>
                    <a:chExt cx="69" cy="4"/>
                  </a:xfrm>
                </p:grpSpPr>
                <p:sp>
                  <p:nvSpPr>
                    <p:cNvPr id="5638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2" y="2065"/>
                      <a:ext cx="66" cy="4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3175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56385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9" y="2065"/>
                      <a:ext cx="8" cy="4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56381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619" y="2046"/>
                    <a:ext cx="69" cy="4"/>
                    <a:chOff x="619" y="2046"/>
                    <a:chExt cx="69" cy="4"/>
                  </a:xfrm>
                </p:grpSpPr>
                <p:sp>
                  <p:nvSpPr>
                    <p:cNvPr id="56382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2" y="2046"/>
                      <a:ext cx="66" cy="4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3175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56383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9" y="2046"/>
                      <a:ext cx="8" cy="4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</p:grpSp>
            <p:sp>
              <p:nvSpPr>
                <p:cNvPr id="56364" name="Freeform 32"/>
                <p:cNvSpPr>
                  <a:spLocks/>
                </p:cNvSpPr>
                <p:nvPr/>
              </p:nvSpPr>
              <p:spPr bwMode="auto">
                <a:xfrm>
                  <a:off x="625" y="1918"/>
                  <a:ext cx="1130" cy="172"/>
                </a:xfrm>
                <a:custGeom>
                  <a:avLst/>
                  <a:gdLst>
                    <a:gd name="T0" fmla="*/ 57 w 4519"/>
                    <a:gd name="T1" fmla="*/ 0 h 688"/>
                    <a:gd name="T2" fmla="*/ 7 w 4519"/>
                    <a:gd name="T3" fmla="*/ 0 h 688"/>
                    <a:gd name="T4" fmla="*/ 0 w 4519"/>
                    <a:gd name="T5" fmla="*/ 26 h 688"/>
                    <a:gd name="T6" fmla="*/ 22 w 4519"/>
                    <a:gd name="T7" fmla="*/ 26 h 688"/>
                    <a:gd name="T8" fmla="*/ 22 w 4519"/>
                    <a:gd name="T9" fmla="*/ 123 h 688"/>
                    <a:gd name="T10" fmla="*/ 66 w 4519"/>
                    <a:gd name="T11" fmla="*/ 166 h 688"/>
                    <a:gd name="T12" fmla="*/ 75 w 4519"/>
                    <a:gd name="T13" fmla="*/ 171 h 688"/>
                    <a:gd name="T14" fmla="*/ 84 w 4519"/>
                    <a:gd name="T15" fmla="*/ 172 h 688"/>
                    <a:gd name="T16" fmla="*/ 82 w 4519"/>
                    <a:gd name="T17" fmla="*/ 150 h 688"/>
                    <a:gd name="T18" fmla="*/ 81 w 4519"/>
                    <a:gd name="T19" fmla="*/ 124 h 688"/>
                    <a:gd name="T20" fmla="*/ 87 w 4519"/>
                    <a:gd name="T21" fmla="*/ 102 h 688"/>
                    <a:gd name="T22" fmla="*/ 95 w 4519"/>
                    <a:gd name="T23" fmla="*/ 86 h 688"/>
                    <a:gd name="T24" fmla="*/ 106 w 4519"/>
                    <a:gd name="T25" fmla="*/ 71 h 688"/>
                    <a:gd name="T26" fmla="*/ 121 w 4519"/>
                    <a:gd name="T27" fmla="*/ 57 h 688"/>
                    <a:gd name="T28" fmla="*/ 139 w 4519"/>
                    <a:gd name="T29" fmla="*/ 46 h 688"/>
                    <a:gd name="T30" fmla="*/ 163 w 4519"/>
                    <a:gd name="T31" fmla="*/ 40 h 688"/>
                    <a:gd name="T32" fmla="*/ 196 w 4519"/>
                    <a:gd name="T33" fmla="*/ 38 h 688"/>
                    <a:gd name="T34" fmla="*/ 219 w 4519"/>
                    <a:gd name="T35" fmla="*/ 43 h 688"/>
                    <a:gd name="T36" fmla="*/ 236 w 4519"/>
                    <a:gd name="T37" fmla="*/ 52 h 688"/>
                    <a:gd name="T38" fmla="*/ 249 w 4519"/>
                    <a:gd name="T39" fmla="*/ 63 h 688"/>
                    <a:gd name="T40" fmla="*/ 266 w 4519"/>
                    <a:gd name="T41" fmla="*/ 79 h 688"/>
                    <a:gd name="T42" fmla="*/ 277 w 4519"/>
                    <a:gd name="T43" fmla="*/ 97 h 688"/>
                    <a:gd name="T44" fmla="*/ 283 w 4519"/>
                    <a:gd name="T45" fmla="*/ 113 h 688"/>
                    <a:gd name="T46" fmla="*/ 286 w 4519"/>
                    <a:gd name="T47" fmla="*/ 129 h 688"/>
                    <a:gd name="T48" fmla="*/ 286 w 4519"/>
                    <a:gd name="T49" fmla="*/ 163 h 688"/>
                    <a:gd name="T50" fmla="*/ 779 w 4519"/>
                    <a:gd name="T51" fmla="*/ 172 h 688"/>
                    <a:gd name="T52" fmla="*/ 779 w 4519"/>
                    <a:gd name="T53" fmla="*/ 140 h 688"/>
                    <a:gd name="T54" fmla="*/ 786 w 4519"/>
                    <a:gd name="T55" fmla="*/ 117 h 688"/>
                    <a:gd name="T56" fmla="*/ 794 w 4519"/>
                    <a:gd name="T57" fmla="*/ 99 h 688"/>
                    <a:gd name="T58" fmla="*/ 806 w 4519"/>
                    <a:gd name="T59" fmla="*/ 83 h 688"/>
                    <a:gd name="T60" fmla="*/ 824 w 4519"/>
                    <a:gd name="T61" fmla="*/ 69 h 688"/>
                    <a:gd name="T62" fmla="*/ 842 w 4519"/>
                    <a:gd name="T63" fmla="*/ 59 h 688"/>
                    <a:gd name="T64" fmla="*/ 859 w 4519"/>
                    <a:gd name="T65" fmla="*/ 54 h 688"/>
                    <a:gd name="T66" fmla="*/ 890 w 4519"/>
                    <a:gd name="T67" fmla="*/ 54 h 688"/>
                    <a:gd name="T68" fmla="*/ 906 w 4519"/>
                    <a:gd name="T69" fmla="*/ 57 h 688"/>
                    <a:gd name="T70" fmla="*/ 923 w 4519"/>
                    <a:gd name="T71" fmla="*/ 64 h 688"/>
                    <a:gd name="T72" fmla="*/ 938 w 4519"/>
                    <a:gd name="T73" fmla="*/ 77 h 688"/>
                    <a:gd name="T74" fmla="*/ 952 w 4519"/>
                    <a:gd name="T75" fmla="*/ 94 h 688"/>
                    <a:gd name="T76" fmla="*/ 961 w 4519"/>
                    <a:gd name="T77" fmla="*/ 113 h 688"/>
                    <a:gd name="T78" fmla="*/ 967 w 4519"/>
                    <a:gd name="T79" fmla="*/ 135 h 688"/>
                    <a:gd name="T80" fmla="*/ 967 w 4519"/>
                    <a:gd name="T81" fmla="*/ 157 h 688"/>
                    <a:gd name="T82" fmla="*/ 1130 w 4519"/>
                    <a:gd name="T83" fmla="*/ 156 h 688"/>
                    <a:gd name="T84" fmla="*/ 1130 w 4519"/>
                    <a:gd name="T85" fmla="*/ 149 h 688"/>
                    <a:gd name="T86" fmla="*/ 1125 w 4519"/>
                    <a:gd name="T87" fmla="*/ 149 h 688"/>
                    <a:gd name="T88" fmla="*/ 1125 w 4519"/>
                    <a:gd name="T89" fmla="*/ 139 h 688"/>
                    <a:gd name="T90" fmla="*/ 1130 w 4519"/>
                    <a:gd name="T91" fmla="*/ 138 h 688"/>
                    <a:gd name="T92" fmla="*/ 1130 w 4519"/>
                    <a:gd name="T93" fmla="*/ 106 h 688"/>
                    <a:gd name="T94" fmla="*/ 1125 w 4519"/>
                    <a:gd name="T95" fmla="*/ 99 h 688"/>
                    <a:gd name="T96" fmla="*/ 1088 w 4519"/>
                    <a:gd name="T97" fmla="*/ 81 h 688"/>
                    <a:gd name="T98" fmla="*/ 1046 w 4519"/>
                    <a:gd name="T99" fmla="*/ 64 h 688"/>
                    <a:gd name="T100" fmla="*/ 996 w 4519"/>
                    <a:gd name="T101" fmla="*/ 49 h 688"/>
                    <a:gd name="T102" fmla="*/ 942 w 4519"/>
                    <a:gd name="T103" fmla="*/ 36 h 688"/>
                    <a:gd name="T104" fmla="*/ 892 w 4519"/>
                    <a:gd name="T105" fmla="*/ 25 h 688"/>
                    <a:gd name="T106" fmla="*/ 844 w 4519"/>
                    <a:gd name="T107" fmla="*/ 17 h 688"/>
                    <a:gd name="T108" fmla="*/ 828 w 4519"/>
                    <a:gd name="T109" fmla="*/ 17 h 688"/>
                    <a:gd name="T110" fmla="*/ 817 w 4519"/>
                    <a:gd name="T111" fmla="*/ 22 h 688"/>
                    <a:gd name="T112" fmla="*/ 766 w 4519"/>
                    <a:gd name="T113" fmla="*/ 29 h 688"/>
                    <a:gd name="T114" fmla="*/ 726 w 4519"/>
                    <a:gd name="T115" fmla="*/ 33 h 688"/>
                    <a:gd name="T116" fmla="*/ 515 w 4519"/>
                    <a:gd name="T117" fmla="*/ 19 h 688"/>
                    <a:gd name="T118" fmla="*/ 414 w 4519"/>
                    <a:gd name="T119" fmla="*/ 11 h 688"/>
                    <a:gd name="T120" fmla="*/ 319 w 4519"/>
                    <a:gd name="T121" fmla="*/ 4 h 688"/>
                    <a:gd name="T122" fmla="*/ 271 w 4519"/>
                    <a:gd name="T123" fmla="*/ 1 h 688"/>
                    <a:gd name="T124" fmla="*/ 57 w 4519"/>
                    <a:gd name="T125" fmla="*/ 0 h 68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19"/>
                    <a:gd name="T190" fmla="*/ 0 h 688"/>
                    <a:gd name="T191" fmla="*/ 4519 w 4519"/>
                    <a:gd name="T192" fmla="*/ 688 h 68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19" h="688">
                      <a:moveTo>
                        <a:pt x="226" y="0"/>
                      </a:moveTo>
                      <a:lnTo>
                        <a:pt x="26" y="0"/>
                      </a:lnTo>
                      <a:lnTo>
                        <a:pt x="0" y="106"/>
                      </a:lnTo>
                      <a:lnTo>
                        <a:pt x="88" y="106"/>
                      </a:lnTo>
                      <a:lnTo>
                        <a:pt x="88" y="491"/>
                      </a:lnTo>
                      <a:lnTo>
                        <a:pt x="262" y="665"/>
                      </a:lnTo>
                      <a:lnTo>
                        <a:pt x="301" y="683"/>
                      </a:lnTo>
                      <a:lnTo>
                        <a:pt x="334" y="688"/>
                      </a:lnTo>
                      <a:lnTo>
                        <a:pt x="329" y="601"/>
                      </a:lnTo>
                      <a:lnTo>
                        <a:pt x="324" y="497"/>
                      </a:lnTo>
                      <a:lnTo>
                        <a:pt x="348" y="408"/>
                      </a:lnTo>
                      <a:lnTo>
                        <a:pt x="380" y="342"/>
                      </a:lnTo>
                      <a:lnTo>
                        <a:pt x="422" y="285"/>
                      </a:lnTo>
                      <a:lnTo>
                        <a:pt x="483" y="228"/>
                      </a:lnTo>
                      <a:lnTo>
                        <a:pt x="554" y="186"/>
                      </a:lnTo>
                      <a:lnTo>
                        <a:pt x="653" y="160"/>
                      </a:lnTo>
                      <a:lnTo>
                        <a:pt x="784" y="150"/>
                      </a:lnTo>
                      <a:lnTo>
                        <a:pt x="875" y="173"/>
                      </a:lnTo>
                      <a:lnTo>
                        <a:pt x="942" y="209"/>
                      </a:lnTo>
                      <a:lnTo>
                        <a:pt x="997" y="252"/>
                      </a:lnTo>
                      <a:lnTo>
                        <a:pt x="1063" y="317"/>
                      </a:lnTo>
                      <a:lnTo>
                        <a:pt x="1106" y="389"/>
                      </a:lnTo>
                      <a:lnTo>
                        <a:pt x="1133" y="453"/>
                      </a:lnTo>
                      <a:lnTo>
                        <a:pt x="1142" y="515"/>
                      </a:lnTo>
                      <a:lnTo>
                        <a:pt x="1142" y="651"/>
                      </a:lnTo>
                      <a:lnTo>
                        <a:pt x="3116" y="688"/>
                      </a:lnTo>
                      <a:lnTo>
                        <a:pt x="3116" y="558"/>
                      </a:lnTo>
                      <a:lnTo>
                        <a:pt x="3144" y="468"/>
                      </a:lnTo>
                      <a:lnTo>
                        <a:pt x="3176" y="398"/>
                      </a:lnTo>
                      <a:lnTo>
                        <a:pt x="3225" y="333"/>
                      </a:lnTo>
                      <a:lnTo>
                        <a:pt x="3295" y="275"/>
                      </a:lnTo>
                      <a:lnTo>
                        <a:pt x="3366" y="237"/>
                      </a:lnTo>
                      <a:lnTo>
                        <a:pt x="3436" y="215"/>
                      </a:lnTo>
                      <a:lnTo>
                        <a:pt x="3558" y="215"/>
                      </a:lnTo>
                      <a:lnTo>
                        <a:pt x="3624" y="228"/>
                      </a:lnTo>
                      <a:lnTo>
                        <a:pt x="3690" y="257"/>
                      </a:lnTo>
                      <a:lnTo>
                        <a:pt x="3750" y="308"/>
                      </a:lnTo>
                      <a:lnTo>
                        <a:pt x="3808" y="375"/>
                      </a:lnTo>
                      <a:lnTo>
                        <a:pt x="3845" y="453"/>
                      </a:lnTo>
                      <a:lnTo>
                        <a:pt x="3869" y="539"/>
                      </a:lnTo>
                      <a:lnTo>
                        <a:pt x="3869" y="627"/>
                      </a:lnTo>
                      <a:lnTo>
                        <a:pt x="4519" y="625"/>
                      </a:lnTo>
                      <a:lnTo>
                        <a:pt x="4519" y="596"/>
                      </a:lnTo>
                      <a:lnTo>
                        <a:pt x="4498" y="596"/>
                      </a:lnTo>
                      <a:lnTo>
                        <a:pt x="4498" y="554"/>
                      </a:lnTo>
                      <a:lnTo>
                        <a:pt x="4518" y="552"/>
                      </a:lnTo>
                      <a:lnTo>
                        <a:pt x="4518" y="425"/>
                      </a:lnTo>
                      <a:lnTo>
                        <a:pt x="4500" y="398"/>
                      </a:lnTo>
                      <a:lnTo>
                        <a:pt x="4350" y="323"/>
                      </a:lnTo>
                      <a:lnTo>
                        <a:pt x="4183" y="257"/>
                      </a:lnTo>
                      <a:lnTo>
                        <a:pt x="3983" y="196"/>
                      </a:lnTo>
                      <a:lnTo>
                        <a:pt x="3766" y="144"/>
                      </a:lnTo>
                      <a:lnTo>
                        <a:pt x="3566" y="102"/>
                      </a:lnTo>
                      <a:lnTo>
                        <a:pt x="3376" y="69"/>
                      </a:lnTo>
                      <a:lnTo>
                        <a:pt x="3310" y="69"/>
                      </a:lnTo>
                      <a:lnTo>
                        <a:pt x="3267" y="87"/>
                      </a:lnTo>
                      <a:lnTo>
                        <a:pt x="3064" y="116"/>
                      </a:lnTo>
                      <a:lnTo>
                        <a:pt x="2904" y="131"/>
                      </a:lnTo>
                      <a:lnTo>
                        <a:pt x="2061" y="77"/>
                      </a:lnTo>
                      <a:lnTo>
                        <a:pt x="1656" y="45"/>
                      </a:lnTo>
                      <a:lnTo>
                        <a:pt x="1275" y="16"/>
                      </a:lnTo>
                      <a:lnTo>
                        <a:pt x="1082" y="3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56365" name="Freeform 33"/>
                <p:cNvSpPr>
                  <a:spLocks/>
                </p:cNvSpPr>
                <p:nvPr/>
              </p:nvSpPr>
              <p:spPr bwMode="auto">
                <a:xfrm>
                  <a:off x="1079" y="1932"/>
                  <a:ext cx="228" cy="155"/>
                </a:xfrm>
                <a:custGeom>
                  <a:avLst/>
                  <a:gdLst>
                    <a:gd name="T0" fmla="*/ 0 w 912"/>
                    <a:gd name="T1" fmla="*/ 0 h 620"/>
                    <a:gd name="T2" fmla="*/ 0 w 912"/>
                    <a:gd name="T3" fmla="*/ 152 h 620"/>
                    <a:gd name="T4" fmla="*/ 228 w 912"/>
                    <a:gd name="T5" fmla="*/ 155 h 620"/>
                    <a:gd name="T6" fmla="*/ 228 w 912"/>
                    <a:gd name="T7" fmla="*/ 17 h 620"/>
                    <a:gd name="T8" fmla="*/ 198 w 912"/>
                    <a:gd name="T9" fmla="*/ 13 h 620"/>
                    <a:gd name="T10" fmla="*/ 156 w 912"/>
                    <a:gd name="T11" fmla="*/ 11 h 620"/>
                    <a:gd name="T12" fmla="*/ 114 w 912"/>
                    <a:gd name="T13" fmla="*/ 9 h 620"/>
                    <a:gd name="T14" fmla="*/ 87 w 912"/>
                    <a:gd name="T15" fmla="*/ 6 h 620"/>
                    <a:gd name="T16" fmla="*/ 60 w 912"/>
                    <a:gd name="T17" fmla="*/ 5 h 620"/>
                    <a:gd name="T18" fmla="*/ 25 w 912"/>
                    <a:gd name="T19" fmla="*/ 1 h 620"/>
                    <a:gd name="T20" fmla="*/ 0 w 912"/>
                    <a:gd name="T21" fmla="*/ 0 h 6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12"/>
                    <a:gd name="T34" fmla="*/ 0 h 620"/>
                    <a:gd name="T35" fmla="*/ 912 w 912"/>
                    <a:gd name="T36" fmla="*/ 620 h 6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12" h="620">
                      <a:moveTo>
                        <a:pt x="0" y="0"/>
                      </a:moveTo>
                      <a:lnTo>
                        <a:pt x="0" y="606"/>
                      </a:lnTo>
                      <a:lnTo>
                        <a:pt x="912" y="620"/>
                      </a:lnTo>
                      <a:lnTo>
                        <a:pt x="912" y="66"/>
                      </a:lnTo>
                      <a:lnTo>
                        <a:pt x="791" y="54"/>
                      </a:lnTo>
                      <a:lnTo>
                        <a:pt x="625" y="43"/>
                      </a:lnTo>
                      <a:lnTo>
                        <a:pt x="457" y="35"/>
                      </a:lnTo>
                      <a:lnTo>
                        <a:pt x="349" y="25"/>
                      </a:lnTo>
                      <a:lnTo>
                        <a:pt x="242" y="18"/>
                      </a:lnTo>
                      <a:lnTo>
                        <a:pt x="98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grpSp>
              <p:nvGrpSpPr>
                <p:cNvPr id="56366" name="Group 34"/>
                <p:cNvGrpSpPr>
                  <a:grpSpLocks/>
                </p:cNvGrpSpPr>
                <p:nvPr/>
              </p:nvGrpSpPr>
              <p:grpSpPr bwMode="auto">
                <a:xfrm>
                  <a:off x="895" y="1883"/>
                  <a:ext cx="383" cy="176"/>
                  <a:chOff x="895" y="1883"/>
                  <a:chExt cx="383" cy="176"/>
                </a:xfrm>
              </p:grpSpPr>
              <p:sp>
                <p:nvSpPr>
                  <p:cNvPr id="56367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895" y="1883"/>
                    <a:ext cx="44" cy="24"/>
                  </a:xfrm>
                  <a:prstGeom prst="ellipse">
                    <a:avLst/>
                  </a:prstGeom>
                  <a:solidFill>
                    <a:srgbClr val="800000"/>
                  </a:solidFill>
                  <a:ln w="31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56368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903" y="1891"/>
                    <a:ext cx="7" cy="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grpSp>
                <p:nvGrpSpPr>
                  <p:cNvPr id="56369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1037" y="1953"/>
                    <a:ext cx="241" cy="106"/>
                    <a:chOff x="1037" y="1953"/>
                    <a:chExt cx="241" cy="106"/>
                  </a:xfrm>
                </p:grpSpPr>
                <p:sp>
                  <p:nvSpPr>
                    <p:cNvPr id="56370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037" y="2025"/>
                      <a:ext cx="241" cy="34"/>
                    </a:xfrm>
                    <a:custGeom>
                      <a:avLst/>
                      <a:gdLst>
                        <a:gd name="T0" fmla="*/ 0 w 965"/>
                        <a:gd name="T1" fmla="*/ 19 h 135"/>
                        <a:gd name="T2" fmla="*/ 0 w 965"/>
                        <a:gd name="T3" fmla="*/ 34 h 135"/>
                        <a:gd name="T4" fmla="*/ 241 w 965"/>
                        <a:gd name="T5" fmla="*/ 0 h 135"/>
                        <a:gd name="T6" fmla="*/ 0 w 965"/>
                        <a:gd name="T7" fmla="*/ 19 h 13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5"/>
                        <a:gd name="T13" fmla="*/ 0 h 135"/>
                        <a:gd name="T14" fmla="*/ 965 w 965"/>
                        <a:gd name="T15" fmla="*/ 135 h 13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5" h="135">
                          <a:moveTo>
                            <a:pt x="0" y="75"/>
                          </a:moveTo>
                          <a:lnTo>
                            <a:pt x="0" y="135"/>
                          </a:lnTo>
                          <a:lnTo>
                            <a:pt x="965" y="0"/>
                          </a:lnTo>
                          <a:lnTo>
                            <a:pt x="0" y="75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317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56371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037" y="1953"/>
                      <a:ext cx="239" cy="40"/>
                    </a:xfrm>
                    <a:custGeom>
                      <a:avLst/>
                      <a:gdLst>
                        <a:gd name="T0" fmla="*/ 0 w 955"/>
                        <a:gd name="T1" fmla="*/ 0 h 159"/>
                        <a:gd name="T2" fmla="*/ 0 w 955"/>
                        <a:gd name="T3" fmla="*/ 16 h 159"/>
                        <a:gd name="T4" fmla="*/ 239 w 955"/>
                        <a:gd name="T5" fmla="*/ 40 h 159"/>
                        <a:gd name="T6" fmla="*/ 0 w 955"/>
                        <a:gd name="T7" fmla="*/ 0 h 15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55"/>
                        <a:gd name="T13" fmla="*/ 0 h 159"/>
                        <a:gd name="T14" fmla="*/ 955 w 955"/>
                        <a:gd name="T15" fmla="*/ 159 h 15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55" h="159">
                          <a:moveTo>
                            <a:pt x="0" y="0"/>
                          </a:moveTo>
                          <a:lnTo>
                            <a:pt x="0" y="62"/>
                          </a:lnTo>
                          <a:lnTo>
                            <a:pt x="955" y="1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317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56372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1037" y="1977"/>
                      <a:ext cx="239" cy="24"/>
                    </a:xfrm>
                    <a:custGeom>
                      <a:avLst/>
                      <a:gdLst>
                        <a:gd name="T0" fmla="*/ 0 w 955"/>
                        <a:gd name="T1" fmla="*/ 0 h 99"/>
                        <a:gd name="T2" fmla="*/ 0 w 955"/>
                        <a:gd name="T3" fmla="*/ 15 h 99"/>
                        <a:gd name="T4" fmla="*/ 239 w 955"/>
                        <a:gd name="T5" fmla="*/ 24 h 99"/>
                        <a:gd name="T6" fmla="*/ 0 w 955"/>
                        <a:gd name="T7" fmla="*/ 0 h 9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55"/>
                        <a:gd name="T13" fmla="*/ 0 h 99"/>
                        <a:gd name="T14" fmla="*/ 955 w 955"/>
                        <a:gd name="T15" fmla="*/ 99 h 9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55" h="99">
                          <a:moveTo>
                            <a:pt x="0" y="0"/>
                          </a:moveTo>
                          <a:lnTo>
                            <a:pt x="0" y="61"/>
                          </a:lnTo>
                          <a:lnTo>
                            <a:pt x="955" y="9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317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56373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037" y="1999"/>
                      <a:ext cx="241" cy="15"/>
                    </a:xfrm>
                    <a:custGeom>
                      <a:avLst/>
                      <a:gdLst>
                        <a:gd name="T0" fmla="*/ 0 w 965"/>
                        <a:gd name="T1" fmla="*/ 0 h 61"/>
                        <a:gd name="T2" fmla="*/ 0 w 965"/>
                        <a:gd name="T3" fmla="*/ 15 h 61"/>
                        <a:gd name="T4" fmla="*/ 241 w 965"/>
                        <a:gd name="T5" fmla="*/ 9 h 61"/>
                        <a:gd name="T6" fmla="*/ 0 w 965"/>
                        <a:gd name="T7" fmla="*/ 0 h 6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5"/>
                        <a:gd name="T13" fmla="*/ 0 h 61"/>
                        <a:gd name="T14" fmla="*/ 965 w 965"/>
                        <a:gd name="T15" fmla="*/ 61 h 6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5" h="61">
                          <a:moveTo>
                            <a:pt x="0" y="0"/>
                          </a:moveTo>
                          <a:lnTo>
                            <a:pt x="0" y="61"/>
                          </a:lnTo>
                          <a:lnTo>
                            <a:pt x="965" y="3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317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56374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037" y="2017"/>
                      <a:ext cx="241" cy="20"/>
                    </a:xfrm>
                    <a:custGeom>
                      <a:avLst/>
                      <a:gdLst>
                        <a:gd name="T0" fmla="*/ 0 w 965"/>
                        <a:gd name="T1" fmla="*/ 5 h 79"/>
                        <a:gd name="T2" fmla="*/ 0 w 965"/>
                        <a:gd name="T3" fmla="*/ 20 h 79"/>
                        <a:gd name="T4" fmla="*/ 241 w 965"/>
                        <a:gd name="T5" fmla="*/ 0 h 79"/>
                        <a:gd name="T6" fmla="*/ 0 w 965"/>
                        <a:gd name="T7" fmla="*/ 5 h 7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5"/>
                        <a:gd name="T13" fmla="*/ 0 h 79"/>
                        <a:gd name="T14" fmla="*/ 965 w 965"/>
                        <a:gd name="T15" fmla="*/ 79 h 7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5" h="79">
                          <a:moveTo>
                            <a:pt x="0" y="18"/>
                          </a:moveTo>
                          <a:lnTo>
                            <a:pt x="0" y="79"/>
                          </a:lnTo>
                          <a:lnTo>
                            <a:pt x="965" y="0"/>
                          </a:lnTo>
                          <a:lnTo>
                            <a:pt x="0" y="18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317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</p:grpSp>
          </p:grpSp>
        </p:grpSp>
        <p:grpSp>
          <p:nvGrpSpPr>
            <p:cNvPr id="56339" name="Group 43"/>
            <p:cNvGrpSpPr>
              <a:grpSpLocks/>
            </p:cNvGrpSpPr>
            <p:nvPr/>
          </p:nvGrpSpPr>
          <p:grpSpPr bwMode="auto">
            <a:xfrm flipH="1">
              <a:off x="718" y="1962"/>
              <a:ext cx="871" cy="181"/>
              <a:chOff x="718" y="1962"/>
              <a:chExt cx="871" cy="181"/>
            </a:xfrm>
          </p:grpSpPr>
          <p:grpSp>
            <p:nvGrpSpPr>
              <p:cNvPr id="56340" name="Group 44"/>
              <p:cNvGrpSpPr>
                <a:grpSpLocks/>
              </p:cNvGrpSpPr>
              <p:nvPr/>
            </p:nvGrpSpPr>
            <p:grpSpPr bwMode="auto">
              <a:xfrm>
                <a:off x="1410" y="1962"/>
                <a:ext cx="179" cy="181"/>
                <a:chOff x="1410" y="1962"/>
                <a:chExt cx="179" cy="181"/>
              </a:xfrm>
            </p:grpSpPr>
            <p:sp>
              <p:nvSpPr>
                <p:cNvPr id="56351" name="Oval 45"/>
                <p:cNvSpPr>
                  <a:spLocks noChangeArrowheads="1"/>
                </p:cNvSpPr>
                <p:nvPr/>
              </p:nvSpPr>
              <p:spPr bwMode="auto">
                <a:xfrm>
                  <a:off x="1410" y="1962"/>
                  <a:ext cx="179" cy="181"/>
                </a:xfrm>
                <a:prstGeom prst="ellipse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56352" name="Freeform 46"/>
                <p:cNvSpPr>
                  <a:spLocks/>
                </p:cNvSpPr>
                <p:nvPr/>
              </p:nvSpPr>
              <p:spPr bwMode="auto">
                <a:xfrm>
                  <a:off x="1485" y="2080"/>
                  <a:ext cx="31" cy="38"/>
                </a:xfrm>
                <a:custGeom>
                  <a:avLst/>
                  <a:gdLst>
                    <a:gd name="T0" fmla="*/ 0 w 125"/>
                    <a:gd name="T1" fmla="*/ 35 h 154"/>
                    <a:gd name="T2" fmla="*/ 12 w 125"/>
                    <a:gd name="T3" fmla="*/ 0 h 154"/>
                    <a:gd name="T4" fmla="*/ 19 w 125"/>
                    <a:gd name="T5" fmla="*/ 0 h 154"/>
                    <a:gd name="T6" fmla="*/ 31 w 125"/>
                    <a:gd name="T7" fmla="*/ 37 h 154"/>
                    <a:gd name="T8" fmla="*/ 16 w 125"/>
                    <a:gd name="T9" fmla="*/ 38 h 154"/>
                    <a:gd name="T10" fmla="*/ 0 w 125"/>
                    <a:gd name="T11" fmla="*/ 35 h 1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5"/>
                    <a:gd name="T19" fmla="*/ 0 h 154"/>
                    <a:gd name="T20" fmla="*/ 125 w 125"/>
                    <a:gd name="T21" fmla="*/ 154 h 1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5" h="154">
                      <a:moveTo>
                        <a:pt x="0" y="143"/>
                      </a:moveTo>
                      <a:lnTo>
                        <a:pt x="49" y="0"/>
                      </a:lnTo>
                      <a:lnTo>
                        <a:pt x="78" y="0"/>
                      </a:lnTo>
                      <a:lnTo>
                        <a:pt x="125" y="149"/>
                      </a:lnTo>
                      <a:lnTo>
                        <a:pt x="64" y="154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56353" name="Freeform 47"/>
                <p:cNvSpPr>
                  <a:spLocks/>
                </p:cNvSpPr>
                <p:nvPr/>
              </p:nvSpPr>
              <p:spPr bwMode="auto">
                <a:xfrm>
                  <a:off x="1483" y="1986"/>
                  <a:ext cx="32" cy="39"/>
                </a:xfrm>
                <a:custGeom>
                  <a:avLst/>
                  <a:gdLst>
                    <a:gd name="T0" fmla="*/ 0 w 128"/>
                    <a:gd name="T1" fmla="*/ 3 h 154"/>
                    <a:gd name="T2" fmla="*/ 13 w 128"/>
                    <a:gd name="T3" fmla="*/ 39 h 154"/>
                    <a:gd name="T4" fmla="*/ 20 w 128"/>
                    <a:gd name="T5" fmla="*/ 39 h 154"/>
                    <a:gd name="T6" fmla="*/ 32 w 128"/>
                    <a:gd name="T7" fmla="*/ 2 h 154"/>
                    <a:gd name="T8" fmla="*/ 16 w 128"/>
                    <a:gd name="T9" fmla="*/ 0 h 154"/>
                    <a:gd name="T10" fmla="*/ 0 w 128"/>
                    <a:gd name="T11" fmla="*/ 3 h 1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8"/>
                    <a:gd name="T19" fmla="*/ 0 h 154"/>
                    <a:gd name="T20" fmla="*/ 128 w 128"/>
                    <a:gd name="T21" fmla="*/ 154 h 1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8" h="154">
                      <a:moveTo>
                        <a:pt x="0" y="11"/>
                      </a:moveTo>
                      <a:lnTo>
                        <a:pt x="51" y="154"/>
                      </a:lnTo>
                      <a:lnTo>
                        <a:pt x="80" y="154"/>
                      </a:lnTo>
                      <a:lnTo>
                        <a:pt x="128" y="6"/>
                      </a:lnTo>
                      <a:lnTo>
                        <a:pt x="66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56354" name="Freeform 48"/>
                <p:cNvSpPr>
                  <a:spLocks/>
                </p:cNvSpPr>
                <p:nvPr/>
              </p:nvSpPr>
              <p:spPr bwMode="auto">
                <a:xfrm>
                  <a:off x="1526" y="2036"/>
                  <a:ext cx="38" cy="31"/>
                </a:xfrm>
                <a:custGeom>
                  <a:avLst/>
                  <a:gdLst>
                    <a:gd name="T0" fmla="*/ 35 w 153"/>
                    <a:gd name="T1" fmla="*/ 0 h 125"/>
                    <a:gd name="T2" fmla="*/ 0 w 153"/>
                    <a:gd name="T3" fmla="*/ 12 h 125"/>
                    <a:gd name="T4" fmla="*/ 0 w 153"/>
                    <a:gd name="T5" fmla="*/ 20 h 125"/>
                    <a:gd name="T6" fmla="*/ 36 w 153"/>
                    <a:gd name="T7" fmla="*/ 31 h 125"/>
                    <a:gd name="T8" fmla="*/ 38 w 153"/>
                    <a:gd name="T9" fmla="*/ 16 h 125"/>
                    <a:gd name="T10" fmla="*/ 35 w 153"/>
                    <a:gd name="T11" fmla="*/ 0 h 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3"/>
                    <a:gd name="T19" fmla="*/ 0 h 125"/>
                    <a:gd name="T20" fmla="*/ 153 w 153"/>
                    <a:gd name="T21" fmla="*/ 125 h 1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3" h="125">
                      <a:moveTo>
                        <a:pt x="142" y="0"/>
                      </a:moveTo>
                      <a:lnTo>
                        <a:pt x="0" y="50"/>
                      </a:lnTo>
                      <a:lnTo>
                        <a:pt x="0" y="80"/>
                      </a:lnTo>
                      <a:lnTo>
                        <a:pt x="146" y="125"/>
                      </a:lnTo>
                      <a:lnTo>
                        <a:pt x="153" y="66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56355" name="Freeform 49"/>
                <p:cNvSpPr>
                  <a:spLocks/>
                </p:cNvSpPr>
                <p:nvPr/>
              </p:nvSpPr>
              <p:spPr bwMode="auto">
                <a:xfrm>
                  <a:off x="1435" y="2036"/>
                  <a:ext cx="38" cy="31"/>
                </a:xfrm>
                <a:custGeom>
                  <a:avLst/>
                  <a:gdLst>
                    <a:gd name="T0" fmla="*/ 3 w 153"/>
                    <a:gd name="T1" fmla="*/ 0 h 125"/>
                    <a:gd name="T2" fmla="*/ 38 w 153"/>
                    <a:gd name="T3" fmla="*/ 12 h 125"/>
                    <a:gd name="T4" fmla="*/ 38 w 153"/>
                    <a:gd name="T5" fmla="*/ 20 h 125"/>
                    <a:gd name="T6" fmla="*/ 1 w 153"/>
                    <a:gd name="T7" fmla="*/ 31 h 125"/>
                    <a:gd name="T8" fmla="*/ 0 w 153"/>
                    <a:gd name="T9" fmla="*/ 16 h 125"/>
                    <a:gd name="T10" fmla="*/ 3 w 153"/>
                    <a:gd name="T11" fmla="*/ 0 h 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3"/>
                    <a:gd name="T19" fmla="*/ 0 h 125"/>
                    <a:gd name="T20" fmla="*/ 153 w 153"/>
                    <a:gd name="T21" fmla="*/ 125 h 1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3" h="125">
                      <a:moveTo>
                        <a:pt x="11" y="0"/>
                      </a:moveTo>
                      <a:lnTo>
                        <a:pt x="153" y="50"/>
                      </a:lnTo>
                      <a:lnTo>
                        <a:pt x="153" y="80"/>
                      </a:lnTo>
                      <a:lnTo>
                        <a:pt x="6" y="125"/>
                      </a:lnTo>
                      <a:lnTo>
                        <a:pt x="0" y="6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56356" name="Oval 50"/>
                <p:cNvSpPr>
                  <a:spLocks noChangeArrowheads="1"/>
                </p:cNvSpPr>
                <p:nvPr/>
              </p:nvSpPr>
              <p:spPr bwMode="auto">
                <a:xfrm>
                  <a:off x="1434" y="1986"/>
                  <a:ext cx="129" cy="131"/>
                </a:xfrm>
                <a:prstGeom prst="ellipse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grpSp>
              <p:nvGrpSpPr>
                <p:cNvPr id="56357" name="Group 51"/>
                <p:cNvGrpSpPr>
                  <a:grpSpLocks/>
                </p:cNvGrpSpPr>
                <p:nvPr/>
              </p:nvGrpSpPr>
              <p:grpSpPr bwMode="auto">
                <a:xfrm>
                  <a:off x="1474" y="2026"/>
                  <a:ext cx="49" cy="50"/>
                  <a:chOff x="1474" y="2026"/>
                  <a:chExt cx="49" cy="50"/>
                </a:xfrm>
              </p:grpSpPr>
              <p:sp>
                <p:nvSpPr>
                  <p:cNvPr id="56358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1474" y="2026"/>
                    <a:ext cx="49" cy="5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56359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484" y="2037"/>
                    <a:ext cx="29" cy="29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</p:grpSp>
          <p:grpSp>
            <p:nvGrpSpPr>
              <p:cNvPr id="56341" name="Group 54"/>
              <p:cNvGrpSpPr>
                <a:grpSpLocks/>
              </p:cNvGrpSpPr>
              <p:nvPr/>
            </p:nvGrpSpPr>
            <p:grpSpPr bwMode="auto">
              <a:xfrm>
                <a:off x="718" y="1962"/>
                <a:ext cx="178" cy="181"/>
                <a:chOff x="718" y="1962"/>
                <a:chExt cx="178" cy="181"/>
              </a:xfrm>
            </p:grpSpPr>
            <p:sp>
              <p:nvSpPr>
                <p:cNvPr id="56342" name="Oval 55"/>
                <p:cNvSpPr>
                  <a:spLocks noChangeArrowheads="1"/>
                </p:cNvSpPr>
                <p:nvPr/>
              </p:nvSpPr>
              <p:spPr bwMode="auto">
                <a:xfrm>
                  <a:off x="718" y="1962"/>
                  <a:ext cx="178" cy="181"/>
                </a:xfrm>
                <a:prstGeom prst="ellipse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56343" name="Freeform 56"/>
                <p:cNvSpPr>
                  <a:spLocks/>
                </p:cNvSpPr>
                <p:nvPr/>
              </p:nvSpPr>
              <p:spPr bwMode="auto">
                <a:xfrm>
                  <a:off x="793" y="2080"/>
                  <a:ext cx="31" cy="38"/>
                </a:xfrm>
                <a:custGeom>
                  <a:avLst/>
                  <a:gdLst>
                    <a:gd name="T0" fmla="*/ 0 w 124"/>
                    <a:gd name="T1" fmla="*/ 35 h 154"/>
                    <a:gd name="T2" fmla="*/ 12 w 124"/>
                    <a:gd name="T3" fmla="*/ 0 h 154"/>
                    <a:gd name="T4" fmla="*/ 20 w 124"/>
                    <a:gd name="T5" fmla="*/ 0 h 154"/>
                    <a:gd name="T6" fmla="*/ 31 w 124"/>
                    <a:gd name="T7" fmla="*/ 37 h 154"/>
                    <a:gd name="T8" fmla="*/ 16 w 124"/>
                    <a:gd name="T9" fmla="*/ 38 h 154"/>
                    <a:gd name="T10" fmla="*/ 0 w 124"/>
                    <a:gd name="T11" fmla="*/ 35 h 1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4"/>
                    <a:gd name="T19" fmla="*/ 0 h 154"/>
                    <a:gd name="T20" fmla="*/ 124 w 124"/>
                    <a:gd name="T21" fmla="*/ 154 h 1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4" h="154">
                      <a:moveTo>
                        <a:pt x="0" y="143"/>
                      </a:moveTo>
                      <a:lnTo>
                        <a:pt x="48" y="0"/>
                      </a:lnTo>
                      <a:lnTo>
                        <a:pt x="78" y="0"/>
                      </a:lnTo>
                      <a:lnTo>
                        <a:pt x="124" y="149"/>
                      </a:lnTo>
                      <a:lnTo>
                        <a:pt x="64" y="154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56344" name="Freeform 57"/>
                <p:cNvSpPr>
                  <a:spLocks/>
                </p:cNvSpPr>
                <p:nvPr/>
              </p:nvSpPr>
              <p:spPr bwMode="auto">
                <a:xfrm>
                  <a:off x="791" y="1986"/>
                  <a:ext cx="32" cy="39"/>
                </a:xfrm>
                <a:custGeom>
                  <a:avLst/>
                  <a:gdLst>
                    <a:gd name="T0" fmla="*/ 0 w 129"/>
                    <a:gd name="T1" fmla="*/ 3 h 154"/>
                    <a:gd name="T2" fmla="*/ 13 w 129"/>
                    <a:gd name="T3" fmla="*/ 39 h 154"/>
                    <a:gd name="T4" fmla="*/ 20 w 129"/>
                    <a:gd name="T5" fmla="*/ 39 h 154"/>
                    <a:gd name="T6" fmla="*/ 32 w 129"/>
                    <a:gd name="T7" fmla="*/ 2 h 154"/>
                    <a:gd name="T8" fmla="*/ 17 w 129"/>
                    <a:gd name="T9" fmla="*/ 0 h 154"/>
                    <a:gd name="T10" fmla="*/ 0 w 129"/>
                    <a:gd name="T11" fmla="*/ 3 h 1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9"/>
                    <a:gd name="T19" fmla="*/ 0 h 154"/>
                    <a:gd name="T20" fmla="*/ 129 w 129"/>
                    <a:gd name="T21" fmla="*/ 154 h 1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9" h="154">
                      <a:moveTo>
                        <a:pt x="0" y="11"/>
                      </a:moveTo>
                      <a:lnTo>
                        <a:pt x="51" y="154"/>
                      </a:lnTo>
                      <a:lnTo>
                        <a:pt x="82" y="154"/>
                      </a:lnTo>
                      <a:lnTo>
                        <a:pt x="129" y="6"/>
                      </a:lnTo>
                      <a:lnTo>
                        <a:pt x="67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56345" name="Freeform 58"/>
                <p:cNvSpPr>
                  <a:spLocks/>
                </p:cNvSpPr>
                <p:nvPr/>
              </p:nvSpPr>
              <p:spPr bwMode="auto">
                <a:xfrm>
                  <a:off x="834" y="2036"/>
                  <a:ext cx="38" cy="31"/>
                </a:xfrm>
                <a:custGeom>
                  <a:avLst/>
                  <a:gdLst>
                    <a:gd name="T0" fmla="*/ 35 w 154"/>
                    <a:gd name="T1" fmla="*/ 0 h 125"/>
                    <a:gd name="T2" fmla="*/ 0 w 154"/>
                    <a:gd name="T3" fmla="*/ 12 h 125"/>
                    <a:gd name="T4" fmla="*/ 0 w 154"/>
                    <a:gd name="T5" fmla="*/ 20 h 125"/>
                    <a:gd name="T6" fmla="*/ 36 w 154"/>
                    <a:gd name="T7" fmla="*/ 31 h 125"/>
                    <a:gd name="T8" fmla="*/ 38 w 154"/>
                    <a:gd name="T9" fmla="*/ 16 h 125"/>
                    <a:gd name="T10" fmla="*/ 35 w 154"/>
                    <a:gd name="T11" fmla="*/ 0 h 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4"/>
                    <a:gd name="T19" fmla="*/ 0 h 125"/>
                    <a:gd name="T20" fmla="*/ 154 w 154"/>
                    <a:gd name="T21" fmla="*/ 125 h 1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4" h="125">
                      <a:moveTo>
                        <a:pt x="143" y="0"/>
                      </a:moveTo>
                      <a:lnTo>
                        <a:pt x="0" y="50"/>
                      </a:lnTo>
                      <a:lnTo>
                        <a:pt x="0" y="80"/>
                      </a:lnTo>
                      <a:lnTo>
                        <a:pt x="147" y="125"/>
                      </a:lnTo>
                      <a:lnTo>
                        <a:pt x="154" y="66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56346" name="Freeform 59"/>
                <p:cNvSpPr>
                  <a:spLocks/>
                </p:cNvSpPr>
                <p:nvPr/>
              </p:nvSpPr>
              <p:spPr bwMode="auto">
                <a:xfrm>
                  <a:off x="742" y="2036"/>
                  <a:ext cx="39" cy="31"/>
                </a:xfrm>
                <a:custGeom>
                  <a:avLst/>
                  <a:gdLst>
                    <a:gd name="T0" fmla="*/ 3 w 154"/>
                    <a:gd name="T1" fmla="*/ 0 h 125"/>
                    <a:gd name="T2" fmla="*/ 39 w 154"/>
                    <a:gd name="T3" fmla="*/ 12 h 125"/>
                    <a:gd name="T4" fmla="*/ 39 w 154"/>
                    <a:gd name="T5" fmla="*/ 20 h 125"/>
                    <a:gd name="T6" fmla="*/ 2 w 154"/>
                    <a:gd name="T7" fmla="*/ 31 h 125"/>
                    <a:gd name="T8" fmla="*/ 0 w 154"/>
                    <a:gd name="T9" fmla="*/ 16 h 125"/>
                    <a:gd name="T10" fmla="*/ 3 w 154"/>
                    <a:gd name="T11" fmla="*/ 0 h 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4"/>
                    <a:gd name="T19" fmla="*/ 0 h 125"/>
                    <a:gd name="T20" fmla="*/ 154 w 154"/>
                    <a:gd name="T21" fmla="*/ 125 h 1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4" h="125">
                      <a:moveTo>
                        <a:pt x="11" y="0"/>
                      </a:moveTo>
                      <a:lnTo>
                        <a:pt x="154" y="50"/>
                      </a:lnTo>
                      <a:lnTo>
                        <a:pt x="154" y="80"/>
                      </a:lnTo>
                      <a:lnTo>
                        <a:pt x="7" y="125"/>
                      </a:lnTo>
                      <a:lnTo>
                        <a:pt x="0" y="6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56347" name="Oval 60"/>
                <p:cNvSpPr>
                  <a:spLocks noChangeArrowheads="1"/>
                </p:cNvSpPr>
                <p:nvPr/>
              </p:nvSpPr>
              <p:spPr bwMode="auto">
                <a:xfrm>
                  <a:off x="742" y="1986"/>
                  <a:ext cx="129" cy="131"/>
                </a:xfrm>
                <a:prstGeom prst="ellipse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grpSp>
              <p:nvGrpSpPr>
                <p:cNvPr id="56348" name="Group 61"/>
                <p:cNvGrpSpPr>
                  <a:grpSpLocks/>
                </p:cNvGrpSpPr>
                <p:nvPr/>
              </p:nvGrpSpPr>
              <p:grpSpPr bwMode="auto">
                <a:xfrm>
                  <a:off x="782" y="2026"/>
                  <a:ext cx="49" cy="50"/>
                  <a:chOff x="782" y="2026"/>
                  <a:chExt cx="49" cy="50"/>
                </a:xfrm>
              </p:grpSpPr>
              <p:sp>
                <p:nvSpPr>
                  <p:cNvPr id="56349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782" y="2026"/>
                    <a:ext cx="49" cy="5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56350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792" y="2037"/>
                    <a:ext cx="28" cy="29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</p:grpSp>
        </p:grpSp>
      </p:grpSp>
      <p:sp>
        <p:nvSpPr>
          <p:cNvPr id="56325" name="Line 64"/>
          <p:cNvSpPr>
            <a:spLocks noChangeShapeType="1"/>
          </p:cNvSpPr>
          <p:nvPr/>
        </p:nvSpPr>
        <p:spPr bwMode="auto">
          <a:xfrm>
            <a:off x="2692400" y="2514600"/>
            <a:ext cx="3683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6326" name="Line 65"/>
          <p:cNvSpPr>
            <a:spLocks noChangeShapeType="1"/>
          </p:cNvSpPr>
          <p:nvPr/>
        </p:nvSpPr>
        <p:spPr bwMode="auto">
          <a:xfrm flipH="1">
            <a:off x="3136900" y="2514600"/>
            <a:ext cx="838200" cy="1231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6327" name="Freeform 66"/>
          <p:cNvSpPr>
            <a:spLocks/>
          </p:cNvSpPr>
          <p:nvPr/>
        </p:nvSpPr>
        <p:spPr bwMode="auto">
          <a:xfrm>
            <a:off x="3175000" y="2514600"/>
            <a:ext cx="508000" cy="457200"/>
          </a:xfrm>
          <a:custGeom>
            <a:avLst/>
            <a:gdLst>
              <a:gd name="T0" fmla="*/ 0 w 320"/>
              <a:gd name="T1" fmla="*/ 0 h 288"/>
              <a:gd name="T2" fmla="*/ 152400 w 320"/>
              <a:gd name="T3" fmla="*/ 317500 h 288"/>
              <a:gd name="T4" fmla="*/ 508000 w 320"/>
              <a:gd name="T5" fmla="*/ 457200 h 288"/>
              <a:gd name="T6" fmla="*/ 0 60000 65536"/>
              <a:gd name="T7" fmla="*/ 0 60000 65536"/>
              <a:gd name="T8" fmla="*/ 0 60000 65536"/>
              <a:gd name="T9" fmla="*/ 0 w 320"/>
              <a:gd name="T10" fmla="*/ 0 h 288"/>
              <a:gd name="T11" fmla="*/ 320 w 32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" h="288">
                <a:moveTo>
                  <a:pt x="0" y="0"/>
                </a:moveTo>
                <a:cubicBezTo>
                  <a:pt x="21" y="76"/>
                  <a:pt x="43" y="152"/>
                  <a:pt x="96" y="200"/>
                </a:cubicBezTo>
                <a:cubicBezTo>
                  <a:pt x="149" y="248"/>
                  <a:pt x="234" y="268"/>
                  <a:pt x="320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6328" name="Text Box 67"/>
          <p:cNvSpPr txBox="1">
            <a:spLocks noChangeArrowheads="1"/>
          </p:cNvSpPr>
          <p:nvPr/>
        </p:nvSpPr>
        <p:spPr bwMode="auto">
          <a:xfrm>
            <a:off x="3044825" y="2714625"/>
            <a:ext cx="481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  <a:sym typeface="Symbol" pitchFamily="18" charset="2"/>
              </a:rPr>
              <a:t></a:t>
            </a:r>
          </a:p>
        </p:txBody>
      </p:sp>
      <p:sp>
        <p:nvSpPr>
          <p:cNvPr id="56329" name="Text Box 68"/>
          <p:cNvSpPr txBox="1">
            <a:spLocks noChangeArrowheads="1"/>
          </p:cNvSpPr>
          <p:nvPr/>
        </p:nvSpPr>
        <p:spPr bwMode="auto">
          <a:xfrm>
            <a:off x="2892425" y="1524000"/>
            <a:ext cx="1190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building</a:t>
            </a:r>
          </a:p>
        </p:txBody>
      </p:sp>
      <p:sp>
        <p:nvSpPr>
          <p:cNvPr id="56330" name="Text Box 69"/>
          <p:cNvSpPr txBox="1">
            <a:spLocks noChangeArrowheads="1"/>
          </p:cNvSpPr>
          <p:nvPr/>
        </p:nvSpPr>
        <p:spPr bwMode="auto">
          <a:xfrm>
            <a:off x="2894013" y="3240088"/>
            <a:ext cx="1190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building</a:t>
            </a:r>
          </a:p>
        </p:txBody>
      </p:sp>
      <p:sp>
        <p:nvSpPr>
          <p:cNvPr id="56331" name="Text Box 70"/>
          <p:cNvSpPr txBox="1">
            <a:spLocks noChangeArrowheads="1"/>
          </p:cNvSpPr>
          <p:nvPr/>
        </p:nvSpPr>
        <p:spPr bwMode="auto">
          <a:xfrm>
            <a:off x="5156200" y="3216275"/>
            <a:ext cx="1190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building</a:t>
            </a:r>
          </a:p>
        </p:txBody>
      </p:sp>
      <p:sp>
        <p:nvSpPr>
          <p:cNvPr id="56332" name="Text Box 71"/>
          <p:cNvSpPr txBox="1">
            <a:spLocks noChangeArrowheads="1"/>
          </p:cNvSpPr>
          <p:nvPr/>
        </p:nvSpPr>
        <p:spPr bwMode="auto">
          <a:xfrm>
            <a:off x="5183188" y="1503363"/>
            <a:ext cx="1190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building</a:t>
            </a:r>
          </a:p>
        </p:txBody>
      </p:sp>
      <p:sp>
        <p:nvSpPr>
          <p:cNvPr id="56333" name="Text Box 72"/>
          <p:cNvSpPr txBox="1">
            <a:spLocks noChangeArrowheads="1"/>
          </p:cNvSpPr>
          <p:nvPr/>
        </p:nvSpPr>
        <p:spPr bwMode="auto">
          <a:xfrm>
            <a:off x="1343025" y="4175125"/>
            <a:ext cx="5707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L</a:t>
            </a:r>
            <a:r>
              <a:rPr lang="en-US" b="1" baseline="-25000">
                <a:latin typeface="Bookman Old Style" pitchFamily="18" charset="0"/>
              </a:rPr>
              <a:t>0</a:t>
            </a:r>
            <a:r>
              <a:rPr lang="en-US" b="1">
                <a:latin typeface="Bookman Old Style" pitchFamily="18" charset="0"/>
              </a:rPr>
              <a:t> = -10 +0,354          dB   untuk      0</a:t>
            </a:r>
            <a:r>
              <a:rPr lang="en-US" b="1" baseline="30000">
                <a:latin typeface="Bookman Old Style" pitchFamily="18" charset="0"/>
              </a:rPr>
              <a:t>0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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 &lt; 35</a:t>
            </a:r>
            <a:r>
              <a:rPr lang="en-US" b="1" baseline="30000">
                <a:latin typeface="Bookman Old Style" pitchFamily="18" charset="0"/>
                <a:sym typeface="Symbol" pitchFamily="18" charset="2"/>
              </a:rPr>
              <a:t>0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 </a:t>
            </a:r>
          </a:p>
          <a:p>
            <a:pPr eaLnBrk="0" hangingPunct="0"/>
            <a:r>
              <a:rPr lang="en-US" b="1">
                <a:latin typeface="Bookman Old Style" pitchFamily="18" charset="0"/>
                <a:sym typeface="Symbol" pitchFamily="18" charset="2"/>
              </a:rPr>
              <a:t>  </a:t>
            </a:r>
          </a:p>
        </p:txBody>
      </p:sp>
      <p:sp>
        <p:nvSpPr>
          <p:cNvPr id="56334" name="Text Box 73"/>
          <p:cNvSpPr txBox="1">
            <a:spLocks noChangeArrowheads="1"/>
          </p:cNvSpPr>
          <p:nvPr/>
        </p:nvSpPr>
        <p:spPr bwMode="auto">
          <a:xfrm>
            <a:off x="1357313" y="4672013"/>
            <a:ext cx="5854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L</a:t>
            </a:r>
            <a:r>
              <a:rPr lang="en-US" b="1" baseline="-25000">
                <a:latin typeface="Bookman Old Style" pitchFamily="18" charset="0"/>
              </a:rPr>
              <a:t>0</a:t>
            </a:r>
            <a:r>
              <a:rPr lang="en-US" b="1">
                <a:latin typeface="Bookman Old Style" pitchFamily="18" charset="0"/>
              </a:rPr>
              <a:t> = 2,5 + 0,075(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-35)</a:t>
            </a:r>
            <a:r>
              <a:rPr lang="en-US" sz="1200" b="1">
                <a:latin typeface="Bookman Old Style" pitchFamily="18" charset="0"/>
              </a:rPr>
              <a:t> </a:t>
            </a:r>
            <a:r>
              <a:rPr lang="en-US" b="1">
                <a:latin typeface="Bookman Old Style" pitchFamily="18" charset="0"/>
              </a:rPr>
              <a:t>dB   untuk      35</a:t>
            </a:r>
            <a:r>
              <a:rPr lang="en-US" b="1" baseline="30000">
                <a:latin typeface="Bookman Old Style" pitchFamily="18" charset="0"/>
              </a:rPr>
              <a:t>0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≤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 &lt; 55</a:t>
            </a:r>
            <a:r>
              <a:rPr lang="en-US" b="1" baseline="30000">
                <a:latin typeface="Bookman Old Style" pitchFamily="18" charset="0"/>
                <a:sym typeface="Symbol" pitchFamily="18" charset="2"/>
              </a:rPr>
              <a:t>0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 </a:t>
            </a:r>
          </a:p>
          <a:p>
            <a:pPr eaLnBrk="0" hangingPunct="0"/>
            <a:r>
              <a:rPr lang="en-US" b="1">
                <a:latin typeface="Bookman Old Style" pitchFamily="18" charset="0"/>
                <a:sym typeface="Symbol" pitchFamily="18" charset="2"/>
              </a:rPr>
              <a:t>  </a:t>
            </a:r>
          </a:p>
        </p:txBody>
      </p:sp>
      <p:sp>
        <p:nvSpPr>
          <p:cNvPr id="56335" name="Text Box 74"/>
          <p:cNvSpPr txBox="1">
            <a:spLocks noChangeArrowheads="1"/>
          </p:cNvSpPr>
          <p:nvPr/>
        </p:nvSpPr>
        <p:spPr bwMode="auto">
          <a:xfrm>
            <a:off x="1358900" y="5156200"/>
            <a:ext cx="5902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L</a:t>
            </a:r>
            <a:r>
              <a:rPr lang="en-US" b="1" baseline="-25000">
                <a:latin typeface="Bookman Old Style" pitchFamily="18" charset="0"/>
              </a:rPr>
              <a:t>0</a:t>
            </a:r>
            <a:r>
              <a:rPr lang="en-US" b="1">
                <a:latin typeface="Bookman Old Style" pitchFamily="18" charset="0"/>
              </a:rPr>
              <a:t> = 4 - 0,114(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-55)</a:t>
            </a:r>
            <a:r>
              <a:rPr lang="en-US" sz="1200" b="1">
                <a:latin typeface="Bookman Old Style" pitchFamily="18" charset="0"/>
              </a:rPr>
              <a:t>       </a:t>
            </a:r>
            <a:r>
              <a:rPr lang="en-US" b="1">
                <a:latin typeface="Bookman Old Style" pitchFamily="18" charset="0"/>
              </a:rPr>
              <a:t>dB   untuk      55</a:t>
            </a:r>
            <a:r>
              <a:rPr lang="en-US" b="1" baseline="30000">
                <a:latin typeface="Bookman Old Style" pitchFamily="18" charset="0"/>
              </a:rPr>
              <a:t>0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≤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 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≤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90</a:t>
            </a:r>
            <a:r>
              <a:rPr lang="en-US" b="1" baseline="30000">
                <a:latin typeface="Bookman Old Style" pitchFamily="18" charset="0"/>
                <a:sym typeface="Symbol" pitchFamily="18" charset="2"/>
              </a:rPr>
              <a:t>0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 </a:t>
            </a:r>
          </a:p>
          <a:p>
            <a:pPr eaLnBrk="0" hangingPunct="0"/>
            <a:r>
              <a:rPr lang="en-US" b="1">
                <a:latin typeface="Bookman Old Style" pitchFamily="18" charset="0"/>
                <a:sym typeface="Symbol" pitchFamily="18" charset="2"/>
              </a:rPr>
              <a:t>  </a:t>
            </a:r>
          </a:p>
        </p:txBody>
      </p:sp>
      <p:sp>
        <p:nvSpPr>
          <p:cNvPr id="56336" name="Line 75"/>
          <p:cNvSpPr>
            <a:spLocks noChangeShapeType="1"/>
          </p:cNvSpPr>
          <p:nvPr/>
        </p:nvSpPr>
        <p:spPr bwMode="auto">
          <a:xfrm flipV="1">
            <a:off x="3492500" y="2781300"/>
            <a:ext cx="30480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56337" name="Text Box 76"/>
          <p:cNvSpPr txBox="1">
            <a:spLocks noChangeArrowheads="1"/>
          </p:cNvSpPr>
          <p:nvPr/>
        </p:nvSpPr>
        <p:spPr bwMode="auto">
          <a:xfrm>
            <a:off x="3186113" y="4138613"/>
            <a:ext cx="481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  <a:sym typeface="Symbol" pitchFamily="18" charset="2"/>
              </a:rPr>
              <a:t>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237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860425" y="584200"/>
            <a:ext cx="4595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en-US" b="1" i="1">
                <a:latin typeface="Bookman Old Style" pitchFamily="18" charset="0"/>
              </a:rPr>
              <a:t>  </a:t>
            </a:r>
            <a:r>
              <a:rPr lang="en-US" b="1">
                <a:latin typeface="Bookman Old Style" pitchFamily="18" charset="0"/>
              </a:rPr>
              <a:t>L</a:t>
            </a:r>
            <a:r>
              <a:rPr lang="en-US" b="1" baseline="-25000">
                <a:latin typeface="Bookman Old Style" pitchFamily="18" charset="0"/>
              </a:rPr>
              <a:t>ms</a:t>
            </a:r>
            <a:r>
              <a:rPr lang="en-US" b="1">
                <a:latin typeface="Bookman Old Style" pitchFamily="18" charset="0"/>
              </a:rPr>
              <a:t> dapat dihitung dengan rumus 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344613" y="1103313"/>
            <a:ext cx="6437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US" b="1" i="1">
                <a:latin typeface="Bookman Old Style" pitchFamily="18" charset="0"/>
              </a:rPr>
              <a:t>  </a:t>
            </a:r>
            <a:r>
              <a:rPr lang="en-US" b="1">
                <a:latin typeface="Bookman Old Style" pitchFamily="18" charset="0"/>
              </a:rPr>
              <a:t>L</a:t>
            </a:r>
            <a:r>
              <a:rPr lang="en-US" b="1" baseline="-25000">
                <a:latin typeface="Bookman Old Style" pitchFamily="18" charset="0"/>
              </a:rPr>
              <a:t>ms</a:t>
            </a:r>
            <a:r>
              <a:rPr lang="en-US" b="1">
                <a:latin typeface="Bookman Old Style" pitchFamily="18" charset="0"/>
              </a:rPr>
              <a:t> = L</a:t>
            </a:r>
            <a:r>
              <a:rPr lang="en-US" b="1" baseline="-25000">
                <a:latin typeface="Bookman Old Style" pitchFamily="18" charset="0"/>
              </a:rPr>
              <a:t>bsh</a:t>
            </a:r>
            <a:r>
              <a:rPr lang="en-US" b="1">
                <a:latin typeface="Bookman Old Style" pitchFamily="18" charset="0"/>
              </a:rPr>
              <a:t> + k</a:t>
            </a:r>
            <a:r>
              <a:rPr lang="en-US" b="1" baseline="-25000">
                <a:latin typeface="Bookman Old Style" pitchFamily="18" charset="0"/>
              </a:rPr>
              <a:t>a</a:t>
            </a:r>
            <a:r>
              <a:rPr lang="en-US" b="1">
                <a:latin typeface="Bookman Old Style" pitchFamily="18" charset="0"/>
              </a:rPr>
              <a:t> + k</a:t>
            </a:r>
            <a:r>
              <a:rPr lang="en-US" b="1" baseline="-25000">
                <a:latin typeface="Bookman Old Style" pitchFamily="18" charset="0"/>
                <a:sym typeface="Symbol" pitchFamily="18" charset="2"/>
              </a:rPr>
              <a:t>d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 log r + k</a:t>
            </a:r>
            <a:r>
              <a:rPr lang="en-US" b="1" baseline="-25000">
                <a:latin typeface="Bookman Old Style" pitchFamily="18" charset="0"/>
                <a:sym typeface="Symbol" pitchFamily="18" charset="2"/>
              </a:rPr>
              <a:t>f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log f</a:t>
            </a:r>
            <a:r>
              <a:rPr lang="en-US" b="1" baseline="-25000">
                <a:latin typeface="Bookman Old Style" pitchFamily="18" charset="0"/>
                <a:sym typeface="Symbol" pitchFamily="18" charset="2"/>
              </a:rPr>
              <a:t>c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 – 9logb   (dB) 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254125" y="17526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L</a:t>
            </a:r>
            <a:r>
              <a:rPr lang="en-US" b="1" baseline="-25000">
                <a:latin typeface="Bookman Old Style" pitchFamily="18" charset="0"/>
              </a:rPr>
              <a:t>bsh</a:t>
            </a:r>
            <a:r>
              <a:rPr lang="en-US" b="1">
                <a:latin typeface="Bookman Old Style" pitchFamily="18" charset="0"/>
              </a:rPr>
              <a:t> = -18log(1+      )</a:t>
            </a: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3109913" y="1766888"/>
            <a:ext cx="52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i="1">
                <a:latin typeface="Bookman Old Style" pitchFamily="18" charset="0"/>
                <a:sym typeface="Symbol" pitchFamily="18" charset="2"/>
              </a:rPr>
              <a:t></a:t>
            </a:r>
            <a:r>
              <a:rPr lang="en-US" sz="1600" b="1" i="1">
                <a:latin typeface="Bookman Old Style" pitchFamily="18" charset="0"/>
              </a:rPr>
              <a:t>h</a:t>
            </a:r>
            <a:r>
              <a:rPr lang="en-US" sz="1600" b="1" i="1" baseline="-25000">
                <a:latin typeface="Bookman Old Style" pitchFamily="18" charset="0"/>
              </a:rPr>
              <a:t>b</a:t>
            </a:r>
          </a:p>
        </p:txBody>
      </p:sp>
      <p:sp>
        <p:nvSpPr>
          <p:cNvPr id="57351" name="Text Box 6"/>
          <p:cNvSpPr txBox="1">
            <a:spLocks noChangeArrowheads="1"/>
          </p:cNvSpPr>
          <p:nvPr/>
        </p:nvSpPr>
        <p:spPr bwMode="auto">
          <a:xfrm>
            <a:off x="4010025" y="1752600"/>
            <a:ext cx="99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Untuk </a:t>
            </a:r>
          </a:p>
        </p:txBody>
      </p:sp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5080000" y="1755775"/>
            <a:ext cx="52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i="1">
                <a:latin typeface="Bookman Old Style" pitchFamily="18" charset="0"/>
                <a:sym typeface="Symbol" pitchFamily="18" charset="2"/>
              </a:rPr>
              <a:t></a:t>
            </a:r>
            <a:r>
              <a:rPr lang="en-US" sz="1600" b="1" i="1">
                <a:latin typeface="Bookman Old Style" pitchFamily="18" charset="0"/>
              </a:rPr>
              <a:t>h</a:t>
            </a:r>
            <a:r>
              <a:rPr lang="en-US" sz="1600" b="1" i="1" baseline="-25000">
                <a:latin typeface="Bookman Old Style" pitchFamily="18" charset="0"/>
              </a:rPr>
              <a:t>b</a:t>
            </a:r>
          </a:p>
        </p:txBody>
      </p:sp>
      <p:sp>
        <p:nvSpPr>
          <p:cNvPr id="57353" name="Text Box 8"/>
          <p:cNvSpPr txBox="1">
            <a:spLocks noChangeArrowheads="1"/>
          </p:cNvSpPr>
          <p:nvPr/>
        </p:nvSpPr>
        <p:spPr bwMode="auto">
          <a:xfrm>
            <a:off x="5119688" y="2189163"/>
            <a:ext cx="52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i="1">
                <a:latin typeface="Bookman Old Style" pitchFamily="18" charset="0"/>
                <a:sym typeface="Symbol" pitchFamily="18" charset="2"/>
              </a:rPr>
              <a:t></a:t>
            </a:r>
            <a:r>
              <a:rPr lang="en-US" sz="1600" b="1" i="1">
                <a:latin typeface="Bookman Old Style" pitchFamily="18" charset="0"/>
              </a:rPr>
              <a:t>h</a:t>
            </a:r>
            <a:r>
              <a:rPr lang="en-US" sz="1600" b="1" i="1" baseline="-25000">
                <a:latin typeface="Bookman Old Style" pitchFamily="18" charset="0"/>
              </a:rPr>
              <a:t>b</a:t>
            </a:r>
          </a:p>
        </p:txBody>
      </p:sp>
      <p:sp>
        <p:nvSpPr>
          <p:cNvPr id="57354" name="Text Box 9"/>
          <p:cNvSpPr txBox="1">
            <a:spLocks noChangeArrowheads="1"/>
          </p:cNvSpPr>
          <p:nvPr/>
        </p:nvSpPr>
        <p:spPr bwMode="auto">
          <a:xfrm>
            <a:off x="5635625" y="1727200"/>
            <a:ext cx="541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&gt; 0 </a:t>
            </a:r>
          </a:p>
        </p:txBody>
      </p:sp>
      <p:sp>
        <p:nvSpPr>
          <p:cNvPr id="57355" name="Text Box 10"/>
          <p:cNvSpPr txBox="1">
            <a:spLocks noChangeArrowheads="1"/>
          </p:cNvSpPr>
          <p:nvPr/>
        </p:nvSpPr>
        <p:spPr bwMode="auto">
          <a:xfrm>
            <a:off x="1776413" y="2198688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=  </a:t>
            </a:r>
            <a:r>
              <a:rPr lang="en-US" b="1">
                <a:latin typeface="Bookman Old Style" pitchFamily="18" charset="0"/>
              </a:rPr>
              <a:t>0 </a:t>
            </a:r>
          </a:p>
        </p:txBody>
      </p:sp>
      <p:sp>
        <p:nvSpPr>
          <p:cNvPr id="57356" name="Text Box 11"/>
          <p:cNvSpPr txBox="1">
            <a:spLocks noChangeArrowheads="1"/>
          </p:cNvSpPr>
          <p:nvPr/>
        </p:nvSpPr>
        <p:spPr bwMode="auto">
          <a:xfrm>
            <a:off x="4075113" y="2160588"/>
            <a:ext cx="1003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Untuk </a:t>
            </a:r>
          </a:p>
        </p:txBody>
      </p:sp>
      <p:sp>
        <p:nvSpPr>
          <p:cNvPr id="57357" name="Text Box 12"/>
          <p:cNvSpPr txBox="1">
            <a:spLocks noChangeArrowheads="1"/>
          </p:cNvSpPr>
          <p:nvPr/>
        </p:nvSpPr>
        <p:spPr bwMode="auto">
          <a:xfrm>
            <a:off x="5635625" y="2146300"/>
            <a:ext cx="481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  <a:cs typeface="Times New Roman" pitchFamily="18" charset="0"/>
              </a:rPr>
              <a:t>≤ 0</a:t>
            </a:r>
          </a:p>
        </p:txBody>
      </p:sp>
      <p:sp>
        <p:nvSpPr>
          <p:cNvPr id="57358" name="Text Box 13"/>
          <p:cNvSpPr txBox="1">
            <a:spLocks noChangeArrowheads="1"/>
          </p:cNvSpPr>
          <p:nvPr/>
        </p:nvSpPr>
        <p:spPr bwMode="auto">
          <a:xfrm>
            <a:off x="1330325" y="2857500"/>
            <a:ext cx="1146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K</a:t>
            </a:r>
            <a:r>
              <a:rPr lang="en-US" b="1" i="1" baseline="-25000">
                <a:latin typeface="Bookman Old Style" pitchFamily="18" charset="0"/>
              </a:rPr>
              <a:t>a</a:t>
            </a:r>
            <a:r>
              <a:rPr lang="en-US" b="1" i="1">
                <a:latin typeface="Bookman Old Style" pitchFamily="18" charset="0"/>
              </a:rPr>
              <a:t> = 54 </a:t>
            </a:r>
          </a:p>
          <a:p>
            <a:pPr eaLnBrk="0" hangingPunct="0"/>
            <a:r>
              <a:rPr lang="en-US" b="1" i="1">
                <a:latin typeface="Bookman Old Style" pitchFamily="18" charset="0"/>
              </a:rPr>
              <a:t>   </a:t>
            </a:r>
          </a:p>
        </p:txBody>
      </p:sp>
      <p:sp>
        <p:nvSpPr>
          <p:cNvPr id="57359" name="Text Box 14"/>
          <p:cNvSpPr txBox="1">
            <a:spLocks noChangeArrowheads="1"/>
          </p:cNvSpPr>
          <p:nvPr/>
        </p:nvSpPr>
        <p:spPr bwMode="auto">
          <a:xfrm>
            <a:off x="1331913" y="3278188"/>
            <a:ext cx="201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K</a:t>
            </a:r>
            <a:r>
              <a:rPr lang="en-US" b="1" i="1" baseline="-25000">
                <a:latin typeface="Bookman Old Style" pitchFamily="18" charset="0"/>
              </a:rPr>
              <a:t>a</a:t>
            </a:r>
            <a:r>
              <a:rPr lang="en-US" b="1" i="1">
                <a:latin typeface="Bookman Old Style" pitchFamily="18" charset="0"/>
              </a:rPr>
              <a:t> = 54 – 0,8   </a:t>
            </a:r>
          </a:p>
          <a:p>
            <a:pPr eaLnBrk="0" hangingPunct="0"/>
            <a:r>
              <a:rPr lang="en-US" b="1" i="1">
                <a:latin typeface="Bookman Old Style" pitchFamily="18" charset="0"/>
              </a:rPr>
              <a:t>   </a:t>
            </a:r>
          </a:p>
        </p:txBody>
      </p:sp>
      <p:sp>
        <p:nvSpPr>
          <p:cNvPr id="57360" name="Text Box 15"/>
          <p:cNvSpPr txBox="1">
            <a:spLocks noChangeArrowheads="1"/>
          </p:cNvSpPr>
          <p:nvPr/>
        </p:nvSpPr>
        <p:spPr bwMode="auto">
          <a:xfrm>
            <a:off x="2998788" y="3268663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i="1">
                <a:latin typeface="Bookman Old Style" pitchFamily="18" charset="0"/>
                <a:sym typeface="Symbol" pitchFamily="18" charset="2"/>
              </a:rPr>
              <a:t></a:t>
            </a:r>
            <a:r>
              <a:rPr lang="en-US" sz="1600" b="1" i="1">
                <a:latin typeface="Bookman Old Style" pitchFamily="18" charset="0"/>
              </a:rPr>
              <a:t>h</a:t>
            </a:r>
            <a:r>
              <a:rPr lang="en-US" sz="1600" b="1" i="1" baseline="-25000">
                <a:latin typeface="Bookman Old Style" pitchFamily="18" charset="0"/>
              </a:rPr>
              <a:t>b</a:t>
            </a:r>
            <a:r>
              <a:rPr lang="en-US" sz="1600" b="1" i="1">
                <a:latin typeface="Bookman Old Style" pitchFamily="18" charset="0"/>
              </a:rPr>
              <a:t> </a:t>
            </a:r>
            <a:endParaRPr lang="en-US" sz="1600" b="1" i="1" baseline="-25000">
              <a:latin typeface="Bookman Old Style" pitchFamily="18" charset="0"/>
            </a:endParaRPr>
          </a:p>
        </p:txBody>
      </p:sp>
      <p:sp>
        <p:nvSpPr>
          <p:cNvPr id="57361" name="Text Box 16"/>
          <p:cNvSpPr txBox="1">
            <a:spLocks noChangeArrowheads="1"/>
          </p:cNvSpPr>
          <p:nvPr/>
        </p:nvSpPr>
        <p:spPr bwMode="auto">
          <a:xfrm>
            <a:off x="1346200" y="3673475"/>
            <a:ext cx="1960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K</a:t>
            </a:r>
            <a:r>
              <a:rPr lang="en-US" b="1" i="1" baseline="-25000">
                <a:latin typeface="Bookman Old Style" pitchFamily="18" charset="0"/>
              </a:rPr>
              <a:t>a</a:t>
            </a:r>
            <a:r>
              <a:rPr lang="en-US" b="1" i="1">
                <a:latin typeface="Bookman Old Style" pitchFamily="18" charset="0"/>
              </a:rPr>
              <a:t> = 54 – 1,6   </a:t>
            </a:r>
          </a:p>
          <a:p>
            <a:pPr eaLnBrk="0" hangingPunct="0"/>
            <a:r>
              <a:rPr lang="en-US" b="1" i="1">
                <a:latin typeface="Bookman Old Style" pitchFamily="18" charset="0"/>
              </a:rPr>
              <a:t>   </a:t>
            </a:r>
          </a:p>
        </p:txBody>
      </p:sp>
      <p:sp>
        <p:nvSpPr>
          <p:cNvPr id="57362" name="Text Box 17"/>
          <p:cNvSpPr txBox="1">
            <a:spLocks noChangeArrowheads="1"/>
          </p:cNvSpPr>
          <p:nvPr/>
        </p:nvSpPr>
        <p:spPr bwMode="auto">
          <a:xfrm>
            <a:off x="2987675" y="36766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i="1">
                <a:latin typeface="Bookman Old Style" pitchFamily="18" charset="0"/>
                <a:sym typeface="Symbol" pitchFamily="18" charset="2"/>
              </a:rPr>
              <a:t></a:t>
            </a:r>
            <a:r>
              <a:rPr lang="en-US" sz="1600" b="1" i="1">
                <a:latin typeface="Bookman Old Style" pitchFamily="18" charset="0"/>
              </a:rPr>
              <a:t>h</a:t>
            </a:r>
            <a:r>
              <a:rPr lang="en-US" sz="1600" b="1" i="1" baseline="-25000">
                <a:latin typeface="Bookman Old Style" pitchFamily="18" charset="0"/>
              </a:rPr>
              <a:t>b</a:t>
            </a:r>
            <a:r>
              <a:rPr lang="en-US" sz="1600" b="1" i="1">
                <a:latin typeface="Bookman Old Style" pitchFamily="18" charset="0"/>
              </a:rPr>
              <a:t> r </a:t>
            </a:r>
            <a:endParaRPr lang="en-US" sz="1600" b="1" i="1" baseline="-25000">
              <a:latin typeface="Bookman Old Style" pitchFamily="18" charset="0"/>
            </a:endParaRPr>
          </a:p>
        </p:txBody>
      </p:sp>
      <p:sp>
        <p:nvSpPr>
          <p:cNvPr id="57363" name="Text Box 18"/>
          <p:cNvSpPr txBox="1">
            <a:spLocks noChangeArrowheads="1"/>
          </p:cNvSpPr>
          <p:nvPr/>
        </p:nvSpPr>
        <p:spPr bwMode="auto">
          <a:xfrm>
            <a:off x="4062413" y="2808288"/>
            <a:ext cx="1003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Untuk </a:t>
            </a:r>
          </a:p>
        </p:txBody>
      </p:sp>
      <p:sp>
        <p:nvSpPr>
          <p:cNvPr id="57364" name="Text Box 19"/>
          <p:cNvSpPr txBox="1">
            <a:spLocks noChangeArrowheads="1"/>
          </p:cNvSpPr>
          <p:nvPr/>
        </p:nvSpPr>
        <p:spPr bwMode="auto">
          <a:xfrm>
            <a:off x="5132388" y="2811463"/>
            <a:ext cx="52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i="1">
                <a:latin typeface="Bookman Old Style" pitchFamily="18" charset="0"/>
                <a:sym typeface="Symbol" pitchFamily="18" charset="2"/>
              </a:rPr>
              <a:t></a:t>
            </a:r>
            <a:r>
              <a:rPr lang="en-US" sz="1600" b="1" i="1">
                <a:latin typeface="Bookman Old Style" pitchFamily="18" charset="0"/>
              </a:rPr>
              <a:t>h</a:t>
            </a:r>
            <a:r>
              <a:rPr lang="en-US" sz="1600" b="1" i="1" baseline="-25000">
                <a:latin typeface="Bookman Old Style" pitchFamily="18" charset="0"/>
              </a:rPr>
              <a:t>b</a:t>
            </a:r>
          </a:p>
        </p:txBody>
      </p:sp>
      <p:sp>
        <p:nvSpPr>
          <p:cNvPr id="57365" name="Text Box 20"/>
          <p:cNvSpPr txBox="1">
            <a:spLocks noChangeArrowheads="1"/>
          </p:cNvSpPr>
          <p:nvPr/>
        </p:nvSpPr>
        <p:spPr bwMode="auto">
          <a:xfrm>
            <a:off x="5688013" y="2808288"/>
            <a:ext cx="541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&gt; 0 </a:t>
            </a:r>
          </a:p>
        </p:txBody>
      </p:sp>
      <p:sp>
        <p:nvSpPr>
          <p:cNvPr id="57366" name="Text Box 21"/>
          <p:cNvSpPr txBox="1">
            <a:spLocks noChangeArrowheads="1"/>
          </p:cNvSpPr>
          <p:nvPr/>
        </p:nvSpPr>
        <p:spPr bwMode="auto">
          <a:xfrm>
            <a:off x="4089400" y="3200400"/>
            <a:ext cx="240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Untuk   r </a:t>
            </a:r>
            <a:r>
              <a:rPr lang="en-US" b="1" i="1">
                <a:latin typeface="Bookman Old Style" pitchFamily="18" charset="0"/>
                <a:sym typeface="Symbol" pitchFamily="18" charset="2"/>
              </a:rPr>
              <a:t>0,5 dan</a:t>
            </a:r>
          </a:p>
        </p:txBody>
      </p:sp>
      <p:sp>
        <p:nvSpPr>
          <p:cNvPr id="57367" name="Text Box 22"/>
          <p:cNvSpPr txBox="1">
            <a:spLocks noChangeArrowheads="1"/>
          </p:cNvSpPr>
          <p:nvPr/>
        </p:nvSpPr>
        <p:spPr bwMode="auto">
          <a:xfrm>
            <a:off x="6556375" y="3206750"/>
            <a:ext cx="52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i="1">
                <a:latin typeface="Bookman Old Style" pitchFamily="18" charset="0"/>
                <a:sym typeface="Symbol" pitchFamily="18" charset="2"/>
              </a:rPr>
              <a:t></a:t>
            </a:r>
            <a:r>
              <a:rPr lang="en-US" sz="1600" b="1" i="1">
                <a:latin typeface="Bookman Old Style" pitchFamily="18" charset="0"/>
              </a:rPr>
              <a:t>h</a:t>
            </a:r>
            <a:r>
              <a:rPr lang="en-US" sz="1600" b="1" i="1" baseline="-25000">
                <a:latin typeface="Bookman Old Style" pitchFamily="18" charset="0"/>
              </a:rPr>
              <a:t>b</a:t>
            </a:r>
          </a:p>
        </p:txBody>
      </p:sp>
      <p:sp>
        <p:nvSpPr>
          <p:cNvPr id="57368" name="Text Box 23"/>
          <p:cNvSpPr txBox="1">
            <a:spLocks noChangeArrowheads="1"/>
          </p:cNvSpPr>
          <p:nvPr/>
        </p:nvSpPr>
        <p:spPr bwMode="auto">
          <a:xfrm>
            <a:off x="7008813" y="3189288"/>
            <a:ext cx="481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  <a:cs typeface="Times New Roman" pitchFamily="18" charset="0"/>
              </a:rPr>
              <a:t>≤ 0</a:t>
            </a:r>
          </a:p>
        </p:txBody>
      </p:sp>
      <p:sp>
        <p:nvSpPr>
          <p:cNvPr id="57369" name="Text Box 24"/>
          <p:cNvSpPr txBox="1">
            <a:spLocks noChangeArrowheads="1"/>
          </p:cNvSpPr>
          <p:nvPr/>
        </p:nvSpPr>
        <p:spPr bwMode="auto">
          <a:xfrm>
            <a:off x="4103688" y="3636963"/>
            <a:ext cx="2503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Untuk   r </a:t>
            </a:r>
            <a:r>
              <a:rPr lang="en-US" b="1" i="1">
                <a:latin typeface="Bookman Old Style" pitchFamily="18" charset="0"/>
                <a:sym typeface="Symbol" pitchFamily="18" charset="2"/>
              </a:rPr>
              <a:t>&lt; 0,5 dan</a:t>
            </a:r>
          </a:p>
        </p:txBody>
      </p:sp>
      <p:sp>
        <p:nvSpPr>
          <p:cNvPr id="57370" name="Text Box 25"/>
          <p:cNvSpPr txBox="1">
            <a:spLocks noChangeArrowheads="1"/>
          </p:cNvSpPr>
          <p:nvPr/>
        </p:nvSpPr>
        <p:spPr bwMode="auto">
          <a:xfrm>
            <a:off x="6570663" y="3640138"/>
            <a:ext cx="52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i="1">
                <a:latin typeface="Bookman Old Style" pitchFamily="18" charset="0"/>
                <a:sym typeface="Symbol" pitchFamily="18" charset="2"/>
              </a:rPr>
              <a:t></a:t>
            </a:r>
            <a:r>
              <a:rPr lang="en-US" sz="1600" b="1" i="1">
                <a:latin typeface="Bookman Old Style" pitchFamily="18" charset="0"/>
              </a:rPr>
              <a:t>h</a:t>
            </a:r>
            <a:r>
              <a:rPr lang="en-US" sz="1600" b="1" i="1" baseline="-25000">
                <a:latin typeface="Bookman Old Style" pitchFamily="18" charset="0"/>
              </a:rPr>
              <a:t>b</a:t>
            </a:r>
          </a:p>
        </p:txBody>
      </p:sp>
      <p:sp>
        <p:nvSpPr>
          <p:cNvPr id="57371" name="Text Box 26"/>
          <p:cNvSpPr txBox="1">
            <a:spLocks noChangeArrowheads="1"/>
          </p:cNvSpPr>
          <p:nvPr/>
        </p:nvSpPr>
        <p:spPr bwMode="auto">
          <a:xfrm>
            <a:off x="7023100" y="3622675"/>
            <a:ext cx="481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  <a:cs typeface="Times New Roman" pitchFamily="18" charset="0"/>
              </a:rPr>
              <a:t>≤ 0</a:t>
            </a:r>
          </a:p>
        </p:txBody>
      </p:sp>
      <p:sp>
        <p:nvSpPr>
          <p:cNvPr id="57372" name="Text Box 27"/>
          <p:cNvSpPr txBox="1">
            <a:spLocks noChangeArrowheads="1"/>
          </p:cNvSpPr>
          <p:nvPr/>
        </p:nvSpPr>
        <p:spPr bwMode="auto">
          <a:xfrm>
            <a:off x="1344613" y="4167188"/>
            <a:ext cx="1068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K</a:t>
            </a:r>
            <a:r>
              <a:rPr lang="en-US" b="1" i="1" baseline="-25000">
                <a:latin typeface="Bookman Old Style" pitchFamily="18" charset="0"/>
              </a:rPr>
              <a:t>d</a:t>
            </a:r>
            <a:r>
              <a:rPr lang="en-US" b="1" i="1">
                <a:latin typeface="Bookman Old Style" pitchFamily="18" charset="0"/>
              </a:rPr>
              <a:t> = 18</a:t>
            </a:r>
          </a:p>
          <a:p>
            <a:pPr eaLnBrk="0" hangingPunct="0"/>
            <a:r>
              <a:rPr lang="en-US" b="1" i="1">
                <a:latin typeface="Bookman Old Style" pitchFamily="18" charset="0"/>
              </a:rPr>
              <a:t>   </a:t>
            </a:r>
          </a:p>
        </p:txBody>
      </p:sp>
      <p:sp>
        <p:nvSpPr>
          <p:cNvPr id="57373" name="Text Box 28"/>
          <p:cNvSpPr txBox="1">
            <a:spLocks noChangeArrowheads="1"/>
          </p:cNvSpPr>
          <p:nvPr/>
        </p:nvSpPr>
        <p:spPr bwMode="auto">
          <a:xfrm>
            <a:off x="4114800" y="4117975"/>
            <a:ext cx="100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Untuk </a:t>
            </a:r>
          </a:p>
        </p:txBody>
      </p:sp>
      <p:sp>
        <p:nvSpPr>
          <p:cNvPr id="57374" name="Text Box 29"/>
          <p:cNvSpPr txBox="1">
            <a:spLocks noChangeArrowheads="1"/>
          </p:cNvSpPr>
          <p:nvPr/>
        </p:nvSpPr>
        <p:spPr bwMode="auto">
          <a:xfrm>
            <a:off x="5184775" y="4121150"/>
            <a:ext cx="52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i="1">
                <a:latin typeface="Bookman Old Style" pitchFamily="18" charset="0"/>
                <a:sym typeface="Symbol" pitchFamily="18" charset="2"/>
              </a:rPr>
              <a:t></a:t>
            </a:r>
            <a:r>
              <a:rPr lang="en-US" sz="1600" b="1" i="1">
                <a:latin typeface="Bookman Old Style" pitchFamily="18" charset="0"/>
              </a:rPr>
              <a:t>h</a:t>
            </a:r>
            <a:r>
              <a:rPr lang="en-US" sz="1600" b="1" i="1" baseline="-25000">
                <a:latin typeface="Bookman Old Style" pitchFamily="18" charset="0"/>
              </a:rPr>
              <a:t>b</a:t>
            </a:r>
          </a:p>
        </p:txBody>
      </p:sp>
      <p:sp>
        <p:nvSpPr>
          <p:cNvPr id="57375" name="Text Box 30"/>
          <p:cNvSpPr txBox="1">
            <a:spLocks noChangeArrowheads="1"/>
          </p:cNvSpPr>
          <p:nvPr/>
        </p:nvSpPr>
        <p:spPr bwMode="auto">
          <a:xfrm>
            <a:off x="5740400" y="4117975"/>
            <a:ext cx="541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&gt; 0 </a:t>
            </a:r>
          </a:p>
        </p:txBody>
      </p:sp>
      <p:sp>
        <p:nvSpPr>
          <p:cNvPr id="57376" name="Text Box 31"/>
          <p:cNvSpPr txBox="1">
            <a:spLocks noChangeArrowheads="1"/>
          </p:cNvSpPr>
          <p:nvPr/>
        </p:nvSpPr>
        <p:spPr bwMode="auto">
          <a:xfrm>
            <a:off x="1358900" y="4587875"/>
            <a:ext cx="173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K</a:t>
            </a:r>
            <a:r>
              <a:rPr lang="en-US" b="1" i="1" baseline="-25000">
                <a:latin typeface="Bookman Old Style" pitchFamily="18" charset="0"/>
              </a:rPr>
              <a:t>d</a:t>
            </a:r>
            <a:r>
              <a:rPr lang="en-US" b="1" i="1">
                <a:latin typeface="Bookman Old Style" pitchFamily="18" charset="0"/>
              </a:rPr>
              <a:t> = 18 -15 ( </a:t>
            </a:r>
          </a:p>
          <a:p>
            <a:pPr eaLnBrk="0" hangingPunct="0"/>
            <a:r>
              <a:rPr lang="en-US" b="1" i="1">
                <a:latin typeface="Bookman Old Style" pitchFamily="18" charset="0"/>
              </a:rPr>
              <a:t>   </a:t>
            </a:r>
          </a:p>
        </p:txBody>
      </p:sp>
      <p:sp>
        <p:nvSpPr>
          <p:cNvPr id="57377" name="Text Box 32"/>
          <p:cNvSpPr txBox="1">
            <a:spLocks noChangeArrowheads="1"/>
          </p:cNvSpPr>
          <p:nvPr/>
        </p:nvSpPr>
        <p:spPr bwMode="auto">
          <a:xfrm>
            <a:off x="2874963" y="4491038"/>
            <a:ext cx="52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i="1">
                <a:latin typeface="Bookman Old Style" pitchFamily="18" charset="0"/>
                <a:sym typeface="Symbol" pitchFamily="18" charset="2"/>
              </a:rPr>
              <a:t></a:t>
            </a:r>
            <a:r>
              <a:rPr lang="en-US" sz="1600" b="1" i="1">
                <a:latin typeface="Bookman Old Style" pitchFamily="18" charset="0"/>
              </a:rPr>
              <a:t>h</a:t>
            </a:r>
            <a:r>
              <a:rPr lang="en-US" sz="1600" b="1" i="1" baseline="-25000">
                <a:latin typeface="Bookman Old Style" pitchFamily="18" charset="0"/>
              </a:rPr>
              <a:t>b</a:t>
            </a:r>
          </a:p>
        </p:txBody>
      </p:sp>
      <p:sp>
        <p:nvSpPr>
          <p:cNvPr id="57378" name="Line 33"/>
          <p:cNvSpPr>
            <a:spLocks noChangeShapeType="1"/>
          </p:cNvSpPr>
          <p:nvPr/>
        </p:nvSpPr>
        <p:spPr bwMode="auto">
          <a:xfrm>
            <a:off x="2895600" y="4800600"/>
            <a:ext cx="46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7379" name="Text Box 34"/>
          <p:cNvSpPr txBox="1">
            <a:spLocks noChangeArrowheads="1"/>
          </p:cNvSpPr>
          <p:nvPr/>
        </p:nvSpPr>
        <p:spPr bwMode="auto">
          <a:xfrm>
            <a:off x="2938463" y="4732338"/>
            <a:ext cx="39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1">
                <a:latin typeface="Bookman Old Style" pitchFamily="18" charset="0"/>
              </a:rPr>
              <a:t>h</a:t>
            </a:r>
            <a:r>
              <a:rPr lang="en-US" sz="1600" b="1" i="1" baseline="-25000">
                <a:latin typeface="Bookman Old Style" pitchFamily="18" charset="0"/>
              </a:rPr>
              <a:t>r</a:t>
            </a:r>
          </a:p>
        </p:txBody>
      </p:sp>
      <p:sp>
        <p:nvSpPr>
          <p:cNvPr id="57380" name="Text Box 35"/>
          <p:cNvSpPr txBox="1">
            <a:spLocks noChangeArrowheads="1"/>
          </p:cNvSpPr>
          <p:nvPr/>
        </p:nvSpPr>
        <p:spPr bwMode="auto">
          <a:xfrm>
            <a:off x="3286125" y="4597400"/>
            <a:ext cx="24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)</a:t>
            </a:r>
          </a:p>
        </p:txBody>
      </p:sp>
      <p:sp>
        <p:nvSpPr>
          <p:cNvPr id="57381" name="Text Box 36"/>
          <p:cNvSpPr txBox="1">
            <a:spLocks noChangeArrowheads="1"/>
          </p:cNvSpPr>
          <p:nvPr/>
        </p:nvSpPr>
        <p:spPr bwMode="auto">
          <a:xfrm>
            <a:off x="5184775" y="4540250"/>
            <a:ext cx="52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i="1">
                <a:latin typeface="Bookman Old Style" pitchFamily="18" charset="0"/>
                <a:sym typeface="Symbol" pitchFamily="18" charset="2"/>
              </a:rPr>
              <a:t></a:t>
            </a:r>
            <a:r>
              <a:rPr lang="en-US" sz="1600" b="1" i="1">
                <a:latin typeface="Bookman Old Style" pitchFamily="18" charset="0"/>
              </a:rPr>
              <a:t>h</a:t>
            </a:r>
            <a:r>
              <a:rPr lang="en-US" sz="1600" b="1" i="1" baseline="-25000">
                <a:latin typeface="Bookman Old Style" pitchFamily="18" charset="0"/>
              </a:rPr>
              <a:t>b</a:t>
            </a:r>
          </a:p>
        </p:txBody>
      </p:sp>
      <p:sp>
        <p:nvSpPr>
          <p:cNvPr id="57382" name="Text Box 37"/>
          <p:cNvSpPr txBox="1">
            <a:spLocks noChangeArrowheads="1"/>
          </p:cNvSpPr>
          <p:nvPr/>
        </p:nvSpPr>
        <p:spPr bwMode="auto">
          <a:xfrm>
            <a:off x="4102100" y="4511675"/>
            <a:ext cx="100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Untuk </a:t>
            </a:r>
          </a:p>
        </p:txBody>
      </p:sp>
      <p:sp>
        <p:nvSpPr>
          <p:cNvPr id="57383" name="Text Box 38"/>
          <p:cNvSpPr txBox="1">
            <a:spLocks noChangeArrowheads="1"/>
          </p:cNvSpPr>
          <p:nvPr/>
        </p:nvSpPr>
        <p:spPr bwMode="auto">
          <a:xfrm>
            <a:off x="5726113" y="4497388"/>
            <a:ext cx="481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  <a:cs typeface="Times New Roman" pitchFamily="18" charset="0"/>
              </a:rPr>
              <a:t>≤ 0</a:t>
            </a:r>
          </a:p>
        </p:txBody>
      </p:sp>
      <p:sp>
        <p:nvSpPr>
          <p:cNvPr id="57384" name="Text Box 39"/>
          <p:cNvSpPr txBox="1">
            <a:spLocks noChangeArrowheads="1"/>
          </p:cNvSpPr>
          <p:nvPr/>
        </p:nvSpPr>
        <p:spPr bwMode="auto">
          <a:xfrm>
            <a:off x="1360488" y="5122863"/>
            <a:ext cx="175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K</a:t>
            </a:r>
            <a:r>
              <a:rPr lang="en-US" b="1" i="1" baseline="-25000">
                <a:latin typeface="Bookman Old Style" pitchFamily="18" charset="0"/>
              </a:rPr>
              <a:t>f</a:t>
            </a:r>
            <a:r>
              <a:rPr lang="en-US" b="1" i="1">
                <a:latin typeface="Bookman Old Style" pitchFamily="18" charset="0"/>
              </a:rPr>
              <a:t> = -4 +0,7 ( </a:t>
            </a:r>
          </a:p>
          <a:p>
            <a:pPr eaLnBrk="0" hangingPunct="0"/>
            <a:r>
              <a:rPr lang="en-US" b="1" i="1">
                <a:latin typeface="Bookman Old Style" pitchFamily="18" charset="0"/>
              </a:rPr>
              <a:t>   </a:t>
            </a:r>
          </a:p>
        </p:txBody>
      </p:sp>
      <p:sp>
        <p:nvSpPr>
          <p:cNvPr id="57385" name="Text Box 40"/>
          <p:cNvSpPr txBox="1">
            <a:spLocks noChangeArrowheads="1"/>
          </p:cNvSpPr>
          <p:nvPr/>
        </p:nvSpPr>
        <p:spPr bwMode="auto">
          <a:xfrm>
            <a:off x="3019425" y="5003800"/>
            <a:ext cx="269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1">
                <a:latin typeface="Bookman Old Style" pitchFamily="18" charset="0"/>
              </a:rPr>
              <a:t>f</a:t>
            </a:r>
          </a:p>
        </p:txBody>
      </p:sp>
      <p:sp>
        <p:nvSpPr>
          <p:cNvPr id="57386" name="Line 41"/>
          <p:cNvSpPr>
            <a:spLocks noChangeShapeType="1"/>
          </p:cNvSpPr>
          <p:nvPr/>
        </p:nvSpPr>
        <p:spPr bwMode="auto">
          <a:xfrm>
            <a:off x="2971800" y="53086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7387" name="Text Box 42"/>
          <p:cNvSpPr txBox="1">
            <a:spLocks noChangeArrowheads="1"/>
          </p:cNvSpPr>
          <p:nvPr/>
        </p:nvSpPr>
        <p:spPr bwMode="auto">
          <a:xfrm>
            <a:off x="2867025" y="5245100"/>
            <a:ext cx="598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1">
                <a:latin typeface="Bookman Old Style" pitchFamily="18" charset="0"/>
              </a:rPr>
              <a:t>925</a:t>
            </a:r>
          </a:p>
        </p:txBody>
      </p:sp>
      <p:sp>
        <p:nvSpPr>
          <p:cNvPr id="57388" name="Text Box 43"/>
          <p:cNvSpPr txBox="1">
            <a:spLocks noChangeArrowheads="1"/>
          </p:cNvSpPr>
          <p:nvPr/>
        </p:nvSpPr>
        <p:spPr bwMode="auto">
          <a:xfrm>
            <a:off x="3336925" y="5118100"/>
            <a:ext cx="695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 -1 ) </a:t>
            </a:r>
          </a:p>
        </p:txBody>
      </p:sp>
      <p:sp>
        <p:nvSpPr>
          <p:cNvPr id="57389" name="Text Box 44"/>
          <p:cNvSpPr txBox="1">
            <a:spLocks noChangeArrowheads="1"/>
          </p:cNvSpPr>
          <p:nvPr/>
        </p:nvSpPr>
        <p:spPr bwMode="auto">
          <a:xfrm>
            <a:off x="4090988" y="5097463"/>
            <a:ext cx="363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Untuk  urban dan suburban </a:t>
            </a:r>
          </a:p>
        </p:txBody>
      </p:sp>
      <p:sp>
        <p:nvSpPr>
          <p:cNvPr id="57390" name="Line 45"/>
          <p:cNvSpPr>
            <a:spLocks noChangeShapeType="1"/>
          </p:cNvSpPr>
          <p:nvPr/>
        </p:nvSpPr>
        <p:spPr bwMode="auto">
          <a:xfrm>
            <a:off x="2884488" y="5335588"/>
            <a:ext cx="46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7391" name="Text Box 46"/>
          <p:cNvSpPr txBox="1">
            <a:spLocks noChangeArrowheads="1"/>
          </p:cNvSpPr>
          <p:nvPr/>
        </p:nvSpPr>
        <p:spPr bwMode="auto">
          <a:xfrm>
            <a:off x="1349375" y="5657850"/>
            <a:ext cx="1754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K</a:t>
            </a:r>
            <a:r>
              <a:rPr lang="en-US" b="1" i="1" baseline="-25000">
                <a:latin typeface="Bookman Old Style" pitchFamily="18" charset="0"/>
              </a:rPr>
              <a:t>f</a:t>
            </a:r>
            <a:r>
              <a:rPr lang="en-US" b="1" i="1">
                <a:latin typeface="Bookman Old Style" pitchFamily="18" charset="0"/>
              </a:rPr>
              <a:t> = -4 +1,5 ( </a:t>
            </a:r>
          </a:p>
          <a:p>
            <a:pPr eaLnBrk="0" hangingPunct="0"/>
            <a:r>
              <a:rPr lang="en-US" b="1" i="1">
                <a:latin typeface="Bookman Old Style" pitchFamily="18" charset="0"/>
              </a:rPr>
              <a:t>   </a:t>
            </a:r>
          </a:p>
        </p:txBody>
      </p:sp>
      <p:sp>
        <p:nvSpPr>
          <p:cNvPr id="57392" name="Text Box 47"/>
          <p:cNvSpPr txBox="1">
            <a:spLocks noChangeArrowheads="1"/>
          </p:cNvSpPr>
          <p:nvPr/>
        </p:nvSpPr>
        <p:spPr bwMode="auto">
          <a:xfrm>
            <a:off x="3008313" y="5538788"/>
            <a:ext cx="269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1">
                <a:latin typeface="Bookman Old Style" pitchFamily="18" charset="0"/>
              </a:rPr>
              <a:t>f</a:t>
            </a:r>
          </a:p>
        </p:txBody>
      </p:sp>
      <p:sp>
        <p:nvSpPr>
          <p:cNvPr id="57393" name="Line 48"/>
          <p:cNvSpPr>
            <a:spLocks noChangeShapeType="1"/>
          </p:cNvSpPr>
          <p:nvPr/>
        </p:nvSpPr>
        <p:spPr bwMode="auto">
          <a:xfrm>
            <a:off x="2960688" y="58435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7394" name="Text Box 49"/>
          <p:cNvSpPr txBox="1">
            <a:spLocks noChangeArrowheads="1"/>
          </p:cNvSpPr>
          <p:nvPr/>
        </p:nvSpPr>
        <p:spPr bwMode="auto">
          <a:xfrm>
            <a:off x="2855913" y="5780088"/>
            <a:ext cx="598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1">
                <a:latin typeface="Bookman Old Style" pitchFamily="18" charset="0"/>
              </a:rPr>
              <a:t>925</a:t>
            </a:r>
          </a:p>
        </p:txBody>
      </p:sp>
      <p:sp>
        <p:nvSpPr>
          <p:cNvPr id="57395" name="Text Box 50"/>
          <p:cNvSpPr txBox="1">
            <a:spLocks noChangeArrowheads="1"/>
          </p:cNvSpPr>
          <p:nvPr/>
        </p:nvSpPr>
        <p:spPr bwMode="auto">
          <a:xfrm>
            <a:off x="3325813" y="5653088"/>
            <a:ext cx="695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 -1 ) </a:t>
            </a:r>
          </a:p>
        </p:txBody>
      </p:sp>
      <p:sp>
        <p:nvSpPr>
          <p:cNvPr id="57396" name="Text Box 51"/>
          <p:cNvSpPr txBox="1">
            <a:spLocks noChangeArrowheads="1"/>
          </p:cNvSpPr>
          <p:nvPr/>
        </p:nvSpPr>
        <p:spPr bwMode="auto">
          <a:xfrm>
            <a:off x="4079875" y="5632450"/>
            <a:ext cx="2568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latin typeface="Bookman Old Style" pitchFamily="18" charset="0"/>
              </a:rPr>
              <a:t>Untuk  dense urban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116013" y="908050"/>
            <a:ext cx="736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en-US" b="1">
                <a:latin typeface="Bookman Old Style" pitchFamily="18" charset="0"/>
              </a:rPr>
              <a:t>TUGAS</a:t>
            </a:r>
          </a:p>
          <a:p>
            <a:pPr algn="just" eaLnBrk="0" hangingPunct="0"/>
            <a:r>
              <a:rPr lang="en-US" b="1">
                <a:latin typeface="Bookman Old Style" pitchFamily="18" charset="0"/>
              </a:rPr>
              <a:t>Tentukan loss propagasi dengan menggunakan model Hata </a:t>
            </a:r>
          </a:p>
          <a:p>
            <a:pPr algn="just" eaLnBrk="0" hangingPunct="0"/>
            <a:r>
              <a:rPr lang="en-US" b="1">
                <a:latin typeface="Bookman Old Style" pitchFamily="18" charset="0"/>
              </a:rPr>
              <a:t>dan COST 231 antara BTS dan MS  pada daerah dense urban</a:t>
            </a:r>
          </a:p>
          <a:p>
            <a:pPr algn="just" eaLnBrk="0" hangingPunct="0"/>
            <a:r>
              <a:rPr lang="en-US" b="1">
                <a:latin typeface="Bookman Old Style" pitchFamily="18" charset="0"/>
              </a:rPr>
              <a:t> jika diketahui data-data sbb :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089025" y="2628900"/>
            <a:ext cx="7427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Bookman Old Style" pitchFamily="18" charset="0"/>
              </a:rPr>
              <a:t>f = 1890 MHz,  hm = 1,5 m ,  hb = 35 m,  r = 3km , hr = 30 m</a:t>
            </a:r>
          </a:p>
          <a:p>
            <a:pPr eaLnBrk="0" hangingPunct="0"/>
            <a:r>
              <a:rPr lang="en-US" b="1">
                <a:latin typeface="Bookman Old Style" pitchFamily="18" charset="0"/>
                <a:sym typeface="Symbol" pitchFamily="18" charset="2"/>
              </a:rPr>
              <a:t> = 90</a:t>
            </a:r>
            <a:r>
              <a:rPr lang="en-US" b="1" baseline="30000">
                <a:latin typeface="Bookman Old Style" pitchFamily="18" charset="0"/>
                <a:sym typeface="Symbol" pitchFamily="18" charset="2"/>
              </a:rPr>
              <a:t>0</a:t>
            </a:r>
            <a:r>
              <a:rPr lang="en-US" b="1">
                <a:latin typeface="Bookman Old Style" pitchFamily="18" charset="0"/>
                <a:sym typeface="Symbol" pitchFamily="18" charset="2"/>
              </a:rPr>
              <a:t> ,  b = 30 m, W = 15 m</a:t>
            </a:r>
            <a:r>
              <a:rPr lang="en-US" b="1">
                <a:latin typeface="Bookman Old Style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grpSp>
        <p:nvGrpSpPr>
          <p:cNvPr id="17413" name="Group 2"/>
          <p:cNvGrpSpPr>
            <a:grpSpLocks/>
          </p:cNvGrpSpPr>
          <p:nvPr/>
        </p:nvGrpSpPr>
        <p:grpSpPr bwMode="auto">
          <a:xfrm>
            <a:off x="0" y="1346200"/>
            <a:ext cx="4089400" cy="1854200"/>
            <a:chOff x="0" y="848"/>
            <a:chExt cx="2790" cy="1168"/>
          </a:xfrm>
        </p:grpSpPr>
        <p:grpSp>
          <p:nvGrpSpPr>
            <p:cNvPr id="17420" name="Group 3"/>
            <p:cNvGrpSpPr>
              <a:grpSpLocks/>
            </p:cNvGrpSpPr>
            <p:nvPr/>
          </p:nvGrpSpPr>
          <p:grpSpPr bwMode="auto">
            <a:xfrm>
              <a:off x="15" y="979"/>
              <a:ext cx="200" cy="497"/>
              <a:chOff x="15" y="1292"/>
              <a:chExt cx="200" cy="497"/>
            </a:xfrm>
          </p:grpSpPr>
          <p:grpSp>
            <p:nvGrpSpPr>
              <p:cNvPr id="17436" name="Group 4"/>
              <p:cNvGrpSpPr>
                <a:grpSpLocks/>
              </p:cNvGrpSpPr>
              <p:nvPr/>
            </p:nvGrpSpPr>
            <p:grpSpPr bwMode="auto">
              <a:xfrm>
                <a:off x="17" y="1451"/>
                <a:ext cx="198" cy="338"/>
                <a:chOff x="17" y="1451"/>
                <a:chExt cx="198" cy="338"/>
              </a:xfrm>
            </p:grpSpPr>
            <p:grpSp>
              <p:nvGrpSpPr>
                <p:cNvPr id="17442" name="Group 5"/>
                <p:cNvGrpSpPr>
                  <a:grpSpLocks/>
                </p:cNvGrpSpPr>
                <p:nvPr/>
              </p:nvGrpSpPr>
              <p:grpSpPr bwMode="auto">
                <a:xfrm>
                  <a:off x="17" y="1461"/>
                  <a:ext cx="128" cy="326"/>
                  <a:chOff x="17" y="1461"/>
                  <a:chExt cx="128" cy="326"/>
                </a:xfrm>
              </p:grpSpPr>
              <p:sp>
                <p:nvSpPr>
                  <p:cNvPr id="17450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68" y="1461"/>
                    <a:ext cx="4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745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" y="1464"/>
                    <a:ext cx="58" cy="67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745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53" y="1533"/>
                    <a:ext cx="80" cy="14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7453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" y="1675"/>
                    <a:ext cx="115" cy="11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745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3" y="1677"/>
                    <a:ext cx="112" cy="11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7455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" y="1534"/>
                    <a:ext cx="88" cy="14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745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68" y="1461"/>
                    <a:ext cx="54" cy="77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744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42" y="1654"/>
                  <a:ext cx="48" cy="135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7444" name="Line 14"/>
                <p:cNvSpPr>
                  <a:spLocks noChangeShapeType="1"/>
                </p:cNvSpPr>
                <p:nvPr/>
              </p:nvSpPr>
              <p:spPr bwMode="auto">
                <a:xfrm>
                  <a:off x="124" y="1536"/>
                  <a:ext cx="67" cy="12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744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24" y="1453"/>
                  <a:ext cx="16" cy="83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744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16" y="1451"/>
                  <a:ext cx="27" cy="11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7447" name="Line 17"/>
                <p:cNvSpPr>
                  <a:spLocks noChangeShapeType="1"/>
                </p:cNvSpPr>
                <p:nvPr/>
              </p:nvSpPr>
              <p:spPr bwMode="auto">
                <a:xfrm>
                  <a:off x="116" y="1462"/>
                  <a:ext cx="42" cy="6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744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36" y="1522"/>
                  <a:ext cx="19" cy="155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7449" name="Line 19"/>
                <p:cNvSpPr>
                  <a:spLocks noChangeShapeType="1"/>
                </p:cNvSpPr>
                <p:nvPr/>
              </p:nvSpPr>
              <p:spPr bwMode="auto">
                <a:xfrm>
                  <a:off x="136" y="1676"/>
                  <a:ext cx="79" cy="7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17437" name="Line 20"/>
              <p:cNvSpPr>
                <a:spLocks noChangeShapeType="1"/>
              </p:cNvSpPr>
              <p:nvPr/>
            </p:nvSpPr>
            <p:spPr bwMode="auto">
              <a:xfrm flipV="1">
                <a:off x="15" y="1292"/>
                <a:ext cx="77" cy="49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7438" name="Line 21"/>
              <p:cNvSpPr>
                <a:spLocks noChangeShapeType="1"/>
              </p:cNvSpPr>
              <p:nvPr/>
            </p:nvSpPr>
            <p:spPr bwMode="auto">
              <a:xfrm>
                <a:off x="94" y="1305"/>
                <a:ext cx="50" cy="48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7439" name="Line 22"/>
              <p:cNvSpPr>
                <a:spLocks noChangeShapeType="1"/>
              </p:cNvSpPr>
              <p:nvPr/>
            </p:nvSpPr>
            <p:spPr bwMode="auto">
              <a:xfrm flipV="1">
                <a:off x="143" y="1744"/>
                <a:ext cx="67" cy="4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7440" name="Line 23"/>
              <p:cNvSpPr>
                <a:spLocks noChangeShapeType="1"/>
              </p:cNvSpPr>
              <p:nvPr/>
            </p:nvSpPr>
            <p:spPr bwMode="auto">
              <a:xfrm>
                <a:off x="90" y="1294"/>
                <a:ext cx="120" cy="45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7441" name="Line 24"/>
              <p:cNvSpPr>
                <a:spLocks noChangeShapeType="1"/>
              </p:cNvSpPr>
              <p:nvPr/>
            </p:nvSpPr>
            <p:spPr bwMode="auto">
              <a:xfrm>
                <a:off x="16" y="1782"/>
                <a:ext cx="129" cy="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7421" name="Group 25"/>
            <p:cNvGrpSpPr>
              <a:grpSpLocks/>
            </p:cNvGrpSpPr>
            <p:nvPr/>
          </p:nvGrpSpPr>
          <p:grpSpPr bwMode="auto">
            <a:xfrm>
              <a:off x="0" y="848"/>
              <a:ext cx="2790" cy="1168"/>
              <a:chOff x="0" y="1161"/>
              <a:chExt cx="2790" cy="1168"/>
            </a:xfrm>
          </p:grpSpPr>
          <p:sp>
            <p:nvSpPr>
              <p:cNvPr id="17434" name="Arc 26"/>
              <p:cNvSpPr>
                <a:spLocks/>
              </p:cNvSpPr>
              <p:nvPr/>
            </p:nvSpPr>
            <p:spPr bwMode="auto">
              <a:xfrm>
                <a:off x="0" y="1161"/>
                <a:ext cx="2775" cy="582"/>
              </a:xfrm>
              <a:custGeom>
                <a:avLst/>
                <a:gdLst>
                  <a:gd name="T0" fmla="*/ 0 w 21600"/>
                  <a:gd name="T1" fmla="*/ 0 h 21600"/>
                  <a:gd name="T2" fmla="*/ 357 w 21600"/>
                  <a:gd name="T3" fmla="*/ 16 h 21600"/>
                  <a:gd name="T4" fmla="*/ 0 w 21600"/>
                  <a:gd name="T5" fmla="*/ 1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9900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7435" name="Arc 27"/>
              <p:cNvSpPr>
                <a:spLocks/>
              </p:cNvSpPr>
              <p:nvPr/>
            </p:nvSpPr>
            <p:spPr bwMode="auto">
              <a:xfrm rot="10800000">
                <a:off x="4" y="1747"/>
                <a:ext cx="2786" cy="582"/>
              </a:xfrm>
              <a:custGeom>
                <a:avLst/>
                <a:gdLst>
                  <a:gd name="T0" fmla="*/ 0 w 21600"/>
                  <a:gd name="T1" fmla="*/ 16 h 21600"/>
                  <a:gd name="T2" fmla="*/ 359 w 21600"/>
                  <a:gd name="T3" fmla="*/ 0 h 21600"/>
                  <a:gd name="T4" fmla="*/ 359 w 21600"/>
                  <a:gd name="T5" fmla="*/ 1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3"/>
                      <a:pt x="9665" y="4"/>
                      <a:pt x="21592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3"/>
                      <a:pt x="9665" y="4"/>
                      <a:pt x="21592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9900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7422" name="Group 28"/>
            <p:cNvGrpSpPr>
              <a:grpSpLocks/>
            </p:cNvGrpSpPr>
            <p:nvPr/>
          </p:nvGrpSpPr>
          <p:grpSpPr bwMode="auto">
            <a:xfrm>
              <a:off x="0" y="1021"/>
              <a:ext cx="1048" cy="784"/>
              <a:chOff x="0" y="1334"/>
              <a:chExt cx="1048" cy="784"/>
            </a:xfrm>
          </p:grpSpPr>
          <p:sp>
            <p:nvSpPr>
              <p:cNvPr id="17432" name="Arc 29"/>
              <p:cNvSpPr>
                <a:spLocks/>
              </p:cNvSpPr>
              <p:nvPr/>
            </p:nvSpPr>
            <p:spPr bwMode="auto">
              <a:xfrm>
                <a:off x="0" y="1334"/>
                <a:ext cx="1022" cy="391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7 h 21600"/>
                  <a:gd name="T4" fmla="*/ 0 w 21600"/>
                  <a:gd name="T5" fmla="*/ 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07" y="0"/>
                      <a:pt x="21569" y="9637"/>
                      <a:pt x="21599" y="21545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07" y="0"/>
                      <a:pt x="21569" y="9637"/>
                      <a:pt x="21599" y="2154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 cap="rnd">
                <a:solidFill>
                  <a:schemeClr val="accent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7433" name="Arc 30"/>
              <p:cNvSpPr>
                <a:spLocks/>
              </p:cNvSpPr>
              <p:nvPr/>
            </p:nvSpPr>
            <p:spPr bwMode="auto">
              <a:xfrm rot="10800000">
                <a:off x="3" y="1727"/>
                <a:ext cx="1045" cy="391"/>
              </a:xfrm>
              <a:custGeom>
                <a:avLst/>
                <a:gdLst>
                  <a:gd name="T0" fmla="*/ 0 w 21600"/>
                  <a:gd name="T1" fmla="*/ 7 h 21600"/>
                  <a:gd name="T2" fmla="*/ 51 w 21600"/>
                  <a:gd name="T3" fmla="*/ 0 h 21600"/>
                  <a:gd name="T4" fmla="*/ 51 w 21600"/>
                  <a:gd name="T5" fmla="*/ 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545"/>
                    </a:moveTo>
                    <a:cubicBezTo>
                      <a:pt x="30" y="9645"/>
                      <a:pt x="9679" y="11"/>
                      <a:pt x="21579" y="0"/>
                    </a:cubicBezTo>
                  </a:path>
                  <a:path w="21600" h="21600" stroke="0" extrusionOk="0">
                    <a:moveTo>
                      <a:pt x="0" y="21545"/>
                    </a:moveTo>
                    <a:cubicBezTo>
                      <a:pt x="30" y="9645"/>
                      <a:pt x="9679" y="11"/>
                      <a:pt x="2157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 cap="rnd">
                <a:solidFill>
                  <a:schemeClr val="accent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7423" name="Group 31"/>
            <p:cNvGrpSpPr>
              <a:grpSpLocks/>
            </p:cNvGrpSpPr>
            <p:nvPr/>
          </p:nvGrpSpPr>
          <p:grpSpPr bwMode="auto">
            <a:xfrm>
              <a:off x="0" y="935"/>
              <a:ext cx="2256" cy="968"/>
              <a:chOff x="0" y="1248"/>
              <a:chExt cx="2256" cy="968"/>
            </a:xfrm>
          </p:grpSpPr>
          <p:sp>
            <p:nvSpPr>
              <p:cNvPr id="17430" name="Arc 32"/>
              <p:cNvSpPr>
                <a:spLocks/>
              </p:cNvSpPr>
              <p:nvPr/>
            </p:nvSpPr>
            <p:spPr bwMode="auto">
              <a:xfrm>
                <a:off x="0" y="1248"/>
                <a:ext cx="2243" cy="483"/>
              </a:xfrm>
              <a:custGeom>
                <a:avLst/>
                <a:gdLst>
                  <a:gd name="T0" fmla="*/ 0 w 21600"/>
                  <a:gd name="T1" fmla="*/ 0 h 21600"/>
                  <a:gd name="T2" fmla="*/ 233 w 21600"/>
                  <a:gd name="T3" fmla="*/ 11 h 21600"/>
                  <a:gd name="T4" fmla="*/ 0 w 21600"/>
                  <a:gd name="T5" fmla="*/ 1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11" y="0"/>
                      <a:pt x="21575" y="9643"/>
                      <a:pt x="21599" y="21555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11" y="0"/>
                      <a:pt x="21575" y="9643"/>
                      <a:pt x="21599" y="2155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3399FF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7431" name="Arc 33"/>
              <p:cNvSpPr>
                <a:spLocks/>
              </p:cNvSpPr>
              <p:nvPr/>
            </p:nvSpPr>
            <p:spPr bwMode="auto">
              <a:xfrm rot="10800000">
                <a:off x="4" y="1733"/>
                <a:ext cx="2252" cy="483"/>
              </a:xfrm>
              <a:custGeom>
                <a:avLst/>
                <a:gdLst>
                  <a:gd name="T0" fmla="*/ 0 w 21600"/>
                  <a:gd name="T1" fmla="*/ 11 h 21600"/>
                  <a:gd name="T2" fmla="*/ 235 w 21600"/>
                  <a:gd name="T3" fmla="*/ 0 h 21600"/>
                  <a:gd name="T4" fmla="*/ 235 w 21600"/>
                  <a:gd name="T5" fmla="*/ 1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4"/>
                      <a:pt x="9664" y="5"/>
                      <a:pt x="21590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4"/>
                      <a:pt x="9664" y="5"/>
                      <a:pt x="21590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3399FF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17424" name="Line 34"/>
            <p:cNvSpPr>
              <a:spLocks noChangeShapeType="1"/>
            </p:cNvSpPr>
            <p:nvPr/>
          </p:nvSpPr>
          <p:spPr bwMode="auto">
            <a:xfrm>
              <a:off x="135" y="1383"/>
              <a:ext cx="863" cy="1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25" name="Rectangle 35"/>
            <p:cNvSpPr>
              <a:spLocks noChangeArrowheads="1"/>
            </p:cNvSpPr>
            <p:nvPr/>
          </p:nvSpPr>
          <p:spPr bwMode="auto">
            <a:xfrm>
              <a:off x="205" y="1426"/>
              <a:ext cx="630" cy="32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/>
                <a:t>r</a:t>
              </a:r>
              <a:r>
                <a:rPr lang="en-US" sz="1400" baseline="-25000"/>
                <a:t>o </a:t>
              </a:r>
              <a:r>
                <a:rPr lang="en-US" sz="1400"/>
                <a:t>= 1mil</a:t>
              </a:r>
            </a:p>
            <a:p>
              <a:pPr eaLnBrk="0" hangingPunct="0"/>
              <a:r>
                <a:rPr lang="en-US" sz="1400"/>
                <a:t>    = 1,6 km</a:t>
              </a:r>
            </a:p>
          </p:txBody>
        </p:sp>
        <p:sp>
          <p:nvSpPr>
            <p:cNvPr id="17426" name="Line 36"/>
            <p:cNvSpPr>
              <a:spLocks noChangeShapeType="1"/>
            </p:cNvSpPr>
            <p:nvPr/>
          </p:nvSpPr>
          <p:spPr bwMode="auto">
            <a:xfrm flipV="1">
              <a:off x="189" y="1256"/>
              <a:ext cx="1864" cy="1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27" name="Rectangle 37"/>
            <p:cNvSpPr>
              <a:spLocks noChangeArrowheads="1"/>
            </p:cNvSpPr>
            <p:nvPr/>
          </p:nvSpPr>
          <p:spPr bwMode="auto">
            <a:xfrm>
              <a:off x="1305" y="1236"/>
              <a:ext cx="180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/>
                <a:t>r</a:t>
              </a:r>
            </a:p>
          </p:txBody>
        </p:sp>
        <p:sp>
          <p:nvSpPr>
            <p:cNvPr id="17428" name="Rectangle 38"/>
            <p:cNvSpPr>
              <a:spLocks noChangeArrowheads="1"/>
            </p:cNvSpPr>
            <p:nvPr/>
          </p:nvSpPr>
          <p:spPr bwMode="auto">
            <a:xfrm>
              <a:off x="968" y="1448"/>
              <a:ext cx="312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P</a:t>
              </a:r>
              <a:r>
                <a:rPr lang="en-US" sz="2000" b="1" baseline="-25000"/>
                <a:t>ro</a:t>
              </a:r>
            </a:p>
          </p:txBody>
        </p:sp>
        <p:sp>
          <p:nvSpPr>
            <p:cNvPr id="17429" name="Rectangle 39"/>
            <p:cNvSpPr>
              <a:spLocks noChangeArrowheads="1"/>
            </p:cNvSpPr>
            <p:nvPr/>
          </p:nvSpPr>
          <p:spPr bwMode="auto">
            <a:xfrm>
              <a:off x="2028" y="1089"/>
              <a:ext cx="26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P</a:t>
              </a:r>
              <a:r>
                <a:rPr lang="en-US" sz="2000" b="1" baseline="-25000"/>
                <a:t>r</a:t>
              </a:r>
            </a:p>
          </p:txBody>
        </p:sp>
      </p:grpSp>
      <p:graphicFrame>
        <p:nvGraphicFramePr>
          <p:cNvPr id="17410" name="Object 40"/>
          <p:cNvGraphicFramePr>
            <a:graphicFrameLocks/>
          </p:cNvGraphicFramePr>
          <p:nvPr/>
        </p:nvGraphicFramePr>
        <p:xfrm>
          <a:off x="4521200" y="1293813"/>
          <a:ext cx="2936875" cy="1068387"/>
        </p:xfrm>
        <a:graphic>
          <a:graphicData uri="http://schemas.openxmlformats.org/presentationml/2006/ole">
            <p:oleObj spid="_x0000_s17410" name="Equation" r:id="rId4" imgW="1638000" imgH="507960" progId="Equation.3">
              <p:embed/>
            </p:oleObj>
          </a:graphicData>
        </a:graphic>
      </p:graphicFrame>
      <p:graphicFrame>
        <p:nvGraphicFramePr>
          <p:cNvPr id="17411" name="Object 41"/>
          <p:cNvGraphicFramePr>
            <a:graphicFrameLocks/>
          </p:cNvGraphicFramePr>
          <p:nvPr/>
        </p:nvGraphicFramePr>
        <p:xfrm>
          <a:off x="4503738" y="2667000"/>
          <a:ext cx="4221162" cy="914400"/>
        </p:xfrm>
        <a:graphic>
          <a:graphicData uri="http://schemas.openxmlformats.org/presentationml/2006/ole">
            <p:oleObj spid="_x0000_s17411" name="Equation" r:id="rId5" imgW="2590560" imgH="482400" progId="Equation.3">
              <p:embed/>
            </p:oleObj>
          </a:graphicData>
        </a:graphic>
      </p:graphicFrame>
      <p:sp>
        <p:nvSpPr>
          <p:cNvPr id="17414" name="Rectangle 42"/>
          <p:cNvSpPr>
            <a:spLocks noChangeArrowheads="1"/>
          </p:cNvSpPr>
          <p:nvPr/>
        </p:nvSpPr>
        <p:spPr bwMode="auto">
          <a:xfrm>
            <a:off x="4432300" y="99060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006600"/>
                </a:solidFill>
              </a:rPr>
              <a:t>Dalam persamaan linear,</a:t>
            </a:r>
          </a:p>
        </p:txBody>
      </p:sp>
      <p:sp>
        <p:nvSpPr>
          <p:cNvPr id="17415" name="Rectangle 43"/>
          <p:cNvSpPr>
            <a:spLocks noChangeArrowheads="1"/>
          </p:cNvSpPr>
          <p:nvPr/>
        </p:nvSpPr>
        <p:spPr bwMode="auto">
          <a:xfrm>
            <a:off x="4483100" y="2266950"/>
            <a:ext cx="3206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006600"/>
                </a:solidFill>
              </a:rPr>
              <a:t>Dalam persamaan logaritmik (dB),</a:t>
            </a:r>
          </a:p>
        </p:txBody>
      </p:sp>
      <p:sp>
        <p:nvSpPr>
          <p:cNvPr id="17416" name="Rectangle 44"/>
          <p:cNvSpPr>
            <a:spLocks noChangeArrowheads="1"/>
          </p:cNvSpPr>
          <p:nvPr/>
        </p:nvSpPr>
        <p:spPr bwMode="auto">
          <a:xfrm>
            <a:off x="350838" y="3657600"/>
            <a:ext cx="48498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 b="1" i="1">
                <a:solidFill>
                  <a:schemeClr val="accent2"/>
                </a:solidFill>
              </a:rPr>
              <a:t>P</a:t>
            </a:r>
            <a:r>
              <a:rPr lang="en-US" sz="1400" b="1" i="1" baseline="-25000">
                <a:solidFill>
                  <a:schemeClr val="accent2"/>
                </a:solidFill>
              </a:rPr>
              <a:t>r</a:t>
            </a:r>
            <a:r>
              <a:rPr lang="en-US" sz="1400" b="1" i="1">
                <a:solidFill>
                  <a:schemeClr val="accent2"/>
                </a:solidFill>
              </a:rPr>
              <a:t> </a:t>
            </a:r>
            <a:r>
              <a:rPr lang="en-US" sz="1400" b="1">
                <a:solidFill>
                  <a:schemeClr val="accent2"/>
                </a:solidFill>
              </a:rPr>
              <a:t>  = 	Daya terima pada jarak  r dari  transmitter.</a:t>
            </a:r>
          </a:p>
          <a:p>
            <a:pPr eaLnBrk="0" hangingPunct="0"/>
            <a:r>
              <a:rPr lang="en-US" sz="1400" b="1" i="1">
                <a:solidFill>
                  <a:schemeClr val="accent2"/>
                </a:solidFill>
              </a:rPr>
              <a:t>P</a:t>
            </a:r>
            <a:r>
              <a:rPr lang="en-US" sz="1400" b="1" i="1" baseline="-25000">
                <a:solidFill>
                  <a:schemeClr val="accent2"/>
                </a:solidFill>
              </a:rPr>
              <a:t>ro</a:t>
            </a:r>
            <a:r>
              <a:rPr lang="en-US" sz="1400" b="1">
                <a:solidFill>
                  <a:schemeClr val="accent2"/>
                </a:solidFill>
              </a:rPr>
              <a:t>  = 	Daya terima pada jarak r</a:t>
            </a:r>
            <a:r>
              <a:rPr lang="en-US" sz="1400" b="1" baseline="-25000">
                <a:solidFill>
                  <a:schemeClr val="accent2"/>
                </a:solidFill>
              </a:rPr>
              <a:t>o</a:t>
            </a:r>
            <a:r>
              <a:rPr lang="en-US" sz="1400" b="1">
                <a:solidFill>
                  <a:schemeClr val="accent2"/>
                </a:solidFill>
              </a:rPr>
              <a:t> = 1 mil dari 		transmitter.</a:t>
            </a:r>
          </a:p>
          <a:p>
            <a:pPr eaLnBrk="0" hangingPunct="0"/>
            <a:r>
              <a:rPr lang="en-US" sz="1400" b="1">
                <a:solidFill>
                  <a:schemeClr val="accent2"/>
                </a:solidFill>
                <a:latin typeface="Symbol" pitchFamily="18" charset="2"/>
              </a:rPr>
              <a:t>g     </a:t>
            </a:r>
            <a:r>
              <a:rPr lang="en-US" sz="1400" b="1">
                <a:solidFill>
                  <a:schemeClr val="accent2"/>
                </a:solidFill>
              </a:rPr>
              <a:t>=	Slope / kemiringan  Path Loss</a:t>
            </a:r>
          </a:p>
          <a:p>
            <a:pPr eaLnBrk="0" hangingPunct="0"/>
            <a:r>
              <a:rPr lang="en-US" sz="1400" b="1" i="1">
                <a:solidFill>
                  <a:schemeClr val="accent2"/>
                </a:solidFill>
              </a:rPr>
              <a:t>n</a:t>
            </a:r>
            <a:r>
              <a:rPr lang="en-US" sz="1400" b="1">
                <a:solidFill>
                  <a:schemeClr val="accent2"/>
                </a:solidFill>
              </a:rPr>
              <a:t>     =	Faktor koreksi, digunakan apabila ada 		perbedaan frekuensi antara kondisi saat 	eksperimen dengan kondisi sebenarnya.</a:t>
            </a:r>
          </a:p>
          <a:p>
            <a:pPr eaLnBrk="0" hangingPunct="0"/>
            <a:r>
              <a:rPr lang="en-US" sz="1400" b="1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en-US" sz="1400" b="1" baseline="-25000">
                <a:solidFill>
                  <a:schemeClr val="accent2"/>
                </a:solidFill>
              </a:rPr>
              <a:t>o</a:t>
            </a:r>
            <a:r>
              <a:rPr lang="en-US" sz="1400" b="1">
                <a:solidFill>
                  <a:schemeClr val="accent2"/>
                </a:solidFill>
              </a:rPr>
              <a:t>   =	 Faktor koreksi, digunakan apabila ada 		perbedaan keadaan antara kondisi saat 		eksperimen dengan kondisi sebenarnya.</a:t>
            </a:r>
          </a:p>
        </p:txBody>
      </p:sp>
      <p:sp>
        <p:nvSpPr>
          <p:cNvPr id="17417" name="Rectangle 45"/>
          <p:cNvSpPr>
            <a:spLocks noChangeArrowheads="1"/>
          </p:cNvSpPr>
          <p:nvPr/>
        </p:nvSpPr>
        <p:spPr bwMode="auto">
          <a:xfrm>
            <a:off x="5276850" y="3886200"/>
            <a:ext cx="335121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rgbClr val="990033"/>
                </a:solidFill>
              </a:rPr>
              <a:t>Kondisi saat eksperimen dilakukan,</a:t>
            </a:r>
            <a:endParaRPr lang="en-US" sz="1600" b="1">
              <a:solidFill>
                <a:schemeClr val="accent2"/>
              </a:solidFill>
            </a:endParaRP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1. Operating Frequency = 900 MHz.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2. RBS antenna  = 30.48 m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3. MS antenna = 3 m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4. RF Tx Power = 10 watt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5. RBS antenna Gain = 6 dB over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    dipole l/2.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6. MS antenna Gain = 0 dB over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    dipole l/2.</a:t>
            </a:r>
          </a:p>
        </p:txBody>
      </p:sp>
      <p:sp>
        <p:nvSpPr>
          <p:cNvPr id="17418" name="Text Box 46"/>
          <p:cNvSpPr txBox="1">
            <a:spLocks noChangeArrowheads="1"/>
          </p:cNvSpPr>
          <p:nvPr/>
        </p:nvSpPr>
        <p:spPr bwMode="auto">
          <a:xfrm>
            <a:off x="68263" y="685800"/>
            <a:ext cx="508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Lee’s Prediction Model</a:t>
            </a:r>
          </a:p>
        </p:txBody>
      </p:sp>
      <p:sp>
        <p:nvSpPr>
          <p:cNvPr id="17419" name="Text Box 47"/>
          <p:cNvSpPr txBox="1"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/>
              <a:t>Prediction Model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18440" name="Rectangle 2"/>
          <p:cNvSpPr>
            <a:spLocks noChangeArrowheads="1"/>
          </p:cNvSpPr>
          <p:nvPr/>
        </p:nvSpPr>
        <p:spPr bwMode="auto">
          <a:xfrm>
            <a:off x="563563" y="1676400"/>
            <a:ext cx="4745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b="1" i="1">
                <a:solidFill>
                  <a:schemeClr val="accent2"/>
                </a:solidFill>
              </a:rPr>
              <a:t>P</a:t>
            </a:r>
            <a:r>
              <a:rPr lang="en-US" b="1" i="1" baseline="-25000">
                <a:solidFill>
                  <a:schemeClr val="accent2"/>
                </a:solidFill>
              </a:rPr>
              <a:t>ro</a:t>
            </a:r>
            <a:r>
              <a:rPr lang="en-US" sz="1600" b="1">
                <a:solidFill>
                  <a:schemeClr val="accent2"/>
                </a:solidFill>
              </a:rPr>
              <a:t> and </a:t>
            </a:r>
            <a:r>
              <a:rPr lang="en-US" sz="1600" b="1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1600" b="1">
                <a:solidFill>
                  <a:schemeClr val="accent2"/>
                </a:solidFill>
              </a:rPr>
              <a:t>  didapat dari data hasil percobaan</a:t>
            </a:r>
          </a:p>
        </p:txBody>
      </p:sp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582613" y="2274888"/>
            <a:ext cx="18526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990033"/>
                </a:solidFill>
              </a:rPr>
              <a:t>in free space,</a:t>
            </a:r>
            <a:endParaRPr lang="en-US" sz="1600" b="1"/>
          </a:p>
          <a:p>
            <a:pPr eaLnBrk="0" hangingPunct="0"/>
            <a:r>
              <a:rPr lang="en-US" sz="1600" b="1" i="1">
                <a:solidFill>
                  <a:schemeClr val="accent2"/>
                </a:solidFill>
              </a:rPr>
              <a:t>P</a:t>
            </a:r>
            <a:r>
              <a:rPr lang="en-US" sz="1600" b="1" i="1" baseline="-25000">
                <a:solidFill>
                  <a:schemeClr val="accent2"/>
                </a:solidFill>
              </a:rPr>
              <a:t>ro</a:t>
            </a:r>
            <a:r>
              <a:rPr lang="en-US" sz="1600" b="1">
                <a:solidFill>
                  <a:schemeClr val="accent2"/>
                </a:solidFill>
              </a:rPr>
              <a:t>  = 10</a:t>
            </a:r>
            <a:r>
              <a:rPr lang="en-US" sz="1600" b="1" baseline="30000">
                <a:solidFill>
                  <a:schemeClr val="accent2"/>
                </a:solidFill>
              </a:rPr>
              <a:t>-4.5</a:t>
            </a:r>
            <a:r>
              <a:rPr lang="en-US" sz="1600" b="1">
                <a:solidFill>
                  <a:schemeClr val="accent2"/>
                </a:solidFill>
              </a:rPr>
              <a:t> mWatts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g     = 2 </a:t>
            </a:r>
          </a:p>
        </p:txBody>
      </p:sp>
      <p:sp>
        <p:nvSpPr>
          <p:cNvPr id="18442" name="Rectangle 4"/>
          <p:cNvSpPr>
            <a:spLocks noChangeArrowheads="1"/>
          </p:cNvSpPr>
          <p:nvPr/>
        </p:nvSpPr>
        <p:spPr bwMode="auto">
          <a:xfrm>
            <a:off x="603250" y="3249613"/>
            <a:ext cx="18526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990033"/>
                </a:solidFill>
              </a:rPr>
              <a:t>in an open area,</a:t>
            </a:r>
            <a:endParaRPr lang="en-US" sz="1600" b="1"/>
          </a:p>
          <a:p>
            <a:pPr eaLnBrk="0" hangingPunct="0"/>
            <a:r>
              <a:rPr lang="en-US" sz="1600" b="1" i="1">
                <a:solidFill>
                  <a:schemeClr val="accent2"/>
                </a:solidFill>
              </a:rPr>
              <a:t>P</a:t>
            </a:r>
            <a:r>
              <a:rPr lang="en-US" sz="1600" b="1" i="1" baseline="-25000">
                <a:solidFill>
                  <a:schemeClr val="accent2"/>
                </a:solidFill>
              </a:rPr>
              <a:t>ro</a:t>
            </a:r>
            <a:r>
              <a:rPr lang="en-US" sz="1600" b="1">
                <a:solidFill>
                  <a:schemeClr val="accent2"/>
                </a:solidFill>
              </a:rPr>
              <a:t>  = 10</a:t>
            </a:r>
            <a:r>
              <a:rPr lang="en-US" sz="1600" b="1" baseline="30000">
                <a:solidFill>
                  <a:schemeClr val="accent2"/>
                </a:solidFill>
              </a:rPr>
              <a:t>-4.9</a:t>
            </a:r>
            <a:r>
              <a:rPr lang="en-US" sz="1600" b="1">
                <a:solidFill>
                  <a:schemeClr val="accent2"/>
                </a:solidFill>
              </a:rPr>
              <a:t> mWatts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g     = 4.35 </a:t>
            </a:r>
          </a:p>
        </p:txBody>
      </p:sp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609600" y="4254500"/>
            <a:ext cx="19256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990033"/>
                </a:solidFill>
              </a:rPr>
              <a:t>in sub urban area,</a:t>
            </a:r>
            <a:endParaRPr lang="en-US" sz="1600" b="1"/>
          </a:p>
          <a:p>
            <a:pPr eaLnBrk="0" hangingPunct="0"/>
            <a:r>
              <a:rPr lang="en-US" sz="1600" b="1" i="1">
                <a:solidFill>
                  <a:schemeClr val="accent2"/>
                </a:solidFill>
              </a:rPr>
              <a:t>P</a:t>
            </a:r>
            <a:r>
              <a:rPr lang="en-US" sz="1600" b="1" i="1" baseline="-25000">
                <a:solidFill>
                  <a:schemeClr val="accent2"/>
                </a:solidFill>
              </a:rPr>
              <a:t>ro</a:t>
            </a:r>
            <a:r>
              <a:rPr lang="en-US" sz="1600" b="1">
                <a:solidFill>
                  <a:schemeClr val="accent2"/>
                </a:solidFill>
              </a:rPr>
              <a:t>  = 10</a:t>
            </a:r>
            <a:r>
              <a:rPr lang="en-US" sz="1600" b="1" baseline="30000">
                <a:solidFill>
                  <a:schemeClr val="accent2"/>
                </a:solidFill>
              </a:rPr>
              <a:t>-6.17</a:t>
            </a:r>
            <a:r>
              <a:rPr lang="en-US" sz="1600" b="1">
                <a:solidFill>
                  <a:schemeClr val="accent2"/>
                </a:solidFill>
              </a:rPr>
              <a:t> mWatts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g     = 3.84</a:t>
            </a:r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2401888" y="2271713"/>
            <a:ext cx="2686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990033"/>
                </a:solidFill>
              </a:rPr>
              <a:t>in urban area (Philadelphia),</a:t>
            </a:r>
            <a:endParaRPr lang="en-US" sz="1600" b="1"/>
          </a:p>
          <a:p>
            <a:pPr eaLnBrk="0" hangingPunct="0"/>
            <a:r>
              <a:rPr lang="en-US" sz="1600" b="1" i="1">
                <a:solidFill>
                  <a:schemeClr val="accent2"/>
                </a:solidFill>
              </a:rPr>
              <a:t>P</a:t>
            </a:r>
            <a:r>
              <a:rPr lang="en-US" sz="1600" b="1" i="1" baseline="-25000">
                <a:solidFill>
                  <a:schemeClr val="accent2"/>
                </a:solidFill>
              </a:rPr>
              <a:t>ro</a:t>
            </a:r>
            <a:r>
              <a:rPr lang="en-US" sz="1600" b="1">
                <a:solidFill>
                  <a:schemeClr val="accent2"/>
                </a:solidFill>
              </a:rPr>
              <a:t>  = 10</a:t>
            </a:r>
            <a:r>
              <a:rPr lang="en-US" sz="1600" b="1" baseline="30000">
                <a:solidFill>
                  <a:schemeClr val="accent2"/>
                </a:solidFill>
              </a:rPr>
              <a:t>-7</a:t>
            </a:r>
            <a:r>
              <a:rPr lang="en-US" sz="1600" b="1">
                <a:solidFill>
                  <a:schemeClr val="accent2"/>
                </a:solidFill>
              </a:rPr>
              <a:t> mWatts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g     = 3.68</a:t>
            </a:r>
          </a:p>
        </p:txBody>
      </p:sp>
      <p:sp>
        <p:nvSpPr>
          <p:cNvPr id="18445" name="Rectangle 7"/>
          <p:cNvSpPr>
            <a:spLocks noChangeArrowheads="1"/>
          </p:cNvSpPr>
          <p:nvPr/>
        </p:nvSpPr>
        <p:spPr bwMode="auto">
          <a:xfrm>
            <a:off x="2462213" y="3276600"/>
            <a:ext cx="21320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990033"/>
                </a:solidFill>
              </a:rPr>
              <a:t>in urban area (Tokyo),</a:t>
            </a:r>
            <a:endParaRPr lang="en-US" sz="1600" b="1"/>
          </a:p>
          <a:p>
            <a:pPr eaLnBrk="0" hangingPunct="0"/>
            <a:r>
              <a:rPr lang="en-US" sz="1600" b="1" i="1">
                <a:solidFill>
                  <a:schemeClr val="accent2"/>
                </a:solidFill>
              </a:rPr>
              <a:t>P</a:t>
            </a:r>
            <a:r>
              <a:rPr lang="en-US" sz="1600" b="1" i="1" baseline="-25000">
                <a:solidFill>
                  <a:schemeClr val="accent2"/>
                </a:solidFill>
              </a:rPr>
              <a:t>ro</a:t>
            </a:r>
            <a:r>
              <a:rPr lang="en-US" sz="1600" b="1">
                <a:solidFill>
                  <a:schemeClr val="accent2"/>
                </a:solidFill>
              </a:rPr>
              <a:t>  = 10</a:t>
            </a:r>
            <a:r>
              <a:rPr lang="en-US" sz="1600" b="1" baseline="30000">
                <a:solidFill>
                  <a:schemeClr val="accent2"/>
                </a:solidFill>
              </a:rPr>
              <a:t>-8.4</a:t>
            </a:r>
            <a:r>
              <a:rPr lang="en-US" sz="1600" b="1">
                <a:solidFill>
                  <a:schemeClr val="accent2"/>
                </a:solidFill>
              </a:rPr>
              <a:t> mWatts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g     = 3.05</a:t>
            </a:r>
          </a:p>
        </p:txBody>
      </p:sp>
      <p:sp>
        <p:nvSpPr>
          <p:cNvPr id="18446" name="Rectangle 8"/>
          <p:cNvSpPr>
            <a:spLocks noChangeArrowheads="1"/>
          </p:cNvSpPr>
          <p:nvPr/>
        </p:nvSpPr>
        <p:spPr bwMode="auto">
          <a:xfrm>
            <a:off x="6086475" y="1254125"/>
            <a:ext cx="1852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a</a:t>
            </a:r>
            <a:r>
              <a:rPr lang="en-US" sz="1600" b="1" baseline="-25000">
                <a:solidFill>
                  <a:schemeClr val="accent2"/>
                </a:solidFill>
              </a:rPr>
              <a:t>o</a:t>
            </a:r>
            <a:r>
              <a:rPr lang="en-US" sz="1600" b="1">
                <a:solidFill>
                  <a:schemeClr val="accent2"/>
                </a:solidFill>
              </a:rPr>
              <a:t> = faktor  koreksi</a:t>
            </a:r>
          </a:p>
        </p:txBody>
      </p:sp>
      <p:sp>
        <p:nvSpPr>
          <p:cNvPr id="18447" name="Rectangle 9"/>
          <p:cNvSpPr>
            <a:spLocks noChangeArrowheads="1"/>
          </p:cNvSpPr>
          <p:nvPr/>
        </p:nvSpPr>
        <p:spPr bwMode="auto">
          <a:xfrm>
            <a:off x="6035675" y="1724025"/>
            <a:ext cx="2068513" cy="379413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rgbClr val="990033"/>
                </a:solidFill>
                <a:latin typeface="Symbol" pitchFamily="18" charset="2"/>
              </a:rPr>
              <a:t>a</a:t>
            </a:r>
            <a:r>
              <a:rPr lang="en-US" b="1" baseline="-25000">
                <a:solidFill>
                  <a:srgbClr val="990033"/>
                </a:solidFill>
              </a:rPr>
              <a:t>o</a:t>
            </a:r>
            <a:r>
              <a:rPr lang="en-US" b="1">
                <a:solidFill>
                  <a:srgbClr val="990033"/>
                </a:solidFill>
              </a:rPr>
              <a:t> = </a:t>
            </a:r>
            <a:r>
              <a:rPr lang="en-US" b="1">
                <a:solidFill>
                  <a:srgbClr val="990033"/>
                </a:solidFill>
                <a:latin typeface="Symbol" pitchFamily="18" charset="2"/>
              </a:rPr>
              <a:t>a</a:t>
            </a:r>
            <a:r>
              <a:rPr lang="en-US" b="1" baseline="-25000">
                <a:solidFill>
                  <a:srgbClr val="990033"/>
                </a:solidFill>
              </a:rPr>
              <a:t>1 .</a:t>
            </a:r>
            <a:r>
              <a:rPr lang="en-US" b="1">
                <a:solidFill>
                  <a:srgbClr val="990033"/>
                </a:solidFill>
              </a:rPr>
              <a:t> </a:t>
            </a:r>
            <a:r>
              <a:rPr lang="en-US" b="1">
                <a:solidFill>
                  <a:srgbClr val="990033"/>
                </a:solidFill>
                <a:latin typeface="Symbol" pitchFamily="18" charset="2"/>
              </a:rPr>
              <a:t>a</a:t>
            </a:r>
            <a:r>
              <a:rPr lang="en-US" b="1" baseline="-25000">
                <a:solidFill>
                  <a:srgbClr val="990033"/>
                </a:solidFill>
              </a:rPr>
              <a:t>2 . </a:t>
            </a:r>
            <a:r>
              <a:rPr lang="en-US" b="1">
                <a:solidFill>
                  <a:srgbClr val="990033"/>
                </a:solidFill>
                <a:latin typeface="Symbol" pitchFamily="18" charset="2"/>
              </a:rPr>
              <a:t>a</a:t>
            </a:r>
            <a:r>
              <a:rPr lang="en-US" b="1" baseline="-25000">
                <a:solidFill>
                  <a:srgbClr val="990033"/>
                </a:solidFill>
              </a:rPr>
              <a:t>3 . </a:t>
            </a:r>
            <a:r>
              <a:rPr lang="en-US" b="1">
                <a:solidFill>
                  <a:srgbClr val="990033"/>
                </a:solidFill>
                <a:latin typeface="Symbol" pitchFamily="18" charset="2"/>
              </a:rPr>
              <a:t>a</a:t>
            </a:r>
            <a:r>
              <a:rPr lang="en-US" b="1" baseline="-25000">
                <a:solidFill>
                  <a:srgbClr val="990033"/>
                </a:solidFill>
              </a:rPr>
              <a:t>4 . </a:t>
            </a:r>
            <a:r>
              <a:rPr lang="en-US" b="1">
                <a:solidFill>
                  <a:srgbClr val="990033"/>
                </a:solidFill>
                <a:latin typeface="Symbol" pitchFamily="18" charset="2"/>
              </a:rPr>
              <a:t>a</a:t>
            </a:r>
            <a:r>
              <a:rPr lang="en-US" b="1" baseline="-25000">
                <a:solidFill>
                  <a:srgbClr val="990033"/>
                </a:solidFill>
              </a:rPr>
              <a:t>5</a:t>
            </a:r>
          </a:p>
        </p:txBody>
      </p:sp>
      <p:graphicFrame>
        <p:nvGraphicFramePr>
          <p:cNvPr id="18434" name="Object 10"/>
          <p:cNvGraphicFramePr>
            <a:graphicFrameLocks/>
          </p:cNvGraphicFramePr>
          <p:nvPr/>
        </p:nvGraphicFramePr>
        <p:xfrm>
          <a:off x="5491163" y="2387600"/>
          <a:ext cx="3130550" cy="673100"/>
        </p:xfrm>
        <a:graphic>
          <a:graphicData uri="http://schemas.openxmlformats.org/presentationml/2006/ole">
            <p:oleObj spid="_x0000_s18434" name="Equation" r:id="rId4" imgW="2374560" imgH="507960" progId="Equation.3">
              <p:embed/>
            </p:oleObj>
          </a:graphicData>
        </a:graphic>
      </p:graphicFrame>
      <p:graphicFrame>
        <p:nvGraphicFramePr>
          <p:cNvPr id="18435" name="Object 11"/>
          <p:cNvGraphicFramePr>
            <a:graphicFrameLocks/>
          </p:cNvGraphicFramePr>
          <p:nvPr/>
        </p:nvGraphicFramePr>
        <p:xfrm>
          <a:off x="5507038" y="3228975"/>
          <a:ext cx="3132137" cy="635000"/>
        </p:xfrm>
        <a:graphic>
          <a:graphicData uri="http://schemas.openxmlformats.org/presentationml/2006/ole">
            <p:oleObj spid="_x0000_s18435" name="Equation" r:id="rId5" imgW="2400120" imgH="507960" progId="Equation.3">
              <p:embed/>
            </p:oleObj>
          </a:graphicData>
        </a:graphic>
      </p:graphicFrame>
      <p:graphicFrame>
        <p:nvGraphicFramePr>
          <p:cNvPr id="18436" name="Object 12"/>
          <p:cNvGraphicFramePr>
            <a:graphicFrameLocks/>
          </p:cNvGraphicFramePr>
          <p:nvPr/>
        </p:nvGraphicFramePr>
        <p:xfrm>
          <a:off x="5572125" y="4002088"/>
          <a:ext cx="2609850" cy="606425"/>
        </p:xfrm>
        <a:graphic>
          <a:graphicData uri="http://schemas.openxmlformats.org/presentationml/2006/ole">
            <p:oleObj spid="_x0000_s18436" name="Equation" r:id="rId6" imgW="1981080" imgH="457200" progId="Equation.3">
              <p:embed/>
            </p:oleObj>
          </a:graphicData>
        </a:graphic>
      </p:graphicFrame>
      <p:graphicFrame>
        <p:nvGraphicFramePr>
          <p:cNvPr id="18437" name="Object 13"/>
          <p:cNvGraphicFramePr>
            <a:graphicFrameLocks/>
          </p:cNvGraphicFramePr>
          <p:nvPr/>
        </p:nvGraphicFramePr>
        <p:xfrm>
          <a:off x="4351338" y="4814888"/>
          <a:ext cx="4256087" cy="569912"/>
        </p:xfrm>
        <a:graphic>
          <a:graphicData uri="http://schemas.openxmlformats.org/presentationml/2006/ole">
            <p:oleObj spid="_x0000_s18437" name="Equation" r:id="rId7" imgW="3225600" imgH="431640" progId="Equation.3">
              <p:embed/>
            </p:oleObj>
          </a:graphicData>
        </a:graphic>
      </p:graphicFrame>
      <p:graphicFrame>
        <p:nvGraphicFramePr>
          <p:cNvPr id="18438" name="Object 14"/>
          <p:cNvGraphicFramePr>
            <a:graphicFrameLocks/>
          </p:cNvGraphicFramePr>
          <p:nvPr/>
        </p:nvGraphicFramePr>
        <p:xfrm>
          <a:off x="4324350" y="5630863"/>
          <a:ext cx="4349750" cy="561975"/>
        </p:xfrm>
        <a:graphic>
          <a:graphicData uri="http://schemas.openxmlformats.org/presentationml/2006/ole">
            <p:oleObj spid="_x0000_s18438" name="Equation" r:id="rId8" imgW="3301920" imgH="431640" progId="Equation.3">
              <p:embed/>
            </p:oleObj>
          </a:graphicData>
        </a:graphic>
      </p:graphicFrame>
      <p:sp>
        <p:nvSpPr>
          <p:cNvPr id="18448" name="Text Box 15"/>
          <p:cNvSpPr txBox="1">
            <a:spLocks noChangeArrowheads="1"/>
          </p:cNvSpPr>
          <p:nvPr/>
        </p:nvSpPr>
        <p:spPr bwMode="auto">
          <a:xfrm>
            <a:off x="350838" y="685800"/>
            <a:ext cx="401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Lee’s Prediction Model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350838" y="685800"/>
            <a:ext cx="401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Lee’s Prediction Model</a:t>
            </a: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352425" y="1270000"/>
            <a:ext cx="3509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 i="1">
                <a:solidFill>
                  <a:schemeClr val="accent2"/>
                </a:solidFill>
              </a:rPr>
              <a:t>n   </a:t>
            </a:r>
            <a:r>
              <a:rPr lang="en-US" sz="1600" b="1">
                <a:solidFill>
                  <a:schemeClr val="accent2"/>
                </a:solidFill>
              </a:rPr>
              <a:t>diperoleh dari percobaan / empiris</a:t>
            </a:r>
          </a:p>
        </p:txBody>
      </p:sp>
      <p:graphicFrame>
        <p:nvGraphicFramePr>
          <p:cNvPr id="19458" name="Object 4"/>
          <p:cNvGraphicFramePr>
            <a:graphicFrameLocks/>
          </p:cNvGraphicFramePr>
          <p:nvPr/>
        </p:nvGraphicFramePr>
        <p:xfrm>
          <a:off x="460375" y="1935163"/>
          <a:ext cx="3563938" cy="360362"/>
        </p:xfrm>
        <a:graphic>
          <a:graphicData uri="http://schemas.openxmlformats.org/presentationml/2006/ole">
            <p:oleObj spid="_x0000_s19458" name="Equation" r:id="rId4" imgW="1574640" imgH="177480" progId="Equation.3">
              <p:embed/>
            </p:oleObj>
          </a:graphicData>
        </a:graphic>
      </p:graphicFrame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12738" y="2547938"/>
            <a:ext cx="4132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/>
              <a:t>Harga n diperoleh dari hasil percobaan yang</a:t>
            </a:r>
          </a:p>
          <a:p>
            <a:pPr eaLnBrk="0" hangingPunct="0"/>
            <a:r>
              <a:rPr lang="en-US" sz="1600" b="1"/>
              <a:t>dilakukan oleh Okumura dan Young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327025" y="3327400"/>
            <a:ext cx="3714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/>
              <a:t>Berdasarkan eksperimen oleh Okumura</a:t>
            </a:r>
          </a:p>
          <a:p>
            <a:pPr eaLnBrk="0" hangingPunct="0"/>
            <a:r>
              <a:rPr lang="en-US" sz="1600" b="1"/>
              <a:t>n=30 dB/dec  untuk  Urban Area.</a:t>
            </a: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334963" y="4129088"/>
            <a:ext cx="34718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/>
              <a:t>Berdasarkan eksperimen oleh Young</a:t>
            </a:r>
          </a:p>
          <a:p>
            <a:pPr eaLnBrk="0" hangingPunct="0"/>
            <a:r>
              <a:rPr lang="en-US" sz="1600" b="1"/>
              <a:t>n=20 dB/dec untuk  Sub.Urban Area</a:t>
            </a:r>
          </a:p>
          <a:p>
            <a:pPr eaLnBrk="0" hangingPunct="0"/>
            <a:r>
              <a:rPr lang="en-US" sz="1600" b="1"/>
              <a:t>atau  Open Area</a:t>
            </a: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352425" y="5181600"/>
            <a:ext cx="37671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/>
              <a:t>n hanya berlaku untuk frekuensi operasi</a:t>
            </a:r>
          </a:p>
          <a:p>
            <a:pPr eaLnBrk="0" hangingPunct="0"/>
            <a:r>
              <a:rPr lang="en-US" sz="1600" b="1"/>
              <a:t>30   sd.   2,000 MHz</a:t>
            </a: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4757738" y="1258888"/>
            <a:ext cx="361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Correction factor to determine </a:t>
            </a:r>
            <a:r>
              <a:rPr lang="en-US" sz="1600" b="1" i="1">
                <a:solidFill>
                  <a:schemeClr val="accent2"/>
                </a:solidFill>
              </a:rPr>
              <a:t> v</a:t>
            </a:r>
            <a:r>
              <a:rPr lang="en-US" sz="1600" b="1">
                <a:solidFill>
                  <a:schemeClr val="accent2"/>
                </a:solidFill>
              </a:rPr>
              <a:t>  in a</a:t>
            </a:r>
            <a:r>
              <a:rPr lang="en-US" sz="1600" b="1" baseline="-25000">
                <a:solidFill>
                  <a:schemeClr val="accent2"/>
                </a:solidFill>
              </a:rPr>
              <a:t>2</a:t>
            </a:r>
            <a:r>
              <a:rPr lang="en-US" sz="16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4762500" y="1985963"/>
            <a:ext cx="38719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 i="1">
                <a:solidFill>
                  <a:srgbClr val="990033"/>
                </a:solidFill>
              </a:rPr>
              <a:t>v</a:t>
            </a:r>
            <a:r>
              <a:rPr lang="en-US" b="1">
                <a:solidFill>
                  <a:srgbClr val="990033"/>
                </a:solidFill>
              </a:rPr>
              <a:t> = 2</a:t>
            </a:r>
            <a:r>
              <a:rPr lang="en-US" sz="1600"/>
              <a:t>,</a:t>
            </a:r>
          </a:p>
          <a:p>
            <a:pPr eaLnBrk="0" hangingPunct="0"/>
            <a:r>
              <a:rPr lang="en-US" sz="1600" b="1"/>
              <a:t>for new mobile-unit antenna heigh &gt; 10 m</a:t>
            </a:r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4781550" y="2930525"/>
            <a:ext cx="376713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 i="1">
                <a:solidFill>
                  <a:srgbClr val="990033"/>
                </a:solidFill>
              </a:rPr>
              <a:t>v</a:t>
            </a:r>
            <a:r>
              <a:rPr lang="en-US" b="1">
                <a:solidFill>
                  <a:srgbClr val="990033"/>
                </a:solidFill>
              </a:rPr>
              <a:t> = 1</a:t>
            </a:r>
            <a:r>
              <a:rPr lang="en-US" sz="1600"/>
              <a:t>,</a:t>
            </a:r>
          </a:p>
          <a:p>
            <a:pPr eaLnBrk="0" hangingPunct="0"/>
            <a:r>
              <a:rPr lang="en-US" sz="1600" b="1"/>
              <a:t>for new mobile-unit antenna heigh &lt; 3 m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258888" y="549275"/>
          <a:ext cx="6842125" cy="5780088"/>
        </p:xfrm>
        <a:graphic>
          <a:graphicData uri="http://schemas.openxmlformats.org/presentationml/2006/ole">
            <p:oleObj spid="_x0000_s20482" name="VISIO" r:id="rId4" imgW="6267240" imgH="5468400" progId="Visio.Drawing.5">
              <p:embed/>
            </p:oleObj>
          </a:graphicData>
        </a:graphic>
      </p:graphicFrame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484438" y="0"/>
            <a:ext cx="401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Lee’s Prediction Model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grpSp>
        <p:nvGrpSpPr>
          <p:cNvPr id="21509" name="Group 2"/>
          <p:cNvGrpSpPr>
            <a:grpSpLocks/>
          </p:cNvGrpSpPr>
          <p:nvPr/>
        </p:nvGrpSpPr>
        <p:grpSpPr bwMode="auto">
          <a:xfrm>
            <a:off x="701675" y="1243013"/>
            <a:ext cx="4090988" cy="1854200"/>
            <a:chOff x="479" y="783"/>
            <a:chExt cx="2790" cy="1168"/>
          </a:xfrm>
        </p:grpSpPr>
        <p:grpSp>
          <p:nvGrpSpPr>
            <p:cNvPr id="21531" name="Group 3"/>
            <p:cNvGrpSpPr>
              <a:grpSpLocks/>
            </p:cNvGrpSpPr>
            <p:nvPr/>
          </p:nvGrpSpPr>
          <p:grpSpPr bwMode="auto">
            <a:xfrm>
              <a:off x="494" y="914"/>
              <a:ext cx="200" cy="497"/>
              <a:chOff x="15" y="1110"/>
              <a:chExt cx="200" cy="497"/>
            </a:xfrm>
          </p:grpSpPr>
          <p:grpSp>
            <p:nvGrpSpPr>
              <p:cNvPr id="21554" name="Group 4"/>
              <p:cNvGrpSpPr>
                <a:grpSpLocks/>
              </p:cNvGrpSpPr>
              <p:nvPr/>
            </p:nvGrpSpPr>
            <p:grpSpPr bwMode="auto">
              <a:xfrm>
                <a:off x="17" y="1269"/>
                <a:ext cx="198" cy="338"/>
                <a:chOff x="17" y="1269"/>
                <a:chExt cx="198" cy="338"/>
              </a:xfrm>
            </p:grpSpPr>
            <p:grpSp>
              <p:nvGrpSpPr>
                <p:cNvPr id="21560" name="Group 5"/>
                <p:cNvGrpSpPr>
                  <a:grpSpLocks/>
                </p:cNvGrpSpPr>
                <p:nvPr/>
              </p:nvGrpSpPr>
              <p:grpSpPr bwMode="auto">
                <a:xfrm>
                  <a:off x="17" y="1279"/>
                  <a:ext cx="128" cy="326"/>
                  <a:chOff x="17" y="1279"/>
                  <a:chExt cx="128" cy="326"/>
                </a:xfrm>
              </p:grpSpPr>
              <p:sp>
                <p:nvSpPr>
                  <p:cNvPr id="21568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68" y="1279"/>
                    <a:ext cx="4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21569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" y="1282"/>
                    <a:ext cx="58" cy="67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2157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53" y="1351"/>
                    <a:ext cx="80" cy="14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21571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" y="1493"/>
                    <a:ext cx="115" cy="11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2157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3" y="1495"/>
                    <a:ext cx="112" cy="11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21573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" y="1352"/>
                    <a:ext cx="88" cy="14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2157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68" y="1279"/>
                    <a:ext cx="54" cy="77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2156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42" y="1472"/>
                  <a:ext cx="48" cy="135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1562" name="Line 14"/>
                <p:cNvSpPr>
                  <a:spLocks noChangeShapeType="1"/>
                </p:cNvSpPr>
                <p:nvPr/>
              </p:nvSpPr>
              <p:spPr bwMode="auto">
                <a:xfrm>
                  <a:off x="124" y="1354"/>
                  <a:ext cx="67" cy="12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156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24" y="1271"/>
                  <a:ext cx="16" cy="83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156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16" y="1269"/>
                  <a:ext cx="27" cy="11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1565" name="Line 17"/>
                <p:cNvSpPr>
                  <a:spLocks noChangeShapeType="1"/>
                </p:cNvSpPr>
                <p:nvPr/>
              </p:nvSpPr>
              <p:spPr bwMode="auto">
                <a:xfrm>
                  <a:off x="116" y="1280"/>
                  <a:ext cx="42" cy="6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156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36" y="1340"/>
                  <a:ext cx="19" cy="155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1567" name="Line 19"/>
                <p:cNvSpPr>
                  <a:spLocks noChangeShapeType="1"/>
                </p:cNvSpPr>
                <p:nvPr/>
              </p:nvSpPr>
              <p:spPr bwMode="auto">
                <a:xfrm>
                  <a:off x="136" y="1494"/>
                  <a:ext cx="79" cy="7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21555" name="Line 20"/>
              <p:cNvSpPr>
                <a:spLocks noChangeShapeType="1"/>
              </p:cNvSpPr>
              <p:nvPr/>
            </p:nvSpPr>
            <p:spPr bwMode="auto">
              <a:xfrm flipV="1">
                <a:off x="15" y="1110"/>
                <a:ext cx="77" cy="49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56" name="Line 21"/>
              <p:cNvSpPr>
                <a:spLocks noChangeShapeType="1"/>
              </p:cNvSpPr>
              <p:nvPr/>
            </p:nvSpPr>
            <p:spPr bwMode="auto">
              <a:xfrm>
                <a:off x="94" y="1123"/>
                <a:ext cx="50" cy="48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57" name="Line 22"/>
              <p:cNvSpPr>
                <a:spLocks noChangeShapeType="1"/>
              </p:cNvSpPr>
              <p:nvPr/>
            </p:nvSpPr>
            <p:spPr bwMode="auto">
              <a:xfrm flipV="1">
                <a:off x="143" y="1562"/>
                <a:ext cx="67" cy="4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58" name="Line 23"/>
              <p:cNvSpPr>
                <a:spLocks noChangeShapeType="1"/>
              </p:cNvSpPr>
              <p:nvPr/>
            </p:nvSpPr>
            <p:spPr bwMode="auto">
              <a:xfrm>
                <a:off x="90" y="1112"/>
                <a:ext cx="120" cy="45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59" name="Line 24"/>
              <p:cNvSpPr>
                <a:spLocks noChangeShapeType="1"/>
              </p:cNvSpPr>
              <p:nvPr/>
            </p:nvSpPr>
            <p:spPr bwMode="auto">
              <a:xfrm>
                <a:off x="16" y="1600"/>
                <a:ext cx="129" cy="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21532" name="Group 25"/>
            <p:cNvGrpSpPr>
              <a:grpSpLocks/>
            </p:cNvGrpSpPr>
            <p:nvPr/>
          </p:nvGrpSpPr>
          <p:grpSpPr bwMode="auto">
            <a:xfrm>
              <a:off x="479" y="783"/>
              <a:ext cx="2790" cy="1168"/>
              <a:chOff x="0" y="979"/>
              <a:chExt cx="2790" cy="1168"/>
            </a:xfrm>
          </p:grpSpPr>
          <p:sp>
            <p:nvSpPr>
              <p:cNvPr id="21552" name="Arc 26"/>
              <p:cNvSpPr>
                <a:spLocks/>
              </p:cNvSpPr>
              <p:nvPr/>
            </p:nvSpPr>
            <p:spPr bwMode="auto">
              <a:xfrm>
                <a:off x="0" y="979"/>
                <a:ext cx="2775" cy="582"/>
              </a:xfrm>
              <a:custGeom>
                <a:avLst/>
                <a:gdLst>
                  <a:gd name="T0" fmla="*/ 0 w 21600"/>
                  <a:gd name="T1" fmla="*/ 0 h 21600"/>
                  <a:gd name="T2" fmla="*/ 357 w 21600"/>
                  <a:gd name="T3" fmla="*/ 16 h 21600"/>
                  <a:gd name="T4" fmla="*/ 0 w 21600"/>
                  <a:gd name="T5" fmla="*/ 1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9900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53" name="Arc 27"/>
              <p:cNvSpPr>
                <a:spLocks/>
              </p:cNvSpPr>
              <p:nvPr/>
            </p:nvSpPr>
            <p:spPr bwMode="auto">
              <a:xfrm rot="10800000">
                <a:off x="4" y="1565"/>
                <a:ext cx="2786" cy="582"/>
              </a:xfrm>
              <a:custGeom>
                <a:avLst/>
                <a:gdLst>
                  <a:gd name="T0" fmla="*/ 0 w 21600"/>
                  <a:gd name="T1" fmla="*/ 16 h 21600"/>
                  <a:gd name="T2" fmla="*/ 359 w 21600"/>
                  <a:gd name="T3" fmla="*/ 0 h 21600"/>
                  <a:gd name="T4" fmla="*/ 359 w 21600"/>
                  <a:gd name="T5" fmla="*/ 1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3"/>
                      <a:pt x="9665" y="4"/>
                      <a:pt x="21592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3"/>
                      <a:pt x="9665" y="4"/>
                      <a:pt x="21592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9900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21533" name="Group 28"/>
            <p:cNvGrpSpPr>
              <a:grpSpLocks/>
            </p:cNvGrpSpPr>
            <p:nvPr/>
          </p:nvGrpSpPr>
          <p:grpSpPr bwMode="auto">
            <a:xfrm>
              <a:off x="479" y="956"/>
              <a:ext cx="1048" cy="784"/>
              <a:chOff x="0" y="1152"/>
              <a:chExt cx="1048" cy="784"/>
            </a:xfrm>
          </p:grpSpPr>
          <p:sp>
            <p:nvSpPr>
              <p:cNvPr id="21550" name="Arc 29"/>
              <p:cNvSpPr>
                <a:spLocks/>
              </p:cNvSpPr>
              <p:nvPr/>
            </p:nvSpPr>
            <p:spPr bwMode="auto">
              <a:xfrm>
                <a:off x="0" y="1152"/>
                <a:ext cx="1022" cy="391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7 h 21600"/>
                  <a:gd name="T4" fmla="*/ 0 w 21600"/>
                  <a:gd name="T5" fmla="*/ 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07" y="0"/>
                      <a:pt x="21569" y="9637"/>
                      <a:pt x="21599" y="21545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07" y="0"/>
                      <a:pt x="21569" y="9637"/>
                      <a:pt x="21599" y="2154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 cap="rnd">
                <a:solidFill>
                  <a:schemeClr val="accent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51" name="Arc 30"/>
              <p:cNvSpPr>
                <a:spLocks/>
              </p:cNvSpPr>
              <p:nvPr/>
            </p:nvSpPr>
            <p:spPr bwMode="auto">
              <a:xfrm rot="10800000">
                <a:off x="3" y="1545"/>
                <a:ext cx="1045" cy="391"/>
              </a:xfrm>
              <a:custGeom>
                <a:avLst/>
                <a:gdLst>
                  <a:gd name="T0" fmla="*/ 0 w 21600"/>
                  <a:gd name="T1" fmla="*/ 7 h 21600"/>
                  <a:gd name="T2" fmla="*/ 51 w 21600"/>
                  <a:gd name="T3" fmla="*/ 0 h 21600"/>
                  <a:gd name="T4" fmla="*/ 51 w 21600"/>
                  <a:gd name="T5" fmla="*/ 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545"/>
                    </a:moveTo>
                    <a:cubicBezTo>
                      <a:pt x="30" y="9645"/>
                      <a:pt x="9679" y="11"/>
                      <a:pt x="21579" y="0"/>
                    </a:cubicBezTo>
                  </a:path>
                  <a:path w="21600" h="21600" stroke="0" extrusionOk="0">
                    <a:moveTo>
                      <a:pt x="0" y="21545"/>
                    </a:moveTo>
                    <a:cubicBezTo>
                      <a:pt x="30" y="9645"/>
                      <a:pt x="9679" y="11"/>
                      <a:pt x="2157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 cap="rnd">
                <a:solidFill>
                  <a:schemeClr val="accent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21534" name="Group 31"/>
            <p:cNvGrpSpPr>
              <a:grpSpLocks/>
            </p:cNvGrpSpPr>
            <p:nvPr/>
          </p:nvGrpSpPr>
          <p:grpSpPr bwMode="auto">
            <a:xfrm>
              <a:off x="479" y="870"/>
              <a:ext cx="2256" cy="968"/>
              <a:chOff x="0" y="1066"/>
              <a:chExt cx="2256" cy="968"/>
            </a:xfrm>
          </p:grpSpPr>
          <p:sp>
            <p:nvSpPr>
              <p:cNvPr id="21548" name="Arc 32"/>
              <p:cNvSpPr>
                <a:spLocks/>
              </p:cNvSpPr>
              <p:nvPr/>
            </p:nvSpPr>
            <p:spPr bwMode="auto">
              <a:xfrm>
                <a:off x="0" y="1066"/>
                <a:ext cx="2243" cy="483"/>
              </a:xfrm>
              <a:custGeom>
                <a:avLst/>
                <a:gdLst>
                  <a:gd name="T0" fmla="*/ 0 w 21600"/>
                  <a:gd name="T1" fmla="*/ 0 h 21600"/>
                  <a:gd name="T2" fmla="*/ 233 w 21600"/>
                  <a:gd name="T3" fmla="*/ 11 h 21600"/>
                  <a:gd name="T4" fmla="*/ 0 w 21600"/>
                  <a:gd name="T5" fmla="*/ 1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11" y="0"/>
                      <a:pt x="21575" y="9643"/>
                      <a:pt x="21599" y="21555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11" y="0"/>
                      <a:pt x="21575" y="9643"/>
                      <a:pt x="21599" y="2155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3399FF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49" name="Arc 33"/>
              <p:cNvSpPr>
                <a:spLocks/>
              </p:cNvSpPr>
              <p:nvPr/>
            </p:nvSpPr>
            <p:spPr bwMode="auto">
              <a:xfrm rot="10800000">
                <a:off x="4" y="1551"/>
                <a:ext cx="2252" cy="483"/>
              </a:xfrm>
              <a:custGeom>
                <a:avLst/>
                <a:gdLst>
                  <a:gd name="T0" fmla="*/ 0 w 21600"/>
                  <a:gd name="T1" fmla="*/ 11 h 21600"/>
                  <a:gd name="T2" fmla="*/ 235 w 21600"/>
                  <a:gd name="T3" fmla="*/ 0 h 21600"/>
                  <a:gd name="T4" fmla="*/ 235 w 21600"/>
                  <a:gd name="T5" fmla="*/ 1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4"/>
                      <a:pt x="9664" y="5"/>
                      <a:pt x="21590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4"/>
                      <a:pt x="9664" y="5"/>
                      <a:pt x="21590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3399FF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21535" name="Line 34"/>
            <p:cNvSpPr>
              <a:spLocks noChangeShapeType="1"/>
            </p:cNvSpPr>
            <p:nvPr/>
          </p:nvSpPr>
          <p:spPr bwMode="auto">
            <a:xfrm>
              <a:off x="614" y="1318"/>
              <a:ext cx="863" cy="1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36" name="Rectangle 35"/>
            <p:cNvSpPr>
              <a:spLocks noChangeArrowheads="1"/>
            </p:cNvSpPr>
            <p:nvPr/>
          </p:nvSpPr>
          <p:spPr bwMode="auto">
            <a:xfrm>
              <a:off x="684" y="1361"/>
              <a:ext cx="630" cy="32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/>
                <a:t>r</a:t>
              </a:r>
              <a:r>
                <a:rPr lang="en-US" sz="1400" baseline="-25000"/>
                <a:t>o </a:t>
              </a:r>
              <a:r>
                <a:rPr lang="en-US" sz="1400"/>
                <a:t>= 1mil</a:t>
              </a:r>
            </a:p>
            <a:p>
              <a:pPr eaLnBrk="0" hangingPunct="0"/>
              <a:r>
                <a:rPr lang="en-US" sz="1400"/>
                <a:t>    = 1,6 km</a:t>
              </a:r>
            </a:p>
          </p:txBody>
        </p:sp>
        <p:sp>
          <p:nvSpPr>
            <p:cNvPr id="21537" name="Line 36"/>
            <p:cNvSpPr>
              <a:spLocks noChangeShapeType="1"/>
            </p:cNvSpPr>
            <p:nvPr/>
          </p:nvSpPr>
          <p:spPr bwMode="auto">
            <a:xfrm flipV="1">
              <a:off x="668" y="1173"/>
              <a:ext cx="2073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38" name="Rectangle 37"/>
            <p:cNvSpPr>
              <a:spLocks noChangeArrowheads="1"/>
            </p:cNvSpPr>
            <p:nvPr/>
          </p:nvSpPr>
          <p:spPr bwMode="auto">
            <a:xfrm>
              <a:off x="1939" y="1399"/>
              <a:ext cx="24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/>
                <a:t>r</a:t>
              </a:r>
              <a:r>
                <a:rPr lang="en-US" sz="2400" baseline="-25000"/>
                <a:t>1</a:t>
              </a:r>
            </a:p>
          </p:txBody>
        </p:sp>
        <p:sp>
          <p:nvSpPr>
            <p:cNvPr id="21539" name="Rectangle 38"/>
            <p:cNvSpPr>
              <a:spLocks noChangeArrowheads="1"/>
            </p:cNvSpPr>
            <p:nvPr/>
          </p:nvSpPr>
          <p:spPr bwMode="auto">
            <a:xfrm>
              <a:off x="1447" y="1383"/>
              <a:ext cx="312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P</a:t>
              </a:r>
              <a:r>
                <a:rPr lang="en-US" sz="2000" b="1" baseline="-25000"/>
                <a:t>ro</a:t>
              </a:r>
            </a:p>
          </p:txBody>
        </p:sp>
        <p:sp>
          <p:nvSpPr>
            <p:cNvPr id="21540" name="Rectangle 39"/>
            <p:cNvSpPr>
              <a:spLocks noChangeArrowheads="1"/>
            </p:cNvSpPr>
            <p:nvPr/>
          </p:nvSpPr>
          <p:spPr bwMode="auto">
            <a:xfrm>
              <a:off x="2788" y="1078"/>
              <a:ext cx="26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P</a:t>
              </a:r>
              <a:r>
                <a:rPr lang="en-US" sz="2000" b="1" baseline="-25000"/>
                <a:t>r</a:t>
              </a:r>
            </a:p>
          </p:txBody>
        </p:sp>
        <p:sp>
          <p:nvSpPr>
            <p:cNvPr id="21541" name="Oval 40"/>
            <p:cNvSpPr>
              <a:spLocks noChangeArrowheads="1"/>
            </p:cNvSpPr>
            <p:nvPr/>
          </p:nvSpPr>
          <p:spPr bwMode="auto">
            <a:xfrm>
              <a:off x="2745" y="1132"/>
              <a:ext cx="83" cy="6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42" name="Line 41"/>
            <p:cNvSpPr>
              <a:spLocks noChangeShapeType="1"/>
            </p:cNvSpPr>
            <p:nvPr/>
          </p:nvSpPr>
          <p:spPr bwMode="auto">
            <a:xfrm flipV="1">
              <a:off x="650" y="919"/>
              <a:ext cx="1536" cy="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43" name="Rectangle 42"/>
            <p:cNvSpPr>
              <a:spLocks noChangeArrowheads="1"/>
            </p:cNvSpPr>
            <p:nvPr/>
          </p:nvSpPr>
          <p:spPr bwMode="auto">
            <a:xfrm>
              <a:off x="1326" y="804"/>
              <a:ext cx="24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/>
                <a:t>r</a:t>
              </a:r>
              <a:r>
                <a:rPr lang="en-US" sz="2400" baseline="-25000"/>
                <a:t>2</a:t>
              </a:r>
            </a:p>
          </p:txBody>
        </p:sp>
        <p:sp>
          <p:nvSpPr>
            <p:cNvPr id="21544" name="Line 43"/>
            <p:cNvSpPr>
              <a:spLocks noChangeShapeType="1"/>
            </p:cNvSpPr>
            <p:nvPr/>
          </p:nvSpPr>
          <p:spPr bwMode="auto">
            <a:xfrm>
              <a:off x="677" y="1319"/>
              <a:ext cx="1900" cy="1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45" name="Rectangle 44"/>
            <p:cNvSpPr>
              <a:spLocks noChangeArrowheads="1"/>
            </p:cNvSpPr>
            <p:nvPr/>
          </p:nvSpPr>
          <p:spPr bwMode="auto">
            <a:xfrm>
              <a:off x="2092" y="1256"/>
              <a:ext cx="45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990033"/>
                  </a:solidFill>
                </a:rPr>
                <a:t>area 1</a:t>
              </a:r>
            </a:p>
          </p:txBody>
        </p:sp>
        <p:sp>
          <p:nvSpPr>
            <p:cNvPr id="21546" name="Rectangle 45"/>
            <p:cNvSpPr>
              <a:spLocks noChangeArrowheads="1"/>
            </p:cNvSpPr>
            <p:nvPr/>
          </p:nvSpPr>
          <p:spPr bwMode="auto">
            <a:xfrm>
              <a:off x="2697" y="1333"/>
              <a:ext cx="45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990033"/>
                  </a:solidFill>
                </a:rPr>
                <a:t>area 2</a:t>
              </a:r>
            </a:p>
          </p:txBody>
        </p:sp>
        <p:sp>
          <p:nvSpPr>
            <p:cNvPr id="21547" name="Rectangle 46"/>
            <p:cNvSpPr>
              <a:spLocks noChangeArrowheads="1"/>
            </p:cNvSpPr>
            <p:nvPr/>
          </p:nvSpPr>
          <p:spPr bwMode="auto">
            <a:xfrm>
              <a:off x="2028" y="980"/>
              <a:ext cx="180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/>
                <a:t>r</a:t>
              </a:r>
            </a:p>
          </p:txBody>
        </p:sp>
      </p:grpSp>
      <p:grpSp>
        <p:nvGrpSpPr>
          <p:cNvPr id="21510" name="Group 47"/>
          <p:cNvGrpSpPr>
            <a:grpSpLocks/>
          </p:cNvGrpSpPr>
          <p:nvPr/>
        </p:nvGrpSpPr>
        <p:grpSpPr bwMode="auto">
          <a:xfrm>
            <a:off x="4865688" y="1185863"/>
            <a:ext cx="3656012" cy="2438400"/>
            <a:chOff x="3319" y="747"/>
            <a:chExt cx="2495" cy="1536"/>
          </a:xfrm>
        </p:grpSpPr>
        <p:sp>
          <p:nvSpPr>
            <p:cNvPr id="21514" name="Line 48"/>
            <p:cNvSpPr>
              <a:spLocks noChangeShapeType="1"/>
            </p:cNvSpPr>
            <p:nvPr/>
          </p:nvSpPr>
          <p:spPr bwMode="auto">
            <a:xfrm>
              <a:off x="3414" y="1987"/>
              <a:ext cx="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15" name="Line 49"/>
            <p:cNvSpPr>
              <a:spLocks noChangeShapeType="1"/>
            </p:cNvSpPr>
            <p:nvPr/>
          </p:nvSpPr>
          <p:spPr bwMode="auto">
            <a:xfrm flipV="1">
              <a:off x="3478" y="778"/>
              <a:ext cx="0" cy="12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16" name="Line 50"/>
            <p:cNvSpPr>
              <a:spLocks noChangeShapeType="1"/>
            </p:cNvSpPr>
            <p:nvPr/>
          </p:nvSpPr>
          <p:spPr bwMode="auto">
            <a:xfrm>
              <a:off x="3478" y="1023"/>
              <a:ext cx="991" cy="10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17" name="Line 51"/>
            <p:cNvSpPr>
              <a:spLocks noChangeShapeType="1"/>
            </p:cNvSpPr>
            <p:nvPr/>
          </p:nvSpPr>
          <p:spPr bwMode="auto">
            <a:xfrm>
              <a:off x="4460" y="1132"/>
              <a:ext cx="1063" cy="45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18" name="Line 52"/>
            <p:cNvSpPr>
              <a:spLocks noChangeShapeType="1"/>
            </p:cNvSpPr>
            <p:nvPr/>
          </p:nvSpPr>
          <p:spPr bwMode="auto">
            <a:xfrm>
              <a:off x="4469" y="878"/>
              <a:ext cx="0" cy="1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19" name="Line 53"/>
            <p:cNvSpPr>
              <a:spLocks noChangeShapeType="1"/>
            </p:cNvSpPr>
            <p:nvPr/>
          </p:nvSpPr>
          <p:spPr bwMode="auto">
            <a:xfrm>
              <a:off x="4965" y="901"/>
              <a:ext cx="0" cy="1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20" name="Line 54"/>
            <p:cNvSpPr>
              <a:spLocks noChangeShapeType="1"/>
            </p:cNvSpPr>
            <p:nvPr/>
          </p:nvSpPr>
          <p:spPr bwMode="auto">
            <a:xfrm>
              <a:off x="5510" y="884"/>
              <a:ext cx="0" cy="1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21" name="Rectangle 55"/>
            <p:cNvSpPr>
              <a:spLocks noChangeArrowheads="1"/>
            </p:cNvSpPr>
            <p:nvPr/>
          </p:nvSpPr>
          <p:spPr bwMode="auto">
            <a:xfrm>
              <a:off x="4389" y="1972"/>
              <a:ext cx="24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/>
                <a:t>r</a:t>
              </a:r>
              <a:r>
                <a:rPr lang="en-US" sz="2400" baseline="-25000"/>
                <a:t>1</a:t>
              </a:r>
            </a:p>
          </p:txBody>
        </p:sp>
        <p:sp>
          <p:nvSpPr>
            <p:cNvPr id="21522" name="Rectangle 56"/>
            <p:cNvSpPr>
              <a:spLocks noChangeArrowheads="1"/>
            </p:cNvSpPr>
            <p:nvPr/>
          </p:nvSpPr>
          <p:spPr bwMode="auto">
            <a:xfrm>
              <a:off x="5412" y="1995"/>
              <a:ext cx="24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/>
                <a:t>r</a:t>
              </a:r>
              <a:r>
                <a:rPr lang="en-US" sz="2400" baseline="-25000"/>
                <a:t>2</a:t>
              </a:r>
            </a:p>
          </p:txBody>
        </p:sp>
        <p:sp>
          <p:nvSpPr>
            <p:cNvPr id="21523" name="Rectangle 57"/>
            <p:cNvSpPr>
              <a:spLocks noChangeArrowheads="1"/>
            </p:cNvSpPr>
            <p:nvPr/>
          </p:nvSpPr>
          <p:spPr bwMode="auto">
            <a:xfrm>
              <a:off x="4887" y="1981"/>
              <a:ext cx="180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/>
                <a:t>r</a:t>
              </a:r>
            </a:p>
          </p:txBody>
        </p:sp>
        <p:sp>
          <p:nvSpPr>
            <p:cNvPr id="21524" name="Line 58"/>
            <p:cNvSpPr>
              <a:spLocks noChangeShapeType="1"/>
            </p:cNvSpPr>
            <p:nvPr/>
          </p:nvSpPr>
          <p:spPr bwMode="auto">
            <a:xfrm>
              <a:off x="3477" y="951"/>
              <a:ext cx="10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25" name="Line 59"/>
            <p:cNvSpPr>
              <a:spLocks noChangeShapeType="1"/>
            </p:cNvSpPr>
            <p:nvPr/>
          </p:nvSpPr>
          <p:spPr bwMode="auto">
            <a:xfrm>
              <a:off x="4482" y="947"/>
              <a:ext cx="10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26" name="Rectangle 60"/>
            <p:cNvSpPr>
              <a:spLocks noChangeArrowheads="1"/>
            </p:cNvSpPr>
            <p:nvPr/>
          </p:nvSpPr>
          <p:spPr bwMode="auto">
            <a:xfrm>
              <a:off x="3752" y="747"/>
              <a:ext cx="45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990033"/>
                  </a:solidFill>
                </a:rPr>
                <a:t>area 1</a:t>
              </a:r>
            </a:p>
          </p:txBody>
        </p:sp>
        <p:sp>
          <p:nvSpPr>
            <p:cNvPr id="21527" name="Rectangle 61"/>
            <p:cNvSpPr>
              <a:spLocks noChangeArrowheads="1"/>
            </p:cNvSpPr>
            <p:nvPr/>
          </p:nvSpPr>
          <p:spPr bwMode="auto">
            <a:xfrm>
              <a:off x="4793" y="752"/>
              <a:ext cx="45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990033"/>
                  </a:solidFill>
                </a:rPr>
                <a:t>area 2</a:t>
              </a:r>
            </a:p>
          </p:txBody>
        </p:sp>
        <p:sp>
          <p:nvSpPr>
            <p:cNvPr id="21528" name="Rectangle 62"/>
            <p:cNvSpPr>
              <a:spLocks noChangeArrowheads="1"/>
            </p:cNvSpPr>
            <p:nvPr/>
          </p:nvSpPr>
          <p:spPr bwMode="auto">
            <a:xfrm>
              <a:off x="3865" y="1051"/>
              <a:ext cx="215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990033"/>
                  </a:solidFill>
                  <a:latin typeface="Symbol" pitchFamily="18" charset="2"/>
                </a:rPr>
                <a:t>g</a:t>
              </a:r>
              <a:r>
                <a:rPr lang="en-US" sz="1600" b="1" baseline="-25000">
                  <a:solidFill>
                    <a:srgbClr val="990033"/>
                  </a:solidFill>
                  <a:latin typeface="Symbol" pitchFamily="18" charset="2"/>
                </a:rPr>
                <a:t>1</a:t>
              </a:r>
            </a:p>
          </p:txBody>
        </p:sp>
        <p:sp>
          <p:nvSpPr>
            <p:cNvPr id="21529" name="Rectangle 63"/>
            <p:cNvSpPr>
              <a:spLocks noChangeArrowheads="1"/>
            </p:cNvSpPr>
            <p:nvPr/>
          </p:nvSpPr>
          <p:spPr bwMode="auto">
            <a:xfrm>
              <a:off x="4970" y="1165"/>
              <a:ext cx="213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990033"/>
                  </a:solidFill>
                  <a:latin typeface="Symbol" pitchFamily="18" charset="2"/>
                </a:rPr>
                <a:t>g</a:t>
              </a:r>
              <a:r>
                <a:rPr lang="en-US" sz="1600" b="1" baseline="-25000">
                  <a:solidFill>
                    <a:srgbClr val="990033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21530" name="Rectangle 64"/>
            <p:cNvSpPr>
              <a:spLocks noChangeArrowheads="1"/>
            </p:cNvSpPr>
            <p:nvPr/>
          </p:nvSpPr>
          <p:spPr bwMode="auto">
            <a:xfrm>
              <a:off x="3319" y="2050"/>
              <a:ext cx="439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 b="1"/>
                <a:t>1.6 km</a:t>
              </a:r>
            </a:p>
          </p:txBody>
        </p:sp>
      </p:grpSp>
      <p:graphicFrame>
        <p:nvGraphicFramePr>
          <p:cNvPr id="21506" name="Object 65"/>
          <p:cNvGraphicFramePr>
            <a:graphicFrameLocks/>
          </p:cNvGraphicFramePr>
          <p:nvPr/>
        </p:nvGraphicFramePr>
        <p:xfrm>
          <a:off x="785813" y="3733800"/>
          <a:ext cx="4291012" cy="1147763"/>
        </p:xfrm>
        <a:graphic>
          <a:graphicData uri="http://schemas.openxmlformats.org/presentationml/2006/ole">
            <p:oleObj spid="_x0000_s21506" name="Equation" r:id="rId4" imgW="2234880" imgH="533160" progId="Equation.3">
              <p:embed/>
            </p:oleObj>
          </a:graphicData>
        </a:graphic>
      </p:graphicFrame>
      <p:sp>
        <p:nvSpPr>
          <p:cNvPr id="21511" name="Rectangle 66"/>
          <p:cNvSpPr>
            <a:spLocks noChangeArrowheads="1"/>
          </p:cNvSpPr>
          <p:nvPr/>
        </p:nvSpPr>
        <p:spPr bwMode="auto">
          <a:xfrm>
            <a:off x="5980113" y="4046538"/>
            <a:ext cx="2320925" cy="37941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rgbClr val="990033"/>
                </a:solidFill>
                <a:latin typeface="Symbol" pitchFamily="18" charset="2"/>
              </a:rPr>
              <a:t>a</a:t>
            </a:r>
            <a:r>
              <a:rPr lang="en-US" b="1" baseline="-25000">
                <a:solidFill>
                  <a:srgbClr val="990033"/>
                </a:solidFill>
              </a:rPr>
              <a:t>o</a:t>
            </a:r>
            <a:r>
              <a:rPr lang="en-US" b="1">
                <a:solidFill>
                  <a:srgbClr val="990033"/>
                </a:solidFill>
              </a:rPr>
              <a:t> = </a:t>
            </a:r>
            <a:r>
              <a:rPr lang="en-US" b="1">
                <a:solidFill>
                  <a:srgbClr val="990033"/>
                </a:solidFill>
                <a:latin typeface="Symbol" pitchFamily="18" charset="2"/>
              </a:rPr>
              <a:t>a</a:t>
            </a:r>
            <a:r>
              <a:rPr lang="en-US" b="1" baseline="-25000">
                <a:solidFill>
                  <a:srgbClr val="990033"/>
                </a:solidFill>
              </a:rPr>
              <a:t>1 .</a:t>
            </a:r>
            <a:r>
              <a:rPr lang="en-US" b="1">
                <a:solidFill>
                  <a:srgbClr val="990033"/>
                </a:solidFill>
              </a:rPr>
              <a:t> </a:t>
            </a:r>
            <a:r>
              <a:rPr lang="en-US" b="1">
                <a:solidFill>
                  <a:srgbClr val="990033"/>
                </a:solidFill>
                <a:latin typeface="Symbol" pitchFamily="18" charset="2"/>
              </a:rPr>
              <a:t>a</a:t>
            </a:r>
            <a:r>
              <a:rPr lang="en-US" b="1" baseline="-25000">
                <a:solidFill>
                  <a:srgbClr val="990033"/>
                </a:solidFill>
              </a:rPr>
              <a:t>2 . </a:t>
            </a:r>
            <a:r>
              <a:rPr lang="en-US" b="1">
                <a:solidFill>
                  <a:srgbClr val="990033"/>
                </a:solidFill>
                <a:latin typeface="Symbol" pitchFamily="18" charset="2"/>
              </a:rPr>
              <a:t>a</a:t>
            </a:r>
            <a:r>
              <a:rPr lang="en-US" b="1" baseline="-25000">
                <a:solidFill>
                  <a:srgbClr val="990033"/>
                </a:solidFill>
              </a:rPr>
              <a:t>3 . </a:t>
            </a:r>
            <a:r>
              <a:rPr lang="en-US" b="1">
                <a:solidFill>
                  <a:srgbClr val="990033"/>
                </a:solidFill>
                <a:latin typeface="Symbol" pitchFamily="18" charset="2"/>
              </a:rPr>
              <a:t>a</a:t>
            </a:r>
            <a:r>
              <a:rPr lang="en-US" b="1" baseline="-25000">
                <a:solidFill>
                  <a:srgbClr val="990033"/>
                </a:solidFill>
              </a:rPr>
              <a:t>4 . </a:t>
            </a:r>
            <a:r>
              <a:rPr lang="en-US" b="1">
                <a:solidFill>
                  <a:srgbClr val="990033"/>
                </a:solidFill>
                <a:latin typeface="Symbol" pitchFamily="18" charset="2"/>
              </a:rPr>
              <a:t>a</a:t>
            </a:r>
            <a:r>
              <a:rPr lang="en-US" b="1" baseline="-25000">
                <a:solidFill>
                  <a:srgbClr val="990033"/>
                </a:solidFill>
              </a:rPr>
              <a:t>5</a:t>
            </a:r>
          </a:p>
        </p:txBody>
      </p:sp>
      <p:graphicFrame>
        <p:nvGraphicFramePr>
          <p:cNvPr id="21507" name="Object 67"/>
          <p:cNvGraphicFramePr>
            <a:graphicFrameLocks/>
          </p:cNvGraphicFramePr>
          <p:nvPr/>
        </p:nvGraphicFramePr>
        <p:xfrm>
          <a:off x="2105025" y="5033963"/>
          <a:ext cx="5938838" cy="1138237"/>
        </p:xfrm>
        <a:graphic>
          <a:graphicData uri="http://schemas.openxmlformats.org/presentationml/2006/ole">
            <p:oleObj spid="_x0000_s21507" name="Equation" r:id="rId5" imgW="3098520" imgH="533160" progId="Equation.3">
              <p:embed/>
            </p:oleObj>
          </a:graphicData>
        </a:graphic>
      </p:graphicFrame>
      <p:sp>
        <p:nvSpPr>
          <p:cNvPr id="21512" name="Rectangle 68"/>
          <p:cNvSpPr>
            <a:spLocks noChangeArrowheads="1"/>
          </p:cNvSpPr>
          <p:nvPr/>
        </p:nvSpPr>
        <p:spPr bwMode="auto">
          <a:xfrm>
            <a:off x="703263" y="5105400"/>
            <a:ext cx="1166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rgbClr val="990033"/>
                </a:solidFill>
              </a:rPr>
              <a:t>persamaan</a:t>
            </a:r>
          </a:p>
          <a:p>
            <a:pPr eaLnBrk="0" hangingPunct="0"/>
            <a:r>
              <a:rPr lang="en-US" b="1">
                <a:solidFill>
                  <a:srgbClr val="990033"/>
                </a:solidFill>
              </a:rPr>
              <a:t>umum,</a:t>
            </a:r>
          </a:p>
        </p:txBody>
      </p:sp>
      <p:sp>
        <p:nvSpPr>
          <p:cNvPr id="21513" name="Text Box 69"/>
          <p:cNvSpPr txBox="1">
            <a:spLocks noChangeArrowheads="1"/>
          </p:cNvSpPr>
          <p:nvPr/>
        </p:nvSpPr>
        <p:spPr bwMode="auto">
          <a:xfrm>
            <a:off x="352425" y="609600"/>
            <a:ext cx="766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/>
              <a:t>Lee’s Pathloss Formula</a:t>
            </a:r>
            <a:r>
              <a:rPr lang="en-US" sz="2400" b="1"/>
              <a:t> </a:t>
            </a:r>
            <a:r>
              <a:rPr lang="en-US" b="1"/>
              <a:t>Untuk Berbagai Jenis Kondisi Lingkungan</a:t>
            </a:r>
            <a:r>
              <a:rPr lang="en-US" sz="2000" b="1"/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Microcells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Propagation differs significantly</a:t>
            </a:r>
          </a:p>
          <a:p>
            <a:pPr marL="669925" lvl="1" indent="-325438" eaLnBrk="1" hangingPunct="1"/>
            <a:r>
              <a:rPr lang="tr-TR" smtClean="0"/>
              <a:t>Milder propagation characteristics</a:t>
            </a:r>
          </a:p>
          <a:p>
            <a:pPr marL="669925" lvl="1" indent="-325438" eaLnBrk="1" hangingPunct="1"/>
            <a:r>
              <a:rPr lang="tr-TR" smtClean="0"/>
              <a:t>Small multipath delay spread and shallow fading imply the feasibility of higher data-rate transmission</a:t>
            </a:r>
          </a:p>
          <a:p>
            <a:pPr marL="669925" lvl="1" indent="-325438" eaLnBrk="1" hangingPunct="1"/>
            <a:r>
              <a:rPr lang="tr-TR" smtClean="0"/>
              <a:t>Mostly used in crowded urban areas</a:t>
            </a:r>
          </a:p>
          <a:p>
            <a:pPr marL="669925" lvl="1" indent="-325438" eaLnBrk="1" hangingPunct="1"/>
            <a:r>
              <a:rPr lang="tr-TR" smtClean="0"/>
              <a:t>If transmitter antenna is lower than the surrounding building than the signals propagate along the streets: Street Microcells</a:t>
            </a:r>
          </a:p>
          <a:p>
            <a:pPr marL="669925" lvl="1" indent="-325438" eaLnBrk="1" hangingPunct="1"/>
            <a:endParaRPr lang="tr-TR" smtClean="0"/>
          </a:p>
          <a:p>
            <a:pPr marL="669925" lvl="1" indent="-325438"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Macrocells versus Microcells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ph idx="1"/>
          </p:nvPr>
        </p:nvGraphicFramePr>
        <p:xfrm>
          <a:off x="577850" y="2162175"/>
          <a:ext cx="7648575" cy="2865439"/>
        </p:xfrm>
        <a:graphic>
          <a:graphicData uri="http://schemas.openxmlformats.org/drawingml/2006/table">
            <a:tbl>
              <a:tblPr/>
              <a:tblGrid>
                <a:gridCol w="2549525"/>
                <a:gridCol w="2549525"/>
                <a:gridCol w="2549525"/>
              </a:tblGrid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Item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Macrocell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Microcell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Cell Radius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to 20km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to 1km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Tx Power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to 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to 1W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Fading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Rayleigh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Nakgami-Rice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RMS Delay Spread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to 10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to 100ns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Max. Bit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Street Microcells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Most of the signal power propagates along the street. </a:t>
            </a:r>
          </a:p>
          <a:p>
            <a:pPr eaLnBrk="1" hangingPunct="1"/>
            <a:r>
              <a:rPr lang="tr-TR" smtClean="0"/>
              <a:t>The sigals may reach with LOS paths if the receiver is along the same street with the transmitter</a:t>
            </a:r>
          </a:p>
          <a:p>
            <a:pPr eaLnBrk="1" hangingPunct="1"/>
            <a:r>
              <a:rPr lang="tr-TR" smtClean="0"/>
              <a:t>The signals may reach via indirect propagation mechanisms if the receiver turns to another street.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8676" name="AutoShape 3"/>
          <p:cNvSpPr>
            <a:spLocks noChangeArrowheads="1"/>
          </p:cNvSpPr>
          <p:nvPr/>
        </p:nvSpPr>
        <p:spPr bwMode="auto">
          <a:xfrm>
            <a:off x="250825" y="188913"/>
            <a:ext cx="5834063" cy="573087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marL="609600" indent="-609600" algn="ctr"/>
            <a:r>
              <a:rPr lang="en-US" sz="3200">
                <a:solidFill>
                  <a:schemeClr val="tx2"/>
                </a:solidFill>
              </a:rPr>
              <a:t>(Reflection &amp; Diffraction)</a:t>
            </a:r>
            <a:r>
              <a:rPr lang="en-US" sz="400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Reflection coefficient</a:t>
            </a:r>
          </a:p>
          <a:p>
            <a:pPr eaLnBrk="1" hangingPunct="1"/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Amplitude and phase depend on:</a:t>
            </a:r>
          </a:p>
          <a:p>
            <a:pPr eaLnBrk="1" hangingPunct="1"/>
            <a:r>
              <a:rPr lang="en-GB" smtClean="0"/>
              <a:t>Frequency</a:t>
            </a:r>
          </a:p>
          <a:p>
            <a:pPr eaLnBrk="1" hangingPunct="1"/>
            <a:r>
              <a:rPr lang="en-GB" smtClean="0"/>
              <a:t>Properties of surface</a:t>
            </a:r>
          </a:p>
          <a:p>
            <a:pPr eaLnBrk="1" hangingPunct="1"/>
            <a:r>
              <a:rPr lang="en-GB" smtClean="0"/>
              <a:t>Horizontal, vertical polarization</a:t>
            </a:r>
          </a:p>
          <a:p>
            <a:pPr eaLnBrk="1" hangingPunct="1"/>
            <a:r>
              <a:rPr lang="en-GB" smtClean="0"/>
              <a:t>Angle of incidence (thus, antenna height)</a:t>
            </a:r>
          </a:p>
        </p:txBody>
      </p:sp>
      <p:grpSp>
        <p:nvGrpSpPr>
          <p:cNvPr id="28678" name="Group 5"/>
          <p:cNvGrpSpPr>
            <a:grpSpLocks/>
          </p:cNvGrpSpPr>
          <p:nvPr/>
        </p:nvGrpSpPr>
        <p:grpSpPr bwMode="auto">
          <a:xfrm>
            <a:off x="6781800" y="1524000"/>
            <a:ext cx="1482725" cy="1800225"/>
            <a:chOff x="4258" y="1442"/>
            <a:chExt cx="934" cy="1134"/>
          </a:xfrm>
        </p:grpSpPr>
        <p:sp>
          <p:nvSpPr>
            <p:cNvPr id="28679" name="Rectangle 6" descr="Wide upward diagonal"/>
            <p:cNvSpPr>
              <a:spLocks noChangeArrowheads="1"/>
            </p:cNvSpPr>
            <p:nvPr/>
          </p:nvSpPr>
          <p:spPr bwMode="auto">
            <a:xfrm>
              <a:off x="4266" y="2096"/>
              <a:ext cx="895" cy="48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680" name="Line 7"/>
            <p:cNvSpPr>
              <a:spLocks noChangeShapeType="1"/>
            </p:cNvSpPr>
            <p:nvPr/>
          </p:nvSpPr>
          <p:spPr bwMode="auto">
            <a:xfrm>
              <a:off x="4258" y="2096"/>
              <a:ext cx="9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681" name="Line 8"/>
            <p:cNvSpPr>
              <a:spLocks noChangeShapeType="1"/>
            </p:cNvSpPr>
            <p:nvPr/>
          </p:nvSpPr>
          <p:spPr bwMode="auto">
            <a:xfrm>
              <a:off x="4724" y="1442"/>
              <a:ext cx="1" cy="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682" name="Line 9"/>
            <p:cNvSpPr>
              <a:spLocks noChangeShapeType="1"/>
            </p:cNvSpPr>
            <p:nvPr/>
          </p:nvSpPr>
          <p:spPr bwMode="auto">
            <a:xfrm flipH="1">
              <a:off x="4716" y="1466"/>
              <a:ext cx="404" cy="6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683" name="Line 10"/>
            <p:cNvSpPr>
              <a:spLocks noChangeShapeType="1"/>
            </p:cNvSpPr>
            <p:nvPr/>
          </p:nvSpPr>
          <p:spPr bwMode="auto">
            <a:xfrm>
              <a:off x="4345" y="1514"/>
              <a:ext cx="379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/>
              <a:t>Street Microcells</a:t>
            </a: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731838" y="1047750"/>
            <a:ext cx="884237" cy="768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1998663" y="1047750"/>
            <a:ext cx="884237" cy="768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3267075" y="1047750"/>
            <a:ext cx="884238" cy="768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471" name="Rectangle 6"/>
          <p:cNvSpPr>
            <a:spLocks noChangeArrowheads="1"/>
          </p:cNvSpPr>
          <p:nvPr/>
        </p:nvSpPr>
        <p:spPr bwMode="auto">
          <a:xfrm>
            <a:off x="4533900" y="1009650"/>
            <a:ext cx="884238" cy="768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r-TR"/>
          </a:p>
        </p:txBody>
      </p:sp>
      <p:sp>
        <p:nvSpPr>
          <p:cNvPr id="62472" name="Rectangle 7"/>
          <p:cNvSpPr>
            <a:spLocks noChangeArrowheads="1"/>
          </p:cNvSpPr>
          <p:nvPr/>
        </p:nvSpPr>
        <p:spPr bwMode="auto">
          <a:xfrm>
            <a:off x="5800725" y="1009650"/>
            <a:ext cx="884238" cy="768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473" name="Rectangle 8"/>
          <p:cNvSpPr>
            <a:spLocks noChangeArrowheads="1"/>
          </p:cNvSpPr>
          <p:nvPr/>
        </p:nvSpPr>
        <p:spPr bwMode="auto">
          <a:xfrm>
            <a:off x="7069138" y="1009650"/>
            <a:ext cx="884237" cy="768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474" name="Rectangle 9"/>
          <p:cNvSpPr>
            <a:spLocks noChangeArrowheads="1"/>
          </p:cNvSpPr>
          <p:nvPr/>
        </p:nvSpPr>
        <p:spPr bwMode="auto">
          <a:xfrm>
            <a:off x="731838" y="2084388"/>
            <a:ext cx="884237" cy="768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475" name="Rectangle 10"/>
          <p:cNvSpPr>
            <a:spLocks noChangeArrowheads="1"/>
          </p:cNvSpPr>
          <p:nvPr/>
        </p:nvSpPr>
        <p:spPr bwMode="auto">
          <a:xfrm>
            <a:off x="1998663" y="2084388"/>
            <a:ext cx="884237" cy="768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476" name="Rectangle 11"/>
          <p:cNvSpPr>
            <a:spLocks noChangeArrowheads="1"/>
          </p:cNvSpPr>
          <p:nvPr/>
        </p:nvSpPr>
        <p:spPr bwMode="auto">
          <a:xfrm>
            <a:off x="3267075" y="2084388"/>
            <a:ext cx="884238" cy="768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477" name="Rectangle 12"/>
          <p:cNvSpPr>
            <a:spLocks noChangeArrowheads="1"/>
          </p:cNvSpPr>
          <p:nvPr/>
        </p:nvSpPr>
        <p:spPr bwMode="auto">
          <a:xfrm>
            <a:off x="4533900" y="2046288"/>
            <a:ext cx="884238" cy="768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478" name="Rectangle 13"/>
          <p:cNvSpPr>
            <a:spLocks noChangeArrowheads="1"/>
          </p:cNvSpPr>
          <p:nvPr/>
        </p:nvSpPr>
        <p:spPr bwMode="auto">
          <a:xfrm>
            <a:off x="5800725" y="2046288"/>
            <a:ext cx="884238" cy="768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479" name="Rectangle 14"/>
          <p:cNvSpPr>
            <a:spLocks noChangeArrowheads="1"/>
          </p:cNvSpPr>
          <p:nvPr/>
        </p:nvSpPr>
        <p:spPr bwMode="auto">
          <a:xfrm>
            <a:off x="7069138" y="2046288"/>
            <a:ext cx="884237" cy="768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480" name="Rectangle 15"/>
          <p:cNvSpPr>
            <a:spLocks noChangeArrowheads="1"/>
          </p:cNvSpPr>
          <p:nvPr/>
        </p:nvSpPr>
        <p:spPr bwMode="auto">
          <a:xfrm>
            <a:off x="731838" y="3121025"/>
            <a:ext cx="884237" cy="768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481" name="Rectangle 16"/>
          <p:cNvSpPr>
            <a:spLocks noChangeArrowheads="1"/>
          </p:cNvSpPr>
          <p:nvPr/>
        </p:nvSpPr>
        <p:spPr bwMode="auto">
          <a:xfrm>
            <a:off x="1998663" y="3121025"/>
            <a:ext cx="884237" cy="768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482" name="Rectangle 17"/>
          <p:cNvSpPr>
            <a:spLocks noChangeArrowheads="1"/>
          </p:cNvSpPr>
          <p:nvPr/>
        </p:nvSpPr>
        <p:spPr bwMode="auto">
          <a:xfrm>
            <a:off x="3267075" y="3121025"/>
            <a:ext cx="884238" cy="768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483" name="Rectangle 18"/>
          <p:cNvSpPr>
            <a:spLocks noChangeArrowheads="1"/>
          </p:cNvSpPr>
          <p:nvPr/>
        </p:nvSpPr>
        <p:spPr bwMode="auto">
          <a:xfrm>
            <a:off x="4533900" y="3082925"/>
            <a:ext cx="884238" cy="768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484" name="Rectangle 19"/>
          <p:cNvSpPr>
            <a:spLocks noChangeArrowheads="1"/>
          </p:cNvSpPr>
          <p:nvPr/>
        </p:nvSpPr>
        <p:spPr bwMode="auto">
          <a:xfrm>
            <a:off x="5800725" y="3082925"/>
            <a:ext cx="884238" cy="768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485" name="Rectangle 20"/>
          <p:cNvSpPr>
            <a:spLocks noChangeArrowheads="1"/>
          </p:cNvSpPr>
          <p:nvPr/>
        </p:nvSpPr>
        <p:spPr bwMode="auto">
          <a:xfrm>
            <a:off x="7069138" y="3082925"/>
            <a:ext cx="884237" cy="768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486" name="Oval 21"/>
          <p:cNvSpPr>
            <a:spLocks noChangeArrowheads="1"/>
          </p:cNvSpPr>
          <p:nvPr/>
        </p:nvSpPr>
        <p:spPr bwMode="auto">
          <a:xfrm>
            <a:off x="1116013" y="2890838"/>
            <a:ext cx="152400" cy="153987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487" name="Line 22"/>
          <p:cNvSpPr>
            <a:spLocks noChangeShapeType="1"/>
          </p:cNvSpPr>
          <p:nvPr/>
        </p:nvSpPr>
        <p:spPr bwMode="auto">
          <a:xfrm>
            <a:off x="1268413" y="2968625"/>
            <a:ext cx="5646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2488" name="Line 23"/>
          <p:cNvSpPr>
            <a:spLocks noChangeShapeType="1"/>
          </p:cNvSpPr>
          <p:nvPr/>
        </p:nvSpPr>
        <p:spPr bwMode="auto">
          <a:xfrm flipV="1">
            <a:off x="3035300" y="1277938"/>
            <a:ext cx="1588" cy="1690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2489" name="Oval 24"/>
          <p:cNvSpPr>
            <a:spLocks noChangeArrowheads="1"/>
          </p:cNvSpPr>
          <p:nvPr/>
        </p:nvSpPr>
        <p:spPr bwMode="auto">
          <a:xfrm>
            <a:off x="5532438" y="2890838"/>
            <a:ext cx="153987" cy="153987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490" name="Text Box 25"/>
          <p:cNvSpPr txBox="1">
            <a:spLocks noChangeArrowheads="1"/>
          </p:cNvSpPr>
          <p:nvPr/>
        </p:nvSpPr>
        <p:spPr bwMode="auto">
          <a:xfrm>
            <a:off x="2959100" y="26225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B</a:t>
            </a:r>
          </a:p>
        </p:txBody>
      </p:sp>
      <p:sp>
        <p:nvSpPr>
          <p:cNvPr id="62491" name="Text Box 26"/>
          <p:cNvSpPr txBox="1">
            <a:spLocks noChangeArrowheads="1"/>
          </p:cNvSpPr>
          <p:nvPr/>
        </p:nvSpPr>
        <p:spPr bwMode="auto">
          <a:xfrm>
            <a:off x="769938" y="27765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A</a:t>
            </a:r>
          </a:p>
        </p:txBody>
      </p:sp>
      <p:sp>
        <p:nvSpPr>
          <p:cNvPr id="62492" name="Text Box 27"/>
          <p:cNvSpPr txBox="1">
            <a:spLocks noChangeArrowheads="1"/>
          </p:cNvSpPr>
          <p:nvPr/>
        </p:nvSpPr>
        <p:spPr bwMode="auto">
          <a:xfrm>
            <a:off x="2882900" y="9715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D</a:t>
            </a:r>
          </a:p>
        </p:txBody>
      </p:sp>
      <p:sp>
        <p:nvSpPr>
          <p:cNvPr id="62493" name="Text Box 28"/>
          <p:cNvSpPr txBox="1">
            <a:spLocks noChangeArrowheads="1"/>
          </p:cNvSpPr>
          <p:nvPr/>
        </p:nvSpPr>
        <p:spPr bwMode="auto">
          <a:xfrm>
            <a:off x="5416550" y="25844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C</a:t>
            </a:r>
          </a:p>
        </p:txBody>
      </p:sp>
      <p:sp>
        <p:nvSpPr>
          <p:cNvPr id="62494" name="Rectangle 29"/>
          <p:cNvSpPr>
            <a:spLocks noChangeArrowheads="1"/>
          </p:cNvSpPr>
          <p:nvPr/>
        </p:nvSpPr>
        <p:spPr bwMode="auto">
          <a:xfrm>
            <a:off x="808038" y="4311650"/>
            <a:ext cx="3495675" cy="165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r-TR"/>
          </a:p>
        </p:txBody>
      </p:sp>
      <p:sp>
        <p:nvSpPr>
          <p:cNvPr id="62495" name="Rectangle 30"/>
          <p:cNvSpPr>
            <a:spLocks noChangeArrowheads="1"/>
          </p:cNvSpPr>
          <p:nvPr/>
        </p:nvSpPr>
        <p:spPr bwMode="auto">
          <a:xfrm>
            <a:off x="4495800" y="4311650"/>
            <a:ext cx="3495675" cy="165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r-TR"/>
          </a:p>
        </p:txBody>
      </p:sp>
      <p:sp>
        <p:nvSpPr>
          <p:cNvPr id="62496" name="Line 31"/>
          <p:cNvSpPr>
            <a:spLocks noChangeShapeType="1"/>
          </p:cNvSpPr>
          <p:nvPr/>
        </p:nvSpPr>
        <p:spPr bwMode="auto">
          <a:xfrm>
            <a:off x="1076325" y="4657725"/>
            <a:ext cx="1958975" cy="53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2497" name="Line 32"/>
          <p:cNvSpPr>
            <a:spLocks noChangeShapeType="1"/>
          </p:cNvSpPr>
          <p:nvPr/>
        </p:nvSpPr>
        <p:spPr bwMode="auto">
          <a:xfrm>
            <a:off x="3035300" y="5195888"/>
            <a:ext cx="80645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2498" name="Line 33"/>
          <p:cNvSpPr>
            <a:spLocks noChangeShapeType="1"/>
          </p:cNvSpPr>
          <p:nvPr/>
        </p:nvSpPr>
        <p:spPr bwMode="auto">
          <a:xfrm>
            <a:off x="5032375" y="4657725"/>
            <a:ext cx="576263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2499" name="Line 34"/>
          <p:cNvSpPr>
            <a:spLocks noChangeShapeType="1"/>
          </p:cNvSpPr>
          <p:nvPr/>
        </p:nvSpPr>
        <p:spPr bwMode="auto">
          <a:xfrm>
            <a:off x="5608638" y="4811713"/>
            <a:ext cx="0" cy="49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2500" name="Line 35"/>
          <p:cNvSpPr>
            <a:spLocks noChangeShapeType="1"/>
          </p:cNvSpPr>
          <p:nvPr/>
        </p:nvSpPr>
        <p:spPr bwMode="auto">
          <a:xfrm>
            <a:off x="5608638" y="5310188"/>
            <a:ext cx="652462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2501" name="Text Box 36"/>
          <p:cNvSpPr txBox="1">
            <a:spLocks noChangeArrowheads="1"/>
          </p:cNvSpPr>
          <p:nvPr/>
        </p:nvSpPr>
        <p:spPr bwMode="auto">
          <a:xfrm>
            <a:off x="6415088" y="5656263"/>
            <a:ext cx="1595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/>
              <a:t>log (distance)</a:t>
            </a:r>
          </a:p>
        </p:txBody>
      </p:sp>
      <p:sp>
        <p:nvSpPr>
          <p:cNvPr id="62502" name="Text Box 37"/>
          <p:cNvSpPr txBox="1">
            <a:spLocks noChangeArrowheads="1"/>
          </p:cNvSpPr>
          <p:nvPr/>
        </p:nvSpPr>
        <p:spPr bwMode="auto">
          <a:xfrm>
            <a:off x="808038" y="5656263"/>
            <a:ext cx="1506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/>
              <a:t>log (distance)</a:t>
            </a:r>
          </a:p>
        </p:txBody>
      </p:sp>
      <p:sp>
        <p:nvSpPr>
          <p:cNvPr id="62503" name="Text Box 38"/>
          <p:cNvSpPr txBox="1">
            <a:spLocks noChangeArrowheads="1"/>
          </p:cNvSpPr>
          <p:nvPr/>
        </p:nvSpPr>
        <p:spPr bwMode="auto">
          <a:xfrm>
            <a:off x="808038" y="4351338"/>
            <a:ext cx="2127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/>
              <a:t>received power (dB)</a:t>
            </a:r>
          </a:p>
        </p:txBody>
      </p:sp>
      <p:sp>
        <p:nvSpPr>
          <p:cNvPr id="62504" name="Text Box 39"/>
          <p:cNvSpPr txBox="1">
            <a:spLocks noChangeArrowheads="1"/>
          </p:cNvSpPr>
          <p:nvPr/>
        </p:nvSpPr>
        <p:spPr bwMode="auto">
          <a:xfrm>
            <a:off x="4533900" y="4351338"/>
            <a:ext cx="2127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/>
              <a:t>received power (dB)</a:t>
            </a:r>
          </a:p>
        </p:txBody>
      </p:sp>
      <p:sp>
        <p:nvSpPr>
          <p:cNvPr id="62505" name="Text Box 40"/>
          <p:cNvSpPr txBox="1">
            <a:spLocks noChangeArrowheads="1"/>
          </p:cNvSpPr>
          <p:nvPr/>
        </p:nvSpPr>
        <p:spPr bwMode="auto">
          <a:xfrm>
            <a:off x="869950" y="46593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A</a:t>
            </a:r>
          </a:p>
        </p:txBody>
      </p:sp>
      <p:sp>
        <p:nvSpPr>
          <p:cNvPr id="62506" name="Text Box 41"/>
          <p:cNvSpPr txBox="1">
            <a:spLocks noChangeArrowheads="1"/>
          </p:cNvSpPr>
          <p:nvPr/>
        </p:nvSpPr>
        <p:spPr bwMode="auto">
          <a:xfrm>
            <a:off x="2805113" y="51958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C</a:t>
            </a:r>
          </a:p>
        </p:txBody>
      </p:sp>
      <p:sp>
        <p:nvSpPr>
          <p:cNvPr id="62507" name="Text Box 42"/>
          <p:cNvSpPr txBox="1">
            <a:spLocks noChangeArrowheads="1"/>
          </p:cNvSpPr>
          <p:nvPr/>
        </p:nvSpPr>
        <p:spPr bwMode="auto">
          <a:xfrm>
            <a:off x="5570538" y="46196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B</a:t>
            </a:r>
          </a:p>
        </p:txBody>
      </p:sp>
      <p:sp>
        <p:nvSpPr>
          <p:cNvPr id="62508" name="Text Box 43"/>
          <p:cNvSpPr txBox="1">
            <a:spLocks noChangeArrowheads="1"/>
          </p:cNvSpPr>
          <p:nvPr/>
        </p:nvSpPr>
        <p:spPr bwMode="auto">
          <a:xfrm>
            <a:off x="5262563" y="5157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62509" name="Text Box 44"/>
          <p:cNvSpPr txBox="1">
            <a:spLocks noChangeArrowheads="1"/>
          </p:cNvSpPr>
          <p:nvPr/>
        </p:nvSpPr>
        <p:spPr bwMode="auto">
          <a:xfrm>
            <a:off x="4764088" y="46196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A</a:t>
            </a:r>
          </a:p>
        </p:txBody>
      </p:sp>
      <p:sp>
        <p:nvSpPr>
          <p:cNvPr id="62510" name="Text Box 45"/>
          <p:cNvSpPr txBox="1">
            <a:spLocks noChangeArrowheads="1"/>
          </p:cNvSpPr>
          <p:nvPr/>
        </p:nvSpPr>
        <p:spPr bwMode="auto">
          <a:xfrm>
            <a:off x="6108700" y="54641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D</a:t>
            </a:r>
          </a:p>
        </p:txBody>
      </p:sp>
      <p:sp>
        <p:nvSpPr>
          <p:cNvPr id="62511" name="Text Box 46"/>
          <p:cNvSpPr txBox="1">
            <a:spLocks noChangeArrowheads="1"/>
          </p:cNvSpPr>
          <p:nvPr/>
        </p:nvSpPr>
        <p:spPr bwMode="auto">
          <a:xfrm>
            <a:off x="2767013" y="4887913"/>
            <a:ext cx="1109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/>
              <a:t>Breakpoint</a:t>
            </a:r>
          </a:p>
        </p:txBody>
      </p:sp>
      <p:sp>
        <p:nvSpPr>
          <p:cNvPr id="62512" name="Text Box 47"/>
          <p:cNvSpPr txBox="1">
            <a:spLocks noChangeArrowheads="1"/>
          </p:cNvSpPr>
          <p:nvPr/>
        </p:nvSpPr>
        <p:spPr bwMode="auto">
          <a:xfrm>
            <a:off x="5416550" y="3044825"/>
            <a:ext cx="1109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/>
              <a:t>Breakpoint</a:t>
            </a:r>
          </a:p>
        </p:txBody>
      </p:sp>
      <p:sp>
        <p:nvSpPr>
          <p:cNvPr id="62513" name="Text Box 48"/>
          <p:cNvSpPr txBox="1">
            <a:spLocks noChangeArrowheads="1"/>
          </p:cNvSpPr>
          <p:nvPr/>
        </p:nvSpPr>
        <p:spPr bwMode="auto">
          <a:xfrm>
            <a:off x="1522413" y="4824413"/>
            <a:ext cx="493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/>
              <a:t>n=2</a:t>
            </a:r>
          </a:p>
        </p:txBody>
      </p:sp>
      <p:sp>
        <p:nvSpPr>
          <p:cNvPr id="62514" name="Text Box 49"/>
          <p:cNvSpPr txBox="1">
            <a:spLocks noChangeArrowheads="1"/>
          </p:cNvSpPr>
          <p:nvPr/>
        </p:nvSpPr>
        <p:spPr bwMode="auto">
          <a:xfrm>
            <a:off x="3457575" y="5272088"/>
            <a:ext cx="493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/>
              <a:t>n=4</a:t>
            </a:r>
          </a:p>
        </p:txBody>
      </p:sp>
      <p:sp>
        <p:nvSpPr>
          <p:cNvPr id="62515" name="Text Box 50"/>
          <p:cNvSpPr txBox="1">
            <a:spLocks noChangeArrowheads="1"/>
          </p:cNvSpPr>
          <p:nvPr/>
        </p:nvSpPr>
        <p:spPr bwMode="auto">
          <a:xfrm>
            <a:off x="5072063" y="4735513"/>
            <a:ext cx="493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/>
              <a:t>n=2</a:t>
            </a:r>
          </a:p>
        </p:txBody>
      </p:sp>
      <p:sp>
        <p:nvSpPr>
          <p:cNvPr id="62516" name="Text Box 51"/>
          <p:cNvSpPr txBox="1">
            <a:spLocks noChangeArrowheads="1"/>
          </p:cNvSpPr>
          <p:nvPr/>
        </p:nvSpPr>
        <p:spPr bwMode="auto">
          <a:xfrm>
            <a:off x="5262563" y="5464175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/>
              <a:t>n=4~8</a:t>
            </a:r>
          </a:p>
        </p:txBody>
      </p:sp>
      <p:sp>
        <p:nvSpPr>
          <p:cNvPr id="62517" name="AutoShape 52"/>
          <p:cNvSpPr>
            <a:spLocks/>
          </p:cNvSpPr>
          <p:nvPr/>
        </p:nvSpPr>
        <p:spPr bwMode="auto">
          <a:xfrm>
            <a:off x="5878513" y="4773613"/>
            <a:ext cx="230187" cy="536575"/>
          </a:xfrm>
          <a:prstGeom prst="rightBrace">
            <a:avLst>
              <a:gd name="adj1" fmla="val 194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2518" name="Text Box 53"/>
          <p:cNvSpPr txBox="1">
            <a:spLocks noChangeArrowheads="1"/>
          </p:cNvSpPr>
          <p:nvPr/>
        </p:nvSpPr>
        <p:spPr bwMode="auto">
          <a:xfrm>
            <a:off x="6030913" y="4887913"/>
            <a:ext cx="1074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/>
              <a:t>15~20dB</a:t>
            </a:r>
          </a:p>
        </p:txBody>
      </p:sp>
      <p:sp>
        <p:nvSpPr>
          <p:cNvPr id="62519" name="Text Box 54"/>
          <p:cNvSpPr txBox="1">
            <a:spLocks noChangeArrowheads="1"/>
          </p:cNvSpPr>
          <p:nvPr/>
        </p:nvSpPr>
        <p:spPr bwMode="auto">
          <a:xfrm>
            <a:off x="4648200" y="1239838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Building Blocks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63491" name="Line 2"/>
          <p:cNvSpPr>
            <a:spLocks noChangeShapeType="1"/>
          </p:cNvSpPr>
          <p:nvPr/>
        </p:nvSpPr>
        <p:spPr bwMode="auto">
          <a:xfrm>
            <a:off x="2955925" y="1219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3492" name="Line 3"/>
          <p:cNvSpPr>
            <a:spLocks noChangeShapeType="1"/>
          </p:cNvSpPr>
          <p:nvPr/>
        </p:nvSpPr>
        <p:spPr bwMode="auto">
          <a:xfrm flipV="1">
            <a:off x="2955925" y="1828800"/>
            <a:ext cx="1054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3493" name="Line 4"/>
          <p:cNvSpPr>
            <a:spLocks noChangeShapeType="1"/>
          </p:cNvSpPr>
          <p:nvPr/>
        </p:nvSpPr>
        <p:spPr bwMode="auto">
          <a:xfrm>
            <a:off x="2181225" y="1219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3494" name="Line 5"/>
          <p:cNvSpPr>
            <a:spLocks noChangeShapeType="1"/>
          </p:cNvSpPr>
          <p:nvPr/>
        </p:nvSpPr>
        <p:spPr bwMode="auto">
          <a:xfrm flipV="1">
            <a:off x="563563" y="1828800"/>
            <a:ext cx="1617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3495" name="Line 6"/>
          <p:cNvSpPr>
            <a:spLocks noChangeShapeType="1"/>
          </p:cNvSpPr>
          <p:nvPr/>
        </p:nvSpPr>
        <p:spPr bwMode="auto">
          <a:xfrm>
            <a:off x="2955925" y="2743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3496" name="Line 7"/>
          <p:cNvSpPr>
            <a:spLocks noChangeShapeType="1"/>
          </p:cNvSpPr>
          <p:nvPr/>
        </p:nvSpPr>
        <p:spPr bwMode="auto">
          <a:xfrm flipV="1">
            <a:off x="2955925" y="2743200"/>
            <a:ext cx="1054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3497" name="Line 8"/>
          <p:cNvSpPr>
            <a:spLocks noChangeShapeType="1"/>
          </p:cNvSpPr>
          <p:nvPr/>
        </p:nvSpPr>
        <p:spPr bwMode="auto">
          <a:xfrm>
            <a:off x="2181225" y="2743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3498" name="Line 9"/>
          <p:cNvSpPr>
            <a:spLocks noChangeShapeType="1"/>
          </p:cNvSpPr>
          <p:nvPr/>
        </p:nvSpPr>
        <p:spPr bwMode="auto">
          <a:xfrm flipV="1">
            <a:off x="492125" y="2743200"/>
            <a:ext cx="168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3499" name="Line 10"/>
          <p:cNvSpPr>
            <a:spLocks noChangeShapeType="1"/>
          </p:cNvSpPr>
          <p:nvPr/>
        </p:nvSpPr>
        <p:spPr bwMode="auto">
          <a:xfrm>
            <a:off x="1266825" y="2286000"/>
            <a:ext cx="3236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63500" name="Group 11"/>
          <p:cNvGrpSpPr>
            <a:grpSpLocks/>
          </p:cNvGrpSpPr>
          <p:nvPr/>
        </p:nvGrpSpPr>
        <p:grpSpPr bwMode="auto">
          <a:xfrm>
            <a:off x="2462213" y="1905000"/>
            <a:ext cx="141287" cy="381000"/>
            <a:chOff x="4464" y="2304"/>
            <a:chExt cx="96" cy="288"/>
          </a:xfrm>
        </p:grpSpPr>
        <p:grpSp>
          <p:nvGrpSpPr>
            <p:cNvPr id="63562" name="Group 12"/>
            <p:cNvGrpSpPr>
              <a:grpSpLocks/>
            </p:cNvGrpSpPr>
            <p:nvPr/>
          </p:nvGrpSpPr>
          <p:grpSpPr bwMode="auto">
            <a:xfrm>
              <a:off x="4464" y="2304"/>
              <a:ext cx="96" cy="240"/>
              <a:chOff x="2016" y="1104"/>
              <a:chExt cx="96" cy="240"/>
            </a:xfrm>
          </p:grpSpPr>
          <p:sp>
            <p:nvSpPr>
              <p:cNvPr id="63564" name="Line 13"/>
              <p:cNvSpPr>
                <a:spLocks noChangeShapeType="1"/>
              </p:cNvSpPr>
              <p:nvPr/>
            </p:nvSpPr>
            <p:spPr bwMode="auto">
              <a:xfrm>
                <a:off x="2064" y="115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3565" name="AutoShape 14"/>
              <p:cNvSpPr>
                <a:spLocks noChangeArrowheads="1"/>
              </p:cNvSpPr>
              <p:nvPr/>
            </p:nvSpPr>
            <p:spPr bwMode="auto">
              <a:xfrm>
                <a:off x="2016" y="1104"/>
                <a:ext cx="96" cy="48"/>
              </a:xfrm>
              <a:prstGeom prst="flowChartMerg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d-ID" sz="2400"/>
              </a:p>
            </p:txBody>
          </p:sp>
        </p:grpSp>
        <p:sp>
          <p:nvSpPr>
            <p:cNvPr id="63563" name="Rectangle 15"/>
            <p:cNvSpPr>
              <a:spLocks noChangeArrowheads="1"/>
            </p:cNvSpPr>
            <p:nvPr/>
          </p:nvSpPr>
          <p:spPr bwMode="auto">
            <a:xfrm>
              <a:off x="4464" y="2544"/>
              <a:ext cx="96" cy="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63501" name="Line 16"/>
          <p:cNvSpPr>
            <a:spLocks noChangeShapeType="1"/>
          </p:cNvSpPr>
          <p:nvPr/>
        </p:nvSpPr>
        <p:spPr bwMode="auto">
          <a:xfrm flipH="1">
            <a:off x="844550" y="2286000"/>
            <a:ext cx="16891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3502" name="Line 17"/>
          <p:cNvSpPr>
            <a:spLocks noChangeShapeType="1"/>
          </p:cNvSpPr>
          <p:nvPr/>
        </p:nvSpPr>
        <p:spPr bwMode="auto">
          <a:xfrm>
            <a:off x="2111375" y="228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3503" name="Rectangle 18"/>
          <p:cNvSpPr>
            <a:spLocks noChangeArrowheads="1"/>
          </p:cNvSpPr>
          <p:nvPr/>
        </p:nvSpPr>
        <p:spPr bwMode="auto">
          <a:xfrm flipH="1">
            <a:off x="1758950" y="2362200"/>
            <a:ext cx="280988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ym typeface="Symbol" pitchFamily="18" charset="2"/>
              </a:rPr>
              <a:t></a:t>
            </a:r>
            <a:endParaRPr lang="en-US" sz="2400"/>
          </a:p>
        </p:txBody>
      </p:sp>
      <p:sp>
        <p:nvSpPr>
          <p:cNvPr id="63504" name="Text Box 19"/>
          <p:cNvSpPr txBox="1">
            <a:spLocks noChangeArrowheads="1"/>
          </p:cNvSpPr>
          <p:nvPr/>
        </p:nvSpPr>
        <p:spPr bwMode="auto">
          <a:xfrm>
            <a:off x="2744788" y="1905000"/>
            <a:ext cx="1406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MOBILE</a:t>
            </a:r>
          </a:p>
        </p:txBody>
      </p:sp>
      <p:sp>
        <p:nvSpPr>
          <p:cNvPr id="63505" name="Text Box 20"/>
          <p:cNvSpPr txBox="1">
            <a:spLocks noChangeArrowheads="1"/>
          </p:cNvSpPr>
          <p:nvPr/>
        </p:nvSpPr>
        <p:spPr bwMode="auto">
          <a:xfrm>
            <a:off x="1195388" y="1524000"/>
            <a:ext cx="1338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Building</a:t>
            </a:r>
          </a:p>
        </p:txBody>
      </p:sp>
      <p:sp>
        <p:nvSpPr>
          <p:cNvPr id="63506" name="Text Box 21"/>
          <p:cNvSpPr txBox="1">
            <a:spLocks noChangeArrowheads="1"/>
          </p:cNvSpPr>
          <p:nvPr/>
        </p:nvSpPr>
        <p:spPr bwMode="auto">
          <a:xfrm>
            <a:off x="280988" y="2895600"/>
            <a:ext cx="133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Incident Wave</a:t>
            </a:r>
          </a:p>
        </p:txBody>
      </p:sp>
      <p:sp>
        <p:nvSpPr>
          <p:cNvPr id="63507" name="Text Box 22"/>
          <p:cNvSpPr txBox="1">
            <a:spLocks noChangeArrowheads="1"/>
          </p:cNvSpPr>
          <p:nvPr/>
        </p:nvSpPr>
        <p:spPr bwMode="auto">
          <a:xfrm>
            <a:off x="2955925" y="2971800"/>
            <a:ext cx="415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 = incident angle relative to street</a:t>
            </a:r>
          </a:p>
        </p:txBody>
      </p:sp>
      <p:sp>
        <p:nvSpPr>
          <p:cNvPr id="63508" name="Text Box 23"/>
          <p:cNvSpPr txBox="1">
            <a:spLocks noChangeArrowheads="1"/>
          </p:cNvSpPr>
          <p:nvPr/>
        </p:nvSpPr>
        <p:spPr bwMode="auto">
          <a:xfrm>
            <a:off x="1336675" y="3048000"/>
            <a:ext cx="133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Building</a:t>
            </a:r>
          </a:p>
        </p:txBody>
      </p:sp>
      <p:sp>
        <p:nvSpPr>
          <p:cNvPr id="63509" name="Text Box 24"/>
          <p:cNvSpPr txBox="1">
            <a:spLocks noChangeArrowheads="1"/>
          </p:cNvSpPr>
          <p:nvPr/>
        </p:nvSpPr>
        <p:spPr bwMode="auto">
          <a:xfrm>
            <a:off x="2955925" y="2743200"/>
            <a:ext cx="1336675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ct val="50000"/>
              </a:spcBef>
            </a:pPr>
            <a:r>
              <a:rPr lang="en-US" sz="1400" b="1"/>
              <a:t>Building</a:t>
            </a:r>
          </a:p>
        </p:txBody>
      </p:sp>
      <p:sp>
        <p:nvSpPr>
          <p:cNvPr id="63510" name="Text Box 25"/>
          <p:cNvSpPr txBox="1">
            <a:spLocks noChangeArrowheads="1"/>
          </p:cNvSpPr>
          <p:nvPr/>
        </p:nvSpPr>
        <p:spPr bwMode="auto">
          <a:xfrm>
            <a:off x="2955925" y="1524000"/>
            <a:ext cx="133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Building</a:t>
            </a:r>
          </a:p>
        </p:txBody>
      </p:sp>
      <p:grpSp>
        <p:nvGrpSpPr>
          <p:cNvPr id="63511" name="Group 26"/>
          <p:cNvGrpSpPr>
            <a:grpSpLocks/>
          </p:cNvGrpSpPr>
          <p:nvPr/>
        </p:nvGrpSpPr>
        <p:grpSpPr bwMode="auto">
          <a:xfrm>
            <a:off x="395288" y="3357563"/>
            <a:ext cx="8280400" cy="2976562"/>
            <a:chOff x="528" y="1872"/>
            <a:chExt cx="5184" cy="2112"/>
          </a:xfrm>
        </p:grpSpPr>
        <p:sp>
          <p:nvSpPr>
            <p:cNvPr id="63513" name="Rectangle 27" descr="70%"/>
            <p:cNvSpPr>
              <a:spLocks noChangeArrowheads="1"/>
            </p:cNvSpPr>
            <p:nvPr/>
          </p:nvSpPr>
          <p:spPr bwMode="auto">
            <a:xfrm>
              <a:off x="576" y="3408"/>
              <a:ext cx="5136" cy="288"/>
            </a:xfrm>
            <a:prstGeom prst="rect">
              <a:avLst/>
            </a:prstGeom>
            <a:pattFill prst="pct70">
              <a:fgClr>
                <a:schemeClr val="tx1"/>
              </a:fgClr>
              <a:bgClr>
                <a:srgbClr val="FFFFFF"/>
              </a:bgClr>
            </a:patt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d-ID" sz="1400" b="1"/>
            </a:p>
          </p:txBody>
        </p:sp>
        <p:sp>
          <p:nvSpPr>
            <p:cNvPr id="63514" name="Rectangle 28"/>
            <p:cNvSpPr>
              <a:spLocks noChangeArrowheads="1"/>
            </p:cNvSpPr>
            <p:nvPr/>
          </p:nvSpPr>
          <p:spPr bwMode="auto">
            <a:xfrm>
              <a:off x="1344" y="2400"/>
              <a:ext cx="384" cy="100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3515" name="Rectangle 29"/>
            <p:cNvSpPr>
              <a:spLocks noChangeArrowheads="1"/>
            </p:cNvSpPr>
            <p:nvPr/>
          </p:nvSpPr>
          <p:spPr bwMode="auto">
            <a:xfrm>
              <a:off x="2112" y="2832"/>
              <a:ext cx="336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3516" name="Rectangle 30"/>
            <p:cNvSpPr>
              <a:spLocks noChangeArrowheads="1"/>
            </p:cNvSpPr>
            <p:nvPr/>
          </p:nvSpPr>
          <p:spPr bwMode="auto">
            <a:xfrm>
              <a:off x="2832" y="2832"/>
              <a:ext cx="336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3517" name="Rectangle 31"/>
            <p:cNvSpPr>
              <a:spLocks noChangeArrowheads="1"/>
            </p:cNvSpPr>
            <p:nvPr/>
          </p:nvSpPr>
          <p:spPr bwMode="auto">
            <a:xfrm>
              <a:off x="3552" y="2832"/>
              <a:ext cx="336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3518" name="Rectangle 32"/>
            <p:cNvSpPr>
              <a:spLocks noChangeArrowheads="1"/>
            </p:cNvSpPr>
            <p:nvPr/>
          </p:nvSpPr>
          <p:spPr bwMode="auto">
            <a:xfrm>
              <a:off x="4224" y="2832"/>
              <a:ext cx="336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3519" name="Rectangle 33"/>
            <p:cNvSpPr>
              <a:spLocks noChangeArrowheads="1"/>
            </p:cNvSpPr>
            <p:nvPr/>
          </p:nvSpPr>
          <p:spPr bwMode="auto">
            <a:xfrm>
              <a:off x="4944" y="2832"/>
              <a:ext cx="336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63520" name="Group 34"/>
            <p:cNvGrpSpPr>
              <a:grpSpLocks/>
            </p:cNvGrpSpPr>
            <p:nvPr/>
          </p:nvGrpSpPr>
          <p:grpSpPr bwMode="auto">
            <a:xfrm>
              <a:off x="1488" y="2160"/>
              <a:ext cx="96" cy="240"/>
              <a:chOff x="2016" y="1104"/>
              <a:chExt cx="96" cy="240"/>
            </a:xfrm>
          </p:grpSpPr>
          <p:sp>
            <p:nvSpPr>
              <p:cNvPr id="63560" name="Line 35"/>
              <p:cNvSpPr>
                <a:spLocks noChangeShapeType="1"/>
              </p:cNvSpPr>
              <p:nvPr/>
            </p:nvSpPr>
            <p:spPr bwMode="auto">
              <a:xfrm>
                <a:off x="2064" y="115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3561" name="AutoShape 36"/>
              <p:cNvSpPr>
                <a:spLocks noChangeArrowheads="1"/>
              </p:cNvSpPr>
              <p:nvPr/>
            </p:nvSpPr>
            <p:spPr bwMode="auto">
              <a:xfrm>
                <a:off x="2016" y="1104"/>
                <a:ext cx="96" cy="48"/>
              </a:xfrm>
              <a:prstGeom prst="flowChartMerg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d-ID" sz="2400"/>
              </a:p>
            </p:txBody>
          </p:sp>
        </p:grpSp>
        <p:grpSp>
          <p:nvGrpSpPr>
            <p:cNvPr id="63521" name="Group 37"/>
            <p:cNvGrpSpPr>
              <a:grpSpLocks/>
            </p:cNvGrpSpPr>
            <p:nvPr/>
          </p:nvGrpSpPr>
          <p:grpSpPr bwMode="auto">
            <a:xfrm>
              <a:off x="4704" y="3120"/>
              <a:ext cx="96" cy="288"/>
              <a:chOff x="4464" y="2304"/>
              <a:chExt cx="96" cy="288"/>
            </a:xfrm>
          </p:grpSpPr>
          <p:grpSp>
            <p:nvGrpSpPr>
              <p:cNvPr id="63556" name="Group 38"/>
              <p:cNvGrpSpPr>
                <a:grpSpLocks/>
              </p:cNvGrpSpPr>
              <p:nvPr/>
            </p:nvGrpSpPr>
            <p:grpSpPr bwMode="auto">
              <a:xfrm>
                <a:off x="4464" y="2304"/>
                <a:ext cx="96" cy="240"/>
                <a:chOff x="2016" y="1104"/>
                <a:chExt cx="96" cy="240"/>
              </a:xfrm>
            </p:grpSpPr>
            <p:sp>
              <p:nvSpPr>
                <p:cNvPr id="63558" name="Line 39"/>
                <p:cNvSpPr>
                  <a:spLocks noChangeShapeType="1"/>
                </p:cNvSpPr>
                <p:nvPr/>
              </p:nvSpPr>
              <p:spPr bwMode="auto">
                <a:xfrm>
                  <a:off x="2064" y="1152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3559" name="AutoShape 40"/>
                <p:cNvSpPr>
                  <a:spLocks noChangeArrowheads="1"/>
                </p:cNvSpPr>
                <p:nvPr/>
              </p:nvSpPr>
              <p:spPr bwMode="auto">
                <a:xfrm>
                  <a:off x="2016" y="1104"/>
                  <a:ext cx="96" cy="48"/>
                </a:xfrm>
                <a:prstGeom prst="flowChartMerg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id-ID" sz="2400"/>
                </a:p>
              </p:txBody>
            </p:sp>
          </p:grpSp>
          <p:sp>
            <p:nvSpPr>
              <p:cNvPr id="63557" name="Rectangle 41"/>
              <p:cNvSpPr>
                <a:spLocks noChangeArrowheads="1"/>
              </p:cNvSpPr>
              <p:nvPr/>
            </p:nvSpPr>
            <p:spPr bwMode="auto">
              <a:xfrm>
                <a:off x="4464" y="2544"/>
                <a:ext cx="96" cy="4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63522" name="Line 42"/>
            <p:cNvSpPr>
              <a:spLocks noChangeShapeType="1"/>
            </p:cNvSpPr>
            <p:nvPr/>
          </p:nvSpPr>
          <p:spPr bwMode="auto">
            <a:xfrm>
              <a:off x="3888" y="35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23" name="Line 43"/>
            <p:cNvSpPr>
              <a:spLocks noChangeShapeType="1"/>
            </p:cNvSpPr>
            <p:nvPr/>
          </p:nvSpPr>
          <p:spPr bwMode="auto">
            <a:xfrm>
              <a:off x="4224" y="35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24" name="Line 44"/>
            <p:cNvSpPr>
              <a:spLocks noChangeShapeType="1"/>
            </p:cNvSpPr>
            <p:nvPr/>
          </p:nvSpPr>
          <p:spPr bwMode="auto">
            <a:xfrm>
              <a:off x="3888" y="3792"/>
              <a:ext cx="33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25" name="Rectangle 45"/>
            <p:cNvSpPr>
              <a:spLocks noChangeArrowheads="1"/>
            </p:cNvSpPr>
            <p:nvPr/>
          </p:nvSpPr>
          <p:spPr bwMode="auto">
            <a:xfrm>
              <a:off x="3984" y="3792"/>
              <a:ext cx="19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w</a:t>
              </a:r>
            </a:p>
          </p:txBody>
        </p:sp>
        <p:sp>
          <p:nvSpPr>
            <p:cNvPr id="63526" name="Line 46"/>
            <p:cNvSpPr>
              <a:spLocks noChangeShapeType="1"/>
            </p:cNvSpPr>
            <p:nvPr/>
          </p:nvSpPr>
          <p:spPr bwMode="auto">
            <a:xfrm>
              <a:off x="1584" y="2160"/>
              <a:ext cx="3360" cy="6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27" name="Line 47"/>
            <p:cNvSpPr>
              <a:spLocks noChangeShapeType="1"/>
            </p:cNvSpPr>
            <p:nvPr/>
          </p:nvSpPr>
          <p:spPr bwMode="auto">
            <a:xfrm flipH="1">
              <a:off x="4752" y="2832"/>
              <a:ext cx="192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28" name="Line 48"/>
            <p:cNvSpPr>
              <a:spLocks noChangeShapeType="1"/>
            </p:cNvSpPr>
            <p:nvPr/>
          </p:nvSpPr>
          <p:spPr bwMode="auto">
            <a:xfrm>
              <a:off x="4560" y="2832"/>
              <a:ext cx="192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29" name="Line 49"/>
            <p:cNvSpPr>
              <a:spLocks noChangeShapeType="1"/>
            </p:cNvSpPr>
            <p:nvPr/>
          </p:nvSpPr>
          <p:spPr bwMode="auto">
            <a:xfrm>
              <a:off x="1632" y="2160"/>
              <a:ext cx="312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30" name="Line 50"/>
            <p:cNvSpPr>
              <a:spLocks noChangeShapeType="1"/>
            </p:cNvSpPr>
            <p:nvPr/>
          </p:nvSpPr>
          <p:spPr bwMode="auto">
            <a:xfrm>
              <a:off x="4752" y="2160"/>
              <a:ext cx="1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31" name="Line 51"/>
            <p:cNvSpPr>
              <a:spLocks noChangeShapeType="1"/>
            </p:cNvSpPr>
            <p:nvPr/>
          </p:nvSpPr>
          <p:spPr bwMode="auto">
            <a:xfrm>
              <a:off x="2496" y="2160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32" name="Rectangle 52"/>
            <p:cNvSpPr>
              <a:spLocks noChangeArrowheads="1"/>
            </p:cNvSpPr>
            <p:nvPr/>
          </p:nvSpPr>
          <p:spPr bwMode="auto">
            <a:xfrm>
              <a:off x="2544" y="2208"/>
              <a:ext cx="19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ym typeface="Symbol" pitchFamily="18" charset="2"/>
                </a:rPr>
                <a:t></a:t>
              </a:r>
              <a:endParaRPr lang="en-US" sz="2400"/>
            </a:p>
          </p:txBody>
        </p:sp>
        <p:sp>
          <p:nvSpPr>
            <p:cNvPr id="63533" name="Line 53"/>
            <p:cNvSpPr>
              <a:spLocks noChangeShapeType="1"/>
            </p:cNvSpPr>
            <p:nvPr/>
          </p:nvSpPr>
          <p:spPr bwMode="auto">
            <a:xfrm>
              <a:off x="3696" y="35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34" name="Line 54"/>
            <p:cNvSpPr>
              <a:spLocks noChangeShapeType="1"/>
            </p:cNvSpPr>
            <p:nvPr/>
          </p:nvSpPr>
          <p:spPr bwMode="auto">
            <a:xfrm>
              <a:off x="2976" y="35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35" name="Line 55"/>
            <p:cNvSpPr>
              <a:spLocks noChangeShapeType="1"/>
            </p:cNvSpPr>
            <p:nvPr/>
          </p:nvSpPr>
          <p:spPr bwMode="auto">
            <a:xfrm>
              <a:off x="2976" y="3792"/>
              <a:ext cx="7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36" name="Rectangle 56"/>
            <p:cNvSpPr>
              <a:spLocks noChangeArrowheads="1"/>
            </p:cNvSpPr>
            <p:nvPr/>
          </p:nvSpPr>
          <p:spPr bwMode="auto">
            <a:xfrm>
              <a:off x="3216" y="3792"/>
              <a:ext cx="19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b</a:t>
              </a:r>
            </a:p>
          </p:txBody>
        </p:sp>
        <p:sp>
          <p:nvSpPr>
            <p:cNvPr id="63537" name="Rectangle 57"/>
            <p:cNvSpPr>
              <a:spLocks noChangeArrowheads="1"/>
            </p:cNvSpPr>
            <p:nvPr/>
          </p:nvSpPr>
          <p:spPr bwMode="auto">
            <a:xfrm>
              <a:off x="4560" y="3456"/>
              <a:ext cx="384" cy="14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/>
                <a:t>Mobile</a:t>
              </a:r>
            </a:p>
          </p:txBody>
        </p:sp>
        <p:sp>
          <p:nvSpPr>
            <p:cNvPr id="63538" name="Line 58"/>
            <p:cNvSpPr>
              <a:spLocks noChangeShapeType="1"/>
            </p:cNvSpPr>
            <p:nvPr/>
          </p:nvSpPr>
          <p:spPr bwMode="auto">
            <a:xfrm>
              <a:off x="1536" y="2064"/>
              <a:ext cx="321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39" name="Rectangle 59"/>
            <p:cNvSpPr>
              <a:spLocks noChangeArrowheads="1"/>
            </p:cNvSpPr>
            <p:nvPr/>
          </p:nvSpPr>
          <p:spPr bwMode="auto">
            <a:xfrm>
              <a:off x="3024" y="1872"/>
              <a:ext cx="19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R</a:t>
              </a:r>
            </a:p>
          </p:txBody>
        </p:sp>
        <p:sp>
          <p:nvSpPr>
            <p:cNvPr id="63540" name="Line 60"/>
            <p:cNvSpPr>
              <a:spLocks noChangeShapeType="1"/>
            </p:cNvSpPr>
            <p:nvPr/>
          </p:nvSpPr>
          <p:spPr bwMode="auto">
            <a:xfrm>
              <a:off x="5280" y="2832"/>
              <a:ext cx="24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41" name="Line 61"/>
            <p:cNvSpPr>
              <a:spLocks noChangeShapeType="1"/>
            </p:cNvSpPr>
            <p:nvPr/>
          </p:nvSpPr>
          <p:spPr bwMode="auto">
            <a:xfrm>
              <a:off x="5280" y="3072"/>
              <a:ext cx="24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42" name="Line 62"/>
            <p:cNvSpPr>
              <a:spLocks noChangeShapeType="1"/>
            </p:cNvSpPr>
            <p:nvPr/>
          </p:nvSpPr>
          <p:spPr bwMode="auto">
            <a:xfrm>
              <a:off x="672" y="2160"/>
              <a:ext cx="7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43" name="Line 63"/>
            <p:cNvSpPr>
              <a:spLocks noChangeShapeType="1"/>
            </p:cNvSpPr>
            <p:nvPr/>
          </p:nvSpPr>
          <p:spPr bwMode="auto">
            <a:xfrm>
              <a:off x="864" y="2832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44" name="Line 64"/>
            <p:cNvSpPr>
              <a:spLocks noChangeShapeType="1"/>
            </p:cNvSpPr>
            <p:nvPr/>
          </p:nvSpPr>
          <p:spPr bwMode="auto">
            <a:xfrm>
              <a:off x="768" y="2160"/>
              <a:ext cx="1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45" name="Rectangle 65"/>
            <p:cNvSpPr>
              <a:spLocks noChangeArrowheads="1"/>
            </p:cNvSpPr>
            <p:nvPr/>
          </p:nvSpPr>
          <p:spPr bwMode="auto">
            <a:xfrm>
              <a:off x="528" y="2544"/>
              <a:ext cx="19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h</a:t>
              </a:r>
              <a:r>
                <a:rPr lang="en-US" sz="2400" baseline="-25000"/>
                <a:t>b</a:t>
              </a:r>
            </a:p>
          </p:txBody>
        </p:sp>
        <p:sp>
          <p:nvSpPr>
            <p:cNvPr id="63546" name="Rectangle 66"/>
            <p:cNvSpPr>
              <a:spLocks noChangeArrowheads="1"/>
            </p:cNvSpPr>
            <p:nvPr/>
          </p:nvSpPr>
          <p:spPr bwMode="auto">
            <a:xfrm>
              <a:off x="1008" y="2352"/>
              <a:ext cx="2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ym typeface="Symbol" pitchFamily="18" charset="2"/>
                </a:rPr>
                <a:t></a:t>
              </a:r>
              <a:r>
                <a:rPr lang="en-US" sz="2400"/>
                <a:t>h</a:t>
              </a:r>
              <a:r>
                <a:rPr lang="en-US" sz="2400" baseline="-25000"/>
                <a:t>b</a:t>
              </a:r>
            </a:p>
          </p:txBody>
        </p:sp>
        <p:sp>
          <p:nvSpPr>
            <p:cNvPr id="63547" name="Line 67"/>
            <p:cNvSpPr>
              <a:spLocks noChangeShapeType="1"/>
            </p:cNvSpPr>
            <p:nvPr/>
          </p:nvSpPr>
          <p:spPr bwMode="auto">
            <a:xfrm>
              <a:off x="912" y="2160"/>
              <a:ext cx="1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48" name="Line 68"/>
            <p:cNvSpPr>
              <a:spLocks noChangeShapeType="1"/>
            </p:cNvSpPr>
            <p:nvPr/>
          </p:nvSpPr>
          <p:spPr bwMode="auto">
            <a:xfrm>
              <a:off x="912" y="2832"/>
              <a:ext cx="1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49" name="Rectangle 69"/>
            <p:cNvSpPr>
              <a:spLocks noChangeArrowheads="1"/>
            </p:cNvSpPr>
            <p:nvPr/>
          </p:nvSpPr>
          <p:spPr bwMode="auto">
            <a:xfrm>
              <a:off x="960" y="3024"/>
              <a:ext cx="2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h</a:t>
              </a:r>
              <a:r>
                <a:rPr lang="en-US" sz="2400" baseline="-25000"/>
                <a:t>r</a:t>
              </a:r>
            </a:p>
          </p:txBody>
        </p:sp>
        <p:sp>
          <p:nvSpPr>
            <p:cNvPr id="63550" name="Rectangle 70"/>
            <p:cNvSpPr>
              <a:spLocks noChangeArrowheads="1"/>
            </p:cNvSpPr>
            <p:nvPr/>
          </p:nvSpPr>
          <p:spPr bwMode="auto">
            <a:xfrm>
              <a:off x="5472" y="2880"/>
              <a:ext cx="2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ym typeface="Symbol" pitchFamily="18" charset="2"/>
                </a:rPr>
                <a:t></a:t>
              </a:r>
              <a:r>
                <a:rPr lang="en-US" sz="2400"/>
                <a:t>h</a:t>
              </a:r>
              <a:r>
                <a:rPr lang="en-US" sz="2400" baseline="-25000"/>
                <a:t>m</a:t>
              </a:r>
            </a:p>
          </p:txBody>
        </p:sp>
        <p:sp>
          <p:nvSpPr>
            <p:cNvPr id="63551" name="Line 71"/>
            <p:cNvSpPr>
              <a:spLocks noChangeShapeType="1"/>
            </p:cNvSpPr>
            <p:nvPr/>
          </p:nvSpPr>
          <p:spPr bwMode="auto">
            <a:xfrm>
              <a:off x="5376" y="2832"/>
              <a:ext cx="1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52" name="Line 72"/>
            <p:cNvSpPr>
              <a:spLocks noChangeShapeType="1"/>
            </p:cNvSpPr>
            <p:nvPr/>
          </p:nvSpPr>
          <p:spPr bwMode="auto">
            <a:xfrm>
              <a:off x="5376" y="3072"/>
              <a:ext cx="1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553" name="Rectangle 73"/>
            <p:cNvSpPr>
              <a:spLocks noChangeArrowheads="1"/>
            </p:cNvSpPr>
            <p:nvPr/>
          </p:nvSpPr>
          <p:spPr bwMode="auto">
            <a:xfrm>
              <a:off x="5424" y="3120"/>
              <a:ext cx="2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h</a:t>
              </a:r>
              <a:r>
                <a:rPr lang="en-US" sz="2400" baseline="-25000"/>
                <a:t>m</a:t>
              </a:r>
            </a:p>
          </p:txBody>
        </p:sp>
        <p:sp>
          <p:nvSpPr>
            <p:cNvPr id="63554" name="Rectangle 74"/>
            <p:cNvSpPr>
              <a:spLocks noChangeArrowheads="1"/>
            </p:cNvSpPr>
            <p:nvPr/>
          </p:nvSpPr>
          <p:spPr bwMode="auto">
            <a:xfrm>
              <a:off x="1104" y="3648"/>
              <a:ext cx="9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/>
                <a:t>Cell site</a:t>
              </a:r>
            </a:p>
          </p:txBody>
        </p:sp>
        <p:sp>
          <p:nvSpPr>
            <p:cNvPr id="63555" name="Text Box 75"/>
            <p:cNvSpPr txBox="1">
              <a:spLocks noChangeArrowheads="1"/>
            </p:cNvSpPr>
            <p:nvPr/>
          </p:nvSpPr>
          <p:spPr bwMode="auto">
            <a:xfrm>
              <a:off x="672" y="3456"/>
              <a:ext cx="672" cy="217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/>
                <a:t>GROUND</a:t>
              </a:r>
            </a:p>
          </p:txBody>
        </p:sp>
      </p:grpSp>
      <p:sp>
        <p:nvSpPr>
          <p:cNvPr id="63512" name="Text Box 76"/>
          <p:cNvSpPr txBox="1">
            <a:spLocks noChangeArrowheads="1"/>
          </p:cNvSpPr>
          <p:nvPr/>
        </p:nvSpPr>
        <p:spPr bwMode="auto">
          <a:xfrm>
            <a:off x="352425" y="609600"/>
            <a:ext cx="35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/>
              <a:t>Diagram Parameter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Rugi-Rugi Propogasi</a:t>
            </a:r>
            <a:endParaRPr lang="id-ID" smtClean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86200"/>
            <a:ext cx="7561262" cy="1752600"/>
          </a:xfrm>
        </p:spPr>
        <p:txBody>
          <a:bodyPr/>
          <a:lstStyle/>
          <a:p>
            <a:pPr eaLnBrk="1" hangingPunct="1"/>
            <a:r>
              <a:rPr lang="en-US" smtClean="0"/>
              <a:t>( Khusus Free Space Loss )</a:t>
            </a:r>
          </a:p>
          <a:p>
            <a:pPr eaLnBrk="1" hangingPunct="1"/>
            <a:r>
              <a:rPr lang="en-US" smtClean="0"/>
              <a:t>Pengaruh pada Komunikasi Bergerak</a:t>
            </a:r>
          </a:p>
          <a:p>
            <a:pPr eaLnBrk="1" hangingPunct="1"/>
            <a:endParaRPr lang="id-ID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</a:t>
            </a:r>
            <a:endParaRPr lang="id-ID" smtClean="0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1. OKUMURA’S model 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* Frek : 100 – 3000 MHz.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* Jarak : 1 – 100 km.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* hTx : 200 m.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* hRx : 3 m.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2. SAKAGMI and KUBOI model 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* Frek : 450 – 2200 MHz.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* Jarak : 0,5 – 10 km.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* hTx : 20 – 100 m.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* Lebar jalan : 5 – 50 m.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* Tinggi gedung : 5 – 80 m.</a:t>
            </a:r>
            <a:endParaRPr lang="id-ID" sz="240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5749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3. HATA’S model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* Frek : 150 – 1500 MHz.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* Jarak : 1 – 20 km.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* hTx : 30 – 200 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* hRx : 1 – 10 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4. M.F.IBRAHIM and J.D.PARSONS model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* Frek : 168 – 900 MHz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* jarak : 2 – 10 km.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* hRx &lt; 3m.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5. W.C.Y LEE model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* Frek : 900 Mhz.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*</a:t>
            </a:r>
            <a:endParaRPr lang="id-ID" sz="280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KLASIFIKASI DAERAH</a:t>
            </a:r>
            <a:endParaRPr lang="id-ID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DAERAH URBAN ( PERKOTAAN 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 * SMALL or MEDIUM sized CITY.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Jika lingkungan berupa gedung bertingkat dengan tinggi rata-rata kurang dari 5 tingkat, lebar jalan kurang dari 15 m.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 * LARGE CITY.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Jika lingkungan berupa gedung bertingkat dengan tinggi rata-rata lebih dari 5 tingkat lebar jalan lebih dari 15 m.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id-ID" sz="280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2. DAERAH SUBURBAN (PEDESAAN).</a:t>
            </a:r>
          </a:p>
          <a:p>
            <a:pPr eaLnBrk="1" hangingPunct="1">
              <a:buFontTx/>
              <a:buNone/>
            </a:pPr>
            <a:r>
              <a:rPr lang="en-US" smtClean="0"/>
              <a:t>Dengan lingkungan area rural dengan pemantulan (scater) rumah dan pepohonan.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3. DAERAH RURAL (OPEN AREA)</a:t>
            </a:r>
          </a:p>
          <a:p>
            <a:pPr eaLnBrk="1" hangingPunct="1">
              <a:buFontTx/>
              <a:buNone/>
            </a:pPr>
            <a:r>
              <a:rPr lang="en-US" smtClean="0"/>
              <a:t>Dengan lingkungan sawah, padang rumput.</a:t>
            </a:r>
            <a:endParaRPr lang="id-ID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sp>
        <p:nvSpPr>
          <p:cNvPr id="1030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725488"/>
          </a:xfrm>
          <a:prstGeom prst="roundRect">
            <a:avLst>
              <a:gd name="adj" fmla="val 21667"/>
            </a:avLst>
          </a:prstGeom>
          <a:noFill/>
        </p:spPr>
        <p:txBody>
          <a:bodyPr anchor="b"/>
          <a:lstStyle/>
          <a:p>
            <a:pPr eaLnBrk="1" hangingPunct="1"/>
            <a:r>
              <a:rPr lang="en-US" sz="3600" smtClean="0"/>
              <a:t>(Reflection &amp; Diffraction ) , continued</a:t>
            </a:r>
            <a:r>
              <a:rPr lang="en-US" sz="4000" smtClean="0"/>
              <a:t> 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20713"/>
            <a:ext cx="4041775" cy="4094162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smtClean="0"/>
              <a:t>The diffraction parameter </a:t>
            </a:r>
            <a:r>
              <a:rPr lang="en-GB" sz="2400" i="1" smtClean="0"/>
              <a:t>v</a:t>
            </a:r>
            <a:r>
              <a:rPr lang="en-GB" sz="2400" smtClean="0"/>
              <a:t> is defined as </a:t>
            </a:r>
          </a:p>
          <a:p>
            <a:pPr eaLnBrk="1" hangingPunct="1">
              <a:buFontTx/>
              <a:buNone/>
            </a:pPr>
            <a:r>
              <a:rPr lang="en-GB" sz="2400" smtClean="0"/>
              <a:t>	</a:t>
            </a:r>
          </a:p>
          <a:p>
            <a:pPr eaLnBrk="1" hangingPunct="1">
              <a:buFontTx/>
              <a:buNone/>
            </a:pPr>
            <a:r>
              <a:rPr lang="en-GB" sz="2400" smtClean="0"/>
              <a:t>where</a:t>
            </a:r>
          </a:p>
          <a:p>
            <a:pPr eaLnBrk="1" hangingPunct="1">
              <a:buFontTx/>
              <a:buNone/>
            </a:pPr>
            <a:r>
              <a:rPr lang="en-GB" sz="2400" smtClean="0"/>
              <a:t>	</a:t>
            </a:r>
            <a:r>
              <a:rPr lang="en-GB" sz="2400" i="1" smtClean="0"/>
              <a:t>h</a:t>
            </a:r>
            <a:r>
              <a:rPr lang="en-GB" sz="2400" i="1" baseline="-25000" smtClean="0"/>
              <a:t>m</a:t>
            </a:r>
            <a:r>
              <a:rPr lang="en-GB" sz="2400" smtClean="0"/>
              <a:t> is the height of the obstacle, and </a:t>
            </a:r>
          </a:p>
          <a:p>
            <a:pPr eaLnBrk="1" hangingPunct="1">
              <a:buFontTx/>
              <a:buNone/>
            </a:pPr>
            <a:r>
              <a:rPr lang="en-GB" sz="2400" smtClean="0"/>
              <a:t>	</a:t>
            </a:r>
            <a:r>
              <a:rPr lang="en-GB" sz="2400" i="1" smtClean="0"/>
              <a:t>d</a:t>
            </a:r>
            <a:r>
              <a:rPr lang="en-GB" sz="2400" i="1" baseline="-25000" smtClean="0"/>
              <a:t>t</a:t>
            </a:r>
            <a:r>
              <a:rPr lang="en-GB" sz="2400" baseline="-25000" smtClean="0"/>
              <a:t> </a:t>
            </a:r>
            <a:r>
              <a:rPr lang="en-GB" sz="2400" smtClean="0"/>
              <a:t> is distance transmitter - obstacle</a:t>
            </a:r>
          </a:p>
          <a:p>
            <a:pPr eaLnBrk="1" hangingPunct="1">
              <a:buFontTx/>
              <a:buNone/>
            </a:pPr>
            <a:r>
              <a:rPr lang="en-GB" sz="2400" smtClean="0"/>
              <a:t>	</a:t>
            </a:r>
            <a:r>
              <a:rPr lang="en-GB" sz="2400" i="1" smtClean="0"/>
              <a:t>d</a:t>
            </a:r>
            <a:r>
              <a:rPr lang="en-GB" sz="2400" i="1" baseline="-25000" smtClean="0"/>
              <a:t>r</a:t>
            </a:r>
            <a:r>
              <a:rPr lang="en-GB" sz="2400" baseline="-25000" smtClean="0"/>
              <a:t> </a:t>
            </a:r>
            <a:r>
              <a:rPr lang="en-GB" sz="2400" smtClean="0"/>
              <a:t> is distance receiver - obstacle  </a:t>
            </a:r>
          </a:p>
          <a:p>
            <a:pPr eaLnBrk="1" hangingPunct="1">
              <a:buFontTx/>
              <a:buNone/>
            </a:pPr>
            <a:r>
              <a:rPr lang="en-GB" sz="2400" smtClean="0"/>
              <a:t>The diffraction loss </a:t>
            </a:r>
            <a:r>
              <a:rPr lang="en-GB" sz="2400" i="1" smtClean="0"/>
              <a:t>Ld</a:t>
            </a:r>
            <a:r>
              <a:rPr lang="en-GB" sz="2400" smtClean="0"/>
              <a:t>, expressed in dB, is approximated by</a:t>
            </a:r>
          </a:p>
          <a:p>
            <a:pPr eaLnBrk="1" hangingPunct="1">
              <a:buFontTx/>
              <a:buNone/>
            </a:pPr>
            <a:r>
              <a:rPr lang="en-GB" sz="2800" smtClean="0"/>
              <a:t>		 </a:t>
            </a:r>
          </a:p>
          <a:p>
            <a:pPr eaLnBrk="1" hangingPunct="1"/>
            <a:endParaRPr lang="en-GB" sz="2800" smtClean="0"/>
          </a:p>
        </p:txBody>
      </p:sp>
      <p:graphicFrame>
        <p:nvGraphicFramePr>
          <p:cNvPr id="1026" name="Object 4"/>
          <p:cNvGraphicFramePr>
            <a:graphicFrameLocks/>
          </p:cNvGraphicFramePr>
          <p:nvPr>
            <p:ph sz="quarter" idx="2"/>
          </p:nvPr>
        </p:nvGraphicFramePr>
        <p:xfrm>
          <a:off x="5148263" y="1052513"/>
          <a:ext cx="2205037" cy="647700"/>
        </p:xfrm>
        <a:graphic>
          <a:graphicData uri="http://schemas.openxmlformats.org/presentationml/2006/ole">
            <p:oleObj spid="_x0000_s1026" name="Equation" r:id="rId3" imgW="2111040" imgH="714240" progId="Equation.3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/>
          </p:cNvGraphicFramePr>
          <p:nvPr>
            <p:ph sz="quarter" idx="3"/>
          </p:nvPr>
        </p:nvGraphicFramePr>
        <p:xfrm>
          <a:off x="4932363" y="2708275"/>
          <a:ext cx="3011487" cy="839788"/>
        </p:xfrm>
        <a:graphic>
          <a:graphicData uri="http://schemas.openxmlformats.org/presentationml/2006/ole">
            <p:oleObj spid="_x0000_s1027" name="Document" r:id="rId4" imgW="2871000" imgH="730080" progId="Word.Document.8">
              <p:embed/>
            </p:oleObj>
          </a:graphicData>
        </a:graphic>
      </p:graphicFrame>
      <p:graphicFrame>
        <p:nvGraphicFramePr>
          <p:cNvPr id="1028" name="Object 6"/>
          <p:cNvGraphicFramePr>
            <a:graphicFrameLocks/>
          </p:cNvGraphicFramePr>
          <p:nvPr/>
        </p:nvGraphicFramePr>
        <p:xfrm>
          <a:off x="4859338" y="4724400"/>
          <a:ext cx="3140075" cy="739775"/>
        </p:xfrm>
        <a:graphic>
          <a:graphicData uri="http://schemas.openxmlformats.org/presentationml/2006/ole">
            <p:oleObj spid="_x0000_s1028" name="Equation" r:id="rId5" imgW="3139920" imgH="739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237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 smtClean="0"/>
              <a:t>PT3163-SISKOMBER-MODUL:05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2133600"/>
          <a:ext cx="5256213" cy="3589338"/>
        </p:xfrm>
        <a:graphic>
          <a:graphicData uri="http://schemas.openxmlformats.org/presentationml/2006/ole">
            <p:oleObj spid="_x0000_s2050" name="VISIO" r:id="rId3" imgW="5775480" imgH="3943080" progId="Visio.Drawing.5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995738" y="1773238"/>
          <a:ext cx="5148262" cy="3155950"/>
        </p:xfrm>
        <a:graphic>
          <a:graphicData uri="http://schemas.openxmlformats.org/presentationml/2006/ole">
            <p:oleObj spid="_x0000_s2051" name="VISIO" r:id="rId4" imgW="5848920" imgH="3563640" progId="Visio.Drawing.5">
              <p:embed/>
            </p:oleObj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8302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90000"/>
              </a:lnSpc>
            </a:pPr>
            <a:r>
              <a:rPr lang="en-US" sz="2000"/>
              <a:t>Sinyal multipath juga akan menyebabkan distorsi sinyal / cacat sinyal. Problem ini secara khusus berkaitan dengan bandwidth sinyal yang digunakan dalam komunikasi  mobile, dan juga karena respon pulsa  yang berbeda dari sinyal multipath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0" y="0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Distorsi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3091</Words>
  <Application>Microsoft PowerPoint</Application>
  <PresentationFormat>On-screen Show (4:3)</PresentationFormat>
  <Paragraphs>683</Paragraphs>
  <Slides>66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66</vt:i4>
      </vt:variant>
    </vt:vector>
  </HeadingPairs>
  <TitlesOfParts>
    <vt:vector size="79" baseType="lpstr">
      <vt:lpstr>Arial</vt:lpstr>
      <vt:lpstr>Tahoma</vt:lpstr>
      <vt:lpstr>Garamond</vt:lpstr>
      <vt:lpstr>Wingdings</vt:lpstr>
      <vt:lpstr>Symbol</vt:lpstr>
      <vt:lpstr>Times New Roman</vt:lpstr>
      <vt:lpstr>Bookman Old Style</vt:lpstr>
      <vt:lpstr>Default Design</vt:lpstr>
      <vt:lpstr>Microsoft Equation 3.0</vt:lpstr>
      <vt:lpstr>Microsoft Word Document</vt:lpstr>
      <vt:lpstr>VISIO 5 Drawing</vt:lpstr>
      <vt:lpstr>Microsoft Photo Editor 3.0 Photo</vt:lpstr>
      <vt:lpstr>Microsoft Clip Gallery</vt:lpstr>
      <vt:lpstr>Modul : 04  PT3163 SISTEM KOMUNIKASI BERGERAK  Propagasi Gelombang Radio pada Sistem Cellular </vt:lpstr>
      <vt:lpstr>Slide 2</vt:lpstr>
      <vt:lpstr>Radio Propagation Mechanisms</vt:lpstr>
      <vt:lpstr>Slide 4</vt:lpstr>
      <vt:lpstr>Slide 5</vt:lpstr>
      <vt:lpstr> </vt:lpstr>
      <vt:lpstr>(Reflection &amp; Diffraction ) , continued </vt:lpstr>
      <vt:lpstr>Slide 8</vt:lpstr>
      <vt:lpstr>Slide 9</vt:lpstr>
      <vt:lpstr>FADING</vt:lpstr>
      <vt:lpstr>Slide 11</vt:lpstr>
      <vt:lpstr>Slide 12</vt:lpstr>
      <vt:lpstr>Slide 13</vt:lpstr>
      <vt:lpstr>Slide 14</vt:lpstr>
      <vt:lpstr>Fading Margin</vt:lpstr>
      <vt:lpstr>Doppler Effect</vt:lpstr>
      <vt:lpstr>Slide 17</vt:lpstr>
      <vt:lpstr>Slide 18</vt:lpstr>
      <vt:lpstr>Slide 19</vt:lpstr>
      <vt:lpstr>Coherence Time</vt:lpstr>
      <vt:lpstr>Pergeseran doppler</vt:lpstr>
      <vt:lpstr>Doppler shift </vt:lpstr>
      <vt:lpstr>Doppler Shift – Transmitter is moving</vt:lpstr>
      <vt:lpstr>Doppler Shift</vt:lpstr>
      <vt:lpstr>Doppler Shift – Recever is moving</vt:lpstr>
      <vt:lpstr>Slide 26</vt:lpstr>
      <vt:lpstr>Slide 27</vt:lpstr>
      <vt:lpstr>Slide 28</vt:lpstr>
      <vt:lpstr>Slide 29</vt:lpstr>
      <vt:lpstr>Macrocells</vt:lpstr>
      <vt:lpstr>Slide 31</vt:lpstr>
      <vt:lpstr>Slide 32</vt:lpstr>
      <vt:lpstr>Slide 33</vt:lpstr>
      <vt:lpstr>Okumura Model</vt:lpstr>
      <vt:lpstr>Slide 35</vt:lpstr>
      <vt:lpstr>Hata Model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Microcells</vt:lpstr>
      <vt:lpstr>Macrocells versus Microcells</vt:lpstr>
      <vt:lpstr>Street Microcells</vt:lpstr>
      <vt:lpstr>Street Microcells</vt:lpstr>
      <vt:lpstr>Slide 61</vt:lpstr>
      <vt:lpstr>Model Rugi-Rugi Propogasi</vt:lpstr>
      <vt:lpstr>MODEL</vt:lpstr>
      <vt:lpstr>Slide 64</vt:lpstr>
      <vt:lpstr>KLASIFIKASI DAERAH</vt:lpstr>
      <vt:lpstr>Slide 66</vt:lpstr>
    </vt:vector>
  </TitlesOfParts>
  <Company>Bandung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ARANIA</dc:creator>
  <cp:lastModifiedBy>Sigit</cp:lastModifiedBy>
  <cp:revision>29</cp:revision>
  <dcterms:created xsi:type="dcterms:W3CDTF">2005-09-27T02:21:33Z</dcterms:created>
  <dcterms:modified xsi:type="dcterms:W3CDTF">2011-04-06T03:17:56Z</dcterms:modified>
</cp:coreProperties>
</file>