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9" r:id="rId3"/>
    <p:sldId id="260" r:id="rId4"/>
    <p:sldId id="261" r:id="rId5"/>
    <p:sldId id="275" r:id="rId6"/>
    <p:sldId id="276" r:id="rId7"/>
    <p:sldId id="277" r:id="rId8"/>
    <p:sldId id="278" r:id="rId9"/>
    <p:sldId id="273" r:id="rId10"/>
    <p:sldId id="274" r:id="rId11"/>
    <p:sldId id="282" r:id="rId12"/>
    <p:sldId id="262" r:id="rId13"/>
    <p:sldId id="268" r:id="rId14"/>
    <p:sldId id="264" r:id="rId15"/>
    <p:sldId id="265" r:id="rId16"/>
    <p:sldId id="271" r:id="rId17"/>
    <p:sldId id="279" r:id="rId18"/>
    <p:sldId id="283" r:id="rId19"/>
    <p:sldId id="280" r:id="rId20"/>
    <p:sldId id="281" r:id="rId21"/>
  </p:sldIdLst>
  <p:sldSz cx="9144000" cy="6858000" type="screen4x3"/>
  <p:notesSz cx="7107238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FFFF"/>
    <a:srgbClr val="CCFFCC"/>
    <a:srgbClr val="FF9900"/>
    <a:srgbClr val="3333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84"/>
      </p:cViewPr>
      <p:guideLst>
        <p:guide orient="horz" pos="3224"/>
        <p:guide pos="22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803" cy="511731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5790" y="0"/>
            <a:ext cx="3079803" cy="511731"/>
          </a:xfrm>
          <a:prstGeom prst="rect">
            <a:avLst/>
          </a:prstGeom>
        </p:spPr>
        <p:txBody>
          <a:bodyPr vert="horz" lIns="99094" tIns="49547" rIns="99094" bIns="49547" rtlCol="0"/>
          <a:lstStyle>
            <a:lvl1pPr algn="r">
              <a:defRPr sz="1300"/>
            </a:lvl1pPr>
          </a:lstStyle>
          <a:p>
            <a:fld id="{FDE6D0FF-8FC9-4B38-A131-DE31F6D1388E}" type="datetimeFigureOut">
              <a:rPr lang="de-DE" smtClean="0"/>
              <a:pPr/>
              <a:t>13.12.2012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6950" y="768350"/>
            <a:ext cx="5113338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94" tIns="49547" rIns="99094" bIns="49547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724" y="4861441"/>
            <a:ext cx="5685790" cy="4605576"/>
          </a:xfrm>
          <a:prstGeom prst="rect">
            <a:avLst/>
          </a:prstGeom>
        </p:spPr>
        <p:txBody>
          <a:bodyPr vert="horz" lIns="99094" tIns="49547" rIns="99094" bIns="4954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9803" cy="511731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5790" y="9721106"/>
            <a:ext cx="3079803" cy="511731"/>
          </a:xfrm>
          <a:prstGeom prst="rect">
            <a:avLst/>
          </a:prstGeom>
        </p:spPr>
        <p:txBody>
          <a:bodyPr vert="horz" lIns="99094" tIns="49547" rIns="99094" bIns="49547" rtlCol="0" anchor="b"/>
          <a:lstStyle>
            <a:lvl1pPr algn="r">
              <a:defRPr sz="1300"/>
            </a:lvl1pPr>
          </a:lstStyle>
          <a:p>
            <a:fld id="{75E5D147-5E7D-457D-9565-CFAC3B37371E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2520A3-0E4E-4DED-90C3-D04E33F5A8A2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226982" y="409749"/>
            <a:ext cx="8640000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18280" y="357166"/>
            <a:ext cx="8640000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18280" y="1937095"/>
            <a:ext cx="8640000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466376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Footer Placeholder 2"/>
          <p:cNvSpPr txBox="1">
            <a:spLocks/>
          </p:cNvSpPr>
          <p:nvPr userDrawn="1"/>
        </p:nvSpPr>
        <p:spPr>
          <a:xfrm>
            <a:off x="857224" y="6215082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Strategi </a:t>
            </a:r>
            <a:r>
              <a:rPr kumimoji="0" lang="de-DE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Internasionalisasi</a:t>
            </a:r>
            <a:r>
              <a:rPr kumimoji="0" lang="id-ID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Perguruan Tinggi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0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Satoto E. Nayono, KUIK - UNY</a:t>
            </a:r>
            <a:endParaRPr kumimoji="0" lang="de-DE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Date Placeholder 13"/>
          <p:cNvSpPr txBox="1">
            <a:spLocks/>
          </p:cNvSpPr>
          <p:nvPr userDrawn="1"/>
        </p:nvSpPr>
        <p:spPr>
          <a:xfrm>
            <a:off x="5715008" y="6215082"/>
            <a:ext cx="3086092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Workshop Internasionalisasi ISI Yogyakarta</a:t>
            </a:r>
            <a:endParaRPr kumimoji="0" lang="de-DE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13</a:t>
            </a:r>
            <a:r>
              <a:rPr kumimoji="0" lang="de-DE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Desember 201</a:t>
            </a:r>
            <a:r>
              <a:rPr kumimoji="0" lang="id-ID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endParaRPr kumimoji="0" lang="de-DE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2520A3-0E4E-4DED-90C3-D04E33F5A8A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2520A3-0E4E-4DED-90C3-D04E33F5A8A2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073889"/>
          </a:xfrm>
          <a:prstGeom prst="roundRect">
            <a:avLst>
              <a:gd name="adj" fmla="val 4929"/>
            </a:avLst>
          </a:prstGeom>
          <a:ln w="63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1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2520A3-0E4E-4DED-90C3-D04E33F5A8A2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592" y="571480"/>
            <a:ext cx="73448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STRATEGI </a:t>
            </a:r>
            <a:r>
              <a:rPr lang="de-DE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INTERNASIONALISASI       </a:t>
            </a:r>
            <a:r>
              <a:rPr lang="id-ID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PERGURUAN TINGGI</a:t>
            </a:r>
          </a:p>
          <a:p>
            <a:pPr algn="ctr"/>
            <a:r>
              <a:rPr lang="id-ID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Pengalaman di Universitas Negeri Yogyakarta -</a:t>
            </a:r>
            <a:endParaRPr lang="de-DE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5000636"/>
            <a:ext cx="642942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Oleh:</a:t>
            </a:r>
          </a:p>
          <a:p>
            <a:pPr algn="ctr"/>
            <a:endParaRPr lang="de-DE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de-DE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Satoto E. Nayono</a:t>
            </a:r>
          </a:p>
          <a:p>
            <a:pPr algn="ctr"/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Kantor 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Urusan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Internasional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dan Kemitraan</a:t>
            </a:r>
            <a:endParaRPr lang="de-DE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Universitas Negeri Yogyakarta</a:t>
            </a:r>
          </a:p>
          <a:p>
            <a:pPr algn="ctr"/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13 </a:t>
            </a:r>
            <a:r>
              <a:rPr lang="de-DE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Desember 201</a:t>
            </a:r>
            <a:r>
              <a:rPr lang="id-ID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220844"/>
            <a:ext cx="3022650" cy="313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213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Tujuan internasionalisasi di dunia perguruan tinggi adalah:</a:t>
            </a:r>
          </a:p>
          <a:p>
            <a:pPr marL="0" indent="0">
              <a:buNone/>
            </a:pPr>
            <a:endParaRPr lang="de-DE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de-DE" sz="2400" i="1" dirty="0" smtClean="0">
                <a:latin typeface="Tahoma" pitchFamily="34" charset="0"/>
                <a:cs typeface="Tahoma" pitchFamily="34" charset="0"/>
              </a:rPr>
              <a:t>Improving quality of education</a:t>
            </a:r>
          </a:p>
          <a:p>
            <a:r>
              <a:rPr lang="de-DE" sz="2400" i="1" dirty="0" smtClean="0">
                <a:latin typeface="Tahoma" pitchFamily="34" charset="0"/>
                <a:cs typeface="Tahoma" pitchFamily="34" charset="0"/>
              </a:rPr>
              <a:t>Improving quality of research (national/international standard)</a:t>
            </a:r>
          </a:p>
          <a:p>
            <a:r>
              <a:rPr lang="de-DE" sz="2400" i="1" dirty="0" smtClean="0">
                <a:latin typeface="Tahoma" pitchFamily="34" charset="0"/>
                <a:cs typeface="Tahoma" pitchFamily="34" charset="0"/>
              </a:rPr>
              <a:t>Increase competence and capacity of students</a:t>
            </a:r>
          </a:p>
          <a:p>
            <a:r>
              <a:rPr lang="de-DE" sz="2400" i="1" dirty="0" smtClean="0">
                <a:latin typeface="Tahoma" pitchFamily="34" charset="0"/>
                <a:cs typeface="Tahoma" pitchFamily="34" charset="0"/>
              </a:rPr>
              <a:t>Increase competence and capacity of staff and researchers</a:t>
            </a:r>
          </a:p>
          <a:p>
            <a:r>
              <a:rPr lang="de-DE" sz="2400" i="1" dirty="0" smtClean="0">
                <a:latin typeface="Tahoma" pitchFamily="34" charset="0"/>
                <a:cs typeface="Tahoma" pitchFamily="34" charset="0"/>
              </a:rPr>
              <a:t>Enhance reputation and financial advantage</a:t>
            </a:r>
          </a:p>
          <a:p>
            <a:r>
              <a:rPr lang="de-DE" sz="2400" i="1" dirty="0" smtClean="0">
                <a:latin typeface="Tahoma" pitchFamily="34" charset="0"/>
                <a:cs typeface="Tahoma" pitchFamily="34" charset="0"/>
              </a:rPr>
              <a:t>Respond to demands of labor market</a:t>
            </a:r>
            <a:endParaRPr lang="id-ID" sz="2400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72494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Internasionalisasi</a:t>
            </a:r>
            <a:endParaRPr lang="en-U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472" y="5467665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id-ID" sz="2400" b="1" i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 PERUBAHAN MENJU KEARAH YANG LEBIH BAIK</a:t>
            </a:r>
            <a:endParaRPr lang="en-US" sz="2400" b="1" i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39552" y="-142900"/>
            <a:ext cx="7772400" cy="72494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</a:t>
            </a:r>
            <a:r>
              <a:rPr lang="id-ID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isakah perguruan tinggi berubah?</a:t>
            </a:r>
            <a:endParaRPr lang="en-U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79372" y="720850"/>
            <a:ext cx="9004668" cy="707886"/>
            <a:chOff x="79372" y="720850"/>
            <a:chExt cx="9004668" cy="707886"/>
          </a:xfrm>
        </p:grpSpPr>
        <p:sp>
          <p:nvSpPr>
            <p:cNvPr id="15" name="TextBox 14"/>
            <p:cNvSpPr txBox="1"/>
            <p:nvPr/>
          </p:nvSpPr>
          <p:spPr>
            <a:xfrm>
              <a:off x="7512436" y="720850"/>
              <a:ext cx="1571604" cy="707886"/>
            </a:xfrm>
            <a:prstGeom prst="rect">
              <a:avLst/>
            </a:prstGeom>
            <a:solidFill>
              <a:srgbClr val="0033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solidFill>
                    <a:srgbClr val="FFC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Perubahan </a:t>
              </a:r>
            </a:p>
            <a:p>
              <a:pPr algn="ctr"/>
              <a:endParaRPr lang="id-ID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84" name="Group 83"/>
            <p:cNvGrpSpPr/>
            <p:nvPr/>
          </p:nvGrpSpPr>
          <p:grpSpPr>
            <a:xfrm>
              <a:off x="79372" y="720850"/>
              <a:ext cx="7496536" cy="707886"/>
              <a:chOff x="79372" y="720850"/>
              <a:chExt cx="7496536" cy="707886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79372" y="720850"/>
                <a:ext cx="1285884" cy="707886"/>
              </a:xfrm>
              <a:prstGeom prst="rect">
                <a:avLst/>
              </a:prstGeom>
              <a:solidFill>
                <a:srgbClr val="66FFFF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Tujuan jelas</a:t>
                </a:r>
                <a:endParaRPr lang="id-ID" sz="2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79570" y="720850"/>
                <a:ext cx="1285884" cy="707886"/>
              </a:xfrm>
              <a:prstGeom prst="rect">
                <a:avLst/>
              </a:prstGeom>
              <a:solidFill>
                <a:srgbClr val="66FFFF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SDM mampu</a:t>
                </a:r>
                <a:endParaRPr lang="id-ID" sz="2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079768" y="720850"/>
                <a:ext cx="1285884" cy="707886"/>
              </a:xfrm>
              <a:prstGeom prst="rect">
                <a:avLst/>
              </a:prstGeom>
              <a:solidFill>
                <a:srgbClr val="66FFFF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Insentif</a:t>
                </a:r>
              </a:p>
              <a:p>
                <a:pPr algn="ctr"/>
                <a:endParaRPr lang="id-ID" sz="2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553498" y="720850"/>
                <a:ext cx="1285884" cy="707886"/>
              </a:xfrm>
              <a:prstGeom prst="rect">
                <a:avLst/>
              </a:prstGeom>
              <a:solidFill>
                <a:srgbClr val="66FFFF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Sumber daya</a:t>
                </a:r>
                <a:endParaRPr lang="id-ID" sz="2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053696" y="720850"/>
                <a:ext cx="1285884" cy="707886"/>
              </a:xfrm>
              <a:prstGeom prst="rect">
                <a:avLst/>
              </a:prstGeom>
              <a:solidFill>
                <a:srgbClr val="66FFFF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sz="2000" dirty="0" smtClean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Rencana tindak</a:t>
                </a:r>
                <a:endParaRPr lang="id-ID" sz="2000" dirty="0"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 flipV="1">
                <a:off x="1195912" y="863726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b="1" dirty="0" smtClean="0">
                    <a:solidFill>
                      <a:srgbClr val="C00000"/>
                    </a:solidFill>
                  </a:rPr>
                  <a:t>+</a:t>
                </a:r>
                <a:endParaRPr lang="id-ID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 flipV="1">
                <a:off x="2696110" y="851584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b="1" dirty="0" smtClean="0">
                    <a:solidFill>
                      <a:srgbClr val="C00000"/>
                    </a:solidFill>
                  </a:rPr>
                  <a:t>+</a:t>
                </a:r>
                <a:endParaRPr lang="id-ID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flipV="1">
                <a:off x="4196308" y="875868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b="1" dirty="0" smtClean="0">
                    <a:solidFill>
                      <a:srgbClr val="C00000"/>
                    </a:solidFill>
                  </a:rPr>
                  <a:t>+</a:t>
                </a:r>
                <a:endParaRPr lang="id-ID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flipV="1">
                <a:off x="5696506" y="863726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b="1" dirty="0" smtClean="0">
                    <a:solidFill>
                      <a:srgbClr val="C00000"/>
                    </a:solidFill>
                  </a:rPr>
                  <a:t>+</a:t>
                </a:r>
                <a:endParaRPr lang="id-ID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 flipV="1">
                <a:off x="7147280" y="863726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b="1" dirty="0" smtClean="0">
                    <a:solidFill>
                      <a:srgbClr val="C00000"/>
                    </a:solidFill>
                  </a:rPr>
                  <a:t>=</a:t>
                </a:r>
                <a:endParaRPr lang="id-ID" b="1" dirty="0">
                  <a:solidFill>
                    <a:srgbClr val="C00000"/>
                  </a:solidFill>
                </a:endParaRPr>
              </a:p>
            </p:txBody>
          </p:sp>
        </p:grpSp>
      </p:grpSp>
      <p:grpSp>
        <p:nvGrpSpPr>
          <p:cNvPr id="86" name="Group 85"/>
          <p:cNvGrpSpPr/>
          <p:nvPr/>
        </p:nvGrpSpPr>
        <p:grpSpPr>
          <a:xfrm>
            <a:off x="71406" y="1592566"/>
            <a:ext cx="9004668" cy="707886"/>
            <a:chOff x="71406" y="1592566"/>
            <a:chExt cx="9004668" cy="707886"/>
          </a:xfrm>
        </p:grpSpPr>
        <p:sp>
          <p:nvSpPr>
            <p:cNvPr id="17" name="TextBox 16"/>
            <p:cNvSpPr txBox="1"/>
            <p:nvPr/>
          </p:nvSpPr>
          <p:spPr>
            <a:xfrm>
              <a:off x="71406" y="1592566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X</a:t>
              </a:r>
            </a:p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X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71604" y="1592566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SDM mampu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71802" y="1592566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Insentif</a:t>
              </a:r>
            </a:p>
            <a:p>
              <a:pPr algn="ctr"/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45532" y="1592566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Sumber daya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45730" y="1592566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Rencana tindak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flipV="1">
              <a:off x="1187946" y="173544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flipV="1">
              <a:off x="2688144" y="172330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flipV="1">
              <a:off x="4188342" y="174758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flipV="1">
              <a:off x="5688540" y="173544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504470" y="1592566"/>
              <a:ext cx="1571604" cy="707886"/>
            </a:xfrm>
            <a:prstGeom prst="rect">
              <a:avLst/>
            </a:prstGeom>
            <a:solidFill>
              <a:srgbClr val="0033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solidFill>
                    <a:srgbClr val="FFC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Kebingu-ngan</a:t>
              </a:r>
              <a:endParaRPr lang="id-ID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flipV="1">
              <a:off x="7139314" y="173544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=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79372" y="2466284"/>
            <a:ext cx="9004668" cy="707886"/>
            <a:chOff x="79372" y="2466284"/>
            <a:chExt cx="9004668" cy="707886"/>
          </a:xfrm>
        </p:grpSpPr>
        <p:sp>
          <p:nvSpPr>
            <p:cNvPr id="28" name="TextBox 27"/>
            <p:cNvSpPr txBox="1"/>
            <p:nvPr/>
          </p:nvSpPr>
          <p:spPr>
            <a:xfrm>
              <a:off x="79372" y="2466284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Tujuan jelas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79570" y="2466284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X</a:t>
              </a:r>
            </a:p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X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79768" y="2466284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Insentif</a:t>
              </a:r>
            </a:p>
            <a:p>
              <a:pPr algn="ctr"/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53498" y="2466284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Sumber daya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53696" y="2466284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Rencana tindak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 flipV="1">
              <a:off x="1195912" y="260916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 flipV="1">
              <a:off x="2696110" y="259701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 flipV="1">
              <a:off x="4196308" y="262130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 flipV="1">
              <a:off x="5696506" y="260916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512436" y="2466284"/>
              <a:ext cx="1571604" cy="707886"/>
            </a:xfrm>
            <a:prstGeom prst="rect">
              <a:avLst/>
            </a:prstGeom>
            <a:solidFill>
              <a:srgbClr val="0033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solidFill>
                    <a:srgbClr val="FFC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Kecemasan</a:t>
              </a:r>
            </a:p>
            <a:p>
              <a:pPr algn="ctr"/>
              <a:endParaRPr lang="id-ID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 flipV="1">
              <a:off x="7147280" y="260916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=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1406" y="3367980"/>
            <a:ext cx="9004668" cy="707886"/>
            <a:chOff x="71406" y="3367980"/>
            <a:chExt cx="9004668" cy="707886"/>
          </a:xfrm>
        </p:grpSpPr>
        <p:sp>
          <p:nvSpPr>
            <p:cNvPr id="50" name="TextBox 49"/>
            <p:cNvSpPr txBox="1"/>
            <p:nvPr/>
          </p:nvSpPr>
          <p:spPr>
            <a:xfrm>
              <a:off x="71406" y="3367980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Tujuan jelas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571604" y="3367980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SDM mampu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071802" y="3367980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X</a:t>
              </a:r>
            </a:p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X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545532" y="3367980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Sumber daya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045730" y="3367980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Rencana tindak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flipV="1">
              <a:off x="1187946" y="351085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 flipV="1">
              <a:off x="2688144" y="349871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 flipV="1">
              <a:off x="4188342" y="352299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 flipV="1">
              <a:off x="5688540" y="351085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504470" y="3367980"/>
              <a:ext cx="1571604" cy="707886"/>
            </a:xfrm>
            <a:prstGeom prst="rect">
              <a:avLst/>
            </a:prstGeom>
            <a:solidFill>
              <a:srgbClr val="0033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solidFill>
                    <a:srgbClr val="FFC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Keengganan</a:t>
              </a:r>
            </a:p>
            <a:p>
              <a:pPr algn="ctr"/>
              <a:endParaRPr lang="id-ID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 flipV="1">
              <a:off x="7139314" y="351085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=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71406" y="4214818"/>
            <a:ext cx="9004668" cy="707886"/>
            <a:chOff x="71406" y="4305170"/>
            <a:chExt cx="9004668" cy="707886"/>
          </a:xfrm>
        </p:grpSpPr>
        <p:sp>
          <p:nvSpPr>
            <p:cNvPr id="61" name="TextBox 60"/>
            <p:cNvSpPr txBox="1"/>
            <p:nvPr/>
          </p:nvSpPr>
          <p:spPr>
            <a:xfrm>
              <a:off x="71406" y="4305170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Tujuan jelas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571604" y="4305170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SDM mampu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071802" y="4305170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Insentif</a:t>
              </a:r>
            </a:p>
            <a:p>
              <a:pPr algn="ctr"/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545532" y="4305170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X</a:t>
              </a:r>
            </a:p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X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045730" y="4305170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Rencana tindak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 flipV="1">
              <a:off x="1187946" y="444804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flipV="1">
              <a:off x="2688144" y="443590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 flipV="1">
              <a:off x="4188342" y="446018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 flipV="1">
              <a:off x="5688540" y="444804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04470" y="4305170"/>
              <a:ext cx="1571604" cy="707886"/>
            </a:xfrm>
            <a:prstGeom prst="rect">
              <a:avLst/>
            </a:prstGeom>
            <a:solidFill>
              <a:srgbClr val="0033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solidFill>
                    <a:srgbClr val="FFC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Frustrasi</a:t>
              </a:r>
            </a:p>
            <a:p>
              <a:pPr algn="ctr"/>
              <a:endParaRPr lang="id-ID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 flipV="1">
              <a:off x="7139314" y="444804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=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1406" y="5053160"/>
            <a:ext cx="9004668" cy="1063615"/>
            <a:chOff x="71406" y="5143512"/>
            <a:chExt cx="9004668" cy="1063615"/>
          </a:xfrm>
        </p:grpSpPr>
        <p:sp>
          <p:nvSpPr>
            <p:cNvPr id="72" name="TextBox 71"/>
            <p:cNvSpPr txBox="1"/>
            <p:nvPr/>
          </p:nvSpPr>
          <p:spPr>
            <a:xfrm>
              <a:off x="71406" y="5143512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Tujuan jelas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1571604" y="5143512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SDM mampu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071802" y="5143512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Insentif</a:t>
              </a:r>
            </a:p>
            <a:p>
              <a:pPr algn="ctr"/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545532" y="5143512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Sumber daya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045730" y="5143512"/>
              <a:ext cx="1285884" cy="707886"/>
            </a:xfrm>
            <a:prstGeom prst="rect">
              <a:avLst/>
            </a:prstGeom>
            <a:solidFill>
              <a:srgbClr val="66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X</a:t>
              </a:r>
            </a:p>
            <a:p>
              <a:pPr algn="ctr"/>
              <a:r>
                <a:rPr lang="id-ID" sz="20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X</a:t>
              </a:r>
              <a:endParaRPr lang="id-ID" sz="20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 flipV="1">
              <a:off x="1187946" y="528638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 flipV="1">
              <a:off x="2688144" y="527424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 flipV="1">
              <a:off x="4188342" y="529853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 flipV="1">
              <a:off x="5688540" y="528638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+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504470" y="5143512"/>
              <a:ext cx="1571604" cy="707886"/>
            </a:xfrm>
            <a:prstGeom prst="rect">
              <a:avLst/>
            </a:prstGeom>
            <a:solidFill>
              <a:srgbClr val="0033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2000" dirty="0" smtClean="0">
                  <a:solidFill>
                    <a:srgbClr val="FFC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Jalan di tempat</a:t>
              </a:r>
              <a:endParaRPr lang="id-ID" sz="2000" dirty="0">
                <a:solidFill>
                  <a:srgbClr val="FFC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 flipV="1">
              <a:off x="7139314" y="528638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b="1" dirty="0" smtClean="0">
                  <a:solidFill>
                    <a:srgbClr val="C00000"/>
                  </a:solidFill>
                </a:rPr>
                <a:t>=</a:t>
              </a:r>
              <a:endParaRPr lang="id-ID" b="1" dirty="0">
                <a:solidFill>
                  <a:srgbClr val="C00000"/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075578" y="5899350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d-ID" sz="1400" dirty="0" smtClean="0"/>
                <a:t>Dari: Cook and Macaulay, 2008 dalam Slamet PH, 2012</a:t>
              </a:r>
              <a:endParaRPr lang="id-ID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39552" y="1591816"/>
            <a:ext cx="8147248" cy="42134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Pemahaman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kesamabahasaan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Komitmen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para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pemimpin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Pembentukan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embrio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urusan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internasional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fakultas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fakultas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sebagai</a:t>
            </a:r>
            <a:r>
              <a:rPr lang="en-US" sz="24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pusat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i="1" dirty="0" smtClean="0">
                <a:latin typeface="Tahoma" pitchFamily="34" charset="0"/>
                <a:cs typeface="Tahoma" pitchFamily="34" charset="0"/>
              </a:rPr>
              <a:t>Breakdown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misi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target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terukur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b="1" u="sng" dirty="0" err="1" smtClean="0">
                <a:latin typeface="Tahoma" pitchFamily="34" charset="0"/>
                <a:cs typeface="Tahoma" pitchFamily="34" charset="0"/>
              </a:rPr>
              <a:t>Kerjasama</a:t>
            </a:r>
            <a:r>
              <a:rPr lang="en-US" sz="2400" b="1" u="sng" dirty="0" smtClean="0">
                <a:latin typeface="Tahoma" pitchFamily="34" charset="0"/>
                <a:cs typeface="Tahoma" pitchFamily="34" charset="0"/>
              </a:rPr>
              <a:t> internal/</a:t>
            </a:r>
            <a:r>
              <a:rPr lang="en-US" sz="2400" b="1" u="sng" dirty="0" err="1" smtClean="0">
                <a:latin typeface="Tahoma" pitchFamily="34" charset="0"/>
                <a:cs typeface="Tahoma" pitchFamily="34" charset="0"/>
              </a:rPr>
              <a:t>eksternal</a:t>
            </a:r>
            <a:endParaRPr lang="en-US" sz="2400" b="1" u="sng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2400" cy="72494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Strategi</a:t>
            </a:r>
            <a:r>
              <a:rPr lang="en-U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Pencapaian</a:t>
            </a:r>
            <a:r>
              <a:rPr lang="en-U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d-ID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di UNY</a:t>
            </a:r>
            <a:endParaRPr lang="en-U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13</a:t>
            </a:fld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11770"/>
            <a:ext cx="8280920" cy="72494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Embrio Unit Internasional </a:t>
            </a:r>
            <a:r>
              <a:rPr lang="id-ID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</a:t>
            </a:r>
            <a:r>
              <a:rPr lang="de-DE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i Fakultas/Pasca Sarjana</a:t>
            </a:r>
            <a:endParaRPr lang="en-U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142984"/>
            <a:ext cx="835292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4013" lvl="0" indent="-354013">
              <a:spcBef>
                <a:spcPts val="1200"/>
              </a:spcBef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Mempercepat proses internasionalisasi </a:t>
            </a:r>
            <a:r>
              <a:rPr lang="id-ID" sz="2400" dirty="0" smtClean="0">
                <a:latin typeface="Tahoma" pitchFamily="34" charset="0"/>
                <a:cs typeface="Tahoma" pitchFamily="34" charset="0"/>
              </a:rPr>
              <a:t>perguruan tinggi </a:t>
            </a:r>
            <a:r>
              <a:rPr lang="de-DE" sz="2400" dirty="0" smtClean="0">
                <a:latin typeface="Tahoma" pitchFamily="34" charset="0"/>
                <a:cs typeface="Tahoma" pitchFamily="34" charset="0"/>
              </a:rPr>
              <a:t>melalui:</a:t>
            </a:r>
            <a:endParaRPr lang="id-ID" sz="2400" dirty="0" smtClean="0">
              <a:latin typeface="Tahoma" pitchFamily="34" charset="0"/>
              <a:cs typeface="Tahoma" pitchFamily="34" charset="0"/>
            </a:endParaRPr>
          </a:p>
          <a:p>
            <a:pPr marL="354013" lvl="0" indent="-354013">
              <a:spcBef>
                <a:spcPts val="1200"/>
              </a:spcBef>
            </a:pPr>
            <a:endParaRPr lang="de-DE" sz="2400" dirty="0" smtClean="0">
              <a:latin typeface="Tahoma" pitchFamily="34" charset="0"/>
              <a:cs typeface="Tahoma" pitchFamily="34" charset="0"/>
            </a:endParaRPr>
          </a:p>
          <a:p>
            <a:pPr marL="354013" indent="-354013">
              <a:spcBef>
                <a:spcPts val="1200"/>
              </a:spcBef>
              <a:buFontTx/>
              <a:buChar char="-"/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Identifikasi program studi yang dapat di kembangkan menjadi prodi unggulan</a:t>
            </a:r>
          </a:p>
          <a:p>
            <a:pPr marL="354013" lvl="0" indent="-354013">
              <a:spcBef>
                <a:spcPts val="1200"/>
              </a:spcBef>
              <a:buFontTx/>
              <a:buChar char="-"/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Percepatan informasi tentang kegiatan internasionalisasi dari KI ke fakultas/pasca sarjana</a:t>
            </a:r>
          </a:p>
          <a:p>
            <a:pPr marL="354013" indent="-354013">
              <a:spcBef>
                <a:spcPts val="1200"/>
              </a:spcBef>
              <a:buFontTx/>
              <a:buChar char="-"/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Identifikasi kepentingan-kepentingan yang berhubungan dengan kegiatan internasionalisasi</a:t>
            </a:r>
          </a:p>
          <a:p>
            <a:pPr marL="354013" indent="-354013">
              <a:spcBef>
                <a:spcPts val="1200"/>
              </a:spcBef>
              <a:buFontTx/>
              <a:buChar char="-"/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Penyusunan database keahlian/fokus penelitian dosen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628800"/>
            <a:ext cx="8352928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4013" lvl="0" indent="-354013">
              <a:spcBef>
                <a:spcPts val="1200"/>
              </a:spcBef>
              <a:buFontTx/>
              <a:buChar char="-"/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Identifikasi dan penyusunan database dosen yang berminat dan berpotensi memenangkan beasiswa</a:t>
            </a:r>
          </a:p>
          <a:p>
            <a:pPr marL="354013" lvl="0" indent="-354013">
              <a:spcBef>
                <a:spcPts val="1200"/>
              </a:spcBef>
              <a:buFontTx/>
              <a:buChar char="-"/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Identifikasi penelitian-penelitian unggulan yang layak dipublikasikan di jurnal internasional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395536" y="111770"/>
            <a:ext cx="8280920" cy="72494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Embrio Unit Internasional </a:t>
            </a:r>
            <a:r>
              <a:rPr kumimoji="0" lang="id-ID" sz="2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d</a:t>
            </a:r>
            <a:r>
              <a:rPr kumimoji="0" lang="de-DE" sz="2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i Fakultas/Pasca Sarjana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27794"/>
            <a:ext cx="8280920" cy="72494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Hal Mendesak yang Perlu Dilakukan oleh Unit Internasional Fakultas/Pasca Sarjana</a:t>
            </a:r>
            <a:endParaRPr lang="en-U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1417419"/>
            <a:ext cx="8352928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spcBef>
                <a:spcPts val="1200"/>
              </a:spcBef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Percepatan informasi tentang kegiatan internasionalisasi dari KI ke fakultas/pasca sarjana:</a:t>
            </a:r>
          </a:p>
          <a:p>
            <a:pPr marL="811213" lvl="0" indent="-354013">
              <a:spcBef>
                <a:spcPts val="1200"/>
              </a:spcBef>
              <a:buFontTx/>
              <a:buChar char="-"/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Sebagai „tangan“ Kantor Internasional dalam lalu-lintas informasi-informasi penting.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3505651"/>
            <a:ext cx="8352928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Identifikasi program studi yang dapat di kembangkan menjadi prodi unggulan:</a:t>
            </a:r>
          </a:p>
          <a:p>
            <a:pPr marL="811213" lvl="0" indent="-354013">
              <a:spcBef>
                <a:spcPts val="1200"/>
              </a:spcBef>
              <a:buFontTx/>
              <a:buChar char="-"/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Memperkuat program studi yang teridentifikasi agar bisa „dijual“ dan bisa berkualitas internasional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27794"/>
            <a:ext cx="8280920" cy="72494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Hal Mendesak yang Perlu Dilakukan oleh Unit Internasional Fakultas/Pasca Sarjana</a:t>
            </a:r>
            <a:endParaRPr lang="en-U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1417419"/>
            <a:ext cx="8352928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Identifikasi kepentingan-kepentingan yang berhubungan dengan kegiatan internasional:</a:t>
            </a:r>
          </a:p>
          <a:p>
            <a:pPr marL="811213" lvl="0" indent="-354013">
              <a:spcBef>
                <a:spcPts val="1200"/>
              </a:spcBef>
              <a:buFontTx/>
              <a:buChar char="-"/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Kerjasama, </a:t>
            </a:r>
            <a:r>
              <a:rPr lang="de-DE" sz="2400" i="1" dirty="0" smtClean="0">
                <a:latin typeface="Tahoma" pitchFamily="34" charset="0"/>
                <a:cs typeface="Tahoma" pitchFamily="34" charset="0"/>
              </a:rPr>
              <a:t>sit-in </a:t>
            </a:r>
            <a:r>
              <a:rPr lang="de-DE" sz="2400" dirty="0" smtClean="0">
                <a:latin typeface="Tahoma" pitchFamily="34" charset="0"/>
                <a:cs typeface="Tahoma" pitchFamily="34" charset="0"/>
              </a:rPr>
              <a:t>mahasiswa, kunjungan luar negeri, </a:t>
            </a:r>
            <a:r>
              <a:rPr lang="de-DE" sz="2400" i="1" dirty="0" smtClean="0">
                <a:latin typeface="Tahoma" pitchFamily="34" charset="0"/>
                <a:cs typeface="Tahoma" pitchFamily="34" charset="0"/>
              </a:rPr>
              <a:t>guest lecturer</a:t>
            </a:r>
            <a:r>
              <a:rPr lang="de-DE" sz="2400" dirty="0" smtClean="0">
                <a:latin typeface="Tahoma" pitchFamily="34" charset="0"/>
                <a:cs typeface="Tahoma" pitchFamily="34" charset="0"/>
              </a:rPr>
              <a:t>, seminar internasional, dll.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3649667"/>
            <a:ext cx="8352928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4013" indent="-354013">
              <a:spcBef>
                <a:spcPts val="1200"/>
              </a:spcBef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Penyusunan database keahlian/fokus penelitian dosen:</a:t>
            </a:r>
          </a:p>
          <a:p>
            <a:pPr marL="811213" lvl="0" indent="-354013">
              <a:spcBef>
                <a:spcPts val="1200"/>
              </a:spcBef>
              <a:buFontTx/>
              <a:buChar char="-"/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Sangat penting untuk menjual dan menangkap peluang kerjasama penelitian, PPM dengan lembaga luar negeri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42852"/>
            <a:ext cx="8280920" cy="72494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Prosedur menanggapi tawaran kerjasama</a:t>
            </a:r>
            <a:endParaRPr lang="en-U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642910" y="1489060"/>
            <a:ext cx="1785965" cy="65405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>
            <a:solidFill>
              <a:srgbClr val="800C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Analisis Isi Surat Tawaran Kerjasama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2860675" y="1142984"/>
            <a:ext cx="1925639" cy="100013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>
            <a:solidFill>
              <a:srgbClr val="800C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Rapat Koord. dengan Unit Terkait mengenai substansi kerjasama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785918" y="2579674"/>
            <a:ext cx="1965347" cy="63501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>
            <a:solidFill>
              <a:srgbClr val="800C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Menjawab Surat Kerjasama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71473" y="3571876"/>
            <a:ext cx="2078066" cy="530211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>
            <a:solidFill>
              <a:srgbClr val="800C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Kesanggupan Untuk Bekerjasama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2922588" y="3571876"/>
            <a:ext cx="1957387" cy="128588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>
            <a:solidFill>
              <a:srgbClr val="800C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Ketidaksanggupan Untuk Bekerjasama &amp; Berterimakasih atas Tawaran Kerjasamanya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d-ID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d-ID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357158" y="4437049"/>
            <a:ext cx="2297142" cy="63502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>
            <a:solidFill>
              <a:srgbClr val="800C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Koordinasi untuk Mencapai Kesepakatan Kerjasama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619125" y="5448317"/>
            <a:ext cx="2044700" cy="62388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12700">
            <a:solidFill>
              <a:srgbClr val="800C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Penyusunan Draft MoU</a:t>
            </a:r>
            <a:endParaRPr kumimoji="0" lang="de-DE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AutoShape 9"/>
          <p:cNvSpPr>
            <a:spLocks noChangeShapeType="1"/>
          </p:cNvSpPr>
          <p:nvPr/>
        </p:nvSpPr>
        <p:spPr bwMode="auto">
          <a:xfrm>
            <a:off x="2520950" y="1768462"/>
            <a:ext cx="204788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34" name="AutoShape 10"/>
          <p:cNvSpPr>
            <a:spLocks noChangeShapeType="1"/>
          </p:cNvSpPr>
          <p:nvPr/>
        </p:nvSpPr>
        <p:spPr bwMode="auto">
          <a:xfrm flipH="1">
            <a:off x="2922588" y="2135174"/>
            <a:ext cx="471487" cy="382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35" name="AutoShape 11"/>
          <p:cNvSpPr>
            <a:spLocks noChangeShapeType="1"/>
          </p:cNvSpPr>
          <p:nvPr/>
        </p:nvSpPr>
        <p:spPr bwMode="auto">
          <a:xfrm>
            <a:off x="2922588" y="3232137"/>
            <a:ext cx="328612" cy="2762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36" name="AutoShape 12"/>
          <p:cNvSpPr>
            <a:spLocks noChangeShapeType="1"/>
          </p:cNvSpPr>
          <p:nvPr/>
        </p:nvSpPr>
        <p:spPr bwMode="auto">
          <a:xfrm flipH="1">
            <a:off x="2166938" y="3232137"/>
            <a:ext cx="354012" cy="2762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37" name="AutoShape 13"/>
          <p:cNvSpPr>
            <a:spLocks noChangeShapeType="1"/>
          </p:cNvSpPr>
          <p:nvPr/>
        </p:nvSpPr>
        <p:spPr bwMode="auto">
          <a:xfrm>
            <a:off x="1573213" y="4125899"/>
            <a:ext cx="1587" cy="3111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38" name="AutoShape 14"/>
          <p:cNvSpPr>
            <a:spLocks noChangeShapeType="1"/>
          </p:cNvSpPr>
          <p:nvPr/>
        </p:nvSpPr>
        <p:spPr bwMode="auto">
          <a:xfrm>
            <a:off x="1573213" y="5124464"/>
            <a:ext cx="0" cy="3048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39" name="AutoShape 15"/>
          <p:cNvSpPr>
            <a:spLocks noChangeArrowheads="1"/>
          </p:cNvSpPr>
          <p:nvPr/>
        </p:nvSpPr>
        <p:spPr bwMode="auto">
          <a:xfrm>
            <a:off x="5086350" y="1214422"/>
            <a:ext cx="3700492" cy="471490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Keterangan:</a:t>
            </a:r>
          </a:p>
          <a:p>
            <a:pPr marL="635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1"/>
              <a:tabLst/>
            </a:pP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. Setelah diterima, surat tawaran kerjasama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dianalisis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isi</a:t>
            </a: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nya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dobe Garamond Pro" pitchFamily="18" charset="0"/>
              <a:cs typeface="Arial" pitchFamily="34" charset="0"/>
            </a:endParaRPr>
          </a:p>
          <a:p>
            <a:pPr marL="63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2"/>
              <a:tabLst/>
            </a:pP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Rapat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koordinasi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terkait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substansi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dalam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tawaran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kerjasama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yang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bisa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dilaksanakan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dan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tidak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bisa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dilaksanakan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.</a:t>
            </a:r>
          </a:p>
          <a:p>
            <a:pPr marL="63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3"/>
              <a:tabLst/>
            </a:pP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. Mengirim surat balasan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sebagai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tanggapan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tawaran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kerjasama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dan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menyampaikan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poin-poin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yang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bisa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dilaksanakan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dalam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kerjasama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dobe Garamond Pro" pitchFamily="18" charset="0"/>
              <a:cs typeface="Arial" pitchFamily="34" charset="0"/>
            </a:endParaRPr>
          </a:p>
          <a:p>
            <a:pPr marL="63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4"/>
              <a:tabLst/>
            </a:pP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Surat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balasan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tentang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kesanggupan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kerjasama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/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jika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tidak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sanggup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,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surat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balasan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berisi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penjelasan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ketidak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sanggupan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dan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berterimakasih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atas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tawaran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kerjasamanya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.</a:t>
            </a:r>
          </a:p>
          <a:p>
            <a:pPr marL="635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5"/>
              <a:tabLst/>
            </a:pP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. Koordinasi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Penentuan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Kesepakatan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Kerjasama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dobe Garamond Pro" pitchFamily="18" charset="0"/>
              <a:cs typeface="Arial" pitchFamily="34" charset="0"/>
            </a:endParaRPr>
          </a:p>
          <a:p>
            <a:pPr marL="635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Calibri" pitchFamily="34" charset="0"/>
              <a:buChar char="6"/>
              <a:tabLst/>
            </a:pPr>
            <a:r>
              <a:rPr kumimoji="0" lang="id-ID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.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Penyusunan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 Draft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dobe Garamond Pro" pitchFamily="18" charset="0"/>
                <a:cs typeface="Arial" pitchFamily="34" charset="0"/>
              </a:rPr>
              <a:t>MoU</a:t>
            </a:r>
            <a:r>
              <a:rPr lang="id-ID" sz="1400" dirty="0" smtClean="0">
                <a:latin typeface="Adobe Garamond Pro" pitchFamily="18" charset="0"/>
                <a:cs typeface="Arial" pitchFamily="34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dobe Garamond Pro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dobe Garamond Pro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14290"/>
            <a:ext cx="8280920" cy="72494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Prosedur penyusunan MoU di UNY</a:t>
            </a:r>
            <a:endParaRPr lang="en-U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617754" y="1856871"/>
            <a:ext cx="1739932" cy="52702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Penjajagan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366409" y="2795602"/>
            <a:ext cx="2232059" cy="56195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Penyusunan Naskah MOU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857884" y="2071678"/>
            <a:ext cx="1714512" cy="57150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Penyuntingan dari Segi Bahasa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5857884" y="2928935"/>
            <a:ext cx="1714512" cy="571504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Penyuntingan dari Segi Hukum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357818" y="3748103"/>
            <a:ext cx="2786082" cy="60483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Pemeriksaan akhir draft MoU dari Segi subtansi oleh ke dua pihak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4416445" y="1142984"/>
            <a:ext cx="1727191" cy="314296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Prioritas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6" name="AutoShape 8"/>
          <p:cNvCxnSpPr>
            <a:cxnSpLocks noChangeShapeType="1"/>
          </p:cNvCxnSpPr>
          <p:nvPr/>
        </p:nvCxnSpPr>
        <p:spPr bwMode="auto">
          <a:xfrm rot="10800000">
            <a:off x="4929191" y="4071942"/>
            <a:ext cx="357191" cy="2223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57" name="AutoShape 9"/>
          <p:cNvCxnSpPr>
            <a:cxnSpLocks noChangeShapeType="1"/>
          </p:cNvCxnSpPr>
          <p:nvPr/>
        </p:nvCxnSpPr>
        <p:spPr bwMode="auto">
          <a:xfrm>
            <a:off x="3481404" y="2354278"/>
            <a:ext cx="0" cy="3333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58" name="AutoShape 10"/>
          <p:cNvCxnSpPr>
            <a:cxnSpLocks noChangeShapeType="1"/>
          </p:cNvCxnSpPr>
          <p:nvPr/>
        </p:nvCxnSpPr>
        <p:spPr bwMode="auto">
          <a:xfrm flipV="1">
            <a:off x="4889508" y="2500306"/>
            <a:ext cx="754062" cy="38896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59" name="AutoShape 11"/>
          <p:cNvCxnSpPr>
            <a:cxnSpLocks noChangeShapeType="1"/>
          </p:cNvCxnSpPr>
          <p:nvPr/>
        </p:nvCxnSpPr>
        <p:spPr bwMode="auto">
          <a:xfrm>
            <a:off x="4889508" y="3248041"/>
            <a:ext cx="754062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60" name="AutoShape 12"/>
          <p:cNvCxnSpPr>
            <a:cxnSpLocks noChangeShapeType="1"/>
          </p:cNvCxnSpPr>
          <p:nvPr/>
        </p:nvCxnSpPr>
        <p:spPr bwMode="auto">
          <a:xfrm>
            <a:off x="7581922" y="2357430"/>
            <a:ext cx="204788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61" name="AutoShape 13"/>
          <p:cNvCxnSpPr>
            <a:cxnSpLocks noChangeShapeType="1"/>
          </p:cNvCxnSpPr>
          <p:nvPr/>
        </p:nvCxnSpPr>
        <p:spPr bwMode="auto">
          <a:xfrm>
            <a:off x="7608910" y="3284536"/>
            <a:ext cx="171450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62" name="AutoShape 14"/>
          <p:cNvCxnSpPr>
            <a:cxnSpLocks noChangeShapeType="1"/>
          </p:cNvCxnSpPr>
          <p:nvPr/>
        </p:nvCxnSpPr>
        <p:spPr bwMode="auto">
          <a:xfrm rot="5400000">
            <a:off x="7322363" y="2821777"/>
            <a:ext cx="928694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63" name="AutoShape 15"/>
          <p:cNvCxnSpPr>
            <a:cxnSpLocks noChangeShapeType="1"/>
          </p:cNvCxnSpPr>
          <p:nvPr/>
        </p:nvCxnSpPr>
        <p:spPr bwMode="auto">
          <a:xfrm flipV="1">
            <a:off x="7786710" y="2978154"/>
            <a:ext cx="663578" cy="2221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64" name="AutoShape 16"/>
          <p:cNvCxnSpPr>
            <a:cxnSpLocks noChangeShapeType="1"/>
          </p:cNvCxnSpPr>
          <p:nvPr/>
        </p:nvCxnSpPr>
        <p:spPr bwMode="auto">
          <a:xfrm>
            <a:off x="8442350" y="2952754"/>
            <a:ext cx="0" cy="11191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65" name="AutoShape 17"/>
          <p:cNvCxnSpPr>
            <a:cxnSpLocks noChangeShapeType="1"/>
          </p:cNvCxnSpPr>
          <p:nvPr/>
        </p:nvCxnSpPr>
        <p:spPr bwMode="auto">
          <a:xfrm>
            <a:off x="8215338" y="4098410"/>
            <a:ext cx="23495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</p:cxn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000233" y="3714752"/>
            <a:ext cx="2857519" cy="64294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Naskah MoU Dicopy rangkap 2  &amp; Diparaf oleh Kedua Pihak Terkait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5357818" y="5422917"/>
            <a:ext cx="2786082" cy="64928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Penyusunan Surat Perjanjian Kerjasama (SPK)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d-ID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id-ID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2487060" y="4743101"/>
            <a:ext cx="1968532" cy="817561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Koordinasi Persiapan Penandatanganan MOU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5572132" y="4721237"/>
            <a:ext cx="2279653" cy="42227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Penandatanganan MoU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70" name="AutoShape 22"/>
          <p:cNvCxnSpPr>
            <a:cxnSpLocks noChangeShapeType="1"/>
          </p:cNvCxnSpPr>
          <p:nvPr/>
        </p:nvCxnSpPr>
        <p:spPr bwMode="auto">
          <a:xfrm>
            <a:off x="3470292" y="3370278"/>
            <a:ext cx="0" cy="32226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71" name="AutoShape 23"/>
          <p:cNvCxnSpPr>
            <a:cxnSpLocks noChangeShapeType="1"/>
          </p:cNvCxnSpPr>
          <p:nvPr/>
        </p:nvCxnSpPr>
        <p:spPr bwMode="auto">
          <a:xfrm>
            <a:off x="6669109" y="5151451"/>
            <a:ext cx="0" cy="2063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 flipV="1">
            <a:off x="4572000" y="5000636"/>
            <a:ext cx="857256" cy="214314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>
            <a:off x="3463942" y="4408503"/>
            <a:ext cx="0" cy="2730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2857488" y="1149366"/>
            <a:ext cx="1428760" cy="35080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Misi</a:t>
            </a:r>
            <a:endParaRPr kumimoji="0" lang="id-ID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1000100" y="1157303"/>
            <a:ext cx="1717714" cy="342871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Visi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76" name="AutoShape 28"/>
          <p:cNvCxnSpPr>
            <a:cxnSpLocks noChangeShapeType="1"/>
          </p:cNvCxnSpPr>
          <p:nvPr/>
        </p:nvCxnSpPr>
        <p:spPr bwMode="auto">
          <a:xfrm>
            <a:off x="1857356" y="1571612"/>
            <a:ext cx="1217648" cy="18894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>
            <a:off x="3541888" y="1560134"/>
            <a:ext cx="0" cy="24606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078" name="AutoShape 30"/>
          <p:cNvCxnSpPr>
            <a:cxnSpLocks noChangeShapeType="1"/>
          </p:cNvCxnSpPr>
          <p:nvPr/>
        </p:nvCxnSpPr>
        <p:spPr bwMode="auto">
          <a:xfrm rot="10800000" flipV="1">
            <a:off x="3922730" y="1500173"/>
            <a:ext cx="1077899" cy="26037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4"/>
            <a:ext cx="453650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ular Callout 9"/>
          <p:cNvSpPr/>
          <p:nvPr/>
        </p:nvSpPr>
        <p:spPr>
          <a:xfrm>
            <a:off x="3995936" y="1556792"/>
            <a:ext cx="3816424" cy="720080"/>
          </a:xfrm>
          <a:prstGeom prst="wedgeRectCallout">
            <a:avLst>
              <a:gd name="adj1" fmla="val -60224"/>
              <a:gd name="adj2" fmla="val 76315"/>
            </a:avLst>
          </a:prstGeom>
          <a:solidFill>
            <a:srgbClr val="FF9900"/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“Go International”</a:t>
            </a:r>
            <a:r>
              <a:rPr lang="de-DE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!</a:t>
            </a:r>
            <a:endParaRPr lang="en-US" sz="2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Title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2400" cy="72494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400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Cita – cita perguruan tinggi di Indonesia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20</a:t>
            </a:fld>
            <a:endParaRPr lang="de-D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14290"/>
            <a:ext cx="8280920" cy="72494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Prosedur penyusunan Surat Perjanjian Kerjasama di UNY</a:t>
            </a:r>
            <a:endParaRPr lang="en-U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571472" y="1898666"/>
            <a:ext cx="4000528" cy="61595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Koordinasi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Penentuan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Bidang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Garapan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Mempertimbangkan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Prioritas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Kegiatan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Masing2</a:t>
            </a:r>
            <a:endParaRPr kumimoji="0" lang="id-ID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857224" y="2877086"/>
            <a:ext cx="2168530" cy="5461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Penyusunan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Draft SPK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5357818" y="2551676"/>
            <a:ext cx="2697183" cy="48101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Penyuntingan dari Segi Bahasa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5357818" y="3072376"/>
            <a:ext cx="2711471" cy="50641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Penyuntingan dari Segi Hukum</a:t>
            </a: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5357819" y="3746516"/>
            <a:ext cx="2714644" cy="6096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Pemeriksaan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hir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raft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SPK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dari Segi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ubtansi oleh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edua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ihak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79" name="AutoShape 7"/>
          <p:cNvCxnSpPr>
            <a:cxnSpLocks noChangeShapeType="1"/>
            <a:stCxn id="3078" idx="1"/>
          </p:cNvCxnSpPr>
          <p:nvPr/>
        </p:nvCxnSpPr>
        <p:spPr bwMode="auto">
          <a:xfrm rot="10800000" flipV="1">
            <a:off x="3500433" y="4051316"/>
            <a:ext cx="1857387" cy="20626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>
            <a:off x="2000232" y="2555891"/>
            <a:ext cx="0" cy="2778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81" name="AutoShape 9"/>
          <p:cNvCxnSpPr>
            <a:cxnSpLocks noChangeShapeType="1"/>
            <a:stCxn id="3075" idx="3"/>
            <a:endCxn id="3076" idx="1"/>
          </p:cNvCxnSpPr>
          <p:nvPr/>
        </p:nvCxnSpPr>
        <p:spPr bwMode="auto">
          <a:xfrm flipV="1">
            <a:off x="3025754" y="2792183"/>
            <a:ext cx="2332064" cy="35795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82" name="AutoShape 10"/>
          <p:cNvCxnSpPr>
            <a:cxnSpLocks noChangeShapeType="1"/>
            <a:stCxn id="3075" idx="3"/>
            <a:endCxn id="3077" idx="1"/>
          </p:cNvCxnSpPr>
          <p:nvPr/>
        </p:nvCxnSpPr>
        <p:spPr bwMode="auto">
          <a:xfrm>
            <a:off x="3025754" y="3150136"/>
            <a:ext cx="2332064" cy="17544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83" name="AutoShape 11"/>
          <p:cNvCxnSpPr>
            <a:cxnSpLocks noChangeShapeType="1"/>
          </p:cNvCxnSpPr>
          <p:nvPr/>
        </p:nvCxnSpPr>
        <p:spPr bwMode="auto">
          <a:xfrm>
            <a:off x="8120089" y="2874979"/>
            <a:ext cx="158750" cy="15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4" name="AutoShape 12"/>
          <p:cNvCxnSpPr>
            <a:cxnSpLocks noChangeShapeType="1"/>
          </p:cNvCxnSpPr>
          <p:nvPr/>
        </p:nvCxnSpPr>
        <p:spPr bwMode="auto">
          <a:xfrm>
            <a:off x="8140727" y="3360754"/>
            <a:ext cx="138112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5" name="AutoShape 13"/>
          <p:cNvCxnSpPr>
            <a:cxnSpLocks noChangeShapeType="1"/>
          </p:cNvCxnSpPr>
          <p:nvPr/>
        </p:nvCxnSpPr>
        <p:spPr bwMode="auto">
          <a:xfrm>
            <a:off x="8267727" y="2886091"/>
            <a:ext cx="0" cy="49212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>
            <a:off x="8275664" y="3106754"/>
            <a:ext cx="1428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7" name="AutoShape 15"/>
          <p:cNvCxnSpPr>
            <a:cxnSpLocks noChangeShapeType="1"/>
          </p:cNvCxnSpPr>
          <p:nvPr/>
        </p:nvCxnSpPr>
        <p:spPr bwMode="auto">
          <a:xfrm>
            <a:off x="8418539" y="3094054"/>
            <a:ext cx="0" cy="9667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3088" name="AutoShape 16"/>
          <p:cNvCxnSpPr>
            <a:cxnSpLocks noChangeShapeType="1"/>
            <a:stCxn id="3078" idx="3"/>
          </p:cNvCxnSpPr>
          <p:nvPr/>
        </p:nvCxnSpPr>
        <p:spPr bwMode="auto">
          <a:xfrm>
            <a:off x="8072463" y="4051316"/>
            <a:ext cx="357189" cy="1111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triangle" w="med" len="med"/>
            <a:tailEnd type="none" w="med" len="med"/>
          </a:ln>
        </p:spPr>
      </p:cxn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571472" y="3725879"/>
            <a:ext cx="2857520" cy="58737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Naskah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SPK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icopy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angkap 2  &amp;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iparaf oleh Kedua Pihak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5286380" y="5340366"/>
            <a:ext cx="2786082" cy="4460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Pelaksanaan Kerjasama</a:t>
            </a:r>
            <a:endParaRPr kumimoji="0" lang="id-ID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285752" y="4581541"/>
            <a:ext cx="3357554" cy="62071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Koordinasi Persiapan Penandatanganan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SPK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oleh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Kedua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Pihak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5357819" y="4632341"/>
            <a:ext cx="2714644" cy="422275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Penandatanganan SPK</a:t>
            </a:r>
            <a:endParaRPr kumimoji="0" lang="id-ID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93" name="AutoShape 21"/>
          <p:cNvCxnSpPr>
            <a:cxnSpLocks noChangeShapeType="1"/>
          </p:cNvCxnSpPr>
          <p:nvPr/>
        </p:nvCxnSpPr>
        <p:spPr bwMode="auto">
          <a:xfrm>
            <a:off x="6691476" y="5051259"/>
            <a:ext cx="0" cy="28575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94" name="AutoShape 22"/>
          <p:cNvCxnSpPr>
            <a:cxnSpLocks noChangeShapeType="1"/>
            <a:stCxn id="3091" idx="3"/>
            <a:endCxn id="3092" idx="1"/>
          </p:cNvCxnSpPr>
          <p:nvPr/>
        </p:nvCxnSpPr>
        <p:spPr bwMode="auto">
          <a:xfrm flipV="1">
            <a:off x="3643306" y="4843479"/>
            <a:ext cx="1714513" cy="4841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095" name="AutoShape 23"/>
          <p:cNvCxnSpPr>
            <a:cxnSpLocks noChangeShapeType="1"/>
          </p:cNvCxnSpPr>
          <p:nvPr/>
        </p:nvCxnSpPr>
        <p:spPr bwMode="auto">
          <a:xfrm>
            <a:off x="2016107" y="4311666"/>
            <a:ext cx="0" cy="27940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2714602" y="1176354"/>
            <a:ext cx="2857530" cy="522287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Sarasehan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Pemahaman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Tentang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Isi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MoU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97" name="AutoShape 25"/>
          <p:cNvCxnSpPr>
            <a:cxnSpLocks noChangeShapeType="1"/>
          </p:cNvCxnSpPr>
          <p:nvPr/>
        </p:nvCxnSpPr>
        <p:spPr bwMode="auto">
          <a:xfrm flipH="1">
            <a:off x="2078014" y="1447816"/>
            <a:ext cx="636588" cy="35877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Oval 2"/>
          <p:cNvSpPr/>
          <p:nvPr/>
        </p:nvSpPr>
        <p:spPr>
          <a:xfrm>
            <a:off x="2986186" y="1772816"/>
            <a:ext cx="3286148" cy="1368152"/>
          </a:xfrm>
          <a:prstGeom prst="ellipse">
            <a:avLst/>
          </a:prstGeom>
          <a:solidFill>
            <a:srgbClr val="3333FF">
              <a:alpha val="46667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77800" h="1778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WORLD CLASS UNIVERSITY</a:t>
            </a:r>
            <a:endParaRPr lang="de-DE" sz="2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87496" y="1932020"/>
            <a:ext cx="2344344" cy="1051916"/>
          </a:xfrm>
          <a:prstGeom prst="ellipse">
            <a:avLst/>
          </a:prstGeom>
          <a:solidFill>
            <a:srgbClr val="3333FF">
              <a:alpha val="46667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77800" h="1778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Teaching Quality</a:t>
            </a:r>
            <a:endParaRPr lang="de-DE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88552" y="1932020"/>
            <a:ext cx="2371880" cy="1051916"/>
          </a:xfrm>
          <a:prstGeom prst="ellipse">
            <a:avLst/>
          </a:prstGeom>
          <a:solidFill>
            <a:srgbClr val="3333FF">
              <a:alpha val="46667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77800" h="1778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Graduate Employability</a:t>
            </a:r>
            <a:endParaRPr lang="de-DE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431832" y="2923212"/>
            <a:ext cx="2510052" cy="1008112"/>
          </a:xfrm>
          <a:prstGeom prst="ellipse">
            <a:avLst/>
          </a:prstGeom>
          <a:solidFill>
            <a:srgbClr val="3333FF">
              <a:alpha val="46667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77800" h="1778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International Outlook</a:t>
            </a:r>
            <a:endParaRPr lang="de-DE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71938" y="836712"/>
            <a:ext cx="2700000" cy="1080120"/>
          </a:xfrm>
          <a:prstGeom prst="ellipse">
            <a:avLst/>
          </a:prstGeom>
          <a:solidFill>
            <a:srgbClr val="3333FF">
              <a:alpha val="46667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77800" h="1778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Research Quality</a:t>
            </a:r>
            <a:endParaRPr lang="de-DE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206340"/>
            <a:ext cx="864096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Tahoma" pitchFamily="34" charset="0"/>
                <a:cs typeface="Tahoma" pitchFamily="34" charset="0"/>
              </a:rPr>
              <a:t>Sejalan dengan Tridharma Perguruan Tinggi: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Terbaik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pengajaran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Terbaik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riset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diseminasi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pengetahuan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Terbaik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aktivitas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kontribusi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hal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budaya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ilmiah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kewarganegaraan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323528" y="44624"/>
            <a:ext cx="7772400" cy="72494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PILAR </a:t>
            </a:r>
            <a:r>
              <a:rPr lang="en-US" sz="2400" b="1" dirty="0" err="1" smtClean="0">
                <a:latin typeface="Tahoma" pitchFamily="34" charset="0"/>
                <a:cs typeface="Tahoma" pitchFamily="34" charset="0"/>
              </a:rPr>
              <a:t>Utama</a:t>
            </a:r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 UNIVERSITAS BERMUTU INTERNASIONAL</a:t>
            </a:r>
            <a:endParaRPr lang="en-US" sz="24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260648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Universitas </a:t>
            </a:r>
            <a:r>
              <a:rPr lang="id-ID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berk</a:t>
            </a:r>
            <a:r>
              <a:rPr lang="de-DE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arakter Internasional:</a:t>
            </a:r>
            <a:endParaRPr lang="en-U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95536" y="836712"/>
            <a:ext cx="1984304" cy="1640996"/>
          </a:xfrm>
          <a:prstGeom prst="ellipse">
            <a:avLst/>
          </a:prstGeom>
          <a:solidFill>
            <a:srgbClr val="3333FF">
              <a:alpha val="46667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77800" h="1778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INPUT</a:t>
            </a:r>
            <a:endParaRPr lang="de-DE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27456" y="2636912"/>
            <a:ext cx="1984304" cy="1640996"/>
          </a:xfrm>
          <a:prstGeom prst="ellipse">
            <a:avLst/>
          </a:prstGeom>
          <a:solidFill>
            <a:srgbClr val="3333FF">
              <a:alpha val="46667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77800" h="1778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PROSES</a:t>
            </a:r>
            <a:endParaRPr lang="de-DE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99464" y="4437112"/>
            <a:ext cx="1984304" cy="1640996"/>
          </a:xfrm>
          <a:prstGeom prst="ellipse">
            <a:avLst/>
          </a:prstGeom>
          <a:solidFill>
            <a:srgbClr val="3333FF">
              <a:alpha val="46667"/>
            </a:srgb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77800" h="1778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OUTPUT</a:t>
            </a:r>
            <a:endParaRPr lang="de-DE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627784" y="1037815"/>
            <a:ext cx="6336704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5113" marR="0" lvl="0" indent="-2651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Mendapatkan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mempertahankan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staf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terbaik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Merekrut staf/mahasiswa dari pasar internasional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de-DE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Mendapatkan banyak mahasiswa dari luar negeri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pPr marL="265113" marR="0" lvl="0" indent="-2651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Memiliki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berbagai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sumber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pendapatan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27784" y="2671752"/>
            <a:ext cx="6336704" cy="147732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5113" indent="-265113" algn="just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Memiliki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standarisasi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PBM yang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diakreditasi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(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nas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internas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)</a:t>
            </a:r>
          </a:p>
          <a:p>
            <a:pPr marL="265113" indent="-2651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Membentuk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kelompok-kelompok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riset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fokus</a:t>
            </a:r>
            <a:endParaRPr lang="en-US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265113" indent="-2651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Membentuk badan pendayagunaan potensi</a:t>
            </a:r>
            <a:endParaRPr lang="en-US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265113" indent="-2651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Mempunyai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lembaga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kewirausahaan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mahasiswa</a:t>
            </a:r>
            <a:endParaRPr lang="en-US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265113" indent="-26511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Mendorong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menfasilitasi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keterlibatan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mahasiswa</a:t>
            </a:r>
            <a:endParaRPr lang="en-US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627784" y="4509120"/>
            <a:ext cx="6336704" cy="1477328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65113" marR="0" lvl="0" indent="-265113" algn="just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Perguruan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tinggi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harus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mendapatkan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akreditasi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terbaik</a:t>
            </a:r>
            <a:endParaRPr lang="en-US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265113" marR="0" lvl="0" indent="-265113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Tingkat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kelulusan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yang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tinggi</a:t>
            </a:r>
            <a:endParaRPr lang="en-US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265113" marR="0" lvl="0" indent="-265113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Masa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tunggu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lulusan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semakin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cepat</a:t>
            </a:r>
            <a:endParaRPr lang="en-US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265113" marR="0" lvl="0" indent="-265113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Banyak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penghargaan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utk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, staff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pengajar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, unit</a:t>
            </a:r>
          </a:p>
          <a:p>
            <a:pPr marL="265113" marR="0" lvl="0" indent="-265113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Banyak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kerjasama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lembaga-lembaga</a:t>
            </a:r>
            <a:r>
              <a:rPr lang="en-US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 lain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323528" y="486832"/>
            <a:ext cx="85689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Macam-macam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Pemeringkatan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Perguruan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Tinggi</a:t>
            </a:r>
            <a:endParaRPr lang="en-US" sz="20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134904"/>
            <a:ext cx="810669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Times Higher Education World University Ranking (THES)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Academic Ranking of World Universities (Shanghai Ranking)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>
                <a:latin typeface="Tahoma" pitchFamily="34" charset="0"/>
                <a:cs typeface="Tahoma" pitchFamily="34" charset="0"/>
              </a:rPr>
              <a:t>QS World University Rankings (QS-Star)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de-DE" sz="2000" dirty="0" smtClean="0">
                <a:latin typeface="Tahoma" pitchFamily="34" charset="0"/>
                <a:cs typeface="Tahoma" pitchFamily="34" charset="0"/>
              </a:rPr>
              <a:t>Webometric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de-DE" sz="2000" dirty="0" smtClean="0">
                <a:latin typeface="Tahoma" pitchFamily="34" charset="0"/>
                <a:cs typeface="Tahoma" pitchFamily="34" charset="0"/>
              </a:rPr>
              <a:t>Dan lain-lain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  <a:p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4752" y="3314440"/>
            <a:ext cx="3681760" cy="275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6</a:t>
            </a:fld>
            <a:endParaRPr lang="de-D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520" y="966186"/>
          <a:ext cx="8640959" cy="5056099"/>
        </p:xfrm>
        <a:graphic>
          <a:graphicData uri="http://schemas.openxmlformats.org/drawingml/2006/table">
            <a:tbl>
              <a:tblPr/>
              <a:tblGrid>
                <a:gridCol w="2198140"/>
                <a:gridCol w="5154256"/>
                <a:gridCol w="1288563"/>
              </a:tblGrid>
              <a:tr h="174796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en-US" sz="1600" b="1" dirty="0">
                          <a:latin typeface="Tahoma" pitchFamily="34" charset="0"/>
                          <a:cs typeface="Tahoma" pitchFamily="34" charset="0"/>
                        </a:rPr>
                        <a:t>Overall indicator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ctr">
                        <a:lnSpc>
                          <a:spcPct val="114000"/>
                        </a:lnSpc>
                      </a:pPr>
                      <a:r>
                        <a:rPr lang="en-US" sz="1600" b="1" dirty="0">
                          <a:latin typeface="Tahoma" pitchFamily="34" charset="0"/>
                          <a:cs typeface="Tahoma" pitchFamily="34" charset="0"/>
                        </a:rPr>
                        <a:t>Individual indicators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</a:pPr>
                      <a:r>
                        <a:rPr lang="en-US" sz="1600" b="1" dirty="0">
                          <a:latin typeface="Tahoma" pitchFamily="34" charset="0"/>
                          <a:cs typeface="Tahoma" pitchFamily="34" charset="0"/>
                        </a:rPr>
                        <a:t>Percentage weightings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36989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Industry Income - innovation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14000"/>
                        </a:lnSpc>
                        <a:buFont typeface="Arial"/>
                        <a:buChar char="•"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Research income from industry (per academic staff)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buFont typeface="Arial"/>
                        <a:buNone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2.5%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086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International diversity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14000"/>
                        </a:lnSpc>
                        <a:buFont typeface="Arial"/>
                        <a:buChar char="•"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Ratio of international to domestic staff</a:t>
                      </a:r>
                    </a:p>
                    <a:p>
                      <a:pPr marL="176213" indent="-176213">
                        <a:lnSpc>
                          <a:spcPct val="114000"/>
                        </a:lnSpc>
                        <a:buFont typeface="Arial"/>
                        <a:buChar char="•"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Ratio of international to domestic students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buFont typeface="Arial"/>
                        <a:buNone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3%</a:t>
                      </a:r>
                    </a:p>
                    <a:p>
                      <a:pPr algn="ctr">
                        <a:lnSpc>
                          <a:spcPct val="114000"/>
                        </a:lnSpc>
                        <a:buFont typeface="Arial"/>
                        <a:buNone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2%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122357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1600">
                          <a:latin typeface="Tahoma" pitchFamily="34" charset="0"/>
                          <a:cs typeface="Tahoma" pitchFamily="34" charset="0"/>
                        </a:rPr>
                        <a:t>Teaching – the learning environment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14000"/>
                        </a:lnSpc>
                        <a:buFont typeface="Arial"/>
                        <a:buChar char="•"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Reputational survey (teaching)</a:t>
                      </a:r>
                    </a:p>
                    <a:p>
                      <a:pPr marL="176213" indent="-176213">
                        <a:lnSpc>
                          <a:spcPct val="114000"/>
                        </a:lnSpc>
                        <a:buFont typeface="Arial"/>
                        <a:buChar char="•"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PhDs awards per academic</a:t>
                      </a:r>
                    </a:p>
                    <a:p>
                      <a:pPr marL="176213" indent="-176213">
                        <a:lnSpc>
                          <a:spcPct val="114000"/>
                        </a:lnSpc>
                        <a:buFont typeface="Arial"/>
                        <a:buChar char="•"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Undergrad. admitted per academic</a:t>
                      </a:r>
                    </a:p>
                    <a:p>
                      <a:pPr marL="176213" indent="-176213">
                        <a:lnSpc>
                          <a:spcPct val="114000"/>
                        </a:lnSpc>
                        <a:buFont typeface="Arial"/>
                        <a:buChar char="•"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Income per academic</a:t>
                      </a:r>
                    </a:p>
                    <a:p>
                      <a:pPr marL="176213" indent="-176213">
                        <a:lnSpc>
                          <a:spcPct val="114000"/>
                        </a:lnSpc>
                        <a:buFont typeface="Arial"/>
                        <a:buChar char="•"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PhDs/undergraduate degrees awarded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buFont typeface="Arial"/>
                        <a:buNone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15%</a:t>
                      </a:r>
                    </a:p>
                    <a:p>
                      <a:pPr algn="ctr">
                        <a:lnSpc>
                          <a:spcPct val="114000"/>
                        </a:lnSpc>
                        <a:buFont typeface="Arial"/>
                        <a:buNone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6%</a:t>
                      </a:r>
                    </a:p>
                    <a:p>
                      <a:pPr algn="ctr">
                        <a:lnSpc>
                          <a:spcPct val="114000"/>
                        </a:lnSpc>
                        <a:buFont typeface="Arial"/>
                        <a:buNone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4.5%</a:t>
                      </a:r>
                    </a:p>
                    <a:p>
                      <a:pPr algn="ctr">
                        <a:lnSpc>
                          <a:spcPct val="114000"/>
                        </a:lnSpc>
                        <a:buFont typeface="Arial"/>
                        <a:buNone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2.25%</a:t>
                      </a:r>
                    </a:p>
                    <a:p>
                      <a:pPr algn="ctr">
                        <a:lnSpc>
                          <a:spcPct val="114000"/>
                        </a:lnSpc>
                        <a:buFont typeface="Arial"/>
                        <a:buNone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2.25%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3570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Research – volume, income and reputation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14000"/>
                        </a:lnSpc>
                        <a:buFont typeface="Arial"/>
                        <a:buChar char="•"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Reputational survey (research)</a:t>
                      </a:r>
                    </a:p>
                    <a:p>
                      <a:pPr marL="176213" indent="-176213">
                        <a:lnSpc>
                          <a:spcPct val="114000"/>
                        </a:lnSpc>
                        <a:buFont typeface="Arial"/>
                        <a:buChar char="•"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Research income (scaled)</a:t>
                      </a:r>
                    </a:p>
                    <a:p>
                      <a:pPr marL="176213" indent="-176213">
                        <a:lnSpc>
                          <a:spcPct val="114000"/>
                        </a:lnSpc>
                        <a:buFont typeface="Arial"/>
                        <a:buChar char="•"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Papers per research and academic staff</a:t>
                      </a:r>
                    </a:p>
                    <a:p>
                      <a:pPr marL="176213" indent="-176213">
                        <a:lnSpc>
                          <a:spcPct val="114000"/>
                        </a:lnSpc>
                        <a:buFont typeface="Arial"/>
                        <a:buChar char="•"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Public research income/ total research income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buFont typeface="Arial"/>
                        <a:buNone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19.5%</a:t>
                      </a:r>
                    </a:p>
                    <a:p>
                      <a:pPr algn="ctr">
                        <a:lnSpc>
                          <a:spcPct val="114000"/>
                        </a:lnSpc>
                        <a:buFont typeface="Arial"/>
                        <a:buNone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5.25%</a:t>
                      </a:r>
                    </a:p>
                    <a:p>
                      <a:pPr algn="ctr">
                        <a:lnSpc>
                          <a:spcPct val="114000"/>
                        </a:lnSpc>
                        <a:buFont typeface="Arial"/>
                        <a:buNone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4.5%</a:t>
                      </a:r>
                    </a:p>
                    <a:p>
                      <a:pPr algn="ctr">
                        <a:lnSpc>
                          <a:spcPct val="114000"/>
                        </a:lnSpc>
                        <a:buFont typeface="Arial"/>
                        <a:buNone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0.75%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436989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</a:pPr>
                      <a:r>
                        <a:rPr lang="en-US" sz="1600">
                          <a:latin typeface="Tahoma" pitchFamily="34" charset="0"/>
                          <a:cs typeface="Tahoma" pitchFamily="34" charset="0"/>
                        </a:rPr>
                        <a:t>Citations – research influence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-176213">
                        <a:lnSpc>
                          <a:spcPct val="114000"/>
                        </a:lnSpc>
                        <a:buFont typeface="Arial"/>
                        <a:buChar char="•"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Citation impact (</a:t>
                      </a:r>
                      <a:r>
                        <a:rPr lang="en-US" sz="1600" dirty="0" err="1">
                          <a:latin typeface="Tahoma" pitchFamily="34" charset="0"/>
                          <a:cs typeface="Tahoma" pitchFamily="34" charset="0"/>
                        </a:rPr>
                        <a:t>normalised</a:t>
                      </a: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 average citation per paper)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buFont typeface="Arial"/>
                        <a:buNone/>
                      </a:pPr>
                      <a:r>
                        <a:rPr lang="en-US" sz="1600" dirty="0">
                          <a:latin typeface="Tahoma" pitchFamily="34" charset="0"/>
                          <a:cs typeface="Tahoma" pitchFamily="34" charset="0"/>
                        </a:rPr>
                        <a:t>37.5%</a:t>
                      </a:r>
                    </a:p>
                  </a:txBody>
                  <a:tcPr marL="43699" marR="43699" marT="21849" marB="218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3528" y="26064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Tahoma" pitchFamily="34" charset="0"/>
                <a:cs typeface="Tahoma" pitchFamily="34" charset="0"/>
              </a:rPr>
              <a:t>Penilaian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i="1" dirty="0" smtClean="0">
                <a:latin typeface="Tahoma" pitchFamily="34" charset="0"/>
                <a:cs typeface="Tahoma" pitchFamily="34" charset="0"/>
              </a:rPr>
              <a:t>Times Higher Education World University Rankings</a:t>
            </a:r>
            <a:endParaRPr lang="en-US" b="1" i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323528" y="487900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Tahoma" pitchFamily="34" charset="0"/>
                <a:cs typeface="Tahoma" pitchFamily="34" charset="0"/>
              </a:rPr>
              <a:t>Penilaian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i="1" dirty="0" smtClean="0">
                <a:latin typeface="Tahoma" pitchFamily="34" charset="0"/>
                <a:cs typeface="Tahoma" pitchFamily="34" charset="0"/>
              </a:rPr>
              <a:t>Shanghai Ranking</a:t>
            </a:r>
            <a:endParaRPr lang="en-US" b="1" i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1158736"/>
          <a:ext cx="8136904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/>
                <a:gridCol w="1944216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2000" i="0" dirty="0" smtClean="0">
                          <a:latin typeface="Tahoma" pitchFamily="34" charset="0"/>
                          <a:cs typeface="Tahoma" pitchFamily="34" charset="0"/>
                        </a:rPr>
                        <a:t>Parameter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i="0" dirty="0" smtClean="0">
                          <a:latin typeface="Tahoma" pitchFamily="34" charset="0"/>
                          <a:cs typeface="Tahoma" pitchFamily="34" charset="0"/>
                        </a:rPr>
                        <a:t>Bobot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latin typeface="Tahoma" pitchFamily="34" charset="0"/>
                          <a:cs typeface="Tahoma" pitchFamily="34" charset="0"/>
                        </a:rPr>
                        <a:t>Alumni winning Nobel Prizes and Fields Medals 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i="0" dirty="0" smtClean="0">
                          <a:latin typeface="Tahoma" pitchFamily="34" charset="0"/>
                          <a:cs typeface="Tahoma" pitchFamily="34" charset="0"/>
                        </a:rPr>
                        <a:t>10 %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latin typeface="Tahoma" pitchFamily="34" charset="0"/>
                          <a:cs typeface="Tahoma" pitchFamily="34" charset="0"/>
                        </a:rPr>
                        <a:t>Staff winning Nobel Prizes and Fields Medals 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i="0" dirty="0" smtClean="0">
                          <a:latin typeface="Tahoma" pitchFamily="34" charset="0"/>
                          <a:cs typeface="Tahoma" pitchFamily="34" charset="0"/>
                        </a:rPr>
                        <a:t>20 %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latin typeface="Tahoma" pitchFamily="34" charset="0"/>
                          <a:cs typeface="Tahoma" pitchFamily="34" charset="0"/>
                        </a:rPr>
                        <a:t>Highly-cited researchers in 21 broad subject categories 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i="0" dirty="0" smtClean="0">
                          <a:latin typeface="Tahoma" pitchFamily="34" charset="0"/>
                          <a:cs typeface="Tahoma" pitchFamily="34" charset="0"/>
                        </a:rPr>
                        <a:t>20 %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latin typeface="Tahoma" pitchFamily="34" charset="0"/>
                          <a:cs typeface="Tahoma" pitchFamily="34" charset="0"/>
                        </a:rPr>
                        <a:t>Articles published in the journals Nature and Science 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i="0" dirty="0" smtClean="0">
                          <a:latin typeface="Tahoma" pitchFamily="34" charset="0"/>
                          <a:cs typeface="Tahoma" pitchFamily="34" charset="0"/>
                        </a:rPr>
                        <a:t>20 %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latin typeface="Tahoma" pitchFamily="34" charset="0"/>
                          <a:cs typeface="Tahoma" pitchFamily="34" charset="0"/>
                        </a:rPr>
                        <a:t>The Science Citation Index and Social Sciences Citation Index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i="0" dirty="0" smtClean="0">
                          <a:latin typeface="Tahoma" pitchFamily="34" charset="0"/>
                          <a:cs typeface="Tahoma" pitchFamily="34" charset="0"/>
                        </a:rPr>
                        <a:t>20 %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i="0" dirty="0" smtClean="0">
                          <a:latin typeface="Tahoma" pitchFamily="34" charset="0"/>
                          <a:cs typeface="Tahoma" pitchFamily="34" charset="0"/>
                        </a:rPr>
                        <a:t>The per capita academic performance (on the indicators above) of an institution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i="0" dirty="0" smtClean="0">
                          <a:latin typeface="Tahoma" pitchFamily="34" charset="0"/>
                          <a:cs typeface="Tahoma" pitchFamily="34" charset="0"/>
                        </a:rPr>
                        <a:t>10 %</a:t>
                      </a:r>
                      <a:endParaRPr lang="en-US" sz="200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4" name="Rectangle 3"/>
          <p:cNvSpPr/>
          <p:nvPr/>
        </p:nvSpPr>
        <p:spPr>
          <a:xfrm>
            <a:off x="323528" y="26064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Tahoma" pitchFamily="34" charset="0"/>
                <a:cs typeface="Tahoma" pitchFamily="34" charset="0"/>
              </a:rPr>
              <a:t>Penilaian</a:t>
            </a:r>
            <a:r>
              <a:rPr lang="en-US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b="1" i="1" dirty="0" smtClean="0">
                <a:latin typeface="Tahoma" pitchFamily="34" charset="0"/>
                <a:cs typeface="Tahoma" pitchFamily="34" charset="0"/>
              </a:rPr>
              <a:t>QS-Star</a:t>
            </a:r>
            <a:endParaRPr lang="en-US" b="1" i="1" dirty="0"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1124744"/>
          <a:ext cx="8136904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000" b="0" i="0" dirty="0" smtClean="0">
                          <a:latin typeface="Tahoma" pitchFamily="34" charset="0"/>
                          <a:cs typeface="Tahoma" pitchFamily="34" charset="0"/>
                        </a:rPr>
                        <a:t>Parameter</a:t>
                      </a:r>
                      <a:endParaRPr lang="en-US" sz="2000" b="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i="0" dirty="0" smtClean="0">
                          <a:latin typeface="Tahoma" pitchFamily="34" charset="0"/>
                          <a:cs typeface="Tahoma" pitchFamily="34" charset="0"/>
                        </a:rPr>
                        <a:t>Bobot</a:t>
                      </a:r>
                      <a:endParaRPr lang="en-US" sz="2000" b="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cs typeface="Tahoma" pitchFamily="34" charset="0"/>
                        </a:rPr>
                        <a:t>Academic peer review</a:t>
                      </a:r>
                      <a:endParaRPr lang="en-US" sz="20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i="0" dirty="0" smtClean="0">
                          <a:latin typeface="Tahoma" pitchFamily="34" charset="0"/>
                          <a:cs typeface="Tahoma" pitchFamily="34" charset="0"/>
                        </a:rPr>
                        <a:t>40 %</a:t>
                      </a:r>
                      <a:endParaRPr lang="en-US" sz="2000" b="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cs typeface="Tahoma" pitchFamily="34" charset="0"/>
                        </a:rPr>
                        <a:t>Recruiter review </a:t>
                      </a:r>
                      <a:endParaRPr lang="en-US" sz="20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i="0" dirty="0" smtClean="0">
                          <a:latin typeface="Tahoma" pitchFamily="34" charset="0"/>
                          <a:cs typeface="Tahoma" pitchFamily="34" charset="0"/>
                        </a:rPr>
                        <a:t>10 %</a:t>
                      </a:r>
                      <a:endParaRPr lang="en-US" sz="2000" b="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cs typeface="Tahoma" pitchFamily="34" charset="0"/>
                        </a:rPr>
                        <a:t>Faculty student ratio</a:t>
                      </a:r>
                      <a:endParaRPr lang="en-US" sz="20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i="0" dirty="0" smtClean="0">
                          <a:latin typeface="Tahoma" pitchFamily="34" charset="0"/>
                          <a:cs typeface="Tahoma" pitchFamily="34" charset="0"/>
                        </a:rPr>
                        <a:t>20 %</a:t>
                      </a:r>
                      <a:endParaRPr lang="en-US" sz="2000" b="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latin typeface="Tahoma" pitchFamily="34" charset="0"/>
                          <a:cs typeface="Tahoma" pitchFamily="34" charset="0"/>
                        </a:rPr>
                        <a:t>Citations per faculty</a:t>
                      </a:r>
                      <a:endParaRPr lang="en-US" sz="2000" b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i="0" dirty="0" smtClean="0">
                          <a:latin typeface="Tahoma" pitchFamily="34" charset="0"/>
                          <a:cs typeface="Tahoma" pitchFamily="34" charset="0"/>
                        </a:rPr>
                        <a:t>20 %</a:t>
                      </a:r>
                      <a:endParaRPr lang="en-US" sz="2000" b="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ahoma" pitchFamily="34" charset="0"/>
                          <a:cs typeface="Tahoma" pitchFamily="34" charset="0"/>
                        </a:rPr>
                        <a:t>International orientation</a:t>
                      </a:r>
                    </a:p>
                    <a:p>
                      <a:endParaRPr lang="en-US" sz="2000" b="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i="0" dirty="0" smtClean="0">
                          <a:latin typeface="Tahoma" pitchFamily="34" charset="0"/>
                          <a:cs typeface="Tahoma" pitchFamily="34" charset="0"/>
                        </a:rPr>
                        <a:t>10 %</a:t>
                      </a:r>
                      <a:endParaRPr lang="en-US" sz="2000" b="0" i="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20A3-0E4E-4DED-90C3-D04E33F5A8A2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39552" y="1268760"/>
            <a:ext cx="8147248" cy="4213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>
                <a:latin typeface="Tahoma" pitchFamily="34" charset="0"/>
                <a:cs typeface="Tahoma" pitchFamily="34" charset="0"/>
              </a:rPr>
              <a:t>Definisi internasionalisasi yang dapat diaplikasikan di dunia perguruan tinggi adalah (Loran, 2011):</a:t>
            </a:r>
          </a:p>
          <a:p>
            <a:pPr marL="0" indent="0">
              <a:buNone/>
            </a:pPr>
            <a:endParaRPr lang="de-DE" sz="2400" dirty="0" smtClean="0">
              <a:latin typeface="Tahoma" pitchFamily="34" charset="0"/>
              <a:cs typeface="Tahoma" pitchFamily="34" charset="0"/>
            </a:endParaRPr>
          </a:p>
          <a:p>
            <a:r>
              <a:rPr lang="de-DE" sz="2400" i="1" dirty="0" smtClean="0">
                <a:latin typeface="Tahoma" pitchFamily="34" charset="0"/>
                <a:cs typeface="Tahoma" pitchFamily="34" charset="0"/>
              </a:rPr>
              <a:t>The process of integrating an international, intercultural components into purpose, function or delivery of education (including: curricullum development and innovation; scholar, student and faculty exchange; area studies; technological assistance; intercultural training; education of international student; and joint research initiatives)</a:t>
            </a:r>
            <a:endParaRPr lang="en-US" sz="2400" i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72494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Definisi</a:t>
            </a:r>
            <a:r>
              <a:rPr lang="en-U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Internasionalisasi</a:t>
            </a:r>
            <a:endParaRPr lang="en-U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1558</TotalTime>
  <Words>1146</Words>
  <Application>Microsoft Office PowerPoint</Application>
  <PresentationFormat>On-screen Show (4:3)</PresentationFormat>
  <Paragraphs>281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Slide 1</vt:lpstr>
      <vt:lpstr>Cita – cita perguruan tinggi di Indonesia</vt:lpstr>
      <vt:lpstr>PILAR Utama UNIVERSITAS BERMUTU INTERNASIONAL</vt:lpstr>
      <vt:lpstr>Slide 4</vt:lpstr>
      <vt:lpstr>Slide 5</vt:lpstr>
      <vt:lpstr>Slide 6</vt:lpstr>
      <vt:lpstr>Slide 7</vt:lpstr>
      <vt:lpstr>Slide 8</vt:lpstr>
      <vt:lpstr>Definisi Internasionalisasi</vt:lpstr>
      <vt:lpstr>Tujuan Internasionalisasi</vt:lpstr>
      <vt:lpstr>Bisakah perguruan tinggi berubah?</vt:lpstr>
      <vt:lpstr>Strategi Pencapaian di UNY</vt:lpstr>
      <vt:lpstr>Embrio Unit Internasional di Fakultas/Pasca Sarjana</vt:lpstr>
      <vt:lpstr>Slide 14</vt:lpstr>
      <vt:lpstr>Hal Mendesak yang Perlu Dilakukan oleh Unit Internasional Fakultas/Pasca Sarjana</vt:lpstr>
      <vt:lpstr>Hal Mendesak yang Perlu Dilakukan oleh Unit Internasional Fakultas/Pasca Sarjana</vt:lpstr>
      <vt:lpstr>Slide 17</vt:lpstr>
      <vt:lpstr>Prosedur menanggapi tawaran kerjasama</vt:lpstr>
      <vt:lpstr>Prosedur penyusunan MoU di UNY</vt:lpstr>
      <vt:lpstr>Prosedur penyusunan Surat Perjanjian Kerjasama di UNY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Carladi</dc:creator>
  <cp:lastModifiedBy>LENOVO</cp:lastModifiedBy>
  <cp:revision>68</cp:revision>
  <dcterms:created xsi:type="dcterms:W3CDTF">2010-11-28T13:13:17Z</dcterms:created>
  <dcterms:modified xsi:type="dcterms:W3CDTF">2012-12-13T03:01:30Z</dcterms:modified>
</cp:coreProperties>
</file>