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Default Extension="bin" ContentType="application/vnd.ms-office.legacyDiagramText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legacyDocTextInfo.bin" ContentType="application/vnd.ms-office.legacyDocTextInfo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1" r:id="rId3"/>
    <p:sldMasterId id="2147483663" r:id="rId4"/>
    <p:sldMasterId id="2147483665" r:id="rId5"/>
    <p:sldMasterId id="2147483669" r:id="rId6"/>
    <p:sldMasterId id="2147483671" r:id="rId7"/>
    <p:sldMasterId id="2147483672" r:id="rId8"/>
    <p:sldMasterId id="2147483674" r:id="rId9"/>
    <p:sldMasterId id="2147483676" r:id="rId10"/>
    <p:sldMasterId id="2147483680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7" r:id="rId18"/>
    <p:sldId id="268" r:id="rId19"/>
    <p:sldId id="262" r:id="rId20"/>
    <p:sldId id="263" r:id="rId21"/>
    <p:sldId id="269" r:id="rId22"/>
    <p:sldId id="270" r:id="rId23"/>
    <p:sldId id="265" r:id="rId24"/>
    <p:sldId id="271" r:id="rId25"/>
    <p:sldId id="272" r:id="rId26"/>
    <p:sldId id="273" r:id="rId27"/>
    <p:sldId id="274" r:id="rId28"/>
    <p:sldId id="275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microsoft.com/office/2006/relationships/legacyDocTextInfo" Target="legacyDocTextInfo.bin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5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5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508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508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508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508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0347A0-E6AD-4D2F-B0F5-9AE31A60CE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0" grpId="0"/>
      <p:bldP spid="4508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508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8CAC1C-6DC8-4217-A17B-9567919354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616C4-44DA-4332-A071-B1BA1614CD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CA09-98FA-4F48-8EF4-3ADFA6600F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33764-414B-42B2-90F6-F87B9857C4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839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8397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39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839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39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39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39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8399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40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40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40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40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40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840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40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40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40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400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401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401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DA2923-64E2-41D7-8E43-81B2F691D3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7" grpId="0"/>
      <p:bldP spid="8400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0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40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0A805-D34C-4547-B7A2-B8BE46ADC6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5D794-D57C-4914-9B50-7262FE1C96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09D4A-AAA9-481D-90E8-28E9D7F654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25961-9DCE-45FA-A4A7-27772257F6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8C24C-B116-4A39-9ED8-822EBC6BF5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4A264-2395-4EA6-A2EA-458FF12184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DF089D-4D44-4422-9C67-7741AC4596B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7DD0-FB0F-4A51-98A5-1CD7DB6F6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7ACD9-888B-406A-9A41-D4DC83B18C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319F-A8B1-499D-81ED-4A170C8E88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B5945-4B71-468C-8ADA-31ADEE6448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89091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9092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9093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9094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9095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9096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89097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93C694-4A32-4AAC-B9BB-D33FB0EFC09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0" grpId="0"/>
      <p:bldP spid="8910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91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0D9F0-AF42-4F8E-85C4-A780CD8E64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1BE67-9B71-4643-BE4F-F6D013CB5E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69AD8-666B-4493-9A1A-B37DD340C6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18FF9-03F0-45FE-A0A9-52A8D45018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D0397-9860-45D7-A10B-4F43CE5643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5C5FA7-6244-42C3-83AF-A1A61AA79AD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90C31-27A1-4C7F-8A7D-21EBBA685B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3FD26-4D88-4FDE-A69D-04C2D10EBB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79561-A7F9-42B7-B5A0-6D57B818DA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03299-B683-4B84-A302-2586D30DE9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17EE3-0475-4B12-8181-7AAF32DC4D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grpSp>
          <p:nvGrpSpPr>
            <p:cNvPr id="4711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711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711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711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711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4711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4711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711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711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711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712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712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pic>
              <p:nvPicPr>
                <p:cNvPr id="4712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2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713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713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3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714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715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5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sp>
          <p:nvSpPr>
            <p:cNvPr id="471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6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</p:grpSp>
      <p:sp>
        <p:nvSpPr>
          <p:cNvPr id="4716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716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716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716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716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F63175-4F12-4F39-8409-FEED5E8EEE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1" grpId="0"/>
      <p:bldP spid="4716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1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E3A1D-4862-4319-BF4D-5EC03FAE37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BEE0B-58BA-4D8F-9F3A-5EC7A564C8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B091-3E50-4648-9007-3F077869D7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8A918-EE46-4046-99DC-E9FD8A1962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D2BAB-80BC-4381-9FA8-0730961DA0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9663A-1C5B-4E78-AD71-A8A319903A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EC05A-65DB-4D8B-8F3D-E187C1278A2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51056-9768-4310-BF61-8929A50038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B5051-55B6-4674-AD4C-E618C19A10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9861-64B5-43BA-87F6-FA561683FB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0E182-7C33-481A-B0DD-39201C8A13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096F44-5227-41B1-A919-955813F5A3AF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63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3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3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563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63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563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63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3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3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563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63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63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563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63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3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632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0DA95-3847-4B80-9C5B-AA055F030D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40293-011F-4B2C-BE2B-8F5D3638EF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80FCE-BC24-4142-A869-70EB5F5991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7A3F9-A661-47DA-880B-AD92E4F5C5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CE00D-8A12-4A7A-BF89-7500D2E066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E1022E-0587-4B33-BD2C-EE401C33770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C668E-B791-4116-A45A-FD547816B0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62E9F-73D5-4B75-82CD-6F8178A283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1FF50-4689-4F73-94E2-AC5FC80009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BE085-AC7F-4725-A471-6FA3AC5361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FAEB5-0EB0-42FB-8A54-478BFFB2F1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93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93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93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93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93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94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594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94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7CDCC5-4218-4508-8A9E-9D8E631A05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3" grpId="0"/>
      <p:bldP spid="5940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4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94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B47EA-CAB8-4B7F-97D8-82BCF4041F2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4887D-B5F1-4F09-9E78-5BB47840D0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0B74A0-FD9F-4B45-BDAA-3FEB73AFEC2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EBD57-10E4-4FBE-A87F-03863A9F141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B196F9-2FB0-4AA3-9C6B-5C029E954AA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4151A8-743F-4765-912F-AE10E049829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19EB1A-4167-40E9-8922-FDA8FF6648D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774544-33B7-41B2-86B5-C7E9A218037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8AE661-81F8-464E-949B-92AF9F0BAC7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D885EE-759D-49D6-B5C8-DA7AE5BCA86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B4C40B-2D86-4273-B0EA-E3D0EAFB7AA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0EBD3B-0A2E-4F09-A5CF-AF8843CABC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  <p:bldP spid="6554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10288-7B06-48FF-8054-42DD5A7F5C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57153-E1EA-40EB-842E-795E3B30B3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98AB-FFA5-4DED-991E-D317D6B37D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89A8E0-6879-48C4-A24B-26AD3A514B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0F9C-EEA0-4ED7-BC64-324D3325AD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6B99C-B032-4CE8-9DC5-832CEAB382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E4B9D-DDE8-4ABF-951C-AFC8EAEDE2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AF7BD-4D2E-4BD1-A5EB-65CA96F22F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2A1DB-4D15-4CE3-B491-40FAC5D9D9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B97BA-63CC-4BC6-A9A1-77B9292A9E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5424-B494-48B8-9E64-43D422B425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06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706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706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918C88-9C59-403B-A2BF-AD9A2C23F5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/>
      <p:bldP spid="7066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06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F83B-C73A-4DF8-923E-0FA28A45B4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C4D48-4522-4183-9026-F86501A0E2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F61180-2E8E-42DD-9CA4-384CB7F4750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3784-C853-4FBB-AB4E-76670DB952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BCAD0-76A8-4ACB-8294-2610FE58D6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58B30-9ADC-4A79-B147-8137C79098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B0B1-0744-4EC7-9C48-52270F3F6B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77753-FDAC-48A3-9932-DD11AA8B21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C8CBC-6DDF-4D16-9DDC-53C9FED99B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0276A-AF6F-4DE9-A1FA-94D50BE9D5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C75A7-9EC4-4C09-8205-EAADB47D7F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FFB6E3-D0B0-4273-AABF-F9F7BF0189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8E1C7-6228-41DD-BFB2-DB52AF53E8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758221-EFA9-4D36-B250-A8D885D2D35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56EF0-2880-43BF-89D7-EABBCAC4B5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674A3-89DB-428A-85A4-FBCE749300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8E97-DF93-4044-8317-20A90F9DF5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78EE3-F30D-4327-8C13-7FDCF2C483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52A5E-2BB6-40FA-8AB4-C805CD31BD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7AFD9-CBCB-4A94-BF45-39A3D36C2F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A38BE-503D-41DB-8C59-BDBB50CFD5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F4659-E2B6-4A19-860B-CD4F32FA8B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31357-4147-4942-8B4B-53614B2E62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3F87E-53C5-4E86-8CE1-78BE2ECA0B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A22CB6-25FF-4E89-AEA8-E3EBC5B8FF4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C9E1CF-F1CD-441C-BC02-20A7FBE840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7782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7782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8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783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7783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7783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778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8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783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7783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7783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3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3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7784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4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4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7784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4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4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7784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4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4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7784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5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5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7785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5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5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7785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5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5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7785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5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6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7786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6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6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7786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6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6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7786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6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6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7787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7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7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7787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7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7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7787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7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7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7787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8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8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7788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8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7788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8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8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7788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8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9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7789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9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9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7789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9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89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7789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89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7789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0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7790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7790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0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0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7790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0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0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7790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0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1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7791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1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1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7791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1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1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791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1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1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92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2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2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792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2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2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792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2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792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3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grpSp>
                <p:nvGrpSpPr>
                  <p:cNvPr id="7793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7793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793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</p:grpSp>
          </p:grpSp>
          <p:grpSp>
            <p:nvGrpSpPr>
              <p:cNvPr id="7793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7793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7793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3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3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3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4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4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794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sp>
              <p:nvSpPr>
                <p:cNvPr id="7794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  <p:grpSp>
          <p:nvGrpSpPr>
            <p:cNvPr id="7794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7794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4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4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4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4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795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7795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796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796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796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796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267B05-2080-4879-AC6E-FE9E09E5C3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59" grpId="0"/>
      <p:bldP spid="7796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9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79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C16C4-ADCC-4ADC-BD68-673A1B4C6B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F649E-F2B7-4549-93CA-D384EB3CB7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FF84D-9725-4C86-BF16-898D447BF7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420F8-E32F-41DA-90FB-064BEE4C07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FC078-A1C3-4B18-930B-57953A350E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47ED4-AB32-4C22-9743-95AD18A8B5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095D5-CB15-4C35-96DA-80B0E071AB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8D5E7-97A9-4C66-8E79-B5BD94C8E3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EAE059-9F33-4B80-BC87-841448093F8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53D10-0FC7-4125-BD0E-7374D6644C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760C5-A67E-4B33-B924-0999024024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 sz="2400">
                <a:latin typeface="Times New Roman" pitchFamily="18" charset="0"/>
              </a:endParaRPr>
            </a:p>
          </p:txBody>
        </p:sp>
      </p:grpSp>
      <p:grpSp>
        <p:nvGrpSpPr>
          <p:cNvPr id="809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09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809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11CADF0-E870-4FB6-9C48-1FF5A65B9F9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09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090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908" grpId="0"/>
    </p:bld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FC8D3-B9B3-4E1B-B081-346D67BD22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E702A-4F30-4BCB-AB73-24AEC7ABCB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ADEF-34CF-48D3-B31C-7A15382E39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A1ABA-EF85-42A9-8A02-5FEF90FB74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85E83-ABB2-4439-B0A2-3ED4D78C0D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8C985-24F5-4BC3-917F-E9AA6B997E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C2A93-F3A6-46FE-A897-7DBF88332A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40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40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40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405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40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40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3363922-F4A1-4EE9-B95D-26BB0543B8A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40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9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/>
      <p:bldP spid="4405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5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5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5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5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5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29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8295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29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829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9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29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29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grpSp>
          <p:nvGrpSpPr>
            <p:cNvPr id="8297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9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29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829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29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29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9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829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829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3595CAC-D446-42A2-BAAA-2B4AA792B14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29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3" grpId="0"/>
      <p:bldP spid="829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9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9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9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9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9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880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80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80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80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880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 sz="2400">
                <a:latin typeface="Times New Roman" pitchFamily="18" charset="0"/>
              </a:endParaRPr>
            </a:p>
          </p:txBody>
        </p:sp>
      </p:grpSp>
      <p:sp>
        <p:nvSpPr>
          <p:cNvPr id="880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880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381980F8-88AD-457F-A31A-A19F6595F01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8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8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80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80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80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80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80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076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sp>
          <p:nvSpPr>
            <p:cNvPr id="4608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608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608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608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609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4609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460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609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609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609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609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4609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pic>
              <p:nvPicPr>
                <p:cNvPr id="4609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09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610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610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0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1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2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2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2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2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2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612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612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2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2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2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3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3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3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3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3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  <p:sp>
          <p:nvSpPr>
            <p:cNvPr id="4613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13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id-ID">
                <a:latin typeface="Arial" charset="0"/>
              </a:endParaRPr>
            </a:p>
          </p:txBody>
        </p:sp>
      </p:grpSp>
      <p:sp>
        <p:nvSpPr>
          <p:cNvPr id="4613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613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613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614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614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185E8633-AAD9-4909-A012-E215B152572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7" grpId="0"/>
      <p:bldP spid="4613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613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613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613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613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61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8D33505-4B5B-426A-85E6-7E8AB118AE7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553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53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553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53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53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553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53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53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553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53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grpSp>
        <p:nvGrpSpPr>
          <p:cNvPr id="553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53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53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53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53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53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553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53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53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553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3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3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3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3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53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B8CFFAC-FBFE-4FBE-B808-C2E2AD31D0BF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83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83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83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83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83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83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583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83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83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8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8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8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/>
      <p:bldP spid="5838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4D3E05BD-5D01-46F5-9B59-5C54BF8C63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45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45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/>
      <p:bldP spid="645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45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id-ID" sz="2400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6A0F48-5A79-4B38-9FBA-F1A066298E6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9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9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9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9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/>
      <p:bldP spid="6964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96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441A7D4-DABB-4BD6-9090-65C8C7602C8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9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680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680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80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680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680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80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680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681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81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7681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681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681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681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7681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681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681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1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2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682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2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2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682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2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2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682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2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2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683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3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3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683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3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3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683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3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3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683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4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4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684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4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4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684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4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4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684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4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5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685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5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5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685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5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5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685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5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5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686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6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6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686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6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6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686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6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6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686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7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7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687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7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7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687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7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7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687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7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sp>
              <p:nvSpPr>
                <p:cNvPr id="7688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688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grpSp>
              <p:nvGrpSpPr>
                <p:cNvPr id="7688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688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8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8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688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8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8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688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9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9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689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9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9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689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9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89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689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89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90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690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90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90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690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90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90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690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90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90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691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91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  <p:grpSp>
              <p:nvGrpSpPr>
                <p:cNvPr id="7691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691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7691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</p:grpSp>
          </p:grpSp>
          <p:sp>
            <p:nvSpPr>
              <p:cNvPr id="7691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1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1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1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1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2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693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7693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693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693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694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694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8476C5-AF42-46A7-BC5C-6350FFC2C2BD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6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6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6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6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37" grpId="0"/>
      <p:bldP spid="7693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93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93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93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93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9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9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98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98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98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id-ID"/>
              </a:p>
            </p:txBody>
          </p:sp>
        </p:grp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98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798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798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9CE2B2A7-C03F-4043-85DC-51B7172419A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9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9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9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9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/>
      <p:bldP spid="7988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8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8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8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8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988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0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268413"/>
            <a:ext cx="7772400" cy="1470025"/>
          </a:xfrm>
        </p:spPr>
        <p:txBody>
          <a:bodyPr/>
          <a:lstStyle/>
          <a:p>
            <a:r>
              <a:rPr lang="id-ID" sz="4400"/>
              <a:t>DASAR-DASAR PENULISAN </a:t>
            </a:r>
            <a:br>
              <a:rPr lang="id-ID" sz="4400"/>
            </a:br>
            <a:r>
              <a:rPr lang="id-ID" sz="4400"/>
              <a:t>PENELITIAN TINDAKAN KELAS</a:t>
            </a:r>
            <a:endParaRPr lang="en-GB" sz="4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/>
              <a:t>Oleh:</a:t>
            </a:r>
          </a:p>
          <a:p>
            <a:r>
              <a:rPr lang="id-ID"/>
              <a:t>Nurhidayati, M. Hum</a:t>
            </a:r>
          </a:p>
          <a:p>
            <a:r>
              <a:rPr lang="id-ID"/>
              <a:t>FBS UNY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Reliabilitas 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3000"/>
              <a:t>Data PTK reliabilitasnya rendah</a:t>
            </a:r>
          </a:p>
          <a:p>
            <a:pPr>
              <a:buClr>
                <a:schemeClr val="tx1"/>
              </a:buClr>
            </a:pPr>
            <a:r>
              <a:rPr lang="id-ID" sz="3000"/>
              <a:t>Reliabilitas data dipenuhi melalui akurasi</a:t>
            </a:r>
          </a:p>
          <a:p>
            <a:pPr>
              <a:buClr>
                <a:schemeClr val="tx1"/>
              </a:buClr>
            </a:pPr>
            <a:r>
              <a:rPr lang="id-ID" sz="3000"/>
              <a:t>Data asli disajikan dalam bentuk catatan lapangan dan transkrip wawancara secara detail.</a:t>
            </a:r>
          </a:p>
          <a:p>
            <a:pPr>
              <a:buClr>
                <a:schemeClr val="tx1"/>
              </a:buClr>
              <a:buFontTx/>
              <a:buNone/>
            </a:pPr>
            <a:endParaRPr lang="id-ID" sz="3000"/>
          </a:p>
          <a:p>
            <a:pPr>
              <a:buClr>
                <a:schemeClr val="tx1"/>
              </a:buClr>
              <a:buFontTx/>
              <a:buNone/>
            </a:pPr>
            <a:r>
              <a:rPr lang="id-ID" sz="3000"/>
              <a:t>reliabilitas “</a:t>
            </a:r>
            <a:r>
              <a:rPr lang="id-ID" sz="3000" i="1"/>
              <a:t>lebih</a:t>
            </a:r>
            <a:r>
              <a:rPr lang="id-ID" sz="3000"/>
              <a:t> </a:t>
            </a:r>
            <a:r>
              <a:rPr lang="id-ID" sz="3000" i="1"/>
              <a:t>terpenuhi”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id-ID" sz="3000"/>
              <a:t> dalam PTK -kolaborasi</a:t>
            </a:r>
            <a:endParaRPr lang="en-GB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Bidang Garapan PTK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400"/>
              <a:t>metode:jig-saw, team&amp;share, SQ3R, simulasi, investigasi, psikodrama, sosiodrama, dll</a:t>
            </a:r>
          </a:p>
          <a:p>
            <a:r>
              <a:rPr lang="id-ID" sz="2400"/>
              <a:t>Strategi: inquiri, problem solving, CTL, integratif, komunikatif, dll</a:t>
            </a:r>
          </a:p>
          <a:p>
            <a:r>
              <a:rPr lang="id-ID" sz="2400"/>
              <a:t>Media: komputer, wall-chart, flash-chart, story-chart, game, E-learning, dll</a:t>
            </a:r>
          </a:p>
          <a:p>
            <a:r>
              <a:rPr lang="id-ID" sz="2400"/>
              <a:t>Evaluasi: variasi soal, teknik bervariatif (lisan, tulis, performance, individu, kelompok)</a:t>
            </a:r>
          </a:p>
          <a:p>
            <a:r>
              <a:rPr lang="id-ID" sz="2400"/>
              <a:t>Pengelolaan dan kontrol: modifikasi perilaku</a:t>
            </a:r>
          </a:p>
          <a:p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Langkah-langkah PTK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Identifikasi masalah </a:t>
            </a:r>
          </a:p>
          <a:p>
            <a:pPr>
              <a:lnSpc>
                <a:spcPct val="90000"/>
              </a:lnSpc>
            </a:pPr>
            <a:r>
              <a:rPr lang="id-ID" sz="2800"/>
              <a:t>Perumusan masalah</a:t>
            </a:r>
          </a:p>
          <a:p>
            <a:pPr>
              <a:lnSpc>
                <a:spcPct val="90000"/>
              </a:lnSpc>
            </a:pPr>
            <a:r>
              <a:rPr lang="id-ID" sz="2800"/>
              <a:t>Menganalisis masalah-(cari solusi)</a:t>
            </a:r>
          </a:p>
          <a:p>
            <a:pPr>
              <a:lnSpc>
                <a:spcPct val="90000"/>
              </a:lnSpc>
            </a:pPr>
            <a:r>
              <a:rPr lang="id-ID" sz="2800"/>
              <a:t>Merumuskan hipotesis</a:t>
            </a:r>
          </a:p>
          <a:p>
            <a:pPr>
              <a:lnSpc>
                <a:spcPct val="90000"/>
              </a:lnSpc>
            </a:pPr>
            <a:r>
              <a:rPr lang="id-ID" sz="2800"/>
              <a:t>Membuat rencana tindakan dan pemamntauan</a:t>
            </a:r>
          </a:p>
          <a:p>
            <a:pPr>
              <a:lnSpc>
                <a:spcPct val="90000"/>
              </a:lnSpc>
            </a:pPr>
            <a:r>
              <a:rPr lang="id-ID" sz="2800"/>
              <a:t>Melaksanakan tindakan dan mengamatinya</a:t>
            </a:r>
          </a:p>
          <a:p>
            <a:pPr>
              <a:lnSpc>
                <a:spcPct val="90000"/>
              </a:lnSpc>
            </a:pPr>
            <a:r>
              <a:rPr lang="id-ID" sz="2800"/>
              <a:t>Mengolah dan menafsirkan data (analisis kualitatif: reduksi, </a:t>
            </a:r>
            <a:r>
              <a:rPr lang="id-ID" sz="2800" i="1"/>
              <a:t>display-vignette</a:t>
            </a:r>
            <a:r>
              <a:rPr lang="id-ID" sz="2800"/>
              <a:t>, kesimpulan)</a:t>
            </a:r>
          </a:p>
          <a:p>
            <a:pPr>
              <a:lnSpc>
                <a:spcPct val="90000"/>
              </a:lnSpc>
            </a:pPr>
            <a:r>
              <a:rPr lang="id-ID" sz="2800"/>
              <a:t>Melaporkan 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Format penulisan PTK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d-ID"/>
              <a:t>BAB I: Pendahuluan</a:t>
            </a:r>
          </a:p>
          <a:p>
            <a:r>
              <a:rPr lang="id-ID"/>
              <a:t>judul, </a:t>
            </a:r>
          </a:p>
          <a:p>
            <a:r>
              <a:rPr lang="id-ID"/>
              <a:t>latar belakang masalah, </a:t>
            </a:r>
          </a:p>
          <a:p>
            <a:r>
              <a:rPr lang="id-ID"/>
              <a:t>identifikasi masalah, </a:t>
            </a:r>
          </a:p>
          <a:p>
            <a:r>
              <a:rPr lang="id-ID"/>
              <a:t>rumusan masalah, </a:t>
            </a:r>
          </a:p>
          <a:p>
            <a:r>
              <a:rPr lang="id-ID"/>
              <a:t>tujuan penelitian,</a:t>
            </a:r>
          </a:p>
          <a:p>
            <a:r>
              <a:rPr lang="id-ID"/>
              <a:t> manfaat, 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id-ID"/>
              <a:t>BAB II: Kajian Teori</a:t>
            </a:r>
          </a:p>
          <a:p>
            <a:pPr marL="609600" indent="-609600">
              <a:buFontTx/>
              <a:buAutoNum type="arabicPeriod"/>
            </a:pPr>
            <a:r>
              <a:rPr lang="id-ID"/>
              <a:t>Teori-teori yang relevan</a:t>
            </a:r>
          </a:p>
          <a:p>
            <a:pPr marL="609600" indent="-609600">
              <a:buFontTx/>
              <a:buAutoNum type="arabicPeriod"/>
            </a:pPr>
            <a:r>
              <a:rPr lang="id-ID"/>
              <a:t>Penelitian yang relevan, </a:t>
            </a:r>
          </a:p>
          <a:p>
            <a:pPr marL="609600" indent="-609600">
              <a:buFontTx/>
              <a:buAutoNum type="arabicPeriod"/>
            </a:pPr>
            <a:r>
              <a:rPr lang="id-ID"/>
              <a:t>Kerangka pikir</a:t>
            </a:r>
          </a:p>
          <a:p>
            <a:pPr marL="609600" indent="-609600">
              <a:buFontTx/>
              <a:buAutoNum type="arabicPeriod"/>
            </a:pPr>
            <a:r>
              <a:rPr lang="id-ID"/>
              <a:t>Hipotesis penelitian</a:t>
            </a:r>
          </a:p>
          <a:p>
            <a:pPr marL="609600" indent="-609600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45307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id-ID" sz="2400"/>
              <a:t>BAB III: Metodologi Penelitian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d-ID" sz="2400"/>
              <a:t>Desain penelitian: PTK-kualitatif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d-ID" sz="2400"/>
              <a:t>Subjek (siswa) &amp; objek (kemampuan menulis, membaca, berbicara, dll)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d-ID" sz="2400"/>
              <a:t>Setting tempat &amp; waktu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d-ID" sz="2400"/>
              <a:t>Pengumpulan data (wawancara, observasi) dibantu instrumen (catatan lapangan, video, tape-recorder)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d-ID" sz="2400"/>
              <a:t>Keabsahan data (Validitas, reliabilitas-trianggulasi).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id-ID" sz="2400"/>
              <a:t>Teknik Analisis: kualitatif (reduksi, display, dan kesimpulan). Satu siklus tunjukkan deskripsi dalam satu </a:t>
            </a:r>
            <a:r>
              <a:rPr lang="id-ID" sz="2400" i="1"/>
              <a:t>vignette</a:t>
            </a:r>
            <a:r>
              <a:rPr lang="id-ID" sz="2400"/>
              <a:t> (cerita deskripsi).</a:t>
            </a:r>
            <a:endParaRPr lang="en-GB" sz="2400"/>
          </a:p>
          <a:p>
            <a:pPr marL="609600" indent="-609600"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400"/>
              <a:t>BAB IV: Hasil Penelitian dan Pembahasan</a:t>
            </a:r>
            <a:endParaRPr lang="en-GB" sz="3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id-ID" sz="2400"/>
          </a:p>
          <a:p>
            <a:pPr>
              <a:lnSpc>
                <a:spcPct val="90000"/>
              </a:lnSpc>
            </a:pPr>
            <a:r>
              <a:rPr lang="id-ID" sz="2400"/>
              <a:t>Mendeskripsikan seluruh kegiatan dalam satuan siklus dari perencanaan, pelaksanaan tindakan dan observasi, dilanjutkan refleksi.</a:t>
            </a:r>
          </a:p>
          <a:p>
            <a:pPr>
              <a:lnSpc>
                <a:spcPct val="90000"/>
              </a:lnSpc>
            </a:pPr>
            <a:r>
              <a:rPr lang="id-ID" sz="2400"/>
              <a:t>Hasil refleksi ditindak lanjuti dalam siklus berikutnya.</a:t>
            </a:r>
          </a:p>
          <a:p>
            <a:pPr>
              <a:lnSpc>
                <a:spcPct val="90000"/>
              </a:lnSpc>
            </a:pPr>
            <a:r>
              <a:rPr lang="id-ID" sz="2400"/>
              <a:t>Satu siklus diwakili oleh satu </a:t>
            </a:r>
            <a:r>
              <a:rPr lang="id-ID" sz="2400" i="1"/>
              <a:t>vignette</a:t>
            </a:r>
          </a:p>
          <a:p>
            <a:pPr>
              <a:lnSpc>
                <a:spcPct val="90000"/>
              </a:lnSpc>
            </a:pPr>
            <a:r>
              <a:rPr lang="id-ID" sz="2400" i="1"/>
              <a:t>Penggambaran tingkat keberhasilan siswa biasa berupa daftar nilai, tekankan pada </a:t>
            </a:r>
            <a:r>
              <a:rPr lang="id-ID" sz="2400" b="1" i="1"/>
              <a:t>proses</a:t>
            </a:r>
            <a:r>
              <a:rPr lang="id-ID" sz="2400" i="1"/>
              <a:t> pencapaiannya bukan pada hasil. </a:t>
            </a:r>
          </a:p>
          <a:p>
            <a:pPr>
              <a:lnSpc>
                <a:spcPct val="90000"/>
              </a:lnSpc>
            </a:pPr>
            <a:r>
              <a:rPr lang="id-ID" sz="2400" i="1"/>
              <a:t>Peningkatan antar siklus tunjukkan melalui grafik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BAB V: Kesimpulan dan Saran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800"/>
              <a:t>Simpulkan keberhasilan PTK melalui tindakan yang digunakan</a:t>
            </a:r>
          </a:p>
          <a:p>
            <a:r>
              <a:rPr lang="id-ID" sz="2800"/>
              <a:t>Tegaskan standart kelulusan khusus PTK 7,5 dinyatakan berhasil jika rata-rata kelas ≥ 7.5</a:t>
            </a:r>
          </a:p>
          <a:p>
            <a:r>
              <a:rPr lang="id-ID" sz="2800"/>
              <a:t>Hasil simpulan tindak lanjuti dalam saran dan implikasi</a:t>
            </a:r>
          </a:p>
          <a:p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d-ID" sz="4400" b="1"/>
              <a:t>MATUR NUWUN</a:t>
            </a:r>
          </a:p>
          <a:p>
            <a:pPr algn="ctr">
              <a:buFont typeface="Wingdings" pitchFamily="2" charset="2"/>
              <a:buNone/>
            </a:pPr>
            <a:endParaRPr lang="en-GB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/>
              <a:t>Pengertian </a:t>
            </a:r>
            <a:r>
              <a:rPr lang="id-ID" sz="3600" i="1"/>
              <a:t>Action</a:t>
            </a:r>
            <a:r>
              <a:rPr lang="id-ID" sz="3600"/>
              <a:t> </a:t>
            </a:r>
            <a:r>
              <a:rPr lang="id-ID" sz="3600" i="1"/>
              <a:t>Research</a:t>
            </a:r>
            <a:r>
              <a:rPr lang="id-ID" sz="3600"/>
              <a:t/>
            </a:r>
            <a:br>
              <a:rPr lang="id-ID" sz="3600"/>
            </a:br>
            <a:r>
              <a:rPr lang="id-ID" sz="3600"/>
              <a:t>Burn,1999</a:t>
            </a:r>
            <a:endParaRPr lang="en-GB" sz="36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Penelitian tindakan merupakan penerapan penemuan fakta pada pemecahan masalah dalam situasi sosial dengan pandangan untuk meningkatkan kualitas, yang melibatkan kolaborasi dan kerjasama (Burns, 1999:30)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AR-Madya(2006)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AR merupakan penelitian yang ditujukan untuk perbaikan yang berkelanjutan, dimana peneliti berperan sebagai pelaku praktik itu sendiri dan pengguna langsung hasil penelitiannya.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Jenis-jenis AR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id-ID"/>
              <a:t>AR Diagnostik: peneliti bekerjasama dengan agen untuk menelaah masalah kemudian merekomendasikan tindakan untuk perbaikan (tim guru-dinas pendidikan). </a:t>
            </a:r>
          </a:p>
          <a:p>
            <a:pPr marL="609600" indent="-609600">
              <a:buFontTx/>
              <a:buNone/>
            </a:pPr>
            <a:endParaRPr lang="id-ID"/>
          </a:p>
          <a:p>
            <a:pPr marL="609600" indent="-609600">
              <a:buFont typeface="Wingdings" pitchFamily="2" charset="2"/>
              <a:buNone/>
            </a:pPr>
            <a:r>
              <a:rPr lang="id-ID"/>
              <a:t>2. AR Partisipan: peneli terlibat langsung dalam melakukan tindakan penelitian sejak awal (guru mandiri-kolaborasi pakar/sejawat).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id-ID"/>
              <a:t>3. AR Empiris: penelitian tindakan dalam bentuk kelompok bahkan beberapa kelompok yang sejenis (semua guru dalam MGMP).</a:t>
            </a:r>
          </a:p>
          <a:p>
            <a:pPr>
              <a:buFont typeface="Wingdings" pitchFamily="2" charset="2"/>
              <a:buNone/>
            </a:pPr>
            <a:r>
              <a:rPr lang="id-ID"/>
              <a:t>4. AR Eksperimen: ujicoba terhadap hipotesis</a:t>
            </a:r>
          </a:p>
          <a:p>
            <a:pPr>
              <a:buFont typeface="Wingdings" pitchFamily="2" charset="2"/>
              <a:buNone/>
            </a:pPr>
            <a:endParaRPr lang="id-ID"/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Karakteristik PTK</a:t>
            </a:r>
            <a:endParaRPr lang="en-GB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Situasional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Pemecahan masalah yang sistematis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Fleksibel dan adaptif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Partisipatori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Evaluasi terus-menerus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Kesahihan rendah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Tindakan dalam satuan siklus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id-ID" sz="2800"/>
              <a:t>Jumlah siklus tidak dapat dirancang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/>
              <a:t>Desain PTK</a:t>
            </a:r>
            <a:br>
              <a:rPr lang="id-ID" sz="4000"/>
            </a:br>
            <a:r>
              <a:rPr lang="id-ID" sz="4000"/>
              <a:t> Model Kurt Lewin</a:t>
            </a:r>
            <a:endParaRPr lang="en-GB" sz="4000"/>
          </a:p>
        </p:txBody>
      </p:sp>
      <p:graphicFrame>
        <p:nvGraphicFramePr>
          <p:cNvPr id="19463" name="Diagram 7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946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800"/>
              <a:t>Desain PTK </a:t>
            </a:r>
            <a:br>
              <a:rPr lang="id-ID" sz="3800"/>
            </a:br>
            <a:r>
              <a:rPr lang="id-ID" sz="3800"/>
              <a:t>Model Kemmis &amp; Mc Taggart</a:t>
            </a:r>
            <a:endParaRPr lang="en-GB" sz="3800"/>
          </a:p>
        </p:txBody>
      </p:sp>
      <p:graphicFrame>
        <p:nvGraphicFramePr>
          <p:cNvPr id="23558" name="Diagram 6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2355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Validitas PTK </a:t>
            </a:r>
            <a:endParaRPr lang="en-GB"/>
          </a:p>
        </p:txBody>
      </p:sp>
      <p:graphicFrame>
        <p:nvGraphicFramePr>
          <p:cNvPr id="12295" name="Organization Chart 7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229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223</TotalTime>
  <Words>544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18</vt:i4>
      </vt:variant>
    </vt:vector>
  </HeadingPairs>
  <TitlesOfParts>
    <vt:vector size="37" baseType="lpstr">
      <vt:lpstr>Arial</vt:lpstr>
      <vt:lpstr>Tahoma</vt:lpstr>
      <vt:lpstr>Times New Roman</vt:lpstr>
      <vt:lpstr>Wingdings</vt:lpstr>
      <vt:lpstr>Comic Sans MS</vt:lpstr>
      <vt:lpstr>Garamond</vt:lpstr>
      <vt:lpstr>Arial Black</vt:lpstr>
      <vt:lpstr>Verdana</vt:lpstr>
      <vt:lpstr>Curtain Call</vt:lpstr>
      <vt:lpstr>Kimono</vt:lpstr>
      <vt:lpstr>Crayons</vt:lpstr>
      <vt:lpstr>Stream</vt:lpstr>
      <vt:lpstr>Glass Layers</vt:lpstr>
      <vt:lpstr>Blends</vt:lpstr>
      <vt:lpstr>Default Design</vt:lpstr>
      <vt:lpstr>Fireworks</vt:lpstr>
      <vt:lpstr>Capsules</vt:lpstr>
      <vt:lpstr>Globe</vt:lpstr>
      <vt:lpstr>Watermark</vt:lpstr>
      <vt:lpstr>DASAR-DASAR PENULISAN  PENELITIAN TINDAKAN KELAS</vt:lpstr>
      <vt:lpstr>Pengertian Action Research Burn,1999</vt:lpstr>
      <vt:lpstr>AR-Madya(2006)</vt:lpstr>
      <vt:lpstr>Jenis-jenis AR</vt:lpstr>
      <vt:lpstr>Slide 5</vt:lpstr>
      <vt:lpstr>Karakteristik PTK</vt:lpstr>
      <vt:lpstr>Desain PTK  Model Kurt Lewin</vt:lpstr>
      <vt:lpstr>Desain PTK  Model Kemmis &amp; Mc Taggart</vt:lpstr>
      <vt:lpstr>Validitas PTK </vt:lpstr>
      <vt:lpstr>Reliabilitas </vt:lpstr>
      <vt:lpstr>Bidang Garapan PTK</vt:lpstr>
      <vt:lpstr>Langkah-langkah PTK</vt:lpstr>
      <vt:lpstr>Format penulisan PTK</vt:lpstr>
      <vt:lpstr>Slide 14</vt:lpstr>
      <vt:lpstr>Slide 15</vt:lpstr>
      <vt:lpstr>BAB IV: Hasil Penelitian dan Pembahasan</vt:lpstr>
      <vt:lpstr>BAB V: Kesimpulan dan Saran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PENULISAN  PENELITIAN TINDAKAN KELAS</dc:title>
  <dc:creator>HP Mini</dc:creator>
  <cp:lastModifiedBy>ACERwarna hitam</cp:lastModifiedBy>
  <cp:revision>10</cp:revision>
  <dcterms:created xsi:type="dcterms:W3CDTF">2010-08-05T16:01:14Z</dcterms:created>
  <dcterms:modified xsi:type="dcterms:W3CDTF">2012-07-16T06:21:21Z</dcterms:modified>
</cp:coreProperties>
</file>