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300" r:id="rId30"/>
    <p:sldId id="301" r:id="rId31"/>
    <p:sldId id="302" r:id="rId32"/>
    <p:sldId id="303" r:id="rId33"/>
    <p:sldId id="304" r:id="rId34"/>
    <p:sldId id="305" r:id="rId35"/>
    <p:sldId id="292" r:id="rId36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99"/>
    <a:srgbClr val="CC0000"/>
    <a:srgbClr val="FF33CC"/>
    <a:srgbClr val="66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6" autoAdjust="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48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0" rIns="94741" bIns="4737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48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0" rIns="94741" bIns="4737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0403"/>
            <a:ext cx="2984871" cy="48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0" rIns="94741" bIns="4737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140403"/>
            <a:ext cx="2984871" cy="48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1" tIns="47370" rIns="94741" bIns="4737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AC61D99-275C-441E-B8AF-6D00435DC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A3AE-B3F6-47D4-A422-792CB1289772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722313"/>
            <a:ext cx="4808537" cy="3608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570413"/>
            <a:ext cx="5510213" cy="433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40825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140825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C4C7D-A3A5-4E2C-8CB2-FD387D30DA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1AD26-7D64-4459-9B96-B431DC114F62}" type="slidenum">
              <a:rPr lang="id-ID"/>
              <a:pPr/>
              <a:t>29</a:t>
            </a:fld>
            <a:endParaRPr lang="id-ID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EFED1-91F9-4B77-A123-6B9F1539AE3E}" type="slidenum">
              <a:rPr lang="id-ID"/>
              <a:pPr/>
              <a:t>30</a:t>
            </a:fld>
            <a:endParaRPr lang="id-ID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EF8B6-8A23-4048-A96D-4ECF741CEA7E}" type="slidenum">
              <a:rPr lang="id-ID"/>
              <a:pPr/>
              <a:t>31</a:t>
            </a:fld>
            <a:endParaRPr lang="id-ID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72F8F-2AA2-442B-AD69-71D716178652}" type="slidenum">
              <a:rPr lang="id-ID"/>
              <a:pPr/>
              <a:t>32</a:t>
            </a:fld>
            <a:endParaRPr lang="id-ID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6D4A1-68AD-4CEB-8FB1-878D503A0D3C}" type="slidenum">
              <a:rPr lang="id-ID"/>
              <a:pPr/>
              <a:t>33</a:t>
            </a:fld>
            <a:endParaRPr lang="id-ID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6CF28-4FD8-4B35-9EDB-EED9ED977C67}" type="slidenum">
              <a:rPr lang="id-ID"/>
              <a:pPr/>
              <a:t>34</a:t>
            </a:fld>
            <a:endParaRPr lang="id-ID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3A529-B835-4837-8795-3F16B6E2D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106DF-CA52-45B6-8310-78E93F449E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F3C97-8A53-4313-8F9B-348F9AFD9D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50495-216A-464C-949E-70809A79E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B9E66-D11F-4C9A-81CD-4716BA6B3D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66C34-554A-4DFD-8FD8-C6384D28D2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6368F-CF50-4A12-8FB3-73D82B0155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21D4D-59D5-4145-A727-890C3C1557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0D56C-99A1-4495-A587-197DCD6E50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C87E8-1BFF-4594-87D5-92FC68755A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AE892-E758-449C-AD41-28D2540D1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184625-EE16-485E-91BA-394F1B1D36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800" dirty="0">
                <a:solidFill>
                  <a:srgbClr val="CC0000"/>
                </a:solidFill>
                <a:latin typeface="Lucida Calligraphy" pitchFamily="66" charset="0"/>
              </a:rPr>
              <a:t>MENU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64008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By</a:t>
            </a:r>
          </a:p>
          <a:p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Wika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Rinawati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S.Pd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Variasi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dan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Keseimbangan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Lucida Calligraphy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Aroma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atau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bau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atau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citarasa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	Aroma :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harum,asam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tengik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&amp;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hangus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buFontTx/>
              <a:buNone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	Rasa   :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asin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asam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manis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pahit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Tekstur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: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lembek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lunak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keras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Penampilan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: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bentuk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warna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dekorasi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Lucida Calligraphy" pitchFamily="66" charset="0"/>
              </a:rPr>
              <a:t>Iklim, Cuaca, Musim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3600" smtClean="0"/>
              <a:t>Berkaitan dengan</a:t>
            </a:r>
          </a:p>
          <a:p>
            <a:pPr marL="609600" indent="-609600">
              <a:buFontTx/>
              <a:buAutoNum type="arabicPeriod"/>
            </a:pPr>
            <a:r>
              <a:rPr lang="en-US" sz="3600" smtClean="0"/>
              <a:t>Cuaca : dingin dan panas</a:t>
            </a:r>
          </a:p>
          <a:p>
            <a:pPr marL="609600" indent="-609600">
              <a:buFontTx/>
              <a:buAutoNum type="arabicPeriod"/>
            </a:pPr>
            <a:r>
              <a:rPr lang="en-US" sz="3600" smtClean="0"/>
              <a:t>Musim bahan pangan</a:t>
            </a:r>
          </a:p>
          <a:p>
            <a:pPr marL="609600" indent="-609600">
              <a:buFontTx/>
              <a:buAutoNum type="arabicPeriod"/>
            </a:pPr>
            <a:r>
              <a:rPr lang="en-US" sz="3600" smtClean="0"/>
              <a:t>Hari raya ( idul fitri, natal, tahun baru,dll)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cs typeface="Times New Roman" charset="0"/>
              </a:rPr>
              <a:t>Merencanakan Menu:</a:t>
            </a:r>
            <a:r>
              <a:rPr lang="en-US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000" dirty="0" err="1">
                <a:solidFill>
                  <a:schemeClr val="tx2"/>
                </a:solidFill>
              </a:rPr>
              <a:t>Jenis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badan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usaha</a:t>
            </a:r>
            <a:r>
              <a:rPr lang="en-US" sz="4000" dirty="0">
                <a:solidFill>
                  <a:schemeClr val="tx2"/>
                </a:solidFill>
              </a:rPr>
              <a:t>: Luxury Class, Fist Class, Medium priced </a:t>
            </a:r>
            <a:r>
              <a:rPr lang="en-US" sz="4000" dirty="0" err="1">
                <a:solidFill>
                  <a:schemeClr val="tx2"/>
                </a:solidFill>
              </a:rPr>
              <a:t>restaurant,School</a:t>
            </a:r>
            <a:r>
              <a:rPr lang="en-US" sz="4000" dirty="0">
                <a:solidFill>
                  <a:schemeClr val="tx2"/>
                </a:solidFill>
              </a:rPr>
              <a:t> meal, Catering, Industry Canteen </a:t>
            </a:r>
            <a:r>
              <a:rPr lang="en-US" sz="4000" dirty="0" err="1">
                <a:solidFill>
                  <a:schemeClr val="tx2"/>
                </a:solidFill>
              </a:rPr>
              <a:t>dan</a:t>
            </a:r>
            <a:r>
              <a:rPr lang="en-US" sz="4000" dirty="0">
                <a:solidFill>
                  <a:schemeClr val="tx2"/>
                </a:solidFill>
              </a:rPr>
              <a:t> Hospital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000" dirty="0" err="1">
                <a:solidFill>
                  <a:schemeClr val="tx2"/>
                </a:solidFill>
              </a:rPr>
              <a:t>Jenis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Hidangan</a:t>
            </a:r>
            <a:r>
              <a:rPr lang="en-US" sz="4000" dirty="0">
                <a:solidFill>
                  <a:schemeClr val="tx2"/>
                </a:solidFill>
              </a:rPr>
              <a:t>: Breakfast, lunch, dinner   </a:t>
            </a:r>
          </a:p>
          <a:p>
            <a:pPr marL="609600" indent="-609600">
              <a:lnSpc>
                <a:spcPct val="90000"/>
              </a:lnSpc>
            </a:pP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762000"/>
            <a:ext cx="8896350" cy="6096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</a:rPr>
              <a:t>3.  Jenis Kebangsaan tamu.:  dengan jenis tamu yang diharapkan bisa menentukan jenis masakan</a:t>
            </a:r>
          </a:p>
          <a:p>
            <a:pPr marL="609600" indent="-609600"/>
            <a:endParaRPr lang="en-US" sz="3200">
              <a:solidFill>
                <a:schemeClr val="tx2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</a:rPr>
              <a:t>4. Musim dalam setahun.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</a:rPr>
              <a:t>     Terutama di Eropa, Amerika dan Australia yang lebih banyak misimnya dari kita,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200">
                <a:solidFill>
                  <a:schemeClr val="tx2"/>
                </a:solidFill>
              </a:rPr>
              <a:t>     akan mempengaruhi bahan makanan yang  sulit di dapat bila bukan musimnya.</a:t>
            </a:r>
          </a:p>
          <a:p>
            <a:pPr marL="609600" indent="-609600"/>
            <a:endParaRPr 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4938" y="838200"/>
            <a:ext cx="8896350" cy="5413375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buFont typeface="Wingdings" pitchFamily="2" charset="2"/>
              <a:buNone/>
            </a:pPr>
            <a:r>
              <a:rPr lang="en-US" sz="3200"/>
              <a:t>5.  Kemampuan juru masak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200"/>
              <a:t>6.  Luas area dan peralatan dapur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200"/>
              <a:t>7.  Kemampuan pramusaji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200"/>
              <a:t>8.  Luas area dan peralatan dapur</a:t>
            </a:r>
          </a:p>
          <a:p>
            <a:pPr marL="609600" indent="-609600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MENYUSUN MENU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9750" indent="-539750">
              <a:buNone/>
            </a:pPr>
            <a:r>
              <a:rPr lang="en-US" sz="4000" b="1" dirty="0" smtClean="0"/>
              <a:t>1. </a:t>
            </a:r>
            <a:r>
              <a:rPr lang="en-US" sz="4000" b="1" dirty="0" err="1" smtClean="0"/>
              <a:t>Musim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berhubungan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keadaan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cuaca</a:t>
            </a:r>
            <a:r>
              <a:rPr lang="en-US" sz="4000" b="1" dirty="0" smtClean="0"/>
              <a:t>.</a:t>
            </a:r>
            <a:endParaRPr lang="id-ID" sz="4000" b="1" dirty="0" smtClean="0"/>
          </a:p>
          <a:p>
            <a:pPr marL="539750" indent="-539750">
              <a:buNone/>
            </a:pPr>
            <a:r>
              <a:rPr lang="en-US" sz="4000" b="1" dirty="0" smtClean="0"/>
              <a:t>2. </a:t>
            </a:r>
            <a:r>
              <a:rPr lang="en-US" sz="4000" b="1" dirty="0" err="1" smtClean="0"/>
              <a:t>Musim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berhubungan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makanan</a:t>
            </a:r>
            <a:r>
              <a:rPr lang="en-US" sz="4000" b="1" dirty="0" smtClean="0"/>
              <a:t>.</a:t>
            </a:r>
            <a:endParaRPr lang="id-ID" sz="4000" b="1" dirty="0" smtClean="0"/>
          </a:p>
          <a:p>
            <a:pPr marL="539750" indent="-539750">
              <a:buNone/>
            </a:pPr>
            <a:r>
              <a:rPr lang="en-US" sz="4000" b="1" dirty="0" smtClean="0"/>
              <a:t>3. </a:t>
            </a:r>
            <a:r>
              <a:rPr lang="en-US" sz="4000" b="1" dirty="0" err="1" smtClean="0"/>
              <a:t>Musim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berhubungan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hari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raya</a:t>
            </a:r>
            <a:r>
              <a:rPr lang="en-US" sz="4000" b="1" dirty="0" smtClean="0"/>
              <a:t>.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Musim</a:t>
            </a:r>
            <a:r>
              <a:rPr lang="en-US" b="1" dirty="0" smtClean="0"/>
              <a:t> </a:t>
            </a:r>
            <a:r>
              <a:rPr lang="en-US" b="1" dirty="0" err="1" smtClean="0"/>
              <a:t>berhubungan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</a:t>
            </a:r>
            <a:r>
              <a:rPr lang="en-US" b="1" dirty="0" err="1" smtClean="0"/>
              <a:t>cuaca</a:t>
            </a:r>
            <a:r>
              <a:rPr lang="en-US" b="1" dirty="0" smtClean="0"/>
              <a:t>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2913" indent="-442913"/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(winter):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berkalori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(heavy foods) </a:t>
            </a:r>
            <a:r>
              <a:rPr lang="id-ID" dirty="0" smtClean="0"/>
              <a:t>Ex</a:t>
            </a:r>
            <a:r>
              <a:rPr lang="en-US" dirty="0" smtClean="0"/>
              <a:t> roast </a:t>
            </a:r>
            <a:r>
              <a:rPr lang="en-US" dirty="0" err="1" smtClean="0"/>
              <a:t>dan</a:t>
            </a:r>
            <a:r>
              <a:rPr lang="en-US" dirty="0" smtClean="0"/>
              <a:t> rich pastries.</a:t>
            </a:r>
            <a:endParaRPr lang="id-ID" dirty="0" smtClean="0"/>
          </a:p>
          <a:p>
            <a:pPr marL="442913" indent="-442913"/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(summer): cold soup, cold h</a:t>
            </a:r>
            <a:r>
              <a:rPr lang="id-ID" dirty="0" smtClean="0"/>
              <a:t>o</a:t>
            </a:r>
            <a:r>
              <a:rPr lang="en-US" dirty="0" err="1" smtClean="0"/>
              <a:t>rs</a:t>
            </a:r>
            <a:r>
              <a:rPr lang="en-US" dirty="0" smtClean="0"/>
              <a:t> d’oeuvre, cold salad chilled </a:t>
            </a:r>
            <a:r>
              <a:rPr lang="en-US" dirty="0" err="1" smtClean="0"/>
              <a:t>dan</a:t>
            </a:r>
            <a:r>
              <a:rPr lang="en-US" dirty="0" smtClean="0"/>
              <a:t> frozen dessert </a:t>
            </a:r>
            <a:r>
              <a:rPr lang="en-US" dirty="0" err="1" smtClean="0"/>
              <a:t>dan</a:t>
            </a:r>
            <a:r>
              <a:rPr lang="en-US" dirty="0" smtClean="0"/>
              <a:t> cold buffet.</a:t>
            </a:r>
            <a:endParaRPr lang="id-ID" dirty="0" smtClean="0"/>
          </a:p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2 </a:t>
            </a:r>
            <a:r>
              <a:rPr lang="en-US" dirty="0" err="1" smtClean="0"/>
              <a:t>musim</a:t>
            </a:r>
            <a:r>
              <a:rPr lang="en-US" dirty="0" smtClean="0"/>
              <a:t>:</a:t>
            </a:r>
            <a:endParaRPr lang="id-ID" dirty="0" smtClean="0"/>
          </a:p>
          <a:p>
            <a:pPr marL="514350" indent="-514350"/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kemarau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/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penghujan</a:t>
            </a:r>
            <a:r>
              <a:rPr lang="en-US" dirty="0" smtClean="0"/>
              <a:t>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dibakar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dipanggang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Musim</a:t>
            </a:r>
            <a:r>
              <a:rPr lang="en-US" b="1" dirty="0" smtClean="0"/>
              <a:t> </a:t>
            </a:r>
            <a:r>
              <a:rPr lang="en-US" b="1" dirty="0" err="1" smtClean="0"/>
              <a:t>berhubungan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makanan</a:t>
            </a:r>
            <a:r>
              <a:rPr lang="en-US" b="1" dirty="0" smtClean="0"/>
              <a:t>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dipasaran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dipasarkan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Musim</a:t>
            </a:r>
            <a:r>
              <a:rPr lang="en-US" b="1" dirty="0" smtClean="0"/>
              <a:t> </a:t>
            </a:r>
            <a:r>
              <a:rPr lang="en-US" b="1" dirty="0" err="1" smtClean="0"/>
              <a:t>berhubungan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raya</a:t>
            </a:r>
            <a:r>
              <a:rPr lang="en-US" b="1" dirty="0" smtClean="0"/>
              <a:t>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Christmas (natal) – </a:t>
            </a:r>
            <a:r>
              <a:rPr lang="en-US" dirty="0" err="1" smtClean="0"/>
              <a:t>kalkun</a:t>
            </a:r>
            <a:r>
              <a:rPr lang="en-US" dirty="0" smtClean="0"/>
              <a:t> (</a:t>
            </a:r>
            <a:r>
              <a:rPr lang="en-US" dirty="0" err="1" smtClean="0"/>
              <a:t>Turkay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Shrove Tuesday – Pancake</a:t>
            </a:r>
            <a:br>
              <a:rPr lang="en-US" dirty="0" smtClean="0"/>
            </a:br>
            <a:r>
              <a:rPr lang="en-US" dirty="0" err="1" smtClean="0"/>
              <a:t>Thank’s</a:t>
            </a:r>
            <a:r>
              <a:rPr lang="en-US" dirty="0" smtClean="0"/>
              <a:t> giving – </a:t>
            </a:r>
            <a:r>
              <a:rPr lang="en-US" dirty="0" err="1" smtClean="0"/>
              <a:t>Kalkun</a:t>
            </a:r>
            <a:r>
              <a:rPr lang="en-US" dirty="0" smtClean="0"/>
              <a:t>/</a:t>
            </a:r>
            <a:r>
              <a:rPr lang="en-US" dirty="0" err="1" smtClean="0"/>
              <a:t>ayam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Baster</a:t>
            </a:r>
            <a:r>
              <a:rPr lang="en-US" dirty="0" smtClean="0"/>
              <a:t> (</a:t>
            </a:r>
            <a:r>
              <a:rPr lang="en-US" dirty="0" err="1" smtClean="0"/>
              <a:t>paskah</a:t>
            </a:r>
            <a:r>
              <a:rPr lang="en-US" dirty="0" smtClean="0"/>
              <a:t>) – </a:t>
            </a:r>
            <a:r>
              <a:rPr lang="en-US" dirty="0" err="1" smtClean="0"/>
              <a:t>Telor</a:t>
            </a:r>
            <a:r>
              <a:rPr lang="en-US" dirty="0" smtClean="0"/>
              <a:t> </a:t>
            </a:r>
            <a:r>
              <a:rPr lang="en-US" dirty="0" err="1" smtClean="0"/>
              <a:t>warna-warni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tx1"/>
                </a:solidFill>
              </a:rPr>
              <a:t>PERTEMUAN MENU 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By :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Wika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Rinawati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S.Pd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Deskripsi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Menu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As a list of the dishes which are available to customer</a:t>
            </a:r>
          </a:p>
          <a:p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Bill of fare</a:t>
            </a:r>
          </a:p>
          <a:p>
            <a:pPr eaLnBrk="0" hangingPunct="0">
              <a:buFontTx/>
              <a:buChar char="•"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Daftar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makanan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telah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disusun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disiapkan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ditawarkan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kepada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konsumen</a:t>
            </a:r>
            <a:r>
              <a:rPr lang="en-US" i="1" dirty="0" smtClean="0">
                <a:latin typeface="Times New Roman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dirty="0" err="1" smtClean="0">
                <a:latin typeface="Times New Roman" charset="0"/>
              </a:rPr>
              <a:t>daftar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makan</a:t>
            </a:r>
            <a:r>
              <a:rPr lang="en-US" dirty="0" smtClean="0">
                <a:latin typeface="Times New Roman" charset="0"/>
              </a:rPr>
              <a:t> yang </a:t>
            </a:r>
            <a:r>
              <a:rPr lang="en-US" dirty="0" err="1" smtClean="0">
                <a:latin typeface="Times New Roman" charset="0"/>
              </a:rPr>
              <a:t>tersedia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untuk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pelangan</a:t>
            </a:r>
            <a:r>
              <a:rPr lang="en-US" dirty="0" smtClean="0">
                <a:latin typeface="Times New Roman" charset="0"/>
              </a:rPr>
              <a:t> (Customer) yang </a:t>
            </a:r>
            <a:r>
              <a:rPr lang="en-US" dirty="0" err="1" smtClean="0">
                <a:latin typeface="Times New Roman" charset="0"/>
              </a:rPr>
              <a:t>dapat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mereka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pilih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dan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dinikmati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 err="1" smtClean="0">
                <a:latin typeface="Times New Roman" charset="0"/>
              </a:rPr>
              <a:t>di</a:t>
            </a:r>
            <a:r>
              <a:rPr lang="en-US" dirty="0" smtClean="0">
                <a:latin typeface="Times New Roman" charset="0"/>
              </a:rPr>
              <a:t> restaurant.</a:t>
            </a:r>
            <a:endParaRPr lang="en-US" dirty="0" smtClean="0"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dirty="0" err="1" smtClean="0">
                <a:latin typeface="Times New Roman" charset="0"/>
                <a:cs typeface="Times New Roman" charset="0"/>
              </a:rPr>
              <a:t>Maka</a:t>
            </a:r>
            <a:r>
              <a:rPr lang="en-US" dirty="0" smtClean="0">
                <a:latin typeface="Times New Roman" charset="0"/>
                <a:cs typeface="Times New Roman" charset="0"/>
              </a:rPr>
              <a:t> menu 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merupakan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alat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komunikasi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antara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restauran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tersebut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dengan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tamu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atau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pelanggan</a:t>
            </a:r>
            <a:r>
              <a:rPr lang="en-US" dirty="0" smtClean="0">
                <a:latin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biasanya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dengan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tertulis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pada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papan</a:t>
            </a:r>
            <a:r>
              <a:rPr lang="en-US" dirty="0" smtClean="0">
                <a:latin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kertas</a:t>
            </a:r>
            <a:r>
              <a:rPr lang="en-US" dirty="0" smtClean="0">
                <a:latin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atau</a:t>
            </a:r>
            <a:r>
              <a:rPr lang="en-US" dirty="0" smtClean="0">
                <a:latin typeface="Times New Roman" charset="0"/>
                <a:cs typeface="Times New Roman" charset="0"/>
              </a:rPr>
              <a:t> media lain.</a:t>
            </a:r>
          </a:p>
          <a:p>
            <a:pPr eaLnBrk="0" hangingPunct="0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media lain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.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KOMPOSISI MENU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Nutrition food</a:t>
            </a:r>
          </a:p>
          <a:p>
            <a:pPr>
              <a:buFont typeface="Wingdings 2" pitchFamily="18" charset="2"/>
              <a:buChar char="a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Kombinasi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warna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, rasa,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tekstur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Standar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Portion</a:t>
            </a:r>
          </a:p>
          <a:p>
            <a:pPr>
              <a:buFont typeface="Wingdings 2" pitchFamily="18" charset="2"/>
              <a:buChar char="a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Penampilan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Garnishes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bg1"/>
                </a:solidFill>
              </a:rPr>
              <a:t>Kegiatan yang terkait dengan menu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SDM				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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Pengolahan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Paralatan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			 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Penyajian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Pengadaan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bahan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	            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Keuangan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Pembelian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			 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Pemasaran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Penerimaan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			 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Pemeliharaan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Persiapan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			 </a:t>
            </a: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rgbClr val="0066FF"/>
                </a:solidFill>
              </a:rPr>
              <a:t>PENULISAN MENU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Mencantumkan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nama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usaha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Mencantunkan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alamat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usaha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Tulisan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jelas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</a:p>
          <a:p>
            <a:pPr>
              <a:buFont typeface="Wingdings 2" pitchFamily="18" charset="2"/>
              <a:buChar char="a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Nama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hidangan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mudah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dimengerti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Disertai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harga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Ditulis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dalam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media</a:t>
            </a:r>
          </a:p>
          <a:p>
            <a:pPr>
              <a:buFont typeface="Wingdings 2" pitchFamily="18" charset="2"/>
              <a:buNone/>
            </a:pPr>
            <a:endParaRPr lang="en-US" sz="36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TATA CARA PENULISAN MENU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 2" pitchFamily="18" charset="2"/>
              <a:buChar char="a"/>
            </a:pPr>
            <a:r>
              <a:rPr lang="en-US" dirty="0" smtClean="0">
                <a:solidFill>
                  <a:srgbClr val="FFFF66"/>
                </a:solidFill>
                <a:sym typeface="Wingdings 2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Menu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Perancis</a:t>
            </a:r>
            <a:endParaRPr lang="en-US" dirty="0" smtClean="0">
              <a:solidFill>
                <a:srgbClr val="FF0000"/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Menu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Inggris</a:t>
            </a:r>
            <a:endParaRPr lang="en-US" dirty="0" smtClean="0">
              <a:solidFill>
                <a:srgbClr val="FF0000"/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Penggunaan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istilah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“A la”</a:t>
            </a: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Kaedah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Semua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Bahasa</a:t>
            </a:r>
            <a:endParaRPr lang="en-US" dirty="0" smtClean="0">
              <a:solidFill>
                <a:srgbClr val="FF0000"/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Penggunaan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Garnish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rgbClr val="FFFF66"/>
                </a:solidFill>
              </a:rPr>
              <a:t>Menu Perancis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 2" pitchFamily="18" charset="2"/>
              <a:buChar char="a"/>
            </a:pPr>
            <a:r>
              <a:rPr lang="en-US" dirty="0" smtClean="0">
                <a:solidFill>
                  <a:srgbClr val="FFFF66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Huruf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besar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(capital)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    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Huruf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permulaan</a:t>
            </a:r>
            <a:endParaRPr lang="en-US" dirty="0" smtClean="0">
              <a:solidFill>
                <a:srgbClr val="FF0000"/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    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Nama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fantasi</a:t>
            </a:r>
            <a:endParaRPr lang="en-US" dirty="0" smtClean="0">
              <a:solidFill>
                <a:srgbClr val="FF0000"/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    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Nama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Daerah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    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Nama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Tempat</a:t>
            </a:r>
            <a:endParaRPr lang="en-US" dirty="0" smtClean="0">
              <a:solidFill>
                <a:srgbClr val="FF0000"/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Makanan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Nasional</a:t>
            </a:r>
            <a:endParaRPr lang="en-US" dirty="0" smtClean="0">
              <a:solidFill>
                <a:srgbClr val="FF0000"/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Kata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bantu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kata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kerja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“Le” </a:t>
            </a:r>
            <a:r>
              <a:rPr lang="en-US" dirty="0" err="1" smtClean="0">
                <a:solidFill>
                  <a:srgbClr val="FF0000"/>
                </a:solidFill>
                <a:sym typeface="Wingdings 2" pitchFamily="18" charset="2"/>
              </a:rPr>
              <a:t>atau</a:t>
            </a:r>
            <a:r>
              <a:rPr lang="en-US" dirty="0" smtClean="0">
                <a:solidFill>
                  <a:srgbClr val="FF0000"/>
                </a:solidFill>
                <a:sym typeface="Wingdings 2" pitchFamily="18" charset="2"/>
              </a:rPr>
              <a:t> “La”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Menu Inggris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a"/>
            </a:pPr>
            <a:r>
              <a:rPr lang="en-US" smtClean="0">
                <a:solidFill>
                  <a:srgbClr val="000099"/>
                </a:solidFill>
                <a:sym typeface="Wingdings 2" pitchFamily="18" charset="2"/>
              </a:rPr>
              <a:t> Huruf besar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99"/>
                </a:solidFill>
                <a:sym typeface="Wingdings 2" pitchFamily="18" charset="2"/>
              </a:rPr>
              <a:t>     Huruf Permulaan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99"/>
                </a:solidFill>
                <a:sym typeface="Wingdings 2" pitchFamily="18" charset="2"/>
              </a:rPr>
              <a:t>     Nama Orang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99"/>
                </a:solidFill>
                <a:sym typeface="Wingdings 2" pitchFamily="18" charset="2"/>
              </a:rPr>
              <a:t>     Nama daerah/tempat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99"/>
                </a:solidFill>
                <a:sym typeface="Wingdings 2" pitchFamily="18" charset="2"/>
              </a:rPr>
              <a:t>     Kata sifat yang diambil dari nama</a:t>
            </a:r>
          </a:p>
          <a:p>
            <a:pPr>
              <a:buFont typeface="Wingdings 2" pitchFamily="18" charset="2"/>
              <a:buChar char="a"/>
            </a:pPr>
            <a:r>
              <a:rPr lang="en-US" smtClean="0">
                <a:solidFill>
                  <a:srgbClr val="000099"/>
                </a:solidFill>
                <a:sym typeface="Wingdings 2" pitchFamily="18" charset="2"/>
              </a:rPr>
              <a:t> Huruf kecil</a:t>
            </a:r>
          </a:p>
          <a:p>
            <a:pPr>
              <a:buFont typeface="Wingdings 2" pitchFamily="18" charset="2"/>
              <a:buChar char="a"/>
            </a:pPr>
            <a:r>
              <a:rPr lang="en-US" smtClean="0">
                <a:solidFill>
                  <a:srgbClr val="000099"/>
                </a:solidFill>
                <a:sym typeface="Wingdings 2" pitchFamily="18" charset="2"/>
              </a:rPr>
              <a:t> Istilah yang tidak boleh ditejemahkan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0099"/>
              </a:solidFill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Penggunaan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Istilah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“A La”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A La :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diikuti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nama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orang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In the style of :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diikuti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nama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kota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,      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negara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, 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daerah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,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tempat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“ With”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Kaedah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Semua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Bahasa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Tunggal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dan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jamak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Spasi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tiap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nama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hidangan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Singkatan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    Sc 	: Sauce      Fr  	: Fresh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    J    	: Juice        FF	: French Fried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Penjelasan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tumpang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tindih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Nama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minuman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   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Jenis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Minuman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	: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Huruf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Kecil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   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Merk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			: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Huruf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Besar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Penggunaan Garnish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Dubarry	: Cauliflower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Clamart	: Green peas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Doria		: Cucumber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Florentine	: Spinach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Lyonnaise	: Onion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Portugaise	: Tomat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Princesse 	: Asparagus</a:t>
            </a:r>
          </a:p>
          <a:p>
            <a:pPr>
              <a:lnSpc>
                <a:spcPct val="90000"/>
              </a:lnSpc>
              <a:buFont typeface="Wingdings 2" pitchFamily="18" charset="2"/>
              <a:buChar char="a"/>
            </a:pPr>
            <a:r>
              <a:rPr lang="en-US" smtClean="0">
                <a:sym typeface="Wingdings 2" pitchFamily="18" charset="2"/>
              </a:rPr>
              <a:t> Washington	: Sweet Corn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en-US" sz="3600" b="1"/>
              <a:t>FORMAT PENULISAN MENU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Semua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awal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penulisan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huruf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besar</a:t>
            </a:r>
            <a:endParaRPr lang="en-US" sz="2400" b="1" dirty="0">
              <a:solidFill>
                <a:schemeClr val="tx1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Setiap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jenis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makanan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dikelompokkan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giliran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penulisan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dimulai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giliran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pertama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</a:p>
          <a:p>
            <a:pPr marL="609600" indent="-609600" algn="l"/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</a:rPr>
              <a:t>Contoh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</a:p>
          <a:p>
            <a:pPr marL="627063" lvl="1" indent="-169863"/>
            <a:r>
              <a:rPr lang="en-US" sz="2000" b="1" dirty="0">
                <a:solidFill>
                  <a:schemeClr val="tx1"/>
                </a:solidFill>
              </a:rPr>
              <a:t>			  </a:t>
            </a:r>
            <a:r>
              <a:rPr lang="en-US" sz="2400" b="1" dirty="0">
                <a:solidFill>
                  <a:schemeClr val="tx1"/>
                </a:solidFill>
              </a:rPr>
              <a:t>Broiled Sirloin Steak</a:t>
            </a:r>
          </a:p>
          <a:p>
            <a:pPr marL="633413" lvl="1" indent="-6350"/>
            <a:r>
              <a:rPr lang="en-US" sz="2400" b="1" dirty="0">
                <a:solidFill>
                  <a:schemeClr val="tx1"/>
                </a:solidFill>
              </a:rPr>
              <a:t>		Bake Potatoes              Sour </a:t>
            </a:r>
            <a:r>
              <a:rPr lang="en-US" sz="2400" b="1" dirty="0" smtClean="0">
                <a:solidFill>
                  <a:schemeClr val="tx1"/>
                </a:solidFill>
              </a:rPr>
              <a:t>Cream</a:t>
            </a:r>
            <a:r>
              <a:rPr lang="id-ID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Broccoli</a:t>
            </a:r>
            <a:endParaRPr lang="en-US" sz="2400" b="1" dirty="0">
              <a:solidFill>
                <a:schemeClr val="tx1"/>
              </a:solidFill>
            </a:endParaRPr>
          </a:p>
          <a:p>
            <a:pPr marL="450850" lvl="1" indent="6350"/>
            <a:r>
              <a:rPr lang="en-US" sz="2400" b="1" dirty="0">
                <a:solidFill>
                  <a:schemeClr val="tx1"/>
                </a:solidFill>
              </a:rPr>
              <a:t>		 	           Hot Rolls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Sejarah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 Menu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Tahun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1656 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 La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Chanceliere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mengenalkan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menu Banquette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Louis XIV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Sebelum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abad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XVIII 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 Single menu : ESCRITEAU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Awal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abad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XVIII :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Boulangere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(1765)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Memajang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poster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didepan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restourant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mengumumkan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menu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hari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kemudian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A La Carte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Menu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3. </a:t>
            </a:r>
            <a:r>
              <a:rPr lang="en-US" sz="2800" b="1"/>
              <a:t>Bila jenis menu mempunyai peneman khusus (</a:t>
            </a:r>
            <a:r>
              <a:rPr lang="en-US" sz="2800" b="1" i="1"/>
              <a:t>special accompaniment</a:t>
            </a:r>
            <a:r>
              <a:rPr lang="en-US" sz="2800" b="1"/>
              <a:t>), dapat ditulis dengan cara hidangan utamanya dikiri dan penemannya dikanan, atau hidangan utamanya ditengah-tengah dan penemannya ditulis tepat di bawahnya.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	Contoh: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		Braised Pork Chops       Apple sauce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                                          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				 Braised Pork Chops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				       Apple sauce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4. </a:t>
            </a:r>
            <a:r>
              <a:rPr lang="en-US" sz="2800" b="1"/>
              <a:t>Bila penemannya lebih dari dua atau lebih, hidangan utama diletakkan ditengah-tengah, beri jarak yang sama antara kiri dan kanan untuk penemannya atau di bawahnya.</a:t>
            </a:r>
          </a:p>
          <a:p>
            <a:pPr>
              <a:buFontTx/>
              <a:buNone/>
            </a:pPr>
            <a:r>
              <a:rPr lang="en-US" sz="2800" b="1"/>
              <a:t>	Contoh:</a:t>
            </a:r>
          </a:p>
          <a:p>
            <a:pPr>
              <a:buFontTx/>
              <a:buNone/>
            </a:pPr>
            <a:r>
              <a:rPr lang="en-US" sz="2800" b="1"/>
              <a:t>	   </a:t>
            </a:r>
            <a:r>
              <a:rPr lang="en-US" sz="2000" b="1"/>
              <a:t>Sesame Seed wafers      Chicken Consomme      Saltines </a:t>
            </a:r>
          </a:p>
          <a:p>
            <a:pPr>
              <a:buFontTx/>
              <a:buNone/>
            </a:pPr>
            <a:endParaRPr lang="en-US" sz="2000" b="1"/>
          </a:p>
          <a:p>
            <a:pPr>
              <a:buFontTx/>
              <a:buNone/>
            </a:pPr>
            <a:r>
              <a:rPr lang="en-US" sz="2000" b="1"/>
              <a:t>				                         or</a:t>
            </a:r>
          </a:p>
          <a:p>
            <a:pPr>
              <a:buFontTx/>
              <a:buNone/>
            </a:pPr>
            <a:endParaRPr lang="en-US" sz="2000" b="1"/>
          </a:p>
          <a:p>
            <a:pPr>
              <a:buFontTx/>
              <a:buNone/>
            </a:pPr>
            <a:r>
              <a:rPr lang="en-US" sz="2000" b="1"/>
              <a:t>				           Chicken Consomme </a:t>
            </a:r>
          </a:p>
          <a:p>
            <a:pPr>
              <a:buFontTx/>
              <a:buNone/>
            </a:pPr>
            <a:r>
              <a:rPr lang="en-US" sz="2000" b="1"/>
              <a:t>	           Sesame Seed wafers          Saltines           Ry-Krips               </a:t>
            </a:r>
          </a:p>
          <a:p>
            <a:pPr>
              <a:buFontTx/>
              <a:buNone/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5. </a:t>
            </a:r>
            <a:r>
              <a:rPr lang="en-US" sz="2800" b="1"/>
              <a:t>Bila ada minuman, diletakkan terakhir.</a:t>
            </a:r>
          </a:p>
          <a:p>
            <a:pPr>
              <a:buFontTx/>
              <a:buNone/>
            </a:pPr>
            <a:r>
              <a:rPr lang="en-US" sz="2800" b="1"/>
              <a:t>6.	Jenis semacam butter, cream, gula atau salad   dressing tidak perlu ditulis kecuali kalau dianggap merupakan daya tarik sendiri, maka boleh ditulis.</a:t>
            </a:r>
          </a:p>
          <a:p>
            <a:pPr>
              <a:buFontTx/>
              <a:buNone/>
            </a:pPr>
            <a:r>
              <a:rPr lang="en-US" sz="2800" b="1"/>
              <a:t>    Contoh: </a:t>
            </a:r>
          </a:p>
          <a:p>
            <a:pPr>
              <a:buFontTx/>
              <a:buNone/>
            </a:pPr>
            <a:endParaRPr lang="en-US" sz="2800" b="1"/>
          </a:p>
          <a:p>
            <a:pPr>
              <a:buFontTx/>
              <a:buNone/>
            </a:pPr>
            <a:r>
              <a:rPr lang="en-US" sz="2800" b="1"/>
              <a:t>		     Head lettuce with Chutney Dressing</a:t>
            </a:r>
          </a:p>
          <a:p>
            <a:pPr>
              <a:buFontTx/>
              <a:buNone/>
            </a:pPr>
            <a:r>
              <a:rPr lang="en-US" sz="2800" b="1"/>
              <a:t>					    or</a:t>
            </a:r>
          </a:p>
          <a:p>
            <a:pPr>
              <a:buFontTx/>
              <a:buNone/>
            </a:pPr>
            <a:r>
              <a:rPr lang="en-US" sz="2800" b="1"/>
              <a:t>	                    Pancakes       Maple Syrup </a:t>
            </a:r>
          </a:p>
          <a:p>
            <a:pPr>
              <a:buFontTx/>
              <a:buNone/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7. </a:t>
            </a:r>
            <a:r>
              <a:rPr lang="en-US" sz="2800" b="1" dirty="0" err="1"/>
              <a:t>Buatlah</a:t>
            </a:r>
            <a:r>
              <a:rPr lang="en-US" sz="2800" b="1" dirty="0"/>
              <a:t> </a:t>
            </a:r>
            <a:r>
              <a:rPr lang="en-US" sz="2800" b="1" dirty="0" err="1"/>
              <a:t>jarak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aturlah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menu </a:t>
            </a:r>
            <a:r>
              <a:rPr lang="en-US" sz="2800" b="1" dirty="0" err="1"/>
              <a:t>hingga</a:t>
            </a:r>
            <a:r>
              <a:rPr lang="en-US" sz="2800" b="1" dirty="0"/>
              <a:t> </a:t>
            </a:r>
            <a:r>
              <a:rPr lang="en-US" sz="2800" b="1" dirty="0" err="1"/>
              <a:t>tulisannya</a:t>
            </a:r>
            <a:r>
              <a:rPr lang="en-US" sz="2800" b="1" dirty="0"/>
              <a:t> </a:t>
            </a:r>
            <a:r>
              <a:rPr lang="en-US" sz="2800" b="1" dirty="0" err="1"/>
              <a:t>tampak</a:t>
            </a:r>
            <a:r>
              <a:rPr lang="en-US" sz="2800" b="1" dirty="0"/>
              <a:t> </a:t>
            </a:r>
            <a:r>
              <a:rPr lang="en-US" sz="2800" b="1" dirty="0" err="1"/>
              <a:t>simetris</a:t>
            </a:r>
            <a:r>
              <a:rPr lang="en-US" sz="2800" b="1" dirty="0"/>
              <a:t>. </a:t>
            </a:r>
            <a:r>
              <a:rPr lang="en-US" sz="2800" b="1" dirty="0" err="1"/>
              <a:t>Beri</a:t>
            </a:r>
            <a:r>
              <a:rPr lang="en-US" sz="2800" b="1" dirty="0"/>
              <a:t> </a:t>
            </a:r>
            <a:r>
              <a:rPr lang="en-US" sz="2800" b="1" dirty="0" err="1"/>
              <a:t>jarak</a:t>
            </a:r>
            <a:r>
              <a:rPr lang="en-US" sz="2800" b="1" dirty="0"/>
              <a:t> </a:t>
            </a:r>
            <a:r>
              <a:rPr lang="en-US" sz="2800" b="1" dirty="0" err="1"/>
              <a:t>ekstra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giliran</a:t>
            </a:r>
            <a:r>
              <a:rPr lang="en-US" sz="2800" b="1" dirty="0"/>
              <a:t>. Hal </a:t>
            </a:r>
            <a:r>
              <a:rPr lang="en-US" sz="2800" b="1" dirty="0" err="1"/>
              <a:t>demikian</a:t>
            </a:r>
            <a:r>
              <a:rPr lang="en-US" sz="2800" b="1" dirty="0"/>
              <a:t> </a:t>
            </a:r>
            <a:r>
              <a:rPr lang="en-US" sz="2800" b="1" dirty="0" err="1"/>
              <a:t>kadang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berlaku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tulisan</a:t>
            </a:r>
            <a:r>
              <a:rPr lang="en-US" sz="2800" b="1" dirty="0"/>
              <a:t> </a:t>
            </a:r>
            <a:r>
              <a:rPr lang="en-US" sz="2800" b="1" dirty="0" err="1"/>
              <a:t>di</a:t>
            </a:r>
            <a:r>
              <a:rPr lang="en-US" sz="2800" b="1" dirty="0"/>
              <a:t> </a:t>
            </a:r>
            <a:r>
              <a:rPr lang="en-US" sz="2800" b="1" dirty="0" err="1"/>
              <a:t>buku</a:t>
            </a:r>
            <a:r>
              <a:rPr lang="en-US" sz="2800" b="1" dirty="0"/>
              <a:t>, </a:t>
            </a:r>
            <a:r>
              <a:rPr lang="en-US" sz="2800" b="1" dirty="0" err="1"/>
              <a:t>majalah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koran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menghemat</a:t>
            </a:r>
            <a:r>
              <a:rPr lang="en-US" sz="2800" b="1" dirty="0"/>
              <a:t> </a:t>
            </a:r>
            <a:r>
              <a:rPr lang="en-US" sz="2800" b="1" dirty="0" err="1"/>
              <a:t>tempat</a:t>
            </a:r>
            <a:r>
              <a:rPr lang="en-US" sz="2800" b="1" dirty="0"/>
              <a:t>.</a:t>
            </a:r>
          </a:p>
          <a:p>
            <a:pPr>
              <a:buFontTx/>
              <a:buNone/>
            </a:pPr>
            <a:endParaRPr lang="en-US" sz="2800" b="1" dirty="0"/>
          </a:p>
          <a:p>
            <a:pPr>
              <a:buFontTx/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Berikut</a:t>
            </a:r>
            <a:r>
              <a:rPr lang="en-US" sz="2800" b="1" dirty="0"/>
              <a:t> </a:t>
            </a:r>
            <a:r>
              <a:rPr lang="en-US" sz="2800" b="1" dirty="0" err="1"/>
              <a:t>contoh</a:t>
            </a:r>
            <a:r>
              <a:rPr lang="en-US" sz="2800" b="1" dirty="0"/>
              <a:t> menu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tiga</a:t>
            </a:r>
            <a:r>
              <a:rPr lang="en-US" sz="2800" b="1" dirty="0"/>
              <a:t> (3)  </a:t>
            </a:r>
            <a:r>
              <a:rPr lang="en-US" sz="2800" b="1" dirty="0" err="1"/>
              <a:t>giliran</a:t>
            </a:r>
            <a:r>
              <a:rPr lang="en-US" sz="2800" b="1" dirty="0" smtClean="0"/>
              <a:t>:</a:t>
            </a:r>
            <a:endParaRPr lang="id-ID" sz="2800" b="1" dirty="0" smtClean="0"/>
          </a:p>
          <a:p>
            <a:pPr algn="ctr">
              <a:buFontTx/>
              <a:buNone/>
            </a:pPr>
            <a:endParaRPr lang="id-ID" sz="2800" b="1" dirty="0" smtClean="0"/>
          </a:p>
          <a:p>
            <a:pPr algn="ctr">
              <a:buFontTx/>
              <a:buNone/>
            </a:pPr>
            <a:r>
              <a:rPr lang="id-ID" sz="2800" b="1" dirty="0" smtClean="0"/>
              <a:t>Puree of carrot soup</a:t>
            </a:r>
          </a:p>
          <a:p>
            <a:pPr algn="ctr">
              <a:buFontTx/>
              <a:buNone/>
            </a:pPr>
            <a:r>
              <a:rPr lang="id-ID" sz="2800" b="1" dirty="0" smtClean="0"/>
              <a:t>*</a:t>
            </a:r>
          </a:p>
          <a:p>
            <a:pPr algn="ctr">
              <a:buFontTx/>
              <a:buNone/>
            </a:pPr>
            <a:r>
              <a:rPr lang="id-ID" sz="2800" b="1" dirty="0" smtClean="0"/>
              <a:t>Chicken Maryland</a:t>
            </a:r>
          </a:p>
          <a:p>
            <a:pPr algn="ctr">
              <a:buFontTx/>
              <a:buNone/>
            </a:pPr>
            <a:r>
              <a:rPr lang="id-ID" sz="2800" b="1" dirty="0" smtClean="0"/>
              <a:t>Baked potatoes</a:t>
            </a:r>
          </a:p>
          <a:p>
            <a:pPr algn="ctr">
              <a:buFontTx/>
              <a:buNone/>
            </a:pPr>
            <a:r>
              <a:rPr lang="id-ID" sz="2800" b="1" dirty="0" smtClean="0"/>
              <a:t>Jardiniere of Vegetables</a:t>
            </a:r>
          </a:p>
          <a:p>
            <a:pPr algn="ctr">
              <a:buFontTx/>
              <a:buNone/>
            </a:pPr>
            <a:r>
              <a:rPr lang="id-ID" sz="2800" b="1" dirty="0" smtClean="0"/>
              <a:t>*</a:t>
            </a:r>
          </a:p>
          <a:p>
            <a:pPr algn="ctr">
              <a:buFontTx/>
              <a:buNone/>
            </a:pPr>
            <a:r>
              <a:rPr lang="id-ID" sz="2800" b="1" dirty="0" smtClean="0"/>
              <a:t>Banan split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  <a:p>
            <a:pPr algn="ctr">
              <a:buFontTx/>
              <a:buNone/>
            </a:pPr>
            <a:r>
              <a:rPr lang="en-US" sz="2400" b="1"/>
              <a:t>French Onion Soup</a:t>
            </a:r>
          </a:p>
          <a:p>
            <a:pPr>
              <a:buFontTx/>
              <a:buNone/>
            </a:pPr>
            <a:r>
              <a:rPr lang="en-US" sz="2400" b="1"/>
              <a:t>Celery Sticks   Whole Wheat Wafers     Assorted Olives</a:t>
            </a:r>
          </a:p>
          <a:p>
            <a:pPr algn="ctr">
              <a:buFontTx/>
              <a:buNone/>
            </a:pPr>
            <a:r>
              <a:rPr lang="en-US" sz="2400" b="1"/>
              <a:t>Prime Rib Roast of beef au Jus</a:t>
            </a:r>
          </a:p>
          <a:p>
            <a:pPr algn="ctr">
              <a:buFontTx/>
              <a:buNone/>
            </a:pPr>
            <a:r>
              <a:rPr lang="en-US" sz="2400" b="1"/>
              <a:t>Potato Souffle</a:t>
            </a:r>
          </a:p>
          <a:p>
            <a:pPr algn="ctr">
              <a:buFontTx/>
              <a:buNone/>
            </a:pPr>
            <a:r>
              <a:rPr lang="en-US" sz="2400" b="1"/>
              <a:t>Asparagus with Hollandaise Sauce</a:t>
            </a:r>
          </a:p>
          <a:p>
            <a:pPr algn="ctr">
              <a:buFontTx/>
              <a:buNone/>
            </a:pPr>
            <a:r>
              <a:rPr lang="en-US" sz="2400" b="1"/>
              <a:t>Mixed Green Salad</a:t>
            </a:r>
          </a:p>
          <a:p>
            <a:pPr algn="ctr">
              <a:buFontTx/>
              <a:buNone/>
            </a:pPr>
            <a:r>
              <a:rPr lang="en-US" sz="2400" b="1"/>
              <a:t>Hott Rolls</a:t>
            </a:r>
          </a:p>
          <a:p>
            <a:pPr algn="ctr">
              <a:buFontTx/>
              <a:buNone/>
            </a:pPr>
            <a:r>
              <a:rPr lang="en-US" sz="2400" b="1"/>
              <a:t>Lemon Tea</a:t>
            </a:r>
          </a:p>
          <a:p>
            <a:pPr algn="ctr">
              <a:buFontTx/>
              <a:buNone/>
            </a:pPr>
            <a:r>
              <a:rPr lang="en-US" sz="2400" b="1"/>
              <a:t>Coffee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TUGAS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Char char="a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 </a:t>
            </a:r>
            <a:r>
              <a:rPr lang="id-ID" dirty="0" smtClean="0">
                <a:solidFill>
                  <a:schemeClr val="bg2">
                    <a:lumMod val="10000"/>
                  </a:schemeClr>
                </a:solidFill>
                <a:sym typeface="Wingdings 2" pitchFamily="18" charset="2"/>
              </a:rPr>
              <a:t>membuat daftar menu a’la carte dan table d’hote dari masakan yang ada dalam jobsheet kontinental. Daftar menu dibuat secara permanen.</a:t>
            </a:r>
            <a:endParaRPr lang="en-US" dirty="0" smtClean="0">
              <a:solidFill>
                <a:schemeClr val="bg2">
                  <a:lumMod val="10000"/>
                </a:schemeClr>
              </a:solidFill>
              <a:sym typeface="Wingdings 2" pitchFamily="18" charset="2"/>
            </a:endParaRPr>
          </a:p>
          <a:p>
            <a:pPr>
              <a:buFont typeface="Wingdings 2" pitchFamily="18" charset="2"/>
              <a:buChar char="a"/>
            </a:pPr>
            <a:endParaRPr lang="en-US" dirty="0" smtClean="0">
              <a:solidFill>
                <a:srgbClr val="66FFFF"/>
              </a:solidFill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latin typeface="Lucida Calligraphy" pitchFamily="66" charset="0"/>
              </a:rPr>
              <a:t>Fungsi</a:t>
            </a:r>
            <a:r>
              <a:rPr lang="en-US" dirty="0">
                <a:solidFill>
                  <a:schemeClr val="bg1"/>
                </a:solidFill>
                <a:latin typeface="Lucida Calligraphy" pitchFamily="66" charset="0"/>
              </a:rPr>
              <a:t> Menu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anggaran</a:t>
            </a:r>
            <a:r>
              <a:rPr lang="en-US" sz="3600" dirty="0"/>
              <a:t> </a:t>
            </a:r>
            <a:r>
              <a:rPr lang="en-US" sz="3600" dirty="0" err="1"/>
              <a:t>belanja</a:t>
            </a:r>
            <a:endParaRPr lang="en-US" sz="3600" dirty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kualitas</a:t>
            </a:r>
            <a:r>
              <a:rPr lang="en-US" sz="3600" dirty="0"/>
              <a:t> &amp; </a:t>
            </a:r>
            <a:r>
              <a:rPr lang="en-US" sz="3600" dirty="0" err="1"/>
              <a:t>kuantitas</a:t>
            </a:r>
            <a:r>
              <a:rPr lang="en-US" sz="3600" dirty="0"/>
              <a:t> </a:t>
            </a:r>
            <a:r>
              <a:rPr lang="en-US" sz="3600" dirty="0" err="1"/>
              <a:t>bahan</a:t>
            </a:r>
            <a:endParaRPr lang="en-US" sz="3600" dirty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 </a:t>
            </a:r>
            <a:r>
              <a:rPr lang="en-US" sz="3600" dirty="0" err="1"/>
              <a:t>pengolahan</a:t>
            </a:r>
            <a:endParaRPr lang="en-US" sz="3600" dirty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tenaga</a:t>
            </a:r>
            <a:r>
              <a:rPr lang="en-US" sz="3600" dirty="0"/>
              <a:t> yang </a:t>
            </a:r>
            <a:r>
              <a:rPr lang="en-US" sz="3600" dirty="0" err="1"/>
              <a:t>dibutuhkan</a:t>
            </a:r>
            <a:endParaRPr lang="en-US" sz="3600" dirty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err="1"/>
              <a:t>Menetukan</a:t>
            </a:r>
            <a:r>
              <a:rPr lang="en-US" sz="3600" dirty="0"/>
              <a:t> </a:t>
            </a:r>
            <a:r>
              <a:rPr lang="en-US" sz="3600" dirty="0" err="1"/>
              <a:t>ketrampilan</a:t>
            </a:r>
            <a:r>
              <a:rPr lang="en-US" sz="3600" dirty="0"/>
              <a:t> yang </a:t>
            </a:r>
            <a:r>
              <a:rPr lang="en-US" sz="3600" dirty="0" err="1"/>
              <a:t>dibutuhkan</a:t>
            </a:r>
            <a:endParaRPr lang="en-US" sz="3600" dirty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teknik</a:t>
            </a:r>
            <a:r>
              <a:rPr lang="en-US" sz="3600" dirty="0"/>
              <a:t> </a:t>
            </a:r>
            <a:r>
              <a:rPr lang="en-US" sz="3600" dirty="0" err="1"/>
              <a:t>pengolahan</a:t>
            </a:r>
            <a:endParaRPr lang="en-US" sz="3600" dirty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siapa</a:t>
            </a:r>
            <a:r>
              <a:rPr lang="en-US" sz="3600" dirty="0"/>
              <a:t> yang </a:t>
            </a:r>
            <a:r>
              <a:rPr lang="en-US" sz="3600" dirty="0" err="1"/>
              <a:t>masak</a:t>
            </a:r>
            <a:r>
              <a:rPr lang="en-US" sz="3600" dirty="0"/>
              <a:t> &amp; yang </a:t>
            </a:r>
            <a:r>
              <a:rPr lang="en-US" sz="3600" dirty="0" err="1"/>
              <a:t>makan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err="1">
                <a:latin typeface="Lucida Calligraphy" pitchFamily="66" charset="0"/>
              </a:rPr>
              <a:t>Penyusunan</a:t>
            </a:r>
            <a:r>
              <a:rPr lang="en-US" dirty="0">
                <a:latin typeface="Lucida Calligraphy" pitchFamily="66" charset="0"/>
              </a:rPr>
              <a:t> Menu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401638" indent="-401638">
              <a:buFont typeface="Wingdings" pitchFamily="2" charset="2"/>
              <a:buAutoNum type="arabicPeriod"/>
            </a:pPr>
            <a:r>
              <a:rPr lang="en-US" sz="2400" dirty="0" err="1" smtClean="0">
                <a:solidFill>
                  <a:srgbClr val="000099"/>
                </a:solidFill>
              </a:rPr>
              <a:t>Menghidari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pengulangan</a:t>
            </a:r>
            <a:r>
              <a:rPr lang="en-US" sz="2400" dirty="0" smtClean="0">
                <a:solidFill>
                  <a:srgbClr val="000099"/>
                </a:solidFill>
              </a:rPr>
              <a:t> : </a:t>
            </a:r>
          </a:p>
          <a:p>
            <a:pPr marL="401638" indent="0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Bahan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pokok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Warna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Kata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atau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istilah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Bumbu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Methode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Saus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, Garnishes,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Nilai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gizi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yang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di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kandung</a:t>
            </a:r>
            <a:endParaRPr lang="en-US" sz="2400" dirty="0">
              <a:solidFill>
                <a:srgbClr val="000099"/>
              </a:solidFill>
            </a:endParaRPr>
          </a:p>
          <a:p>
            <a:pPr marL="401638" indent="-401638">
              <a:buFont typeface="Wingdings" pitchFamily="2" charset="2"/>
              <a:buAutoNum type="arabicPeriod" startAt="2"/>
            </a:pPr>
            <a:r>
              <a:rPr lang="en-US" sz="2400" dirty="0" err="1" smtClean="0">
                <a:solidFill>
                  <a:srgbClr val="000099"/>
                </a:solidFill>
              </a:rPr>
              <a:t>Menampilkan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makana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khas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daerah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dengan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identitas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692150" indent="-346075">
              <a:buFont typeface="+mj-lt"/>
              <a:buAutoNum type="alphaLcPeriod"/>
            </a:pP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Ciri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khas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yang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menunjukkan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makanan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suatu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daerah</a:t>
            </a:r>
            <a:endParaRPr lang="en-US" sz="2400" dirty="0" smtClean="0">
              <a:solidFill>
                <a:srgbClr val="000099"/>
              </a:solidFill>
              <a:cs typeface="Times New Roman" charset="0"/>
            </a:endParaRPr>
          </a:p>
          <a:p>
            <a:pPr marL="692150" indent="-346075">
              <a:buFont typeface="+mj-lt"/>
              <a:buAutoNum type="alphaLcPeriod"/>
            </a:pP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Rasa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bahan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dasar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dan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bumbu</a:t>
            </a:r>
            <a:endParaRPr lang="en-US" sz="2400" dirty="0" smtClean="0">
              <a:solidFill>
                <a:srgbClr val="000099"/>
              </a:solidFill>
              <a:cs typeface="Times New Roman" charset="0"/>
            </a:endParaRPr>
          </a:p>
          <a:p>
            <a:pPr marL="692150" indent="-346075">
              <a:buFont typeface="+mj-lt"/>
              <a:buAutoNum type="alphaLcPeriod"/>
            </a:pP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Porsi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biasanya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makanan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khas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daerah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perlu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perhatian</a:t>
            </a:r>
            <a:endParaRPr lang="en-US" sz="2400" dirty="0" smtClean="0">
              <a:solidFill>
                <a:srgbClr val="000099"/>
              </a:solidFill>
              <a:cs typeface="Times New Roman" charset="0"/>
            </a:endParaRPr>
          </a:p>
          <a:p>
            <a:pPr marL="692150" indent="-346075">
              <a:buFont typeface="+mj-lt"/>
              <a:buAutoNum type="alphaLcPeriod"/>
            </a:pP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Penataan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dan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cs typeface="Times New Roman" charset="0"/>
              </a:rPr>
              <a:t>penampilan</a:t>
            </a:r>
            <a:r>
              <a:rPr lang="en-US" sz="2400" dirty="0" smtClean="0">
                <a:solidFill>
                  <a:srgbClr val="000099"/>
                </a:solidFill>
                <a:cs typeface="Times New Roman" charset="0"/>
              </a:rPr>
              <a:t>  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346075" indent="-346075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en-US" sz="2400" dirty="0" err="1" smtClean="0">
                <a:solidFill>
                  <a:srgbClr val="000099"/>
                </a:solidFill>
              </a:rPr>
              <a:t>Tujuan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Menu </a:t>
            </a:r>
            <a:r>
              <a:rPr lang="en-US" sz="2400" dirty="0" err="1" smtClean="0">
                <a:solidFill>
                  <a:srgbClr val="000099"/>
                </a:solidFill>
              </a:rPr>
              <a:t>Disusun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346075" indent="-346075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en-US" sz="2400" dirty="0" err="1" smtClean="0">
                <a:solidFill>
                  <a:srgbClr val="000099"/>
                </a:solidFill>
              </a:rPr>
              <a:t>Kebiasaan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Makan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346075" indent="-346075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en-US" sz="2400" dirty="0" err="1" smtClean="0">
                <a:solidFill>
                  <a:srgbClr val="000099"/>
                </a:solidFill>
              </a:rPr>
              <a:t>Keuangan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346075" indent="-346075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en-US" sz="2400" dirty="0" err="1" smtClean="0">
                <a:solidFill>
                  <a:srgbClr val="000099"/>
                </a:solidFill>
              </a:rPr>
              <a:t>Variasi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dan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keseimbangan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346075" indent="-346075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 startAt="3"/>
              <a:defRPr/>
            </a:pPr>
            <a:r>
              <a:rPr lang="en-US" sz="2400" dirty="0" err="1" smtClean="0">
                <a:solidFill>
                  <a:srgbClr val="000099"/>
                </a:solidFill>
              </a:rPr>
              <a:t>Penyesuaian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dengan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iklim</a:t>
            </a:r>
            <a:r>
              <a:rPr lang="en-US" sz="2400" dirty="0">
                <a:solidFill>
                  <a:srgbClr val="000099"/>
                </a:solidFill>
              </a:rPr>
              <a:t>, </a:t>
            </a:r>
            <a:r>
              <a:rPr lang="en-US" sz="2400" dirty="0" err="1">
                <a:solidFill>
                  <a:srgbClr val="000099"/>
                </a:solidFill>
              </a:rPr>
              <a:t>cuaca</a:t>
            </a:r>
            <a:r>
              <a:rPr lang="en-US" sz="2400" dirty="0">
                <a:solidFill>
                  <a:srgbClr val="000099"/>
                </a:solidFill>
              </a:rPr>
              <a:t>, </a:t>
            </a:r>
            <a:r>
              <a:rPr lang="en-US" sz="2400" dirty="0" err="1">
                <a:solidFill>
                  <a:srgbClr val="000099"/>
                </a:solidFill>
              </a:rPr>
              <a:t>musim</a:t>
            </a:r>
            <a:endParaRPr lang="en-US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Lucida Calligraphy" pitchFamily="66" charset="0"/>
              </a:rPr>
              <a:t>Nilai Gizi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lphaUcPeriod"/>
            </a:pPr>
            <a:r>
              <a:rPr lang="en-US" sz="3600" smtClean="0"/>
              <a:t>Terdiri dari : KH, Protein, Lemak, Vit, dll</a:t>
            </a:r>
          </a:p>
          <a:p>
            <a:pPr marL="609600" indent="-609600">
              <a:buFontTx/>
              <a:buAutoNum type="alphaUcPeriod"/>
            </a:pPr>
            <a:r>
              <a:rPr lang="en-US" sz="3600" smtClean="0"/>
              <a:t>Kebutuhan gizi tiap unsur berbeda</a:t>
            </a:r>
          </a:p>
          <a:p>
            <a:pPr marL="609600" indent="-609600" algn="just">
              <a:buFontTx/>
              <a:buNone/>
            </a:pPr>
            <a:r>
              <a:rPr lang="en-US" sz="3600" smtClean="0"/>
              <a:t>	- Gizi Keluarga (Ayah, Ibu, Anak)</a:t>
            </a:r>
          </a:p>
          <a:p>
            <a:pPr marL="609600" indent="-609600" algn="just">
              <a:buFontTx/>
              <a:buNone/>
            </a:pPr>
            <a:r>
              <a:rPr lang="en-US" sz="3600" smtClean="0"/>
              <a:t>	- Gizi di Rumah Sakit (sakit)</a:t>
            </a:r>
          </a:p>
          <a:p>
            <a:pPr marL="609600" indent="-609600" algn="just">
              <a:buFontTx/>
              <a:buNone/>
            </a:pPr>
            <a:r>
              <a:rPr lang="en-US" sz="3600" smtClean="0"/>
              <a:t>	- Gizi di Sekolah (Anak)</a:t>
            </a:r>
          </a:p>
          <a:p>
            <a:pPr marL="609600" indent="-609600" algn="just">
              <a:buFontTx/>
              <a:buNone/>
            </a:pPr>
            <a:r>
              <a:rPr lang="en-US" sz="3600" smtClean="0"/>
              <a:t>	- Gizi di Asrama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Lucida Calligraphy" pitchFamily="66" charset="0"/>
              </a:rPr>
              <a:t>Tujuan Menu Disusun</a:t>
            </a:r>
            <a:r>
              <a:rPr lang="en-US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/>
              <a:defRPr/>
            </a:pPr>
            <a:r>
              <a:rPr lang="en-US" sz="3600"/>
              <a:t>Menu sehari-hari</a:t>
            </a:r>
          </a:p>
          <a:p>
            <a:pPr marL="609600" indent="-609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/>
              <a:defRPr/>
            </a:pPr>
            <a:r>
              <a:rPr lang="en-US" sz="3600"/>
              <a:t>Kesempatan khusus (Pesta, Selamatan)</a:t>
            </a:r>
          </a:p>
          <a:p>
            <a:pPr marL="609600" indent="-609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/>
              <a:defRPr/>
            </a:pPr>
            <a:r>
              <a:rPr lang="en-US" sz="3600"/>
              <a:t>Kondisi Khusus (hamil, anak, olahragawan)</a:t>
            </a:r>
          </a:p>
          <a:p>
            <a:pPr marL="609600" indent="-609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/>
              <a:defRPr/>
            </a:pPr>
            <a:r>
              <a:rPr lang="en-US" sz="3600"/>
              <a:t>Untuk lembaga/usaha boga</a:t>
            </a:r>
          </a:p>
          <a:p>
            <a:pPr marL="609600" indent="-6096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3600"/>
              <a:t>	Hotel, rumeh sakit, sekolah, usaha catering, fast food, restoran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Lucida Calligraphy" pitchFamily="66" charset="0"/>
              </a:rPr>
              <a:t>Kebiasaan Makan </a:t>
            </a:r>
            <a:br>
              <a:rPr lang="en-US" sz="4000">
                <a:latin typeface="Lucida Calligraphy" pitchFamily="66" charset="0"/>
              </a:rPr>
            </a:br>
            <a:r>
              <a:rPr lang="en-US" sz="4000">
                <a:latin typeface="Lucida Calligraphy" pitchFamily="66" charset="0"/>
              </a:rPr>
              <a:t>(pola makan/pangan)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Yang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kebiasaan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makan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daerah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sosbud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adat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istiadat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tradisi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Agama/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kepercayaan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Tingkat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pengetahuan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gizi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Besar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keluarga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pembagian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fisik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usia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jenis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kelamin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pekerjaan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Lucida Calligraphy" pitchFamily="66" charset="0"/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Menentukan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:</a:t>
            </a:r>
          </a:p>
          <a:p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Kualitas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makanan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: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sederhana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sedang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mewah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</a:rPr>
              <a:t>Kuantitas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993</Words>
  <Application>Microsoft PowerPoint</Application>
  <PresentationFormat>On-screen Show (4:3)</PresentationFormat>
  <Paragraphs>231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MENU</vt:lpstr>
      <vt:lpstr>Deskripsi Menu</vt:lpstr>
      <vt:lpstr>Sejarah Menu</vt:lpstr>
      <vt:lpstr>Fungsi Menu</vt:lpstr>
      <vt:lpstr>Penyusunan Menu</vt:lpstr>
      <vt:lpstr>Nilai Gizi</vt:lpstr>
      <vt:lpstr>Tujuan Menu Disusun </vt:lpstr>
      <vt:lpstr>Kebiasaan Makan  (pola makan/pangan)</vt:lpstr>
      <vt:lpstr>Keuangan </vt:lpstr>
      <vt:lpstr>Variasi dan Keseimbangan</vt:lpstr>
      <vt:lpstr>Iklim, Cuaca, Musim</vt:lpstr>
      <vt:lpstr>Merencanakan Menu: </vt:lpstr>
      <vt:lpstr>Slide 13</vt:lpstr>
      <vt:lpstr>Slide 14</vt:lpstr>
      <vt:lpstr>MENYUSUN MENU</vt:lpstr>
      <vt:lpstr>Musim berhubungan dengan keadaan cuaca.</vt:lpstr>
      <vt:lpstr>Musim berhubungan dengan bahan makanan.</vt:lpstr>
      <vt:lpstr>Musim berhubungan dengan hari raya.</vt:lpstr>
      <vt:lpstr>PERTEMUAN MENU II</vt:lpstr>
      <vt:lpstr>KOMPOSISI MENU</vt:lpstr>
      <vt:lpstr>Kegiatan yang terkait dengan menu</vt:lpstr>
      <vt:lpstr>PENULISAN MENU</vt:lpstr>
      <vt:lpstr>TATA CARA PENULISAN MENU</vt:lpstr>
      <vt:lpstr>Menu Perancis</vt:lpstr>
      <vt:lpstr>Menu Inggris</vt:lpstr>
      <vt:lpstr>Penggunaan Istilah “A La”</vt:lpstr>
      <vt:lpstr>Kaedah Semua Bahasa</vt:lpstr>
      <vt:lpstr>Penggunaan Garnish</vt:lpstr>
      <vt:lpstr>FORMAT PENULISAN MENU</vt:lpstr>
      <vt:lpstr>Slide 30</vt:lpstr>
      <vt:lpstr>Slide 31</vt:lpstr>
      <vt:lpstr>Slide 32</vt:lpstr>
      <vt:lpstr>Slide 33</vt:lpstr>
      <vt:lpstr>Slide 34</vt:lpstr>
      <vt:lpstr>TUGAS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hp</cp:lastModifiedBy>
  <cp:revision>24</cp:revision>
  <cp:lastPrinted>1601-01-01T00:00:00Z</cp:lastPrinted>
  <dcterms:created xsi:type="dcterms:W3CDTF">1601-01-01T00:00:00Z</dcterms:created>
  <dcterms:modified xsi:type="dcterms:W3CDTF">2012-10-04T04:02:00Z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