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81" r:id="rId2"/>
    <p:sldId id="407" r:id="rId3"/>
    <p:sldId id="405" r:id="rId4"/>
    <p:sldId id="406" r:id="rId5"/>
    <p:sldId id="404" r:id="rId6"/>
    <p:sldId id="408" r:id="rId7"/>
    <p:sldId id="409" r:id="rId8"/>
    <p:sldId id="423" r:id="rId9"/>
    <p:sldId id="422" r:id="rId10"/>
    <p:sldId id="457" r:id="rId11"/>
    <p:sldId id="458" r:id="rId12"/>
    <p:sldId id="459" r:id="rId13"/>
    <p:sldId id="460" r:id="rId14"/>
    <p:sldId id="461" r:id="rId15"/>
    <p:sldId id="410" r:id="rId16"/>
    <p:sldId id="424" r:id="rId17"/>
    <p:sldId id="425" r:id="rId18"/>
    <p:sldId id="426" r:id="rId19"/>
    <p:sldId id="427" r:id="rId20"/>
    <p:sldId id="428" r:id="rId21"/>
    <p:sldId id="401" r:id="rId22"/>
    <p:sldId id="444" r:id="rId23"/>
    <p:sldId id="441" r:id="rId24"/>
    <p:sldId id="411" r:id="rId25"/>
    <p:sldId id="412" r:id="rId26"/>
    <p:sldId id="429" r:id="rId27"/>
    <p:sldId id="435" r:id="rId28"/>
    <p:sldId id="436" r:id="rId29"/>
    <p:sldId id="437" r:id="rId30"/>
    <p:sldId id="438" r:id="rId31"/>
    <p:sldId id="445" r:id="rId32"/>
    <p:sldId id="446" r:id="rId33"/>
    <p:sldId id="447" r:id="rId34"/>
    <p:sldId id="448" r:id="rId35"/>
    <p:sldId id="449" r:id="rId36"/>
    <p:sldId id="450" r:id="rId37"/>
    <p:sldId id="451" r:id="rId38"/>
    <p:sldId id="452" r:id="rId39"/>
    <p:sldId id="453" r:id="rId40"/>
    <p:sldId id="454" r:id="rId41"/>
    <p:sldId id="455" r:id="rId42"/>
    <p:sldId id="456" r:id="rId43"/>
    <p:sldId id="440" r:id="rId44"/>
    <p:sldId id="463" r:id="rId45"/>
    <p:sldId id="462" r:id="rId46"/>
    <p:sldId id="36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rmanto SP"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C5FD68-8A3A-464E-93BC-324C1CD1452A}" type="datetimeFigureOut">
              <a:rPr lang="id-ID" smtClean="0"/>
              <a:pPr/>
              <a:t>20/11/2015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F2A4E9-12F1-4253-B7B8-78FAE74662CE}" type="slidenum">
              <a:rPr lang="id-ID" smtClean="0"/>
              <a:pPr/>
              <a:t>‹#›</a:t>
            </a:fld>
            <a:endParaRPr lang="id-ID"/>
          </a:p>
        </p:txBody>
      </p:sp>
    </p:spTree>
    <p:extLst>
      <p:ext uri="{BB962C8B-B14F-4D97-AF65-F5344CB8AC3E}">
        <p14:creationId xmlns:p14="http://schemas.microsoft.com/office/powerpoint/2010/main" val="1464578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21F2667-6A96-437E-8104-CE2224D1266D}" type="datetime1">
              <a:rPr lang="en-US" smtClean="0"/>
              <a:pPr/>
              <a:t>11/20/2015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HERMAN</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15C126-655C-45C3-91A9-3C70F39E13CB}" type="datetime1">
              <a:rPr lang="en-US" smtClean="0"/>
              <a:pPr/>
              <a:t>11/20/2015</a:t>
            </a:fld>
            <a:endParaRPr lang="en-US"/>
          </a:p>
        </p:txBody>
      </p:sp>
      <p:sp>
        <p:nvSpPr>
          <p:cNvPr id="5" name="Footer Placeholder 4"/>
          <p:cNvSpPr>
            <a:spLocks noGrp="1"/>
          </p:cNvSpPr>
          <p:nvPr>
            <p:ph type="ftr" sz="quarter" idx="11"/>
          </p:nvPr>
        </p:nvSpPr>
        <p:spPr/>
        <p:txBody>
          <a:bodyPr/>
          <a:lstStyle/>
          <a:p>
            <a:r>
              <a:rPr lang="en-US" smtClean="0"/>
              <a:t>HERMAN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F41180C-A674-4BCE-B450-CBA5E689A6EE}" type="datetime1">
              <a:rPr lang="en-US" smtClean="0"/>
              <a:pPr/>
              <a:t>11/20/2015</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HERMAN</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07C87D3-5A41-449D-A0D5-698ED01DD459}" type="slidenum">
              <a:rPr lang="en-US"/>
              <a:pPr>
                <a:defRPr/>
              </a:pPr>
              <a:t>‹#›</a:t>
            </a:fld>
            <a:endParaRPr lang="en-US"/>
          </a:p>
        </p:txBody>
      </p:sp>
    </p:spTree>
    <p:extLst>
      <p:ext uri="{BB962C8B-B14F-4D97-AF65-F5344CB8AC3E}">
        <p14:creationId xmlns:p14="http://schemas.microsoft.com/office/powerpoint/2010/main" val="3265943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26"/>
          <p:cNvSpPr>
            <a:spLocks noGrp="1" noChangeArrowheads="1"/>
          </p:cNvSpPr>
          <p:nvPr>
            <p:ph type="ftr" sz="quarter" idx="10"/>
          </p:nvPr>
        </p:nvSpPr>
        <p:spPr/>
        <p:txBody>
          <a:bodyPr/>
          <a:lstStyle>
            <a:lvl1pPr>
              <a:defRPr/>
            </a:lvl1pPr>
          </a:lstStyle>
          <a:p>
            <a:pPr>
              <a:defRPr/>
            </a:pPr>
            <a:r>
              <a:rPr lang="en-US"/>
              <a:t>Departemen Pendidikan Nasional Materi 6 - Silabus Cipete 10112006</a:t>
            </a:r>
          </a:p>
        </p:txBody>
      </p:sp>
      <p:sp>
        <p:nvSpPr>
          <p:cNvPr id="5" name="Rectangle 28"/>
          <p:cNvSpPr>
            <a:spLocks noGrp="1" noChangeArrowheads="1"/>
          </p:cNvSpPr>
          <p:nvPr>
            <p:ph type="dt" sz="half" idx="11"/>
          </p:nvPr>
        </p:nvSpPr>
        <p:spPr/>
        <p:txBody>
          <a:bodyPr/>
          <a:lstStyle>
            <a:lvl1pPr>
              <a:defRPr/>
            </a:lvl1pPr>
          </a:lstStyle>
          <a:p>
            <a:pPr>
              <a:defRPr/>
            </a:pPr>
            <a:fld id="{30F89C2D-FC2C-4F27-A7C9-5203A96ED95C}" type="datetime1">
              <a:rPr lang="en-US"/>
              <a:pPr>
                <a:defRPr/>
              </a:pPr>
              <a:t>11/20/2015</a:t>
            </a:fld>
            <a:endParaRPr lang="en-US"/>
          </a:p>
        </p:txBody>
      </p:sp>
    </p:spTree>
    <p:extLst>
      <p:ext uri="{BB962C8B-B14F-4D97-AF65-F5344CB8AC3E}">
        <p14:creationId xmlns:p14="http://schemas.microsoft.com/office/powerpoint/2010/main" val="126184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633AC88-EF9A-4FB0-BA1F-DD1A3438F77D}" type="datetime1">
              <a:rPr lang="en-US" smtClean="0"/>
              <a:pPr/>
              <a:t>11/20/2015</a:t>
            </a:fld>
            <a:endParaRPr lang="en-US"/>
          </a:p>
        </p:txBody>
      </p:sp>
      <p:sp>
        <p:nvSpPr>
          <p:cNvPr id="5" name="Footer Placeholder 4"/>
          <p:cNvSpPr>
            <a:spLocks noGrp="1"/>
          </p:cNvSpPr>
          <p:nvPr>
            <p:ph type="ftr" sz="quarter" idx="11"/>
          </p:nvPr>
        </p:nvSpPr>
        <p:spPr/>
        <p:txBody>
          <a:bodyPr/>
          <a:lstStyle/>
          <a:p>
            <a:r>
              <a:rPr lang="en-US" smtClean="0"/>
              <a:t>HERMAN</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C69A615-16F0-42A2-8F95-73C981B29347}" type="datetime1">
              <a:rPr lang="en-US" smtClean="0"/>
              <a:pPr/>
              <a:t>11/20/2015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HERMAN</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2C560B2-7F6D-4C1D-AF79-2DDA1DC95536}" type="datetime1">
              <a:rPr lang="en-US" smtClean="0"/>
              <a:pPr/>
              <a:t>11/20/2015</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HERMAN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A8277E9-D6C9-4282-B62F-21F029EAC2AD}" type="datetime1">
              <a:rPr lang="en-US" smtClean="0"/>
              <a:pPr/>
              <a:t>11/20/2015</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HERMAN</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973211A-3D00-4E58-AE13-24EC0C8D0267}"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F2097-4B0A-4100-B602-A8FD67352BE6}" type="datetime1">
              <a:rPr lang="en-US" smtClean="0"/>
              <a:pPr/>
              <a:t>11/20/2015</a:t>
            </a:fld>
            <a:endParaRPr lang="en-US"/>
          </a:p>
        </p:txBody>
      </p:sp>
      <p:sp>
        <p:nvSpPr>
          <p:cNvPr id="3" name="Footer Placeholder 2"/>
          <p:cNvSpPr>
            <a:spLocks noGrp="1"/>
          </p:cNvSpPr>
          <p:nvPr>
            <p:ph type="ftr" sz="quarter" idx="11"/>
          </p:nvPr>
        </p:nvSpPr>
        <p:spPr/>
        <p:txBody>
          <a:bodyPr/>
          <a:lstStyle/>
          <a:p>
            <a:r>
              <a:rPr lang="en-US" smtClean="0"/>
              <a:t>HERMAN</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E47C35F-DFA5-4B2F-B634-EE0BDD98A414}" type="datetime1">
              <a:rPr lang="en-US" smtClean="0"/>
              <a:pPr/>
              <a:t>11/20/2015</a:t>
            </a:fld>
            <a:endParaRPr lang="en-US"/>
          </a:p>
        </p:txBody>
      </p:sp>
      <p:sp>
        <p:nvSpPr>
          <p:cNvPr id="6" name="Footer Placeholder 5"/>
          <p:cNvSpPr>
            <a:spLocks noGrp="1"/>
          </p:cNvSpPr>
          <p:nvPr>
            <p:ph type="ftr" sz="quarter" idx="11"/>
          </p:nvPr>
        </p:nvSpPr>
        <p:spPr/>
        <p:txBody>
          <a:bodyPr/>
          <a:lstStyle/>
          <a:p>
            <a:r>
              <a:rPr lang="en-US" smtClean="0"/>
              <a:t>HERMAN</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3B160AA-0FE5-4B38-A61C-2FDA99FC264E}" type="datetime1">
              <a:rPr lang="en-US" smtClean="0"/>
              <a:pPr/>
              <a:t>11/20/2015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HERMAN</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09394D9-8DA6-485F-8857-05C654B11EA0}" type="datetime1">
              <a:rPr lang="en-US" smtClean="0"/>
              <a:pPr/>
              <a:t>11/20/2015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HERMAN</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ermanuny@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permen_tahun2013_nomor54%20STANDAR%20KELULUSAN.zip"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1"/>
            <a:ext cx="8001000" cy="2285999"/>
          </a:xfrm>
        </p:spPr>
        <p:txBody>
          <a:bodyPr>
            <a:noAutofit/>
          </a:bodyPr>
          <a:lstStyle/>
          <a:p>
            <a:r>
              <a:rPr lang="id-ID" sz="4000" b="1" dirty="0">
                <a:solidFill>
                  <a:srgbClr val="FFFF00"/>
                </a:solidFill>
                <a:latin typeface="Arial Rounded MT Bold" pitchFamily="34" charset="0"/>
              </a:rPr>
              <a:t>Penyusunan Silabus, RPP berbasis Asesmen dalam Pend. </a:t>
            </a:r>
            <a:r>
              <a:rPr lang="id-ID" sz="4000" b="1" dirty="0" smtClean="0">
                <a:solidFill>
                  <a:srgbClr val="FFFF00"/>
                </a:solidFill>
                <a:latin typeface="Arial Rounded MT Bold" pitchFamily="34" charset="0"/>
              </a:rPr>
              <a:t>Inklusif</a:t>
            </a:r>
            <a:endParaRPr lang="id-ID" sz="4000" b="1" dirty="0">
              <a:solidFill>
                <a:srgbClr val="FFFF00"/>
              </a:solidFill>
              <a:latin typeface="Arial Rounded MT Bold" pitchFamily="34" charset="0"/>
            </a:endParaRPr>
          </a:p>
        </p:txBody>
      </p:sp>
      <p:sp>
        <p:nvSpPr>
          <p:cNvPr id="3" name="Subtitle 2"/>
          <p:cNvSpPr>
            <a:spLocks noGrp="1"/>
          </p:cNvSpPr>
          <p:nvPr>
            <p:ph type="subTitle" idx="1"/>
          </p:nvPr>
        </p:nvSpPr>
        <p:spPr>
          <a:xfrm>
            <a:off x="990600" y="3352800"/>
            <a:ext cx="7086600" cy="2286000"/>
          </a:xfrm>
          <a:ln>
            <a:solidFill>
              <a:schemeClr val="accent1"/>
            </a:solidFill>
          </a:ln>
        </p:spPr>
        <p:txBody>
          <a:bodyPr>
            <a:noAutofit/>
          </a:bodyPr>
          <a:lstStyle/>
          <a:p>
            <a:pPr algn="r"/>
            <a:r>
              <a:rPr lang="id-ID" sz="2000" dirty="0" smtClean="0"/>
              <a:t>Oleh: </a:t>
            </a:r>
          </a:p>
          <a:p>
            <a:pPr algn="r"/>
            <a:r>
              <a:rPr lang="id-ID" sz="2000" dirty="0" smtClean="0"/>
              <a:t>HERMANTO SP</a:t>
            </a:r>
          </a:p>
          <a:p>
            <a:pPr algn="r"/>
            <a:r>
              <a:rPr lang="id-ID" sz="2000" dirty="0" smtClean="0"/>
              <a:t>Lektor Kepala Dalam Bidang Ilmu Manajajemen Pendidikan </a:t>
            </a:r>
          </a:p>
          <a:p>
            <a:pPr algn="r"/>
            <a:r>
              <a:rPr lang="id-ID" sz="2000" dirty="0" smtClean="0"/>
              <a:t>Anak Berkebutuhan Khusus</a:t>
            </a:r>
          </a:p>
          <a:p>
            <a:pPr algn="r"/>
            <a:r>
              <a:rPr lang="id-ID" sz="2000" dirty="0" smtClean="0"/>
              <a:t>08121575726/087739757888 TELP. (0274) 882481</a:t>
            </a:r>
          </a:p>
          <a:p>
            <a:pPr algn="r"/>
            <a:r>
              <a:rPr lang="id-ID" sz="2000" dirty="0" smtClean="0"/>
              <a:t>EMAIL: </a:t>
            </a:r>
            <a:r>
              <a:rPr lang="id-ID" sz="2000" dirty="0" smtClean="0">
                <a:hlinkClick r:id="rId2"/>
              </a:rPr>
              <a:t>hermanuny@yahoo.com</a:t>
            </a:r>
            <a:r>
              <a:rPr lang="id-ID" sz="2000" dirty="0" smtClean="0"/>
              <a:t> atau hermansp@uny.ac.id</a:t>
            </a:r>
          </a:p>
        </p:txBody>
      </p:sp>
      <p:sp>
        <p:nvSpPr>
          <p:cNvPr id="4" name="Date Placeholder 3"/>
          <p:cNvSpPr>
            <a:spLocks noGrp="1"/>
          </p:cNvSpPr>
          <p:nvPr>
            <p:ph type="dt" sz="half" idx="10"/>
          </p:nvPr>
        </p:nvSpPr>
        <p:spPr/>
        <p:txBody>
          <a:bodyPr/>
          <a:lstStyle/>
          <a:p>
            <a:fld id="{42BD6A21-DFF0-4E40-AF84-72CB87745154}" type="datetime1">
              <a:rPr lang="en-US" smtClean="0"/>
              <a:pPr/>
              <a:t>11/20/2015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HERMAN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smtClean="0"/>
              <a:t>PENDEKATAN SAINTIFIK MELIPUTI LIMA PENGALAMAN BELAJAR (K13)</a:t>
            </a:r>
            <a:endParaRPr lang="id-ID" sz="2800" b="1"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199941549"/>
              </p:ext>
            </p:extLst>
          </p:nvPr>
        </p:nvGraphicFramePr>
        <p:xfrm>
          <a:off x="612775" y="1600200"/>
          <a:ext cx="8153400" cy="4114800"/>
        </p:xfrm>
        <a:graphic>
          <a:graphicData uri="http://schemas.openxmlformats.org/drawingml/2006/table">
            <a:tbl>
              <a:tblPr firstRow="1" bandRow="1">
                <a:tableStyleId>{5C22544A-7EE6-4342-B048-85BDC9FD1C3A}</a:tableStyleId>
              </a:tblPr>
              <a:tblGrid>
                <a:gridCol w="2717800"/>
                <a:gridCol w="2717800"/>
                <a:gridCol w="2717800"/>
              </a:tblGrid>
              <a:tr h="757989">
                <a:tc>
                  <a:txBody>
                    <a:bodyPr/>
                    <a:lstStyle/>
                    <a:p>
                      <a:r>
                        <a:rPr kumimoji="0" lang="id-ID" sz="1800" b="0" i="0" u="none" strike="noStrike" kern="1200" baseline="0" dirty="0" smtClean="0">
                          <a:solidFill>
                            <a:schemeClr val="lt1"/>
                          </a:solidFill>
                          <a:latin typeface="+mn-lt"/>
                          <a:ea typeface="+mn-ea"/>
                          <a:cs typeface="+mn-cs"/>
                        </a:rPr>
                        <a:t>Langkah Pembelajaran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Deskripsi Kegiatan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Bentuk Hasil Belajar 	</a:t>
                      </a:r>
                    </a:p>
                  </a:txBody>
                  <a:tcPr/>
                </a:tc>
              </a:tr>
              <a:tr h="3356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Mengamati (observing) 	</a:t>
                      </a:r>
                    </a:p>
                    <a:p>
                      <a:endParaRPr lang="id-ID" dirty="0"/>
                    </a:p>
                  </a:txBody>
                  <a:tcPr/>
                </a:tc>
                <a:tc>
                  <a:txBody>
                    <a:bodyPr/>
                    <a:lstStyle/>
                    <a:p>
                      <a:r>
                        <a:rPr kumimoji="0" lang="id-ID" sz="1800" b="0" i="0" u="none" strike="noStrike" kern="1200" baseline="0" dirty="0" smtClean="0">
                          <a:solidFill>
                            <a:schemeClr val="dk1"/>
                          </a:solidFill>
                          <a:latin typeface="+mn-lt"/>
                          <a:ea typeface="+mn-ea"/>
                          <a:cs typeface="+mn-cs"/>
                        </a:rPr>
                        <a:t>mengamati dengan indra (membaca, mendengar, menyimak, melihat, menonton, dan sebagainya) dengan atau tanpa alat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perhatian pada waktu mengamati suatu objek/membaca suatu tulisan/mendengar suatu penjelasan, catatan yang dibuat tentang yang diamati, kesabaran, waktu (</a:t>
                      </a:r>
                      <a:r>
                        <a:rPr kumimoji="0" lang="id-ID" sz="1800" b="0" i="1" u="none" strike="noStrike" kern="1200" baseline="0" dirty="0" smtClean="0">
                          <a:solidFill>
                            <a:schemeClr val="dk1"/>
                          </a:solidFill>
                          <a:latin typeface="+mn-lt"/>
                          <a:ea typeface="+mn-ea"/>
                          <a:cs typeface="+mn-cs"/>
                        </a:rPr>
                        <a:t>on task</a:t>
                      </a:r>
                      <a:r>
                        <a:rPr kumimoji="0" lang="id-ID" sz="1800" b="0" i="0" u="none" strike="noStrike" kern="1200" baseline="0" dirty="0" smtClean="0">
                          <a:solidFill>
                            <a:schemeClr val="dk1"/>
                          </a:solidFill>
                          <a:latin typeface="+mn-lt"/>
                          <a:ea typeface="+mn-ea"/>
                          <a:cs typeface="+mn-cs"/>
                        </a:rPr>
                        <a:t>) yang digunakan untuk mengamati 	</a:t>
                      </a:r>
                    </a:p>
                    <a:p>
                      <a:endParaRPr lang="id-ID" dirty="0"/>
                    </a:p>
                  </a:txBody>
                  <a:tcPr/>
                </a:tc>
              </a:tr>
            </a:tbl>
          </a:graphicData>
        </a:graphic>
      </p:graphicFrame>
    </p:spTree>
    <p:extLst>
      <p:ext uri="{BB962C8B-B14F-4D97-AF65-F5344CB8AC3E}">
        <p14:creationId xmlns:p14="http://schemas.microsoft.com/office/powerpoint/2010/main" val="1204915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smtClean="0"/>
              <a:t>PENDEKATAN SAINTIFIK MELIPUTI LIMA PENGALAMAN BELAJAR</a:t>
            </a:r>
            <a:endParaRPr lang="id-ID" sz="2800" b="1"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11</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395254273"/>
              </p:ext>
            </p:extLst>
          </p:nvPr>
        </p:nvGraphicFramePr>
        <p:xfrm>
          <a:off x="612775" y="1600200"/>
          <a:ext cx="8153400" cy="4267200"/>
        </p:xfrm>
        <a:graphic>
          <a:graphicData uri="http://schemas.openxmlformats.org/drawingml/2006/table">
            <a:tbl>
              <a:tblPr firstRow="1" bandRow="1">
                <a:tableStyleId>{5C22544A-7EE6-4342-B048-85BDC9FD1C3A}</a:tableStyleId>
              </a:tblPr>
              <a:tblGrid>
                <a:gridCol w="2717800"/>
                <a:gridCol w="2717800"/>
                <a:gridCol w="2717800"/>
              </a:tblGrid>
              <a:tr h="853440">
                <a:tc>
                  <a:txBody>
                    <a:bodyPr/>
                    <a:lstStyle/>
                    <a:p>
                      <a:r>
                        <a:rPr kumimoji="0" lang="id-ID" sz="1800" b="0" i="0" u="none" strike="noStrike" kern="1200" baseline="0" dirty="0" smtClean="0">
                          <a:solidFill>
                            <a:schemeClr val="lt1"/>
                          </a:solidFill>
                          <a:latin typeface="+mn-lt"/>
                          <a:ea typeface="+mn-ea"/>
                          <a:cs typeface="+mn-cs"/>
                        </a:rPr>
                        <a:t>Langkah Pembelajaran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Deskripsi Kegiatan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Bentuk Hasil Belajar 	</a:t>
                      </a:r>
                    </a:p>
                  </a:txBody>
                  <a:tcPr/>
                </a:tc>
              </a:tr>
              <a:tr h="3413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Menanya (questioning) 	</a:t>
                      </a:r>
                    </a:p>
                    <a:p>
                      <a:endParaRPr lang="id-ID" dirty="0"/>
                    </a:p>
                  </a:txBody>
                  <a:tcPr/>
                </a:tc>
                <a:tc>
                  <a:txBody>
                    <a:bodyPr/>
                    <a:lstStyle/>
                    <a:p>
                      <a:r>
                        <a:rPr kumimoji="0" lang="sv-SE" sz="1800" b="0" i="0" u="none" strike="noStrike" kern="1200" baseline="0" dirty="0" smtClean="0">
                          <a:solidFill>
                            <a:schemeClr val="dk1"/>
                          </a:solidFill>
                          <a:latin typeface="+mn-lt"/>
                          <a:ea typeface="+mn-ea"/>
                          <a:cs typeface="+mn-cs"/>
                        </a:rPr>
                        <a:t>membuat dan mengajukan pertanyaan, tanya jawab, berdiskusi </a:t>
                      </a:r>
                    </a:p>
                    <a:p>
                      <a:r>
                        <a:rPr kumimoji="0" lang="id-ID" sz="1800" b="0" i="0" u="none" strike="noStrike" kern="1200" baseline="0" dirty="0" smtClean="0">
                          <a:solidFill>
                            <a:schemeClr val="dk1"/>
                          </a:solidFill>
                          <a:latin typeface="+mn-lt"/>
                          <a:ea typeface="+mn-ea"/>
                          <a:cs typeface="+mn-cs"/>
                        </a:rPr>
                        <a:t>tentang informasi yang belum dipahami, informasi tambahan yang ingin diketahui, atau sebagai klarifikasi.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jenis, kualitas, dan jumlah pertanyaan yang diajukan peserta didik (pertanyaan faktual, konseptual, prosedural, dan hipotetik) 	</a:t>
                      </a:r>
                    </a:p>
                    <a:p>
                      <a:endParaRPr lang="id-ID" dirty="0"/>
                    </a:p>
                  </a:txBody>
                  <a:tcPr/>
                </a:tc>
              </a:tr>
            </a:tbl>
          </a:graphicData>
        </a:graphic>
      </p:graphicFrame>
    </p:spTree>
    <p:extLst>
      <p:ext uri="{BB962C8B-B14F-4D97-AF65-F5344CB8AC3E}">
        <p14:creationId xmlns:p14="http://schemas.microsoft.com/office/powerpoint/2010/main" val="39375097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smtClean="0"/>
              <a:t>PENDEKATAN SAINTIFIK MELIPUTI LIMA PENGALAMAN BELAJAR</a:t>
            </a:r>
            <a:endParaRPr lang="id-ID" sz="2800" b="1"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333362846"/>
              </p:ext>
            </p:extLst>
          </p:nvPr>
        </p:nvGraphicFramePr>
        <p:xfrm>
          <a:off x="612775" y="1600200"/>
          <a:ext cx="8153400" cy="4648200"/>
        </p:xfrm>
        <a:graphic>
          <a:graphicData uri="http://schemas.openxmlformats.org/drawingml/2006/table">
            <a:tbl>
              <a:tblPr firstRow="1" bandRow="1">
                <a:tableStyleId>{5C22544A-7EE6-4342-B048-85BDC9FD1C3A}</a:tableStyleId>
              </a:tblPr>
              <a:tblGrid>
                <a:gridCol w="2717800"/>
                <a:gridCol w="2717800"/>
                <a:gridCol w="2717800"/>
              </a:tblGrid>
              <a:tr h="692285">
                <a:tc>
                  <a:txBody>
                    <a:bodyPr/>
                    <a:lstStyle/>
                    <a:p>
                      <a:r>
                        <a:rPr kumimoji="0" lang="id-ID" sz="1800" b="0" i="0" u="none" strike="noStrike" kern="1200" baseline="0" dirty="0" smtClean="0">
                          <a:solidFill>
                            <a:schemeClr val="lt1"/>
                          </a:solidFill>
                          <a:latin typeface="+mn-lt"/>
                          <a:ea typeface="+mn-ea"/>
                          <a:cs typeface="+mn-cs"/>
                        </a:rPr>
                        <a:t>Langkah Pembelajaran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Deskripsi Kegiatan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Bentuk Hasil Belajar 	</a:t>
                      </a:r>
                    </a:p>
                  </a:txBody>
                  <a:tcPr/>
                </a:tc>
              </a:tr>
              <a:tr h="39559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Mengumpulkan informasi/mencoba </a:t>
                      </a:r>
                      <a:r>
                        <a:rPr kumimoji="0" lang="id-ID" sz="1800" b="0" i="1" u="none" strike="noStrike" kern="1200" baseline="0" dirty="0" smtClean="0">
                          <a:solidFill>
                            <a:schemeClr val="dk1"/>
                          </a:solidFill>
                          <a:latin typeface="+mn-lt"/>
                          <a:ea typeface="+mn-ea"/>
                          <a:cs typeface="+mn-cs"/>
                        </a:rPr>
                        <a:t>(experimenting) </a:t>
                      </a:r>
                      <a:r>
                        <a:rPr kumimoji="0" lang="id-ID" sz="1800" b="0" i="0" u="none" strike="noStrike" kern="1200" baseline="0" dirty="0" smtClean="0">
                          <a:solidFill>
                            <a:schemeClr val="dk1"/>
                          </a:solidFill>
                          <a:latin typeface="+mn-lt"/>
                          <a:ea typeface="+mn-ea"/>
                          <a:cs typeface="+mn-cs"/>
                        </a:rPr>
                        <a:t>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mengeksplorasi, mencoba, berdiskusi, mendemonstrasikan, meniru bentuk/gerak, melakukan eksperimen, membaca sumber lain selain buku teks, mengumpulkan data dari nara sumber melalui angket, wawancara, dan memodifikasi/ menambahi/mengem-bangkan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jumlah dan kualitas sumber yang dikaji/digunakan, kelengkapan informasi, validitas informasi yang dikumpulkan, dan instrumen/alat yang digunakan untuk mengumpulkan data. 	</a:t>
                      </a:r>
                    </a:p>
                    <a:p>
                      <a:endParaRPr lang="id-ID" dirty="0"/>
                    </a:p>
                  </a:txBody>
                  <a:tcPr/>
                </a:tc>
              </a:tr>
            </a:tbl>
          </a:graphicData>
        </a:graphic>
      </p:graphicFrame>
    </p:spTree>
    <p:extLst>
      <p:ext uri="{BB962C8B-B14F-4D97-AF65-F5344CB8AC3E}">
        <p14:creationId xmlns:p14="http://schemas.microsoft.com/office/powerpoint/2010/main" val="3917802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smtClean="0"/>
              <a:t>PENDEKATAN SAINTIFIK MELIPUTI LIMA PENGALAMAN BELAJAR</a:t>
            </a:r>
            <a:endParaRPr lang="id-ID" sz="2800" b="1"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733819901"/>
              </p:ext>
            </p:extLst>
          </p:nvPr>
        </p:nvGraphicFramePr>
        <p:xfrm>
          <a:off x="612775" y="1600200"/>
          <a:ext cx="8153400" cy="4572000"/>
        </p:xfrm>
        <a:graphic>
          <a:graphicData uri="http://schemas.openxmlformats.org/drawingml/2006/table">
            <a:tbl>
              <a:tblPr firstRow="1" bandRow="1">
                <a:tableStyleId>{5C22544A-7EE6-4342-B048-85BDC9FD1C3A}</a:tableStyleId>
              </a:tblPr>
              <a:tblGrid>
                <a:gridCol w="2717800"/>
                <a:gridCol w="2717800"/>
                <a:gridCol w="2717800"/>
              </a:tblGrid>
              <a:tr h="680936">
                <a:tc>
                  <a:txBody>
                    <a:bodyPr/>
                    <a:lstStyle/>
                    <a:p>
                      <a:r>
                        <a:rPr kumimoji="0" lang="id-ID" sz="1800" b="0" i="0" u="none" strike="noStrike" kern="1200" baseline="0" dirty="0" smtClean="0">
                          <a:solidFill>
                            <a:schemeClr val="lt1"/>
                          </a:solidFill>
                          <a:latin typeface="+mn-lt"/>
                          <a:ea typeface="+mn-ea"/>
                          <a:cs typeface="+mn-cs"/>
                        </a:rPr>
                        <a:t>Langkah Pembelajaran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Deskripsi Kegiatan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Bentuk Hasil Belajar 	</a:t>
                      </a:r>
                    </a:p>
                  </a:txBody>
                  <a:tcPr/>
                </a:tc>
              </a:tr>
              <a:tr h="3891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Menalar/Mengasosiasi </a:t>
                      </a:r>
                      <a:r>
                        <a:rPr kumimoji="0" lang="id-ID" sz="1800" b="0" i="1" u="none" strike="noStrike" kern="1200" baseline="0" dirty="0" smtClean="0">
                          <a:solidFill>
                            <a:schemeClr val="dk1"/>
                          </a:solidFill>
                          <a:latin typeface="+mn-lt"/>
                          <a:ea typeface="+mn-ea"/>
                          <a:cs typeface="+mn-cs"/>
                        </a:rPr>
                        <a:t>(associating) </a:t>
                      </a:r>
                      <a:r>
                        <a:rPr kumimoji="0" lang="id-ID" sz="1800" b="0" i="0" u="none" strike="noStrike" kern="1200" baseline="0" dirty="0" smtClean="0">
                          <a:solidFill>
                            <a:schemeClr val="dk1"/>
                          </a:solidFill>
                          <a:latin typeface="+mn-lt"/>
                          <a:ea typeface="+mn-ea"/>
                          <a:cs typeface="+mn-cs"/>
                        </a:rPr>
                        <a:t>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mengolah informasi yang sudah dikumpulkan, menganalisis data dalam bentuk membuat kategori, mengasosiasi atau menghubungkan fenomena/informasi yang terkait dalam rangka menemukan suatu pola, dan menyimpulkan.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mengembangkan interpretasi, argumentasi dan kesimpulan mengenai keterkaitan informasi dari dua fakta/konsep, interpretasi argumentasi dan kesimpulan mengenai keterkaitan lebih dari dua fakta/konsep/teori, menyintesis dan argumentasi serta kesimpulan keterkaitan... dsb</a:t>
                      </a:r>
                      <a:endParaRPr lang="id-ID" dirty="0"/>
                    </a:p>
                  </a:txBody>
                  <a:tcPr/>
                </a:tc>
              </a:tr>
            </a:tbl>
          </a:graphicData>
        </a:graphic>
      </p:graphicFrame>
    </p:spTree>
    <p:extLst>
      <p:ext uri="{BB962C8B-B14F-4D97-AF65-F5344CB8AC3E}">
        <p14:creationId xmlns:p14="http://schemas.microsoft.com/office/powerpoint/2010/main" val="503412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b="1" dirty="0" smtClean="0"/>
              <a:t>PENDEKATAN SAINTIFIK MELIPUTI LIMA PENGALAMAN BELAJAR</a:t>
            </a:r>
            <a:endParaRPr lang="id-ID" sz="2800" b="1"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14</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705228508"/>
              </p:ext>
            </p:extLst>
          </p:nvPr>
        </p:nvGraphicFramePr>
        <p:xfrm>
          <a:off x="612775" y="1600200"/>
          <a:ext cx="8153400" cy="4114800"/>
        </p:xfrm>
        <a:graphic>
          <a:graphicData uri="http://schemas.openxmlformats.org/drawingml/2006/table">
            <a:tbl>
              <a:tblPr firstRow="1" bandRow="1">
                <a:tableStyleId>{5C22544A-7EE6-4342-B048-85BDC9FD1C3A}</a:tableStyleId>
              </a:tblPr>
              <a:tblGrid>
                <a:gridCol w="2717800"/>
                <a:gridCol w="2717800"/>
                <a:gridCol w="2717800"/>
              </a:tblGrid>
              <a:tr h="822960">
                <a:tc>
                  <a:txBody>
                    <a:bodyPr/>
                    <a:lstStyle/>
                    <a:p>
                      <a:r>
                        <a:rPr kumimoji="0" lang="id-ID" sz="1800" b="0" i="0" u="none" strike="noStrike" kern="1200" baseline="0" dirty="0" smtClean="0">
                          <a:solidFill>
                            <a:schemeClr val="lt1"/>
                          </a:solidFill>
                          <a:latin typeface="+mn-lt"/>
                          <a:ea typeface="+mn-ea"/>
                          <a:cs typeface="+mn-cs"/>
                        </a:rPr>
                        <a:t>Langkah Pembelajaran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Deskripsi Kegiatan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lt1"/>
                          </a:solidFill>
                          <a:latin typeface="+mn-lt"/>
                          <a:ea typeface="+mn-ea"/>
                          <a:cs typeface="+mn-cs"/>
                        </a:rPr>
                        <a:t>Bentuk Hasil Belajar 	</a:t>
                      </a:r>
                    </a:p>
                  </a:txBody>
                  <a:tcPr/>
                </a:tc>
              </a:tr>
              <a:tr h="3291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Mengomunikasikan (communicating)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menyajikan laporan dalam bentuk bagan, diagram, atau grafik; menyusun laporan tertulis; dan menyajikan laporan meliputi proses, hasil, dan kesimpulan secara lisan 	</a:t>
                      </a:r>
                    </a:p>
                    <a:p>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b="0" i="0" u="none" strike="noStrike" kern="1200" baseline="0" dirty="0" smtClean="0">
                          <a:solidFill>
                            <a:schemeClr val="dk1"/>
                          </a:solidFill>
                          <a:latin typeface="+mn-lt"/>
                          <a:ea typeface="+mn-ea"/>
                          <a:cs typeface="+mn-cs"/>
                        </a:rPr>
                        <a:t>menyajikan hasil kajian (dari mengamati sampai menalar) dalam bentuk tulisan, grafis, media elektronik, multi media dan lain-lain 	</a:t>
                      </a:r>
                    </a:p>
                    <a:p>
                      <a:endParaRPr lang="id-ID" dirty="0"/>
                    </a:p>
                  </a:txBody>
                  <a:tcPr/>
                </a:tc>
              </a:tr>
            </a:tbl>
          </a:graphicData>
        </a:graphic>
      </p:graphicFrame>
      <p:sp>
        <p:nvSpPr>
          <p:cNvPr id="6" name="Rectangle 5"/>
          <p:cNvSpPr/>
          <p:nvPr/>
        </p:nvSpPr>
        <p:spPr>
          <a:xfrm>
            <a:off x="528484" y="5867400"/>
            <a:ext cx="8153400" cy="369332"/>
          </a:xfrm>
          <a:prstGeom prst="rect">
            <a:avLst/>
          </a:prstGeom>
        </p:spPr>
        <p:txBody>
          <a:bodyPr wrap="square">
            <a:spAutoFit/>
          </a:bodyPr>
          <a:lstStyle/>
          <a:p>
            <a:r>
              <a:rPr lang="sv-SE" dirty="0"/>
              <a:t>*) Dapat disesuaikan dengan kekhasan masing-masing mata pelajaran. </a:t>
            </a:r>
            <a:endParaRPr lang="id-ID" dirty="0"/>
          </a:p>
        </p:txBody>
      </p:sp>
    </p:spTree>
    <p:extLst>
      <p:ext uri="{BB962C8B-B14F-4D97-AF65-F5344CB8AC3E}">
        <p14:creationId xmlns:p14="http://schemas.microsoft.com/office/powerpoint/2010/main" val="243470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15</a:t>
            </a:fld>
            <a:endParaRPr lang="en-US"/>
          </a:p>
        </p:txBody>
      </p:sp>
      <p:sp>
        <p:nvSpPr>
          <p:cNvPr id="6" name="Content Placeholder 5"/>
          <p:cNvSpPr>
            <a:spLocks noGrp="1"/>
          </p:cNvSpPr>
          <p:nvPr>
            <p:ph sz="quarter" idx="1"/>
          </p:nvPr>
        </p:nvSpPr>
        <p:spPr>
          <a:ln>
            <a:solidFill>
              <a:schemeClr val="accent1"/>
            </a:solidFill>
          </a:ln>
        </p:spPr>
        <p:txBody>
          <a:bodyPr>
            <a:normAutofit fontScale="92500"/>
          </a:bodyPr>
          <a:lstStyle/>
          <a:p>
            <a:pPr marL="0" indent="0" algn="ctr">
              <a:buNone/>
            </a:pPr>
            <a:r>
              <a:rPr lang="id-ID" sz="10400" b="1" dirty="0">
                <a:solidFill>
                  <a:srgbClr val="FF0000"/>
                </a:solidFill>
              </a:rPr>
              <a:t>PENYUSUNAN SILABUS </a:t>
            </a:r>
            <a:endParaRPr lang="id-ID" sz="10400" b="1" dirty="0" smtClean="0">
              <a:solidFill>
                <a:srgbClr val="FF0000"/>
              </a:solidFill>
            </a:endParaRPr>
          </a:p>
          <a:p>
            <a:pPr marL="0" indent="0" algn="ctr">
              <a:buNone/>
            </a:pPr>
            <a:r>
              <a:rPr lang="id-ID" sz="8000" b="1" dirty="0" smtClean="0">
                <a:solidFill>
                  <a:srgbClr val="FFFF00"/>
                </a:solidFill>
              </a:rPr>
              <a:t>BERBASIS </a:t>
            </a:r>
            <a:r>
              <a:rPr lang="id-ID" sz="8000" b="1" dirty="0">
                <a:solidFill>
                  <a:srgbClr val="FFFF00"/>
                </a:solidFill>
              </a:rPr>
              <a:t>ASESMEN </a:t>
            </a:r>
            <a:endParaRPr lang="id-ID" sz="8000" dirty="0"/>
          </a:p>
        </p:txBody>
      </p:sp>
    </p:spTree>
    <p:extLst>
      <p:ext uri="{BB962C8B-B14F-4D97-AF65-F5344CB8AC3E}">
        <p14:creationId xmlns:p14="http://schemas.microsoft.com/office/powerpoint/2010/main" val="1497391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FF00"/>
                </a:solidFill>
              </a:rPr>
              <a:t>SILABUS (PERMEN 65 THN 2013)</a:t>
            </a:r>
            <a:endParaRPr lang="id-ID"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
        <p:nvSpPr>
          <p:cNvPr id="6" name="Content Placeholder 5"/>
          <p:cNvSpPr>
            <a:spLocks noGrp="1"/>
          </p:cNvSpPr>
          <p:nvPr>
            <p:ph sz="quarter" idx="1"/>
          </p:nvPr>
        </p:nvSpPr>
        <p:spPr>
          <a:ln>
            <a:solidFill>
              <a:schemeClr val="accent1"/>
            </a:solidFill>
          </a:ln>
        </p:spPr>
        <p:txBody>
          <a:bodyPr>
            <a:normAutofit fontScale="92500"/>
          </a:bodyPr>
          <a:lstStyle/>
          <a:p>
            <a:r>
              <a:rPr lang="id-ID" dirty="0"/>
              <a:t>Silabus merupakan </a:t>
            </a:r>
            <a:r>
              <a:rPr lang="id-ID" dirty="0" smtClean="0"/>
              <a:t>acuan penyusunan </a:t>
            </a:r>
            <a:r>
              <a:rPr lang="id-ID" dirty="0"/>
              <a:t>kerangka pembelajaran </a:t>
            </a:r>
            <a:r>
              <a:rPr lang="id-ID" dirty="0" smtClean="0"/>
              <a:t>untuk </a:t>
            </a:r>
            <a:r>
              <a:rPr lang="fi-FI" dirty="0" smtClean="0"/>
              <a:t>setiap </a:t>
            </a:r>
            <a:r>
              <a:rPr lang="fi-FI" dirty="0"/>
              <a:t>bahan kajian mata pelajaran</a:t>
            </a:r>
            <a:r>
              <a:rPr lang="fi-FI" dirty="0" smtClean="0"/>
              <a:t>.</a:t>
            </a:r>
            <a:endParaRPr lang="id-ID" dirty="0" smtClean="0"/>
          </a:p>
          <a:p>
            <a:r>
              <a:rPr lang="id-ID" dirty="0">
                <a:solidFill>
                  <a:srgbClr val="FFFF00"/>
                </a:solidFill>
              </a:rPr>
              <a:t>Silabus dikembangkan berdasarkan Standar Kompetensi Lulusan </a:t>
            </a:r>
            <a:r>
              <a:rPr lang="id-ID" dirty="0" smtClean="0">
                <a:solidFill>
                  <a:srgbClr val="FFFF00"/>
                </a:solidFill>
              </a:rPr>
              <a:t>dan </a:t>
            </a:r>
            <a:r>
              <a:rPr lang="sv-SE" dirty="0" smtClean="0">
                <a:solidFill>
                  <a:srgbClr val="FFFF00"/>
                </a:solidFill>
              </a:rPr>
              <a:t>Standar </a:t>
            </a:r>
            <a:r>
              <a:rPr lang="sv-SE" dirty="0">
                <a:solidFill>
                  <a:srgbClr val="FFFF00"/>
                </a:solidFill>
              </a:rPr>
              <a:t>Isi untuk satuan pendidikan dasar dan menengah </a:t>
            </a:r>
            <a:r>
              <a:rPr lang="sv-SE" dirty="0" smtClean="0">
                <a:solidFill>
                  <a:srgbClr val="FFFF00"/>
                </a:solidFill>
              </a:rPr>
              <a:t>sesuai</a:t>
            </a:r>
            <a:r>
              <a:rPr lang="id-ID" dirty="0" smtClean="0">
                <a:solidFill>
                  <a:srgbClr val="FFFF00"/>
                </a:solidFill>
              </a:rPr>
              <a:t> dengan </a:t>
            </a:r>
            <a:r>
              <a:rPr lang="id-ID" dirty="0">
                <a:solidFill>
                  <a:srgbClr val="FFFF00"/>
                </a:solidFill>
              </a:rPr>
              <a:t>pola pembelajaran pada setiap tahun ajaran tertentu</a:t>
            </a:r>
            <a:r>
              <a:rPr lang="id-ID" dirty="0" smtClean="0">
                <a:solidFill>
                  <a:srgbClr val="FFFF00"/>
                </a:solidFill>
              </a:rPr>
              <a:t>.</a:t>
            </a:r>
          </a:p>
          <a:p>
            <a:r>
              <a:rPr lang="id-ID" dirty="0" smtClean="0"/>
              <a:t>Silabus</a:t>
            </a:r>
            <a:r>
              <a:rPr lang="id-ID" dirty="0"/>
              <a:t> </a:t>
            </a:r>
            <a:r>
              <a:rPr lang="id-ID" dirty="0" smtClean="0"/>
              <a:t>digunakan </a:t>
            </a:r>
            <a:r>
              <a:rPr lang="id-ID" dirty="0"/>
              <a:t>sebagai acuan dalam pengembangan rencana </a:t>
            </a:r>
            <a:r>
              <a:rPr lang="id-ID" dirty="0" smtClean="0"/>
              <a:t>pelaksanaan pembelajaran</a:t>
            </a:r>
            <a:r>
              <a:rPr lang="id-ID" dirty="0"/>
              <a:t>.</a:t>
            </a:r>
          </a:p>
        </p:txBody>
      </p:sp>
    </p:spTree>
    <p:extLst>
      <p:ext uri="{BB962C8B-B14F-4D97-AF65-F5344CB8AC3E}">
        <p14:creationId xmlns:p14="http://schemas.microsoft.com/office/powerpoint/2010/main" val="116347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rgbClr val="FFFF00"/>
                </a:solidFill>
              </a:rPr>
              <a:t>SILABUS PALING SEDIKIT MEMUAT-1</a:t>
            </a:r>
            <a:endParaRPr lang="id-ID"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17</a:t>
            </a:fld>
            <a:endParaRPr lang="en-US"/>
          </a:p>
        </p:txBody>
      </p:sp>
      <p:sp>
        <p:nvSpPr>
          <p:cNvPr id="6" name="Content Placeholder 5"/>
          <p:cNvSpPr>
            <a:spLocks noGrp="1"/>
          </p:cNvSpPr>
          <p:nvPr>
            <p:ph sz="quarter" idx="1"/>
          </p:nvPr>
        </p:nvSpPr>
        <p:spPr>
          <a:ln>
            <a:solidFill>
              <a:schemeClr val="accent1"/>
            </a:solidFill>
          </a:ln>
        </p:spPr>
        <p:txBody>
          <a:bodyPr>
            <a:normAutofit lnSpcReduction="10000"/>
          </a:bodyPr>
          <a:lstStyle/>
          <a:p>
            <a:pPr marL="354013" indent="-354013">
              <a:buNone/>
            </a:pPr>
            <a:r>
              <a:rPr lang="id-ID" dirty="0" smtClean="0"/>
              <a:t>A. Identitas </a:t>
            </a:r>
            <a:r>
              <a:rPr lang="id-ID" dirty="0"/>
              <a:t>mata pelajaran (</a:t>
            </a:r>
            <a:r>
              <a:rPr lang="id-ID" dirty="0" smtClean="0"/>
              <a:t>khusus SMP/MTs/SMPLB/ Paket B dan SMA/MA/SMALB/SMK/MAK/Paket </a:t>
            </a:r>
            <a:r>
              <a:rPr lang="id-ID" dirty="0"/>
              <a:t>C/ Paket C Kejuruan</a:t>
            </a:r>
            <a:r>
              <a:rPr lang="id-ID" dirty="0" smtClean="0"/>
              <a:t>);</a:t>
            </a:r>
          </a:p>
          <a:p>
            <a:pPr marL="354013" indent="-354013">
              <a:buNone/>
            </a:pPr>
            <a:r>
              <a:rPr lang="id-ID" dirty="0" smtClean="0"/>
              <a:t>B. Identitas sekolah meliputi nama satuan pendidikan dan kelas</a:t>
            </a:r>
            <a:r>
              <a:rPr lang="id-ID" dirty="0"/>
              <a:t>;</a:t>
            </a:r>
          </a:p>
          <a:p>
            <a:pPr marL="354013" indent="-354013">
              <a:buNone/>
            </a:pPr>
            <a:r>
              <a:rPr lang="id-ID" dirty="0" smtClean="0">
                <a:solidFill>
                  <a:srgbClr val="FFFF00"/>
                </a:solidFill>
              </a:rPr>
              <a:t>C. Kompetensi inti</a:t>
            </a:r>
            <a:r>
              <a:rPr lang="id-ID" dirty="0" smtClean="0"/>
              <a:t>, merupakan gambaran secara kategorial mengenai kompetensi dalam aspek sikap</a:t>
            </a:r>
            <a:r>
              <a:rPr lang="id-ID" dirty="0"/>
              <a:t>, pengetahuan, </a:t>
            </a:r>
            <a:r>
              <a:rPr lang="id-ID" dirty="0" smtClean="0"/>
              <a:t>dan keterampilan yang harus dipelajari peserta didik untuk suatu jenjang sekolah, kelas dan mata pelajaran</a:t>
            </a:r>
            <a:r>
              <a:rPr lang="id-ID" dirty="0"/>
              <a:t>;</a:t>
            </a:r>
          </a:p>
        </p:txBody>
      </p:sp>
    </p:spTree>
    <p:extLst>
      <p:ext uri="{BB962C8B-B14F-4D97-AF65-F5344CB8AC3E}">
        <p14:creationId xmlns:p14="http://schemas.microsoft.com/office/powerpoint/2010/main" val="716091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rgbClr val="FFFF00"/>
                </a:solidFill>
              </a:rPr>
              <a:t>SILABUS PALING SEDIKIT MEMUAT-2</a:t>
            </a:r>
            <a:endParaRPr lang="id-ID"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18</a:t>
            </a:fld>
            <a:endParaRPr lang="en-US"/>
          </a:p>
        </p:txBody>
      </p:sp>
      <p:sp>
        <p:nvSpPr>
          <p:cNvPr id="6" name="Content Placeholder 5"/>
          <p:cNvSpPr>
            <a:spLocks noGrp="1"/>
          </p:cNvSpPr>
          <p:nvPr>
            <p:ph sz="quarter" idx="1"/>
          </p:nvPr>
        </p:nvSpPr>
        <p:spPr>
          <a:ln>
            <a:solidFill>
              <a:schemeClr val="accent1"/>
            </a:solidFill>
          </a:ln>
        </p:spPr>
        <p:txBody>
          <a:bodyPr>
            <a:normAutofit/>
          </a:bodyPr>
          <a:lstStyle/>
          <a:p>
            <a:pPr marL="442913" indent="-442913">
              <a:buNone/>
            </a:pPr>
            <a:r>
              <a:rPr lang="id-ID" dirty="0" smtClean="0"/>
              <a:t>D. Kompetensi </a:t>
            </a:r>
            <a:r>
              <a:rPr lang="id-ID" dirty="0"/>
              <a:t>dasar, merupakan kemampuan spesifik yang </a:t>
            </a:r>
            <a:r>
              <a:rPr lang="id-ID" dirty="0" smtClean="0"/>
              <a:t>mencakup sikap</a:t>
            </a:r>
            <a:r>
              <a:rPr lang="id-ID" dirty="0"/>
              <a:t>, pengetahuan, dan keterampilan yang terkait muatan </a:t>
            </a:r>
            <a:r>
              <a:rPr lang="id-ID" dirty="0" smtClean="0"/>
              <a:t>atau mata pelajaran;</a:t>
            </a:r>
          </a:p>
          <a:p>
            <a:pPr marL="442913" indent="-442913">
              <a:buNone/>
            </a:pPr>
            <a:r>
              <a:rPr lang="id-ID" dirty="0" smtClean="0"/>
              <a:t>E. Tema(khususSD/MI/SDLB/Paket </a:t>
            </a:r>
            <a:r>
              <a:rPr lang="id-ID" dirty="0"/>
              <a:t>A</a:t>
            </a:r>
            <a:r>
              <a:rPr lang="id-ID" dirty="0" smtClean="0"/>
              <a:t>);</a:t>
            </a:r>
          </a:p>
          <a:p>
            <a:pPr marL="442913" indent="-442913">
              <a:buNone/>
            </a:pPr>
            <a:r>
              <a:rPr lang="id-ID" dirty="0" smtClean="0"/>
              <a:t>F. Materi </a:t>
            </a:r>
            <a:r>
              <a:rPr lang="id-ID" dirty="0"/>
              <a:t>pokok, memuat fakta, konsep, prinsip, dan prosedur </a:t>
            </a:r>
            <a:r>
              <a:rPr lang="id-ID" dirty="0" smtClean="0"/>
              <a:t>yang </a:t>
            </a:r>
            <a:r>
              <a:rPr lang="sv-SE" dirty="0" smtClean="0"/>
              <a:t>relevan</a:t>
            </a:r>
            <a:r>
              <a:rPr lang="sv-SE" dirty="0"/>
              <a:t>, dan ditulis dalam bentuk butir-butir sesuai </a:t>
            </a:r>
            <a:r>
              <a:rPr lang="sv-SE" dirty="0" smtClean="0"/>
              <a:t>dengan</a:t>
            </a:r>
            <a:r>
              <a:rPr lang="id-ID" dirty="0" smtClean="0"/>
              <a:t> rumusan </a:t>
            </a:r>
            <a:r>
              <a:rPr lang="id-ID" dirty="0"/>
              <a:t>indikator pencapaian </a:t>
            </a:r>
            <a:r>
              <a:rPr lang="id-ID" dirty="0" smtClean="0"/>
              <a:t>kompetensi.</a:t>
            </a:r>
            <a:endParaRPr lang="id-ID" dirty="0"/>
          </a:p>
        </p:txBody>
      </p:sp>
    </p:spTree>
    <p:extLst>
      <p:ext uri="{BB962C8B-B14F-4D97-AF65-F5344CB8AC3E}">
        <p14:creationId xmlns:p14="http://schemas.microsoft.com/office/powerpoint/2010/main" val="2803563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rgbClr val="FFFF00"/>
                </a:solidFill>
              </a:rPr>
              <a:t>SILABUS PALING SEDIKIT MEMUAT-3</a:t>
            </a:r>
            <a:endParaRPr lang="id-ID"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19</a:t>
            </a:fld>
            <a:endParaRPr lang="en-US"/>
          </a:p>
        </p:txBody>
      </p:sp>
      <p:sp>
        <p:nvSpPr>
          <p:cNvPr id="6" name="Content Placeholder 5"/>
          <p:cNvSpPr>
            <a:spLocks noGrp="1"/>
          </p:cNvSpPr>
          <p:nvPr>
            <p:ph sz="quarter" idx="1"/>
          </p:nvPr>
        </p:nvSpPr>
        <p:spPr>
          <a:ln>
            <a:solidFill>
              <a:schemeClr val="accent1"/>
            </a:solidFill>
          </a:ln>
        </p:spPr>
        <p:txBody>
          <a:bodyPr>
            <a:normAutofit fontScale="92500" lnSpcReduction="20000"/>
          </a:bodyPr>
          <a:lstStyle/>
          <a:p>
            <a:pPr marL="442913" indent="-442913">
              <a:buNone/>
            </a:pPr>
            <a:r>
              <a:rPr lang="id-ID" dirty="0" smtClean="0"/>
              <a:t>G. Pembelajaran, yaitu kegiatan </a:t>
            </a:r>
            <a:r>
              <a:rPr lang="id-ID" dirty="0"/>
              <a:t>yang dilakukan oleh pendidik </a:t>
            </a:r>
            <a:r>
              <a:rPr lang="id-ID" dirty="0" smtClean="0"/>
              <a:t>dan peserta </a:t>
            </a:r>
            <a:r>
              <a:rPr lang="id-ID" dirty="0"/>
              <a:t>didik untuk mencapai kompetensi yang diharapkan;</a:t>
            </a:r>
          </a:p>
          <a:p>
            <a:pPr marL="442913" indent="-442913">
              <a:buNone/>
            </a:pPr>
            <a:r>
              <a:rPr lang="id-ID" dirty="0" smtClean="0"/>
              <a:t>H. Penilaian</a:t>
            </a:r>
            <a:r>
              <a:rPr lang="id-ID" dirty="0"/>
              <a:t>, merupakan proses pengumpulan dan </a:t>
            </a:r>
            <a:r>
              <a:rPr lang="id-ID" dirty="0" smtClean="0"/>
              <a:t>pengolahan informasi </a:t>
            </a:r>
            <a:r>
              <a:rPr lang="id-ID" dirty="0"/>
              <a:t>untuk menentukan pencapaian hasil belajar </a:t>
            </a:r>
            <a:r>
              <a:rPr lang="id-ID" dirty="0" smtClean="0"/>
              <a:t>peserta didik</a:t>
            </a:r>
            <a:r>
              <a:rPr lang="id-ID" dirty="0"/>
              <a:t>;</a:t>
            </a:r>
          </a:p>
          <a:p>
            <a:pPr marL="442913" indent="-442913">
              <a:buNone/>
            </a:pPr>
            <a:r>
              <a:rPr lang="id-ID" dirty="0" smtClean="0"/>
              <a:t>I.   Alokasi </a:t>
            </a:r>
            <a:r>
              <a:rPr lang="id-ID" dirty="0"/>
              <a:t>waktu sesuai dengan jumlah jam pelajaran dalam </a:t>
            </a:r>
            <a:r>
              <a:rPr lang="id-ID" dirty="0" smtClean="0"/>
              <a:t>struktur </a:t>
            </a:r>
            <a:r>
              <a:rPr lang="fi-FI" dirty="0" smtClean="0"/>
              <a:t>kurikulum </a:t>
            </a:r>
            <a:r>
              <a:rPr lang="fi-FI" dirty="0"/>
              <a:t>untuk satu semester atau satu tahun; dan</a:t>
            </a:r>
          </a:p>
          <a:p>
            <a:pPr marL="442913" indent="-442913">
              <a:buNone/>
            </a:pPr>
            <a:r>
              <a:rPr lang="id-ID" dirty="0" smtClean="0"/>
              <a:t>J.  Sumber </a:t>
            </a:r>
            <a:r>
              <a:rPr lang="id-ID" dirty="0"/>
              <a:t>belajar, dapat berupa buku, media cetak dan </a:t>
            </a:r>
            <a:r>
              <a:rPr lang="id-ID" dirty="0" smtClean="0"/>
              <a:t>elektronik, alam </a:t>
            </a:r>
            <a:r>
              <a:rPr lang="id-ID" dirty="0"/>
              <a:t>sekitar atau sumber belajar lain yang relevan.</a:t>
            </a:r>
          </a:p>
        </p:txBody>
      </p:sp>
    </p:spTree>
    <p:extLst>
      <p:ext uri="{BB962C8B-B14F-4D97-AF65-F5344CB8AC3E}">
        <p14:creationId xmlns:p14="http://schemas.microsoft.com/office/powerpoint/2010/main" val="809529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smtClean="0">
                <a:solidFill>
                  <a:srgbClr val="FFFF00"/>
                </a:solidFill>
              </a:rPr>
              <a:t>PERATURAN PEMERINTAH NOMOR 32 TAHUN 2013</a:t>
            </a:r>
            <a:endParaRPr lang="id-ID" sz="3600" b="1"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6" name="Content Placeholder 5"/>
          <p:cNvSpPr>
            <a:spLocks noGrp="1"/>
          </p:cNvSpPr>
          <p:nvPr>
            <p:ph sz="quarter" idx="1"/>
          </p:nvPr>
        </p:nvSpPr>
        <p:spPr>
          <a:ln>
            <a:solidFill>
              <a:schemeClr val="accent1"/>
            </a:solidFill>
          </a:ln>
        </p:spPr>
        <p:txBody>
          <a:bodyPr anchor="ctr">
            <a:normAutofit/>
          </a:bodyPr>
          <a:lstStyle/>
          <a:p>
            <a:pPr marL="0" indent="0">
              <a:buNone/>
            </a:pPr>
            <a:endParaRPr lang="id-ID" dirty="0"/>
          </a:p>
          <a:p>
            <a:r>
              <a:rPr lang="id-ID" dirty="0" smtClean="0"/>
              <a:t>Permen No. </a:t>
            </a:r>
            <a:r>
              <a:rPr lang="id-ID" dirty="0"/>
              <a:t>19 Tahun 2005 </a:t>
            </a:r>
            <a:r>
              <a:rPr lang="id-ID" dirty="0" smtClean="0"/>
              <a:t>ttg </a:t>
            </a:r>
            <a:r>
              <a:rPr lang="id-ID" dirty="0"/>
              <a:t>Standar Nasional Pendidikan </a:t>
            </a:r>
            <a:endParaRPr lang="id-ID" dirty="0" smtClean="0"/>
          </a:p>
          <a:p>
            <a:r>
              <a:rPr lang="id-ID" dirty="0" smtClean="0"/>
              <a:t>Permen No. </a:t>
            </a:r>
            <a:r>
              <a:rPr lang="id-ID" dirty="0"/>
              <a:t>32 Tahun 2013 </a:t>
            </a:r>
            <a:r>
              <a:rPr lang="id-ID" dirty="0" smtClean="0"/>
              <a:t>tentang </a:t>
            </a:r>
            <a:r>
              <a:rPr lang="id-ID" dirty="0"/>
              <a:t>Standar Nasional Pendidikan </a:t>
            </a:r>
            <a:r>
              <a:rPr lang="id-ID" dirty="0" smtClean="0">
                <a:solidFill>
                  <a:srgbClr val="FFFF00"/>
                </a:solidFill>
              </a:rPr>
              <a:t>sebagai penggantinya</a:t>
            </a:r>
          </a:p>
          <a:p>
            <a:r>
              <a:rPr lang="id-ID" dirty="0" smtClean="0">
                <a:solidFill>
                  <a:srgbClr val="FFFF00"/>
                </a:solidFill>
              </a:rPr>
              <a:t>Cermati</a:t>
            </a:r>
            <a:r>
              <a:rPr lang="id-ID" dirty="0" smtClean="0"/>
              <a:t> Isi Standar </a:t>
            </a:r>
            <a:r>
              <a:rPr lang="id-ID" dirty="0"/>
              <a:t>Nasional Pendidikan (Lembaran Negara Republik Indonesia Tahun 2013 Nomor 71, Tambahan Lembaran Negara Republik Indonesia Nomor 5410</a:t>
            </a:r>
            <a:r>
              <a:rPr lang="id-ID" dirty="0" smtClean="0"/>
              <a:t>)</a:t>
            </a:r>
            <a:endParaRPr lang="id-ID" dirty="0"/>
          </a:p>
          <a:p>
            <a:endParaRPr lang="id-ID" dirty="0"/>
          </a:p>
        </p:txBody>
      </p:sp>
    </p:spTree>
    <p:extLst>
      <p:ext uri="{BB962C8B-B14F-4D97-AF65-F5344CB8AC3E}">
        <p14:creationId xmlns:p14="http://schemas.microsoft.com/office/powerpoint/2010/main" val="848836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cs typeface="Times New Roman" pitchFamily="18" charset="0"/>
              </a:rPr>
              <a:t>KOMPONEN SILABUS</a:t>
            </a:r>
            <a:r>
              <a:rPr lang="en-US" b="1" dirty="0">
                <a:solidFill>
                  <a:srgbClr val="FF0000"/>
                </a:solidFill>
              </a:rPr>
              <a:t> </a:t>
            </a: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20</a:t>
            </a:fld>
            <a:endParaRPr lang="en-US"/>
          </a:p>
        </p:txBody>
      </p:sp>
      <p:sp>
        <p:nvSpPr>
          <p:cNvPr id="7" name="Content Placeholder 6"/>
          <p:cNvSpPr>
            <a:spLocks noGrp="1" noChangeArrowheads="1"/>
          </p:cNvSpPr>
          <p:nvPr>
            <p:ph sz="quarter" idx="1"/>
          </p:nvPr>
        </p:nvSpPr>
        <p:spPr bwMode="auto">
          <a:xfrm>
            <a:off x="612648" y="1600200"/>
            <a:ext cx="8153400" cy="38841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marL="342900" indent="-342900" eaLnBrk="1" hangingPunct="1">
              <a:spcBef>
                <a:spcPct val="30000"/>
              </a:spcBef>
              <a:buFontTx/>
              <a:buAutoNum type="arabicPeriod"/>
            </a:pPr>
            <a:r>
              <a:rPr lang="id-ID" sz="2800" dirty="0" smtClean="0">
                <a:solidFill>
                  <a:srgbClr val="FFC000"/>
                </a:solidFill>
                <a:latin typeface="Trebuchet MS" pitchFamily="34" charset="0"/>
              </a:rPr>
              <a:t>Kompetensi Dasar </a:t>
            </a:r>
          </a:p>
          <a:p>
            <a:pPr marL="342900" indent="-342900" eaLnBrk="1" hangingPunct="1">
              <a:spcBef>
                <a:spcPct val="30000"/>
              </a:spcBef>
              <a:buFontTx/>
              <a:buAutoNum type="arabicPeriod"/>
            </a:pPr>
            <a:r>
              <a:rPr lang="id-ID" sz="2800" dirty="0" smtClean="0">
                <a:solidFill>
                  <a:srgbClr val="FFC000"/>
                </a:solidFill>
                <a:latin typeface="Trebuchet MS" pitchFamily="34" charset="0"/>
              </a:rPr>
              <a:t>Materi Pokok/Pembelajaran</a:t>
            </a:r>
          </a:p>
          <a:p>
            <a:pPr marL="342900" indent="-342900">
              <a:spcBef>
                <a:spcPct val="30000"/>
              </a:spcBef>
              <a:buFontTx/>
              <a:buAutoNum type="arabicPeriod"/>
            </a:pPr>
            <a:r>
              <a:rPr lang="id-ID" sz="2800" dirty="0">
                <a:solidFill>
                  <a:srgbClr val="FFC000"/>
                </a:solidFill>
                <a:latin typeface="Trebuchet MS" pitchFamily="34" charset="0"/>
              </a:rPr>
              <a:t>Indikator</a:t>
            </a:r>
          </a:p>
          <a:p>
            <a:pPr marL="342900" indent="-342900" eaLnBrk="1" hangingPunct="1">
              <a:spcBef>
                <a:spcPct val="30000"/>
              </a:spcBef>
              <a:buFontTx/>
              <a:buAutoNum type="arabicPeriod"/>
            </a:pPr>
            <a:r>
              <a:rPr lang="id-ID" sz="2800" dirty="0" smtClean="0">
                <a:solidFill>
                  <a:srgbClr val="FFC000"/>
                </a:solidFill>
                <a:latin typeface="Trebuchet MS" pitchFamily="34" charset="0"/>
              </a:rPr>
              <a:t>Kegiatan Pembelajaran</a:t>
            </a:r>
          </a:p>
          <a:p>
            <a:pPr marL="342900" indent="-342900" eaLnBrk="1" hangingPunct="1">
              <a:spcBef>
                <a:spcPct val="30000"/>
              </a:spcBef>
              <a:buFontTx/>
              <a:buAutoNum type="arabicPeriod"/>
            </a:pPr>
            <a:r>
              <a:rPr lang="id-ID" sz="2800" dirty="0" smtClean="0">
                <a:solidFill>
                  <a:srgbClr val="FFC000"/>
                </a:solidFill>
                <a:latin typeface="Trebuchet MS" pitchFamily="34" charset="0"/>
              </a:rPr>
              <a:t>Penilaian</a:t>
            </a:r>
          </a:p>
          <a:p>
            <a:pPr marL="342900" indent="-342900" eaLnBrk="1" hangingPunct="1">
              <a:spcBef>
                <a:spcPct val="30000"/>
              </a:spcBef>
              <a:buFontTx/>
              <a:buAutoNum type="arabicPeriod"/>
            </a:pPr>
            <a:r>
              <a:rPr lang="id-ID" sz="2800" dirty="0" smtClean="0">
                <a:solidFill>
                  <a:srgbClr val="FFC000"/>
                </a:solidFill>
                <a:latin typeface="Trebuchet MS" pitchFamily="34" charset="0"/>
              </a:rPr>
              <a:t>Alokasi Waktu</a:t>
            </a:r>
          </a:p>
          <a:p>
            <a:pPr marL="342900" indent="-342900" eaLnBrk="1" hangingPunct="1">
              <a:spcBef>
                <a:spcPct val="30000"/>
              </a:spcBef>
              <a:buFontTx/>
              <a:buAutoNum type="arabicPeriod"/>
            </a:pPr>
            <a:r>
              <a:rPr lang="id-ID" sz="2800" dirty="0" smtClean="0">
                <a:solidFill>
                  <a:srgbClr val="FFC000"/>
                </a:solidFill>
                <a:latin typeface="Trebuchet MS" pitchFamily="34" charset="0"/>
              </a:rPr>
              <a:t>Sumber Belajar</a:t>
            </a:r>
          </a:p>
        </p:txBody>
      </p:sp>
      <p:sp>
        <p:nvSpPr>
          <p:cNvPr id="8" name="Rectangle 7"/>
          <p:cNvSpPr/>
          <p:nvPr/>
        </p:nvSpPr>
        <p:spPr>
          <a:xfrm>
            <a:off x="609600" y="5747266"/>
            <a:ext cx="6781800" cy="369332"/>
          </a:xfrm>
          <a:prstGeom prst="rect">
            <a:avLst/>
          </a:prstGeom>
        </p:spPr>
        <p:txBody>
          <a:bodyPr wrap="square">
            <a:spAutoFit/>
          </a:bodyPr>
          <a:lstStyle/>
          <a:p>
            <a:pPr>
              <a:spcBef>
                <a:spcPct val="30000"/>
              </a:spcBef>
            </a:pPr>
            <a:r>
              <a:rPr lang="id-ID" dirty="0">
                <a:solidFill>
                  <a:srgbClr val="FF0000"/>
                </a:solidFill>
                <a:latin typeface="Trebuchet MS" pitchFamily="34" charset="0"/>
              </a:rPr>
              <a:t>Catatan: Indikator dikembangkan berdasarkan KD</a:t>
            </a:r>
          </a:p>
        </p:txBody>
      </p:sp>
    </p:spTree>
    <p:extLst>
      <p:ext uri="{BB962C8B-B14F-4D97-AF65-F5344CB8AC3E}">
        <p14:creationId xmlns:p14="http://schemas.microsoft.com/office/powerpoint/2010/main" val="1087181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0"/>
            <a:ext cx="8229600" cy="960438"/>
          </a:xfrm>
        </p:spPr>
        <p:txBody>
          <a:bodyPr/>
          <a:lstStyle/>
          <a:p>
            <a:pPr eaLnBrk="1" hangingPunct="1"/>
            <a:r>
              <a:rPr lang="en-US" sz="3200" b="1" smtClean="0">
                <a:solidFill>
                  <a:srgbClr val="FF0000"/>
                </a:solidFill>
              </a:rPr>
              <a:t>MEKANISME PENGEMBANGAN SILABUS</a:t>
            </a:r>
          </a:p>
        </p:txBody>
      </p:sp>
      <p:sp>
        <p:nvSpPr>
          <p:cNvPr id="13316" name="Oval 4"/>
          <p:cNvSpPr>
            <a:spLocks noChangeArrowheads="1"/>
          </p:cNvSpPr>
          <p:nvPr/>
        </p:nvSpPr>
        <p:spPr bwMode="auto">
          <a:xfrm>
            <a:off x="228600" y="2743200"/>
            <a:ext cx="1828800" cy="1600200"/>
          </a:xfrm>
          <a:prstGeom prst="ellipse">
            <a:avLst/>
          </a:prstGeom>
          <a:solidFill>
            <a:srgbClr val="FFFFFF"/>
          </a:solidFill>
          <a:ln w="9525">
            <a:solidFill>
              <a:schemeClr val="tx1"/>
            </a:solidFill>
            <a:round/>
            <a:headEnd/>
            <a:tailEnd/>
          </a:ln>
        </p:spPr>
        <p:txBody>
          <a:bodyPr wrap="none" anchor="ctr"/>
          <a:lstStyle/>
          <a:p>
            <a:pPr algn="ctr" eaLnBrk="1" hangingPunct="1"/>
            <a:r>
              <a:rPr lang="en-US" sz="2400" b="1" dirty="0" err="1">
                <a:solidFill>
                  <a:srgbClr val="000000"/>
                </a:solidFill>
              </a:rPr>
              <a:t>Analisis</a:t>
            </a:r>
            <a:endParaRPr lang="en-US" sz="2400" b="1" dirty="0">
              <a:solidFill>
                <a:srgbClr val="000000"/>
              </a:solidFill>
            </a:endParaRPr>
          </a:p>
          <a:p>
            <a:pPr algn="ctr"/>
            <a:r>
              <a:rPr lang="en-US" sz="2400" b="1" dirty="0" smtClean="0">
                <a:solidFill>
                  <a:srgbClr val="000000"/>
                </a:solidFill>
              </a:rPr>
              <a:t>SKL/SI</a:t>
            </a:r>
            <a:endParaRPr lang="en-US" sz="2400" b="1" dirty="0">
              <a:solidFill>
                <a:srgbClr val="000000"/>
              </a:solidFill>
            </a:endParaRPr>
          </a:p>
          <a:p>
            <a:pPr algn="ctr" eaLnBrk="1" hangingPunct="1"/>
            <a:r>
              <a:rPr lang="id-ID" sz="2400" b="1" dirty="0" smtClean="0">
                <a:solidFill>
                  <a:srgbClr val="000000"/>
                </a:solidFill>
              </a:rPr>
              <a:t>/</a:t>
            </a:r>
            <a:r>
              <a:rPr lang="en-US" sz="2400" b="1" dirty="0" smtClean="0">
                <a:solidFill>
                  <a:srgbClr val="000000"/>
                </a:solidFill>
              </a:rPr>
              <a:t>KD</a:t>
            </a:r>
            <a:endParaRPr lang="en-US" sz="2400" b="1" dirty="0">
              <a:solidFill>
                <a:srgbClr val="000000"/>
              </a:solidFill>
            </a:endParaRPr>
          </a:p>
        </p:txBody>
      </p:sp>
      <p:sp>
        <p:nvSpPr>
          <p:cNvPr id="13334" name="AutoShape 22"/>
          <p:cNvSpPr>
            <a:spLocks noChangeArrowheads="1"/>
          </p:cNvSpPr>
          <p:nvPr/>
        </p:nvSpPr>
        <p:spPr bwMode="auto">
          <a:xfrm>
            <a:off x="2362200" y="3352800"/>
            <a:ext cx="1219200" cy="381000"/>
          </a:xfrm>
          <a:prstGeom prst="rightArrow">
            <a:avLst>
              <a:gd name="adj1" fmla="val 50000"/>
              <a:gd name="adj2" fmla="val 108519"/>
            </a:avLst>
          </a:prstGeom>
          <a:solidFill>
            <a:srgbClr val="000000"/>
          </a:solidFill>
          <a:ln w="38100">
            <a:solidFill>
              <a:srgbClr val="FFCC00"/>
            </a:solidFill>
            <a:miter lim="800000"/>
            <a:headEnd/>
            <a:tailEnd/>
          </a:ln>
        </p:spPr>
        <p:txBody>
          <a:bodyPr wrap="none" anchor="ctr"/>
          <a:lstStyle/>
          <a:p>
            <a:endParaRPr lang="id-ID"/>
          </a:p>
        </p:txBody>
      </p:sp>
      <p:sp>
        <p:nvSpPr>
          <p:cNvPr id="13335" name="Oval 23">
            <a:hlinkClick r:id="" action="ppaction://noaction"/>
          </p:cNvPr>
          <p:cNvSpPr>
            <a:spLocks noChangeArrowheads="1"/>
          </p:cNvSpPr>
          <p:nvPr/>
        </p:nvSpPr>
        <p:spPr bwMode="auto">
          <a:xfrm>
            <a:off x="3581400" y="2895600"/>
            <a:ext cx="1981200" cy="1219200"/>
          </a:xfrm>
          <a:prstGeom prst="ellipse">
            <a:avLst/>
          </a:prstGeom>
          <a:solidFill>
            <a:srgbClr val="000000"/>
          </a:solidFill>
          <a:ln w="9525">
            <a:solidFill>
              <a:schemeClr val="tx1"/>
            </a:solidFill>
            <a:round/>
            <a:headEnd/>
            <a:tailEnd/>
          </a:ln>
        </p:spPr>
        <p:txBody>
          <a:bodyPr wrap="none" anchor="ctr"/>
          <a:lstStyle/>
          <a:p>
            <a:pPr algn="ctr" eaLnBrk="1" hangingPunct="1"/>
            <a:r>
              <a:rPr lang="en-US" sz="2400" b="1">
                <a:solidFill>
                  <a:srgbClr val="FFFFFF"/>
                </a:solidFill>
              </a:rPr>
              <a:t>KD-Indikator</a:t>
            </a:r>
          </a:p>
        </p:txBody>
      </p:sp>
      <p:sp>
        <p:nvSpPr>
          <p:cNvPr id="13336" name="AutoShape 24">
            <a:hlinkClick r:id="" action="ppaction://noaction"/>
          </p:cNvPr>
          <p:cNvSpPr>
            <a:spLocks noChangeArrowheads="1"/>
          </p:cNvSpPr>
          <p:nvPr/>
        </p:nvSpPr>
        <p:spPr bwMode="auto">
          <a:xfrm>
            <a:off x="2819400" y="1023938"/>
            <a:ext cx="2209800" cy="881062"/>
          </a:xfrm>
          <a:prstGeom prst="roundRect">
            <a:avLst>
              <a:gd name="adj" fmla="val 29167"/>
            </a:avLst>
          </a:prstGeom>
          <a:solidFill>
            <a:srgbClr val="FFFFFF"/>
          </a:solidFill>
          <a:ln w="9525">
            <a:solidFill>
              <a:schemeClr val="tx1"/>
            </a:solidFill>
            <a:round/>
            <a:headEnd/>
            <a:tailEnd/>
          </a:ln>
        </p:spPr>
        <p:txBody>
          <a:bodyPr wrap="none" anchor="ctr"/>
          <a:lstStyle/>
          <a:p>
            <a:pPr algn="ctr" eaLnBrk="1" hangingPunct="1"/>
            <a:r>
              <a:rPr lang="en-US" sz="2400" b="1">
                <a:solidFill>
                  <a:srgbClr val="000000"/>
                </a:solidFill>
              </a:rPr>
              <a:t>Materi Pokok/</a:t>
            </a:r>
          </a:p>
          <a:p>
            <a:pPr algn="ctr" eaLnBrk="1" hangingPunct="1"/>
            <a:r>
              <a:rPr lang="en-US" sz="2400" b="1">
                <a:solidFill>
                  <a:srgbClr val="000000"/>
                </a:solidFill>
              </a:rPr>
              <a:t>Pembelajaran</a:t>
            </a:r>
          </a:p>
        </p:txBody>
      </p:sp>
      <p:sp>
        <p:nvSpPr>
          <p:cNvPr id="13337" name="AutoShape 25">
            <a:hlinkClick r:id="" action="ppaction://noaction"/>
          </p:cNvPr>
          <p:cNvSpPr>
            <a:spLocks noChangeArrowheads="1"/>
          </p:cNvSpPr>
          <p:nvPr/>
        </p:nvSpPr>
        <p:spPr bwMode="auto">
          <a:xfrm>
            <a:off x="5791200" y="1176338"/>
            <a:ext cx="2209800" cy="881062"/>
          </a:xfrm>
          <a:prstGeom prst="roundRect">
            <a:avLst>
              <a:gd name="adj" fmla="val 29167"/>
            </a:avLst>
          </a:prstGeom>
          <a:solidFill>
            <a:srgbClr val="FFFFFF"/>
          </a:solidFill>
          <a:ln w="9525">
            <a:solidFill>
              <a:schemeClr val="tx1"/>
            </a:solidFill>
            <a:round/>
            <a:headEnd/>
            <a:tailEnd/>
          </a:ln>
        </p:spPr>
        <p:txBody>
          <a:bodyPr wrap="none" anchor="ctr"/>
          <a:lstStyle/>
          <a:p>
            <a:pPr algn="ctr" eaLnBrk="1" hangingPunct="1"/>
            <a:r>
              <a:rPr lang="en-US" sz="2400" b="1">
                <a:solidFill>
                  <a:srgbClr val="000000"/>
                </a:solidFill>
              </a:rPr>
              <a:t>Kegiatan</a:t>
            </a:r>
          </a:p>
          <a:p>
            <a:pPr algn="ctr" eaLnBrk="1" hangingPunct="1"/>
            <a:r>
              <a:rPr lang="en-US" sz="2400" b="1">
                <a:solidFill>
                  <a:srgbClr val="000000"/>
                </a:solidFill>
              </a:rPr>
              <a:t>Pembelajaran</a:t>
            </a:r>
          </a:p>
        </p:txBody>
      </p:sp>
      <p:sp>
        <p:nvSpPr>
          <p:cNvPr id="13338" name="AutoShape 26"/>
          <p:cNvSpPr>
            <a:spLocks noChangeArrowheads="1"/>
          </p:cNvSpPr>
          <p:nvPr/>
        </p:nvSpPr>
        <p:spPr bwMode="auto">
          <a:xfrm>
            <a:off x="5838825" y="4776788"/>
            <a:ext cx="2390775" cy="881062"/>
          </a:xfrm>
          <a:prstGeom prst="roundRect">
            <a:avLst>
              <a:gd name="adj" fmla="val 29167"/>
            </a:avLst>
          </a:prstGeom>
          <a:solidFill>
            <a:srgbClr val="FFFFFF"/>
          </a:solidFill>
          <a:ln w="9525">
            <a:solidFill>
              <a:schemeClr val="tx1"/>
            </a:solidFill>
            <a:round/>
            <a:headEnd/>
            <a:tailEnd/>
          </a:ln>
        </p:spPr>
        <p:txBody>
          <a:bodyPr wrap="none" anchor="ctr"/>
          <a:lstStyle/>
          <a:p>
            <a:pPr algn="ctr" eaLnBrk="1" hangingPunct="1"/>
            <a:r>
              <a:rPr lang="en-US" sz="2400" b="1">
                <a:solidFill>
                  <a:srgbClr val="000000"/>
                </a:solidFill>
              </a:rPr>
              <a:t>Sumber Belajar</a:t>
            </a:r>
          </a:p>
        </p:txBody>
      </p:sp>
      <p:sp>
        <p:nvSpPr>
          <p:cNvPr id="13339" name="AutoShape 27">
            <a:hlinkClick r:id="" action="ppaction://noaction"/>
          </p:cNvPr>
          <p:cNvSpPr>
            <a:spLocks noChangeArrowheads="1"/>
          </p:cNvSpPr>
          <p:nvPr/>
        </p:nvSpPr>
        <p:spPr bwMode="auto">
          <a:xfrm>
            <a:off x="2971800" y="5138738"/>
            <a:ext cx="2209800" cy="881062"/>
          </a:xfrm>
          <a:prstGeom prst="roundRect">
            <a:avLst>
              <a:gd name="adj" fmla="val 29167"/>
            </a:avLst>
          </a:prstGeom>
          <a:solidFill>
            <a:srgbClr val="FFFFFF"/>
          </a:solidFill>
          <a:ln w="9525">
            <a:solidFill>
              <a:schemeClr val="tx1"/>
            </a:solidFill>
            <a:round/>
            <a:headEnd/>
            <a:tailEnd/>
          </a:ln>
        </p:spPr>
        <p:txBody>
          <a:bodyPr wrap="none" anchor="ctr"/>
          <a:lstStyle/>
          <a:p>
            <a:pPr algn="ctr" eaLnBrk="1" hangingPunct="1"/>
            <a:r>
              <a:rPr lang="en-US" sz="2400" b="1">
                <a:solidFill>
                  <a:srgbClr val="000000"/>
                </a:solidFill>
              </a:rPr>
              <a:t>Penilaian</a:t>
            </a:r>
          </a:p>
        </p:txBody>
      </p:sp>
      <p:sp>
        <p:nvSpPr>
          <p:cNvPr id="13346" name="AutoShape 34"/>
          <p:cNvSpPr>
            <a:spLocks noChangeArrowheads="1"/>
          </p:cNvSpPr>
          <p:nvPr/>
        </p:nvSpPr>
        <p:spPr bwMode="auto">
          <a:xfrm>
            <a:off x="6781800" y="2971800"/>
            <a:ext cx="2209800" cy="881063"/>
          </a:xfrm>
          <a:prstGeom prst="roundRect">
            <a:avLst>
              <a:gd name="adj" fmla="val 29167"/>
            </a:avLst>
          </a:prstGeom>
          <a:solidFill>
            <a:srgbClr val="FFFFFF"/>
          </a:solidFill>
          <a:ln w="9525">
            <a:solidFill>
              <a:schemeClr val="tx1"/>
            </a:solidFill>
            <a:round/>
            <a:headEnd/>
            <a:tailEnd/>
          </a:ln>
        </p:spPr>
        <p:txBody>
          <a:bodyPr wrap="none" anchor="ctr"/>
          <a:lstStyle/>
          <a:p>
            <a:pPr algn="ctr" eaLnBrk="1" hangingPunct="1"/>
            <a:r>
              <a:rPr lang="en-US" sz="2400" b="1">
                <a:solidFill>
                  <a:srgbClr val="000000"/>
                </a:solidFill>
              </a:rPr>
              <a:t>Alokasi Waktu</a:t>
            </a:r>
          </a:p>
        </p:txBody>
      </p:sp>
      <p:sp>
        <p:nvSpPr>
          <p:cNvPr id="13340" name="AutoShape 28"/>
          <p:cNvSpPr>
            <a:spLocks noChangeArrowheads="1"/>
          </p:cNvSpPr>
          <p:nvPr/>
        </p:nvSpPr>
        <p:spPr bwMode="auto">
          <a:xfrm rot="-6718229">
            <a:off x="3494087" y="2406651"/>
            <a:ext cx="796925" cy="165100"/>
          </a:xfrm>
          <a:prstGeom prst="rightArrow">
            <a:avLst>
              <a:gd name="adj1" fmla="val 50000"/>
              <a:gd name="adj2" fmla="val 120673"/>
            </a:avLst>
          </a:prstGeom>
          <a:solidFill>
            <a:srgbClr val="000000"/>
          </a:solidFill>
          <a:ln w="57150">
            <a:solidFill>
              <a:srgbClr val="FFCC00"/>
            </a:solidFill>
            <a:miter lim="800000"/>
            <a:headEnd/>
            <a:tailEnd/>
          </a:ln>
        </p:spPr>
        <p:txBody>
          <a:bodyPr wrap="none" anchor="ctr"/>
          <a:lstStyle/>
          <a:p>
            <a:endParaRPr lang="id-ID"/>
          </a:p>
        </p:txBody>
      </p:sp>
      <p:sp>
        <p:nvSpPr>
          <p:cNvPr id="13341" name="AutoShape 29"/>
          <p:cNvSpPr>
            <a:spLocks noChangeArrowheads="1"/>
          </p:cNvSpPr>
          <p:nvPr/>
        </p:nvSpPr>
        <p:spPr bwMode="auto">
          <a:xfrm rot="-3006563">
            <a:off x="4991100" y="2476500"/>
            <a:ext cx="1006475" cy="168275"/>
          </a:xfrm>
          <a:prstGeom prst="rightArrow">
            <a:avLst>
              <a:gd name="adj1" fmla="val 50000"/>
              <a:gd name="adj2" fmla="val 149528"/>
            </a:avLst>
          </a:prstGeom>
          <a:solidFill>
            <a:srgbClr val="000000"/>
          </a:solidFill>
          <a:ln w="57150">
            <a:solidFill>
              <a:srgbClr val="FFCC00"/>
            </a:solidFill>
            <a:miter lim="800000"/>
            <a:headEnd/>
            <a:tailEnd/>
          </a:ln>
        </p:spPr>
        <p:txBody>
          <a:bodyPr wrap="none" anchor="ctr"/>
          <a:lstStyle/>
          <a:p>
            <a:endParaRPr lang="id-ID"/>
          </a:p>
        </p:txBody>
      </p:sp>
      <p:sp>
        <p:nvSpPr>
          <p:cNvPr id="13342" name="AutoShape 30"/>
          <p:cNvSpPr>
            <a:spLocks noChangeArrowheads="1"/>
          </p:cNvSpPr>
          <p:nvPr/>
        </p:nvSpPr>
        <p:spPr bwMode="auto">
          <a:xfrm rot="2644351" flipV="1">
            <a:off x="5105400" y="4267200"/>
            <a:ext cx="927100" cy="201613"/>
          </a:xfrm>
          <a:prstGeom prst="rightArrow">
            <a:avLst>
              <a:gd name="adj1" fmla="val 50000"/>
              <a:gd name="adj2" fmla="val 114960"/>
            </a:avLst>
          </a:prstGeom>
          <a:solidFill>
            <a:srgbClr val="000000"/>
          </a:solidFill>
          <a:ln w="57150">
            <a:solidFill>
              <a:srgbClr val="FFCC00"/>
            </a:solidFill>
            <a:miter lim="800000"/>
            <a:headEnd/>
            <a:tailEnd/>
          </a:ln>
        </p:spPr>
        <p:txBody>
          <a:bodyPr wrap="none" anchor="ctr"/>
          <a:lstStyle/>
          <a:p>
            <a:endParaRPr lang="id-ID"/>
          </a:p>
        </p:txBody>
      </p:sp>
      <p:sp>
        <p:nvSpPr>
          <p:cNvPr id="13343" name="AutoShape 31"/>
          <p:cNvSpPr>
            <a:spLocks noChangeArrowheads="1"/>
          </p:cNvSpPr>
          <p:nvPr/>
        </p:nvSpPr>
        <p:spPr bwMode="auto">
          <a:xfrm rot="6627899">
            <a:off x="3440906" y="4526757"/>
            <a:ext cx="904875" cy="166688"/>
          </a:xfrm>
          <a:prstGeom prst="rightArrow">
            <a:avLst>
              <a:gd name="adj1" fmla="val 50000"/>
              <a:gd name="adj2" fmla="val 135714"/>
            </a:avLst>
          </a:prstGeom>
          <a:solidFill>
            <a:srgbClr val="000000"/>
          </a:solidFill>
          <a:ln w="57150">
            <a:solidFill>
              <a:srgbClr val="FFCC00"/>
            </a:solidFill>
            <a:miter lim="800000"/>
            <a:headEnd/>
            <a:tailEnd/>
          </a:ln>
        </p:spPr>
        <p:txBody>
          <a:bodyPr wrap="none" anchor="ctr"/>
          <a:lstStyle/>
          <a:p>
            <a:endParaRPr lang="id-ID"/>
          </a:p>
        </p:txBody>
      </p:sp>
      <p:sp>
        <p:nvSpPr>
          <p:cNvPr id="13347" name="AutoShape 35"/>
          <p:cNvSpPr>
            <a:spLocks noChangeArrowheads="1"/>
          </p:cNvSpPr>
          <p:nvPr/>
        </p:nvSpPr>
        <p:spPr bwMode="auto">
          <a:xfrm>
            <a:off x="5638800" y="3352800"/>
            <a:ext cx="992188" cy="206375"/>
          </a:xfrm>
          <a:prstGeom prst="rightArrow">
            <a:avLst>
              <a:gd name="adj1" fmla="val 50000"/>
              <a:gd name="adj2" fmla="val 120192"/>
            </a:avLst>
          </a:prstGeom>
          <a:solidFill>
            <a:srgbClr val="000000"/>
          </a:solidFill>
          <a:ln w="57150">
            <a:solidFill>
              <a:srgbClr val="FFCC00"/>
            </a:solidFill>
            <a:miter lim="800000"/>
            <a:headEnd/>
            <a:tailEnd/>
          </a:ln>
        </p:spPr>
        <p:txBody>
          <a:bodyPr wrap="none" anchor="ctr"/>
          <a:lstStyle/>
          <a:p>
            <a:endParaRPr lang="id-ID"/>
          </a:p>
        </p:txBody>
      </p:sp>
      <p:sp>
        <p:nvSpPr>
          <p:cNvPr id="16" name="Oval 4"/>
          <p:cNvSpPr>
            <a:spLocks noChangeArrowheads="1"/>
          </p:cNvSpPr>
          <p:nvPr/>
        </p:nvSpPr>
        <p:spPr bwMode="auto">
          <a:xfrm>
            <a:off x="381000" y="5138738"/>
            <a:ext cx="1828800" cy="1600200"/>
          </a:xfrm>
          <a:prstGeom prst="ellipse">
            <a:avLst/>
          </a:prstGeom>
          <a:solidFill>
            <a:srgbClr val="FFC000"/>
          </a:solidFill>
          <a:ln w="9525">
            <a:solidFill>
              <a:schemeClr val="tx1"/>
            </a:solidFill>
            <a:round/>
            <a:headEnd/>
            <a:tailEnd/>
          </a:ln>
        </p:spPr>
        <p:txBody>
          <a:bodyPr wrap="none" anchor="ctr"/>
          <a:lstStyle/>
          <a:p>
            <a:pPr algn="ctr" eaLnBrk="1" hangingPunct="1"/>
            <a:r>
              <a:rPr lang="id-ID" sz="2400" b="1" dirty="0" smtClean="0">
                <a:solidFill>
                  <a:srgbClr val="000000"/>
                </a:solidFill>
              </a:rPr>
              <a:t>HASIL </a:t>
            </a:r>
          </a:p>
          <a:p>
            <a:pPr algn="ctr" eaLnBrk="1" hangingPunct="1"/>
            <a:r>
              <a:rPr lang="id-ID" sz="2400" b="1" dirty="0" smtClean="0">
                <a:solidFill>
                  <a:srgbClr val="000000"/>
                </a:solidFill>
              </a:rPr>
              <a:t>ASESMEN </a:t>
            </a:r>
          </a:p>
          <a:p>
            <a:pPr algn="ctr" eaLnBrk="1" hangingPunct="1"/>
            <a:r>
              <a:rPr lang="id-ID" sz="2400" b="1" dirty="0" smtClean="0">
                <a:solidFill>
                  <a:srgbClr val="000000"/>
                </a:solidFill>
              </a:rPr>
              <a:t>PPD</a:t>
            </a:r>
            <a:endParaRPr lang="en-US" sz="2400" b="1" dirty="0">
              <a:solidFill>
                <a:srgbClr val="000000"/>
              </a:solidFill>
            </a:endParaRPr>
          </a:p>
        </p:txBody>
      </p:sp>
      <p:cxnSp>
        <p:nvCxnSpPr>
          <p:cNvPr id="3" name="Straight Arrow Connector 2"/>
          <p:cNvCxnSpPr>
            <a:stCxn id="16" idx="7"/>
          </p:cNvCxnSpPr>
          <p:nvPr/>
        </p:nvCxnSpPr>
        <p:spPr>
          <a:xfrm flipV="1">
            <a:off x="1941978" y="3973150"/>
            <a:ext cx="1724940" cy="13999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3316" idx="4"/>
            <a:endCxn id="16" idx="0"/>
          </p:cNvCxnSpPr>
          <p:nvPr/>
        </p:nvCxnSpPr>
        <p:spPr>
          <a:xfrm>
            <a:off x="1143000" y="4343400"/>
            <a:ext cx="152400" cy="7953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139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box(out)">
                                      <p:cBhvr>
                                        <p:cTn id="7" dur="500"/>
                                        <p:tgtEl>
                                          <p:spTgt spid="1331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334"/>
                                        </p:tgtEl>
                                        <p:attrNameLst>
                                          <p:attrName>style.visibility</p:attrName>
                                        </p:attrNameLst>
                                      </p:cBhvr>
                                      <p:to>
                                        <p:strVal val="visible"/>
                                      </p:to>
                                    </p:set>
                                    <p:animEffect transition="in" filter="wipe(left)">
                                      <p:cBhvr>
                                        <p:cTn id="11" dur="500"/>
                                        <p:tgtEl>
                                          <p:spTgt spid="13334"/>
                                        </p:tgtEl>
                                      </p:cBhvr>
                                    </p:animEffect>
                                  </p:childTnLst>
                                </p:cTn>
                              </p:par>
                            </p:childTnLst>
                          </p:cTn>
                        </p:par>
                        <p:par>
                          <p:cTn id="12" fill="hold" nodeType="afterGroup">
                            <p:stCondLst>
                              <p:cond delay="1000"/>
                            </p:stCondLst>
                            <p:childTnLst>
                              <p:par>
                                <p:cTn id="13" presetID="53" presetClass="entr" presetSubtype="0" fill="hold" grpId="0" nodeType="afterEffect">
                                  <p:stCondLst>
                                    <p:cond delay="0"/>
                                  </p:stCondLst>
                                  <p:childTnLst>
                                    <p:set>
                                      <p:cBhvr>
                                        <p:cTn id="14" dur="1" fill="hold">
                                          <p:stCondLst>
                                            <p:cond delay="0"/>
                                          </p:stCondLst>
                                        </p:cTn>
                                        <p:tgtEl>
                                          <p:spTgt spid="13335"/>
                                        </p:tgtEl>
                                        <p:attrNameLst>
                                          <p:attrName>style.visibility</p:attrName>
                                        </p:attrNameLst>
                                      </p:cBhvr>
                                      <p:to>
                                        <p:strVal val="visible"/>
                                      </p:to>
                                    </p:set>
                                    <p:anim calcmode="lin" valueType="num">
                                      <p:cBhvr>
                                        <p:cTn id="15" dur="500" fill="hold"/>
                                        <p:tgtEl>
                                          <p:spTgt spid="13335"/>
                                        </p:tgtEl>
                                        <p:attrNameLst>
                                          <p:attrName>ppt_w</p:attrName>
                                        </p:attrNameLst>
                                      </p:cBhvr>
                                      <p:tavLst>
                                        <p:tav tm="0">
                                          <p:val>
                                            <p:fltVal val="0"/>
                                          </p:val>
                                        </p:tav>
                                        <p:tav tm="100000">
                                          <p:val>
                                            <p:strVal val="#ppt_w"/>
                                          </p:val>
                                        </p:tav>
                                      </p:tavLst>
                                    </p:anim>
                                    <p:anim calcmode="lin" valueType="num">
                                      <p:cBhvr>
                                        <p:cTn id="16" dur="500" fill="hold"/>
                                        <p:tgtEl>
                                          <p:spTgt spid="13335"/>
                                        </p:tgtEl>
                                        <p:attrNameLst>
                                          <p:attrName>ppt_h</p:attrName>
                                        </p:attrNameLst>
                                      </p:cBhvr>
                                      <p:tavLst>
                                        <p:tav tm="0">
                                          <p:val>
                                            <p:fltVal val="0"/>
                                          </p:val>
                                        </p:tav>
                                        <p:tav tm="100000">
                                          <p:val>
                                            <p:strVal val="#ppt_h"/>
                                          </p:val>
                                        </p:tav>
                                      </p:tavLst>
                                    </p:anim>
                                    <p:animEffect transition="in" filter="fade">
                                      <p:cBhvr>
                                        <p:cTn id="17" dur="500"/>
                                        <p:tgtEl>
                                          <p:spTgt spid="13335"/>
                                        </p:tgtEl>
                                      </p:cBhvr>
                                    </p:animEffect>
                                  </p:childTnLst>
                                </p:cTn>
                              </p:par>
                            </p:childTnLst>
                          </p:cTn>
                        </p:par>
                        <p:par>
                          <p:cTn id="18" fill="hold" nodeType="afterGroup">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3340"/>
                                        </p:tgtEl>
                                        <p:attrNameLst>
                                          <p:attrName>style.visibility</p:attrName>
                                        </p:attrNameLst>
                                      </p:cBhvr>
                                      <p:to>
                                        <p:strVal val="visible"/>
                                      </p:to>
                                    </p:set>
                                    <p:animEffect transition="in" filter="wipe(down)">
                                      <p:cBhvr>
                                        <p:cTn id="21" dur="500"/>
                                        <p:tgtEl>
                                          <p:spTgt spid="13340"/>
                                        </p:tgtEl>
                                      </p:cBhvr>
                                    </p:animEffect>
                                  </p:childTnLst>
                                </p:cTn>
                              </p:par>
                            </p:childTnLst>
                          </p:cTn>
                        </p:par>
                        <p:par>
                          <p:cTn id="22" fill="hold" nodeType="afterGroup">
                            <p:stCondLst>
                              <p:cond delay="2000"/>
                            </p:stCondLst>
                            <p:childTnLst>
                              <p:par>
                                <p:cTn id="23" presetID="53" presetClass="entr" presetSubtype="0" fill="hold" grpId="0" nodeType="afterEffect">
                                  <p:stCondLst>
                                    <p:cond delay="0"/>
                                  </p:stCondLst>
                                  <p:childTnLst>
                                    <p:set>
                                      <p:cBhvr>
                                        <p:cTn id="24" dur="1" fill="hold">
                                          <p:stCondLst>
                                            <p:cond delay="0"/>
                                          </p:stCondLst>
                                        </p:cTn>
                                        <p:tgtEl>
                                          <p:spTgt spid="13336"/>
                                        </p:tgtEl>
                                        <p:attrNameLst>
                                          <p:attrName>style.visibility</p:attrName>
                                        </p:attrNameLst>
                                      </p:cBhvr>
                                      <p:to>
                                        <p:strVal val="visible"/>
                                      </p:to>
                                    </p:set>
                                    <p:anim calcmode="lin" valueType="num">
                                      <p:cBhvr>
                                        <p:cTn id="25" dur="500" fill="hold"/>
                                        <p:tgtEl>
                                          <p:spTgt spid="13336"/>
                                        </p:tgtEl>
                                        <p:attrNameLst>
                                          <p:attrName>ppt_w</p:attrName>
                                        </p:attrNameLst>
                                      </p:cBhvr>
                                      <p:tavLst>
                                        <p:tav tm="0">
                                          <p:val>
                                            <p:fltVal val="0"/>
                                          </p:val>
                                        </p:tav>
                                        <p:tav tm="100000">
                                          <p:val>
                                            <p:strVal val="#ppt_w"/>
                                          </p:val>
                                        </p:tav>
                                      </p:tavLst>
                                    </p:anim>
                                    <p:anim calcmode="lin" valueType="num">
                                      <p:cBhvr>
                                        <p:cTn id="26" dur="500" fill="hold"/>
                                        <p:tgtEl>
                                          <p:spTgt spid="13336"/>
                                        </p:tgtEl>
                                        <p:attrNameLst>
                                          <p:attrName>ppt_h</p:attrName>
                                        </p:attrNameLst>
                                      </p:cBhvr>
                                      <p:tavLst>
                                        <p:tav tm="0">
                                          <p:val>
                                            <p:fltVal val="0"/>
                                          </p:val>
                                        </p:tav>
                                        <p:tav tm="100000">
                                          <p:val>
                                            <p:strVal val="#ppt_h"/>
                                          </p:val>
                                        </p:tav>
                                      </p:tavLst>
                                    </p:anim>
                                    <p:animEffect transition="in" filter="fade">
                                      <p:cBhvr>
                                        <p:cTn id="27" dur="500"/>
                                        <p:tgtEl>
                                          <p:spTgt spid="13336"/>
                                        </p:tgtEl>
                                      </p:cBhvr>
                                    </p:animEffect>
                                  </p:childTnLst>
                                </p:cTn>
                              </p:par>
                            </p:childTnLst>
                          </p:cTn>
                        </p:par>
                        <p:par>
                          <p:cTn id="28" fill="hold" nodeType="afterGroup">
                            <p:stCondLst>
                              <p:cond delay="2500"/>
                            </p:stCondLst>
                            <p:childTnLst>
                              <p:par>
                                <p:cTn id="29" presetID="22" presetClass="entr" presetSubtype="4" fill="hold" grpId="0" nodeType="afterEffect">
                                  <p:stCondLst>
                                    <p:cond delay="0"/>
                                  </p:stCondLst>
                                  <p:childTnLst>
                                    <p:set>
                                      <p:cBhvr>
                                        <p:cTn id="30" dur="1" fill="hold">
                                          <p:stCondLst>
                                            <p:cond delay="0"/>
                                          </p:stCondLst>
                                        </p:cTn>
                                        <p:tgtEl>
                                          <p:spTgt spid="13341"/>
                                        </p:tgtEl>
                                        <p:attrNameLst>
                                          <p:attrName>style.visibility</p:attrName>
                                        </p:attrNameLst>
                                      </p:cBhvr>
                                      <p:to>
                                        <p:strVal val="visible"/>
                                      </p:to>
                                    </p:set>
                                    <p:animEffect transition="in" filter="wipe(down)">
                                      <p:cBhvr>
                                        <p:cTn id="31" dur="500"/>
                                        <p:tgtEl>
                                          <p:spTgt spid="13341"/>
                                        </p:tgtEl>
                                      </p:cBhvr>
                                    </p:animEffect>
                                  </p:childTnLst>
                                </p:cTn>
                              </p:par>
                            </p:childTnLst>
                          </p:cTn>
                        </p:par>
                        <p:par>
                          <p:cTn id="32" fill="hold" nodeType="afterGroup">
                            <p:stCondLst>
                              <p:cond delay="3000"/>
                            </p:stCondLst>
                            <p:childTnLst>
                              <p:par>
                                <p:cTn id="33" presetID="53" presetClass="entr" presetSubtype="0" fill="hold" grpId="0" nodeType="afterEffect">
                                  <p:stCondLst>
                                    <p:cond delay="0"/>
                                  </p:stCondLst>
                                  <p:childTnLst>
                                    <p:set>
                                      <p:cBhvr>
                                        <p:cTn id="34" dur="1" fill="hold">
                                          <p:stCondLst>
                                            <p:cond delay="0"/>
                                          </p:stCondLst>
                                        </p:cTn>
                                        <p:tgtEl>
                                          <p:spTgt spid="13337"/>
                                        </p:tgtEl>
                                        <p:attrNameLst>
                                          <p:attrName>style.visibility</p:attrName>
                                        </p:attrNameLst>
                                      </p:cBhvr>
                                      <p:to>
                                        <p:strVal val="visible"/>
                                      </p:to>
                                    </p:set>
                                    <p:anim calcmode="lin" valueType="num">
                                      <p:cBhvr>
                                        <p:cTn id="35" dur="500" fill="hold"/>
                                        <p:tgtEl>
                                          <p:spTgt spid="13337"/>
                                        </p:tgtEl>
                                        <p:attrNameLst>
                                          <p:attrName>ppt_w</p:attrName>
                                        </p:attrNameLst>
                                      </p:cBhvr>
                                      <p:tavLst>
                                        <p:tav tm="0">
                                          <p:val>
                                            <p:fltVal val="0"/>
                                          </p:val>
                                        </p:tav>
                                        <p:tav tm="100000">
                                          <p:val>
                                            <p:strVal val="#ppt_w"/>
                                          </p:val>
                                        </p:tav>
                                      </p:tavLst>
                                    </p:anim>
                                    <p:anim calcmode="lin" valueType="num">
                                      <p:cBhvr>
                                        <p:cTn id="36" dur="500" fill="hold"/>
                                        <p:tgtEl>
                                          <p:spTgt spid="13337"/>
                                        </p:tgtEl>
                                        <p:attrNameLst>
                                          <p:attrName>ppt_h</p:attrName>
                                        </p:attrNameLst>
                                      </p:cBhvr>
                                      <p:tavLst>
                                        <p:tav tm="0">
                                          <p:val>
                                            <p:fltVal val="0"/>
                                          </p:val>
                                        </p:tav>
                                        <p:tav tm="100000">
                                          <p:val>
                                            <p:strVal val="#ppt_h"/>
                                          </p:val>
                                        </p:tav>
                                      </p:tavLst>
                                    </p:anim>
                                    <p:animEffect transition="in" filter="fade">
                                      <p:cBhvr>
                                        <p:cTn id="37" dur="500"/>
                                        <p:tgtEl>
                                          <p:spTgt spid="13337"/>
                                        </p:tgtEl>
                                      </p:cBhvr>
                                    </p:animEffect>
                                  </p:childTnLst>
                                </p:cTn>
                              </p:par>
                            </p:childTnLst>
                          </p:cTn>
                        </p:par>
                        <p:par>
                          <p:cTn id="38" fill="hold" nodeType="afterGroup">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3347"/>
                                        </p:tgtEl>
                                        <p:attrNameLst>
                                          <p:attrName>style.visibility</p:attrName>
                                        </p:attrNameLst>
                                      </p:cBhvr>
                                      <p:to>
                                        <p:strVal val="visible"/>
                                      </p:to>
                                    </p:set>
                                    <p:animEffect transition="in" filter="wipe(left)">
                                      <p:cBhvr>
                                        <p:cTn id="41" dur="500"/>
                                        <p:tgtEl>
                                          <p:spTgt spid="13347"/>
                                        </p:tgtEl>
                                      </p:cBhvr>
                                    </p:animEffect>
                                  </p:childTnLst>
                                </p:cTn>
                              </p:par>
                            </p:childTnLst>
                          </p:cTn>
                        </p:par>
                        <p:par>
                          <p:cTn id="42" fill="hold" nodeType="afterGroup">
                            <p:stCondLst>
                              <p:cond delay="4000"/>
                            </p:stCondLst>
                            <p:childTnLst>
                              <p:par>
                                <p:cTn id="43" presetID="53" presetClass="entr" presetSubtype="0" fill="hold" grpId="0" nodeType="afterEffect">
                                  <p:stCondLst>
                                    <p:cond delay="0"/>
                                  </p:stCondLst>
                                  <p:childTnLst>
                                    <p:set>
                                      <p:cBhvr>
                                        <p:cTn id="44" dur="1" fill="hold">
                                          <p:stCondLst>
                                            <p:cond delay="0"/>
                                          </p:stCondLst>
                                        </p:cTn>
                                        <p:tgtEl>
                                          <p:spTgt spid="13346"/>
                                        </p:tgtEl>
                                        <p:attrNameLst>
                                          <p:attrName>style.visibility</p:attrName>
                                        </p:attrNameLst>
                                      </p:cBhvr>
                                      <p:to>
                                        <p:strVal val="visible"/>
                                      </p:to>
                                    </p:set>
                                    <p:anim calcmode="lin" valueType="num">
                                      <p:cBhvr>
                                        <p:cTn id="45" dur="500" fill="hold"/>
                                        <p:tgtEl>
                                          <p:spTgt spid="13346"/>
                                        </p:tgtEl>
                                        <p:attrNameLst>
                                          <p:attrName>ppt_w</p:attrName>
                                        </p:attrNameLst>
                                      </p:cBhvr>
                                      <p:tavLst>
                                        <p:tav tm="0">
                                          <p:val>
                                            <p:fltVal val="0"/>
                                          </p:val>
                                        </p:tav>
                                        <p:tav tm="100000">
                                          <p:val>
                                            <p:strVal val="#ppt_w"/>
                                          </p:val>
                                        </p:tav>
                                      </p:tavLst>
                                    </p:anim>
                                    <p:anim calcmode="lin" valueType="num">
                                      <p:cBhvr>
                                        <p:cTn id="46" dur="500" fill="hold"/>
                                        <p:tgtEl>
                                          <p:spTgt spid="13346"/>
                                        </p:tgtEl>
                                        <p:attrNameLst>
                                          <p:attrName>ppt_h</p:attrName>
                                        </p:attrNameLst>
                                      </p:cBhvr>
                                      <p:tavLst>
                                        <p:tav tm="0">
                                          <p:val>
                                            <p:fltVal val="0"/>
                                          </p:val>
                                        </p:tav>
                                        <p:tav tm="100000">
                                          <p:val>
                                            <p:strVal val="#ppt_h"/>
                                          </p:val>
                                        </p:tav>
                                      </p:tavLst>
                                    </p:anim>
                                    <p:animEffect transition="in" filter="fade">
                                      <p:cBhvr>
                                        <p:cTn id="47" dur="500"/>
                                        <p:tgtEl>
                                          <p:spTgt spid="13346"/>
                                        </p:tgtEl>
                                      </p:cBhvr>
                                    </p:animEffect>
                                  </p:childTnLst>
                                </p:cTn>
                              </p:par>
                            </p:childTnLst>
                          </p:cTn>
                        </p:par>
                        <p:par>
                          <p:cTn id="48" fill="hold" nodeType="afterGroup">
                            <p:stCondLst>
                              <p:cond delay="4500"/>
                            </p:stCondLst>
                            <p:childTnLst>
                              <p:par>
                                <p:cTn id="49" presetID="22" presetClass="entr" presetSubtype="1" fill="hold" grpId="0" nodeType="afterEffect">
                                  <p:stCondLst>
                                    <p:cond delay="0"/>
                                  </p:stCondLst>
                                  <p:childTnLst>
                                    <p:set>
                                      <p:cBhvr>
                                        <p:cTn id="50" dur="1" fill="hold">
                                          <p:stCondLst>
                                            <p:cond delay="0"/>
                                          </p:stCondLst>
                                        </p:cTn>
                                        <p:tgtEl>
                                          <p:spTgt spid="13342"/>
                                        </p:tgtEl>
                                        <p:attrNameLst>
                                          <p:attrName>style.visibility</p:attrName>
                                        </p:attrNameLst>
                                      </p:cBhvr>
                                      <p:to>
                                        <p:strVal val="visible"/>
                                      </p:to>
                                    </p:set>
                                    <p:animEffect transition="in" filter="wipe(up)">
                                      <p:cBhvr>
                                        <p:cTn id="51" dur="500"/>
                                        <p:tgtEl>
                                          <p:spTgt spid="13342"/>
                                        </p:tgtEl>
                                      </p:cBhvr>
                                    </p:animEffect>
                                  </p:childTnLst>
                                </p:cTn>
                              </p:par>
                            </p:childTnLst>
                          </p:cTn>
                        </p:par>
                        <p:par>
                          <p:cTn id="52" fill="hold" nodeType="afterGroup">
                            <p:stCondLst>
                              <p:cond delay="5000"/>
                            </p:stCondLst>
                            <p:childTnLst>
                              <p:par>
                                <p:cTn id="53" presetID="53" presetClass="entr" presetSubtype="0" fill="hold" grpId="0" nodeType="afterEffect">
                                  <p:stCondLst>
                                    <p:cond delay="0"/>
                                  </p:stCondLst>
                                  <p:childTnLst>
                                    <p:set>
                                      <p:cBhvr>
                                        <p:cTn id="54" dur="1" fill="hold">
                                          <p:stCondLst>
                                            <p:cond delay="0"/>
                                          </p:stCondLst>
                                        </p:cTn>
                                        <p:tgtEl>
                                          <p:spTgt spid="13338"/>
                                        </p:tgtEl>
                                        <p:attrNameLst>
                                          <p:attrName>style.visibility</p:attrName>
                                        </p:attrNameLst>
                                      </p:cBhvr>
                                      <p:to>
                                        <p:strVal val="visible"/>
                                      </p:to>
                                    </p:set>
                                    <p:anim calcmode="lin" valueType="num">
                                      <p:cBhvr>
                                        <p:cTn id="55" dur="500" fill="hold"/>
                                        <p:tgtEl>
                                          <p:spTgt spid="13338"/>
                                        </p:tgtEl>
                                        <p:attrNameLst>
                                          <p:attrName>ppt_w</p:attrName>
                                        </p:attrNameLst>
                                      </p:cBhvr>
                                      <p:tavLst>
                                        <p:tav tm="0">
                                          <p:val>
                                            <p:fltVal val="0"/>
                                          </p:val>
                                        </p:tav>
                                        <p:tav tm="100000">
                                          <p:val>
                                            <p:strVal val="#ppt_w"/>
                                          </p:val>
                                        </p:tav>
                                      </p:tavLst>
                                    </p:anim>
                                    <p:anim calcmode="lin" valueType="num">
                                      <p:cBhvr>
                                        <p:cTn id="56" dur="500" fill="hold"/>
                                        <p:tgtEl>
                                          <p:spTgt spid="13338"/>
                                        </p:tgtEl>
                                        <p:attrNameLst>
                                          <p:attrName>ppt_h</p:attrName>
                                        </p:attrNameLst>
                                      </p:cBhvr>
                                      <p:tavLst>
                                        <p:tav tm="0">
                                          <p:val>
                                            <p:fltVal val="0"/>
                                          </p:val>
                                        </p:tav>
                                        <p:tav tm="100000">
                                          <p:val>
                                            <p:strVal val="#ppt_h"/>
                                          </p:val>
                                        </p:tav>
                                      </p:tavLst>
                                    </p:anim>
                                    <p:animEffect transition="in" filter="fade">
                                      <p:cBhvr>
                                        <p:cTn id="57" dur="500"/>
                                        <p:tgtEl>
                                          <p:spTgt spid="13338"/>
                                        </p:tgtEl>
                                      </p:cBhvr>
                                    </p:animEffect>
                                  </p:childTnLst>
                                </p:cTn>
                              </p:par>
                            </p:childTnLst>
                          </p:cTn>
                        </p:par>
                        <p:par>
                          <p:cTn id="58" fill="hold" nodeType="afterGroup">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13343"/>
                                        </p:tgtEl>
                                        <p:attrNameLst>
                                          <p:attrName>style.visibility</p:attrName>
                                        </p:attrNameLst>
                                      </p:cBhvr>
                                      <p:to>
                                        <p:strVal val="visible"/>
                                      </p:to>
                                    </p:set>
                                    <p:animEffect transition="in" filter="wipe(right)">
                                      <p:cBhvr>
                                        <p:cTn id="61" dur="500"/>
                                        <p:tgtEl>
                                          <p:spTgt spid="13343"/>
                                        </p:tgtEl>
                                      </p:cBhvr>
                                    </p:animEffect>
                                  </p:childTnLst>
                                </p:cTn>
                              </p:par>
                            </p:childTnLst>
                          </p:cTn>
                        </p:par>
                        <p:par>
                          <p:cTn id="62" fill="hold" nodeType="afterGroup">
                            <p:stCondLst>
                              <p:cond delay="6000"/>
                            </p:stCondLst>
                            <p:childTnLst>
                              <p:par>
                                <p:cTn id="63" presetID="53" presetClass="entr" presetSubtype="0" fill="hold" grpId="0" nodeType="afterEffect">
                                  <p:stCondLst>
                                    <p:cond delay="0"/>
                                  </p:stCondLst>
                                  <p:childTnLst>
                                    <p:set>
                                      <p:cBhvr>
                                        <p:cTn id="64" dur="1" fill="hold">
                                          <p:stCondLst>
                                            <p:cond delay="0"/>
                                          </p:stCondLst>
                                        </p:cTn>
                                        <p:tgtEl>
                                          <p:spTgt spid="13339"/>
                                        </p:tgtEl>
                                        <p:attrNameLst>
                                          <p:attrName>style.visibility</p:attrName>
                                        </p:attrNameLst>
                                      </p:cBhvr>
                                      <p:to>
                                        <p:strVal val="visible"/>
                                      </p:to>
                                    </p:set>
                                    <p:anim calcmode="lin" valueType="num">
                                      <p:cBhvr>
                                        <p:cTn id="65" dur="500" fill="hold"/>
                                        <p:tgtEl>
                                          <p:spTgt spid="13339"/>
                                        </p:tgtEl>
                                        <p:attrNameLst>
                                          <p:attrName>ppt_w</p:attrName>
                                        </p:attrNameLst>
                                      </p:cBhvr>
                                      <p:tavLst>
                                        <p:tav tm="0">
                                          <p:val>
                                            <p:fltVal val="0"/>
                                          </p:val>
                                        </p:tav>
                                        <p:tav tm="100000">
                                          <p:val>
                                            <p:strVal val="#ppt_w"/>
                                          </p:val>
                                        </p:tav>
                                      </p:tavLst>
                                    </p:anim>
                                    <p:anim calcmode="lin" valueType="num">
                                      <p:cBhvr>
                                        <p:cTn id="66" dur="500" fill="hold"/>
                                        <p:tgtEl>
                                          <p:spTgt spid="13339"/>
                                        </p:tgtEl>
                                        <p:attrNameLst>
                                          <p:attrName>ppt_h</p:attrName>
                                        </p:attrNameLst>
                                      </p:cBhvr>
                                      <p:tavLst>
                                        <p:tav tm="0">
                                          <p:val>
                                            <p:fltVal val="0"/>
                                          </p:val>
                                        </p:tav>
                                        <p:tav tm="100000">
                                          <p:val>
                                            <p:strVal val="#ppt_h"/>
                                          </p:val>
                                        </p:tav>
                                      </p:tavLst>
                                    </p:anim>
                                    <p:animEffect transition="in" filter="fade">
                                      <p:cBhvr>
                                        <p:cTn id="67" dur="500"/>
                                        <p:tgtEl>
                                          <p:spTgt spid="13339"/>
                                        </p:tgtEl>
                                      </p:cBhvr>
                                    </p:animEffect>
                                  </p:childTnLst>
                                </p:cTn>
                              </p:par>
                            </p:childTnLst>
                          </p:cTn>
                        </p:par>
                        <p:par>
                          <p:cTn id="68" fill="hold">
                            <p:stCondLst>
                              <p:cond delay="6500"/>
                            </p:stCondLst>
                            <p:childTnLst>
                              <p:par>
                                <p:cTn id="69" presetID="4" presetClass="entr" presetSubtype="32"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box(out)">
                                      <p:cBhvr>
                                        <p:cTn id="7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34" grpId="0" animBg="1"/>
      <p:bldP spid="13335" grpId="0" animBg="1"/>
      <p:bldP spid="13336" grpId="0" animBg="1"/>
      <p:bldP spid="13337" grpId="0" animBg="1"/>
      <p:bldP spid="13338" grpId="0" animBg="1"/>
      <p:bldP spid="13339" grpId="0" animBg="1"/>
      <p:bldP spid="13346" grpId="0" animBg="1"/>
      <p:bldP spid="13340" grpId="0" animBg="1"/>
      <p:bldP spid="13341" grpId="0" animBg="1"/>
      <p:bldP spid="13342" grpId="0" animBg="1"/>
      <p:bldP spid="13343" grpId="0" animBg="1"/>
      <p:bldP spid="13347"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F2097-4B0A-4100-B602-A8FD67352BE6}" type="datetime1">
              <a:rPr lang="en-US" smtClean="0"/>
              <a:pPr/>
              <a:t>11/20/2015</a:t>
            </a:fld>
            <a:endParaRPr lang="en-US"/>
          </a:p>
        </p:txBody>
      </p:sp>
      <p:sp>
        <p:nvSpPr>
          <p:cNvPr id="3" name="Footer Placeholder 2"/>
          <p:cNvSpPr>
            <a:spLocks noGrp="1"/>
          </p:cNvSpPr>
          <p:nvPr>
            <p:ph type="ftr" sz="quarter" idx="11"/>
          </p:nvPr>
        </p:nvSpPr>
        <p:spPr/>
        <p:txBody>
          <a:bodyPr/>
          <a:lstStyle/>
          <a:p>
            <a:r>
              <a:rPr lang="en-US" smtClean="0"/>
              <a:t>HERMAN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Title 1"/>
          <p:cNvSpPr txBox="1">
            <a:spLocks/>
          </p:cNvSpPr>
          <p:nvPr/>
        </p:nvSpPr>
        <p:spPr bwMode="auto">
          <a:xfrm>
            <a:off x="2971800" y="304800"/>
            <a:ext cx="2590800" cy="381000"/>
          </a:xfrm>
          <a:prstGeom prst="rect">
            <a:avLst/>
          </a:prstGeom>
          <a:noFill/>
          <a:ln w="9525">
            <a:noFill/>
            <a:miter lim="800000"/>
            <a:headEnd/>
            <a:tailEnd/>
          </a:ln>
          <a:effectLst/>
        </p:spPr>
        <p:txBody>
          <a:bodyPr anchor="ctr" anchorCtr="1"/>
          <a:lstStyle/>
          <a:p>
            <a:pPr>
              <a:defRPr/>
            </a:pPr>
            <a:r>
              <a:rPr lang="en-US" sz="1400" kern="0" dirty="0">
                <a:effectLst>
                  <a:outerShdw blurRad="38100" dist="38100" dir="2700000" algn="tl">
                    <a:srgbClr val="C0C0C0"/>
                  </a:outerShdw>
                </a:effectLst>
                <a:latin typeface="+mj-lt"/>
                <a:ea typeface="+mj-ea"/>
                <a:cs typeface="+mj-cs"/>
              </a:rPr>
              <a:t>SILABUS PEMBELAJARAN</a:t>
            </a:r>
          </a:p>
        </p:txBody>
      </p:sp>
      <p:sp>
        <p:nvSpPr>
          <p:cNvPr id="6" name="Title 1"/>
          <p:cNvSpPr txBox="1">
            <a:spLocks/>
          </p:cNvSpPr>
          <p:nvPr/>
        </p:nvSpPr>
        <p:spPr>
          <a:xfrm>
            <a:off x="533400" y="685800"/>
            <a:ext cx="1905000" cy="990600"/>
          </a:xfrm>
          <a:prstGeom prst="rect">
            <a:avLst/>
          </a:prstGeom>
        </p:spPr>
        <p:txBody>
          <a:bodyPr>
            <a:normAutofit fontScale="90000" lnSpcReduction="10000"/>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id-ID" sz="1100" dirty="0" smtClean="0">
                <a:solidFill>
                  <a:schemeClr val="tx1"/>
                </a:solidFill>
              </a:rPr>
              <a:t>Sekol</a:t>
            </a:r>
            <a:r>
              <a:rPr lang="en-US" sz="1100" dirty="0" smtClean="0">
                <a:solidFill>
                  <a:schemeClr val="tx1"/>
                </a:solidFill>
              </a:rPr>
              <a:t>ah                 </a:t>
            </a:r>
            <a:r>
              <a:rPr lang="id-ID" sz="1100" dirty="0" smtClean="0">
                <a:solidFill>
                  <a:schemeClr val="tx1"/>
                </a:solidFill>
              </a:rPr>
              <a:t>  </a:t>
            </a:r>
            <a:r>
              <a:rPr lang="en-US" sz="1100" dirty="0" smtClean="0">
                <a:solidFill>
                  <a:schemeClr val="tx1"/>
                </a:solidFill>
              </a:rPr>
              <a:t>  </a:t>
            </a:r>
            <a:r>
              <a:rPr lang="id-ID" sz="1100" dirty="0" smtClean="0">
                <a:solidFill>
                  <a:schemeClr val="tx1"/>
                </a:solidFill>
              </a:rPr>
              <a:t> : </a:t>
            </a:r>
            <a:r>
              <a:rPr lang="en-US" sz="1100" dirty="0" smtClean="0">
                <a:solidFill>
                  <a:schemeClr val="tx1"/>
                </a:solidFill>
              </a:rPr>
              <a:t/>
            </a:r>
            <a:br>
              <a:rPr lang="en-US" sz="1100" dirty="0" smtClean="0">
                <a:solidFill>
                  <a:schemeClr val="tx1"/>
                </a:solidFill>
              </a:rPr>
            </a:br>
            <a:r>
              <a:rPr lang="id-ID" sz="1100" dirty="0" smtClean="0">
                <a:solidFill>
                  <a:schemeClr val="tx1"/>
                </a:solidFill>
              </a:rPr>
              <a:t>Kelas	</a:t>
            </a:r>
            <a:r>
              <a:rPr lang="en-US" sz="1100" dirty="0" smtClean="0">
                <a:solidFill>
                  <a:schemeClr val="tx1"/>
                </a:solidFill>
              </a:rPr>
              <a:t>    </a:t>
            </a:r>
            <a:r>
              <a:rPr lang="id-ID" sz="1100" dirty="0" smtClean="0">
                <a:solidFill>
                  <a:schemeClr val="tx1"/>
                </a:solidFill>
              </a:rPr>
              <a:t> </a:t>
            </a:r>
            <a:r>
              <a:rPr lang="en-US" sz="1100" dirty="0" smtClean="0">
                <a:solidFill>
                  <a:schemeClr val="tx1"/>
                </a:solidFill>
              </a:rPr>
              <a:t>   </a:t>
            </a:r>
            <a:r>
              <a:rPr lang="id-ID" sz="1100" dirty="0" smtClean="0">
                <a:solidFill>
                  <a:schemeClr val="tx1"/>
                </a:solidFill>
              </a:rPr>
              <a:t>:</a:t>
            </a:r>
            <a:r>
              <a:rPr lang="en-US" sz="1100" dirty="0" smtClean="0">
                <a:solidFill>
                  <a:schemeClr val="tx1"/>
                </a:solidFill>
              </a:rPr>
              <a:t/>
            </a:r>
            <a:br>
              <a:rPr lang="en-US" sz="1100" dirty="0" smtClean="0">
                <a:solidFill>
                  <a:schemeClr val="tx1"/>
                </a:solidFill>
              </a:rPr>
            </a:br>
            <a:r>
              <a:rPr lang="id-ID" sz="1100" dirty="0" smtClean="0">
                <a:solidFill>
                  <a:schemeClr val="tx1"/>
                </a:solidFill>
              </a:rPr>
              <a:t>Mata Pelajaran</a:t>
            </a:r>
            <a:r>
              <a:rPr lang="en-US" sz="1100" dirty="0" smtClean="0">
                <a:solidFill>
                  <a:schemeClr val="tx1"/>
                </a:solidFill>
              </a:rPr>
              <a:t>     </a:t>
            </a:r>
            <a:r>
              <a:rPr lang="id-ID" sz="1100" dirty="0" smtClean="0">
                <a:solidFill>
                  <a:schemeClr val="tx1"/>
                </a:solidFill>
              </a:rPr>
              <a:t> </a:t>
            </a:r>
            <a:r>
              <a:rPr lang="en-US" sz="1100" dirty="0" smtClean="0">
                <a:solidFill>
                  <a:schemeClr val="tx1"/>
                </a:solidFill>
              </a:rPr>
              <a:t>     </a:t>
            </a:r>
            <a:r>
              <a:rPr lang="id-ID" sz="1100" dirty="0" smtClean="0">
                <a:solidFill>
                  <a:schemeClr val="tx1"/>
                </a:solidFill>
              </a:rPr>
              <a:t>: </a:t>
            </a:r>
            <a:r>
              <a:rPr lang="en-US" sz="1200" dirty="0" smtClean="0">
                <a:solidFill>
                  <a:schemeClr val="tx1"/>
                </a:solidFill>
              </a:rPr>
              <a:t/>
            </a:r>
            <a:br>
              <a:rPr lang="en-US" sz="1200" dirty="0" smtClean="0">
                <a:solidFill>
                  <a:schemeClr val="tx1"/>
                </a:solidFill>
              </a:rPr>
            </a:br>
            <a:r>
              <a:rPr lang="id-ID" sz="1200" dirty="0" smtClean="0">
                <a:solidFill>
                  <a:schemeClr val="tx1"/>
                </a:solidFill>
              </a:rPr>
              <a:t>Semester	</a:t>
            </a:r>
            <a:r>
              <a:rPr lang="en-US" sz="1200" dirty="0" smtClean="0">
                <a:solidFill>
                  <a:schemeClr val="tx1"/>
                </a:solidFill>
              </a:rPr>
              <a:t> </a:t>
            </a:r>
            <a:r>
              <a:rPr lang="id-ID" sz="1200" dirty="0" smtClean="0">
                <a:solidFill>
                  <a:schemeClr val="tx1"/>
                </a:solidFill>
              </a:rPr>
              <a:t> </a:t>
            </a:r>
            <a:r>
              <a:rPr lang="en-US" sz="1200" dirty="0" smtClean="0">
                <a:solidFill>
                  <a:schemeClr val="tx1"/>
                </a:solidFill>
              </a:rPr>
              <a:t>     </a:t>
            </a:r>
            <a:r>
              <a:rPr lang="id-ID" sz="1200" dirty="0" smtClean="0">
                <a:solidFill>
                  <a:schemeClr val="tx1"/>
                </a:solidFill>
              </a:rPr>
              <a:t>:</a:t>
            </a:r>
            <a:r>
              <a:rPr lang="en-US" sz="1200" dirty="0" smtClean="0">
                <a:solidFill>
                  <a:schemeClr val="tx1"/>
                </a:solidFill>
              </a:rPr>
              <a:t/>
            </a:r>
            <a:br>
              <a:rPr lang="en-US" sz="1200" dirty="0" smtClean="0">
                <a:solidFill>
                  <a:schemeClr val="tx1"/>
                </a:solidFill>
              </a:rPr>
            </a:br>
            <a:r>
              <a:rPr lang="fi-FI" sz="1200" dirty="0" smtClean="0">
                <a:solidFill>
                  <a:schemeClr val="tx1"/>
                </a:solidFill>
              </a:rPr>
              <a:t>S</a:t>
            </a:r>
            <a:r>
              <a:rPr lang="en-US" sz="1200" dirty="0" err="1" smtClean="0">
                <a:solidFill>
                  <a:schemeClr val="tx1"/>
                </a:solidFill>
              </a:rPr>
              <a:t>tandar</a:t>
            </a:r>
            <a:r>
              <a:rPr lang="en-US" sz="1200" dirty="0" smtClean="0">
                <a:solidFill>
                  <a:schemeClr val="tx1"/>
                </a:solidFill>
              </a:rPr>
              <a:t> </a:t>
            </a:r>
            <a:r>
              <a:rPr lang="en-US" sz="1200" dirty="0" err="1" smtClean="0">
                <a:solidFill>
                  <a:schemeClr val="tx1"/>
                </a:solidFill>
              </a:rPr>
              <a:t>Kompetensi</a:t>
            </a:r>
            <a:r>
              <a:rPr lang="en-US" sz="1200" dirty="0" smtClean="0">
                <a:solidFill>
                  <a:schemeClr val="tx1"/>
                </a:solidFill>
              </a:rPr>
              <a:t> :</a:t>
            </a:r>
            <a:br>
              <a:rPr lang="en-US" sz="1200" dirty="0" smtClean="0">
                <a:solidFill>
                  <a:schemeClr val="tx1"/>
                </a:solidFill>
              </a:rPr>
            </a:br>
            <a:endParaRPr lang="en-US" sz="1200" dirty="0" smtClean="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70321154"/>
              </p:ext>
            </p:extLst>
          </p:nvPr>
        </p:nvGraphicFramePr>
        <p:xfrm>
          <a:off x="457200" y="1752600"/>
          <a:ext cx="8077198" cy="2667000"/>
        </p:xfrm>
        <a:graphic>
          <a:graphicData uri="http://schemas.openxmlformats.org/drawingml/2006/table">
            <a:tbl>
              <a:tblPr/>
              <a:tblGrid>
                <a:gridCol w="762000"/>
                <a:gridCol w="762000"/>
                <a:gridCol w="1371600"/>
                <a:gridCol w="1079660"/>
                <a:gridCol w="455863"/>
                <a:gridCol w="1344256"/>
                <a:gridCol w="1344256"/>
                <a:gridCol w="432529"/>
                <a:gridCol w="525034"/>
              </a:tblGrid>
              <a:tr h="195580">
                <a:tc rowSpan="2">
                  <a:txBody>
                    <a:bodyPr/>
                    <a:lstStyle/>
                    <a:p>
                      <a:pPr marL="0" marR="0" algn="ctr">
                        <a:spcBef>
                          <a:spcPts val="0"/>
                        </a:spcBef>
                        <a:spcAft>
                          <a:spcPts val="0"/>
                        </a:spcAft>
                      </a:pPr>
                      <a:endParaRPr lang="en-US" sz="900" dirty="0">
                        <a:latin typeface="Arial"/>
                        <a:ea typeface="Times New Roman"/>
                      </a:endParaRPr>
                    </a:p>
                    <a:p>
                      <a:pPr marL="0" marR="0" algn="ctr">
                        <a:spcBef>
                          <a:spcPts val="0"/>
                        </a:spcBef>
                        <a:spcAft>
                          <a:spcPts val="0"/>
                        </a:spcAft>
                      </a:pPr>
                      <a:r>
                        <a:rPr lang="fi-FI" sz="900" dirty="0">
                          <a:latin typeface="Arial"/>
                          <a:ea typeface="Times New Roman"/>
                        </a:rPr>
                        <a:t>Kompetensi </a:t>
                      </a:r>
                      <a:endParaRPr lang="en-US" sz="1000" dirty="0">
                        <a:latin typeface="Times New Roman"/>
                        <a:ea typeface="Times New Roman"/>
                      </a:endParaRPr>
                    </a:p>
                    <a:p>
                      <a:pPr marL="0" marR="0" algn="ctr">
                        <a:spcBef>
                          <a:spcPts val="0"/>
                        </a:spcBef>
                        <a:spcAft>
                          <a:spcPts val="0"/>
                        </a:spcAft>
                      </a:pPr>
                      <a:r>
                        <a:rPr lang="fi-FI" sz="900" dirty="0">
                          <a:latin typeface="Arial"/>
                          <a:ea typeface="Times New Roman"/>
                        </a:rPr>
                        <a:t>Dasar</a:t>
                      </a:r>
                      <a:endParaRPr lang="en-US" sz="10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fi-FI" sz="900" dirty="0">
                          <a:latin typeface="Arial"/>
                          <a:ea typeface="Times New Roman"/>
                        </a:rPr>
                        <a:t>Materi </a:t>
                      </a:r>
                      <a:endParaRPr lang="en-US" sz="1000" dirty="0">
                        <a:latin typeface="Times New Roman"/>
                        <a:ea typeface="Times New Roman"/>
                      </a:endParaRPr>
                    </a:p>
                    <a:p>
                      <a:pPr marL="0" marR="0" algn="ctr">
                        <a:spcBef>
                          <a:spcPts val="0"/>
                        </a:spcBef>
                        <a:spcAft>
                          <a:spcPts val="0"/>
                        </a:spcAft>
                      </a:pPr>
                      <a:r>
                        <a:rPr lang="fi-FI" sz="900" dirty="0">
                          <a:latin typeface="Arial"/>
                          <a:ea typeface="Times New Roman"/>
                        </a:rPr>
                        <a:t>Pembelajaran</a:t>
                      </a:r>
                      <a:endParaRPr lang="en-US" sz="10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000" dirty="0" smtClean="0">
                          <a:latin typeface="Arial"/>
                          <a:ea typeface="Times New Roman"/>
                        </a:rPr>
                        <a:t>Indikator Pencapaian Kompetensi</a:t>
                      </a:r>
                      <a:endParaRPr lang="en-US" sz="1050" dirty="0" smtClean="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1000" dirty="0" smtClean="0">
                          <a:latin typeface="Arial"/>
                          <a:ea typeface="Times New Roman"/>
                        </a:rPr>
                        <a:t>Kegiatan Pembelajaran *)</a:t>
                      </a:r>
                      <a:endParaRPr lang="en-US" sz="1050" dirty="0" smtClean="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100" dirty="0" err="1">
                          <a:latin typeface="Arial"/>
                          <a:ea typeface="Times New Roman"/>
                        </a:rPr>
                        <a:t>Penilaian</a:t>
                      </a:r>
                      <a:endParaRPr lang="en-US" sz="1200" dirty="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a:spcBef>
                          <a:spcPts val="0"/>
                        </a:spcBef>
                        <a:spcAft>
                          <a:spcPts val="0"/>
                        </a:spcAft>
                      </a:pPr>
                      <a:r>
                        <a:rPr lang="fi-FI" sz="900">
                          <a:latin typeface="Arial"/>
                          <a:ea typeface="Times New Roman"/>
                        </a:rPr>
                        <a:t>Alokasi</a:t>
                      </a:r>
                      <a:endParaRPr lang="en-US" sz="1000">
                        <a:latin typeface="Times New Roman"/>
                        <a:ea typeface="Times New Roman"/>
                      </a:endParaRPr>
                    </a:p>
                    <a:p>
                      <a:pPr marL="0" marR="0" algn="ctr">
                        <a:spcBef>
                          <a:spcPts val="0"/>
                        </a:spcBef>
                        <a:spcAft>
                          <a:spcPts val="0"/>
                        </a:spcAft>
                      </a:pPr>
                      <a:r>
                        <a:rPr lang="fi-FI" sz="900">
                          <a:latin typeface="Arial"/>
                          <a:ea typeface="Times New Roman"/>
                        </a:rPr>
                        <a:t>Waktu</a:t>
                      </a:r>
                      <a:endParaRPr lang="en-US"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fi-FI" sz="900">
                          <a:latin typeface="Arial"/>
                          <a:ea typeface="Times New Roman"/>
                        </a:rPr>
                        <a:t>Sumber </a:t>
                      </a:r>
                      <a:endParaRPr lang="en-US" sz="1000">
                        <a:latin typeface="Times New Roman"/>
                        <a:ea typeface="Times New Roman"/>
                      </a:endParaRPr>
                    </a:p>
                    <a:p>
                      <a:pPr marL="0" marR="0" algn="ctr">
                        <a:spcBef>
                          <a:spcPts val="0"/>
                        </a:spcBef>
                        <a:spcAft>
                          <a:spcPts val="0"/>
                        </a:spcAft>
                      </a:pPr>
                      <a:r>
                        <a:rPr lang="en-US" sz="900">
                          <a:latin typeface="Arial"/>
                          <a:ea typeface="Times New Roman"/>
                        </a:rPr>
                        <a:t>Belajar</a:t>
                      </a:r>
                      <a:endParaRPr lang="en-US" sz="1000">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900" dirty="0" err="1">
                          <a:latin typeface="Arial"/>
                          <a:ea typeface="Times New Roman"/>
                        </a:rPr>
                        <a:t>Teknik</a:t>
                      </a:r>
                      <a:endParaRPr lang="en-US" sz="10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err="1">
                          <a:latin typeface="Arial"/>
                          <a:ea typeface="Times New Roman"/>
                        </a:rPr>
                        <a:t>Bentuk</a:t>
                      </a:r>
                      <a:endParaRPr lang="en-US" sz="1000" dirty="0">
                        <a:latin typeface="Times New Roman"/>
                        <a:ea typeface="Times New Roman"/>
                      </a:endParaRPr>
                    </a:p>
                    <a:p>
                      <a:pPr marL="0" marR="0" algn="ctr">
                        <a:spcBef>
                          <a:spcPts val="0"/>
                        </a:spcBef>
                        <a:spcAft>
                          <a:spcPts val="0"/>
                        </a:spcAft>
                      </a:pPr>
                      <a:r>
                        <a:rPr lang="en-US" sz="900" dirty="0">
                          <a:latin typeface="Arial"/>
                          <a:ea typeface="Times New Roman"/>
                        </a:rPr>
                        <a:t> </a:t>
                      </a:r>
                      <a:r>
                        <a:rPr lang="en-US" sz="900" dirty="0" err="1">
                          <a:latin typeface="Arial"/>
                          <a:ea typeface="Times New Roman"/>
                        </a:rPr>
                        <a:t>Instrumen</a:t>
                      </a:r>
                      <a:endParaRPr lang="en-US" sz="10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900" dirty="0" err="1">
                          <a:latin typeface="Arial"/>
                          <a:ea typeface="Times New Roman"/>
                        </a:rPr>
                        <a:t>Contoh</a:t>
                      </a:r>
                      <a:endParaRPr lang="en-US" sz="1000" dirty="0">
                        <a:latin typeface="Times New Roman"/>
                        <a:ea typeface="Times New Roman"/>
                      </a:endParaRPr>
                    </a:p>
                    <a:p>
                      <a:pPr marL="0" marR="0" algn="ctr">
                        <a:spcBef>
                          <a:spcPts val="0"/>
                        </a:spcBef>
                        <a:spcAft>
                          <a:spcPts val="0"/>
                        </a:spcAft>
                      </a:pPr>
                      <a:r>
                        <a:rPr lang="en-US" sz="900" dirty="0" err="1">
                          <a:latin typeface="Arial"/>
                          <a:ea typeface="Times New Roman"/>
                        </a:rPr>
                        <a:t>Instrumen</a:t>
                      </a:r>
                      <a:endParaRPr lang="en-US" sz="10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2151380">
                <a:tc>
                  <a:txBody>
                    <a:bodyPr/>
                    <a:lstStyle/>
                    <a:p>
                      <a:pPr marL="342900" marR="0" lvl="0" indent="-342900">
                        <a:spcBef>
                          <a:spcPts val="0"/>
                        </a:spcBef>
                        <a:spcAft>
                          <a:spcPts val="0"/>
                        </a:spcAft>
                        <a:buFont typeface="+mj-lt"/>
                        <a:buAutoNum type="arabicPeriod"/>
                        <a:tabLst>
                          <a:tab pos="219075" algn="l"/>
                        </a:tabLst>
                      </a:pPr>
                      <a:endParaRPr lang="en-US" sz="7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7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7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a:buChar char=""/>
                        <a:tabLst>
                          <a:tab pos="160020" algn="l"/>
                          <a:tab pos="45720" algn="l"/>
                        </a:tabLst>
                      </a:pPr>
                      <a:endParaRPr lang="en-US" sz="7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a:spcBef>
                          <a:spcPts val="0"/>
                        </a:spcBef>
                        <a:spcAft>
                          <a:spcPts val="0"/>
                        </a:spcAft>
                        <a:tabLst>
                          <a:tab pos="45720" algn="l"/>
                        </a:tabLst>
                      </a:pPr>
                      <a:endParaRPr lang="en-US" sz="7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45720" algn="l"/>
                        </a:tabLst>
                      </a:pPr>
                      <a:endParaRPr lang="en-US" sz="7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810" marR="0">
                        <a:spcBef>
                          <a:spcPts val="0"/>
                        </a:spcBef>
                        <a:spcAft>
                          <a:spcPts val="0"/>
                        </a:spcAft>
                        <a:tabLst>
                          <a:tab pos="118110" algn="l"/>
                        </a:tabLst>
                      </a:pPr>
                      <a:endParaRPr lang="en-US" sz="7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7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1200"/>
                        </a:spcAft>
                      </a:pPr>
                      <a:endParaRPr lang="en-US" sz="7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itle 1"/>
          <p:cNvSpPr txBox="1">
            <a:spLocks/>
          </p:cNvSpPr>
          <p:nvPr/>
        </p:nvSpPr>
        <p:spPr bwMode="auto">
          <a:xfrm>
            <a:off x="495300" y="4665406"/>
            <a:ext cx="1981200" cy="914400"/>
          </a:xfrm>
          <a:prstGeom prst="rect">
            <a:avLst/>
          </a:prstGeom>
          <a:noFill/>
          <a:ln w="9525">
            <a:noFill/>
            <a:miter lim="800000"/>
            <a:headEnd/>
            <a:tailEnd/>
          </a:ln>
          <a:effectLst/>
        </p:spPr>
        <p:txBody>
          <a:bodyPr anchor="ctr" anchorCtr="1"/>
          <a:lstStyle/>
          <a:p>
            <a:pPr>
              <a:defRPr/>
            </a:pPr>
            <a:r>
              <a:rPr lang="en-US" sz="1100" kern="0" dirty="0" err="1">
                <a:effectLst>
                  <a:outerShdw blurRad="38100" dist="38100" dir="2700000" algn="tl">
                    <a:srgbClr val="C0C0C0"/>
                  </a:outerShdw>
                </a:effectLst>
                <a:latin typeface="+mj-lt"/>
                <a:ea typeface="+mj-ea"/>
                <a:cs typeface="+mj-cs"/>
              </a:rPr>
              <a:t>Mengetahui</a:t>
            </a:r>
            <a:r>
              <a:rPr lang="en-US" sz="1100" kern="0" dirty="0">
                <a:effectLst>
                  <a:outerShdw blurRad="38100" dist="38100" dir="2700000" algn="tl">
                    <a:srgbClr val="C0C0C0"/>
                  </a:outerShdw>
                </a:effectLst>
                <a:latin typeface="+mj-lt"/>
                <a:ea typeface="+mj-ea"/>
                <a:cs typeface="+mj-cs"/>
              </a:rPr>
              <a:t>, </a:t>
            </a:r>
          </a:p>
          <a:p>
            <a:pPr>
              <a:defRPr/>
            </a:pPr>
            <a:r>
              <a:rPr lang="en-US" sz="1100" kern="0" dirty="0" err="1">
                <a:effectLst>
                  <a:outerShdw blurRad="38100" dist="38100" dir="2700000" algn="tl">
                    <a:srgbClr val="C0C0C0"/>
                  </a:outerShdw>
                </a:effectLst>
                <a:latin typeface="+mj-lt"/>
                <a:ea typeface="+mj-ea"/>
                <a:cs typeface="+mj-cs"/>
              </a:rPr>
              <a:t>Kepala</a:t>
            </a:r>
            <a:r>
              <a:rPr lang="en-US" sz="1100" kern="0" dirty="0">
                <a:effectLst>
                  <a:outerShdw blurRad="38100" dist="38100" dir="2700000" algn="tl">
                    <a:srgbClr val="C0C0C0"/>
                  </a:outerShdw>
                </a:effectLst>
                <a:latin typeface="+mj-lt"/>
                <a:ea typeface="+mj-ea"/>
                <a:cs typeface="+mj-cs"/>
              </a:rPr>
              <a:t> </a:t>
            </a:r>
            <a:r>
              <a:rPr lang="en-US" sz="1100" kern="0" dirty="0" smtClean="0">
                <a:effectLst>
                  <a:outerShdw blurRad="38100" dist="38100" dir="2700000" algn="tl">
                    <a:srgbClr val="C0C0C0"/>
                  </a:outerShdw>
                </a:effectLst>
                <a:latin typeface="+mj-lt"/>
                <a:ea typeface="+mj-ea"/>
                <a:cs typeface="+mj-cs"/>
              </a:rPr>
              <a:t>S</a:t>
            </a:r>
            <a:r>
              <a:rPr lang="id-ID" sz="1100" kern="0" dirty="0" smtClean="0">
                <a:effectLst>
                  <a:outerShdw blurRad="38100" dist="38100" dir="2700000" algn="tl">
                    <a:srgbClr val="C0C0C0"/>
                  </a:outerShdw>
                </a:effectLst>
                <a:latin typeface="+mj-lt"/>
                <a:ea typeface="+mj-ea"/>
                <a:cs typeface="+mj-cs"/>
              </a:rPr>
              <a:t>ekolah</a:t>
            </a:r>
            <a:r>
              <a:rPr lang="en-US" sz="1100" kern="0" dirty="0" smtClean="0">
                <a:effectLst>
                  <a:outerShdw blurRad="38100" dist="38100" dir="2700000" algn="tl">
                    <a:srgbClr val="C0C0C0"/>
                  </a:outerShdw>
                </a:effectLst>
                <a:latin typeface="+mj-lt"/>
                <a:ea typeface="+mj-ea"/>
                <a:cs typeface="+mj-cs"/>
              </a:rPr>
              <a:t>  </a:t>
            </a:r>
            <a:r>
              <a:rPr lang="en-US" sz="1100" kern="0" dirty="0">
                <a:effectLst>
                  <a:outerShdw blurRad="38100" dist="38100" dir="2700000" algn="tl">
                    <a:srgbClr val="C0C0C0"/>
                  </a:outerShdw>
                </a:effectLst>
                <a:latin typeface="+mj-lt"/>
                <a:ea typeface="+mj-ea"/>
                <a:cs typeface="+mj-cs"/>
              </a:rPr>
              <a:t>…..                 </a:t>
            </a:r>
            <a:r>
              <a:rPr lang="id-ID" sz="1100" kern="0" dirty="0">
                <a:effectLst>
                  <a:outerShdw blurRad="38100" dist="38100" dir="2700000" algn="tl">
                    <a:srgbClr val="C0C0C0"/>
                  </a:outerShdw>
                </a:effectLst>
                <a:latin typeface="+mj-lt"/>
                <a:ea typeface="+mj-ea"/>
                <a:cs typeface="+mj-cs"/>
              </a:rPr>
              <a:t>  </a:t>
            </a:r>
            <a:r>
              <a:rPr lang="en-US" sz="1100" kern="0" dirty="0">
                <a:effectLst>
                  <a:outerShdw blurRad="38100" dist="38100" dir="2700000" algn="tl">
                    <a:srgbClr val="C0C0C0"/>
                  </a:outerShdw>
                </a:effectLst>
                <a:latin typeface="+mj-lt"/>
                <a:ea typeface="+mj-ea"/>
                <a:cs typeface="+mj-cs"/>
              </a:rPr>
              <a:t/>
            </a:r>
            <a:br>
              <a:rPr lang="en-US" sz="1100" kern="0" dirty="0">
                <a:effectLst>
                  <a:outerShdw blurRad="38100" dist="38100" dir="2700000" algn="tl">
                    <a:srgbClr val="C0C0C0"/>
                  </a:outerShdw>
                </a:effectLst>
                <a:latin typeface="+mj-lt"/>
                <a:ea typeface="+mj-ea"/>
                <a:cs typeface="+mj-cs"/>
              </a:rPr>
            </a:br>
            <a:r>
              <a:rPr lang="en-US" sz="1100" kern="0" dirty="0">
                <a:effectLst>
                  <a:outerShdw blurRad="38100" dist="38100" dir="2700000" algn="tl">
                    <a:srgbClr val="C0C0C0"/>
                  </a:outerShdw>
                </a:effectLst>
                <a:latin typeface="+mj-lt"/>
                <a:ea typeface="+mj-ea"/>
                <a:cs typeface="+mj-cs"/>
              </a:rPr>
              <a:t/>
            </a:r>
            <a:br>
              <a:rPr lang="en-US" sz="1100" kern="0" dirty="0">
                <a:effectLst>
                  <a:outerShdw blurRad="38100" dist="38100" dir="2700000" algn="tl">
                    <a:srgbClr val="C0C0C0"/>
                  </a:outerShdw>
                </a:effectLst>
                <a:latin typeface="+mj-lt"/>
                <a:ea typeface="+mj-ea"/>
                <a:cs typeface="+mj-cs"/>
              </a:rPr>
            </a:br>
            <a:r>
              <a:rPr lang="en-US" sz="1200" kern="0" dirty="0">
                <a:effectLst>
                  <a:outerShdw blurRad="38100" dist="38100" dir="2700000" algn="tl">
                    <a:srgbClr val="C0C0C0"/>
                  </a:outerShdw>
                </a:effectLst>
                <a:latin typeface="+mj-lt"/>
                <a:ea typeface="+mj-ea"/>
                <a:cs typeface="+mj-cs"/>
              </a:rPr>
              <a:t/>
            </a:r>
            <a:br>
              <a:rPr lang="en-US" sz="1200" kern="0" dirty="0">
                <a:effectLst>
                  <a:outerShdw blurRad="38100" dist="38100" dir="2700000" algn="tl">
                    <a:srgbClr val="C0C0C0"/>
                  </a:outerShdw>
                </a:effectLst>
                <a:latin typeface="+mj-lt"/>
                <a:ea typeface="+mj-ea"/>
                <a:cs typeface="+mj-cs"/>
              </a:rPr>
            </a:br>
            <a:r>
              <a:rPr lang="en-US" sz="1200" kern="0" dirty="0">
                <a:effectLst>
                  <a:outerShdw blurRad="38100" dist="38100" dir="2700000" algn="tl">
                    <a:srgbClr val="C0C0C0"/>
                  </a:outerShdw>
                </a:effectLst>
                <a:latin typeface="+mj-lt"/>
                <a:ea typeface="+mj-ea"/>
                <a:cs typeface="+mj-cs"/>
              </a:rPr>
              <a:t>…………………………</a:t>
            </a:r>
          </a:p>
        </p:txBody>
      </p:sp>
      <p:sp>
        <p:nvSpPr>
          <p:cNvPr id="9" name="Title 1"/>
          <p:cNvSpPr txBox="1">
            <a:spLocks/>
          </p:cNvSpPr>
          <p:nvPr/>
        </p:nvSpPr>
        <p:spPr bwMode="auto">
          <a:xfrm>
            <a:off x="6629400" y="4495800"/>
            <a:ext cx="1981200" cy="914400"/>
          </a:xfrm>
          <a:prstGeom prst="rect">
            <a:avLst/>
          </a:prstGeom>
          <a:noFill/>
          <a:ln w="9525">
            <a:noFill/>
            <a:miter lim="800000"/>
            <a:headEnd/>
            <a:tailEnd/>
          </a:ln>
          <a:effectLst/>
        </p:spPr>
        <p:txBody>
          <a:bodyPr anchor="ctr" anchorCtr="1"/>
          <a:lstStyle/>
          <a:p>
            <a:pPr>
              <a:defRPr/>
            </a:pPr>
            <a:r>
              <a:rPr lang="en-US" sz="1100" kern="0" dirty="0">
                <a:effectLst>
                  <a:outerShdw blurRad="38100" dist="38100" dir="2700000" algn="tl">
                    <a:srgbClr val="C0C0C0"/>
                  </a:outerShdw>
                </a:effectLst>
                <a:latin typeface="+mj-lt"/>
                <a:ea typeface="+mj-ea"/>
                <a:cs typeface="+mj-cs"/>
              </a:rPr>
              <a:t>…………………………..</a:t>
            </a:r>
          </a:p>
          <a:p>
            <a:pPr>
              <a:defRPr/>
            </a:pPr>
            <a:r>
              <a:rPr lang="en-US" sz="1100" kern="0" dirty="0">
                <a:effectLst>
                  <a:outerShdw blurRad="38100" dist="38100" dir="2700000" algn="tl">
                    <a:srgbClr val="C0C0C0"/>
                  </a:outerShdw>
                </a:effectLst>
                <a:latin typeface="+mj-lt"/>
                <a:ea typeface="+mj-ea"/>
                <a:cs typeface="+mj-cs"/>
              </a:rPr>
              <a:t>Guru Mata </a:t>
            </a:r>
            <a:r>
              <a:rPr lang="en-US" sz="1100" kern="0" dirty="0" err="1">
                <a:effectLst>
                  <a:outerShdw blurRad="38100" dist="38100" dir="2700000" algn="tl">
                    <a:srgbClr val="C0C0C0"/>
                  </a:outerShdw>
                </a:effectLst>
                <a:latin typeface="+mj-lt"/>
                <a:ea typeface="+mj-ea"/>
                <a:cs typeface="+mj-cs"/>
              </a:rPr>
              <a:t>Pelajaran</a:t>
            </a:r>
            <a:r>
              <a:rPr lang="en-US" sz="1100" kern="0" dirty="0">
                <a:effectLst>
                  <a:outerShdw blurRad="38100" dist="38100" dir="2700000" algn="tl">
                    <a:srgbClr val="C0C0C0"/>
                  </a:outerShdw>
                </a:effectLst>
                <a:latin typeface="+mj-lt"/>
                <a:ea typeface="+mj-ea"/>
                <a:cs typeface="+mj-cs"/>
              </a:rPr>
              <a:t>               </a:t>
            </a:r>
            <a:r>
              <a:rPr lang="id-ID" sz="1100" kern="0" dirty="0">
                <a:effectLst>
                  <a:outerShdw blurRad="38100" dist="38100" dir="2700000" algn="tl">
                    <a:srgbClr val="C0C0C0"/>
                  </a:outerShdw>
                </a:effectLst>
                <a:latin typeface="+mj-lt"/>
                <a:ea typeface="+mj-ea"/>
                <a:cs typeface="+mj-cs"/>
              </a:rPr>
              <a:t>  </a:t>
            </a:r>
            <a:r>
              <a:rPr lang="en-US" sz="1100" kern="0" dirty="0">
                <a:effectLst>
                  <a:outerShdw blurRad="38100" dist="38100" dir="2700000" algn="tl">
                    <a:srgbClr val="C0C0C0"/>
                  </a:outerShdw>
                </a:effectLst>
                <a:latin typeface="+mj-lt"/>
                <a:ea typeface="+mj-ea"/>
                <a:cs typeface="+mj-cs"/>
              </a:rPr>
              <a:t/>
            </a:r>
            <a:br>
              <a:rPr lang="en-US" sz="1100" kern="0" dirty="0">
                <a:effectLst>
                  <a:outerShdw blurRad="38100" dist="38100" dir="2700000" algn="tl">
                    <a:srgbClr val="C0C0C0"/>
                  </a:outerShdw>
                </a:effectLst>
                <a:latin typeface="+mj-lt"/>
                <a:ea typeface="+mj-ea"/>
                <a:cs typeface="+mj-cs"/>
              </a:rPr>
            </a:br>
            <a:r>
              <a:rPr lang="en-US" sz="1100" kern="0" dirty="0">
                <a:effectLst>
                  <a:outerShdw blurRad="38100" dist="38100" dir="2700000" algn="tl">
                    <a:srgbClr val="C0C0C0"/>
                  </a:outerShdw>
                </a:effectLst>
                <a:latin typeface="+mj-lt"/>
                <a:ea typeface="+mj-ea"/>
                <a:cs typeface="+mj-cs"/>
              </a:rPr>
              <a:t/>
            </a:r>
            <a:br>
              <a:rPr lang="en-US" sz="1100" kern="0" dirty="0">
                <a:effectLst>
                  <a:outerShdw blurRad="38100" dist="38100" dir="2700000" algn="tl">
                    <a:srgbClr val="C0C0C0"/>
                  </a:outerShdw>
                </a:effectLst>
                <a:latin typeface="+mj-lt"/>
                <a:ea typeface="+mj-ea"/>
                <a:cs typeface="+mj-cs"/>
              </a:rPr>
            </a:br>
            <a:r>
              <a:rPr lang="en-US" sz="1200" kern="0" dirty="0">
                <a:effectLst>
                  <a:outerShdw blurRad="38100" dist="38100" dir="2700000" algn="tl">
                    <a:srgbClr val="C0C0C0"/>
                  </a:outerShdw>
                </a:effectLst>
                <a:latin typeface="+mj-lt"/>
                <a:ea typeface="+mj-ea"/>
                <a:cs typeface="+mj-cs"/>
              </a:rPr>
              <a:t/>
            </a:r>
            <a:br>
              <a:rPr lang="en-US" sz="1200" kern="0" dirty="0">
                <a:effectLst>
                  <a:outerShdw blurRad="38100" dist="38100" dir="2700000" algn="tl">
                    <a:srgbClr val="C0C0C0"/>
                  </a:outerShdw>
                </a:effectLst>
                <a:latin typeface="+mj-lt"/>
                <a:ea typeface="+mj-ea"/>
                <a:cs typeface="+mj-cs"/>
              </a:rPr>
            </a:br>
            <a:r>
              <a:rPr lang="en-US" sz="1200" kern="0" dirty="0">
                <a:effectLst>
                  <a:outerShdw blurRad="38100" dist="38100" dir="2700000" algn="tl">
                    <a:srgbClr val="C0C0C0"/>
                  </a:outerShdw>
                </a:effectLst>
                <a:latin typeface="+mj-lt"/>
                <a:ea typeface="+mj-ea"/>
                <a:cs typeface="+mj-cs"/>
              </a:rPr>
              <a:t>…………………………</a:t>
            </a:r>
          </a:p>
        </p:txBody>
      </p:sp>
      <p:sp>
        <p:nvSpPr>
          <p:cNvPr id="10" name="Rectangle 9"/>
          <p:cNvSpPr/>
          <p:nvPr/>
        </p:nvSpPr>
        <p:spPr>
          <a:xfrm>
            <a:off x="495300" y="5579806"/>
            <a:ext cx="7886700" cy="600164"/>
          </a:xfrm>
          <a:prstGeom prst="rect">
            <a:avLst/>
          </a:prstGeom>
        </p:spPr>
        <p:txBody>
          <a:bodyPr wrap="square">
            <a:spAutoFit/>
          </a:bodyPr>
          <a:lstStyle/>
          <a:p>
            <a:r>
              <a:rPr lang="fi-FI" sz="1100" dirty="0">
                <a:solidFill>
                  <a:srgbClr val="FF0000"/>
                </a:solidFill>
                <a:latin typeface="Tahoma" pitchFamily="34" charset="0"/>
                <a:ea typeface="Times New Roman" pitchFamily="18" charset="0"/>
                <a:cs typeface="Tahoma" pitchFamily="34" charset="0"/>
              </a:rPr>
              <a:t>Keterangan: </a:t>
            </a:r>
            <a:endParaRPr lang="en-US" sz="1100" dirty="0">
              <a:solidFill>
                <a:srgbClr val="FF0000"/>
              </a:solidFill>
              <a:ea typeface="Times New Roman" pitchFamily="18" charset="0"/>
              <a:cs typeface="Tahoma" pitchFamily="34" charset="0"/>
            </a:endParaRPr>
          </a:p>
          <a:p>
            <a:r>
              <a:rPr lang="fi-FI" sz="1100" dirty="0">
                <a:solidFill>
                  <a:srgbClr val="FF0000"/>
                </a:solidFill>
                <a:latin typeface="Tahoma" pitchFamily="34" charset="0"/>
                <a:ea typeface="Times New Roman" pitchFamily="18" charset="0"/>
                <a:cs typeface="Tahoma" pitchFamily="34" charset="0"/>
              </a:rPr>
              <a:t>*)  </a:t>
            </a:r>
            <a:r>
              <a:rPr lang="fi-FI" sz="1100" i="1" dirty="0">
                <a:solidFill>
                  <a:srgbClr val="FF0000"/>
                </a:solidFill>
                <a:latin typeface="Tahoma" pitchFamily="34" charset="0"/>
                <a:ea typeface="Times New Roman" pitchFamily="18" charset="0"/>
                <a:cs typeface="Tahoma" pitchFamily="34" charset="0"/>
              </a:rPr>
              <a:t>Sesuai Standar Proses, pelaksanaan kegiatan pembelajaran terdiri atas kegiatan pendahuluan, inti, dan penutup. </a:t>
            </a:r>
          </a:p>
          <a:p>
            <a:r>
              <a:rPr lang="sv-SE" sz="1100" i="1" dirty="0">
                <a:solidFill>
                  <a:srgbClr val="FF0000"/>
                </a:solidFill>
                <a:latin typeface="Tahoma" pitchFamily="34" charset="0"/>
                <a:ea typeface="Times New Roman" pitchFamily="18" charset="0"/>
                <a:cs typeface="Tahoma" pitchFamily="34" charset="0"/>
              </a:rPr>
              <a:t>       Dalam model silabus ini pada kolom kegiatan pembelajaran hanya </a:t>
            </a:r>
            <a:r>
              <a:rPr lang="sv-SE" sz="1100" b="1" i="1" dirty="0">
                <a:solidFill>
                  <a:srgbClr val="FF0000"/>
                </a:solidFill>
                <a:latin typeface="Tahoma" pitchFamily="34" charset="0"/>
                <a:ea typeface="Times New Roman" pitchFamily="18" charset="0"/>
                <a:cs typeface="Tahoma" pitchFamily="34" charset="0"/>
              </a:rPr>
              <a:t>berisi kegiatan inti.</a:t>
            </a:r>
            <a:endParaRPr lang="sv-SE" sz="1100" dirty="0">
              <a:solidFill>
                <a:srgbClr val="FF0000"/>
              </a:solidFill>
              <a:ea typeface="Times New Roman" pitchFamily="18" charset="0"/>
              <a:cs typeface="Tahoma" pitchFamily="34" charset="0"/>
            </a:endParaRPr>
          </a:p>
        </p:txBody>
      </p:sp>
    </p:spTree>
    <p:extLst>
      <p:ext uri="{BB962C8B-B14F-4D97-AF65-F5344CB8AC3E}">
        <p14:creationId xmlns:p14="http://schemas.microsoft.com/office/powerpoint/2010/main" val="4026453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normAutofit fontScale="90000"/>
          </a:bodyPr>
          <a:lstStyle/>
          <a:p>
            <a:r>
              <a:rPr lang="id-ID" sz="3200" dirty="0" smtClean="0"/>
              <a:t>                     SILABUS SEKOLAH INKLUSI</a:t>
            </a:r>
            <a:br>
              <a:rPr lang="id-ID" sz="3200" dirty="0" smtClean="0"/>
            </a:br>
            <a:r>
              <a:rPr lang="id-ID" sz="3200" dirty="0" smtClean="0">
                <a:solidFill>
                  <a:srgbClr val="FF0000"/>
                </a:solidFill>
              </a:rPr>
              <a:t>Kompetensi: </a:t>
            </a:r>
            <a:endParaRPr lang="id-ID" sz="3200" dirty="0">
              <a:solidFill>
                <a:srgbClr val="FF0000"/>
              </a:solidFill>
            </a:endParaRPr>
          </a:p>
        </p:txBody>
      </p:sp>
      <p:graphicFrame>
        <p:nvGraphicFramePr>
          <p:cNvPr id="6" name="Table Placeholder 5"/>
          <p:cNvGraphicFramePr>
            <a:graphicFrameLocks noGrp="1"/>
          </p:cNvGraphicFramePr>
          <p:nvPr>
            <p:ph type="tbl" idx="1"/>
            <p:extLst>
              <p:ext uri="{D42A27DB-BD31-4B8C-83A1-F6EECF244321}">
                <p14:modId xmlns:p14="http://schemas.microsoft.com/office/powerpoint/2010/main" val="640731437"/>
              </p:ext>
            </p:extLst>
          </p:nvPr>
        </p:nvGraphicFramePr>
        <p:xfrm>
          <a:off x="457200" y="1600200"/>
          <a:ext cx="8382000" cy="3886197"/>
        </p:xfrm>
        <a:graphic>
          <a:graphicData uri="http://schemas.openxmlformats.org/drawingml/2006/table">
            <a:tbl>
              <a:tblPr firstRow="1" bandRow="1">
                <a:tableStyleId>{5C22544A-7EE6-4342-B048-85BDC9FD1C3A}</a:tableStyleId>
              </a:tblPr>
              <a:tblGrid>
                <a:gridCol w="762000"/>
                <a:gridCol w="1066800"/>
                <a:gridCol w="914400"/>
                <a:gridCol w="838200"/>
                <a:gridCol w="914400"/>
                <a:gridCol w="685800"/>
                <a:gridCol w="838200"/>
                <a:gridCol w="685800"/>
                <a:gridCol w="762000"/>
                <a:gridCol w="914400"/>
              </a:tblGrid>
              <a:tr h="555171">
                <a:tc rowSpan="2">
                  <a:txBody>
                    <a:bodyPr/>
                    <a:lstStyle/>
                    <a:p>
                      <a:pPr algn="ctr"/>
                      <a:r>
                        <a:rPr lang="id-ID" sz="1400" dirty="0" smtClean="0"/>
                        <a:t>KD</a:t>
                      </a:r>
                      <a:endParaRPr lang="id-ID" sz="1400" dirty="0"/>
                    </a:p>
                  </a:txBody>
                  <a:tcPr/>
                </a:tc>
                <a:tc rowSpan="2">
                  <a:txBody>
                    <a:bodyPr/>
                    <a:lstStyle/>
                    <a:p>
                      <a:pPr algn="ctr"/>
                      <a:r>
                        <a:rPr lang="id-ID" sz="1400" dirty="0" smtClean="0"/>
                        <a:t>MATERI</a:t>
                      </a:r>
                      <a:endParaRPr lang="id-ID" sz="1400" dirty="0"/>
                    </a:p>
                  </a:txBody>
                  <a:tcPr/>
                </a:tc>
                <a:tc gridSpan="2">
                  <a:txBody>
                    <a:bodyPr/>
                    <a:lstStyle/>
                    <a:p>
                      <a:pPr algn="ctr"/>
                      <a:r>
                        <a:rPr lang="id-ID" sz="1400" dirty="0" smtClean="0"/>
                        <a:t>INDIKATOR</a:t>
                      </a:r>
                      <a:endParaRPr lang="id-ID" sz="1400" dirty="0"/>
                    </a:p>
                  </a:txBody>
                  <a:tcPr/>
                </a:tc>
                <a:tc hMerge="1">
                  <a:txBody>
                    <a:bodyPr/>
                    <a:lstStyle/>
                    <a:p>
                      <a:endParaRPr lang="id-ID" dirty="0"/>
                    </a:p>
                  </a:txBody>
                  <a:tcPr/>
                </a:tc>
                <a:tc gridSpan="2">
                  <a:txBody>
                    <a:bodyPr/>
                    <a:lstStyle/>
                    <a:p>
                      <a:pPr algn="ctr"/>
                      <a:r>
                        <a:rPr lang="id-ID" sz="1400" dirty="0" smtClean="0"/>
                        <a:t>PEMBELAJARAN</a:t>
                      </a:r>
                      <a:endParaRPr lang="id-ID" sz="1400" dirty="0"/>
                    </a:p>
                  </a:txBody>
                  <a:tcPr/>
                </a:tc>
                <a:tc hMerge="1">
                  <a:txBody>
                    <a:bodyPr/>
                    <a:lstStyle/>
                    <a:p>
                      <a:endParaRPr lang="id-ID" dirty="0"/>
                    </a:p>
                  </a:txBody>
                  <a:tcPr/>
                </a:tc>
                <a:tc gridSpan="2">
                  <a:txBody>
                    <a:bodyPr/>
                    <a:lstStyle/>
                    <a:p>
                      <a:pPr algn="ctr"/>
                      <a:r>
                        <a:rPr lang="id-ID" sz="1400" dirty="0" smtClean="0"/>
                        <a:t>PENILAIAN</a:t>
                      </a:r>
                      <a:endParaRPr lang="id-ID" sz="1400" dirty="0"/>
                    </a:p>
                  </a:txBody>
                  <a:tcPr/>
                </a:tc>
                <a:tc hMerge="1">
                  <a:txBody>
                    <a:bodyPr/>
                    <a:lstStyle/>
                    <a:p>
                      <a:endParaRPr lang="id-ID" dirty="0"/>
                    </a:p>
                  </a:txBody>
                  <a:tcPr/>
                </a:tc>
                <a:tc rowSpan="2">
                  <a:txBody>
                    <a:bodyPr/>
                    <a:lstStyle/>
                    <a:p>
                      <a:pPr algn="ctr"/>
                      <a:r>
                        <a:rPr lang="id-ID" sz="1400" dirty="0" smtClean="0"/>
                        <a:t>WAKTU</a:t>
                      </a:r>
                      <a:endParaRPr lang="id-ID" sz="1400" dirty="0"/>
                    </a:p>
                  </a:txBody>
                  <a:tcPr/>
                </a:tc>
                <a:tc rowSpan="2">
                  <a:txBody>
                    <a:bodyPr/>
                    <a:lstStyle/>
                    <a:p>
                      <a:pPr algn="ctr"/>
                      <a:r>
                        <a:rPr lang="id-ID" sz="1400" dirty="0" smtClean="0"/>
                        <a:t>SUMBER BELAJAR</a:t>
                      </a:r>
                      <a:endParaRPr lang="id-ID" sz="1400" dirty="0"/>
                    </a:p>
                  </a:txBody>
                  <a:tcPr/>
                </a:tc>
              </a:tr>
              <a:tr h="555171">
                <a:tc vMerge="1">
                  <a:txBody>
                    <a:bodyPr/>
                    <a:lstStyle/>
                    <a:p>
                      <a:endParaRPr lang="id-ID" dirty="0"/>
                    </a:p>
                  </a:txBody>
                  <a:tcPr/>
                </a:tc>
                <a:tc vMerge="1">
                  <a:txBody>
                    <a:bodyPr/>
                    <a:lstStyle/>
                    <a:p>
                      <a:endParaRPr lang="id-ID" dirty="0"/>
                    </a:p>
                  </a:txBody>
                  <a:tcPr/>
                </a:tc>
                <a:tc>
                  <a:txBody>
                    <a:bodyPr/>
                    <a:lstStyle/>
                    <a:p>
                      <a:pPr algn="ctr"/>
                      <a:r>
                        <a:rPr lang="id-ID" sz="1400" dirty="0" smtClean="0"/>
                        <a:t>REGULER</a:t>
                      </a:r>
                      <a:endParaRPr lang="id-ID" sz="1400" dirty="0"/>
                    </a:p>
                  </a:txBody>
                  <a:tcPr>
                    <a:solidFill>
                      <a:srgbClr val="0070C0"/>
                    </a:solidFill>
                  </a:tcPr>
                </a:tc>
                <a:tc>
                  <a:txBody>
                    <a:bodyPr/>
                    <a:lstStyle/>
                    <a:p>
                      <a:pPr algn="ctr"/>
                      <a:r>
                        <a:rPr lang="id-ID" sz="1400" dirty="0" smtClean="0"/>
                        <a:t>ABK </a:t>
                      </a:r>
                      <a:endParaRPr lang="id-ID" sz="1400" dirty="0"/>
                    </a:p>
                  </a:txBody>
                  <a:tcPr>
                    <a:solidFill>
                      <a:srgbClr val="0070C0"/>
                    </a:solidFill>
                  </a:tcPr>
                </a:tc>
                <a:tc>
                  <a:txBody>
                    <a:bodyPr/>
                    <a:lstStyle/>
                    <a:p>
                      <a:pPr algn="ctr"/>
                      <a:r>
                        <a:rPr lang="id-ID" sz="1400" dirty="0" smtClean="0"/>
                        <a:t>REGULER</a:t>
                      </a:r>
                      <a:endParaRPr lang="id-ID" sz="1400" dirty="0"/>
                    </a:p>
                  </a:txBody>
                  <a:tcPr>
                    <a:solidFill>
                      <a:srgbClr val="0070C0"/>
                    </a:solidFill>
                  </a:tcPr>
                </a:tc>
                <a:tc>
                  <a:txBody>
                    <a:bodyPr/>
                    <a:lstStyle/>
                    <a:p>
                      <a:pPr algn="ctr"/>
                      <a:r>
                        <a:rPr lang="id-ID" sz="1400" dirty="0" smtClean="0"/>
                        <a:t>ABK</a:t>
                      </a:r>
                      <a:endParaRPr lang="id-ID" sz="1400" dirty="0"/>
                    </a:p>
                  </a:txBody>
                  <a:tcPr>
                    <a:solidFill>
                      <a:srgbClr val="0070C0"/>
                    </a:solidFill>
                  </a:tcPr>
                </a:tc>
                <a:tc>
                  <a:txBody>
                    <a:bodyPr/>
                    <a:lstStyle/>
                    <a:p>
                      <a:pPr algn="ctr"/>
                      <a:r>
                        <a:rPr lang="id-ID" sz="1400" dirty="0" smtClean="0"/>
                        <a:t>REGULER</a:t>
                      </a:r>
                      <a:endParaRPr lang="id-ID" sz="1400" dirty="0"/>
                    </a:p>
                  </a:txBody>
                  <a:tcPr>
                    <a:solidFill>
                      <a:srgbClr val="0070C0"/>
                    </a:solidFill>
                  </a:tcPr>
                </a:tc>
                <a:tc>
                  <a:txBody>
                    <a:bodyPr/>
                    <a:lstStyle/>
                    <a:p>
                      <a:pPr algn="ctr"/>
                      <a:r>
                        <a:rPr lang="id-ID" sz="1400" dirty="0" smtClean="0"/>
                        <a:t>ABK</a:t>
                      </a:r>
                      <a:endParaRPr lang="id-ID" sz="1400" dirty="0"/>
                    </a:p>
                  </a:txBody>
                  <a:tcPr>
                    <a:solidFill>
                      <a:srgbClr val="0070C0"/>
                    </a:solidFill>
                  </a:tcPr>
                </a:tc>
                <a:tc vMerge="1">
                  <a:txBody>
                    <a:bodyPr/>
                    <a:lstStyle/>
                    <a:p>
                      <a:endParaRPr lang="id-ID" dirty="0"/>
                    </a:p>
                  </a:txBody>
                  <a:tcPr/>
                </a:tc>
                <a:tc vMerge="1">
                  <a:txBody>
                    <a:bodyPr/>
                    <a:lstStyle/>
                    <a:p>
                      <a:endParaRPr lang="id-ID" dirty="0"/>
                    </a:p>
                  </a:txBody>
                  <a:tcPr/>
                </a:tc>
              </a:tr>
              <a:tr h="555171">
                <a:tc>
                  <a:txBody>
                    <a:bodyPr/>
                    <a:lstStyle/>
                    <a:p>
                      <a:endParaRPr lang="id-ID" dirty="0"/>
                    </a:p>
                  </a:txBody>
                  <a:tcPr/>
                </a:tc>
                <a:tc>
                  <a:txBody>
                    <a:bodyPr/>
                    <a:lstStyle/>
                    <a:p>
                      <a:endParaRPr lang="id-ID"/>
                    </a:p>
                  </a:txBody>
                  <a:tcPr/>
                </a:tc>
                <a:tc>
                  <a:txBody>
                    <a:bodyPr/>
                    <a:lstStyle/>
                    <a:p>
                      <a:endParaRPr lang="id-ID" dirty="0"/>
                    </a:p>
                  </a:txBody>
                  <a:tcPr/>
                </a:tc>
                <a:tc>
                  <a:txBody>
                    <a:bodyPr/>
                    <a:lstStyle/>
                    <a:p>
                      <a:endParaRPr lang="id-ID" dirty="0"/>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555171">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555171">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555171">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r>
              <a:tr h="555171">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a:p>
                  </a:txBody>
                  <a:tcPr/>
                </a:tc>
                <a:tc>
                  <a:txBody>
                    <a:bodyPr/>
                    <a:lstStyle/>
                    <a:p>
                      <a:endParaRPr lang="id-ID" dirty="0"/>
                    </a:p>
                  </a:txBody>
                  <a:tcPr/>
                </a:tc>
              </a:tr>
            </a:tbl>
          </a:graphicData>
        </a:graphic>
      </p:graphicFrame>
      <p:sp>
        <p:nvSpPr>
          <p:cNvPr id="5" name="Date Placeholder 4"/>
          <p:cNvSpPr>
            <a:spLocks noGrp="1"/>
          </p:cNvSpPr>
          <p:nvPr>
            <p:ph type="dt" sz="half" idx="11"/>
          </p:nvPr>
        </p:nvSpPr>
        <p:spPr/>
        <p:txBody>
          <a:bodyPr/>
          <a:lstStyle/>
          <a:p>
            <a:pPr>
              <a:defRPr/>
            </a:pPr>
            <a:fld id="{30F89C2D-FC2C-4F27-A7C9-5203A96ED95C}" type="datetime1">
              <a:rPr lang="en-US" smtClean="0"/>
              <a:pPr>
                <a:defRPr/>
              </a:pPr>
              <a:t>11/20/2015</a:t>
            </a:fld>
            <a:endParaRPr lang="en-US"/>
          </a:p>
        </p:txBody>
      </p:sp>
      <p:sp>
        <p:nvSpPr>
          <p:cNvPr id="7" name="Title 1"/>
          <p:cNvSpPr txBox="1">
            <a:spLocks/>
          </p:cNvSpPr>
          <p:nvPr/>
        </p:nvSpPr>
        <p:spPr bwMode="auto">
          <a:xfrm>
            <a:off x="6781800" y="5562600"/>
            <a:ext cx="1981200" cy="762000"/>
          </a:xfrm>
          <a:prstGeom prst="rect">
            <a:avLst/>
          </a:prstGeom>
          <a:noFill/>
          <a:ln w="9525">
            <a:noFill/>
            <a:miter lim="800000"/>
            <a:headEnd/>
            <a:tailEnd/>
          </a:ln>
          <a:effectLst/>
        </p:spPr>
        <p:txBody>
          <a:bodyPr anchor="ctr" anchorCtr="1"/>
          <a:lstStyle/>
          <a:p>
            <a:pPr>
              <a:defRPr/>
            </a:pPr>
            <a:r>
              <a:rPr lang="en-US" sz="1100" kern="0" dirty="0">
                <a:effectLst>
                  <a:outerShdw blurRad="38100" dist="38100" dir="2700000" algn="tl">
                    <a:srgbClr val="C0C0C0"/>
                  </a:outerShdw>
                </a:effectLst>
                <a:latin typeface="+mj-lt"/>
                <a:ea typeface="+mj-ea"/>
                <a:cs typeface="+mj-cs"/>
              </a:rPr>
              <a:t>…………………………..</a:t>
            </a:r>
          </a:p>
          <a:p>
            <a:pPr>
              <a:defRPr/>
            </a:pPr>
            <a:r>
              <a:rPr lang="en-US" sz="1100" kern="0" dirty="0">
                <a:effectLst>
                  <a:outerShdw blurRad="38100" dist="38100" dir="2700000" algn="tl">
                    <a:srgbClr val="C0C0C0"/>
                  </a:outerShdw>
                </a:effectLst>
                <a:latin typeface="+mj-lt"/>
                <a:ea typeface="+mj-ea"/>
                <a:cs typeface="+mj-cs"/>
              </a:rPr>
              <a:t>Guru Mata </a:t>
            </a:r>
            <a:r>
              <a:rPr lang="en-US" sz="1100" kern="0" dirty="0" err="1">
                <a:effectLst>
                  <a:outerShdw blurRad="38100" dist="38100" dir="2700000" algn="tl">
                    <a:srgbClr val="C0C0C0"/>
                  </a:outerShdw>
                </a:effectLst>
                <a:latin typeface="+mj-lt"/>
                <a:ea typeface="+mj-ea"/>
                <a:cs typeface="+mj-cs"/>
              </a:rPr>
              <a:t>Pelajaran</a:t>
            </a:r>
            <a:r>
              <a:rPr lang="en-US" sz="1100" kern="0" dirty="0">
                <a:effectLst>
                  <a:outerShdw blurRad="38100" dist="38100" dir="2700000" algn="tl">
                    <a:srgbClr val="C0C0C0"/>
                  </a:outerShdw>
                </a:effectLst>
                <a:latin typeface="+mj-lt"/>
                <a:ea typeface="+mj-ea"/>
                <a:cs typeface="+mj-cs"/>
              </a:rPr>
              <a:t>  </a:t>
            </a:r>
            <a:endParaRPr lang="id-ID" sz="1100" kern="0" dirty="0" smtClean="0">
              <a:effectLst>
                <a:outerShdw blurRad="38100" dist="38100" dir="2700000" algn="tl">
                  <a:srgbClr val="C0C0C0"/>
                </a:outerShdw>
              </a:effectLst>
              <a:latin typeface="+mj-lt"/>
              <a:ea typeface="+mj-ea"/>
              <a:cs typeface="+mj-cs"/>
            </a:endParaRPr>
          </a:p>
          <a:p>
            <a:pPr>
              <a:defRPr/>
            </a:pPr>
            <a:r>
              <a:rPr lang="en-US" sz="1100" kern="0" dirty="0" smtClean="0">
                <a:effectLst>
                  <a:outerShdw blurRad="38100" dist="38100" dir="2700000" algn="tl">
                    <a:srgbClr val="C0C0C0"/>
                  </a:outerShdw>
                </a:effectLst>
                <a:latin typeface="+mj-lt"/>
                <a:ea typeface="+mj-ea"/>
                <a:cs typeface="+mj-cs"/>
              </a:rPr>
              <a:t>             </a:t>
            </a:r>
            <a:r>
              <a:rPr lang="id-ID" sz="1100" kern="0" dirty="0" smtClean="0">
                <a:effectLst>
                  <a:outerShdw blurRad="38100" dist="38100" dir="2700000" algn="tl">
                    <a:srgbClr val="C0C0C0"/>
                  </a:outerShdw>
                </a:effectLst>
                <a:latin typeface="+mj-lt"/>
                <a:ea typeface="+mj-ea"/>
                <a:cs typeface="+mj-cs"/>
              </a:rPr>
              <a:t>  </a:t>
            </a:r>
            <a:r>
              <a:rPr lang="en-US" sz="1200" kern="0" dirty="0">
                <a:effectLst>
                  <a:outerShdw blurRad="38100" dist="38100" dir="2700000" algn="tl">
                    <a:srgbClr val="C0C0C0"/>
                  </a:outerShdw>
                </a:effectLst>
                <a:latin typeface="+mj-lt"/>
                <a:ea typeface="+mj-ea"/>
                <a:cs typeface="+mj-cs"/>
              </a:rPr>
              <a:t/>
            </a:r>
            <a:br>
              <a:rPr lang="en-US" sz="1200" kern="0" dirty="0">
                <a:effectLst>
                  <a:outerShdw blurRad="38100" dist="38100" dir="2700000" algn="tl">
                    <a:srgbClr val="C0C0C0"/>
                  </a:outerShdw>
                </a:effectLst>
                <a:latin typeface="+mj-lt"/>
                <a:ea typeface="+mj-ea"/>
                <a:cs typeface="+mj-cs"/>
              </a:rPr>
            </a:br>
            <a:r>
              <a:rPr lang="en-US" sz="1200" kern="0" dirty="0">
                <a:effectLst>
                  <a:outerShdw blurRad="38100" dist="38100" dir="2700000" algn="tl">
                    <a:srgbClr val="C0C0C0"/>
                  </a:outerShdw>
                </a:effectLst>
                <a:latin typeface="+mj-lt"/>
                <a:ea typeface="+mj-ea"/>
                <a:cs typeface="+mj-cs"/>
              </a:rPr>
              <a:t>…………………………</a:t>
            </a:r>
          </a:p>
        </p:txBody>
      </p:sp>
      <p:sp>
        <p:nvSpPr>
          <p:cNvPr id="8" name="Title 1"/>
          <p:cNvSpPr txBox="1">
            <a:spLocks/>
          </p:cNvSpPr>
          <p:nvPr/>
        </p:nvSpPr>
        <p:spPr bwMode="auto">
          <a:xfrm>
            <a:off x="458429" y="5584722"/>
            <a:ext cx="1981200" cy="739878"/>
          </a:xfrm>
          <a:prstGeom prst="rect">
            <a:avLst/>
          </a:prstGeom>
          <a:noFill/>
          <a:ln w="9525">
            <a:noFill/>
            <a:miter lim="800000"/>
            <a:headEnd/>
            <a:tailEnd/>
          </a:ln>
          <a:effectLst/>
        </p:spPr>
        <p:txBody>
          <a:bodyPr anchor="ctr" anchorCtr="1"/>
          <a:lstStyle/>
          <a:p>
            <a:pPr>
              <a:defRPr/>
            </a:pPr>
            <a:r>
              <a:rPr lang="en-US" sz="1100" kern="0" dirty="0" err="1">
                <a:effectLst>
                  <a:outerShdw blurRad="38100" dist="38100" dir="2700000" algn="tl">
                    <a:srgbClr val="C0C0C0"/>
                  </a:outerShdw>
                </a:effectLst>
                <a:latin typeface="+mj-lt"/>
                <a:ea typeface="+mj-ea"/>
                <a:cs typeface="+mj-cs"/>
              </a:rPr>
              <a:t>Mengetahui</a:t>
            </a:r>
            <a:r>
              <a:rPr lang="en-US" sz="1100" kern="0" dirty="0">
                <a:effectLst>
                  <a:outerShdw blurRad="38100" dist="38100" dir="2700000" algn="tl">
                    <a:srgbClr val="C0C0C0"/>
                  </a:outerShdw>
                </a:effectLst>
                <a:latin typeface="+mj-lt"/>
                <a:ea typeface="+mj-ea"/>
                <a:cs typeface="+mj-cs"/>
              </a:rPr>
              <a:t>, </a:t>
            </a:r>
          </a:p>
          <a:p>
            <a:pPr>
              <a:defRPr/>
            </a:pPr>
            <a:r>
              <a:rPr lang="en-US" sz="1100" kern="0" dirty="0" err="1">
                <a:effectLst>
                  <a:outerShdw blurRad="38100" dist="38100" dir="2700000" algn="tl">
                    <a:srgbClr val="C0C0C0"/>
                  </a:outerShdw>
                </a:effectLst>
                <a:latin typeface="+mj-lt"/>
                <a:ea typeface="+mj-ea"/>
                <a:cs typeface="+mj-cs"/>
              </a:rPr>
              <a:t>Kepala</a:t>
            </a:r>
            <a:r>
              <a:rPr lang="en-US" sz="1100" kern="0" dirty="0">
                <a:effectLst>
                  <a:outerShdw blurRad="38100" dist="38100" dir="2700000" algn="tl">
                    <a:srgbClr val="C0C0C0"/>
                  </a:outerShdw>
                </a:effectLst>
                <a:latin typeface="+mj-lt"/>
                <a:ea typeface="+mj-ea"/>
                <a:cs typeface="+mj-cs"/>
              </a:rPr>
              <a:t> </a:t>
            </a:r>
            <a:r>
              <a:rPr lang="en-US" sz="1100" kern="0" dirty="0" smtClean="0">
                <a:effectLst>
                  <a:outerShdw blurRad="38100" dist="38100" dir="2700000" algn="tl">
                    <a:srgbClr val="C0C0C0"/>
                  </a:outerShdw>
                </a:effectLst>
                <a:latin typeface="+mj-lt"/>
                <a:ea typeface="+mj-ea"/>
                <a:cs typeface="+mj-cs"/>
              </a:rPr>
              <a:t>S</a:t>
            </a:r>
            <a:r>
              <a:rPr lang="id-ID" sz="1100" kern="0" dirty="0" smtClean="0">
                <a:effectLst>
                  <a:outerShdw blurRad="38100" dist="38100" dir="2700000" algn="tl">
                    <a:srgbClr val="C0C0C0"/>
                  </a:outerShdw>
                </a:effectLst>
                <a:latin typeface="+mj-lt"/>
                <a:ea typeface="+mj-ea"/>
                <a:cs typeface="+mj-cs"/>
              </a:rPr>
              <a:t>ekolah</a:t>
            </a:r>
            <a:r>
              <a:rPr lang="en-US" sz="1100" kern="0" dirty="0" smtClean="0">
                <a:effectLst>
                  <a:outerShdw blurRad="38100" dist="38100" dir="2700000" algn="tl">
                    <a:srgbClr val="C0C0C0"/>
                  </a:outerShdw>
                </a:effectLst>
                <a:latin typeface="+mj-lt"/>
                <a:ea typeface="+mj-ea"/>
                <a:cs typeface="+mj-cs"/>
              </a:rPr>
              <a:t>  </a:t>
            </a:r>
            <a:r>
              <a:rPr lang="en-US" sz="1100" kern="0" dirty="0">
                <a:effectLst>
                  <a:outerShdw blurRad="38100" dist="38100" dir="2700000" algn="tl">
                    <a:srgbClr val="C0C0C0"/>
                  </a:outerShdw>
                </a:effectLst>
                <a:latin typeface="+mj-lt"/>
                <a:ea typeface="+mj-ea"/>
                <a:cs typeface="+mj-cs"/>
              </a:rPr>
              <a:t>…..                 </a:t>
            </a:r>
            <a:r>
              <a:rPr lang="id-ID" sz="1100" kern="0" dirty="0">
                <a:effectLst>
                  <a:outerShdw blurRad="38100" dist="38100" dir="2700000" algn="tl">
                    <a:srgbClr val="C0C0C0"/>
                  </a:outerShdw>
                </a:effectLst>
                <a:latin typeface="+mj-lt"/>
                <a:ea typeface="+mj-ea"/>
                <a:cs typeface="+mj-cs"/>
              </a:rPr>
              <a:t>  </a:t>
            </a:r>
          </a:p>
          <a:p>
            <a:pPr>
              <a:defRPr/>
            </a:pPr>
            <a:r>
              <a:rPr lang="en-US" sz="1200" kern="0" dirty="0">
                <a:effectLst>
                  <a:outerShdw blurRad="38100" dist="38100" dir="2700000" algn="tl">
                    <a:srgbClr val="C0C0C0"/>
                  </a:outerShdw>
                </a:effectLst>
                <a:latin typeface="+mj-lt"/>
                <a:ea typeface="+mj-ea"/>
                <a:cs typeface="+mj-cs"/>
              </a:rPr>
              <a:t/>
            </a:r>
            <a:br>
              <a:rPr lang="en-US" sz="1200" kern="0" dirty="0">
                <a:effectLst>
                  <a:outerShdw blurRad="38100" dist="38100" dir="2700000" algn="tl">
                    <a:srgbClr val="C0C0C0"/>
                  </a:outerShdw>
                </a:effectLst>
                <a:latin typeface="+mj-lt"/>
                <a:ea typeface="+mj-ea"/>
                <a:cs typeface="+mj-cs"/>
              </a:rPr>
            </a:br>
            <a:r>
              <a:rPr lang="en-US" sz="1200" kern="0" dirty="0">
                <a:effectLst>
                  <a:outerShdw blurRad="38100" dist="38100" dir="2700000" algn="tl">
                    <a:srgbClr val="C0C0C0"/>
                  </a:outerShdw>
                </a:effectLst>
                <a:latin typeface="+mj-lt"/>
                <a:ea typeface="+mj-ea"/>
                <a:cs typeface="+mj-cs"/>
              </a:rPr>
              <a:t>…………………………</a:t>
            </a:r>
          </a:p>
        </p:txBody>
      </p:sp>
    </p:spTree>
    <p:extLst>
      <p:ext uri="{BB962C8B-B14F-4D97-AF65-F5344CB8AC3E}">
        <p14:creationId xmlns:p14="http://schemas.microsoft.com/office/powerpoint/2010/main" val="24272307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24</a:t>
            </a:fld>
            <a:endParaRPr lang="en-US"/>
          </a:p>
        </p:txBody>
      </p:sp>
      <p:sp>
        <p:nvSpPr>
          <p:cNvPr id="6" name="Content Placeholder 5"/>
          <p:cNvSpPr>
            <a:spLocks noGrp="1"/>
          </p:cNvSpPr>
          <p:nvPr>
            <p:ph sz="quarter" idx="1"/>
          </p:nvPr>
        </p:nvSpPr>
        <p:spPr>
          <a:ln>
            <a:solidFill>
              <a:schemeClr val="accent1"/>
            </a:solidFill>
          </a:ln>
        </p:spPr>
        <p:txBody>
          <a:bodyPr>
            <a:normAutofit fontScale="92500"/>
          </a:bodyPr>
          <a:lstStyle/>
          <a:p>
            <a:pPr marL="0" indent="0" algn="ctr">
              <a:buNone/>
            </a:pPr>
            <a:r>
              <a:rPr lang="id-ID" sz="10400" b="1" dirty="0">
                <a:solidFill>
                  <a:srgbClr val="FF0000"/>
                </a:solidFill>
              </a:rPr>
              <a:t>PENYUSUNAN </a:t>
            </a:r>
            <a:r>
              <a:rPr lang="id-ID" sz="10400" b="1" dirty="0" smtClean="0">
                <a:solidFill>
                  <a:srgbClr val="FF0000"/>
                </a:solidFill>
              </a:rPr>
              <a:t>RPP </a:t>
            </a:r>
          </a:p>
          <a:p>
            <a:pPr marL="0" indent="0" algn="ctr">
              <a:buNone/>
            </a:pPr>
            <a:r>
              <a:rPr lang="id-ID" sz="8000" b="1" dirty="0" smtClean="0">
                <a:solidFill>
                  <a:srgbClr val="FFFF00"/>
                </a:solidFill>
              </a:rPr>
              <a:t>BERBASIS </a:t>
            </a:r>
            <a:r>
              <a:rPr lang="id-ID" sz="8000" b="1" dirty="0">
                <a:solidFill>
                  <a:srgbClr val="FFFF00"/>
                </a:solidFill>
              </a:rPr>
              <a:t>ASESMEN </a:t>
            </a:r>
            <a:endParaRPr lang="id-ID" sz="8000" dirty="0"/>
          </a:p>
        </p:txBody>
      </p:sp>
    </p:spTree>
    <p:extLst>
      <p:ext uri="{BB962C8B-B14F-4D97-AF65-F5344CB8AC3E}">
        <p14:creationId xmlns:p14="http://schemas.microsoft.com/office/powerpoint/2010/main" val="3367503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solidFill>
                  <a:srgbClr val="FFFF00"/>
                </a:solidFill>
              </a:rPr>
              <a:t>RENCANA PELAKSANAAN PEMBELAJARAN (RPP)</a:t>
            </a:r>
            <a:endParaRPr lang="id-ID" sz="3600" b="1"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25</a:t>
            </a:fld>
            <a:endParaRPr lang="en-US"/>
          </a:p>
        </p:txBody>
      </p:sp>
      <p:sp>
        <p:nvSpPr>
          <p:cNvPr id="6" name="Content Placeholder 5"/>
          <p:cNvSpPr>
            <a:spLocks noGrp="1"/>
          </p:cNvSpPr>
          <p:nvPr>
            <p:ph sz="quarter" idx="1"/>
          </p:nvPr>
        </p:nvSpPr>
        <p:spPr>
          <a:ln>
            <a:solidFill>
              <a:schemeClr val="accent1"/>
            </a:solidFill>
          </a:ln>
        </p:spPr>
        <p:txBody>
          <a:bodyPr>
            <a:noAutofit/>
          </a:bodyPr>
          <a:lstStyle/>
          <a:p>
            <a:r>
              <a:rPr lang="id-ID" sz="2400" dirty="0" smtClean="0"/>
              <a:t>Adalah </a:t>
            </a:r>
            <a:r>
              <a:rPr lang="id-ID" sz="2400" dirty="0"/>
              <a:t>rencana </a:t>
            </a:r>
            <a:r>
              <a:rPr lang="id-ID" sz="2400" dirty="0" smtClean="0"/>
              <a:t>kegiatan </a:t>
            </a:r>
            <a:r>
              <a:rPr lang="fi-FI" sz="2400" dirty="0" smtClean="0"/>
              <a:t>pembelajaran </a:t>
            </a:r>
            <a:r>
              <a:rPr lang="fi-FI" sz="2400" dirty="0"/>
              <a:t>tatap muka untuk satu </a:t>
            </a:r>
            <a:r>
              <a:rPr lang="fi-FI" sz="2400" dirty="0" smtClean="0"/>
              <a:t>pertemuan </a:t>
            </a:r>
            <a:r>
              <a:rPr lang="fi-FI" sz="2400" dirty="0"/>
              <a:t>atau lebih</a:t>
            </a:r>
            <a:r>
              <a:rPr lang="fi-FI" sz="2400" dirty="0" smtClean="0"/>
              <a:t>.</a:t>
            </a:r>
            <a:endParaRPr lang="id-ID" sz="2400" dirty="0" smtClean="0"/>
          </a:p>
          <a:p>
            <a:r>
              <a:rPr lang="id-ID" sz="2400" dirty="0" smtClean="0"/>
              <a:t>RPP dikembangkan </a:t>
            </a:r>
            <a:r>
              <a:rPr lang="id-ID" sz="2400" dirty="0"/>
              <a:t>dari silabus untuk mengarahkan kegiatan </a:t>
            </a:r>
            <a:r>
              <a:rPr lang="id-ID" sz="2400" dirty="0" smtClean="0"/>
              <a:t>pembelajaran </a:t>
            </a:r>
            <a:r>
              <a:rPr lang="id-ID" sz="2400" dirty="0"/>
              <a:t>peserta didik dalam upaya mencapai Kompetensi Dasar (KD</a:t>
            </a:r>
            <a:r>
              <a:rPr lang="id-ID" sz="2400" dirty="0" smtClean="0"/>
              <a:t>).</a:t>
            </a:r>
          </a:p>
          <a:p>
            <a:r>
              <a:rPr lang="id-ID" sz="2400" dirty="0" smtClean="0">
                <a:solidFill>
                  <a:srgbClr val="FFFF00"/>
                </a:solidFill>
              </a:rPr>
              <a:t>Setiap pendidik berkewajiban </a:t>
            </a:r>
            <a:r>
              <a:rPr lang="id-ID" sz="2400" dirty="0">
                <a:solidFill>
                  <a:srgbClr val="FFFF00"/>
                </a:solidFill>
              </a:rPr>
              <a:t>menyusun RPP </a:t>
            </a:r>
            <a:r>
              <a:rPr lang="id-ID" sz="2400" dirty="0" smtClean="0">
                <a:solidFill>
                  <a:srgbClr val="FFFF00"/>
                </a:solidFill>
              </a:rPr>
              <a:t>secara lengkap </a:t>
            </a:r>
            <a:r>
              <a:rPr lang="id-ID" sz="2400" dirty="0">
                <a:solidFill>
                  <a:srgbClr val="FFFF00"/>
                </a:solidFill>
              </a:rPr>
              <a:t>dan sistematis </a:t>
            </a:r>
            <a:r>
              <a:rPr lang="id-ID" sz="2400" dirty="0" smtClean="0"/>
              <a:t>(pembelajaran </a:t>
            </a:r>
            <a:r>
              <a:rPr lang="id-ID" sz="2400" dirty="0"/>
              <a:t>berlangsung </a:t>
            </a:r>
            <a:r>
              <a:rPr lang="id-ID" sz="2400" dirty="0" smtClean="0"/>
              <a:t>secara interaktif</a:t>
            </a:r>
            <a:r>
              <a:rPr lang="id-ID" sz="2400" dirty="0"/>
              <a:t>, inspiratif, menyenangkan, menantang, efisien, </a:t>
            </a:r>
            <a:r>
              <a:rPr lang="id-ID" sz="2400" dirty="0" smtClean="0"/>
              <a:t>memotivasi peserta </a:t>
            </a:r>
            <a:r>
              <a:rPr lang="id-ID" sz="2400" dirty="0"/>
              <a:t>didik </a:t>
            </a:r>
            <a:r>
              <a:rPr lang="id-ID" sz="2400" dirty="0" smtClean="0"/>
              <a:t>berpartisipasi </a:t>
            </a:r>
            <a:r>
              <a:rPr lang="id-ID" sz="2400" dirty="0"/>
              <a:t>aktif, </a:t>
            </a:r>
            <a:r>
              <a:rPr lang="id-ID" sz="2400" dirty="0" smtClean="0"/>
              <a:t>memberikan </a:t>
            </a:r>
            <a:r>
              <a:rPr lang="id-ID" sz="2400" dirty="0"/>
              <a:t>ruang </a:t>
            </a:r>
            <a:r>
              <a:rPr lang="id-ID" sz="2400" dirty="0" smtClean="0"/>
              <a:t>cukup </a:t>
            </a:r>
            <a:r>
              <a:rPr lang="id-ID" sz="2400" dirty="0"/>
              <a:t>bagi prakarsa, kreativitas, dan kemandirian sesuai </a:t>
            </a:r>
            <a:r>
              <a:rPr lang="id-ID" sz="2400" dirty="0" smtClean="0"/>
              <a:t>bakat</a:t>
            </a:r>
            <a:r>
              <a:rPr lang="id-ID" sz="2400" dirty="0"/>
              <a:t>, minat, dan perkembangan </a:t>
            </a:r>
            <a:r>
              <a:rPr lang="id-ID" sz="2400" dirty="0" smtClean="0"/>
              <a:t>fisik, </a:t>
            </a:r>
            <a:r>
              <a:rPr lang="id-ID" sz="2400" dirty="0"/>
              <a:t>psikologis </a:t>
            </a:r>
            <a:r>
              <a:rPr lang="id-ID" sz="2400" dirty="0" smtClean="0"/>
              <a:t>siswa.</a:t>
            </a:r>
            <a:endParaRPr lang="id-ID" sz="2400" dirty="0"/>
          </a:p>
        </p:txBody>
      </p:sp>
    </p:spTree>
    <p:extLst>
      <p:ext uri="{BB962C8B-B14F-4D97-AF65-F5344CB8AC3E}">
        <p14:creationId xmlns:p14="http://schemas.microsoft.com/office/powerpoint/2010/main" val="39712283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FFFF00"/>
                </a:solidFill>
              </a:rPr>
              <a:t>KOMPONEN RPP</a:t>
            </a:r>
            <a:endParaRPr lang="id-ID" b="1"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26</a:t>
            </a:fld>
            <a:endParaRPr lang="en-US"/>
          </a:p>
        </p:txBody>
      </p:sp>
      <p:sp>
        <p:nvSpPr>
          <p:cNvPr id="6" name="Content Placeholder 5"/>
          <p:cNvSpPr>
            <a:spLocks noGrp="1"/>
          </p:cNvSpPr>
          <p:nvPr>
            <p:ph sz="quarter" idx="1"/>
          </p:nvPr>
        </p:nvSpPr>
        <p:spPr>
          <a:ln>
            <a:solidFill>
              <a:schemeClr val="accent1"/>
            </a:solidFill>
          </a:ln>
        </p:spPr>
        <p:txBody>
          <a:bodyPr>
            <a:normAutofit fontScale="70000" lnSpcReduction="20000"/>
          </a:bodyPr>
          <a:lstStyle/>
          <a:p>
            <a:r>
              <a:rPr lang="id-ID" dirty="0"/>
              <a:t>I</a:t>
            </a:r>
            <a:r>
              <a:rPr lang="id-ID" dirty="0" smtClean="0"/>
              <a:t>dentitas sekolah yaitu nama satuan pendidikan</a:t>
            </a:r>
            <a:endParaRPr lang="id-ID" dirty="0"/>
          </a:p>
          <a:p>
            <a:r>
              <a:rPr lang="id-ID" dirty="0" smtClean="0"/>
              <a:t>Identitas mata pelajaran atau tema/subtema</a:t>
            </a:r>
            <a:r>
              <a:rPr lang="id-ID" dirty="0"/>
              <a:t>;</a:t>
            </a:r>
          </a:p>
          <a:p>
            <a:r>
              <a:rPr lang="id-ID" dirty="0"/>
              <a:t>K</a:t>
            </a:r>
            <a:r>
              <a:rPr lang="id-ID" dirty="0" smtClean="0"/>
              <a:t>elas/semester</a:t>
            </a:r>
            <a:r>
              <a:rPr lang="id-ID" dirty="0"/>
              <a:t>;</a:t>
            </a:r>
          </a:p>
          <a:p>
            <a:r>
              <a:rPr lang="id-ID" dirty="0"/>
              <a:t>M</a:t>
            </a:r>
            <a:r>
              <a:rPr lang="id-ID" dirty="0" smtClean="0"/>
              <a:t>ateripokok;</a:t>
            </a:r>
          </a:p>
          <a:p>
            <a:r>
              <a:rPr lang="id-ID" dirty="0"/>
              <a:t>A</a:t>
            </a:r>
            <a:r>
              <a:rPr lang="id-ID" dirty="0" smtClean="0"/>
              <a:t>lokasi waktu</a:t>
            </a:r>
          </a:p>
          <a:p>
            <a:r>
              <a:rPr lang="id-ID" dirty="0"/>
              <a:t>T</a:t>
            </a:r>
            <a:r>
              <a:rPr lang="id-ID" dirty="0" smtClean="0"/>
              <a:t>ujuan pembelajaran</a:t>
            </a:r>
          </a:p>
          <a:p>
            <a:r>
              <a:rPr lang="id-ID" dirty="0"/>
              <a:t>K</a:t>
            </a:r>
            <a:r>
              <a:rPr lang="id-ID" dirty="0" smtClean="0"/>
              <a:t>ompetensi </a:t>
            </a:r>
            <a:r>
              <a:rPr lang="id-ID" dirty="0"/>
              <a:t>dasar </a:t>
            </a:r>
            <a:r>
              <a:rPr lang="id-ID" dirty="0" smtClean="0"/>
              <a:t>dan indikator pencapaian kompetensi;</a:t>
            </a:r>
          </a:p>
          <a:p>
            <a:r>
              <a:rPr lang="id-ID" dirty="0"/>
              <a:t>M</a:t>
            </a:r>
            <a:r>
              <a:rPr lang="id-ID" dirty="0" smtClean="0"/>
              <a:t>ateri pembelajaran;</a:t>
            </a:r>
          </a:p>
          <a:p>
            <a:r>
              <a:rPr lang="id-ID" dirty="0"/>
              <a:t>M</a:t>
            </a:r>
            <a:r>
              <a:rPr lang="id-ID" dirty="0" smtClean="0"/>
              <a:t>etode pembelajaran;</a:t>
            </a:r>
          </a:p>
          <a:p>
            <a:r>
              <a:rPr lang="id-ID" dirty="0"/>
              <a:t>M</a:t>
            </a:r>
            <a:r>
              <a:rPr lang="id-ID" dirty="0" smtClean="0"/>
              <a:t>edia pembelajaran</a:t>
            </a:r>
          </a:p>
          <a:p>
            <a:r>
              <a:rPr lang="id-ID" dirty="0"/>
              <a:t>S</a:t>
            </a:r>
            <a:r>
              <a:rPr lang="id-ID" dirty="0" smtClean="0"/>
              <a:t>umber belajar</a:t>
            </a:r>
          </a:p>
          <a:p>
            <a:r>
              <a:rPr lang="id-ID" dirty="0" smtClean="0"/>
              <a:t>Langkah-langkah pembelajaran</a:t>
            </a:r>
          </a:p>
          <a:p>
            <a:r>
              <a:rPr lang="id-ID" dirty="0" smtClean="0"/>
              <a:t>Penilaian hasil </a:t>
            </a:r>
            <a:r>
              <a:rPr lang="id-ID" dirty="0"/>
              <a:t>pembelajaran</a:t>
            </a:r>
          </a:p>
        </p:txBody>
      </p:sp>
    </p:spTree>
    <p:extLst>
      <p:ext uri="{BB962C8B-B14F-4D97-AF65-F5344CB8AC3E}">
        <p14:creationId xmlns:p14="http://schemas.microsoft.com/office/powerpoint/2010/main" val="2299598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FFFF00"/>
                </a:solidFill>
              </a:rPr>
              <a:t>PRINSIP PENYUSUNAN RPP-1 </a:t>
            </a:r>
            <a:br>
              <a:rPr lang="id-ID" b="1" dirty="0" smtClean="0">
                <a:solidFill>
                  <a:srgbClr val="FFFF00"/>
                </a:solidFill>
              </a:rPr>
            </a:br>
            <a:r>
              <a:rPr lang="id-ID" sz="3600" b="1" dirty="0" smtClean="0">
                <a:solidFill>
                  <a:srgbClr val="FFFF00"/>
                </a:solidFill>
              </a:rPr>
              <a:t>(Permendikbud 65/2013)</a:t>
            </a:r>
            <a:endParaRPr lang="id-ID" sz="3600" b="1"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27</a:t>
            </a:fld>
            <a:endParaRPr lang="en-US"/>
          </a:p>
        </p:txBody>
      </p:sp>
      <p:sp>
        <p:nvSpPr>
          <p:cNvPr id="6" name="Content Placeholder 5"/>
          <p:cNvSpPr>
            <a:spLocks noGrp="1"/>
          </p:cNvSpPr>
          <p:nvPr>
            <p:ph sz="quarter" idx="1"/>
          </p:nvPr>
        </p:nvSpPr>
        <p:spPr>
          <a:ln>
            <a:solidFill>
              <a:schemeClr val="accent1"/>
            </a:solidFill>
          </a:ln>
        </p:spPr>
        <p:txBody>
          <a:bodyPr>
            <a:normAutofit/>
          </a:bodyPr>
          <a:lstStyle/>
          <a:p>
            <a:r>
              <a:rPr lang="id-ID" dirty="0">
                <a:solidFill>
                  <a:srgbClr val="FF0000"/>
                </a:solidFill>
              </a:rPr>
              <a:t>Dalam menyusun RPP hendaknya memperhatikan </a:t>
            </a:r>
            <a:r>
              <a:rPr lang="id-ID" dirty="0" smtClean="0">
                <a:solidFill>
                  <a:srgbClr val="FF0000"/>
                </a:solidFill>
              </a:rPr>
              <a:t>prinsip-prinsip:</a:t>
            </a:r>
          </a:p>
          <a:p>
            <a:pPr marL="811213" indent="-457200">
              <a:buNone/>
            </a:pPr>
            <a:r>
              <a:rPr lang="id-ID" dirty="0" smtClean="0"/>
              <a:t>1. </a:t>
            </a:r>
            <a:r>
              <a:rPr lang="id-ID" dirty="0" smtClean="0">
                <a:solidFill>
                  <a:srgbClr val="FFFF00"/>
                </a:solidFill>
              </a:rPr>
              <a:t>Perbedaan </a:t>
            </a:r>
            <a:r>
              <a:rPr lang="id-ID" dirty="0">
                <a:solidFill>
                  <a:srgbClr val="FFFF00"/>
                </a:solidFill>
              </a:rPr>
              <a:t>individual peserta </a:t>
            </a:r>
            <a:r>
              <a:rPr lang="id-ID" dirty="0" smtClean="0">
                <a:solidFill>
                  <a:srgbClr val="FFFF00"/>
                </a:solidFill>
              </a:rPr>
              <a:t>didik </a:t>
            </a:r>
            <a:r>
              <a:rPr lang="id-ID" dirty="0" smtClean="0"/>
              <a:t>antara </a:t>
            </a:r>
            <a:r>
              <a:rPr lang="id-ID" dirty="0"/>
              <a:t>lain kemampuan </a:t>
            </a:r>
            <a:r>
              <a:rPr lang="id-ID" dirty="0" smtClean="0"/>
              <a:t>awal, </a:t>
            </a:r>
            <a:r>
              <a:rPr lang="sv-SE" dirty="0" smtClean="0"/>
              <a:t>tingkat </a:t>
            </a:r>
            <a:r>
              <a:rPr lang="sv-SE" dirty="0"/>
              <a:t>intelektual, bakat, potensi, minat, motivasi </a:t>
            </a:r>
            <a:r>
              <a:rPr lang="sv-SE" dirty="0" smtClean="0"/>
              <a:t>belajar,</a:t>
            </a:r>
            <a:r>
              <a:rPr lang="id-ID" dirty="0" smtClean="0"/>
              <a:t> kemampuan </a:t>
            </a:r>
            <a:r>
              <a:rPr lang="id-ID" dirty="0"/>
              <a:t>sosial, emosi, gaya belajar, kebutuhan </a:t>
            </a:r>
            <a:r>
              <a:rPr lang="id-ID" dirty="0" smtClean="0"/>
              <a:t>khusus, kecepatan </a:t>
            </a:r>
            <a:r>
              <a:rPr lang="id-ID" dirty="0"/>
              <a:t>belajar, latar belakang budaya, norma, nilai, </a:t>
            </a:r>
            <a:r>
              <a:rPr lang="id-ID" dirty="0" smtClean="0"/>
              <a:t>dan/atau lingkungan </a:t>
            </a:r>
            <a:r>
              <a:rPr lang="id-ID" dirty="0"/>
              <a:t>peserta didik.</a:t>
            </a:r>
          </a:p>
          <a:p>
            <a:pPr marL="811213" indent="-457200">
              <a:buNone/>
            </a:pPr>
            <a:r>
              <a:rPr lang="id-ID" dirty="0" smtClean="0"/>
              <a:t>2. </a:t>
            </a:r>
            <a:r>
              <a:rPr lang="it-IT" dirty="0" smtClean="0"/>
              <a:t>Partisipasi </a:t>
            </a:r>
            <a:r>
              <a:rPr lang="it-IT" dirty="0"/>
              <a:t>aktif peserta didik.</a:t>
            </a:r>
            <a:endParaRPr lang="id-ID" dirty="0"/>
          </a:p>
        </p:txBody>
      </p:sp>
    </p:spTree>
    <p:extLst>
      <p:ext uri="{BB962C8B-B14F-4D97-AF65-F5344CB8AC3E}">
        <p14:creationId xmlns:p14="http://schemas.microsoft.com/office/powerpoint/2010/main" val="3394964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FFFF00"/>
                </a:solidFill>
              </a:rPr>
              <a:t>PRINSIP PENYUSUNAN RPP-2 </a:t>
            </a:r>
            <a:br>
              <a:rPr lang="id-ID" b="1" dirty="0" smtClean="0">
                <a:solidFill>
                  <a:srgbClr val="FFFF00"/>
                </a:solidFill>
              </a:rPr>
            </a:br>
            <a:r>
              <a:rPr lang="id-ID" sz="3600" b="1" dirty="0" smtClean="0">
                <a:solidFill>
                  <a:srgbClr val="FFFF00"/>
                </a:solidFill>
              </a:rPr>
              <a:t>(Permendikbud 65/2013)</a:t>
            </a:r>
            <a:endParaRPr lang="id-ID" sz="3600" b="1"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28</a:t>
            </a:fld>
            <a:endParaRPr lang="en-US"/>
          </a:p>
        </p:txBody>
      </p:sp>
      <p:sp>
        <p:nvSpPr>
          <p:cNvPr id="6" name="Content Placeholder 5"/>
          <p:cNvSpPr>
            <a:spLocks noGrp="1"/>
          </p:cNvSpPr>
          <p:nvPr>
            <p:ph sz="quarter" idx="1"/>
          </p:nvPr>
        </p:nvSpPr>
        <p:spPr>
          <a:ln>
            <a:solidFill>
              <a:schemeClr val="accent1"/>
            </a:solidFill>
          </a:ln>
        </p:spPr>
        <p:txBody>
          <a:bodyPr>
            <a:normAutofit lnSpcReduction="10000"/>
          </a:bodyPr>
          <a:lstStyle/>
          <a:p>
            <a:r>
              <a:rPr lang="id-ID" dirty="0">
                <a:solidFill>
                  <a:srgbClr val="FF0000"/>
                </a:solidFill>
              </a:rPr>
              <a:t>Dalam menyusun RPP hendaknya memperhatikan prinsip-prinsip:</a:t>
            </a:r>
          </a:p>
          <a:p>
            <a:pPr marL="722313" indent="-368300">
              <a:buNone/>
            </a:pPr>
            <a:r>
              <a:rPr lang="id-ID" dirty="0" smtClean="0"/>
              <a:t>3. Berpusat </a:t>
            </a:r>
            <a:r>
              <a:rPr lang="id-ID" dirty="0"/>
              <a:t>pada peserta didik untuk mendorong semangat belajar</a:t>
            </a:r>
            <a:r>
              <a:rPr lang="id-ID" dirty="0" smtClean="0"/>
              <a:t>, </a:t>
            </a:r>
            <a:r>
              <a:rPr lang="id-ID" dirty="0"/>
              <a:t>motivasi, minat, kreativitas, inisiatif, inspirasi, inovasi </a:t>
            </a:r>
            <a:r>
              <a:rPr lang="id-ID" dirty="0" smtClean="0"/>
              <a:t>dan kemandirian</a:t>
            </a:r>
            <a:r>
              <a:rPr lang="id-ID" dirty="0"/>
              <a:t>.</a:t>
            </a:r>
          </a:p>
          <a:p>
            <a:pPr marL="722313" indent="-368300">
              <a:buNone/>
            </a:pPr>
            <a:r>
              <a:rPr lang="id-ID" dirty="0" smtClean="0"/>
              <a:t>4. Pengembangan </a:t>
            </a:r>
            <a:r>
              <a:rPr lang="id-ID" dirty="0"/>
              <a:t>budaya membaca dan </a:t>
            </a:r>
            <a:r>
              <a:rPr lang="id-ID" dirty="0" smtClean="0"/>
              <a:t>menulis yang dirancang untuk </a:t>
            </a:r>
            <a:r>
              <a:rPr lang="id-ID" dirty="0"/>
              <a:t>mengembangkan kegemaran membaca, </a:t>
            </a:r>
            <a:r>
              <a:rPr lang="id-ID" dirty="0" smtClean="0"/>
              <a:t>pemahaman beragam </a:t>
            </a:r>
            <a:r>
              <a:rPr lang="id-ID" dirty="0"/>
              <a:t>bacaan, dan berekspresi dalam berbagai bentuk tulisan.</a:t>
            </a:r>
          </a:p>
        </p:txBody>
      </p:sp>
    </p:spTree>
    <p:extLst>
      <p:ext uri="{BB962C8B-B14F-4D97-AF65-F5344CB8AC3E}">
        <p14:creationId xmlns:p14="http://schemas.microsoft.com/office/powerpoint/2010/main" val="3032585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FFFF00"/>
                </a:solidFill>
              </a:rPr>
              <a:t>PRINSIP PENYUSUNAN RPP-3 </a:t>
            </a:r>
            <a:br>
              <a:rPr lang="id-ID" b="1" dirty="0" smtClean="0">
                <a:solidFill>
                  <a:srgbClr val="FFFF00"/>
                </a:solidFill>
              </a:rPr>
            </a:br>
            <a:r>
              <a:rPr lang="id-ID" sz="3600" b="1" dirty="0" smtClean="0">
                <a:solidFill>
                  <a:srgbClr val="FFFF00"/>
                </a:solidFill>
              </a:rPr>
              <a:t>(Permendikbud 65/2013)</a:t>
            </a:r>
            <a:endParaRPr lang="id-ID" sz="3600" b="1"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29</a:t>
            </a:fld>
            <a:endParaRPr lang="en-US"/>
          </a:p>
        </p:txBody>
      </p:sp>
      <p:sp>
        <p:nvSpPr>
          <p:cNvPr id="6" name="Content Placeholder 5"/>
          <p:cNvSpPr>
            <a:spLocks noGrp="1"/>
          </p:cNvSpPr>
          <p:nvPr>
            <p:ph sz="quarter" idx="1"/>
          </p:nvPr>
        </p:nvSpPr>
        <p:spPr>
          <a:ln>
            <a:solidFill>
              <a:schemeClr val="accent1"/>
            </a:solidFill>
          </a:ln>
        </p:spPr>
        <p:txBody>
          <a:bodyPr>
            <a:normAutofit fontScale="92500"/>
          </a:bodyPr>
          <a:lstStyle/>
          <a:p>
            <a:r>
              <a:rPr lang="id-ID" dirty="0">
                <a:solidFill>
                  <a:srgbClr val="FF0000"/>
                </a:solidFill>
              </a:rPr>
              <a:t>Dalam menyusun RPP hendaknya memperhatikan prinsip-prinsip:</a:t>
            </a:r>
          </a:p>
          <a:p>
            <a:pPr marL="722313" indent="-368300">
              <a:buNone/>
            </a:pPr>
            <a:r>
              <a:rPr lang="id-ID" dirty="0" smtClean="0"/>
              <a:t>5. Pemberian </a:t>
            </a:r>
            <a:r>
              <a:rPr lang="id-ID" dirty="0"/>
              <a:t>umpan balik dan tindak </a:t>
            </a:r>
            <a:r>
              <a:rPr lang="id-ID" dirty="0" smtClean="0"/>
              <a:t>lanjut RPP </a:t>
            </a:r>
            <a:r>
              <a:rPr lang="id-ID" dirty="0"/>
              <a:t>memuat </a:t>
            </a:r>
            <a:r>
              <a:rPr lang="id-ID" dirty="0" smtClean="0"/>
              <a:t>rancangan program </a:t>
            </a:r>
            <a:r>
              <a:rPr lang="id-ID" dirty="0"/>
              <a:t>pemberian umpan balik positif, penguatan, </a:t>
            </a:r>
            <a:r>
              <a:rPr lang="id-ID" dirty="0" smtClean="0"/>
              <a:t>pengayaan, dan </a:t>
            </a:r>
            <a:r>
              <a:rPr lang="id-ID" dirty="0"/>
              <a:t>remedi.</a:t>
            </a:r>
          </a:p>
          <a:p>
            <a:pPr marL="722313" indent="-368300">
              <a:buNone/>
            </a:pPr>
            <a:r>
              <a:rPr lang="id-ID" dirty="0" smtClean="0"/>
              <a:t>6. </a:t>
            </a:r>
            <a:r>
              <a:rPr lang="fi-FI" dirty="0" smtClean="0"/>
              <a:t>Penekanan </a:t>
            </a:r>
            <a:r>
              <a:rPr lang="fi-FI" dirty="0"/>
              <a:t>pada keterkaitan dan </a:t>
            </a:r>
            <a:r>
              <a:rPr lang="fi-FI" dirty="0" smtClean="0"/>
              <a:t>keterpaduan</a:t>
            </a:r>
            <a:r>
              <a:rPr lang="id-ID" dirty="0" smtClean="0"/>
              <a:t> </a:t>
            </a:r>
            <a:r>
              <a:rPr lang="fi-FI" dirty="0" smtClean="0"/>
              <a:t>antara </a:t>
            </a:r>
            <a:r>
              <a:rPr lang="fi-FI" dirty="0"/>
              <a:t>KD, </a:t>
            </a:r>
            <a:r>
              <a:rPr lang="fi-FI" dirty="0" smtClean="0"/>
              <a:t>materi</a:t>
            </a:r>
            <a:r>
              <a:rPr lang="id-ID" dirty="0" smtClean="0"/>
              <a:t> pembelajaran</a:t>
            </a:r>
            <a:r>
              <a:rPr lang="id-ID" dirty="0"/>
              <a:t>, kegiatan pembelajaran, indikator </a:t>
            </a:r>
            <a:r>
              <a:rPr lang="id-ID" dirty="0" smtClean="0"/>
              <a:t>pencapaian kompetensi</a:t>
            </a:r>
            <a:r>
              <a:rPr lang="id-ID" dirty="0"/>
              <a:t>, penilaian, dan sumber belajar dalam satu </a:t>
            </a:r>
            <a:r>
              <a:rPr lang="id-ID" dirty="0" smtClean="0"/>
              <a:t>keutuhan pengalaman </a:t>
            </a:r>
            <a:r>
              <a:rPr lang="id-ID" dirty="0"/>
              <a:t>belajar.</a:t>
            </a:r>
          </a:p>
        </p:txBody>
      </p:sp>
    </p:spTree>
    <p:extLst>
      <p:ext uri="{BB962C8B-B14F-4D97-AF65-F5344CB8AC3E}">
        <p14:creationId xmlns:p14="http://schemas.microsoft.com/office/powerpoint/2010/main" val="3032585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smtClean="0"/>
              <a:t>PERATURAN PENTING UTK SUKSES PEMBELAJARAN</a:t>
            </a:r>
            <a:endParaRPr lang="id-ID" sz="3600" b="1"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6" name="Content Placeholder 5"/>
          <p:cNvSpPr>
            <a:spLocks noGrp="1"/>
          </p:cNvSpPr>
          <p:nvPr>
            <p:ph sz="quarter" idx="1"/>
          </p:nvPr>
        </p:nvSpPr>
        <p:spPr>
          <a:ln>
            <a:solidFill>
              <a:schemeClr val="accent1"/>
            </a:solidFill>
          </a:ln>
        </p:spPr>
        <p:txBody>
          <a:bodyPr anchor="t">
            <a:normAutofit fontScale="92500"/>
          </a:bodyPr>
          <a:lstStyle/>
          <a:p>
            <a:pPr marL="0" indent="0">
              <a:buNone/>
            </a:pPr>
            <a:r>
              <a:rPr lang="id-ID" sz="3600" b="1" dirty="0" smtClean="0">
                <a:solidFill>
                  <a:srgbClr val="FFFF00"/>
                </a:solidFill>
              </a:rPr>
              <a:t>Peraturan </a:t>
            </a:r>
            <a:r>
              <a:rPr lang="id-ID" sz="3600" b="1" dirty="0">
                <a:solidFill>
                  <a:srgbClr val="FFFF00"/>
                </a:solidFill>
              </a:rPr>
              <a:t>Menteri Pendidikan </a:t>
            </a:r>
            <a:r>
              <a:rPr lang="id-ID" sz="3600" b="1" dirty="0" smtClean="0">
                <a:solidFill>
                  <a:srgbClr val="FFFF00"/>
                </a:solidFill>
              </a:rPr>
              <a:t>&amp; </a:t>
            </a:r>
            <a:r>
              <a:rPr lang="id-ID" sz="3600" b="1" dirty="0">
                <a:solidFill>
                  <a:srgbClr val="FFFF00"/>
                </a:solidFill>
              </a:rPr>
              <a:t>Kebudayan</a:t>
            </a:r>
          </a:p>
          <a:p>
            <a:r>
              <a:rPr lang="id-ID" dirty="0" smtClean="0"/>
              <a:t>Nomor </a:t>
            </a:r>
            <a:r>
              <a:rPr lang="id-ID" dirty="0">
                <a:hlinkClick r:id="rId2" action="ppaction://hlinkfile"/>
              </a:rPr>
              <a:t>54</a:t>
            </a:r>
            <a:r>
              <a:rPr lang="id-ID" dirty="0"/>
              <a:t> Tahun 2013 tentang Standar Kompetensi Lulusan Pendidikan Dasar dan </a:t>
            </a:r>
            <a:r>
              <a:rPr lang="id-ID" dirty="0" smtClean="0"/>
              <a:t>Menengah</a:t>
            </a:r>
            <a:endParaRPr lang="id-ID" dirty="0"/>
          </a:p>
          <a:p>
            <a:r>
              <a:rPr lang="id-ID" dirty="0" smtClean="0">
                <a:solidFill>
                  <a:srgbClr val="FF0000"/>
                </a:solidFill>
              </a:rPr>
              <a:t>Nomor </a:t>
            </a:r>
            <a:r>
              <a:rPr lang="id-ID" dirty="0">
                <a:solidFill>
                  <a:srgbClr val="FF0000"/>
                </a:solidFill>
              </a:rPr>
              <a:t>64 Tahun 2013 tentang Standar Isi Pendidikan Dasar dan </a:t>
            </a:r>
            <a:r>
              <a:rPr lang="id-ID" dirty="0" smtClean="0">
                <a:solidFill>
                  <a:srgbClr val="FF0000"/>
                </a:solidFill>
              </a:rPr>
              <a:t>Menengah</a:t>
            </a:r>
            <a:endParaRPr lang="id-ID" dirty="0">
              <a:solidFill>
                <a:srgbClr val="FF0000"/>
              </a:solidFill>
            </a:endParaRPr>
          </a:p>
          <a:p>
            <a:r>
              <a:rPr lang="id-ID" dirty="0" smtClean="0"/>
              <a:t>Nomor </a:t>
            </a:r>
            <a:r>
              <a:rPr lang="id-ID" dirty="0"/>
              <a:t>65 Tahun 2013 tentang Standar Proses Pendidikan Dasar dan </a:t>
            </a:r>
            <a:r>
              <a:rPr lang="id-ID" dirty="0" smtClean="0"/>
              <a:t>Menengah</a:t>
            </a:r>
            <a:endParaRPr lang="id-ID" dirty="0"/>
          </a:p>
          <a:p>
            <a:r>
              <a:rPr lang="id-ID" dirty="0" smtClean="0">
                <a:solidFill>
                  <a:srgbClr val="FF0000"/>
                </a:solidFill>
              </a:rPr>
              <a:t>Nomor </a:t>
            </a:r>
            <a:r>
              <a:rPr lang="id-ID" dirty="0">
                <a:solidFill>
                  <a:srgbClr val="FF0000"/>
                </a:solidFill>
              </a:rPr>
              <a:t>66 Tahun 2013 tentang Standar Penilaian Pendidikan Dasar dan </a:t>
            </a:r>
            <a:r>
              <a:rPr lang="id-ID" dirty="0" smtClean="0">
                <a:solidFill>
                  <a:srgbClr val="FF0000"/>
                </a:solidFill>
              </a:rPr>
              <a:t>Menengah</a:t>
            </a:r>
            <a:endParaRPr lang="id-ID" dirty="0">
              <a:solidFill>
                <a:srgbClr val="FF0000"/>
              </a:solidFill>
            </a:endParaRPr>
          </a:p>
        </p:txBody>
      </p:sp>
    </p:spTree>
    <p:extLst>
      <p:ext uri="{BB962C8B-B14F-4D97-AF65-F5344CB8AC3E}">
        <p14:creationId xmlns:p14="http://schemas.microsoft.com/office/powerpoint/2010/main" val="3904216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FFFF00"/>
                </a:solidFill>
              </a:rPr>
              <a:t>PRINSIP PENYUSUNAN RPP-4 </a:t>
            </a:r>
            <a:br>
              <a:rPr lang="id-ID" b="1" dirty="0" smtClean="0">
                <a:solidFill>
                  <a:srgbClr val="FFFF00"/>
                </a:solidFill>
              </a:rPr>
            </a:br>
            <a:r>
              <a:rPr lang="id-ID" sz="3600" b="1" dirty="0" smtClean="0">
                <a:solidFill>
                  <a:srgbClr val="FFFF00"/>
                </a:solidFill>
              </a:rPr>
              <a:t>(Permendikbud 65/2013)</a:t>
            </a:r>
            <a:endParaRPr lang="id-ID" sz="3600" b="1"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30</a:t>
            </a:fld>
            <a:endParaRPr lang="en-US"/>
          </a:p>
        </p:txBody>
      </p:sp>
      <p:sp>
        <p:nvSpPr>
          <p:cNvPr id="6" name="Content Placeholder 5"/>
          <p:cNvSpPr>
            <a:spLocks noGrp="1"/>
          </p:cNvSpPr>
          <p:nvPr>
            <p:ph sz="quarter" idx="1"/>
          </p:nvPr>
        </p:nvSpPr>
        <p:spPr>
          <a:ln>
            <a:solidFill>
              <a:schemeClr val="accent1"/>
            </a:solidFill>
          </a:ln>
        </p:spPr>
        <p:txBody>
          <a:bodyPr>
            <a:normAutofit/>
          </a:bodyPr>
          <a:lstStyle/>
          <a:p>
            <a:r>
              <a:rPr lang="id-ID" dirty="0">
                <a:solidFill>
                  <a:srgbClr val="FF0000"/>
                </a:solidFill>
              </a:rPr>
              <a:t>Dalam menyusun RPP hendaknya memperhatikan prinsip-prinsip:</a:t>
            </a:r>
          </a:p>
          <a:p>
            <a:pPr marL="722313" indent="-368300">
              <a:buNone/>
            </a:pPr>
            <a:r>
              <a:rPr lang="id-ID" dirty="0" smtClean="0"/>
              <a:t>7. Mengakomodasi </a:t>
            </a:r>
            <a:r>
              <a:rPr lang="id-ID" dirty="0"/>
              <a:t>pembelajaran tematik-terpadu, keterpaduan </a:t>
            </a:r>
            <a:r>
              <a:rPr lang="id-ID" dirty="0" smtClean="0"/>
              <a:t>lintas mata </a:t>
            </a:r>
            <a:r>
              <a:rPr lang="id-ID" dirty="0"/>
              <a:t>pelajaran, lintas aspek belajar, dan keragaman budaya.</a:t>
            </a:r>
          </a:p>
          <a:p>
            <a:pPr marL="722313" indent="-368300">
              <a:buNone/>
            </a:pPr>
            <a:r>
              <a:rPr lang="id-ID" dirty="0" smtClean="0"/>
              <a:t>8. Penerapan </a:t>
            </a:r>
            <a:r>
              <a:rPr lang="id-ID" dirty="0"/>
              <a:t>teknologi informasi </a:t>
            </a:r>
            <a:r>
              <a:rPr lang="id-ID" dirty="0" smtClean="0"/>
              <a:t>dan komunikasi secara terintegrasi, sistematis</a:t>
            </a:r>
            <a:r>
              <a:rPr lang="id-ID" dirty="0"/>
              <a:t>, dan efektif sesuai dengan situasi dan kondisi.</a:t>
            </a:r>
          </a:p>
        </p:txBody>
      </p:sp>
    </p:spTree>
    <p:extLst>
      <p:ext uri="{BB962C8B-B14F-4D97-AF65-F5344CB8AC3E}">
        <p14:creationId xmlns:p14="http://schemas.microsoft.com/office/powerpoint/2010/main" val="3032585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FFFF00"/>
                </a:solidFill>
              </a:rPr>
              <a:t>PRINSIP PENYUSUNAN RPP-1 </a:t>
            </a:r>
            <a:r>
              <a:rPr lang="id-ID" dirty="0"/>
              <a:t/>
            </a:r>
            <a:br>
              <a:rPr lang="id-ID" dirty="0"/>
            </a:br>
            <a:r>
              <a:rPr lang="id-ID" sz="2200" dirty="0" smtClean="0">
                <a:solidFill>
                  <a:srgbClr val="FFC000"/>
                </a:solidFill>
              </a:rPr>
              <a:t>(Permendkbud No 103 tahun 2013)</a:t>
            </a:r>
            <a:endParaRPr lang="id-ID" sz="2200" dirty="0">
              <a:solidFill>
                <a:srgbClr val="FFC0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31</a:t>
            </a:fld>
            <a:endParaRPr lang="en-US"/>
          </a:p>
        </p:txBody>
      </p:sp>
      <p:sp>
        <p:nvSpPr>
          <p:cNvPr id="6" name="Content Placeholder 5"/>
          <p:cNvSpPr>
            <a:spLocks noGrp="1"/>
          </p:cNvSpPr>
          <p:nvPr>
            <p:ph sz="quarter" idx="1"/>
          </p:nvPr>
        </p:nvSpPr>
        <p:spPr>
          <a:ln>
            <a:solidFill>
              <a:schemeClr val="accent1"/>
            </a:solidFill>
          </a:ln>
        </p:spPr>
        <p:txBody>
          <a:bodyPr>
            <a:normAutofit fontScale="77500" lnSpcReduction="20000"/>
          </a:bodyPr>
          <a:lstStyle/>
          <a:p>
            <a:endParaRPr lang="id-ID" dirty="0"/>
          </a:p>
          <a:p>
            <a:r>
              <a:rPr lang="id-ID" dirty="0"/>
              <a:t>Setiap RPP harus secara utuh memuat kompetensi dasar sikap spiritual (KD dari KI-1), sosial (KD dari KI-2), pengetahuan (KD dari KI-3), dan keterampilan (KD dari KI-4). </a:t>
            </a:r>
          </a:p>
          <a:p>
            <a:r>
              <a:rPr lang="id-ID" dirty="0" smtClean="0"/>
              <a:t>Satu </a:t>
            </a:r>
            <a:r>
              <a:rPr lang="id-ID" dirty="0"/>
              <a:t>RPP dapat dilaksanakan dalam satu kali pertemuan atau lebih</a:t>
            </a:r>
            <a:r>
              <a:rPr lang="id-ID" dirty="0" smtClean="0"/>
              <a:t>.</a:t>
            </a:r>
          </a:p>
          <a:p>
            <a:endParaRPr lang="id-ID" dirty="0"/>
          </a:p>
          <a:p>
            <a:r>
              <a:rPr lang="id-ID" b="1" dirty="0">
                <a:solidFill>
                  <a:srgbClr val="FFC000"/>
                </a:solidFill>
              </a:rPr>
              <a:t>Memperhatikan perbedaan individu peserta didik </a:t>
            </a:r>
          </a:p>
          <a:p>
            <a:pPr marL="265113" indent="0">
              <a:buNone/>
            </a:pPr>
            <a:r>
              <a:rPr lang="id-ID" dirty="0"/>
              <a:t>RPP disusun dengan memperhatikan perbedaan kemampuan awal, tingkat intelektual, minat, motivasi belajar, bakat, potensi, kemampuan sosial, emosi, gaya belajar, kebutuhan khusus, kecepatan belajar, latar belakang budaya, norma, nilai, dan/atau lingkungan peserta didik. </a:t>
            </a:r>
            <a:r>
              <a:rPr lang="id-ID" dirty="0" smtClean="0"/>
              <a:t> </a:t>
            </a:r>
            <a:endParaRPr lang="id-ID" dirty="0"/>
          </a:p>
          <a:p>
            <a:endParaRPr lang="id-ID" dirty="0"/>
          </a:p>
        </p:txBody>
      </p:sp>
    </p:spTree>
    <p:extLst>
      <p:ext uri="{BB962C8B-B14F-4D97-AF65-F5344CB8AC3E}">
        <p14:creationId xmlns:p14="http://schemas.microsoft.com/office/powerpoint/2010/main" val="8062628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FFFF00"/>
                </a:solidFill>
              </a:rPr>
              <a:t>PRINSIP PENYUSUNAN RPP-2 </a:t>
            </a:r>
            <a:r>
              <a:rPr lang="id-ID" dirty="0"/>
              <a:t/>
            </a:r>
            <a:br>
              <a:rPr lang="id-ID" dirty="0"/>
            </a:br>
            <a:r>
              <a:rPr lang="id-ID" sz="2200" dirty="0" smtClean="0">
                <a:solidFill>
                  <a:srgbClr val="FFC000"/>
                </a:solidFill>
              </a:rPr>
              <a:t>(Permendkbud No 103 tahun 2013)</a:t>
            </a:r>
            <a:endParaRPr lang="id-ID" sz="2200" dirty="0">
              <a:solidFill>
                <a:srgbClr val="FFC0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32</a:t>
            </a:fld>
            <a:endParaRPr lang="en-US"/>
          </a:p>
        </p:txBody>
      </p:sp>
      <p:sp>
        <p:nvSpPr>
          <p:cNvPr id="6" name="Content Placeholder 5"/>
          <p:cNvSpPr>
            <a:spLocks noGrp="1"/>
          </p:cNvSpPr>
          <p:nvPr>
            <p:ph sz="quarter" idx="1"/>
          </p:nvPr>
        </p:nvSpPr>
        <p:spPr>
          <a:ln>
            <a:solidFill>
              <a:schemeClr val="accent1"/>
            </a:solidFill>
          </a:ln>
        </p:spPr>
        <p:txBody>
          <a:bodyPr>
            <a:normAutofit fontScale="92500" lnSpcReduction="20000"/>
          </a:bodyPr>
          <a:lstStyle/>
          <a:p>
            <a:endParaRPr lang="id-ID" dirty="0"/>
          </a:p>
          <a:p>
            <a:r>
              <a:rPr lang="id-ID" dirty="0">
                <a:solidFill>
                  <a:srgbClr val="FFC000"/>
                </a:solidFill>
              </a:rPr>
              <a:t>Berpusat pada peserta didik </a:t>
            </a:r>
          </a:p>
          <a:p>
            <a:pPr marL="354013" indent="0">
              <a:buNone/>
            </a:pPr>
            <a:r>
              <a:rPr lang="id-ID" dirty="0"/>
              <a:t>Proses pembelajaran dirancang dengan berpusat pada peserta didik untuk mendorong motivasi, minat, kreativitas, inisiatif, inspirasi, kemandirian, dan semangat belajar, menggunakan pendekatan saintifik meliputi mengamati, menanya, mengumpulkan informasi, menalar/mengasosiasi, dan mengomunikasikan. </a:t>
            </a:r>
          </a:p>
          <a:p>
            <a:r>
              <a:rPr lang="id-ID" dirty="0" smtClean="0">
                <a:solidFill>
                  <a:srgbClr val="FFC000"/>
                </a:solidFill>
              </a:rPr>
              <a:t>Berbasis </a:t>
            </a:r>
            <a:r>
              <a:rPr lang="id-ID" dirty="0">
                <a:solidFill>
                  <a:srgbClr val="FFC000"/>
                </a:solidFill>
              </a:rPr>
              <a:t>konteks</a:t>
            </a:r>
            <a:r>
              <a:rPr lang="id-ID" dirty="0"/>
              <a:t> </a:t>
            </a:r>
          </a:p>
          <a:p>
            <a:pPr marL="354013" indent="0">
              <a:buNone/>
            </a:pPr>
            <a:r>
              <a:rPr lang="id-ID" dirty="0" smtClean="0"/>
              <a:t>Proses </a:t>
            </a:r>
            <a:r>
              <a:rPr lang="id-ID" dirty="0"/>
              <a:t>pembelajaran yang menjadikan lingkungan sekitarnya sebagai sumber belajar. </a:t>
            </a:r>
          </a:p>
        </p:txBody>
      </p:sp>
    </p:spTree>
    <p:extLst>
      <p:ext uri="{BB962C8B-B14F-4D97-AF65-F5344CB8AC3E}">
        <p14:creationId xmlns:p14="http://schemas.microsoft.com/office/powerpoint/2010/main" val="330057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solidFill>
                  <a:srgbClr val="FFFF00"/>
                </a:solidFill>
              </a:rPr>
              <a:t>PRINSIP PENYUSUNAN RPP-3 </a:t>
            </a:r>
            <a:r>
              <a:rPr lang="id-ID" dirty="0"/>
              <a:t/>
            </a:r>
            <a:br>
              <a:rPr lang="id-ID" dirty="0"/>
            </a:br>
            <a:r>
              <a:rPr lang="id-ID" sz="2200" dirty="0" smtClean="0">
                <a:solidFill>
                  <a:srgbClr val="FFC000"/>
                </a:solidFill>
              </a:rPr>
              <a:t>(Permendkbud No 103 tahun 2013)</a:t>
            </a:r>
            <a:endParaRPr lang="id-ID" sz="2200" dirty="0">
              <a:solidFill>
                <a:srgbClr val="FFC0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dirty="0" smtClean="0"/>
              <a:t>HERMAN</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33</a:t>
            </a:fld>
            <a:endParaRPr lang="en-US"/>
          </a:p>
        </p:txBody>
      </p:sp>
      <p:sp>
        <p:nvSpPr>
          <p:cNvPr id="6" name="Content Placeholder 5"/>
          <p:cNvSpPr>
            <a:spLocks noGrp="1"/>
          </p:cNvSpPr>
          <p:nvPr>
            <p:ph sz="quarter" idx="1"/>
          </p:nvPr>
        </p:nvSpPr>
        <p:spPr>
          <a:ln>
            <a:solidFill>
              <a:schemeClr val="accent1"/>
            </a:solidFill>
          </a:ln>
        </p:spPr>
        <p:txBody>
          <a:bodyPr anchor="ctr">
            <a:normAutofit fontScale="92500" lnSpcReduction="20000"/>
          </a:bodyPr>
          <a:lstStyle/>
          <a:p>
            <a:r>
              <a:rPr lang="id-ID" dirty="0" smtClean="0">
                <a:solidFill>
                  <a:srgbClr val="FFC000"/>
                </a:solidFill>
              </a:rPr>
              <a:t>Berorientasi </a:t>
            </a:r>
            <a:r>
              <a:rPr lang="id-ID" dirty="0">
                <a:solidFill>
                  <a:srgbClr val="FFC000"/>
                </a:solidFill>
              </a:rPr>
              <a:t>kekinian </a:t>
            </a:r>
          </a:p>
          <a:p>
            <a:pPr marL="354013" indent="0">
              <a:buNone/>
            </a:pPr>
            <a:r>
              <a:rPr lang="id-ID" dirty="0"/>
              <a:t>Pembelajaran yang berorientasi pada pengembangan ilmu pengetahuan dan teknologi, dan nilai-nilai kehidupan masa kini. </a:t>
            </a:r>
          </a:p>
          <a:p>
            <a:r>
              <a:rPr lang="id-ID" dirty="0" smtClean="0">
                <a:solidFill>
                  <a:srgbClr val="FFC000"/>
                </a:solidFill>
              </a:rPr>
              <a:t>Mengembangkan </a:t>
            </a:r>
            <a:r>
              <a:rPr lang="id-ID" dirty="0">
                <a:solidFill>
                  <a:srgbClr val="FFC000"/>
                </a:solidFill>
              </a:rPr>
              <a:t>kemandirian belajar </a:t>
            </a:r>
          </a:p>
          <a:p>
            <a:pPr marL="354013" indent="0">
              <a:buNone/>
            </a:pPr>
            <a:r>
              <a:rPr lang="id-ID" dirty="0" smtClean="0"/>
              <a:t>Pembelajaran </a:t>
            </a:r>
            <a:r>
              <a:rPr lang="id-ID" dirty="0"/>
              <a:t>yang memfasilitasi peserta didik untuk belajar secara mandiri. </a:t>
            </a:r>
          </a:p>
          <a:p>
            <a:r>
              <a:rPr lang="id-ID" dirty="0" smtClean="0">
                <a:solidFill>
                  <a:srgbClr val="FFC000"/>
                </a:solidFill>
              </a:rPr>
              <a:t>Memberikan </a:t>
            </a:r>
            <a:r>
              <a:rPr lang="id-ID" dirty="0">
                <a:solidFill>
                  <a:srgbClr val="FFC000"/>
                </a:solidFill>
              </a:rPr>
              <a:t>umpan balik dan tindak lanjut pembelajaran </a:t>
            </a:r>
          </a:p>
          <a:p>
            <a:pPr marL="354013" indent="0">
              <a:buNone/>
            </a:pPr>
            <a:r>
              <a:rPr lang="id-ID" dirty="0" smtClean="0"/>
              <a:t>RPP </a:t>
            </a:r>
            <a:r>
              <a:rPr lang="id-ID" dirty="0"/>
              <a:t>memuat rancangan program pemberian umpan balik positif, penguatan, pengayaan, dan remedi. </a:t>
            </a:r>
          </a:p>
        </p:txBody>
      </p:sp>
    </p:spTree>
    <p:extLst>
      <p:ext uri="{BB962C8B-B14F-4D97-AF65-F5344CB8AC3E}">
        <p14:creationId xmlns:p14="http://schemas.microsoft.com/office/powerpoint/2010/main" val="18712854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solidFill>
                  <a:srgbClr val="FFFF00"/>
                </a:solidFill>
              </a:rPr>
              <a:t>PRINSIP PENYUSUNAN </a:t>
            </a:r>
            <a:r>
              <a:rPr lang="id-ID" b="1" dirty="0" smtClean="0">
                <a:solidFill>
                  <a:srgbClr val="FFFF00"/>
                </a:solidFill>
              </a:rPr>
              <a:t>RPP-4</a:t>
            </a:r>
            <a:r>
              <a:rPr lang="id-ID" dirty="0"/>
              <a:t/>
            </a:r>
            <a:br>
              <a:rPr lang="id-ID" dirty="0"/>
            </a:br>
            <a:r>
              <a:rPr lang="id-ID" sz="2200" dirty="0">
                <a:solidFill>
                  <a:srgbClr val="FFC000"/>
                </a:solidFill>
              </a:rPr>
              <a:t>(Permendkbud No 103 tahun 2013)</a:t>
            </a:r>
            <a:endParaRPr lang="id-ID" sz="2200"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34</a:t>
            </a:fld>
            <a:endParaRPr lang="en-US"/>
          </a:p>
        </p:txBody>
      </p:sp>
      <p:sp>
        <p:nvSpPr>
          <p:cNvPr id="6" name="Content Placeholder 5"/>
          <p:cNvSpPr>
            <a:spLocks noGrp="1"/>
          </p:cNvSpPr>
          <p:nvPr>
            <p:ph sz="quarter" idx="1"/>
          </p:nvPr>
        </p:nvSpPr>
        <p:spPr/>
        <p:txBody>
          <a:bodyPr>
            <a:normAutofit fontScale="77500" lnSpcReduction="20000"/>
          </a:bodyPr>
          <a:lstStyle/>
          <a:p>
            <a:endParaRPr lang="id-ID" dirty="0"/>
          </a:p>
          <a:p>
            <a:r>
              <a:rPr lang="id-ID" dirty="0" smtClean="0">
                <a:solidFill>
                  <a:srgbClr val="FFC000"/>
                </a:solidFill>
              </a:rPr>
              <a:t>Memiliki </a:t>
            </a:r>
            <a:r>
              <a:rPr lang="id-ID" dirty="0">
                <a:solidFill>
                  <a:srgbClr val="FFC000"/>
                </a:solidFill>
              </a:rPr>
              <a:t>keterkaitan dan keterpaduan antarkompetensi dan/atau antarmuatan </a:t>
            </a:r>
          </a:p>
          <a:p>
            <a:pPr marL="354013" indent="0">
              <a:buNone/>
            </a:pPr>
            <a:r>
              <a:rPr lang="id-ID" dirty="0"/>
              <a:t>RPP disusun dengan memperhatikan keterkaitan dan keterpaduan antara KI, KD, indikator pencapaian kompetensi, materi pembelajaran, kegiatan pembelajaran, penilaian, dan sumber belajar dalam satu keutuhan pengalaman belajar. RPP disusun dengan mengakomodasikan pembelajaran tematik, keterpaduan lintas mata pelajaran, lintas aspek belajar, dan keragaman budaya. </a:t>
            </a:r>
          </a:p>
          <a:p>
            <a:r>
              <a:rPr lang="id-ID" dirty="0" smtClean="0">
                <a:solidFill>
                  <a:srgbClr val="FFC000"/>
                </a:solidFill>
              </a:rPr>
              <a:t>Memanfaatkan </a:t>
            </a:r>
            <a:r>
              <a:rPr lang="id-ID" dirty="0">
                <a:solidFill>
                  <a:srgbClr val="FFC000"/>
                </a:solidFill>
              </a:rPr>
              <a:t>teknologi informasi dan komunikasi </a:t>
            </a:r>
          </a:p>
          <a:p>
            <a:pPr marL="354013" indent="0">
              <a:buNone/>
            </a:pPr>
            <a:r>
              <a:rPr lang="id-ID" dirty="0" smtClean="0"/>
              <a:t>RPP </a:t>
            </a:r>
            <a:r>
              <a:rPr lang="id-ID" dirty="0"/>
              <a:t>disusun dengan mempertimbangkan penerapan teknologi informasi dan komunikasi secara terintegrasi, sistematis, dan efektif sesuai dengan situasi dan kondisi. </a:t>
            </a:r>
          </a:p>
        </p:txBody>
      </p:sp>
    </p:spTree>
    <p:extLst>
      <p:ext uri="{BB962C8B-B14F-4D97-AF65-F5344CB8AC3E}">
        <p14:creationId xmlns:p14="http://schemas.microsoft.com/office/powerpoint/2010/main" val="572042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t>PRINSIP YANG BELUM NAMPAK DLM RPP DI SEKOLAH</a:t>
            </a:r>
            <a:endParaRPr lang="id-ID" sz="3600" b="1"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35</a:t>
            </a:fld>
            <a:endParaRPr lang="en-US"/>
          </a:p>
        </p:txBody>
      </p:sp>
      <p:sp>
        <p:nvSpPr>
          <p:cNvPr id="6" name="Content Placeholder 5"/>
          <p:cNvSpPr>
            <a:spLocks noGrp="1"/>
          </p:cNvSpPr>
          <p:nvPr>
            <p:ph sz="quarter" idx="1"/>
          </p:nvPr>
        </p:nvSpPr>
        <p:spPr/>
        <p:txBody>
          <a:bodyPr>
            <a:normAutofit/>
          </a:bodyPr>
          <a:lstStyle/>
          <a:p>
            <a:r>
              <a:rPr lang="id-ID" b="1" dirty="0">
                <a:solidFill>
                  <a:srgbClr val="FFC000"/>
                </a:solidFill>
              </a:rPr>
              <a:t>Memperhatikan perbedaan individu peserta didik </a:t>
            </a:r>
          </a:p>
          <a:p>
            <a:pPr marL="265113" indent="0">
              <a:buNone/>
            </a:pPr>
            <a:r>
              <a:rPr lang="id-ID" dirty="0"/>
              <a:t>RPP disusun dengan memperhatikan perbedaan kemampuan awal, tingkat intelektual, minat, motivasi belajar, bakat, potensi, kemampuan sosial, emosi, gaya belajar, kebutuhan khusus, kecepatan belajar, latar belakang budaya, norma, nilai, dan/atau lingkungan peserta didik.  </a:t>
            </a:r>
          </a:p>
          <a:p>
            <a:r>
              <a:rPr lang="id-ID" dirty="0" smtClean="0">
                <a:solidFill>
                  <a:srgbClr val="FFC000"/>
                </a:solidFill>
              </a:rPr>
              <a:t>RPP sekolah inklusi perlu penekanan dan perlu ditambah kondisi kemampuan awal siswa</a:t>
            </a:r>
            <a:endParaRPr lang="id-ID" dirty="0">
              <a:solidFill>
                <a:srgbClr val="FFC000"/>
              </a:solidFill>
            </a:endParaRPr>
          </a:p>
        </p:txBody>
      </p:sp>
    </p:spTree>
    <p:extLst>
      <p:ext uri="{BB962C8B-B14F-4D97-AF65-F5344CB8AC3E}">
        <p14:creationId xmlns:p14="http://schemas.microsoft.com/office/powerpoint/2010/main" val="19382694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
            </a:r>
            <a:br>
              <a:rPr lang="id-ID" dirty="0"/>
            </a:br>
            <a:r>
              <a:rPr lang="id-ID" dirty="0" smtClean="0"/>
              <a:t>KOMPONEN DAN SISTEMATIKA RPP </a:t>
            </a:r>
            <a:r>
              <a:rPr lang="id-ID" dirty="0"/>
              <a:t/>
            </a:r>
            <a:br>
              <a:rPr lang="id-ID" dirty="0"/>
            </a:b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36</a:t>
            </a:fld>
            <a:endParaRPr lang="en-US"/>
          </a:p>
        </p:txBody>
      </p:sp>
      <p:sp>
        <p:nvSpPr>
          <p:cNvPr id="6" name="Content Placeholder 5"/>
          <p:cNvSpPr>
            <a:spLocks noGrp="1"/>
          </p:cNvSpPr>
          <p:nvPr>
            <p:ph sz="quarter" idx="1"/>
          </p:nvPr>
        </p:nvSpPr>
        <p:spPr>
          <a:xfrm>
            <a:off x="609600" y="1828800"/>
            <a:ext cx="8153400" cy="1066800"/>
          </a:xfrm>
        </p:spPr>
        <p:txBody>
          <a:bodyPr>
            <a:normAutofit fontScale="40000" lnSpcReduction="20000"/>
          </a:bodyPr>
          <a:lstStyle/>
          <a:p>
            <a:pPr marL="0" indent="0" algn="ctr">
              <a:buNone/>
            </a:pPr>
            <a:r>
              <a:rPr lang="id-ID" sz="5900" b="1" dirty="0"/>
              <a:t>RENCANA PELAKSANAAN PEMBELAJARAN </a:t>
            </a:r>
          </a:p>
          <a:p>
            <a:pPr marL="0" indent="0" algn="ctr">
              <a:buNone/>
            </a:pPr>
            <a:r>
              <a:rPr lang="id-ID" sz="5900" b="1" dirty="0"/>
              <a:t>(RPP) </a:t>
            </a:r>
            <a:endParaRPr lang="id-ID" sz="5900" b="1" dirty="0" smtClean="0"/>
          </a:p>
          <a:p>
            <a:pPr marL="0" indent="0">
              <a:buNone/>
            </a:pPr>
            <a:r>
              <a:rPr lang="id-ID" dirty="0"/>
              <a:t>	</a:t>
            </a:r>
          </a:p>
          <a:p>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val="496782648"/>
              </p:ext>
            </p:extLst>
          </p:nvPr>
        </p:nvGraphicFramePr>
        <p:xfrm>
          <a:off x="762000" y="3352800"/>
          <a:ext cx="7620000" cy="2743200"/>
        </p:xfrm>
        <a:graphic>
          <a:graphicData uri="http://schemas.openxmlformats.org/drawingml/2006/table">
            <a:tbl>
              <a:tblPr firstRow="1" bandRow="1">
                <a:tableStyleId>{5C22544A-7EE6-4342-B048-85BDC9FD1C3A}</a:tableStyleId>
              </a:tblPr>
              <a:tblGrid>
                <a:gridCol w="3429000"/>
                <a:gridCol w="4191000"/>
              </a:tblGrid>
              <a:tr h="685800">
                <a:tc>
                  <a:txBody>
                    <a:bodyPr/>
                    <a:lstStyle/>
                    <a:p>
                      <a:r>
                        <a:rPr lang="id-ID" dirty="0" smtClean="0"/>
                        <a:t>Sekolah </a:t>
                      </a:r>
                      <a:endParaRPr lang="id-ID" dirty="0"/>
                    </a:p>
                  </a:txBody>
                  <a:tcPr/>
                </a:tc>
                <a:tc>
                  <a:txBody>
                    <a:bodyPr/>
                    <a:lstStyle/>
                    <a:p>
                      <a:r>
                        <a:rPr lang="id-ID" dirty="0" smtClean="0"/>
                        <a:t>:</a:t>
                      </a:r>
                      <a:endParaRPr lang="id-ID" dirty="0"/>
                    </a:p>
                  </a:txBody>
                  <a:tcPr/>
                </a:tc>
              </a:tr>
              <a:tr h="685800">
                <a:tc>
                  <a:txBody>
                    <a:bodyPr/>
                    <a:lstStyle/>
                    <a:p>
                      <a:r>
                        <a:rPr lang="id-ID" dirty="0" smtClean="0"/>
                        <a:t>Mata pelajaran</a:t>
                      </a:r>
                      <a:endParaRPr lang="id-ID" dirty="0"/>
                    </a:p>
                  </a:txBody>
                  <a:tcPr/>
                </a:tc>
                <a:tc>
                  <a:txBody>
                    <a:bodyPr/>
                    <a:lstStyle/>
                    <a:p>
                      <a:r>
                        <a:rPr lang="id-ID" dirty="0" smtClean="0"/>
                        <a:t>:</a:t>
                      </a:r>
                      <a:endParaRPr lang="id-ID" dirty="0"/>
                    </a:p>
                  </a:txBody>
                  <a:tcPr/>
                </a:tc>
              </a:tr>
              <a:tr h="685800">
                <a:tc>
                  <a:txBody>
                    <a:bodyPr/>
                    <a:lstStyle/>
                    <a:p>
                      <a:r>
                        <a:rPr lang="id-ID" dirty="0" smtClean="0"/>
                        <a:t>Kelas/Semester</a:t>
                      </a:r>
                      <a:endParaRPr lang="id-ID" dirty="0"/>
                    </a:p>
                  </a:txBody>
                  <a:tcPr/>
                </a:tc>
                <a:tc>
                  <a:txBody>
                    <a:bodyPr/>
                    <a:lstStyle/>
                    <a:p>
                      <a:r>
                        <a:rPr lang="id-ID" dirty="0" smtClean="0"/>
                        <a:t>:</a:t>
                      </a:r>
                      <a:endParaRPr lang="id-ID" dirty="0"/>
                    </a:p>
                  </a:txBody>
                  <a:tcPr/>
                </a:tc>
              </a:tr>
              <a:tr h="685800">
                <a:tc>
                  <a:txBody>
                    <a:bodyPr/>
                    <a:lstStyle/>
                    <a:p>
                      <a:r>
                        <a:rPr lang="id-ID" dirty="0" smtClean="0"/>
                        <a:t>Alokasi Waktu </a:t>
                      </a:r>
                      <a:endParaRPr lang="id-ID" dirty="0"/>
                    </a:p>
                  </a:txBody>
                  <a:tcPr/>
                </a:tc>
                <a:tc>
                  <a:txBody>
                    <a:bodyPr/>
                    <a:lstStyle/>
                    <a:p>
                      <a:r>
                        <a:rPr lang="id-ID" dirty="0" smtClean="0"/>
                        <a:t>:</a:t>
                      </a:r>
                      <a:endParaRPr lang="id-ID" dirty="0"/>
                    </a:p>
                  </a:txBody>
                  <a:tcPr/>
                </a:tc>
              </a:tr>
            </a:tbl>
          </a:graphicData>
        </a:graphic>
      </p:graphicFrame>
    </p:spTree>
    <p:extLst>
      <p:ext uri="{BB962C8B-B14F-4D97-AF65-F5344CB8AC3E}">
        <p14:creationId xmlns:p14="http://schemas.microsoft.com/office/powerpoint/2010/main" val="23820321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id-ID" sz="3600" b="1" dirty="0"/>
              <a:t>RENCANA PELAKSANAAN PEMBELAJARAN </a:t>
            </a:r>
            <a:br>
              <a:rPr lang="id-ID" sz="3600" b="1" dirty="0"/>
            </a:br>
            <a:r>
              <a:rPr lang="id-ID" sz="3600" b="1" dirty="0"/>
              <a:t>(RPP</a:t>
            </a:r>
            <a:r>
              <a:rPr lang="id-ID" sz="3600" b="1" dirty="0" smtClean="0"/>
              <a:t>)-1</a:t>
            </a: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37</a:t>
            </a:fld>
            <a:endParaRPr lang="en-US"/>
          </a:p>
        </p:txBody>
      </p:sp>
      <p:sp>
        <p:nvSpPr>
          <p:cNvPr id="6" name="Content Placeholder 5"/>
          <p:cNvSpPr>
            <a:spLocks noGrp="1"/>
          </p:cNvSpPr>
          <p:nvPr>
            <p:ph sz="quarter" idx="1"/>
          </p:nvPr>
        </p:nvSpPr>
        <p:spPr>
          <a:ln>
            <a:solidFill>
              <a:schemeClr val="accent1"/>
            </a:solidFill>
          </a:ln>
        </p:spPr>
        <p:txBody>
          <a:bodyPr/>
          <a:lstStyle/>
          <a:p>
            <a:endParaRPr lang="id-ID" dirty="0"/>
          </a:p>
          <a:p>
            <a:pPr marL="0" indent="0">
              <a:buNone/>
            </a:pPr>
            <a:r>
              <a:rPr lang="id-ID" dirty="0"/>
              <a:t>A. Kompetensi Inti (KI) </a:t>
            </a:r>
          </a:p>
          <a:p>
            <a:pPr marL="0" indent="0">
              <a:buNone/>
            </a:pPr>
            <a:r>
              <a:rPr lang="id-ID" dirty="0"/>
              <a:t>B. Kompetensi Dasar </a:t>
            </a:r>
          </a:p>
          <a:p>
            <a:pPr marL="354013" indent="0">
              <a:buNone/>
            </a:pPr>
            <a:r>
              <a:rPr lang="id-ID" dirty="0"/>
              <a:t>1. KD pada KI-1 </a:t>
            </a:r>
          </a:p>
          <a:p>
            <a:pPr marL="354013" indent="0">
              <a:buNone/>
            </a:pPr>
            <a:r>
              <a:rPr lang="id-ID" dirty="0"/>
              <a:t>2. KD pada KI-2 </a:t>
            </a:r>
          </a:p>
          <a:p>
            <a:pPr marL="354013" indent="0">
              <a:buNone/>
            </a:pPr>
            <a:r>
              <a:rPr lang="id-ID" dirty="0"/>
              <a:t>3. KD pada KI-3 </a:t>
            </a:r>
          </a:p>
          <a:p>
            <a:pPr marL="354013" indent="0">
              <a:buNone/>
            </a:pPr>
            <a:r>
              <a:rPr lang="id-ID" dirty="0"/>
              <a:t>4. KD pada KI-4 </a:t>
            </a:r>
          </a:p>
          <a:p>
            <a:pPr marL="0" indent="0">
              <a:buNone/>
            </a:pPr>
            <a:r>
              <a:rPr lang="id-ID" dirty="0"/>
              <a:t>	</a:t>
            </a:r>
          </a:p>
          <a:p>
            <a:endParaRPr lang="id-ID" dirty="0"/>
          </a:p>
        </p:txBody>
      </p:sp>
    </p:spTree>
    <p:extLst>
      <p:ext uri="{BB962C8B-B14F-4D97-AF65-F5344CB8AC3E}">
        <p14:creationId xmlns:p14="http://schemas.microsoft.com/office/powerpoint/2010/main" val="15961360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id-ID" sz="3600" b="1" dirty="0"/>
              <a:t>RENCANA PELAKSANAAN PEMBELAJARAN </a:t>
            </a:r>
            <a:br>
              <a:rPr lang="id-ID" sz="3600" b="1" dirty="0"/>
            </a:br>
            <a:r>
              <a:rPr lang="id-ID" sz="3600" b="1" dirty="0"/>
              <a:t>(RPP</a:t>
            </a:r>
            <a:r>
              <a:rPr lang="id-ID" sz="3600" b="1" dirty="0" smtClean="0"/>
              <a:t>)-2</a:t>
            </a: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38</a:t>
            </a:fld>
            <a:endParaRPr lang="en-US"/>
          </a:p>
        </p:txBody>
      </p:sp>
      <p:sp>
        <p:nvSpPr>
          <p:cNvPr id="6" name="Content Placeholder 5"/>
          <p:cNvSpPr>
            <a:spLocks noGrp="1"/>
          </p:cNvSpPr>
          <p:nvPr>
            <p:ph sz="quarter" idx="1"/>
          </p:nvPr>
        </p:nvSpPr>
        <p:spPr>
          <a:xfrm>
            <a:off x="612648" y="1600200"/>
            <a:ext cx="8153400" cy="3733800"/>
          </a:xfrm>
          <a:ln>
            <a:solidFill>
              <a:schemeClr val="accent1"/>
            </a:solidFill>
          </a:ln>
        </p:spPr>
        <p:txBody>
          <a:bodyPr>
            <a:normAutofit fontScale="85000" lnSpcReduction="20000"/>
          </a:bodyPr>
          <a:lstStyle/>
          <a:p>
            <a:endParaRPr lang="id-ID" dirty="0" smtClean="0"/>
          </a:p>
          <a:p>
            <a:endParaRPr lang="id-ID" dirty="0" smtClean="0"/>
          </a:p>
          <a:p>
            <a:pPr marL="0" indent="0">
              <a:buNone/>
            </a:pPr>
            <a:r>
              <a:rPr lang="id-ID" dirty="0" smtClean="0"/>
              <a:t>C. Indikator Pencapaian Kompetensi*) </a:t>
            </a:r>
          </a:p>
          <a:p>
            <a:pPr marL="354013" indent="0">
              <a:buNone/>
            </a:pPr>
            <a:r>
              <a:rPr lang="id-ID" dirty="0" smtClean="0"/>
              <a:t>1. Indikator KD pada KI-1 </a:t>
            </a:r>
          </a:p>
          <a:p>
            <a:pPr marL="354013" indent="0">
              <a:buNone/>
            </a:pPr>
            <a:r>
              <a:rPr lang="id-ID" dirty="0" smtClean="0"/>
              <a:t>2. Indikator KD pada KI-2 </a:t>
            </a:r>
          </a:p>
          <a:p>
            <a:pPr marL="354013" indent="0">
              <a:buNone/>
            </a:pPr>
            <a:r>
              <a:rPr lang="id-ID" dirty="0" smtClean="0"/>
              <a:t>3. Indikator KD pada KI-3 </a:t>
            </a:r>
          </a:p>
          <a:p>
            <a:pPr marL="354013" indent="0">
              <a:buNone/>
            </a:pPr>
            <a:r>
              <a:rPr lang="id-ID" dirty="0" smtClean="0"/>
              <a:t>4. Indikator KD pada KI-4 </a:t>
            </a:r>
          </a:p>
          <a:p>
            <a:pPr marL="0" indent="0">
              <a:buNone/>
            </a:pPr>
            <a:r>
              <a:rPr lang="id-ID" dirty="0" smtClean="0"/>
              <a:t>	</a:t>
            </a:r>
          </a:p>
          <a:p>
            <a:pPr marL="0" indent="0">
              <a:buNone/>
            </a:pPr>
            <a:r>
              <a:rPr lang="id-ID" dirty="0" smtClean="0"/>
              <a:t>	</a:t>
            </a:r>
          </a:p>
          <a:p>
            <a:endParaRPr lang="id-ID" dirty="0"/>
          </a:p>
        </p:txBody>
      </p:sp>
      <p:sp>
        <p:nvSpPr>
          <p:cNvPr id="7" name="Rectangle 6"/>
          <p:cNvSpPr/>
          <p:nvPr/>
        </p:nvSpPr>
        <p:spPr>
          <a:xfrm>
            <a:off x="457200" y="5491938"/>
            <a:ext cx="8229600" cy="369332"/>
          </a:xfrm>
          <a:prstGeom prst="rect">
            <a:avLst/>
          </a:prstGeom>
        </p:spPr>
        <p:txBody>
          <a:bodyPr wrap="square">
            <a:spAutoFit/>
          </a:bodyPr>
          <a:lstStyle/>
          <a:p>
            <a:r>
              <a:rPr lang="id-ID" dirty="0"/>
              <a:t>*) Pada setiap KD dikembangkan indikator atau penanda. </a:t>
            </a:r>
          </a:p>
        </p:txBody>
      </p:sp>
    </p:spTree>
    <p:extLst>
      <p:ext uri="{BB962C8B-B14F-4D97-AF65-F5344CB8AC3E}">
        <p14:creationId xmlns:p14="http://schemas.microsoft.com/office/powerpoint/2010/main" val="683393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id-ID" sz="3600" b="1" dirty="0"/>
              <a:t>RENCANA PELAKSANAAN PEMBELAJARAN </a:t>
            </a:r>
            <a:br>
              <a:rPr lang="id-ID" sz="3600" b="1" dirty="0"/>
            </a:br>
            <a:r>
              <a:rPr lang="id-ID" sz="3600" b="1" dirty="0"/>
              <a:t>(RPP</a:t>
            </a:r>
            <a:r>
              <a:rPr lang="id-ID" sz="3600" b="1" dirty="0" smtClean="0"/>
              <a:t>)-3</a:t>
            </a: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39</a:t>
            </a:fld>
            <a:endParaRPr lang="en-US"/>
          </a:p>
        </p:txBody>
      </p:sp>
      <p:sp>
        <p:nvSpPr>
          <p:cNvPr id="6" name="Content Placeholder 5"/>
          <p:cNvSpPr>
            <a:spLocks noGrp="1"/>
          </p:cNvSpPr>
          <p:nvPr>
            <p:ph sz="quarter" idx="1"/>
          </p:nvPr>
        </p:nvSpPr>
        <p:spPr>
          <a:ln>
            <a:solidFill>
              <a:schemeClr val="accent1"/>
            </a:solidFill>
          </a:ln>
        </p:spPr>
        <p:txBody>
          <a:bodyPr>
            <a:normAutofit fontScale="85000" lnSpcReduction="20000"/>
          </a:bodyPr>
          <a:lstStyle/>
          <a:p>
            <a:endParaRPr lang="id-ID" dirty="0"/>
          </a:p>
          <a:p>
            <a:pPr marL="354013" indent="-354013">
              <a:buNone/>
            </a:pPr>
            <a:r>
              <a:rPr lang="id-ID" dirty="0"/>
              <a:t>D. Materi Pembelajaran (dapat berasal dari buku teks pelajaran dan buku panduan guru, sumber belajar lain berupa muatan lokal, materi kekinian, konteks pembelajaran dari lingkungan sekitar yang dikelompokkan menjadi materi untuk pembelajaran reguler, pengayaan, dan remedial) </a:t>
            </a:r>
          </a:p>
          <a:p>
            <a:pPr marL="0" indent="0">
              <a:buNone/>
            </a:pPr>
            <a:r>
              <a:rPr lang="id-ID" dirty="0"/>
              <a:t>	</a:t>
            </a:r>
          </a:p>
          <a:p>
            <a:endParaRPr lang="id-ID" dirty="0"/>
          </a:p>
          <a:p>
            <a:pPr marL="0" indent="0">
              <a:buNone/>
            </a:pPr>
            <a:endParaRPr lang="id-ID" dirty="0"/>
          </a:p>
          <a:p>
            <a:pPr marL="0" indent="0">
              <a:buNone/>
            </a:pPr>
            <a:r>
              <a:rPr lang="id-ID" dirty="0"/>
              <a:t>	</a:t>
            </a:r>
          </a:p>
          <a:p>
            <a:pPr marL="0" indent="0">
              <a:buNone/>
            </a:pPr>
            <a:r>
              <a:rPr lang="id-ID" dirty="0"/>
              <a:t>	</a:t>
            </a:r>
          </a:p>
          <a:p>
            <a:endParaRPr lang="id-ID" dirty="0"/>
          </a:p>
        </p:txBody>
      </p:sp>
    </p:spTree>
    <p:extLst>
      <p:ext uri="{BB962C8B-B14F-4D97-AF65-F5344CB8AC3E}">
        <p14:creationId xmlns:p14="http://schemas.microsoft.com/office/powerpoint/2010/main" val="107522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solidFill>
                  <a:srgbClr val="FFFF00"/>
                </a:solidFill>
              </a:rPr>
              <a:t>PERMENDIKBUD BERKAITAN DGN K 2013</a:t>
            </a:r>
            <a:endParaRPr lang="id-ID" sz="3600" b="1"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6" name="Content Placeholder 5"/>
          <p:cNvSpPr>
            <a:spLocks noGrp="1"/>
          </p:cNvSpPr>
          <p:nvPr>
            <p:ph sz="quarter" idx="1"/>
          </p:nvPr>
        </p:nvSpPr>
        <p:spPr>
          <a:ln>
            <a:solidFill>
              <a:schemeClr val="accent1"/>
            </a:solidFill>
          </a:ln>
        </p:spPr>
        <p:txBody>
          <a:bodyPr anchor="ctr">
            <a:normAutofit lnSpcReduction="10000"/>
          </a:bodyPr>
          <a:lstStyle/>
          <a:p>
            <a:pPr marL="0" indent="0">
              <a:buNone/>
            </a:pPr>
            <a:endParaRPr lang="id-ID" dirty="0"/>
          </a:p>
          <a:p>
            <a:r>
              <a:rPr lang="id-ID" dirty="0" smtClean="0"/>
              <a:t>Nomor </a:t>
            </a:r>
            <a:r>
              <a:rPr lang="id-ID" dirty="0"/>
              <a:t>57 Tahun 2014 tentang Kurikulum 2013 Sekolah Dasar/Madrasah </a:t>
            </a:r>
            <a:r>
              <a:rPr lang="id-ID" dirty="0" smtClean="0"/>
              <a:t>Ibtidaiyah</a:t>
            </a:r>
            <a:endParaRPr lang="id-ID" dirty="0"/>
          </a:p>
          <a:p>
            <a:r>
              <a:rPr lang="id-ID" dirty="0" smtClean="0">
                <a:solidFill>
                  <a:srgbClr val="FFFF00"/>
                </a:solidFill>
              </a:rPr>
              <a:t>Nomor </a:t>
            </a:r>
            <a:r>
              <a:rPr lang="id-ID" dirty="0">
                <a:solidFill>
                  <a:srgbClr val="FFFF00"/>
                </a:solidFill>
              </a:rPr>
              <a:t>58 Tahun 2014 tentang Kurikulum 2013 Sekolah Menengah Pertama/Madrasah </a:t>
            </a:r>
            <a:r>
              <a:rPr lang="id-ID" dirty="0" smtClean="0">
                <a:solidFill>
                  <a:srgbClr val="FFFF00"/>
                </a:solidFill>
              </a:rPr>
              <a:t>Tsanawiyah </a:t>
            </a:r>
            <a:endParaRPr lang="id-ID" dirty="0">
              <a:solidFill>
                <a:srgbClr val="FFFF00"/>
              </a:solidFill>
            </a:endParaRPr>
          </a:p>
          <a:p>
            <a:r>
              <a:rPr lang="id-ID" dirty="0" smtClean="0"/>
              <a:t>Nomor </a:t>
            </a:r>
            <a:r>
              <a:rPr lang="id-ID" dirty="0"/>
              <a:t>59 Tahun 2014 tentang Kurikulum 2013 Sekolah Menengah Atas/Madrasah </a:t>
            </a:r>
            <a:r>
              <a:rPr lang="id-ID" dirty="0" smtClean="0"/>
              <a:t>Aliyah </a:t>
            </a:r>
            <a:endParaRPr lang="id-ID" dirty="0"/>
          </a:p>
          <a:p>
            <a:r>
              <a:rPr lang="id-ID" dirty="0" smtClean="0">
                <a:solidFill>
                  <a:srgbClr val="FFFF00"/>
                </a:solidFill>
              </a:rPr>
              <a:t>Nomor </a:t>
            </a:r>
            <a:r>
              <a:rPr lang="id-ID" dirty="0">
                <a:solidFill>
                  <a:srgbClr val="FFFF00"/>
                </a:solidFill>
              </a:rPr>
              <a:t>60 Tahun 2014 tentang Kurikulum 2013 Sekolah Menengah Kejuruan/Madrasah Aliyah </a:t>
            </a:r>
            <a:r>
              <a:rPr lang="id-ID" dirty="0" smtClean="0">
                <a:solidFill>
                  <a:srgbClr val="FFFF00"/>
                </a:solidFill>
              </a:rPr>
              <a:t>Kejuruan </a:t>
            </a:r>
            <a:endParaRPr lang="id-ID" dirty="0">
              <a:solidFill>
                <a:srgbClr val="FFFF00"/>
              </a:solidFill>
            </a:endParaRPr>
          </a:p>
          <a:p>
            <a:endParaRPr lang="id-ID" dirty="0"/>
          </a:p>
        </p:txBody>
      </p:sp>
    </p:spTree>
    <p:extLst>
      <p:ext uri="{BB962C8B-B14F-4D97-AF65-F5344CB8AC3E}">
        <p14:creationId xmlns:p14="http://schemas.microsoft.com/office/powerpoint/2010/main" val="41098716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id-ID" sz="3600" b="1" dirty="0"/>
              <a:t>RENCANA PELAKSANAAN PEMBELAJARAN </a:t>
            </a:r>
            <a:br>
              <a:rPr lang="id-ID" sz="3600" b="1" dirty="0"/>
            </a:br>
            <a:r>
              <a:rPr lang="id-ID" sz="3600" b="1" dirty="0"/>
              <a:t>(RPP</a:t>
            </a:r>
            <a:r>
              <a:rPr lang="id-ID" sz="3600" b="1" dirty="0" smtClean="0"/>
              <a:t>)-4</a:t>
            </a: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40</a:t>
            </a:fld>
            <a:endParaRPr lang="en-US"/>
          </a:p>
        </p:txBody>
      </p:sp>
      <p:sp>
        <p:nvSpPr>
          <p:cNvPr id="6" name="Content Placeholder 5"/>
          <p:cNvSpPr>
            <a:spLocks noGrp="1"/>
          </p:cNvSpPr>
          <p:nvPr>
            <p:ph sz="quarter" idx="1"/>
          </p:nvPr>
        </p:nvSpPr>
        <p:spPr>
          <a:ln>
            <a:solidFill>
              <a:schemeClr val="accent1"/>
            </a:solidFill>
          </a:ln>
        </p:spPr>
        <p:txBody>
          <a:bodyPr>
            <a:normAutofit fontScale="85000" lnSpcReduction="20000"/>
          </a:bodyPr>
          <a:lstStyle/>
          <a:p>
            <a:pPr marL="0" indent="0">
              <a:buNone/>
            </a:pPr>
            <a:r>
              <a:rPr lang="id-ID" dirty="0" smtClean="0"/>
              <a:t>E</a:t>
            </a:r>
            <a:r>
              <a:rPr lang="id-ID" dirty="0"/>
              <a:t>. Kegiatan Pembelajaran </a:t>
            </a:r>
            <a:endParaRPr lang="id-ID" dirty="0" smtClean="0"/>
          </a:p>
          <a:p>
            <a:pPr marL="0" indent="0">
              <a:buNone/>
            </a:pPr>
            <a:r>
              <a:rPr lang="id-ID" dirty="0" smtClean="0"/>
              <a:t>1</a:t>
            </a:r>
            <a:r>
              <a:rPr lang="id-ID" dirty="0"/>
              <a:t>. Pertemuan Pertama: (...JP) </a:t>
            </a:r>
          </a:p>
          <a:p>
            <a:pPr marL="354013" indent="0">
              <a:buNone/>
            </a:pPr>
            <a:r>
              <a:rPr lang="id-ID" dirty="0"/>
              <a:t>a. Kegiatan Pendahuluan </a:t>
            </a:r>
          </a:p>
          <a:p>
            <a:pPr marL="354013" indent="0">
              <a:buNone/>
            </a:pPr>
            <a:r>
              <a:rPr lang="id-ID" dirty="0"/>
              <a:t>b. Kegiatan Inti **) </a:t>
            </a:r>
          </a:p>
          <a:p>
            <a:pPr marL="722313" indent="0">
              <a:buNone/>
            </a:pPr>
            <a:r>
              <a:rPr lang="id-ID" dirty="0" smtClean="0"/>
              <a:t>Mengamati </a:t>
            </a:r>
            <a:endParaRPr lang="id-ID" dirty="0"/>
          </a:p>
          <a:p>
            <a:pPr marL="722313" indent="0">
              <a:buNone/>
            </a:pPr>
            <a:r>
              <a:rPr lang="id-ID" dirty="0" smtClean="0"/>
              <a:t>Menanya </a:t>
            </a:r>
            <a:endParaRPr lang="id-ID" dirty="0"/>
          </a:p>
          <a:p>
            <a:pPr marL="722313" indent="0">
              <a:buNone/>
            </a:pPr>
            <a:r>
              <a:rPr lang="id-ID" dirty="0" smtClean="0"/>
              <a:t>Mengumpulkan </a:t>
            </a:r>
            <a:r>
              <a:rPr lang="id-ID" dirty="0"/>
              <a:t>informasi/mencoba </a:t>
            </a:r>
          </a:p>
          <a:p>
            <a:pPr marL="722313" indent="0">
              <a:buNone/>
            </a:pPr>
            <a:r>
              <a:rPr lang="id-ID" dirty="0" smtClean="0"/>
              <a:t>Menalar/mengasosiasi </a:t>
            </a:r>
            <a:endParaRPr lang="id-ID" dirty="0"/>
          </a:p>
          <a:p>
            <a:pPr marL="722313" indent="0">
              <a:buNone/>
            </a:pPr>
            <a:r>
              <a:rPr lang="id-ID" dirty="0" smtClean="0"/>
              <a:t>Mengomunikasikan </a:t>
            </a:r>
            <a:endParaRPr lang="id-ID" dirty="0"/>
          </a:p>
          <a:p>
            <a:pPr marL="354013" indent="0">
              <a:buNone/>
            </a:pPr>
            <a:r>
              <a:rPr lang="id-ID" dirty="0"/>
              <a:t>c. Kegiatan Penutup </a:t>
            </a:r>
          </a:p>
          <a:p>
            <a:pPr marL="0" indent="0">
              <a:buNone/>
            </a:pPr>
            <a:r>
              <a:rPr lang="id-ID" dirty="0"/>
              <a:t>2. Pertemuan Kedua: (...JP) </a:t>
            </a:r>
            <a:r>
              <a:rPr lang="id-ID" dirty="0" smtClean="0"/>
              <a:t>dsb</a:t>
            </a:r>
            <a:r>
              <a:rPr lang="id-ID" dirty="0"/>
              <a:t>	</a:t>
            </a:r>
          </a:p>
          <a:p>
            <a:pPr marL="0" indent="0">
              <a:buNone/>
            </a:pPr>
            <a:endParaRPr lang="id-ID" dirty="0"/>
          </a:p>
        </p:txBody>
      </p:sp>
    </p:spTree>
    <p:extLst>
      <p:ext uri="{BB962C8B-B14F-4D97-AF65-F5344CB8AC3E}">
        <p14:creationId xmlns:p14="http://schemas.microsoft.com/office/powerpoint/2010/main" val="14234635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id-ID" sz="3600" b="1" dirty="0"/>
              <a:t>RENCANA PELAKSANAAN PEMBELAJARAN </a:t>
            </a:r>
            <a:br>
              <a:rPr lang="id-ID" sz="3600" b="1" dirty="0"/>
            </a:br>
            <a:r>
              <a:rPr lang="id-ID" sz="3600" b="1" dirty="0"/>
              <a:t>(RPP</a:t>
            </a:r>
            <a:r>
              <a:rPr lang="id-ID" sz="3600" b="1" dirty="0" smtClean="0"/>
              <a:t>)-5</a:t>
            </a: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41</a:t>
            </a:fld>
            <a:endParaRPr lang="en-US"/>
          </a:p>
        </p:txBody>
      </p:sp>
      <p:sp>
        <p:nvSpPr>
          <p:cNvPr id="6" name="Content Placeholder 5"/>
          <p:cNvSpPr>
            <a:spLocks noGrp="1"/>
          </p:cNvSpPr>
          <p:nvPr>
            <p:ph sz="quarter" idx="1"/>
          </p:nvPr>
        </p:nvSpPr>
        <p:spPr>
          <a:ln>
            <a:solidFill>
              <a:schemeClr val="accent1"/>
            </a:solidFill>
          </a:ln>
        </p:spPr>
        <p:txBody>
          <a:bodyPr>
            <a:normAutofit fontScale="70000" lnSpcReduction="20000"/>
          </a:bodyPr>
          <a:lstStyle/>
          <a:p>
            <a:pPr marL="0" indent="0">
              <a:buNone/>
            </a:pPr>
            <a:r>
              <a:rPr lang="es-ES" dirty="0" smtClean="0"/>
              <a:t>F</a:t>
            </a:r>
            <a:r>
              <a:rPr lang="es-ES" dirty="0"/>
              <a:t>. </a:t>
            </a:r>
            <a:r>
              <a:rPr lang="es-ES" dirty="0" err="1"/>
              <a:t>Penilaian</a:t>
            </a:r>
            <a:r>
              <a:rPr lang="es-ES" dirty="0"/>
              <a:t>, </a:t>
            </a:r>
            <a:r>
              <a:rPr lang="es-ES" dirty="0" err="1"/>
              <a:t>Pembelajaran</a:t>
            </a:r>
            <a:r>
              <a:rPr lang="es-ES" dirty="0"/>
              <a:t> Remedial dan </a:t>
            </a:r>
            <a:r>
              <a:rPr lang="es-ES" dirty="0" err="1"/>
              <a:t>Pengayaan</a:t>
            </a:r>
            <a:r>
              <a:rPr lang="es-ES" dirty="0"/>
              <a:t> </a:t>
            </a:r>
          </a:p>
          <a:p>
            <a:pPr marL="176213" indent="0">
              <a:buNone/>
            </a:pPr>
            <a:r>
              <a:rPr lang="id-ID" dirty="0"/>
              <a:t>1. Teknik penilaian </a:t>
            </a:r>
          </a:p>
          <a:p>
            <a:pPr marL="176213" indent="0">
              <a:buNone/>
            </a:pPr>
            <a:r>
              <a:rPr lang="id-ID" dirty="0"/>
              <a:t>2. Instrumen penilaian </a:t>
            </a:r>
          </a:p>
          <a:p>
            <a:pPr marL="442913" indent="0">
              <a:buNone/>
            </a:pPr>
            <a:r>
              <a:rPr lang="id-ID" dirty="0"/>
              <a:t>a. Pertemuan Pertama </a:t>
            </a:r>
          </a:p>
          <a:p>
            <a:pPr marL="442913" indent="0">
              <a:buNone/>
            </a:pPr>
            <a:r>
              <a:rPr lang="id-ID" dirty="0"/>
              <a:t>b. Pertemuan Kedua </a:t>
            </a:r>
          </a:p>
          <a:p>
            <a:pPr marL="442913" indent="0">
              <a:buNone/>
            </a:pPr>
            <a:r>
              <a:rPr lang="id-ID" dirty="0"/>
              <a:t>c. Pertemuan seterusnya </a:t>
            </a:r>
          </a:p>
          <a:p>
            <a:pPr marL="176213" indent="0">
              <a:buNone/>
            </a:pPr>
            <a:r>
              <a:rPr lang="es-ES" dirty="0"/>
              <a:t>3. </a:t>
            </a:r>
            <a:r>
              <a:rPr lang="es-ES" dirty="0" err="1"/>
              <a:t>Pembelajaran</a:t>
            </a:r>
            <a:r>
              <a:rPr lang="es-ES" dirty="0"/>
              <a:t> Remedial dan </a:t>
            </a:r>
            <a:r>
              <a:rPr lang="es-ES" dirty="0" err="1"/>
              <a:t>Pengayaan</a:t>
            </a:r>
            <a:r>
              <a:rPr lang="es-ES" dirty="0"/>
              <a:t> </a:t>
            </a:r>
            <a:endParaRPr lang="id-ID" dirty="0" smtClean="0"/>
          </a:p>
          <a:p>
            <a:pPr marL="442913" indent="0">
              <a:buNone/>
            </a:pPr>
            <a:r>
              <a:rPr lang="id-ID" dirty="0" smtClean="0"/>
              <a:t>Pembelajaran </a:t>
            </a:r>
            <a:r>
              <a:rPr lang="id-ID" dirty="0"/>
              <a:t>remedial dilakukan segera setelah kegiatan penilaian. </a:t>
            </a:r>
          </a:p>
          <a:p>
            <a:pPr marL="0" indent="0">
              <a:buNone/>
            </a:pPr>
            <a:r>
              <a:rPr lang="id-ID" dirty="0"/>
              <a:t>G. Media/alat, Bahan, dan Sumber Belajar </a:t>
            </a:r>
          </a:p>
          <a:p>
            <a:pPr marL="176213" indent="0">
              <a:buNone/>
            </a:pPr>
            <a:r>
              <a:rPr lang="id-ID" dirty="0"/>
              <a:t>1. Media/alat </a:t>
            </a:r>
          </a:p>
          <a:p>
            <a:pPr marL="176213" indent="0">
              <a:buNone/>
            </a:pPr>
            <a:r>
              <a:rPr lang="id-ID" dirty="0"/>
              <a:t>2. Bahan </a:t>
            </a:r>
          </a:p>
          <a:p>
            <a:pPr marL="176213" indent="0">
              <a:buNone/>
            </a:pPr>
            <a:r>
              <a:rPr lang="id-ID" dirty="0"/>
              <a:t>3. Sumber Belajar </a:t>
            </a:r>
          </a:p>
          <a:p>
            <a:pPr marL="0" indent="0">
              <a:buNone/>
            </a:pPr>
            <a:r>
              <a:rPr lang="id-ID" dirty="0"/>
              <a:t>	</a:t>
            </a:r>
          </a:p>
          <a:p>
            <a:pPr marL="0" indent="0">
              <a:buNone/>
            </a:pPr>
            <a:endParaRPr lang="id-ID" dirty="0"/>
          </a:p>
        </p:txBody>
      </p:sp>
    </p:spTree>
    <p:extLst>
      <p:ext uri="{BB962C8B-B14F-4D97-AF65-F5344CB8AC3E}">
        <p14:creationId xmlns:p14="http://schemas.microsoft.com/office/powerpoint/2010/main" val="2238431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a:solidFill>
                  <a:srgbClr val="FFFF00"/>
                </a:solidFill>
              </a:rPr>
              <a:t>RENCANA PELAKSANAAN </a:t>
            </a:r>
            <a:r>
              <a:rPr lang="id-ID" sz="3200" b="1" dirty="0" smtClean="0">
                <a:solidFill>
                  <a:srgbClr val="FFFF00"/>
                </a:solidFill>
              </a:rPr>
              <a:t>PEMBELAJARAN SEKOLAH INKLUSI</a:t>
            </a:r>
            <a:endParaRPr lang="id-ID" sz="3200"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42</a:t>
            </a:fld>
            <a:endParaRPr lang="en-US"/>
          </a:p>
        </p:txBody>
      </p:sp>
      <p:sp>
        <p:nvSpPr>
          <p:cNvPr id="6" name="Content Placeholder 5"/>
          <p:cNvSpPr>
            <a:spLocks noGrp="1"/>
          </p:cNvSpPr>
          <p:nvPr>
            <p:ph sz="quarter" idx="1"/>
          </p:nvPr>
        </p:nvSpPr>
        <p:spPr>
          <a:xfrm>
            <a:off x="612648" y="1600200"/>
            <a:ext cx="8153400" cy="4648200"/>
          </a:xfrm>
          <a:ln>
            <a:solidFill>
              <a:schemeClr val="accent1"/>
            </a:solidFill>
          </a:ln>
        </p:spPr>
        <p:txBody>
          <a:bodyPr>
            <a:normAutofit fontScale="85000" lnSpcReduction="20000"/>
          </a:bodyPr>
          <a:lstStyle/>
          <a:p>
            <a:pPr marL="0" indent="0">
              <a:buNone/>
            </a:pPr>
            <a:r>
              <a:rPr lang="id-ID" dirty="0" smtClean="0"/>
              <a:t>A</a:t>
            </a:r>
            <a:r>
              <a:rPr lang="id-ID" dirty="0"/>
              <a:t>. Kompetensi Inti (KI) </a:t>
            </a:r>
          </a:p>
          <a:p>
            <a:pPr marL="0" indent="0">
              <a:buNone/>
            </a:pPr>
            <a:r>
              <a:rPr lang="id-ID" dirty="0" smtClean="0"/>
              <a:t>B</a:t>
            </a:r>
            <a:r>
              <a:rPr lang="id-ID" dirty="0"/>
              <a:t>. Kompetensi Dasar </a:t>
            </a:r>
            <a:endParaRPr lang="id-ID" dirty="0" smtClean="0"/>
          </a:p>
          <a:p>
            <a:pPr marL="0" indent="0">
              <a:buNone/>
            </a:pPr>
            <a:r>
              <a:rPr lang="id-ID" dirty="0" smtClean="0">
                <a:solidFill>
                  <a:srgbClr val="FFC000"/>
                </a:solidFill>
              </a:rPr>
              <a:t>c. Kondisi Kemampuan Awal* </a:t>
            </a:r>
            <a:r>
              <a:rPr lang="id-ID" sz="1900" dirty="0" smtClean="0">
                <a:solidFill>
                  <a:srgbClr val="FFC000"/>
                </a:solidFill>
              </a:rPr>
              <a:t>(hasil asesmen)</a:t>
            </a:r>
          </a:p>
          <a:p>
            <a:pPr marL="0" indent="0">
              <a:buNone/>
            </a:pPr>
            <a:r>
              <a:rPr lang="id-ID" dirty="0" smtClean="0"/>
              <a:t>C</a:t>
            </a:r>
            <a:r>
              <a:rPr lang="id-ID" dirty="0"/>
              <a:t>. Indikator Pencapaian </a:t>
            </a:r>
            <a:r>
              <a:rPr lang="id-ID" dirty="0" smtClean="0"/>
              <a:t>Kompetensi</a:t>
            </a:r>
            <a:endParaRPr lang="id-ID" dirty="0"/>
          </a:p>
          <a:p>
            <a:pPr marL="0" indent="0">
              <a:buNone/>
            </a:pPr>
            <a:endParaRPr lang="id-ID" dirty="0" smtClean="0"/>
          </a:p>
          <a:p>
            <a:pPr marL="0" indent="0">
              <a:buNone/>
            </a:pPr>
            <a:r>
              <a:rPr lang="id-ID" dirty="0" smtClean="0"/>
              <a:t>D</a:t>
            </a:r>
            <a:r>
              <a:rPr lang="id-ID" dirty="0"/>
              <a:t>. Materi Pembelajaran </a:t>
            </a:r>
          </a:p>
          <a:p>
            <a:pPr marL="0" indent="0">
              <a:buNone/>
            </a:pPr>
            <a:r>
              <a:rPr lang="id-ID" dirty="0" smtClean="0"/>
              <a:t>E</a:t>
            </a:r>
            <a:r>
              <a:rPr lang="id-ID" dirty="0"/>
              <a:t>. Kegiatan Pembelajaran </a:t>
            </a:r>
            <a:endParaRPr lang="id-ID" dirty="0" smtClean="0"/>
          </a:p>
          <a:p>
            <a:pPr marL="0" indent="0">
              <a:buNone/>
            </a:pPr>
            <a:endParaRPr lang="id-ID" dirty="0" smtClean="0"/>
          </a:p>
          <a:p>
            <a:pPr marL="0" indent="0">
              <a:buNone/>
            </a:pPr>
            <a:r>
              <a:rPr lang="es-ES" dirty="0" smtClean="0"/>
              <a:t>F</a:t>
            </a:r>
            <a:r>
              <a:rPr lang="es-ES" dirty="0"/>
              <a:t>. </a:t>
            </a:r>
            <a:r>
              <a:rPr lang="es-ES" dirty="0" err="1"/>
              <a:t>Penilaian</a:t>
            </a:r>
            <a:r>
              <a:rPr lang="es-ES" dirty="0"/>
              <a:t>, </a:t>
            </a:r>
            <a:r>
              <a:rPr lang="es-ES" dirty="0" err="1"/>
              <a:t>Pembelajaran</a:t>
            </a:r>
            <a:r>
              <a:rPr lang="es-ES" dirty="0"/>
              <a:t> Remedial dan </a:t>
            </a:r>
            <a:r>
              <a:rPr lang="es-ES" dirty="0" err="1"/>
              <a:t>Pengayaan</a:t>
            </a:r>
            <a:r>
              <a:rPr lang="es-ES" dirty="0"/>
              <a:t> </a:t>
            </a:r>
            <a:endParaRPr lang="id-ID" dirty="0" smtClean="0"/>
          </a:p>
          <a:p>
            <a:pPr marL="0" indent="0">
              <a:buNone/>
            </a:pPr>
            <a:endParaRPr lang="id-ID" dirty="0" smtClean="0"/>
          </a:p>
          <a:p>
            <a:pPr marL="0" indent="0">
              <a:buNone/>
            </a:pPr>
            <a:r>
              <a:rPr lang="id-ID" dirty="0" smtClean="0"/>
              <a:t>G</a:t>
            </a:r>
            <a:r>
              <a:rPr lang="id-ID" dirty="0"/>
              <a:t>. Media/alat, Bahan, dan Sumber Belajar 	</a:t>
            </a:r>
          </a:p>
          <a:p>
            <a:endParaRPr lang="id-ID" dirty="0"/>
          </a:p>
          <a:p>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val="77318219"/>
              </p:ext>
            </p:extLst>
          </p:nvPr>
        </p:nvGraphicFramePr>
        <p:xfrm>
          <a:off x="990600" y="3200400"/>
          <a:ext cx="6096000" cy="365760"/>
        </p:xfrm>
        <a:graphic>
          <a:graphicData uri="http://schemas.openxmlformats.org/drawingml/2006/table">
            <a:tbl>
              <a:tblPr firstRow="1" bandRow="1">
                <a:tableStyleId>{5C22544A-7EE6-4342-B048-85BDC9FD1C3A}</a:tableStyleId>
              </a:tblPr>
              <a:tblGrid>
                <a:gridCol w="3048000"/>
                <a:gridCol w="3048000"/>
              </a:tblGrid>
              <a:tr h="304800">
                <a:tc>
                  <a:txBody>
                    <a:bodyPr/>
                    <a:lstStyle/>
                    <a:p>
                      <a:r>
                        <a:rPr lang="id-ID" dirty="0" smtClean="0"/>
                        <a:t>REGULER</a:t>
                      </a:r>
                      <a:endParaRPr lang="id-ID" dirty="0"/>
                    </a:p>
                  </a:txBody>
                  <a:tcPr/>
                </a:tc>
                <a:tc>
                  <a:txBody>
                    <a:bodyPr/>
                    <a:lstStyle/>
                    <a:p>
                      <a:r>
                        <a:rPr lang="id-ID" dirty="0" smtClean="0"/>
                        <a:t>ABK</a:t>
                      </a:r>
                      <a:endParaRPr lang="id-ID"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97862260"/>
              </p:ext>
            </p:extLst>
          </p:nvPr>
        </p:nvGraphicFramePr>
        <p:xfrm>
          <a:off x="1066800" y="4343400"/>
          <a:ext cx="6019800" cy="381000"/>
        </p:xfrm>
        <a:graphic>
          <a:graphicData uri="http://schemas.openxmlformats.org/drawingml/2006/table">
            <a:tbl>
              <a:tblPr firstRow="1" bandRow="1">
                <a:tableStyleId>{5C22544A-7EE6-4342-B048-85BDC9FD1C3A}</a:tableStyleId>
              </a:tblPr>
              <a:tblGrid>
                <a:gridCol w="3009900"/>
                <a:gridCol w="3009900"/>
              </a:tblGrid>
              <a:tr h="381000">
                <a:tc>
                  <a:txBody>
                    <a:bodyPr/>
                    <a:lstStyle/>
                    <a:p>
                      <a:r>
                        <a:rPr lang="id-ID" dirty="0" smtClean="0"/>
                        <a:t>REGULER</a:t>
                      </a:r>
                      <a:endParaRPr lang="id-ID" dirty="0"/>
                    </a:p>
                  </a:txBody>
                  <a:tcPr/>
                </a:tc>
                <a:tc>
                  <a:txBody>
                    <a:bodyPr/>
                    <a:lstStyle/>
                    <a:p>
                      <a:r>
                        <a:rPr lang="id-ID" dirty="0" smtClean="0"/>
                        <a:t>ABK</a:t>
                      </a:r>
                      <a:endParaRPr lang="id-ID"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60983388"/>
              </p:ext>
            </p:extLst>
          </p:nvPr>
        </p:nvGraphicFramePr>
        <p:xfrm>
          <a:off x="914400" y="5181600"/>
          <a:ext cx="6096000" cy="381000"/>
        </p:xfrm>
        <a:graphic>
          <a:graphicData uri="http://schemas.openxmlformats.org/drawingml/2006/table">
            <a:tbl>
              <a:tblPr firstRow="1" bandRow="1">
                <a:tableStyleId>{5C22544A-7EE6-4342-B048-85BDC9FD1C3A}</a:tableStyleId>
              </a:tblPr>
              <a:tblGrid>
                <a:gridCol w="3048000"/>
                <a:gridCol w="3048000"/>
              </a:tblGrid>
              <a:tr h="381000">
                <a:tc>
                  <a:txBody>
                    <a:bodyPr/>
                    <a:lstStyle/>
                    <a:p>
                      <a:r>
                        <a:rPr lang="id-ID" dirty="0" smtClean="0"/>
                        <a:t>REGULER</a:t>
                      </a:r>
                      <a:endParaRPr lang="id-ID" dirty="0"/>
                    </a:p>
                  </a:txBody>
                  <a:tcPr/>
                </a:tc>
                <a:tc>
                  <a:txBody>
                    <a:bodyPr/>
                    <a:lstStyle/>
                    <a:p>
                      <a:r>
                        <a:rPr lang="id-ID" dirty="0" smtClean="0"/>
                        <a:t>ABK</a:t>
                      </a:r>
                      <a:endParaRPr lang="id-ID"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08388470"/>
              </p:ext>
            </p:extLst>
          </p:nvPr>
        </p:nvGraphicFramePr>
        <p:xfrm>
          <a:off x="914400" y="5943600"/>
          <a:ext cx="6096000" cy="381000"/>
        </p:xfrm>
        <a:graphic>
          <a:graphicData uri="http://schemas.openxmlformats.org/drawingml/2006/table">
            <a:tbl>
              <a:tblPr firstRow="1" bandRow="1">
                <a:tableStyleId>{5C22544A-7EE6-4342-B048-85BDC9FD1C3A}</a:tableStyleId>
              </a:tblPr>
              <a:tblGrid>
                <a:gridCol w="3048000"/>
                <a:gridCol w="3048000"/>
              </a:tblGrid>
              <a:tr h="381000">
                <a:tc>
                  <a:txBody>
                    <a:bodyPr/>
                    <a:lstStyle/>
                    <a:p>
                      <a:r>
                        <a:rPr lang="id-ID" dirty="0" smtClean="0"/>
                        <a:t>REGULER</a:t>
                      </a:r>
                      <a:endParaRPr lang="id-ID" dirty="0"/>
                    </a:p>
                  </a:txBody>
                  <a:tcPr/>
                </a:tc>
                <a:tc>
                  <a:txBody>
                    <a:bodyPr/>
                    <a:lstStyle/>
                    <a:p>
                      <a:r>
                        <a:rPr lang="id-ID" dirty="0" smtClean="0"/>
                        <a:t>ABK</a:t>
                      </a:r>
                      <a:endParaRPr lang="id-ID" dirty="0"/>
                    </a:p>
                  </a:txBody>
                  <a:tcPr/>
                </a:tc>
              </a:tr>
            </a:tbl>
          </a:graphicData>
        </a:graphic>
      </p:graphicFrame>
    </p:spTree>
    <p:extLst>
      <p:ext uri="{BB962C8B-B14F-4D97-AF65-F5344CB8AC3E}">
        <p14:creationId xmlns:p14="http://schemas.microsoft.com/office/powerpoint/2010/main" val="22269795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smtClean="0">
                <a:solidFill>
                  <a:srgbClr val="FFFF00"/>
                </a:solidFill>
              </a:rPr>
              <a:t>PERSYARATAN PELAKSANAAN PROSES PEMBELAJARAN </a:t>
            </a:r>
            <a:r>
              <a:rPr lang="id-ID" sz="3600" b="1" dirty="0" smtClean="0">
                <a:solidFill>
                  <a:srgbClr val="FFC000"/>
                </a:solidFill>
              </a:rPr>
              <a:t>(ABK Menyesuaikan)</a:t>
            </a:r>
            <a:endParaRPr lang="id-ID" sz="3600" b="1" dirty="0">
              <a:solidFill>
                <a:srgbClr val="FFC0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43</a:t>
            </a:fld>
            <a:endParaRPr lang="en-US"/>
          </a:p>
        </p:txBody>
      </p:sp>
      <p:sp>
        <p:nvSpPr>
          <p:cNvPr id="6" name="Content Placeholder 5"/>
          <p:cNvSpPr>
            <a:spLocks noGrp="1"/>
          </p:cNvSpPr>
          <p:nvPr>
            <p:ph sz="quarter" idx="1"/>
          </p:nvPr>
        </p:nvSpPr>
        <p:spPr>
          <a:ln>
            <a:solidFill>
              <a:schemeClr val="accent1"/>
            </a:solidFill>
          </a:ln>
        </p:spPr>
        <p:txBody>
          <a:bodyPr/>
          <a:lstStyle/>
          <a:p>
            <a:pPr marL="0" indent="0">
              <a:buNone/>
            </a:pPr>
            <a:r>
              <a:rPr lang="fi-FI" dirty="0" smtClean="0">
                <a:solidFill>
                  <a:srgbClr val="FF0000"/>
                </a:solidFill>
              </a:rPr>
              <a:t>Alokasi </a:t>
            </a:r>
            <a:r>
              <a:rPr lang="fi-FI" dirty="0">
                <a:solidFill>
                  <a:srgbClr val="FF0000"/>
                </a:solidFill>
              </a:rPr>
              <a:t>Waktu Jam Tatap Muka Pembelajaran</a:t>
            </a:r>
          </a:p>
          <a:p>
            <a:r>
              <a:rPr lang="id-ID" dirty="0" smtClean="0"/>
              <a:t>SD/MI       : </a:t>
            </a:r>
            <a:r>
              <a:rPr lang="id-ID" dirty="0"/>
              <a:t>35 menit</a:t>
            </a:r>
          </a:p>
          <a:p>
            <a:r>
              <a:rPr lang="id-ID" dirty="0" smtClean="0"/>
              <a:t>SMP/MTs   : </a:t>
            </a:r>
            <a:r>
              <a:rPr lang="id-ID" dirty="0"/>
              <a:t>40 menit</a:t>
            </a:r>
          </a:p>
          <a:p>
            <a:r>
              <a:rPr lang="id-ID" dirty="0" smtClean="0"/>
              <a:t>SMA/MA   : </a:t>
            </a:r>
            <a:r>
              <a:rPr lang="id-ID" dirty="0"/>
              <a:t>45 menit</a:t>
            </a:r>
          </a:p>
          <a:p>
            <a:r>
              <a:rPr lang="id-ID" dirty="0" smtClean="0"/>
              <a:t>SMK/MAK </a:t>
            </a:r>
            <a:r>
              <a:rPr lang="id-ID" dirty="0"/>
              <a:t>: 45 menit</a:t>
            </a:r>
          </a:p>
        </p:txBody>
      </p:sp>
    </p:spTree>
    <p:extLst>
      <p:ext uri="{BB962C8B-B14F-4D97-AF65-F5344CB8AC3E}">
        <p14:creationId xmlns:p14="http://schemas.microsoft.com/office/powerpoint/2010/main" val="32881315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solidFill>
                  <a:srgbClr val="FFFF00"/>
                </a:solidFill>
              </a:rPr>
              <a:t>MARI MENCOBA MENYUSUN RPP UNTUK SEKOLAH INKLUSI</a:t>
            </a:r>
            <a:endParaRPr lang="id-ID" sz="3200"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44</a:t>
            </a:fld>
            <a:endParaRPr lang="en-US"/>
          </a:p>
        </p:txBody>
      </p:sp>
      <p:sp>
        <p:nvSpPr>
          <p:cNvPr id="6" name="Content Placeholder 5"/>
          <p:cNvSpPr>
            <a:spLocks noGrp="1"/>
          </p:cNvSpPr>
          <p:nvPr>
            <p:ph sz="quarter" idx="1"/>
          </p:nvPr>
        </p:nvSpPr>
        <p:spPr>
          <a:xfrm>
            <a:off x="612648" y="1600200"/>
            <a:ext cx="8153400" cy="4648200"/>
          </a:xfrm>
          <a:ln>
            <a:solidFill>
              <a:schemeClr val="accent1"/>
            </a:solidFill>
          </a:ln>
        </p:spPr>
        <p:txBody>
          <a:bodyPr>
            <a:normAutofit fontScale="85000" lnSpcReduction="20000"/>
          </a:bodyPr>
          <a:lstStyle/>
          <a:p>
            <a:pPr marL="0" indent="0">
              <a:buNone/>
            </a:pPr>
            <a:r>
              <a:rPr lang="id-ID" dirty="0" smtClean="0"/>
              <a:t>A</a:t>
            </a:r>
            <a:r>
              <a:rPr lang="id-ID" dirty="0"/>
              <a:t>. Kompetensi Inti (KI) </a:t>
            </a:r>
          </a:p>
          <a:p>
            <a:pPr marL="0" indent="0">
              <a:buNone/>
            </a:pPr>
            <a:r>
              <a:rPr lang="id-ID" dirty="0" smtClean="0"/>
              <a:t>B</a:t>
            </a:r>
            <a:r>
              <a:rPr lang="id-ID" dirty="0"/>
              <a:t>. Kompetensi Dasar </a:t>
            </a:r>
            <a:endParaRPr lang="id-ID" dirty="0" smtClean="0"/>
          </a:p>
          <a:p>
            <a:pPr marL="0" indent="0">
              <a:buNone/>
            </a:pPr>
            <a:r>
              <a:rPr lang="id-ID" dirty="0" smtClean="0">
                <a:solidFill>
                  <a:srgbClr val="FFC000"/>
                </a:solidFill>
              </a:rPr>
              <a:t>c. Kondisi Kemampuan Awal* </a:t>
            </a:r>
            <a:r>
              <a:rPr lang="id-ID" sz="1900" dirty="0" smtClean="0">
                <a:solidFill>
                  <a:srgbClr val="FFC000"/>
                </a:solidFill>
              </a:rPr>
              <a:t>(hasil asesmen)</a:t>
            </a:r>
          </a:p>
          <a:p>
            <a:pPr marL="0" indent="0">
              <a:buNone/>
            </a:pPr>
            <a:r>
              <a:rPr lang="id-ID" dirty="0" smtClean="0"/>
              <a:t>C</a:t>
            </a:r>
            <a:r>
              <a:rPr lang="id-ID" dirty="0"/>
              <a:t>. Indikator Pencapaian </a:t>
            </a:r>
            <a:r>
              <a:rPr lang="id-ID" dirty="0" smtClean="0"/>
              <a:t>Kompetensi</a:t>
            </a:r>
            <a:endParaRPr lang="id-ID" dirty="0"/>
          </a:p>
          <a:p>
            <a:pPr marL="0" indent="0">
              <a:buNone/>
            </a:pPr>
            <a:endParaRPr lang="id-ID" dirty="0" smtClean="0"/>
          </a:p>
          <a:p>
            <a:pPr marL="0" indent="0">
              <a:buNone/>
            </a:pPr>
            <a:r>
              <a:rPr lang="id-ID" dirty="0" smtClean="0"/>
              <a:t>D</a:t>
            </a:r>
            <a:r>
              <a:rPr lang="id-ID" dirty="0"/>
              <a:t>. Materi Pembelajaran </a:t>
            </a:r>
          </a:p>
          <a:p>
            <a:pPr marL="0" indent="0">
              <a:buNone/>
            </a:pPr>
            <a:r>
              <a:rPr lang="id-ID" dirty="0" smtClean="0"/>
              <a:t>E</a:t>
            </a:r>
            <a:r>
              <a:rPr lang="id-ID" dirty="0"/>
              <a:t>. Kegiatan Pembelajaran </a:t>
            </a:r>
            <a:endParaRPr lang="id-ID" dirty="0" smtClean="0"/>
          </a:p>
          <a:p>
            <a:pPr marL="0" indent="0">
              <a:buNone/>
            </a:pPr>
            <a:endParaRPr lang="id-ID" dirty="0" smtClean="0"/>
          </a:p>
          <a:p>
            <a:pPr marL="0" indent="0">
              <a:buNone/>
            </a:pPr>
            <a:r>
              <a:rPr lang="es-ES" dirty="0" smtClean="0"/>
              <a:t>F</a:t>
            </a:r>
            <a:r>
              <a:rPr lang="es-ES" dirty="0"/>
              <a:t>. </a:t>
            </a:r>
            <a:r>
              <a:rPr lang="es-ES" dirty="0" err="1"/>
              <a:t>Penilaian</a:t>
            </a:r>
            <a:r>
              <a:rPr lang="es-ES" dirty="0"/>
              <a:t>, </a:t>
            </a:r>
            <a:r>
              <a:rPr lang="es-ES" dirty="0" err="1"/>
              <a:t>Pembelajaran</a:t>
            </a:r>
            <a:r>
              <a:rPr lang="es-ES" dirty="0"/>
              <a:t> Remedial dan </a:t>
            </a:r>
            <a:r>
              <a:rPr lang="es-ES" dirty="0" err="1"/>
              <a:t>Pengayaan</a:t>
            </a:r>
            <a:r>
              <a:rPr lang="es-ES" dirty="0"/>
              <a:t> </a:t>
            </a:r>
            <a:endParaRPr lang="id-ID" dirty="0" smtClean="0"/>
          </a:p>
          <a:p>
            <a:pPr marL="0" indent="0">
              <a:buNone/>
            </a:pPr>
            <a:endParaRPr lang="id-ID" dirty="0" smtClean="0"/>
          </a:p>
          <a:p>
            <a:pPr marL="0" indent="0">
              <a:buNone/>
            </a:pPr>
            <a:r>
              <a:rPr lang="id-ID" dirty="0" smtClean="0"/>
              <a:t>G</a:t>
            </a:r>
            <a:r>
              <a:rPr lang="id-ID" dirty="0"/>
              <a:t>. Media/alat, Bahan, dan Sumber Belajar 	</a:t>
            </a:r>
          </a:p>
          <a:p>
            <a:endParaRPr lang="id-ID" dirty="0"/>
          </a:p>
          <a:p>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val="3048868000"/>
              </p:ext>
            </p:extLst>
          </p:nvPr>
        </p:nvGraphicFramePr>
        <p:xfrm>
          <a:off x="990600" y="3200400"/>
          <a:ext cx="6096000" cy="365760"/>
        </p:xfrm>
        <a:graphic>
          <a:graphicData uri="http://schemas.openxmlformats.org/drawingml/2006/table">
            <a:tbl>
              <a:tblPr firstRow="1" bandRow="1">
                <a:tableStyleId>{5C22544A-7EE6-4342-B048-85BDC9FD1C3A}</a:tableStyleId>
              </a:tblPr>
              <a:tblGrid>
                <a:gridCol w="3048000"/>
                <a:gridCol w="3048000"/>
              </a:tblGrid>
              <a:tr h="304800">
                <a:tc>
                  <a:txBody>
                    <a:bodyPr/>
                    <a:lstStyle/>
                    <a:p>
                      <a:r>
                        <a:rPr lang="id-ID" dirty="0" smtClean="0"/>
                        <a:t>REGULER</a:t>
                      </a:r>
                      <a:endParaRPr lang="id-ID" dirty="0"/>
                    </a:p>
                  </a:txBody>
                  <a:tcPr/>
                </a:tc>
                <a:tc>
                  <a:txBody>
                    <a:bodyPr/>
                    <a:lstStyle/>
                    <a:p>
                      <a:r>
                        <a:rPr lang="id-ID" dirty="0" smtClean="0"/>
                        <a:t>ABK</a:t>
                      </a:r>
                      <a:endParaRPr lang="id-ID"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923651244"/>
              </p:ext>
            </p:extLst>
          </p:nvPr>
        </p:nvGraphicFramePr>
        <p:xfrm>
          <a:off x="1066800" y="4343400"/>
          <a:ext cx="6019800" cy="381000"/>
        </p:xfrm>
        <a:graphic>
          <a:graphicData uri="http://schemas.openxmlformats.org/drawingml/2006/table">
            <a:tbl>
              <a:tblPr firstRow="1" bandRow="1">
                <a:tableStyleId>{5C22544A-7EE6-4342-B048-85BDC9FD1C3A}</a:tableStyleId>
              </a:tblPr>
              <a:tblGrid>
                <a:gridCol w="3009900"/>
                <a:gridCol w="3009900"/>
              </a:tblGrid>
              <a:tr h="381000">
                <a:tc>
                  <a:txBody>
                    <a:bodyPr/>
                    <a:lstStyle/>
                    <a:p>
                      <a:r>
                        <a:rPr lang="id-ID" dirty="0" smtClean="0"/>
                        <a:t>REGULER</a:t>
                      </a:r>
                      <a:endParaRPr lang="id-ID" dirty="0"/>
                    </a:p>
                  </a:txBody>
                  <a:tcPr/>
                </a:tc>
                <a:tc>
                  <a:txBody>
                    <a:bodyPr/>
                    <a:lstStyle/>
                    <a:p>
                      <a:r>
                        <a:rPr lang="id-ID" dirty="0" smtClean="0"/>
                        <a:t>ABK</a:t>
                      </a:r>
                      <a:endParaRPr lang="id-ID"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72034474"/>
              </p:ext>
            </p:extLst>
          </p:nvPr>
        </p:nvGraphicFramePr>
        <p:xfrm>
          <a:off x="914400" y="5181600"/>
          <a:ext cx="6096000" cy="381000"/>
        </p:xfrm>
        <a:graphic>
          <a:graphicData uri="http://schemas.openxmlformats.org/drawingml/2006/table">
            <a:tbl>
              <a:tblPr firstRow="1" bandRow="1">
                <a:tableStyleId>{5C22544A-7EE6-4342-B048-85BDC9FD1C3A}</a:tableStyleId>
              </a:tblPr>
              <a:tblGrid>
                <a:gridCol w="3048000"/>
                <a:gridCol w="3048000"/>
              </a:tblGrid>
              <a:tr h="381000">
                <a:tc>
                  <a:txBody>
                    <a:bodyPr/>
                    <a:lstStyle/>
                    <a:p>
                      <a:r>
                        <a:rPr lang="id-ID" dirty="0" smtClean="0"/>
                        <a:t>REGULER</a:t>
                      </a:r>
                      <a:endParaRPr lang="id-ID" dirty="0"/>
                    </a:p>
                  </a:txBody>
                  <a:tcPr/>
                </a:tc>
                <a:tc>
                  <a:txBody>
                    <a:bodyPr/>
                    <a:lstStyle/>
                    <a:p>
                      <a:r>
                        <a:rPr lang="id-ID" dirty="0" smtClean="0"/>
                        <a:t>ABK</a:t>
                      </a:r>
                      <a:endParaRPr lang="id-ID" dirty="0"/>
                    </a:p>
                  </a:txBody>
                  <a:tcPr/>
                </a:tc>
              </a:tr>
            </a:tbl>
          </a:graphicData>
        </a:graphic>
      </p:graphicFrame>
    </p:spTree>
    <p:extLst>
      <p:ext uri="{BB962C8B-B14F-4D97-AF65-F5344CB8AC3E}">
        <p14:creationId xmlns:p14="http://schemas.microsoft.com/office/powerpoint/2010/main" val="13619617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smtClean="0"/>
              <a:t>PEDOMAN UNTUK MENJADI ACUAN</a:t>
            </a:r>
            <a:endParaRPr lang="id-ID" sz="3600" b="1"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45</a:t>
            </a:fld>
            <a:endParaRPr lang="en-US"/>
          </a:p>
        </p:txBody>
      </p:sp>
      <p:sp>
        <p:nvSpPr>
          <p:cNvPr id="6" name="Content Placeholder 5"/>
          <p:cNvSpPr>
            <a:spLocks noGrp="1"/>
          </p:cNvSpPr>
          <p:nvPr>
            <p:ph sz="quarter" idx="1"/>
          </p:nvPr>
        </p:nvSpPr>
        <p:spPr>
          <a:xfrm>
            <a:off x="706694" y="1678858"/>
            <a:ext cx="8153400" cy="3429000"/>
          </a:xfrm>
          <a:ln>
            <a:solidFill>
              <a:schemeClr val="accent1"/>
            </a:solidFill>
          </a:ln>
        </p:spPr>
        <p:txBody>
          <a:bodyPr>
            <a:normAutofit fontScale="77500" lnSpcReduction="20000"/>
          </a:bodyPr>
          <a:lstStyle/>
          <a:p>
            <a:r>
              <a:rPr lang="id-ID" dirty="0" smtClean="0"/>
              <a:t>Tenaga </a:t>
            </a:r>
            <a:r>
              <a:rPr lang="id-ID" dirty="0"/>
              <a:t>pendidik (guru mata pelajaran, guru kelas, dan guru pembina kegiatan ekstrakurikuler) secara individual atau kelompok dalam </a:t>
            </a:r>
            <a:r>
              <a:rPr lang="id-ID" dirty="0">
                <a:solidFill>
                  <a:srgbClr val="FFC000"/>
                </a:solidFill>
              </a:rPr>
              <a:t>mengembangkan rencana pelaksanaan pembelajaran </a:t>
            </a:r>
            <a:r>
              <a:rPr lang="id-ID" dirty="0"/>
              <a:t>(RPP) dan melaksanakan pembelajaran dalam berbagai modus, strategi, dan model untuk muatan dan/atau mata pelajaran yang diampunya; </a:t>
            </a:r>
          </a:p>
          <a:p>
            <a:r>
              <a:rPr lang="id-ID" dirty="0" smtClean="0"/>
              <a:t>Pimpinan </a:t>
            </a:r>
            <a:r>
              <a:rPr lang="id-ID" dirty="0"/>
              <a:t>satuan pendidikan (kepala sekolah, wakil kepala sekolah, wali kelas) dalam </a:t>
            </a:r>
            <a:r>
              <a:rPr lang="id-ID" dirty="0">
                <a:solidFill>
                  <a:srgbClr val="FFC000"/>
                </a:solidFill>
              </a:rPr>
              <a:t>fasilitasi dan supervisi pembelajaran</a:t>
            </a:r>
            <a:r>
              <a:rPr lang="id-ID" dirty="0"/>
              <a:t>; dan </a:t>
            </a:r>
          </a:p>
          <a:p>
            <a:r>
              <a:rPr lang="sv-SE" dirty="0" smtClean="0"/>
              <a:t>Dinas </a:t>
            </a:r>
            <a:r>
              <a:rPr lang="sv-SE" dirty="0"/>
              <a:t>pendidikan atau kantor kementerian agama provinsi dan kabupaten/kota sesuai dengan kewenangannya dalam melaksanakan supervisi pembelajaran. </a:t>
            </a:r>
          </a:p>
          <a:p>
            <a:endParaRPr lang="id-ID" dirty="0"/>
          </a:p>
        </p:txBody>
      </p:sp>
      <p:sp>
        <p:nvSpPr>
          <p:cNvPr id="7" name="Rectangle 6"/>
          <p:cNvSpPr/>
          <p:nvPr/>
        </p:nvSpPr>
        <p:spPr>
          <a:xfrm>
            <a:off x="685800" y="5334000"/>
            <a:ext cx="8153400" cy="646331"/>
          </a:xfrm>
          <a:prstGeom prst="rect">
            <a:avLst/>
          </a:prstGeom>
          <a:solidFill>
            <a:schemeClr val="accent2"/>
          </a:solidFill>
        </p:spPr>
        <p:txBody>
          <a:bodyPr wrap="square">
            <a:spAutoFit/>
          </a:bodyPr>
          <a:lstStyle/>
          <a:p>
            <a:r>
              <a:rPr lang="id-ID" dirty="0" smtClean="0"/>
              <a:t>Permen Nomor 103 Tahun 2014 Tentang </a:t>
            </a:r>
            <a:r>
              <a:rPr lang="id-ID" dirty="0"/>
              <a:t> </a:t>
            </a:r>
            <a:r>
              <a:rPr lang="id-ID" dirty="0" smtClean="0"/>
              <a:t>Pembelajaran Pada Pendidikan Dasar Dan Pendidikan Menengah </a:t>
            </a:r>
            <a:endParaRPr lang="id-ID" dirty="0"/>
          </a:p>
        </p:txBody>
      </p:sp>
    </p:spTree>
    <p:extLst>
      <p:ext uri="{BB962C8B-B14F-4D97-AF65-F5344CB8AC3E}">
        <p14:creationId xmlns:p14="http://schemas.microsoft.com/office/powerpoint/2010/main" val="33406252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5410200"/>
            <a:ext cx="8153400" cy="762000"/>
          </a:xfrm>
        </p:spPr>
        <p:txBody>
          <a:bodyPr/>
          <a:lstStyle/>
          <a:p>
            <a:pPr algn="ctr"/>
            <a:r>
              <a:rPr lang="en-US" dirty="0">
                <a:solidFill>
                  <a:srgbClr val="FFC000"/>
                </a:solidFill>
                <a:latin typeface="Impact" pitchFamily="34" charset="0"/>
              </a:rPr>
              <a:t>WASSALAMU’ALAIKUM WR.WB</a:t>
            </a:r>
            <a:endParaRPr lang="id-ID" dirty="0">
              <a:solidFill>
                <a:srgbClr val="FFC0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46</a:t>
            </a:fld>
            <a:endParaRPr lang="en-US"/>
          </a:p>
        </p:txBody>
      </p:sp>
      <p:sp>
        <p:nvSpPr>
          <p:cNvPr id="6" name="Content Placeholder 5"/>
          <p:cNvSpPr>
            <a:spLocks noGrp="1"/>
          </p:cNvSpPr>
          <p:nvPr>
            <p:ph sz="quarter" idx="1"/>
          </p:nvPr>
        </p:nvSpPr>
        <p:spPr>
          <a:xfrm>
            <a:off x="612648" y="1600200"/>
            <a:ext cx="8153400" cy="3733800"/>
          </a:xfrm>
        </p:spPr>
        <p:txBody>
          <a:bodyPr/>
          <a:lstStyle/>
          <a:p>
            <a:pPr marL="0" indent="0" algn="ctr">
              <a:buNone/>
            </a:pPr>
            <a:endParaRPr lang="id-ID" dirty="0"/>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00200"/>
            <a:ext cx="51054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txBox="1">
            <a:spLocks/>
          </p:cNvSpPr>
          <p:nvPr/>
        </p:nvSpPr>
        <p:spPr>
          <a:xfrm>
            <a:off x="564126" y="228600"/>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id-ID" dirty="0" smtClean="0">
                <a:latin typeface="Impact" pitchFamily="34" charset="0"/>
              </a:rPr>
              <a:t>SELAMAT MENGABDI TERBAIK</a:t>
            </a:r>
            <a:endParaRPr lang="id-ID" dirty="0"/>
          </a:p>
        </p:txBody>
      </p:sp>
    </p:spTree>
    <p:extLst>
      <p:ext uri="{BB962C8B-B14F-4D97-AF65-F5344CB8AC3E}">
        <p14:creationId xmlns:p14="http://schemas.microsoft.com/office/powerpoint/2010/main" val="3980124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solidFill>
                  <a:srgbClr val="FFFF00"/>
                </a:solidFill>
              </a:rPr>
              <a:t>STANDAR KOMPETENSI LULUSAN</a:t>
            </a:r>
            <a:endParaRPr lang="id-ID" sz="3600" b="1" dirty="0">
              <a:solidFill>
                <a:srgbClr val="FFFF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6" name="Content Placeholder 5"/>
          <p:cNvSpPr>
            <a:spLocks noGrp="1"/>
          </p:cNvSpPr>
          <p:nvPr>
            <p:ph sz="quarter" idx="1"/>
          </p:nvPr>
        </p:nvSpPr>
        <p:spPr>
          <a:ln>
            <a:solidFill>
              <a:schemeClr val="accent1"/>
            </a:solidFill>
          </a:ln>
        </p:spPr>
        <p:txBody>
          <a:bodyPr>
            <a:normAutofit fontScale="92500" lnSpcReduction="20000"/>
          </a:bodyPr>
          <a:lstStyle/>
          <a:p>
            <a:r>
              <a:rPr lang="id-ID" dirty="0"/>
              <a:t>Nomor 54 Tahun 2013 tentang Standar Kompetensi Lulusan Pendidikan Dasar dan Menengah; </a:t>
            </a:r>
          </a:p>
          <a:p>
            <a:r>
              <a:rPr lang="id-ID" dirty="0" smtClean="0"/>
              <a:t>Penganti Peraturan </a:t>
            </a:r>
            <a:r>
              <a:rPr lang="id-ID" dirty="0"/>
              <a:t>Menteri </a:t>
            </a:r>
            <a:r>
              <a:rPr lang="id-ID" dirty="0" smtClean="0"/>
              <a:t>Pendidikan Nasional </a:t>
            </a:r>
            <a:r>
              <a:rPr lang="id-ID" dirty="0"/>
              <a:t>Nomor 23 Tahun 2006</a:t>
            </a:r>
            <a:endParaRPr lang="id-ID" dirty="0" smtClean="0"/>
          </a:p>
          <a:p>
            <a:r>
              <a:rPr lang="id-ID" dirty="0" smtClean="0"/>
              <a:t>Standar </a:t>
            </a:r>
            <a:r>
              <a:rPr lang="id-ID" dirty="0"/>
              <a:t>Kompetensi Lulusan Pendidikan Dasar dan Menengah </a:t>
            </a:r>
            <a:r>
              <a:rPr lang="id-ID" dirty="0" smtClean="0"/>
              <a:t>digunakan </a:t>
            </a:r>
            <a:r>
              <a:rPr lang="id-ID" dirty="0" smtClean="0">
                <a:solidFill>
                  <a:srgbClr val="FFFF00"/>
                </a:solidFill>
              </a:rPr>
              <a:t>sebagai </a:t>
            </a:r>
            <a:r>
              <a:rPr lang="id-ID" dirty="0">
                <a:solidFill>
                  <a:srgbClr val="FFFF00"/>
                </a:solidFill>
              </a:rPr>
              <a:t>acuan utama </a:t>
            </a:r>
            <a:r>
              <a:rPr lang="id-ID" dirty="0"/>
              <a:t>pengembangan standar isi, standar proses, </a:t>
            </a:r>
            <a:r>
              <a:rPr lang="id-ID" dirty="0" smtClean="0"/>
              <a:t>standar penilaian </a:t>
            </a:r>
            <a:r>
              <a:rPr lang="id-ID" dirty="0"/>
              <a:t>pendidikan, standar pendidik dan tenaga kependidikan, </a:t>
            </a:r>
            <a:r>
              <a:rPr lang="id-ID" dirty="0" smtClean="0"/>
              <a:t>standar sarana </a:t>
            </a:r>
            <a:r>
              <a:rPr lang="id-ID" dirty="0"/>
              <a:t>dan prasarana, standar pengelolaan, dan standar pembiayaan</a:t>
            </a:r>
            <a:r>
              <a:rPr lang="id-ID" dirty="0" smtClean="0"/>
              <a:t>.</a:t>
            </a:r>
          </a:p>
          <a:p>
            <a:r>
              <a:rPr lang="id-ID" dirty="0" smtClean="0">
                <a:solidFill>
                  <a:srgbClr val="FFFF00"/>
                </a:solidFill>
              </a:rPr>
              <a:t>SKL memberikan </a:t>
            </a:r>
            <a:r>
              <a:rPr lang="id-ID" dirty="0">
                <a:solidFill>
                  <a:srgbClr val="FFFF00"/>
                </a:solidFill>
              </a:rPr>
              <a:t>kerangka konseptual tentang sasaran pembelajaran yang </a:t>
            </a:r>
            <a:r>
              <a:rPr lang="id-ID" dirty="0" smtClean="0">
                <a:solidFill>
                  <a:srgbClr val="FFFF00"/>
                </a:solidFill>
              </a:rPr>
              <a:t>harus dicapai</a:t>
            </a:r>
            <a:r>
              <a:rPr lang="id-ID" dirty="0">
                <a:solidFill>
                  <a:srgbClr val="FFFF00"/>
                </a:solidFill>
              </a:rPr>
              <a:t>.</a:t>
            </a:r>
          </a:p>
        </p:txBody>
      </p:sp>
    </p:spTree>
    <p:extLst>
      <p:ext uri="{BB962C8B-B14F-4D97-AF65-F5344CB8AC3E}">
        <p14:creationId xmlns:p14="http://schemas.microsoft.com/office/powerpoint/2010/main" val="2288132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solidFill>
                  <a:srgbClr val="FFFF00"/>
                </a:solidFill>
              </a:rPr>
              <a:t>STANDAR </a:t>
            </a:r>
            <a:r>
              <a:rPr lang="id-ID" b="1" dirty="0" smtClean="0">
                <a:solidFill>
                  <a:srgbClr val="FFFF00"/>
                </a:solidFill>
              </a:rPr>
              <a:t>ISI</a:t>
            </a: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6" name="Content Placeholder 5"/>
          <p:cNvSpPr>
            <a:spLocks noGrp="1"/>
          </p:cNvSpPr>
          <p:nvPr>
            <p:ph sz="quarter" idx="1"/>
          </p:nvPr>
        </p:nvSpPr>
        <p:spPr>
          <a:ln>
            <a:solidFill>
              <a:schemeClr val="accent1"/>
            </a:solidFill>
          </a:ln>
        </p:spPr>
        <p:txBody>
          <a:bodyPr>
            <a:normAutofit fontScale="92500" lnSpcReduction="20000"/>
          </a:bodyPr>
          <a:lstStyle/>
          <a:p>
            <a:r>
              <a:rPr lang="id-ID" dirty="0" smtClean="0"/>
              <a:t>Peraturan Menteri Pendidikan Dan Kebudayaan Nomor 64 Tahun 2013</a:t>
            </a:r>
          </a:p>
          <a:p>
            <a:r>
              <a:rPr lang="id-ID" dirty="0">
                <a:solidFill>
                  <a:srgbClr val="FFFF00"/>
                </a:solidFill>
              </a:rPr>
              <a:t>M</a:t>
            </a:r>
            <a:r>
              <a:rPr lang="id-ID" dirty="0" smtClean="0">
                <a:solidFill>
                  <a:srgbClr val="FFFF00"/>
                </a:solidFill>
              </a:rPr>
              <a:t>erupakan </a:t>
            </a:r>
            <a:r>
              <a:rPr lang="id-ID" dirty="0">
                <a:solidFill>
                  <a:srgbClr val="FFFF00"/>
                </a:solidFill>
              </a:rPr>
              <a:t>kriteria mengenai ruang lingkup materi </a:t>
            </a:r>
            <a:r>
              <a:rPr lang="id-ID" dirty="0" smtClean="0">
                <a:solidFill>
                  <a:srgbClr val="FFFF00"/>
                </a:solidFill>
              </a:rPr>
              <a:t>dan tingkat </a:t>
            </a:r>
            <a:r>
              <a:rPr lang="id-ID" dirty="0">
                <a:solidFill>
                  <a:srgbClr val="FFFF00"/>
                </a:solidFill>
              </a:rPr>
              <a:t>kompetensi peserta didik untuk mencapai kompetensi lulusan </a:t>
            </a:r>
            <a:r>
              <a:rPr lang="id-ID" dirty="0" smtClean="0">
                <a:solidFill>
                  <a:srgbClr val="FFFF00"/>
                </a:solidFill>
              </a:rPr>
              <a:t>pada jenjang </a:t>
            </a:r>
            <a:r>
              <a:rPr lang="id-ID" dirty="0">
                <a:solidFill>
                  <a:srgbClr val="FFFF00"/>
                </a:solidFill>
              </a:rPr>
              <a:t>dan jenis pendidikan tertentu</a:t>
            </a:r>
            <a:r>
              <a:rPr lang="id-ID" dirty="0" smtClean="0">
                <a:solidFill>
                  <a:srgbClr val="FFFF00"/>
                </a:solidFill>
              </a:rPr>
              <a:t>.</a:t>
            </a:r>
          </a:p>
          <a:p>
            <a:r>
              <a:rPr lang="id-ID" dirty="0"/>
              <a:t>Standar </a:t>
            </a:r>
            <a:r>
              <a:rPr lang="id-ID" dirty="0" smtClean="0"/>
              <a:t>isi </a:t>
            </a:r>
            <a:r>
              <a:rPr lang="id-ID" dirty="0"/>
              <a:t>disesuaikan dengan substansi tujuan pendidikan nasional </a:t>
            </a:r>
            <a:r>
              <a:rPr lang="id-ID" dirty="0" smtClean="0"/>
              <a:t>dalam domain </a:t>
            </a:r>
            <a:r>
              <a:rPr lang="id-ID" dirty="0"/>
              <a:t>sikap spiritual dan sikap sosial, pengetahuan, dan keterampilan. </a:t>
            </a:r>
            <a:endParaRPr lang="id-ID" dirty="0" smtClean="0"/>
          </a:p>
          <a:p>
            <a:r>
              <a:rPr lang="id-ID" dirty="0">
                <a:solidFill>
                  <a:srgbClr val="FFFF00"/>
                </a:solidFill>
              </a:rPr>
              <a:t>Standar </a:t>
            </a:r>
            <a:r>
              <a:rPr lang="id-ID" dirty="0" smtClean="0">
                <a:solidFill>
                  <a:srgbClr val="FFFF00"/>
                </a:solidFill>
              </a:rPr>
              <a:t>isi </a:t>
            </a:r>
            <a:r>
              <a:rPr lang="id-ID" dirty="0">
                <a:solidFill>
                  <a:srgbClr val="FFFF00"/>
                </a:solidFill>
              </a:rPr>
              <a:t>memberikan kerangka konseptual tentang kegiatan </a:t>
            </a:r>
            <a:r>
              <a:rPr lang="id-ID" dirty="0" smtClean="0">
                <a:solidFill>
                  <a:srgbClr val="FFFF00"/>
                </a:solidFill>
              </a:rPr>
              <a:t>belajar dan </a:t>
            </a:r>
            <a:r>
              <a:rPr lang="id-ID" dirty="0">
                <a:solidFill>
                  <a:srgbClr val="FFFF00"/>
                </a:solidFill>
              </a:rPr>
              <a:t>pembelajaran yang diturunkan dari tingkat kompetensi dan ruang </a:t>
            </a:r>
            <a:r>
              <a:rPr lang="id-ID" dirty="0" smtClean="0">
                <a:solidFill>
                  <a:srgbClr val="FFFF00"/>
                </a:solidFill>
              </a:rPr>
              <a:t>lingkup materi</a:t>
            </a:r>
            <a:r>
              <a:rPr lang="id-ID" dirty="0">
                <a:solidFill>
                  <a:srgbClr val="FFFF00"/>
                </a:solidFill>
              </a:rPr>
              <a:t>.</a:t>
            </a:r>
          </a:p>
        </p:txBody>
      </p:sp>
    </p:spTree>
    <p:extLst>
      <p:ext uri="{BB962C8B-B14F-4D97-AF65-F5344CB8AC3E}">
        <p14:creationId xmlns:p14="http://schemas.microsoft.com/office/powerpoint/2010/main" val="3909069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FFFF00"/>
                </a:solidFill>
              </a:rPr>
              <a:t>STANDAR PROSES </a:t>
            </a: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6" name="Content Placeholder 5"/>
          <p:cNvSpPr>
            <a:spLocks noGrp="1"/>
          </p:cNvSpPr>
          <p:nvPr>
            <p:ph sz="quarter" idx="1"/>
          </p:nvPr>
        </p:nvSpPr>
        <p:spPr>
          <a:ln>
            <a:solidFill>
              <a:schemeClr val="accent1"/>
            </a:solidFill>
          </a:ln>
        </p:spPr>
        <p:txBody>
          <a:bodyPr>
            <a:normAutofit/>
          </a:bodyPr>
          <a:lstStyle/>
          <a:p>
            <a:r>
              <a:rPr lang="id-ID" dirty="0"/>
              <a:t>Nomor 65 Tahun 2013 tentang Standar Proses Pendidikan Dasar dan Menengah</a:t>
            </a:r>
          </a:p>
          <a:p>
            <a:r>
              <a:rPr lang="id-ID" dirty="0">
                <a:solidFill>
                  <a:srgbClr val="FFFF00"/>
                </a:solidFill>
              </a:rPr>
              <a:t>M</a:t>
            </a:r>
            <a:r>
              <a:rPr lang="fi-FI" dirty="0" smtClean="0">
                <a:solidFill>
                  <a:srgbClr val="FFFF00"/>
                </a:solidFill>
              </a:rPr>
              <a:t>erupakan </a:t>
            </a:r>
            <a:r>
              <a:rPr lang="fi-FI" dirty="0">
                <a:solidFill>
                  <a:srgbClr val="FFFF00"/>
                </a:solidFill>
              </a:rPr>
              <a:t>kriteria </a:t>
            </a:r>
            <a:r>
              <a:rPr lang="fi-FI" dirty="0" smtClean="0">
                <a:solidFill>
                  <a:srgbClr val="FFFF00"/>
                </a:solidFill>
              </a:rPr>
              <a:t>pelaksanaan </a:t>
            </a:r>
            <a:r>
              <a:rPr lang="fi-FI" dirty="0">
                <a:solidFill>
                  <a:srgbClr val="FFFF00"/>
                </a:solidFill>
              </a:rPr>
              <a:t>pembelajaran pada </a:t>
            </a:r>
            <a:r>
              <a:rPr lang="fi-FI" dirty="0" smtClean="0">
                <a:solidFill>
                  <a:srgbClr val="FFFF00"/>
                </a:solidFill>
              </a:rPr>
              <a:t>satuan</a:t>
            </a:r>
            <a:r>
              <a:rPr lang="id-ID" dirty="0" smtClean="0">
                <a:solidFill>
                  <a:srgbClr val="FFFF00"/>
                </a:solidFill>
              </a:rPr>
              <a:t> pendidikan </a:t>
            </a:r>
            <a:r>
              <a:rPr lang="id-ID" dirty="0">
                <a:solidFill>
                  <a:srgbClr val="FFFF00"/>
                </a:solidFill>
              </a:rPr>
              <a:t>dasar dan menengah untuk mencapai kompetensi </a:t>
            </a:r>
            <a:r>
              <a:rPr lang="id-ID" dirty="0" smtClean="0">
                <a:solidFill>
                  <a:srgbClr val="FFFF00"/>
                </a:solidFill>
              </a:rPr>
              <a:t>lulusan</a:t>
            </a:r>
          </a:p>
          <a:p>
            <a:r>
              <a:rPr lang="id-ID" dirty="0" smtClean="0"/>
              <a:t>Diarahkan pengembangan </a:t>
            </a:r>
            <a:r>
              <a:rPr lang="id-ID" dirty="0"/>
              <a:t>sasaran pembelajaran </a:t>
            </a:r>
            <a:r>
              <a:rPr lang="id-ID" dirty="0" smtClean="0"/>
              <a:t>mencakup </a:t>
            </a:r>
            <a:r>
              <a:rPr lang="nn-NO" dirty="0" smtClean="0"/>
              <a:t>pengembangan </a:t>
            </a:r>
            <a:r>
              <a:rPr lang="nn-NO" dirty="0"/>
              <a:t>ranah sikap, pengetahuan, dan keterampilan </a:t>
            </a:r>
            <a:r>
              <a:rPr lang="id-ID" dirty="0" smtClean="0"/>
              <a:t>untuk </a:t>
            </a:r>
            <a:r>
              <a:rPr lang="id-ID" dirty="0"/>
              <a:t>setiap satuan </a:t>
            </a:r>
            <a:r>
              <a:rPr lang="id-ID" dirty="0" smtClean="0"/>
              <a:t>pendidikan ranah secara holistik.</a:t>
            </a:r>
            <a:endParaRPr lang="id-ID" dirty="0" smtClean="0">
              <a:solidFill>
                <a:srgbClr val="FFFF00"/>
              </a:solidFill>
            </a:endParaRPr>
          </a:p>
          <a:p>
            <a:endParaRPr lang="id-ID" dirty="0">
              <a:solidFill>
                <a:srgbClr val="FFFF00"/>
              </a:solidFill>
            </a:endParaRPr>
          </a:p>
        </p:txBody>
      </p:sp>
    </p:spTree>
    <p:extLst>
      <p:ext uri="{BB962C8B-B14F-4D97-AF65-F5344CB8AC3E}">
        <p14:creationId xmlns:p14="http://schemas.microsoft.com/office/powerpoint/2010/main" val="3431203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FFFF00"/>
                </a:solidFill>
              </a:rPr>
              <a:t>STANDAR KELULUSAN</a:t>
            </a:r>
            <a:endParaRPr lang="id-ID" dirty="0"/>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6" name="Content Placeholder 5"/>
          <p:cNvSpPr>
            <a:spLocks noGrp="1"/>
          </p:cNvSpPr>
          <p:nvPr>
            <p:ph sz="quarter" idx="1"/>
          </p:nvPr>
        </p:nvSpPr>
        <p:spPr>
          <a:ln>
            <a:solidFill>
              <a:schemeClr val="accent1"/>
            </a:solidFill>
          </a:ln>
        </p:spPr>
        <p:txBody>
          <a:bodyPr>
            <a:normAutofit fontScale="92500" lnSpcReduction="20000"/>
          </a:bodyPr>
          <a:lstStyle/>
          <a:p>
            <a:endParaRPr lang="id-ID" dirty="0"/>
          </a:p>
          <a:p>
            <a:pPr marL="319088" indent="-319088"/>
            <a:r>
              <a:rPr lang="id-ID" dirty="0" smtClean="0"/>
              <a:t>Nomor 144 tahun 2014 tentang  kriteria kelulusan peserta didik dari satuan pendidikan dan penyelenggaraan ujian sekolah/madrasah/pendidikan kesetaraan dan ujian nasional </a:t>
            </a:r>
            <a:endParaRPr lang="id-ID" dirty="0"/>
          </a:p>
          <a:p>
            <a:pPr marL="319088" indent="-319088"/>
            <a:r>
              <a:rPr lang="id-ID" dirty="0">
                <a:solidFill>
                  <a:srgbClr val="FFFF00"/>
                </a:solidFill>
              </a:rPr>
              <a:t>Kriteria kelulusan adalah persyaratan pencapaian minimal </a:t>
            </a:r>
            <a:r>
              <a:rPr lang="id-ID" dirty="0" smtClean="0">
                <a:solidFill>
                  <a:srgbClr val="FFFF00"/>
                </a:solidFill>
              </a:rPr>
              <a:t>untuk </a:t>
            </a:r>
            <a:r>
              <a:rPr lang="id-ID" dirty="0">
                <a:solidFill>
                  <a:srgbClr val="FFFF00"/>
                </a:solidFill>
              </a:rPr>
              <a:t>dinyatakan lulus. </a:t>
            </a:r>
            <a:endParaRPr lang="id-ID" dirty="0" smtClean="0">
              <a:solidFill>
                <a:srgbClr val="FFFF00"/>
              </a:solidFill>
            </a:endParaRPr>
          </a:p>
          <a:p>
            <a:pPr marL="319088" indent="-319088"/>
            <a:r>
              <a:rPr lang="fi-FI" dirty="0"/>
              <a:t>Peserta didik dinyatakan lulus dari satuan pendidikan </a:t>
            </a:r>
            <a:r>
              <a:rPr lang="fi-FI" dirty="0" smtClean="0"/>
              <a:t>setelah:</a:t>
            </a:r>
            <a:r>
              <a:rPr lang="id-ID" dirty="0" smtClean="0"/>
              <a:t> menyelesaikan </a:t>
            </a:r>
            <a:r>
              <a:rPr lang="id-ID" dirty="0"/>
              <a:t>seluruh program pembelajaran; </a:t>
            </a:r>
            <a:r>
              <a:rPr lang="id-ID" dirty="0" smtClean="0"/>
              <a:t>memperoleh </a:t>
            </a:r>
            <a:r>
              <a:rPr lang="id-ID" dirty="0"/>
              <a:t>nilai minimal baik pada penilaian akhir untuk seluruh mata pelajaran; </a:t>
            </a:r>
            <a:r>
              <a:rPr lang="id-ID" dirty="0" smtClean="0"/>
              <a:t>lulus </a:t>
            </a:r>
            <a:r>
              <a:rPr lang="id-ID" dirty="0"/>
              <a:t>Ujian US/M/PK; dan </a:t>
            </a:r>
            <a:r>
              <a:rPr lang="id-ID" dirty="0" smtClean="0"/>
              <a:t>lulus </a:t>
            </a:r>
            <a:r>
              <a:rPr lang="id-ID" dirty="0"/>
              <a:t>UN. </a:t>
            </a:r>
          </a:p>
          <a:p>
            <a:endParaRPr lang="id-ID" dirty="0"/>
          </a:p>
        </p:txBody>
      </p:sp>
    </p:spTree>
    <p:extLst>
      <p:ext uri="{BB962C8B-B14F-4D97-AF65-F5344CB8AC3E}">
        <p14:creationId xmlns:p14="http://schemas.microsoft.com/office/powerpoint/2010/main" val="2577533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solidFill>
                  <a:srgbClr val="FF0000"/>
                </a:solidFill>
              </a:rPr>
              <a:t>DESAIN PEMBELAJARAN</a:t>
            </a:r>
            <a:endParaRPr lang="id-ID" b="1" dirty="0">
              <a:solidFill>
                <a:srgbClr val="FF0000"/>
              </a:solidFill>
            </a:endParaRPr>
          </a:p>
        </p:txBody>
      </p:sp>
      <p:sp>
        <p:nvSpPr>
          <p:cNvPr id="3" name="Date Placeholder 2"/>
          <p:cNvSpPr>
            <a:spLocks noGrp="1"/>
          </p:cNvSpPr>
          <p:nvPr>
            <p:ph type="dt" sz="half" idx="10"/>
          </p:nvPr>
        </p:nvSpPr>
        <p:spPr/>
        <p:txBody>
          <a:bodyPr/>
          <a:lstStyle/>
          <a:p>
            <a:fld id="{2633AC88-EF9A-4FB0-BA1F-DD1A3438F77D}" type="datetime1">
              <a:rPr lang="en-US" smtClean="0"/>
              <a:pPr/>
              <a:t>11/20/2015</a:t>
            </a:fld>
            <a:endParaRPr lang="en-US"/>
          </a:p>
        </p:txBody>
      </p:sp>
      <p:sp>
        <p:nvSpPr>
          <p:cNvPr id="4" name="Footer Placeholder 3"/>
          <p:cNvSpPr>
            <a:spLocks noGrp="1"/>
          </p:cNvSpPr>
          <p:nvPr>
            <p:ph type="ftr" sz="quarter" idx="11"/>
          </p:nvPr>
        </p:nvSpPr>
        <p:spPr/>
        <p:txBody>
          <a:bodyPr/>
          <a:lstStyle/>
          <a:p>
            <a:r>
              <a:rPr lang="en-US" smtClean="0"/>
              <a:t>HERMAN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6" name="Content Placeholder 5"/>
          <p:cNvSpPr>
            <a:spLocks noGrp="1"/>
          </p:cNvSpPr>
          <p:nvPr>
            <p:ph sz="quarter" idx="1"/>
          </p:nvPr>
        </p:nvSpPr>
        <p:spPr>
          <a:ln>
            <a:solidFill>
              <a:schemeClr val="accent1"/>
            </a:solidFill>
          </a:ln>
        </p:spPr>
        <p:txBody>
          <a:bodyPr>
            <a:normAutofit fontScale="92500"/>
          </a:bodyPr>
          <a:lstStyle/>
          <a:p>
            <a:r>
              <a:rPr lang="id-ID" dirty="0" smtClean="0"/>
              <a:t>Perencanaan </a:t>
            </a:r>
            <a:r>
              <a:rPr lang="id-ID" dirty="0"/>
              <a:t>pembelajaran dirancang dalam </a:t>
            </a:r>
            <a:r>
              <a:rPr lang="id-ID" dirty="0" smtClean="0"/>
              <a:t>bentuk Silabus dan Rencana</a:t>
            </a:r>
            <a:r>
              <a:rPr lang="id-ID" dirty="0"/>
              <a:t> </a:t>
            </a:r>
            <a:r>
              <a:rPr lang="sv-SE" dirty="0" smtClean="0"/>
              <a:t>PelaksanaanPembelajaran </a:t>
            </a:r>
            <a:r>
              <a:rPr lang="sv-SE" dirty="0"/>
              <a:t>(RPP) yang mengacu pada </a:t>
            </a:r>
            <a:r>
              <a:rPr lang="sv-SE" u="sng" dirty="0" smtClean="0">
                <a:solidFill>
                  <a:srgbClr val="FF0000"/>
                </a:solidFill>
              </a:rPr>
              <a:t>Standar</a:t>
            </a:r>
            <a:r>
              <a:rPr lang="id-ID" u="sng" dirty="0" smtClean="0">
                <a:solidFill>
                  <a:srgbClr val="FF0000"/>
                </a:solidFill>
              </a:rPr>
              <a:t> </a:t>
            </a:r>
            <a:r>
              <a:rPr lang="fi-FI" u="sng" dirty="0" smtClean="0">
                <a:solidFill>
                  <a:srgbClr val="FF0000"/>
                </a:solidFill>
              </a:rPr>
              <a:t>Isi</a:t>
            </a:r>
            <a:r>
              <a:rPr lang="fi-FI" dirty="0" smtClean="0"/>
              <a:t>.</a:t>
            </a:r>
            <a:r>
              <a:rPr lang="id-ID" dirty="0" smtClean="0"/>
              <a:t> </a:t>
            </a:r>
          </a:p>
          <a:p>
            <a:r>
              <a:rPr lang="fi-FI" dirty="0" smtClean="0">
                <a:solidFill>
                  <a:srgbClr val="FFFF00"/>
                </a:solidFill>
              </a:rPr>
              <a:t>Perencanaan </a:t>
            </a:r>
            <a:r>
              <a:rPr lang="fi-FI" dirty="0">
                <a:solidFill>
                  <a:srgbClr val="FFFF00"/>
                </a:solidFill>
              </a:rPr>
              <a:t>pembelajaran meliputi penyusunan rencana </a:t>
            </a:r>
            <a:r>
              <a:rPr lang="fi-FI" dirty="0" smtClean="0">
                <a:solidFill>
                  <a:srgbClr val="FFFF00"/>
                </a:solidFill>
              </a:rPr>
              <a:t>pelaksanaan</a:t>
            </a:r>
            <a:r>
              <a:rPr lang="id-ID" dirty="0" smtClean="0">
                <a:solidFill>
                  <a:srgbClr val="FFFF00"/>
                </a:solidFill>
              </a:rPr>
              <a:t> pembelajaran </a:t>
            </a:r>
            <a:r>
              <a:rPr lang="id-ID" dirty="0">
                <a:solidFill>
                  <a:srgbClr val="FFFF00"/>
                </a:solidFill>
              </a:rPr>
              <a:t>dan penyiapan media dan sumber belajar, </a:t>
            </a:r>
            <a:r>
              <a:rPr lang="id-ID" dirty="0" smtClean="0">
                <a:solidFill>
                  <a:srgbClr val="FFFF00"/>
                </a:solidFill>
              </a:rPr>
              <a:t>perangkat penilaian </a:t>
            </a:r>
            <a:r>
              <a:rPr lang="id-ID" dirty="0">
                <a:solidFill>
                  <a:srgbClr val="FFFF00"/>
                </a:solidFill>
              </a:rPr>
              <a:t>pembelajaran, dan skenario pembelajaran.</a:t>
            </a:r>
          </a:p>
          <a:p>
            <a:r>
              <a:rPr lang="id-ID" dirty="0" smtClean="0"/>
              <a:t>Penyusunan Silabus dan </a:t>
            </a:r>
            <a:r>
              <a:rPr lang="id-ID" dirty="0"/>
              <a:t>RPP </a:t>
            </a:r>
            <a:r>
              <a:rPr lang="id-ID" dirty="0" smtClean="0"/>
              <a:t>disesuaikan pendekatan </a:t>
            </a:r>
            <a:r>
              <a:rPr lang="id-ID" dirty="0"/>
              <a:t>pembelajaran </a:t>
            </a:r>
            <a:r>
              <a:rPr lang="id-ID" dirty="0" smtClean="0"/>
              <a:t>yang digunakan</a:t>
            </a:r>
            <a:r>
              <a:rPr lang="id-ID" dirty="0"/>
              <a:t>.</a:t>
            </a:r>
          </a:p>
        </p:txBody>
      </p:sp>
    </p:spTree>
    <p:extLst>
      <p:ext uri="{BB962C8B-B14F-4D97-AF65-F5344CB8AC3E}">
        <p14:creationId xmlns:p14="http://schemas.microsoft.com/office/powerpoint/2010/main" val="831606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1651</TotalTime>
  <Words>2683</Words>
  <Application>Microsoft Office PowerPoint</Application>
  <PresentationFormat>On-screen Show (4:3)</PresentationFormat>
  <Paragraphs>490</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Median</vt:lpstr>
      <vt:lpstr>Penyusunan Silabus, RPP berbasis Asesmen dalam Pend. Inklusif</vt:lpstr>
      <vt:lpstr>PERATURAN PEMERINTAH NOMOR 32 TAHUN 2013</vt:lpstr>
      <vt:lpstr>PERATURAN PENTING UTK SUKSES PEMBELAJARAN</vt:lpstr>
      <vt:lpstr>PERMENDIKBUD BERKAITAN DGN K 2013</vt:lpstr>
      <vt:lpstr>STANDAR KOMPETENSI LULUSAN</vt:lpstr>
      <vt:lpstr>STANDAR ISI</vt:lpstr>
      <vt:lpstr>STANDAR PROSES </vt:lpstr>
      <vt:lpstr>STANDAR KELULUSAN</vt:lpstr>
      <vt:lpstr>DESAIN PEMBELAJARAN</vt:lpstr>
      <vt:lpstr>PENDEKATAN SAINTIFIK MELIPUTI LIMA PENGALAMAN BELAJAR (K13)</vt:lpstr>
      <vt:lpstr>PENDEKATAN SAINTIFIK MELIPUTI LIMA PENGALAMAN BELAJAR</vt:lpstr>
      <vt:lpstr>PENDEKATAN SAINTIFIK MELIPUTI LIMA PENGALAMAN BELAJAR</vt:lpstr>
      <vt:lpstr>PENDEKATAN SAINTIFIK MELIPUTI LIMA PENGALAMAN BELAJAR</vt:lpstr>
      <vt:lpstr>PENDEKATAN SAINTIFIK MELIPUTI LIMA PENGALAMAN BELAJAR</vt:lpstr>
      <vt:lpstr>PowerPoint Presentation</vt:lpstr>
      <vt:lpstr>SILABUS (PERMEN 65 THN 2013)</vt:lpstr>
      <vt:lpstr>SILABUS PALING SEDIKIT MEMUAT-1</vt:lpstr>
      <vt:lpstr>SILABUS PALING SEDIKIT MEMUAT-2</vt:lpstr>
      <vt:lpstr>SILABUS PALING SEDIKIT MEMUAT-3</vt:lpstr>
      <vt:lpstr>KOMPONEN SILABUS </vt:lpstr>
      <vt:lpstr>MEKANISME PENGEMBANGAN SILABUS</vt:lpstr>
      <vt:lpstr>PowerPoint Presentation</vt:lpstr>
      <vt:lpstr>                     SILABUS SEKOLAH INKLUSI Kompetensi: </vt:lpstr>
      <vt:lpstr>PowerPoint Presentation</vt:lpstr>
      <vt:lpstr>RENCANA PELAKSANAAN PEMBELAJARAN (RPP)</vt:lpstr>
      <vt:lpstr>KOMPONEN RPP</vt:lpstr>
      <vt:lpstr>PRINSIP PENYUSUNAN RPP-1  (Permendikbud 65/2013)</vt:lpstr>
      <vt:lpstr>PRINSIP PENYUSUNAN RPP-2  (Permendikbud 65/2013)</vt:lpstr>
      <vt:lpstr>PRINSIP PENYUSUNAN RPP-3  (Permendikbud 65/2013)</vt:lpstr>
      <vt:lpstr>PRINSIP PENYUSUNAN RPP-4  (Permendikbud 65/2013)</vt:lpstr>
      <vt:lpstr>PRINSIP PENYUSUNAN RPP-1  (Permendkbud No 103 tahun 2013)</vt:lpstr>
      <vt:lpstr>PRINSIP PENYUSUNAN RPP-2  (Permendkbud No 103 tahun 2013)</vt:lpstr>
      <vt:lpstr>PRINSIP PENYUSUNAN RPP-3  (Permendkbud No 103 tahun 2013)</vt:lpstr>
      <vt:lpstr>PRINSIP PENYUSUNAN RPP-4 (Permendkbud No 103 tahun 2013)</vt:lpstr>
      <vt:lpstr>PRINSIP YANG BELUM NAMPAK DLM RPP DI SEKOLAH</vt:lpstr>
      <vt:lpstr> KOMPONEN DAN SISTEMATIKA RPP  </vt:lpstr>
      <vt:lpstr>RENCANA PELAKSANAAN PEMBELAJARAN  (RPP)-1</vt:lpstr>
      <vt:lpstr>RENCANA PELAKSANAAN PEMBELAJARAN  (RPP)-2</vt:lpstr>
      <vt:lpstr>RENCANA PELAKSANAAN PEMBELAJARAN  (RPP)-3</vt:lpstr>
      <vt:lpstr>RENCANA PELAKSANAAN PEMBELAJARAN  (RPP)-4</vt:lpstr>
      <vt:lpstr>RENCANA PELAKSANAAN PEMBELAJARAN  (RPP)-5</vt:lpstr>
      <vt:lpstr>RENCANA PELAKSANAAN PEMBELAJARAN SEKOLAH INKLUSI</vt:lpstr>
      <vt:lpstr>PERSYARATAN PELAKSANAAN PROSES PEMBELAJARAN (ABK Menyesuaikan)</vt:lpstr>
      <vt:lpstr>MARI MENCOBA MENYUSUN RPP UNTUK SEKOLAH INKLUSI</vt:lpstr>
      <vt:lpstr>PEDOMAN UNTUK MENJADI ACUAN</vt:lpstr>
      <vt:lpstr>WASSALAMU’ALAIKUM WR.WB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PERUBAHAN</dc:title>
  <dc:creator>HERMANTO SP</dc:creator>
  <cp:lastModifiedBy>Hermanto SP</cp:lastModifiedBy>
  <cp:revision>333</cp:revision>
  <dcterms:created xsi:type="dcterms:W3CDTF">2006-08-16T00:00:00Z</dcterms:created>
  <dcterms:modified xsi:type="dcterms:W3CDTF">2015-11-20T03:13:47Z</dcterms:modified>
</cp:coreProperties>
</file>