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4"/>
  </p:notesMasterIdLst>
  <p:handoutMasterIdLst>
    <p:handoutMasterId r:id="rId55"/>
  </p:handoutMasterIdLst>
  <p:sldIdLst>
    <p:sldId id="275" r:id="rId2"/>
    <p:sldId id="315" r:id="rId3"/>
    <p:sldId id="294" r:id="rId4"/>
    <p:sldId id="295" r:id="rId5"/>
    <p:sldId id="293" r:id="rId6"/>
    <p:sldId id="296" r:id="rId7"/>
    <p:sldId id="297" r:id="rId8"/>
    <p:sldId id="298" r:id="rId9"/>
    <p:sldId id="274" r:id="rId10"/>
    <p:sldId id="276" r:id="rId11"/>
    <p:sldId id="277" r:id="rId12"/>
    <p:sldId id="281" r:id="rId13"/>
    <p:sldId id="285" r:id="rId14"/>
    <p:sldId id="286" r:id="rId15"/>
    <p:sldId id="287" r:id="rId16"/>
    <p:sldId id="291" r:id="rId17"/>
    <p:sldId id="262" r:id="rId18"/>
    <p:sldId id="263" r:id="rId19"/>
    <p:sldId id="260" r:id="rId20"/>
    <p:sldId id="261" r:id="rId21"/>
    <p:sldId id="264" r:id="rId22"/>
    <p:sldId id="270" r:id="rId23"/>
    <p:sldId id="299" r:id="rId24"/>
    <p:sldId id="300" r:id="rId25"/>
    <p:sldId id="301" r:id="rId26"/>
    <p:sldId id="292" r:id="rId27"/>
    <p:sldId id="304" r:id="rId28"/>
    <p:sldId id="305" r:id="rId29"/>
    <p:sldId id="306" r:id="rId30"/>
    <p:sldId id="308" r:id="rId31"/>
    <p:sldId id="309" r:id="rId32"/>
    <p:sldId id="310" r:id="rId33"/>
    <p:sldId id="311" r:id="rId34"/>
    <p:sldId id="312" r:id="rId35"/>
    <p:sldId id="313" r:id="rId36"/>
    <p:sldId id="332" r:id="rId37"/>
    <p:sldId id="316" r:id="rId38"/>
    <p:sldId id="317" r:id="rId39"/>
    <p:sldId id="318" r:id="rId40"/>
    <p:sldId id="319" r:id="rId41"/>
    <p:sldId id="320" r:id="rId42"/>
    <p:sldId id="321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14" r:id="rId53"/>
  </p:sldIdLst>
  <p:sldSz cx="9144000" cy="6858000" type="screen4x3"/>
  <p:notesSz cx="9101138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66"/>
    <a:srgbClr val="663300"/>
    <a:srgbClr val="003366"/>
    <a:srgbClr val="FFFFCC"/>
    <a:srgbClr val="FF9999"/>
    <a:srgbClr val="33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816" y="372"/>
      </p:cViewPr>
      <p:guideLst>
        <p:guide orient="horz" pos="2740"/>
        <p:guide pos="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3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56200" y="0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56200" y="6513513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EE7597-B191-4995-82AB-830546876BC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56200" y="0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3686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3257550"/>
            <a:ext cx="728186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56200" y="6513513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AF5B19-B7AF-4C7E-BC51-D54A29DD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AD432-40F6-47DA-9988-918826A895E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579FA-AF2B-4818-AB5F-826703668C2C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8C79B-A099-460A-882D-39F739AEA9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3C922F-D6E2-483D-BAC2-74A097B2E9F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BE272-4029-4534-B0C4-E84C731302C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0EA7A-90C3-4C58-B58F-B12D41A9846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9EB1D-DC28-45E7-A43A-D76D9CA214A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8B75A-F2B5-4FCE-BE6F-02BF8CCE7A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F67E3-21B3-4805-8A0E-51CAE5613BB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5157788" y="6515100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7A14A0-FA13-4330-AA93-90B82C49BCDA}" type="slidenum">
              <a:rPr lang="en-US" sz="1200">
                <a:latin typeface="Times New Roman" pitchFamily="18" charset="0"/>
              </a:rPr>
              <a:pPr algn="r"/>
              <a:t>29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35275" y="514350"/>
            <a:ext cx="3429000" cy="257175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850" y="3257550"/>
            <a:ext cx="6675438" cy="30861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3B509-EAF7-4563-9458-B73D4820924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5157788" y="6515100"/>
            <a:ext cx="3943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76A88D-D19E-4C06-89E2-383D5CC6E556}" type="slidenum">
              <a:rPr lang="en-US" sz="1200">
                <a:latin typeface="Times New Roman" pitchFamily="18" charset="0"/>
              </a:rPr>
              <a:pPr algn="r"/>
              <a:t>31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35275" y="514350"/>
            <a:ext cx="3429000" cy="257175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2850" y="3257550"/>
            <a:ext cx="6675438" cy="3086100"/>
          </a:xfrm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AEC3-62EB-41A8-805C-AD79C45AC58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BFFA-8892-4E38-9955-201F162DE7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FA248-690D-44B4-90C9-64C1AA5F8D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E84D-EEB0-4E5D-99EB-87E580F2E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4E76D-4807-4565-9ADB-1970AB5213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955AD-F63A-4A29-8EED-F6C7EAC94E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1AC-ED13-4D16-A47B-A77554FEC7E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78940-019B-4370-90E9-02CAA0F9DD1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FE727-75AD-4640-9C41-77E56C4A1E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5D73A-C3BA-409E-9F80-9DAEE75F611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A82C-8A17-4A67-9047-DFE2CBDCC23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F69EA-1305-4CFF-BF2F-345B539FCB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017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019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019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F85BB4-0C46-410F-A282-85E61FA1F0B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501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PEMBEKALAN%20MIKRO%202010.pp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PEMBEKALAN%20MIKRO%202010.pp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EMBEKALAN%20MIKRO%202010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1716088"/>
            <a:ext cx="7772400" cy="30099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>
                <a:solidFill>
                  <a:srgbClr val="FFFF00"/>
                </a:solidFill>
              </a:rPr>
              <a:t>K</a:t>
            </a:r>
            <a:r>
              <a:rPr lang="en-US" sz="6000" smtClean="0"/>
              <a:t>URIKULUM </a:t>
            </a:r>
            <a:r>
              <a:rPr lang="en-US" sz="6000" smtClean="0">
                <a:solidFill>
                  <a:srgbClr val="FFFF00"/>
                </a:solidFill>
              </a:rPr>
              <a:t>T</a:t>
            </a:r>
            <a:r>
              <a:rPr lang="en-US" sz="6000" smtClean="0"/>
              <a:t>INGKAT </a:t>
            </a:r>
            <a:r>
              <a:rPr lang="en-US" sz="6000" smtClean="0">
                <a:solidFill>
                  <a:srgbClr val="FFFF00"/>
                </a:solidFill>
              </a:rPr>
              <a:t>S</a:t>
            </a:r>
            <a:r>
              <a:rPr lang="en-US" sz="6000" smtClean="0"/>
              <a:t>ATUAN </a:t>
            </a:r>
            <a:r>
              <a:rPr lang="en-US" sz="6000" smtClean="0">
                <a:solidFill>
                  <a:srgbClr val="FFFF00"/>
                </a:solidFill>
              </a:rPr>
              <a:t>P</a:t>
            </a:r>
            <a:r>
              <a:rPr lang="en-US" sz="6000" smtClean="0"/>
              <a:t>ENDIDIKAN</a:t>
            </a:r>
            <a:endParaRPr lang="id-ID" sz="60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37213"/>
            <a:ext cx="9144000" cy="998537"/>
          </a:xfrm>
          <a:solidFill>
            <a:srgbClr val="3333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Panduan Penyusunan KTSP jenjang Dikdasmen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BSNP</a:t>
            </a:r>
            <a:endParaRPr lang="id-ID" smtClean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152400" y="228600"/>
            <a:ext cx="8778875" cy="954088"/>
          </a:xfrm>
          <a:prstGeom prst="rect">
            <a:avLst/>
          </a:prstGeom>
          <a:solidFill>
            <a:srgbClr val="3333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hlink"/>
                </a:solidFill>
                <a:latin typeface="Arial Narrow" pitchFamily="34" charset="0"/>
              </a:rPr>
              <a:t>SERI MATERI PEMBEKALAN PENGAJARAN MIKRO</a:t>
            </a:r>
            <a:r>
              <a:rPr lang="id-ID" sz="2800" b="1">
                <a:solidFill>
                  <a:schemeClr val="hlink"/>
                </a:solidFill>
                <a:latin typeface="Arial Narrow" pitchFamily="34" charset="0"/>
              </a:rPr>
              <a:t> 201</a:t>
            </a:r>
            <a:r>
              <a:rPr lang="en-US" sz="2800" b="1">
                <a:solidFill>
                  <a:schemeClr val="hlink"/>
                </a:solidFill>
                <a:latin typeface="Arial Narrow" pitchFamily="34" charset="0"/>
              </a:rPr>
              <a:t>5</a:t>
            </a:r>
            <a:endParaRPr lang="id-ID" sz="2800" b="1">
              <a:solidFill>
                <a:schemeClr val="hlink"/>
              </a:solidFill>
              <a:latin typeface="Arial Narrow" pitchFamily="34" charset="0"/>
            </a:endParaRPr>
          </a:p>
          <a:p>
            <a:pPr eaLnBrk="0" hangingPunct="0"/>
            <a:r>
              <a:rPr lang="id-ID" sz="2800" b="1">
                <a:solidFill>
                  <a:schemeClr val="hlink"/>
                </a:solidFill>
                <a:latin typeface="Arial Narrow" pitchFamily="34" charset="0"/>
              </a:rPr>
              <a:t>PUSAT </a:t>
            </a:r>
            <a:r>
              <a:rPr lang="en-US" sz="2800" b="1">
                <a:solidFill>
                  <a:schemeClr val="hlink"/>
                </a:solidFill>
                <a:latin typeface="Arial Narrow" pitchFamily="34" charset="0"/>
              </a:rPr>
              <a:t>PENGEMBANGAN</a:t>
            </a:r>
            <a:r>
              <a:rPr lang="id-ID" sz="2800" b="1">
                <a:solidFill>
                  <a:schemeClr val="hlink"/>
                </a:solidFill>
                <a:latin typeface="Arial Narrow" pitchFamily="34" charset="0"/>
              </a:rPr>
              <a:t> PPL &amp; PKL</a:t>
            </a:r>
            <a:endParaRPr lang="en-US" sz="2800" b="1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9221" name="AutoShape 7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253413" y="6223000"/>
            <a:ext cx="890587" cy="635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72548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Prinsip PENGEMBANGAN SILABUS</a:t>
            </a:r>
            <a:endParaRPr lang="id-ID" sz="36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138" y="1600200"/>
            <a:ext cx="5514975" cy="4872038"/>
          </a:xfrm>
          <a:solidFill>
            <a:srgbClr val="333300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Ilmiah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Relevan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Sistematis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Konsisten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Memadai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Aktual dan Kontekstual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Fleksibel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3600" smtClean="0">
                <a:solidFill>
                  <a:srgbClr val="FFFF00"/>
                </a:solidFill>
              </a:rPr>
              <a:t>Menyeluruh</a:t>
            </a:r>
            <a:endParaRPr lang="id-ID" sz="3600" smtClean="0">
              <a:solidFill>
                <a:srgbClr val="FFFF00"/>
              </a:solidFill>
            </a:endParaRPr>
          </a:p>
        </p:txBody>
      </p:sp>
      <p:sp>
        <p:nvSpPr>
          <p:cNvPr id="18436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86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Prinsip PENGEMBANGAN SILABUS</a:t>
            </a:r>
            <a:endParaRPr lang="id-ID" sz="32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825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Keseluruhan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materi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kegiatan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menjadi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muatan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silabus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benar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dipertanggungjawabkan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keilmuan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Relevan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Cakupan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kedalaman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tingkat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kesukaran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urutan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penyajian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materi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silabus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sesuai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tingkat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perkembangan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fisik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intelektual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sosial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emosional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spiritual </a:t>
            </a:r>
            <a:r>
              <a:rPr lang="en-US" sz="2400" dirty="0" err="1" smtClean="0">
                <a:solidFill>
                  <a:srgbClr val="FFFF00"/>
                </a:solidFill>
              </a:rPr>
              <a:t>peserta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didik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endParaRPr lang="id-ID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Komponen-komponen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silabus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saling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berhubungan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fungsional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mencapai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kompetensi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id-ID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Adanya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hubungan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konsisten</a:t>
            </a:r>
            <a:r>
              <a:rPr lang="en-US" sz="2400" dirty="0" smtClean="0">
                <a:solidFill>
                  <a:srgbClr val="FFFF00"/>
                </a:solidFill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</a:rPr>
              <a:t>ajeg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taat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asas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r>
              <a:rPr lang="en-US" sz="2400" dirty="0" err="1" smtClean="0">
                <a:solidFill>
                  <a:srgbClr val="FFFF00"/>
                </a:solidFill>
              </a:rPr>
              <a:t>antara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kompetensi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dasar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indikator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materi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pokok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err="1" smtClean="0">
                <a:solidFill>
                  <a:srgbClr val="FFFF00"/>
                </a:solidFill>
              </a:rPr>
              <a:t>pembelajaran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pengalaman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belajar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sumber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belajar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penilaian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endParaRPr lang="id-ID" sz="2400" dirty="0" smtClean="0">
              <a:solidFill>
                <a:srgbClr val="FFFF00"/>
              </a:solidFill>
            </a:endParaRPr>
          </a:p>
        </p:txBody>
      </p:sp>
      <p:sp>
        <p:nvSpPr>
          <p:cNvPr id="19460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208963" y="4933950"/>
            <a:ext cx="935037" cy="19240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Prinsip PENGEMBANGAN SILABUS</a:t>
            </a:r>
            <a:endParaRPr lang="id-ID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Memadai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Cakupan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indikator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materi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pokok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err="1" smtClean="0">
                <a:solidFill>
                  <a:srgbClr val="FFFF00"/>
                </a:solidFill>
              </a:rPr>
              <a:t>pembelajaran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pengalaman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belajar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sumber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belajar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penilaian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cukup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menunjang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pencapaian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kompetensi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dasar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Kontekstual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Cakupan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indikator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materi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pokok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pengalaman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belajar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sumber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belajar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penilaian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memperhatikan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perkembangan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ilmu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teknologi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seni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mutakhir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kehidupan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nyata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peristiwa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terjadi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Fleksibel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Keseluruhan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komponen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silabus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mengakomodasi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keragaman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peserta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didik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pendidik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serta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dinamika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perubahan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terjadi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sekolah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tuntutan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masyarakat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id-ID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Menyeluruh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>
                <a:solidFill>
                  <a:srgbClr val="FFFF00"/>
                </a:solidFill>
              </a:rPr>
              <a:t>Komponen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silabus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mencakup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keseluruhan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ranah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kompetensi</a:t>
            </a:r>
            <a:r>
              <a:rPr lang="en-US" sz="2400" dirty="0" smtClean="0">
                <a:solidFill>
                  <a:srgbClr val="FFFF00"/>
                </a:solidFill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</a:rPr>
              <a:t>kognitif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afektif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psikomotor</a:t>
            </a:r>
            <a:r>
              <a:rPr lang="en-US" sz="2400" dirty="0" smtClean="0">
                <a:solidFill>
                  <a:srgbClr val="FFFF00"/>
                </a:solidFill>
              </a:rPr>
              <a:t>) </a:t>
            </a:r>
            <a:endParaRPr lang="id-ID" sz="2400" dirty="0" smtClean="0">
              <a:solidFill>
                <a:srgbClr val="FFFF00"/>
              </a:solidFill>
            </a:endParaRPr>
          </a:p>
        </p:txBody>
      </p:sp>
      <p:sp>
        <p:nvSpPr>
          <p:cNvPr id="20484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516938" y="6176963"/>
            <a:ext cx="627062" cy="68103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UNIT WAKTU SILABUS</a:t>
            </a:r>
            <a:endParaRPr lang="id-ID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229600" cy="5018088"/>
          </a:xfrm>
          <a:solidFill>
            <a:srgbClr val="333300"/>
          </a:solidFill>
        </p:spPr>
        <p:txBody>
          <a:bodyPr/>
          <a:lstStyle/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folHlink"/>
                </a:solidFill>
                <a:latin typeface="Trebuchet MS" pitchFamily="34" charset="0"/>
              </a:rPr>
              <a:t>Silabus mata pelajaran disusun berdasarkan seluruh alokasi waktu yang disediakan untuk mata pelajaran selama penyelenggaraan pendidikan di tingkat satuan pendidikan. </a:t>
            </a:r>
          </a:p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folHlink"/>
                </a:solidFill>
                <a:latin typeface="Trebuchet MS" pitchFamily="34" charset="0"/>
              </a:rPr>
              <a:t>Penyusunan silabus memperhatikan alokasi waktu yang disediakan per semester, per tahun, dan alokasi waktu mata pelajaran lain yang sekelompok.</a:t>
            </a:r>
          </a:p>
          <a:p>
            <a:pPr marL="406400" indent="-406400" eaLnBrk="1" hangingPunct="1">
              <a:defRPr/>
            </a:pPr>
            <a:r>
              <a:rPr lang="en-US" sz="2400" smtClean="0">
                <a:solidFill>
                  <a:schemeClr val="folHlink"/>
                </a:solidFill>
                <a:latin typeface="Trebuchet MS" pitchFamily="34" charset="0"/>
              </a:rPr>
              <a:t>Implementasi pembelajaran per semester menggunakan penggalan silabus sesuai dengan SK- KD untuk mata pelajaran dengan alokasi waktu yang tersedia pada struktur kurikulum. Bagi SMK/MAK menggunakan penggalan silabus berdasarkan satuan kompetensi.</a:t>
            </a:r>
            <a:endParaRPr lang="id-ID" sz="2400" smtClean="0">
              <a:solidFill>
                <a:schemeClr val="folHlink"/>
              </a:solidFill>
              <a:latin typeface="Trebuchet MS" pitchFamily="34" charset="0"/>
            </a:endParaRPr>
          </a:p>
        </p:txBody>
      </p:sp>
      <p:sp>
        <p:nvSpPr>
          <p:cNvPr id="21508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367713" y="5507038"/>
            <a:ext cx="776287" cy="13509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91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SIAPA Pengembang Silabus ?</a:t>
            </a:r>
            <a:endParaRPr lang="id-ID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62500"/>
          </a:xfrm>
          <a:solidFill>
            <a:srgbClr val="333300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4000" u="sng" smtClean="0">
                <a:solidFill>
                  <a:srgbClr val="FFFF00"/>
                </a:solidFill>
              </a:rPr>
              <a:t>Guru secara mandiri</a:t>
            </a:r>
            <a:r>
              <a:rPr lang="en-US" sz="4000" smtClean="0">
                <a:solidFill>
                  <a:srgbClr val="FFFFCC"/>
                </a:solidFill>
              </a:rPr>
              <a:t>;</a:t>
            </a:r>
            <a:r>
              <a:rPr lang="en-US" sz="3600" smtClean="0">
                <a:solidFill>
                  <a:srgbClr val="FFFFCC"/>
                </a:solidFill>
              </a:rPr>
              <a:t> jika guru ybs. mampu mengenali karakteristik peserta didik, kondisi sekolah/madrasah dan lingkungannya; </a:t>
            </a:r>
            <a:r>
              <a:rPr lang="en-US" sz="3600" i="1" smtClean="0">
                <a:solidFill>
                  <a:srgbClr val="FFFFCC"/>
                </a:solidFill>
              </a:rPr>
              <a:t>atau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4000" u="sng" smtClean="0">
                <a:solidFill>
                  <a:srgbClr val="FFFF00"/>
                </a:solidFill>
              </a:rPr>
              <a:t>Kelompok guru</a:t>
            </a:r>
            <a:r>
              <a:rPr lang="en-US" sz="4000" smtClean="0">
                <a:solidFill>
                  <a:srgbClr val="FFFFCC"/>
                </a:solidFill>
              </a:rPr>
              <a:t>; </a:t>
            </a:r>
            <a:r>
              <a:rPr lang="en-US" sz="3600" smtClean="0">
                <a:solidFill>
                  <a:srgbClr val="FFFFCC"/>
                </a:solidFill>
              </a:rPr>
              <a:t>jika guru belum dapat melaksanakan pengembanngan silabus secara mandiri.</a:t>
            </a:r>
            <a:endParaRPr lang="id-ID" sz="3600" smtClean="0">
              <a:solidFill>
                <a:srgbClr val="FFFFCC"/>
              </a:solidFill>
            </a:endParaRPr>
          </a:p>
        </p:txBody>
      </p:sp>
      <p:sp>
        <p:nvSpPr>
          <p:cNvPr id="22532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889875" y="5316538"/>
            <a:ext cx="1254125" cy="154146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Langkah-langkah </a:t>
            </a:r>
            <a:br>
              <a:rPr lang="en-US" sz="4000" smtClean="0"/>
            </a:br>
            <a:r>
              <a:rPr lang="en-US" sz="4000" smtClean="0"/>
              <a:t>Penyusunan SILABUS</a:t>
            </a:r>
            <a:endParaRPr lang="id-ID" sz="40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976438"/>
            <a:ext cx="8229600" cy="4321175"/>
          </a:xfrm>
          <a:solidFill>
            <a:srgbClr val="663300"/>
          </a:solidFill>
        </p:spPr>
        <p:txBody>
          <a:bodyPr/>
          <a:lstStyle/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Mengkaji Standar Kompetensi (SK) &amp; Kompetensi Dasar (KD)</a:t>
            </a:r>
          </a:p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Mengidentifikasi materi pokok/pembelajaran</a:t>
            </a:r>
          </a:p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Mengembangkan kegiatan pembelajaran</a:t>
            </a:r>
          </a:p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Merumuskan indikator pencapaian kompetensi</a:t>
            </a:r>
          </a:p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Menentukan jenis penilaian</a:t>
            </a:r>
          </a:p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Menentukan alokasi waktu</a:t>
            </a:r>
          </a:p>
          <a:p>
            <a:pPr marL="508000" indent="-508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>
                <a:solidFill>
                  <a:srgbClr val="FFFF00"/>
                </a:solidFill>
              </a:rPr>
              <a:t>Menentukan sumber belajar</a:t>
            </a:r>
            <a:endParaRPr lang="id-ID" smtClean="0">
              <a:solidFill>
                <a:srgbClr val="FFFF00"/>
              </a:solidFill>
            </a:endParaRPr>
          </a:p>
        </p:txBody>
      </p:sp>
      <p:sp>
        <p:nvSpPr>
          <p:cNvPr id="23556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28600"/>
            <a:ext cx="8850313" cy="5762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smtClean="0"/>
              <a:t>LANGKAH-LANGKAH PENYUSUNAN SILABUS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rgbClr val="FFFF00"/>
              </a:buClr>
              <a:buFontTx/>
              <a:buAutoNum type="arabicPeriod"/>
              <a:defRPr/>
            </a:pPr>
            <a:r>
              <a:rPr lang="sv-SE" b="1" smtClean="0">
                <a:solidFill>
                  <a:srgbClr val="FFFF00"/>
                </a:solidFill>
              </a:rPr>
              <a:t>Mengkaji Standar Kompetensi dan Kompetensi Dasar</a:t>
            </a:r>
          </a:p>
          <a:p>
            <a:pPr marL="914400" lvl="1" indent="-342900" eaLnBrk="1" hangingPunct="1">
              <a:lnSpc>
                <a:spcPct val="90000"/>
              </a:lnSpc>
              <a:defRPr/>
            </a:pPr>
            <a:r>
              <a:rPr lang="sv-SE" sz="2400" smtClean="0"/>
              <a:t>urutan berdasarkan hierarki konsep disiplin ilmu dan/atau tingkat kesulitan materi, tidak selalu harus sesuai dengan urutan yang ada di Standar Isi;</a:t>
            </a:r>
          </a:p>
          <a:p>
            <a:pPr marL="914400" lvl="1" indent="-342900" eaLnBrk="1" hangingPunct="1">
              <a:lnSpc>
                <a:spcPct val="90000"/>
              </a:lnSpc>
              <a:defRPr/>
            </a:pPr>
            <a:r>
              <a:rPr lang="sv-SE" sz="2400" smtClean="0"/>
              <a:t>keterkaitan antar standar kompetensi dan kompetensi dasar dalam mata pelajaran;</a:t>
            </a:r>
          </a:p>
          <a:p>
            <a:pPr marL="914400" lvl="1" indent="-342900" eaLnBrk="1" hangingPunct="1">
              <a:lnSpc>
                <a:spcPct val="90000"/>
              </a:lnSpc>
              <a:defRPr/>
            </a:pPr>
            <a:r>
              <a:rPr lang="sv-SE" sz="2400" smtClean="0"/>
              <a:t>keterkaitan standar kompetensi dan kompetensi dasar antarmata pelajaran.</a:t>
            </a:r>
            <a:endParaRPr lang="en-US" sz="2400" smtClean="0"/>
          </a:p>
        </p:txBody>
      </p:sp>
      <p:sp>
        <p:nvSpPr>
          <p:cNvPr id="24580" name="AutoShape 5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20763"/>
            <a:ext cx="8801100" cy="5456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2. </a:t>
            </a:r>
            <a:r>
              <a:rPr lang="en-US" b="1" dirty="0" err="1" smtClean="0">
                <a:solidFill>
                  <a:srgbClr val="FFFF00"/>
                </a:solidFill>
              </a:rPr>
              <a:t>Mengidentifikasi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Materi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Pembelajaran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en-US" sz="2800" dirty="0" smtClean="0"/>
              <a:t>	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/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/</a:t>
            </a:r>
            <a:r>
              <a:rPr lang="en-US" sz="2400" dirty="0" err="1" smtClean="0"/>
              <a:t>subkompetensi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:</a:t>
            </a:r>
            <a:endParaRPr lang="sv-SE" sz="2400" dirty="0" smtClean="0"/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dirty="0" smtClean="0"/>
              <a:t>potensi peserta didik;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dirty="0" smtClean="0"/>
              <a:t>tingkat perkembangan fisik, intelektual, emosional, sosial, dan spiritual peserta didik ;</a:t>
            </a:r>
            <a:endParaRPr lang="en-US" sz="2400" dirty="0" smtClean="0"/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kebermanfaatan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;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keilmuan</a:t>
            </a:r>
            <a:r>
              <a:rPr lang="en-US" sz="2400" dirty="0" smtClean="0"/>
              <a:t>;</a:t>
            </a:r>
            <a:endParaRPr lang="fi-FI" sz="2400" dirty="0" smtClean="0"/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fi-FI" sz="2400" dirty="0" smtClean="0"/>
              <a:t>aktualitas, kedalaman dan keluasan materi pembelajaran;</a:t>
            </a:r>
            <a:endParaRPr lang="en-US" sz="2400" dirty="0" smtClean="0"/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relevansi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;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79400" y="228600"/>
            <a:ext cx="86137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 PENYUSUNAN SILABUS</a:t>
            </a:r>
          </a:p>
        </p:txBody>
      </p:sp>
      <p:sp>
        <p:nvSpPr>
          <p:cNvPr id="25604" name="AutoShape 6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720013" y="5400675"/>
            <a:ext cx="1423987" cy="14573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138238"/>
            <a:ext cx="8674100" cy="5078412"/>
          </a:xfrm>
        </p:spPr>
        <p:txBody>
          <a:bodyPr/>
          <a:lstStyle/>
          <a:p>
            <a:pPr marL="406400" indent="-406400" eaLnBrk="1" hangingPunct="1">
              <a:lnSpc>
                <a:spcPct val="80000"/>
              </a:lnSpc>
              <a:buClr>
                <a:srgbClr val="FFFF00"/>
              </a:buClr>
              <a:buFontTx/>
              <a:buNone/>
              <a:defRPr/>
            </a:pPr>
            <a:r>
              <a:rPr lang="en-US" b="1" dirty="0" smtClean="0">
                <a:solidFill>
                  <a:srgbClr val="FFFF00"/>
                </a:solidFill>
              </a:rPr>
              <a:t>3. </a:t>
            </a:r>
            <a:r>
              <a:rPr lang="en-US" b="1" dirty="0" err="1" smtClean="0">
                <a:solidFill>
                  <a:srgbClr val="FFFF00"/>
                </a:solidFill>
              </a:rPr>
              <a:t>Mengembangkan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Kegiatan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Pembelajaran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,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guru,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Bervariasi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berpusat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,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kecakapan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dikuasai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.  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guru,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.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berurutan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/</a:t>
            </a:r>
            <a:r>
              <a:rPr lang="en-US" sz="2400" dirty="0" err="1" smtClean="0"/>
              <a:t>subkompetensi</a:t>
            </a:r>
            <a:r>
              <a:rPr lang="en-US" sz="2400" dirty="0" smtClean="0"/>
              <a:t>. 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hierarki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. </a:t>
            </a:r>
          </a:p>
          <a:p>
            <a:pPr marL="800100" lvl="1" indent="-2794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dirty="0" smtClean="0"/>
              <a:t>Minimal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unsur</a:t>
            </a:r>
            <a:r>
              <a:rPr lang="en-US" sz="2400" dirty="0" smtClean="0"/>
              <a:t>: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.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74638" y="257175"/>
            <a:ext cx="86487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 PENYUSUNAN SILABUS</a:t>
            </a:r>
          </a:p>
        </p:txBody>
      </p:sp>
      <p:sp>
        <p:nvSpPr>
          <p:cNvPr id="26628" name="AutoShape 6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871538"/>
            <a:ext cx="8572500" cy="5338762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Tx/>
              <a:buNone/>
              <a:defRPr/>
            </a:pPr>
            <a:r>
              <a:rPr lang="sv-SE" sz="2800" b="1" dirty="0" smtClean="0">
                <a:solidFill>
                  <a:srgbClr val="FFFF00"/>
                </a:solidFill>
              </a:rPr>
              <a:t>4. </a:t>
            </a:r>
            <a:r>
              <a:rPr lang="sv-SE" b="1" dirty="0" smtClean="0">
                <a:solidFill>
                  <a:srgbClr val="FFFF00"/>
                </a:solidFill>
              </a:rPr>
              <a:t>Merumuskan Indikator Pencapaian Kompetensi (Kriteria Kinerja)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749300" lvl="1" indent="-292100" eaLnBrk="1" hangingPunct="1">
              <a:defRPr/>
            </a:pP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. </a:t>
            </a:r>
          </a:p>
          <a:p>
            <a:pPr marL="749300" lvl="1" indent="-292100" eaLnBrk="1" hangingPunct="1">
              <a:defRPr/>
            </a:pPr>
            <a:r>
              <a:rPr lang="en-US" dirty="0" err="1" smtClean="0"/>
              <a:t>Indikator</a:t>
            </a:r>
            <a:r>
              <a:rPr lang="sv-SE" dirty="0" smtClean="0"/>
              <a:t> dirumuskan dalam kata kerja operasional yang terukur dan/atau dapat diobservasi.</a:t>
            </a:r>
          </a:p>
          <a:p>
            <a:pPr marL="749300" lvl="1" indent="-292100" eaLnBrk="1" hangingPunct="1">
              <a:defRPr/>
            </a:pPr>
            <a:r>
              <a:rPr lang="sv-SE" dirty="0" smtClean="0"/>
              <a:t>Indikator digunakan sebagai dasar untuk menyusun alat penilaian.</a:t>
            </a:r>
            <a:r>
              <a:rPr lang="sv-SE" sz="2400" dirty="0" smtClean="0"/>
              <a:t> </a:t>
            </a:r>
            <a:endParaRPr lang="en-US" sz="24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4475" y="228600"/>
            <a:ext cx="8678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 PENYUSUNAN SILABUS</a:t>
            </a:r>
          </a:p>
        </p:txBody>
      </p:sp>
      <p:sp>
        <p:nvSpPr>
          <p:cNvPr id="27652" name="AutoShape 6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815263" y="5667375"/>
            <a:ext cx="1328737" cy="11906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KURIKULUM 2013 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i="1" dirty="0" smtClean="0"/>
              <a:t>Scientific Approach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+mj-lt"/>
              <a:buAutoNum type="romanUcPeriod"/>
              <a:defRPr/>
            </a:pP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2013.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en-US" dirty="0" err="1" smtClean="0"/>
              <a:t>Karakteristik</a:t>
            </a:r>
            <a:r>
              <a:rPr lang="en-US" dirty="0" smtClean="0"/>
              <a:t>: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spiritual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kreativitas</a:t>
            </a:r>
            <a:r>
              <a:rPr lang="en-US" dirty="0" smtClean="0"/>
              <a:t>,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psikomotorik</a:t>
            </a:r>
            <a:r>
              <a:rPr lang="en-US" dirty="0" smtClean="0"/>
              <a:t>.</a:t>
            </a:r>
          </a:p>
          <a:p>
            <a:pPr marL="571500" indent="-571500" algn="just">
              <a:buFont typeface="+mj-lt"/>
              <a:buAutoNum type="romanUcPeriod"/>
              <a:defRPr/>
            </a:pP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85863"/>
            <a:ext cx="8724900" cy="5253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Tx/>
              <a:buNone/>
              <a:defRPr/>
            </a:pPr>
            <a:r>
              <a:rPr lang="en-US" sz="2800" b="1" smtClean="0">
                <a:solidFill>
                  <a:srgbClr val="FFFF00"/>
                </a:solidFill>
              </a:rPr>
              <a:t>5</a:t>
            </a:r>
            <a:r>
              <a:rPr lang="en-US" b="1" smtClean="0">
                <a:solidFill>
                  <a:srgbClr val="FFFF00"/>
                </a:solidFill>
              </a:rPr>
              <a:t>. Menentukan Jenis Penilaian</a:t>
            </a:r>
            <a:endParaRPr lang="sv-SE" smtClean="0">
              <a:solidFill>
                <a:srgbClr val="FFFF00"/>
              </a:solidFill>
            </a:endParaRPr>
          </a:p>
          <a:p>
            <a:pPr marL="863600" lvl="1" indent="-3429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smtClean="0"/>
              <a:t>Berdasarkan indikator.</a:t>
            </a:r>
          </a:p>
          <a:p>
            <a:pPr marL="863600" lvl="1" indent="-3429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smtClean="0"/>
              <a:t>Tes dan non tes dalam bentuk tertulis maupun lisan, pengamatan kinerja, </a:t>
            </a:r>
            <a:r>
              <a:rPr lang="en-US" sz="2400" smtClean="0"/>
              <a:t>pengukuran sikap, penilaian hasil karya berupa tugas, projek dan/atau produk, penggunaan portofolio, dan penilaian diri.</a:t>
            </a:r>
          </a:p>
          <a:p>
            <a:pPr marL="863600" lvl="1" indent="-3429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en-US" sz="2400" smtClean="0"/>
              <a:t>S</a:t>
            </a:r>
            <a:r>
              <a:rPr lang="id-ID" sz="2400" smtClean="0"/>
              <a:t>istematis dan berkesinambungan</a:t>
            </a:r>
            <a:r>
              <a:rPr lang="en-US" sz="2400" smtClean="0"/>
              <a:t> t</a:t>
            </a:r>
            <a:r>
              <a:rPr lang="id-ID" sz="2400" smtClean="0"/>
              <a:t>entang proses dan hasil belajar</a:t>
            </a:r>
            <a:r>
              <a:rPr lang="en-US" sz="2400" smtClean="0"/>
              <a:t>.</a:t>
            </a:r>
            <a:endParaRPr lang="id-ID" sz="2400" smtClean="0"/>
          </a:p>
          <a:p>
            <a:pPr marL="863600" lvl="1" indent="-3429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smtClean="0"/>
              <a:t>Mengukur pencapaian kompetensi. </a:t>
            </a:r>
          </a:p>
          <a:p>
            <a:pPr marL="863600" lvl="1" indent="-3429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smtClean="0"/>
              <a:t>Menggunakan acuan kriteria (PAP).</a:t>
            </a:r>
          </a:p>
          <a:p>
            <a:pPr marL="863600" lvl="1" indent="-342900" eaLnBrk="1" hangingPunct="1">
              <a:lnSpc>
                <a:spcPct val="80000"/>
              </a:lnSpc>
              <a:spcBef>
                <a:spcPct val="30000"/>
              </a:spcBef>
              <a:defRPr/>
            </a:pPr>
            <a:r>
              <a:rPr lang="sv-SE" sz="2400" smtClean="0"/>
              <a:t>Sesuai dengan pengalaman belajar yang ditempuh. Misalnya, jika pembelajaran menggunakan pendekatan tugas observasi lapangan maka evaluasi harus diberikan baik pada proses (keterampilan proses) misalnya teknik wawancara, maupun produk/hasil melakukan observasi lapangan.</a:t>
            </a:r>
            <a:endParaRPr lang="en-US" sz="24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73050" y="228600"/>
            <a:ext cx="86201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 PENYUSUNAN SILABUS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519238"/>
            <a:ext cx="86360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Tx/>
              <a:buAutoNum type="arabicPeriod" startAt="6"/>
              <a:defRPr/>
            </a:pPr>
            <a:r>
              <a:rPr lang="en-US" sz="3600" b="1" smtClean="0">
                <a:solidFill>
                  <a:srgbClr val="FFFF00"/>
                </a:solidFill>
              </a:rPr>
              <a:t>Menentukan Alokasi Waktu</a:t>
            </a:r>
            <a:endParaRPr lang="en-US" sz="3600" smtClean="0">
              <a:solidFill>
                <a:srgbClr val="FFFF00"/>
              </a:solidFill>
            </a:endParaRPr>
          </a:p>
          <a:p>
            <a:pPr marL="800100" lvl="1" indent="-342900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mtClean="0"/>
              <a:t>Penentuan alokasi waktu setiap kompetensi dasar/subkompetensi didasarkan pada jumlah minggu efektif dan alokasi waktu mata pelajaran dengan mempertimbangkan jumlah kompetensi dasar/subkompetensi, keluasan, kedalaman, tingkat kesulitan, dan tingkat kepentingan kompetensi dasar/subkompetensi.</a:t>
            </a:r>
          </a:p>
          <a:p>
            <a:pPr marL="800100" lvl="1" indent="-342900" eaLnBrk="1" hangingPunct="1">
              <a:lnSpc>
                <a:spcPct val="80000"/>
              </a:lnSpc>
              <a:spcBef>
                <a:spcPct val="35000"/>
              </a:spcBef>
              <a:defRPr/>
            </a:pPr>
            <a:r>
              <a:rPr lang="en-US" smtClean="0"/>
              <a:t>Alokasi waktu yang dicantumkan dalam silabus merupakan perkiraan waktu rerata untuk menguasai kompetensi dasar/subkompetensi yang dibutuhkan oleh peserta didik yang beragam.</a:t>
            </a:r>
            <a:endParaRPr lang="en-US" b="1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7488" y="228600"/>
            <a:ext cx="8734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 PENYUSUNAN SILABUS</a:t>
            </a:r>
          </a:p>
        </p:txBody>
      </p:sp>
      <p:sp>
        <p:nvSpPr>
          <p:cNvPr id="29700" name="AutoShape 8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143875" y="5624513"/>
            <a:ext cx="1000125" cy="12334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9400" y="966788"/>
            <a:ext cx="8470900" cy="551815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FontTx/>
              <a:buAutoNum type="arabicPeriod" startAt="7"/>
              <a:defRPr/>
            </a:pPr>
            <a:r>
              <a:rPr lang="en-US" b="1" dirty="0" err="1" smtClean="0">
                <a:solidFill>
                  <a:srgbClr val="FFFF00"/>
                </a:solidFill>
              </a:rPr>
              <a:t>Menentukan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Sumber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Belajar</a:t>
            </a:r>
            <a:endParaRPr lang="en-US" dirty="0" smtClean="0">
              <a:solidFill>
                <a:srgbClr val="FFFF00"/>
              </a:solidFill>
            </a:endParaRPr>
          </a:p>
          <a:p>
            <a:pPr marL="798513" lvl="1" indent="-341313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/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.</a:t>
            </a:r>
          </a:p>
          <a:p>
            <a:pPr marL="798513" lvl="1" indent="-341313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v-SE" dirty="0" smtClean="0"/>
              <a:t>Sumber belajar dapat berupa media cetak dan elektronik, narasumber, lingkungan fisik, alam, sosial, dan budaya.</a:t>
            </a:r>
          </a:p>
          <a:p>
            <a:pPr marL="798513" lvl="1" indent="-341313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v-SE" dirty="0" smtClean="0"/>
              <a:t>Penentuan sumber belajar didasarkan pada standar kompetensi dan kompetensi dasar/subkompetensi serta materi pembelajaran, kegiatan pembelajaran, dan indikator pencapaian kompetensi.</a:t>
            </a:r>
            <a:endParaRPr lang="en-US" dirty="0" smtClean="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60363" y="228600"/>
            <a:ext cx="8532812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LANGKAH-LANGKAH PENYUSUNAN SILABUS</a:t>
            </a:r>
          </a:p>
        </p:txBody>
      </p:sp>
      <p:sp>
        <p:nvSpPr>
          <p:cNvPr id="30724" name="AutoShape 8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272463" y="6018213"/>
            <a:ext cx="871537" cy="8397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Contoh Model Silabus</a:t>
            </a:r>
            <a:endParaRPr lang="id-ID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Dua format silabus: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rgbClr val="FFFF00"/>
                </a:solidFill>
              </a:rPr>
              <a:t>JENIS KOLOM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smtClean="0">
                <a:solidFill>
                  <a:srgbClr val="FFFF00"/>
                </a:solidFill>
              </a:rPr>
              <a:t>JENIS URAIAN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Dalam menyusun format urutan KD, urutan pemempatan materi pokok/pembelajaran, kegiatan pembelajaran, indikator, dst. dapat ditetapkan oleh masing-masing satuan pendidikan, sejauh tidak mengurangi komponen-komponen dalam silabus.</a:t>
            </a:r>
            <a:endParaRPr lang="id-ID" smtClean="0">
              <a:solidFill>
                <a:srgbClr val="FFFF00"/>
              </a:solidFill>
            </a:endParaRPr>
          </a:p>
        </p:txBody>
      </p:sp>
      <p:sp>
        <p:nvSpPr>
          <p:cNvPr id="31748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708900" y="5273675"/>
            <a:ext cx="1435100" cy="158432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23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Contoh Silabus FORMAT KOLOM</a:t>
            </a:r>
            <a:endParaRPr lang="id-ID" sz="3600" smtClean="0"/>
          </a:p>
        </p:txBody>
      </p:sp>
      <p:graphicFrame>
        <p:nvGraphicFramePr>
          <p:cNvPr id="81949" name="Group 29"/>
          <p:cNvGraphicFramePr>
            <a:graphicFrameLocks noGrp="1"/>
          </p:cNvGraphicFramePr>
          <p:nvPr>
            <p:ph idx="1"/>
          </p:nvPr>
        </p:nvGraphicFramePr>
        <p:xfrm>
          <a:off x="239713" y="4181475"/>
          <a:ext cx="8593137" cy="2424113"/>
        </p:xfrm>
        <a:graphic>
          <a:graphicData uri="http://schemas.openxmlformats.org/drawingml/2006/table">
            <a:tbl>
              <a:tblPr/>
              <a:tblGrid>
                <a:gridCol w="1431925"/>
                <a:gridCol w="1431925"/>
                <a:gridCol w="1433512"/>
                <a:gridCol w="1431925"/>
                <a:gridCol w="1431925"/>
                <a:gridCol w="1431925"/>
              </a:tblGrid>
              <a:tr h="161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Materi Pokok/ Pembel-ajaran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Kegiatan Pembel-ajaran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Indikator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Penilaian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Alokasi Waktu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Sumber bahan</a:t>
                      </a: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00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42888" y="1319213"/>
            <a:ext cx="86169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208338" algn="l"/>
              </a:tabLst>
            </a:pPr>
            <a:r>
              <a:rPr lang="en-US" sz="2800">
                <a:solidFill>
                  <a:srgbClr val="FFFFCC"/>
                </a:solidFill>
              </a:rPr>
              <a:t>Nama Sekolah	: ………..</a:t>
            </a:r>
          </a:p>
          <a:p>
            <a:pPr>
              <a:tabLst>
                <a:tab pos="3208338" algn="l"/>
              </a:tabLst>
            </a:pPr>
            <a:r>
              <a:rPr lang="en-US" sz="2800">
                <a:solidFill>
                  <a:srgbClr val="FFFFCC"/>
                </a:solidFill>
              </a:rPr>
              <a:t>Mata Pelajaran	: ………</a:t>
            </a:r>
          </a:p>
          <a:p>
            <a:pPr>
              <a:tabLst>
                <a:tab pos="3208338" algn="l"/>
              </a:tabLst>
            </a:pPr>
            <a:r>
              <a:rPr lang="en-US" sz="2800">
                <a:solidFill>
                  <a:srgbClr val="FFFFCC"/>
                </a:solidFill>
              </a:rPr>
              <a:t>Kelas/Semester	: …. / ….</a:t>
            </a:r>
          </a:p>
          <a:p>
            <a:pPr>
              <a:tabLst>
                <a:tab pos="3208338" algn="l"/>
              </a:tabLst>
            </a:pPr>
            <a:r>
              <a:rPr lang="en-US" sz="2800">
                <a:solidFill>
                  <a:srgbClr val="FFFFCC"/>
                </a:solidFill>
              </a:rPr>
              <a:t>Standar Kompetensi	: 2. </a:t>
            </a:r>
          </a:p>
          <a:p>
            <a:pPr>
              <a:tabLst>
                <a:tab pos="3208338" algn="l"/>
              </a:tabLst>
            </a:pPr>
            <a:r>
              <a:rPr lang="en-US" sz="2800">
                <a:solidFill>
                  <a:srgbClr val="FFFFCC"/>
                </a:solidFill>
              </a:rPr>
              <a:t>Kompetensi Dasar	: 2.3. </a:t>
            </a:r>
          </a:p>
          <a:p>
            <a:pPr>
              <a:tabLst>
                <a:tab pos="3208338" algn="l"/>
              </a:tabLst>
            </a:pPr>
            <a:r>
              <a:rPr lang="en-US" sz="2800">
                <a:solidFill>
                  <a:srgbClr val="FFFFCC"/>
                </a:solidFill>
              </a:rPr>
              <a:t>Alokasi Waktu	: …. x ….. menit</a:t>
            </a:r>
            <a:endParaRPr lang="id-ID" sz="2800">
              <a:solidFill>
                <a:srgbClr val="FFFFCC"/>
              </a:solidFill>
            </a:endParaRPr>
          </a:p>
        </p:txBody>
      </p:sp>
      <p:sp>
        <p:nvSpPr>
          <p:cNvPr id="32795" name="AutoShape 30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Contoh Silabus FORMAT URAIAN</a:t>
            </a:r>
            <a:endParaRPr lang="id-ID" sz="400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20775"/>
            <a:ext cx="8229600" cy="5233988"/>
          </a:xfrm>
          <a:solidFill>
            <a:srgbClr val="003366"/>
          </a:solidFill>
        </p:spPr>
        <p:txBody>
          <a:bodyPr/>
          <a:lstStyle/>
          <a:p>
            <a:pPr marL="855663" indent="-85566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Nama Sekolah</a:t>
            </a:r>
          </a:p>
          <a:p>
            <a:pPr marL="855663" indent="-85566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Mata Pelajaran</a:t>
            </a:r>
          </a:p>
          <a:p>
            <a:pPr marL="855663" indent="-85566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/>
              <a:t>Kelas/Semester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Standar Kompetensi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Kompetensi Dasar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Materi Pokok/Pembelajaran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Kegiatan Pembelajaran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Indikator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Penilaian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Alokasi Waktu</a:t>
            </a:r>
          </a:p>
          <a:p>
            <a:pPr marL="855663" indent="-855663" eaLnBrk="1" hangingPunct="1">
              <a:lnSpc>
                <a:spcPct val="90000"/>
              </a:lnSpc>
              <a:buFontTx/>
              <a:buAutoNum type="romanUcPeriod"/>
              <a:defRPr/>
            </a:pPr>
            <a:r>
              <a:rPr lang="en-US" sz="2800" b="1" smtClean="0"/>
              <a:t>Sumber Belajar</a:t>
            </a:r>
            <a:endParaRPr lang="id-ID" sz="2800" b="1" smtClean="0"/>
          </a:p>
        </p:txBody>
      </p:sp>
      <p:sp>
        <p:nvSpPr>
          <p:cNvPr id="33796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218488" y="5645150"/>
            <a:ext cx="925512" cy="12128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Pengembangan SILABUS berkelanjutan</a:t>
            </a:r>
            <a:endParaRPr lang="id-ID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63"/>
            <a:ext cx="8229600" cy="469106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33300"/>
                </a:solidFill>
                <a:effectLst/>
              </a:rPr>
              <a:t>Dalam implementasinya, silabus dijabarkan dalam rencana pelaksanaan pembelajaran, dilaksanakan, dievaluasi, dan ditindaklanjuti oleh masing-masing guru.</a:t>
            </a:r>
          </a:p>
          <a:p>
            <a:pPr eaLnBrk="1" hangingPunct="1"/>
            <a:r>
              <a:rPr lang="en-US" smtClean="0">
                <a:solidFill>
                  <a:srgbClr val="333300"/>
                </a:solidFill>
                <a:effectLst/>
              </a:rPr>
              <a:t>Silabus harus dikaji dan dikembangkan secara berkelanjutan dengan memperhatikan masukan hasil evaluasi hasil belajar, evaluasi proses (pelaksanaan pembelajaran), dan evaluasi rencana pembelajaran. </a:t>
            </a:r>
            <a:endParaRPr lang="id-ID" smtClean="0">
              <a:solidFill>
                <a:srgbClr val="333300"/>
              </a:solidFill>
              <a:effectLst/>
            </a:endParaRPr>
          </a:p>
        </p:txBody>
      </p:sp>
      <p:sp>
        <p:nvSpPr>
          <p:cNvPr id="34820" name="AutoShape 7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867650" y="5434013"/>
            <a:ext cx="1276350" cy="14239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Tahap Penyusunan KTSP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3300"/>
          </a:solidFill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r>
              <a:rPr lang="en-US" sz="3600" smtClean="0"/>
              <a:t>I.   Penyusunan Draf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sz="3600" smtClean="0"/>
              <a:t>     (Kepala Sekolah/guru)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sz="3600" smtClean="0"/>
              <a:t>II.  Rapat Kerja Sekolah (revisi)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sz="3600" smtClean="0"/>
              <a:t>     (KS, Guru, karyawan)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sz="3600" smtClean="0"/>
              <a:t>III. Lokakarya (finalisasi)</a:t>
            </a:r>
          </a:p>
          <a:p>
            <a:pPr marL="812800" indent="-812800" eaLnBrk="1" hangingPunct="1">
              <a:buFontTx/>
              <a:buNone/>
              <a:defRPr/>
            </a:pPr>
            <a:r>
              <a:rPr lang="en-US" sz="3600" smtClean="0"/>
              <a:t>     (KS,Guru, Karyawan, Komite Sekolah, Pengawas, Kepala Dinas)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601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PEMBERLAKUAN KTSP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66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KTSP diberlakukan oleh Kepala Sekolah dan diketahui/disahkan oleh:</a:t>
            </a:r>
          </a:p>
          <a:p>
            <a:pPr eaLnBrk="1" hangingPunct="1">
              <a:buFontTx/>
              <a:buNone/>
              <a:defRPr/>
            </a:pPr>
            <a:r>
              <a:rPr lang="en-US" sz="3600" smtClean="0"/>
              <a:t>	1. Ketua Komite Sekolah</a:t>
            </a:r>
          </a:p>
          <a:p>
            <a:pPr eaLnBrk="1" hangingPunct="1">
              <a:buFontTx/>
              <a:buNone/>
              <a:defRPr/>
            </a:pPr>
            <a:r>
              <a:rPr lang="en-US" sz="3600" smtClean="0"/>
              <a:t>	2. Pengawas Sekolah</a:t>
            </a:r>
          </a:p>
          <a:p>
            <a:pPr eaLnBrk="1" hangingPunct="1">
              <a:buFontTx/>
              <a:buNone/>
              <a:defRPr/>
            </a:pPr>
            <a:r>
              <a:rPr lang="en-US" sz="3600" smtClean="0"/>
              <a:t>	3. Kepala Dinas</a:t>
            </a:r>
          </a:p>
          <a:p>
            <a:pPr eaLnBrk="1" hangingPunct="1">
              <a:buFontTx/>
              <a:buNone/>
              <a:defRPr/>
            </a:pPr>
            <a:r>
              <a:rPr lang="en-US" sz="3600" smtClean="0"/>
              <a:t>	SEBELUM TAHUN AJARAN BARU DIMULAI</a:t>
            </a:r>
          </a:p>
        </p:txBody>
      </p:sp>
      <p:sp>
        <p:nvSpPr>
          <p:cNvPr id="36868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815263" y="5294313"/>
            <a:ext cx="1328737" cy="15636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704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1450" y="1885950"/>
            <a:ext cx="5003800" cy="3467100"/>
          </a:xfrm>
        </p:spPr>
        <p:txBody>
          <a:bodyPr lIns="92075" tIns="46038" rIns="92075" bIns="46038" anchorCtr="0"/>
          <a:lstStyle/>
          <a:p>
            <a:pPr algn="l" eaLnBrk="1" hangingPunct="1">
              <a:defRPr/>
            </a:pPr>
            <a:r>
              <a:rPr lang="en-US" sz="4000" b="0" dirty="0" smtClean="0">
                <a:solidFill>
                  <a:srgbClr val="FF0000"/>
                </a:solidFill>
                <a:latin typeface="Arial Rounded MT Bold" pitchFamily="34" charset="0"/>
              </a:rPr>
              <a:t>PENGEMBANGAN </a:t>
            </a:r>
            <a:br>
              <a:rPr lang="en-US" sz="4000" b="0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sz="4000" b="0" dirty="0" smtClean="0">
                <a:solidFill>
                  <a:srgbClr val="FF0000"/>
                </a:solidFill>
                <a:latin typeface="Arial Rounded MT Bold" pitchFamily="34" charset="0"/>
              </a:rPr>
              <a:t>RENCANA PELAKSANAAN PEMBELAJARAN</a:t>
            </a:r>
            <a:br>
              <a:rPr lang="en-US" sz="4000" b="0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b="0" dirty="0" smtClean="0">
                <a:solidFill>
                  <a:srgbClr val="FF0000"/>
                </a:solidFill>
                <a:latin typeface="Arial Rounded MT Bold" pitchFamily="34" charset="0"/>
              </a:rPr>
              <a:t>(RPP)</a:t>
            </a:r>
            <a:endParaRPr lang="en-GB" b="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37891" name="Picture 8" descr="magicball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0100" y="247650"/>
            <a:ext cx="2997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AutoShape 4">
            <a:hlinkClick r:id="rId4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6400"/>
            <a:ext cx="8229600" cy="1824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smtClean="0">
                <a:solidFill>
                  <a:srgbClr val="FFFF00"/>
                </a:solidFill>
              </a:rPr>
              <a:t>Landasan &amp; Acuan Penyusunan &amp; Pengembangan KTSP</a:t>
            </a:r>
            <a:endParaRPr lang="id-ID" sz="4800" smtClean="0">
              <a:solidFill>
                <a:srgbClr val="FFFF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2644775"/>
            <a:ext cx="8229600" cy="3652838"/>
          </a:xfrm>
          <a:solidFill>
            <a:srgbClr val="6633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/>
              <a:t>UU No. 20 Tahun 2003 </a:t>
            </a:r>
            <a:r>
              <a:rPr lang="en-US" sz="3600" b="1" smtClean="0">
                <a:sym typeface="Wingdings" pitchFamily="2" charset="2"/>
              </a:rPr>
              <a:t> SISDIKNAS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ym typeface="Wingdings" pitchFamily="2" charset="2"/>
              </a:rPr>
              <a:t>PP No. 19 Tahun 2005  SNP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ym typeface="Wingdings" pitchFamily="2" charset="2"/>
              </a:rPr>
              <a:t>Permen No. 22 Tahun 2006  SI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ym typeface="Wingdings" pitchFamily="2" charset="2"/>
              </a:rPr>
              <a:t>Permen No. 23 Tahun 2006  SKL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ym typeface="Wingdings" pitchFamily="2" charset="2"/>
              </a:rPr>
              <a:t>BSNP  Panduan Penyusunan KTSP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smtClean="0">
                <a:sym typeface="Wingdings" pitchFamily="2" charset="2"/>
              </a:rPr>
              <a:t>Pertimbangan Komite Sekolah </a:t>
            </a:r>
            <a:endParaRPr lang="id-ID" sz="3600" b="1" smtClean="0"/>
          </a:p>
        </p:txBody>
      </p:sp>
      <p:sp>
        <p:nvSpPr>
          <p:cNvPr id="11268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r">
              <a:spcBef>
                <a:spcPct val="50000"/>
              </a:spcBef>
            </a:pPr>
            <a:fld id="{0FB575A9-B7B6-4B57-8A54-3255AFEF1097}" type="slidenum">
              <a:rPr lang="en-US" sz="1400">
                <a:latin typeface="Times New Roman" pitchFamily="18" charset="0"/>
              </a:rPr>
              <a:pPr algn="r">
                <a:spcBef>
                  <a:spcPct val="50000"/>
                </a:spcBef>
              </a:pPr>
              <a:t>30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27200" y="457200"/>
            <a:ext cx="589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PENGERTIAN RPP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06400" y="1447800"/>
            <a:ext cx="8458200" cy="4286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Rencana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pelaksanaan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pembelajaran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(RPP)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adalah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rencana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yang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menggambarkan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prosedur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pengorganisasian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pembelajaran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untuk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mencapai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satu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kompetensi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dasar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yang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ditetapkan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Standar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Isi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dijabarkan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silabus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. </a:t>
            </a:r>
            <a:r>
              <a:rPr lang="pt-B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Lingkup Rencana Pembelajaran paling luas mencakup 1 (satu) kompetensi dasar yang terdiri atas 1 (satu) indikator atau beberapa indikator untuk 1 (satu) kali  pertemuan atau lebih.</a:t>
            </a:r>
            <a:r>
              <a:rPr lang="pt-B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rebuchet MS" pitchFamily="34" charset="0"/>
              <a:cs typeface="+mn-cs"/>
            </a:endParaRPr>
          </a:p>
        </p:txBody>
      </p:sp>
      <p:sp>
        <p:nvSpPr>
          <p:cNvPr id="38917" name="AutoShape 6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974013" y="5422900"/>
            <a:ext cx="1169987" cy="14351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9125" y="382588"/>
            <a:ext cx="4705350" cy="606425"/>
          </a:xfrm>
          <a:ln w="76200">
            <a:solidFill>
              <a:schemeClr val="folHlink"/>
            </a:solidFill>
          </a:ln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en-US" sz="4800" b="0" smtClean="0"/>
              <a:t>ALUR RPP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362200" y="3276600"/>
            <a:ext cx="5562600" cy="11430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SILABUS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200400" y="5029200"/>
            <a:ext cx="5410200" cy="1143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RPP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905000" y="2743200"/>
            <a:ext cx="457200" cy="1447800"/>
          </a:xfrm>
          <a:prstGeom prst="curvedRightArrow">
            <a:avLst>
              <a:gd name="adj1" fmla="val 57410"/>
              <a:gd name="adj2" fmla="val 126667"/>
              <a:gd name="adj3" fmla="val 6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sz="2400">
              <a:latin typeface="Times New Roman" pitchFamily="18" charset="0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667000" y="4495800"/>
            <a:ext cx="457200" cy="1447800"/>
          </a:xfrm>
          <a:prstGeom prst="curvedRightArrow">
            <a:avLst>
              <a:gd name="adj1" fmla="val 57410"/>
              <a:gd name="adj2" fmla="val 126667"/>
              <a:gd name="adj3" fmla="val 6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 sz="2400">
              <a:latin typeface="Times New Roman" pitchFamily="18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320800" y="1733550"/>
            <a:ext cx="6019800" cy="990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SK dan KD</a:t>
            </a:r>
          </a:p>
        </p:txBody>
      </p:sp>
      <p:sp>
        <p:nvSpPr>
          <p:cNvPr id="39944" name="AutoShape 8">
            <a:hlinkClick r:id="rId3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0" y="5305425"/>
            <a:ext cx="1489075" cy="15525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animBg="1"/>
      <p:bldP spid="39940" grpId="0" animBg="1"/>
      <p:bldP spid="39941" grpId="0" animBg="1"/>
      <p:bldP spid="39942" grpId="0" animBg="1"/>
      <p:bldP spid="3994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381000"/>
            <a:ext cx="8026400" cy="1143000"/>
          </a:xfrm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en-US" sz="4800" b="0" smtClean="0">
                <a:latin typeface="Arial" charset="0"/>
                <a:cs typeface="Arial" charset="0"/>
              </a:rPr>
              <a:t>  KOMPONEN RPP (minimal)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90550" y="2628900"/>
            <a:ext cx="8001000" cy="3810000"/>
          </a:xfrm>
        </p:spPr>
        <p:txBody>
          <a:bodyPr lIns="92075" tIns="46038" rIns="92075" bIns="46038"/>
          <a:lstStyle/>
          <a:p>
            <a:pPr marL="577850" indent="-57785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4000" b="1" smtClean="0">
                <a:latin typeface="Arial" charset="0"/>
                <a:cs typeface="Arial" charset="0"/>
              </a:rPr>
              <a:t>Tujuan Pembelajaran</a:t>
            </a:r>
          </a:p>
          <a:p>
            <a:pPr marL="577850" indent="-57785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4000" b="1" smtClean="0">
                <a:latin typeface="Arial" charset="0"/>
                <a:cs typeface="Arial" charset="0"/>
              </a:rPr>
              <a:t>Materi Ajar</a:t>
            </a:r>
          </a:p>
          <a:p>
            <a:pPr marL="577850" indent="-57785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4000" b="1" smtClean="0">
                <a:latin typeface="Arial" charset="0"/>
                <a:cs typeface="Arial" charset="0"/>
              </a:rPr>
              <a:t>Metode pembelajaran</a:t>
            </a:r>
          </a:p>
          <a:p>
            <a:pPr marL="577850" indent="-57785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4000" b="1" smtClean="0">
                <a:latin typeface="Arial" charset="0"/>
                <a:cs typeface="Arial" charset="0"/>
              </a:rPr>
              <a:t>Sumber Belajar</a:t>
            </a:r>
          </a:p>
          <a:p>
            <a:pPr marL="577850" indent="-577850" eaLnBrk="1" hangingPunct="1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sz="4000" b="1" smtClean="0">
                <a:latin typeface="Arial" charset="0"/>
                <a:cs typeface="Arial" charset="0"/>
              </a:rPr>
              <a:t>Penilaian Hasil Belajar</a:t>
            </a:r>
            <a:endParaRPr lang="en-US" sz="4000" smtClean="0"/>
          </a:p>
        </p:txBody>
      </p:sp>
      <p:sp>
        <p:nvSpPr>
          <p:cNvPr id="40964" name="AutoShape 4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7772400" cy="438150"/>
          </a:xfrm>
        </p:spPr>
        <p:txBody>
          <a:bodyPr lIns="92075" tIns="46038" rIns="92075" bIns="46038" anchorCtr="0"/>
          <a:lstStyle/>
          <a:p>
            <a:pPr eaLnBrk="1" hangingPunct="1">
              <a:defRPr/>
            </a:pPr>
            <a:r>
              <a:rPr lang="en-US" sz="4800" b="0" smtClean="0">
                <a:latin typeface="Arial" charset="0"/>
                <a:cs typeface="Arial" charset="0"/>
              </a:rPr>
              <a:t>  </a:t>
            </a:r>
            <a:r>
              <a:rPr lang="en-US" sz="2800" b="0" smtClean="0">
                <a:latin typeface="Arial" charset="0"/>
                <a:cs typeface="Arial" charset="0"/>
              </a:rPr>
              <a:t>Rencana Pelaksanaan Pembelajaran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1028700"/>
            <a:ext cx="7594600" cy="1714500"/>
          </a:xfrm>
        </p:spPr>
        <p:txBody>
          <a:bodyPr lIns="92075" tIns="46038" rIns="92075" bIns="46038"/>
          <a:lstStyle/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Mata Pelajaran  		: …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Kelas/Semester 		: …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Pertemuan ke-   		: …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Alokasi Waktu   		: …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Standar Kompetensi	: …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Kompetensi Dasar		: …</a:t>
            </a:r>
          </a:p>
          <a:p>
            <a:pPr marL="0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600" b="1" smtClean="0">
                <a:latin typeface="Arial" charset="0"/>
                <a:cs typeface="Arial" charset="0"/>
              </a:rPr>
              <a:t>Indikator	  		: …</a:t>
            </a:r>
            <a:endParaRPr lang="en-US" sz="16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90600" y="3048000"/>
            <a:ext cx="7416800" cy="419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I. Tujuan Pembelajaran	: …	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016000" y="2819400"/>
            <a:ext cx="7416800" cy="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990600" y="3505200"/>
            <a:ext cx="7416800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II.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 Ajar 		: …		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990600" y="5638800"/>
            <a:ext cx="7416800" cy="381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V. Alat/Bahan/Sumber Belajar: …	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990600" y="3962400"/>
            <a:ext cx="7416800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III. Metode Pembelajaran: …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990600" y="6096000"/>
            <a:ext cx="7416800" cy="381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VI. Penilaian: …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990600" y="4419600"/>
            <a:ext cx="7416800" cy="1085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65125" indent="-36512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IV. Langkah-langkah Pembelajaran</a:t>
            </a:r>
          </a:p>
          <a:p>
            <a:pPr marL="862013" lvl="1" indent="-382588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UcPeriod"/>
              <a:defRPr/>
            </a:pP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Kegiatan Awal: …</a:t>
            </a:r>
          </a:p>
          <a:p>
            <a:pPr marL="862013" lvl="1" indent="-382588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UcPeriod"/>
              <a:defRPr/>
            </a:pP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Kegiatan Inti: …</a:t>
            </a:r>
          </a:p>
          <a:p>
            <a:pPr marL="862013" lvl="1" indent="-382588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UcPeriod"/>
              <a:defRPr/>
            </a:pP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Kegiatan Akhir: …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381000" y="228600"/>
            <a:ext cx="2235200" cy="2857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Format RPP</a:t>
            </a:r>
          </a:p>
        </p:txBody>
      </p:sp>
      <p:sp>
        <p:nvSpPr>
          <p:cNvPr id="41996" name="AutoShape 12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516938" y="5678488"/>
            <a:ext cx="627062" cy="11795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 animBg="1"/>
      <p:bldP spid="27654" grpId="0" animBg="1"/>
      <p:bldP spid="27658" grpId="0" animBg="1"/>
      <p:bldP spid="27659" grpId="0" animBg="1"/>
      <p:bldP spid="27660" grpId="0" animBg="1"/>
      <p:bldP spid="27661" grpId="0" animBg="1"/>
      <p:bldP spid="27662" grpId="0" animBg="1"/>
      <p:bldP spid="276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r">
              <a:spcBef>
                <a:spcPct val="50000"/>
              </a:spcBef>
            </a:pPr>
            <a:fld id="{8D1AF73E-772D-4296-A410-DBD01F863A9D}" type="slidenum">
              <a:rPr lang="en-US" sz="1400">
                <a:latin typeface="Times New Roman" pitchFamily="18" charset="0"/>
              </a:rPr>
              <a:pPr algn="r">
                <a:spcBef>
                  <a:spcPct val="50000"/>
                </a:spcBef>
              </a:pPr>
              <a:t>34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812800" y="400050"/>
            <a:ext cx="803433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cs typeface="+mn-cs"/>
              </a:rPr>
              <a:t>Langkah-langkah Menyusun RPP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57200" y="1733550"/>
            <a:ext cx="8212138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0225" lvl="1" indent="-347663">
              <a:buFontTx/>
              <a:buAutoNum type="arabicPeriod"/>
            </a:pPr>
            <a:r>
              <a:rPr lang="en-US" sz="2800" b="1">
                <a:latin typeface="Trebuchet MS" pitchFamily="34" charset="0"/>
              </a:rPr>
              <a:t>Mengisi kolom identitas</a:t>
            </a:r>
          </a:p>
          <a:p>
            <a:pPr marL="530225" lvl="1" indent="-347663">
              <a:buFontTx/>
              <a:buAutoNum type="arabicPeriod"/>
            </a:pPr>
            <a:r>
              <a:rPr lang="en-US" sz="2800" b="1">
                <a:latin typeface="Trebuchet MS" pitchFamily="34" charset="0"/>
              </a:rPr>
              <a:t>Menentukan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alokasi waktu</a:t>
            </a:r>
            <a:r>
              <a:rPr lang="en-US" sz="2800" b="1">
                <a:latin typeface="Trebuchet MS" pitchFamily="34" charset="0"/>
              </a:rPr>
              <a:t> yang dibutuhkan untuk pertemuan yang telah ditetapkan</a:t>
            </a:r>
          </a:p>
          <a:p>
            <a:pPr marL="530225" lvl="1" indent="-347663">
              <a:buFontTx/>
              <a:buAutoNum type="arabicPeriod"/>
            </a:pPr>
            <a:r>
              <a:rPr lang="en-US" sz="2800" b="1">
                <a:latin typeface="Trebuchet MS" pitchFamily="34" charset="0"/>
              </a:rPr>
              <a:t>Menentukan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SK, KD</a:t>
            </a:r>
            <a:r>
              <a:rPr lang="en-US" sz="2800" b="1">
                <a:latin typeface="Trebuchet MS" pitchFamily="34" charset="0"/>
              </a:rPr>
              <a:t>, dan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Indikator </a:t>
            </a:r>
            <a:r>
              <a:rPr lang="en-US" sz="2800" b="1">
                <a:latin typeface="Trebuchet MS" pitchFamily="34" charset="0"/>
              </a:rPr>
              <a:t>yang akan digunakan yang terdapat pada silabus yang telah disusun</a:t>
            </a:r>
          </a:p>
          <a:p>
            <a:pPr marL="530225" lvl="1" indent="-347663">
              <a:buFontTx/>
              <a:buAutoNum type="arabicPeriod"/>
            </a:pPr>
            <a:r>
              <a:rPr lang="en-US" sz="2800" b="1">
                <a:latin typeface="Trebuchet MS" pitchFamily="34" charset="0"/>
              </a:rPr>
              <a:t>Merumuskan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tujuan pembelajaran</a:t>
            </a:r>
            <a:r>
              <a:rPr lang="en-US" sz="2800" b="1">
                <a:latin typeface="Trebuchet MS" pitchFamily="34" charset="0"/>
              </a:rPr>
              <a:t> berdasarkan SK, KD, dan Indikator yang telah ditentukan</a:t>
            </a:r>
          </a:p>
        </p:txBody>
      </p:sp>
      <p:sp>
        <p:nvSpPr>
          <p:cNvPr id="43013" name="AutoShape 7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048625" y="5294313"/>
            <a:ext cx="1095375" cy="1563687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r">
              <a:spcBef>
                <a:spcPct val="50000"/>
              </a:spcBef>
            </a:pPr>
            <a:fld id="{E1AA6ACB-813F-4CAD-9219-DEB7E62771CB}" type="slidenum">
              <a:rPr lang="en-US" sz="1400">
                <a:latin typeface="Times New Roman" pitchFamily="18" charset="0"/>
              </a:rPr>
              <a:pPr algn="r">
                <a:spcBef>
                  <a:spcPct val="50000"/>
                </a:spcBef>
              </a:pPr>
              <a:t>35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2100" y="1104900"/>
            <a:ext cx="8415338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0225" lvl="1" indent="-347663">
              <a:lnSpc>
                <a:spcPct val="90000"/>
              </a:lnSpc>
            </a:pPr>
            <a:r>
              <a:rPr lang="en-US" sz="2800" b="1">
                <a:latin typeface="Trebuchet MS" pitchFamily="34" charset="0"/>
              </a:rPr>
              <a:t>5. Mengidentifikasi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materi ajar</a:t>
            </a:r>
            <a:r>
              <a:rPr lang="en-US" sz="2800" b="1">
                <a:latin typeface="Trebuchet MS" pitchFamily="34" charset="0"/>
              </a:rPr>
              <a:t> berdasarkan materi pokok/ pembelajaran yang terdapat dalam silabus. Materi ajar merupakan uraian dari materi pokok/pembelajaran</a:t>
            </a:r>
          </a:p>
          <a:p>
            <a:pPr marL="530225" lvl="1" indent="-347663">
              <a:lnSpc>
                <a:spcPct val="90000"/>
              </a:lnSpc>
            </a:pPr>
            <a:r>
              <a:rPr lang="en-US" sz="2800" b="1">
                <a:latin typeface="Trebuchet MS" pitchFamily="34" charset="0"/>
              </a:rPr>
              <a:t>6. Menentukan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metode pembelajaran</a:t>
            </a:r>
            <a:r>
              <a:rPr lang="en-US" sz="2800" b="1">
                <a:latin typeface="Trebuchet MS" pitchFamily="34" charset="0"/>
              </a:rPr>
              <a:t> yang akan digunakan</a:t>
            </a:r>
          </a:p>
          <a:p>
            <a:pPr marL="530225" lvl="1" indent="-347663">
              <a:lnSpc>
                <a:spcPct val="90000"/>
              </a:lnSpc>
            </a:pPr>
            <a:r>
              <a:rPr lang="en-US" sz="2800" b="1">
                <a:latin typeface="Trebuchet MS" pitchFamily="34" charset="0"/>
              </a:rPr>
              <a:t>7. Merumuskan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langkah-langkah pembelajaran</a:t>
            </a:r>
            <a:r>
              <a:rPr lang="en-US" sz="2800" b="1">
                <a:latin typeface="Trebuchet MS" pitchFamily="34" charset="0"/>
              </a:rPr>
              <a:t> yang terdiri dari kegiatan awal, inti, dan akhir.</a:t>
            </a:r>
          </a:p>
          <a:p>
            <a:pPr marL="530225" lvl="1" indent="-347663">
              <a:lnSpc>
                <a:spcPct val="90000"/>
              </a:lnSpc>
            </a:pPr>
            <a:r>
              <a:rPr lang="en-US" sz="2800" b="1">
                <a:latin typeface="Trebuchet MS" pitchFamily="34" charset="0"/>
              </a:rPr>
              <a:t>8. Menentukan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alat/bahan/sumber belajar</a:t>
            </a:r>
            <a:r>
              <a:rPr lang="en-US" sz="2800" b="1">
                <a:latin typeface="Trebuchet MS" pitchFamily="34" charset="0"/>
              </a:rPr>
              <a:t> yang digunakan</a:t>
            </a:r>
          </a:p>
          <a:p>
            <a:pPr marL="530225" lvl="1" indent="-347663">
              <a:lnSpc>
                <a:spcPct val="90000"/>
              </a:lnSpc>
            </a:pPr>
            <a:r>
              <a:rPr lang="en-US" sz="2800" b="1">
                <a:latin typeface="Trebuchet MS" pitchFamily="34" charset="0"/>
              </a:rPr>
              <a:t>9. Menyusun kriteria </a:t>
            </a:r>
            <a:r>
              <a:rPr lang="en-US" sz="2800" b="1">
                <a:solidFill>
                  <a:schemeClr val="tx2"/>
                </a:solidFill>
                <a:latin typeface="Trebuchet MS" pitchFamily="34" charset="0"/>
              </a:rPr>
              <a:t>penilaian</a:t>
            </a:r>
            <a:r>
              <a:rPr lang="en-US" sz="2800" b="1">
                <a:latin typeface="Trebuchet MS" pitchFamily="34" charset="0"/>
              </a:rPr>
              <a:t>, lembar pengamatan, contoh soal, teknik penskoran.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3368675" y="76200"/>
            <a:ext cx="562292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99FF66"/>
                </a:solidFill>
                <a:latin typeface="Eras Demi ITC" pitchFamily="34" charset="0"/>
              </a:rPr>
              <a:t>Langkah-langkah Menyusun RPP … (lanjutan)</a:t>
            </a:r>
            <a:endParaRPr lang="id-ID" sz="2000" u="sng">
              <a:solidFill>
                <a:srgbClr val="99FF66"/>
              </a:solidFill>
              <a:latin typeface="Eras Demi ITC" pitchFamily="34" charset="0"/>
            </a:endParaRPr>
          </a:p>
        </p:txBody>
      </p:sp>
      <p:sp>
        <p:nvSpPr>
          <p:cNvPr id="44037" name="AutoShape 6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186738" y="5784850"/>
            <a:ext cx="957262" cy="1073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201613" y="2817813"/>
            <a:ext cx="89423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solidFill>
                  <a:srgbClr val="CCFF33"/>
                </a:solidFill>
              </a:rPr>
              <a:t>KURIKULUM  2013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701675" y="0"/>
            <a:ext cx="7772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/>
              <a:t>KURIKULUM  2013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0" y="862013"/>
            <a:ext cx="57943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Pendekatan </a:t>
            </a:r>
            <a:r>
              <a:rPr lang="en-US" sz="4000" i="1"/>
              <a:t>Scientific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80975" y="1466850"/>
          <a:ext cx="9409113" cy="5391150"/>
        </p:xfrm>
        <a:graphic>
          <a:graphicData uri="http://schemas.openxmlformats.org/presentationml/2006/ole">
            <p:oleObj spid="_x0000_s1026" name="Document" r:id="rId3" imgW="5747978" imgH="485487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7000" y="712788"/>
          <a:ext cx="9356725" cy="6145212"/>
        </p:xfrm>
        <a:graphic>
          <a:graphicData uri="http://schemas.openxmlformats.org/presentationml/2006/ole">
            <p:oleObj spid="_x0000_s2050" name="Document" r:id="rId3" imgW="5747978" imgH="5292730" progId="Word.Document.12">
              <p:embed/>
            </p:oleObj>
          </a:graphicData>
        </a:graphic>
      </p:graphicFrame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77838" y="138113"/>
            <a:ext cx="845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Kriteria Pendekatan Scientific (Lanjutan………..)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88" y="0"/>
          <a:ext cx="9142412" cy="7453313"/>
        </p:xfrm>
        <a:graphic>
          <a:graphicData uri="http://schemas.openxmlformats.org/presentationml/2006/ole">
            <p:oleObj spid="_x0000_s3074" name="Document" r:id="rId3" imgW="5747978" imgH="54064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37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/>
              <a:t>KURIKULUM</a:t>
            </a:r>
            <a:endParaRPr lang="id-ID" sz="6600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833563"/>
            <a:ext cx="8593138" cy="4262437"/>
          </a:xfrm>
          <a:solidFill>
            <a:srgbClr val="000066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/>
              <a:t>Seperangkat rencana dan pengaturan mengenai</a:t>
            </a:r>
          </a:p>
          <a:p>
            <a:pPr marL="855663" lvl="1" indent="-398463" eaLnBrk="1" hangingPunct="1">
              <a:lnSpc>
                <a:spcPct val="90000"/>
              </a:lnSpc>
              <a:defRPr/>
            </a:pPr>
            <a:r>
              <a:rPr lang="en-US" sz="3200" smtClean="0"/>
              <a:t>TUJUAN</a:t>
            </a:r>
          </a:p>
          <a:p>
            <a:pPr marL="855663" lvl="1" indent="-398463" eaLnBrk="1" hangingPunct="1">
              <a:lnSpc>
                <a:spcPct val="90000"/>
              </a:lnSpc>
              <a:defRPr/>
            </a:pPr>
            <a:r>
              <a:rPr lang="en-US" sz="3200" smtClean="0"/>
              <a:t>ISI</a:t>
            </a:r>
          </a:p>
          <a:p>
            <a:pPr marL="855663" lvl="1" indent="-398463" eaLnBrk="1" hangingPunct="1">
              <a:lnSpc>
                <a:spcPct val="90000"/>
              </a:lnSpc>
              <a:defRPr/>
            </a:pPr>
            <a:r>
              <a:rPr lang="en-US" sz="3200" smtClean="0"/>
              <a:t>BAHAN PELAJARAN</a:t>
            </a:r>
          </a:p>
          <a:p>
            <a:pPr marL="855663" lvl="1" indent="-398463" eaLnBrk="1" hangingPunct="1">
              <a:lnSpc>
                <a:spcPct val="90000"/>
              </a:lnSpc>
              <a:defRPr/>
            </a:pPr>
            <a:r>
              <a:rPr lang="en-US" sz="3200" smtClean="0"/>
              <a:t>CARA YANG DIGUNAKAN SBG PEDOMAN PENYELENGGARAAN KGT PEMBELAJARAN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600" smtClean="0"/>
              <a:t>untuk mencapai tujuan pendidikan tertentu</a:t>
            </a:r>
            <a:endParaRPr lang="id-ID" sz="3600" smtClean="0"/>
          </a:p>
        </p:txBody>
      </p:sp>
      <p:sp>
        <p:nvSpPr>
          <p:cNvPr id="12292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8102600" y="5380038"/>
            <a:ext cx="1041400" cy="12303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4098" name="Document" r:id="rId3" imgW="5747978" imgH="611087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9144000" cy="7496175"/>
        </p:xfrm>
        <a:graphic>
          <a:graphicData uri="http://schemas.openxmlformats.org/presentationml/2006/ole">
            <p:oleObj spid="_x0000_s5122" name="Document" r:id="rId3" imgW="5747978" imgH="510168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0"/>
          <a:ext cx="9537700" cy="7059613"/>
        </p:xfrm>
        <a:graphic>
          <a:graphicData uri="http://schemas.openxmlformats.org/presentationml/2006/ole">
            <p:oleObj spid="_x0000_s6146" name="Document" r:id="rId3" imgW="5959920" imgH="418856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63738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69863"/>
            <a:ext cx="8915400" cy="871537"/>
          </a:xfrm>
          <a:solidFill>
            <a:srgbClr val="6666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Komponen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Rencana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Pelaksanaan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Pembelajaran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762000" y="1423988"/>
            <a:ext cx="8153400" cy="1385887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sv-SE" sz="2800">
                <a:solidFill>
                  <a:srgbClr val="FFCC00"/>
                </a:solidFill>
              </a:rPr>
              <a:t>Perencanaan Pembelajaran adalah</a:t>
            </a:r>
            <a:r>
              <a:rPr lang="sv-SE" sz="2800">
                <a:solidFill>
                  <a:srgbClr val="FF9900"/>
                </a:solidFill>
              </a:rPr>
              <a:t> </a:t>
            </a:r>
            <a:r>
              <a:rPr lang="sv-SE" sz="2800"/>
              <a:t> persiapan dalam mengelola pembelajaran yang akan dilaksanakan pada setiap tatap muka</a:t>
            </a:r>
            <a:r>
              <a:rPr lang="en-US" sz="2800"/>
              <a:t> </a:t>
            </a:r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 rot="5400000">
            <a:off x="480219" y="4136232"/>
            <a:ext cx="2025650" cy="1014412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/>
              <a:t>KOMPONEN </a:t>
            </a:r>
          </a:p>
          <a:p>
            <a:pPr algn="ctr">
              <a:spcBef>
                <a:spcPct val="50000"/>
              </a:spcBef>
            </a:pPr>
            <a:r>
              <a:rPr lang="sv-SE" sz="2400"/>
              <a:t>RPP</a:t>
            </a:r>
            <a:endParaRPr lang="en-US" sz="2400"/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3657600" y="2774950"/>
            <a:ext cx="1905000" cy="461963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 b="1">
                <a:solidFill>
                  <a:srgbClr val="66FF66"/>
                </a:solidFill>
              </a:rPr>
              <a:t>Kompetensi</a:t>
            </a:r>
            <a:endParaRPr lang="en-US" sz="2400" b="1">
              <a:solidFill>
                <a:srgbClr val="66FF66"/>
              </a:solidFill>
            </a:endParaRP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3733800" y="3429000"/>
            <a:ext cx="1676400" cy="46196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 b="1">
                <a:solidFill>
                  <a:srgbClr val="993300"/>
                </a:solidFill>
              </a:rPr>
              <a:t>Materi</a:t>
            </a:r>
            <a:endParaRPr lang="en-US" sz="2400" b="1">
              <a:solidFill>
                <a:srgbClr val="993300"/>
              </a:solidFill>
            </a:endParaRP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3733800" y="4102100"/>
            <a:ext cx="3581400" cy="460375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>
                <a:solidFill>
                  <a:srgbClr val="99FF66"/>
                </a:solidFill>
              </a:rPr>
              <a:t>Model, Strategi, Metode</a:t>
            </a:r>
            <a:endParaRPr lang="en-US" sz="2400">
              <a:solidFill>
                <a:srgbClr val="99FF66"/>
              </a:solidFill>
            </a:endParaRP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3810000" y="4840288"/>
            <a:ext cx="3581400" cy="461962"/>
          </a:xfrm>
          <a:prstGeom prst="rect">
            <a:avLst/>
          </a:prstGeom>
          <a:solidFill>
            <a:srgbClr val="FF99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FF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>
                <a:solidFill>
                  <a:srgbClr val="003300"/>
                </a:solidFill>
              </a:rPr>
              <a:t>Media dan Sumber Belajar</a:t>
            </a:r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3886200" y="5580063"/>
            <a:ext cx="3581400" cy="461962"/>
          </a:xfrm>
          <a:prstGeom prst="rect">
            <a:avLst/>
          </a:prstGeom>
          <a:solidFill>
            <a:srgbClr val="996633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6633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/>
              <a:t>Skenario Pembelajaran</a:t>
            </a:r>
            <a:endParaRPr lang="en-US" sz="2400"/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4038600" y="6319838"/>
            <a:ext cx="1752600" cy="461962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sv-SE" sz="2400"/>
              <a:t>Penilaian</a:t>
            </a:r>
            <a:endParaRPr lang="en-US" sz="2400"/>
          </a:p>
        </p:txBody>
      </p:sp>
      <p:cxnSp>
        <p:nvCxnSpPr>
          <p:cNvPr id="97307" name="AutoShape 27"/>
          <p:cNvCxnSpPr>
            <a:cxnSpLocks noChangeShapeType="1"/>
            <a:stCxn id="97299" idx="1"/>
            <a:endCxn id="97300" idx="2"/>
          </p:cNvCxnSpPr>
          <p:nvPr/>
        </p:nvCxnSpPr>
        <p:spPr bwMode="auto">
          <a:xfrm rot="10800000" flipH="1" flipV="1">
            <a:off x="762000" y="2117725"/>
            <a:ext cx="223838" cy="2525713"/>
          </a:xfrm>
          <a:prstGeom prst="bentConnector3">
            <a:avLst>
              <a:gd name="adj1" fmla="val -228690"/>
            </a:avLst>
          </a:prstGeom>
          <a:noFill/>
          <a:ln w="76200">
            <a:solidFill>
              <a:srgbClr val="000066"/>
            </a:solidFill>
            <a:miter lim="800000"/>
            <a:headEnd/>
            <a:tailEnd type="triangle" w="med" len="med"/>
          </a:ln>
        </p:spPr>
      </p:cxnSp>
      <p:cxnSp>
        <p:nvCxnSpPr>
          <p:cNvPr id="97308" name="AutoShape 28"/>
          <p:cNvCxnSpPr>
            <a:cxnSpLocks noChangeShapeType="1"/>
            <a:stCxn id="97300" idx="0"/>
            <a:endCxn id="97302" idx="1"/>
          </p:cNvCxnSpPr>
          <p:nvPr/>
        </p:nvCxnSpPr>
        <p:spPr bwMode="auto">
          <a:xfrm flipV="1">
            <a:off x="2000250" y="3659188"/>
            <a:ext cx="1733550" cy="984250"/>
          </a:xfrm>
          <a:prstGeom prst="straightConnector1">
            <a:avLst/>
          </a:prstGeom>
          <a:noFill/>
          <a:ln w="76200">
            <a:solidFill>
              <a:srgbClr val="33CCFF"/>
            </a:solidFill>
            <a:round/>
            <a:headEnd/>
            <a:tailEnd type="triangle" w="med" len="med"/>
          </a:ln>
        </p:spPr>
      </p:cxnSp>
      <p:cxnSp>
        <p:nvCxnSpPr>
          <p:cNvPr id="97309" name="AutoShape 29"/>
          <p:cNvCxnSpPr>
            <a:cxnSpLocks noChangeShapeType="1"/>
            <a:stCxn id="97300" idx="0"/>
            <a:endCxn id="97303" idx="1"/>
          </p:cNvCxnSpPr>
          <p:nvPr/>
        </p:nvCxnSpPr>
        <p:spPr bwMode="auto">
          <a:xfrm flipV="1">
            <a:off x="2000250" y="4332288"/>
            <a:ext cx="1733550" cy="311150"/>
          </a:xfrm>
          <a:prstGeom prst="straightConnector1">
            <a:avLst/>
          </a:prstGeom>
          <a:noFill/>
          <a:ln w="76200">
            <a:solidFill>
              <a:srgbClr val="660066"/>
            </a:solidFill>
            <a:round/>
            <a:headEnd/>
            <a:tailEnd type="triangle" w="med" len="med"/>
          </a:ln>
        </p:spPr>
      </p:cxnSp>
      <p:cxnSp>
        <p:nvCxnSpPr>
          <p:cNvPr id="97310" name="AutoShape 30"/>
          <p:cNvCxnSpPr>
            <a:cxnSpLocks noChangeShapeType="1"/>
            <a:stCxn id="97300" idx="0"/>
            <a:endCxn id="97304" idx="1"/>
          </p:cNvCxnSpPr>
          <p:nvPr/>
        </p:nvCxnSpPr>
        <p:spPr bwMode="auto">
          <a:xfrm>
            <a:off x="2000250" y="4643438"/>
            <a:ext cx="1809750" cy="428625"/>
          </a:xfrm>
          <a:prstGeom prst="straightConnector1">
            <a:avLst/>
          </a:prstGeom>
          <a:noFill/>
          <a:ln w="76200">
            <a:solidFill>
              <a:srgbClr val="9933FF"/>
            </a:solidFill>
            <a:round/>
            <a:headEnd/>
            <a:tailEnd type="triangle" w="med" len="med"/>
          </a:ln>
        </p:spPr>
      </p:cxnSp>
      <p:cxnSp>
        <p:nvCxnSpPr>
          <p:cNvPr id="97311" name="AutoShape 31"/>
          <p:cNvCxnSpPr>
            <a:cxnSpLocks noChangeShapeType="1"/>
            <a:stCxn id="97300" idx="0"/>
            <a:endCxn id="97305" idx="1"/>
          </p:cNvCxnSpPr>
          <p:nvPr/>
        </p:nvCxnSpPr>
        <p:spPr bwMode="auto">
          <a:xfrm>
            <a:off x="2000250" y="4643438"/>
            <a:ext cx="1885950" cy="1168400"/>
          </a:xfrm>
          <a:prstGeom prst="straightConnector1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97313" name="AutoShape 33"/>
          <p:cNvCxnSpPr>
            <a:cxnSpLocks noChangeShapeType="1"/>
            <a:stCxn id="97300" idx="1"/>
            <a:endCxn id="97301" idx="1"/>
          </p:cNvCxnSpPr>
          <p:nvPr/>
        </p:nvCxnSpPr>
        <p:spPr bwMode="auto">
          <a:xfrm rot="5400000" flipH="1" flipV="1">
            <a:off x="2262981" y="2235994"/>
            <a:ext cx="623888" cy="2165350"/>
          </a:xfrm>
          <a:prstGeom prst="bentConnector2">
            <a:avLst/>
          </a:prstGeom>
          <a:noFill/>
          <a:ln w="76200">
            <a:solidFill>
              <a:srgbClr val="FF9900"/>
            </a:solidFill>
            <a:miter lim="800000"/>
            <a:headEnd/>
            <a:tailEnd type="triangle" w="med" len="med"/>
          </a:ln>
        </p:spPr>
      </p:cxnSp>
      <p:cxnSp>
        <p:nvCxnSpPr>
          <p:cNvPr id="97314" name="AutoShape 34"/>
          <p:cNvCxnSpPr>
            <a:cxnSpLocks noChangeShapeType="1"/>
            <a:stCxn id="97300" idx="3"/>
            <a:endCxn id="97306" idx="1"/>
          </p:cNvCxnSpPr>
          <p:nvPr/>
        </p:nvCxnSpPr>
        <p:spPr bwMode="auto">
          <a:xfrm rot="16200000" flipH="1">
            <a:off x="2317750" y="4830763"/>
            <a:ext cx="895350" cy="2546350"/>
          </a:xfrm>
          <a:prstGeom prst="bentConnector2">
            <a:avLst/>
          </a:prstGeom>
          <a:noFill/>
          <a:ln w="76200">
            <a:solidFill>
              <a:srgbClr val="CC3399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/>
      <p:bldP spid="97299" grpId="0" animBg="1"/>
      <p:bldP spid="97300" grpId="0" animBg="1"/>
      <p:bldP spid="97301" grpId="0" animBg="1"/>
      <p:bldP spid="97302" grpId="0" animBg="1"/>
      <p:bldP spid="97303" grpId="0" animBg="1"/>
      <p:bldP spid="97304" grpId="0" animBg="1"/>
      <p:bldP spid="97304" grpId="1" animBg="1"/>
      <p:bldP spid="97305" grpId="0" animBg="1"/>
      <p:bldP spid="9730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813" y="1216025"/>
            <a:ext cx="8229600" cy="51101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34938"/>
            <a:ext cx="8229600" cy="873125"/>
          </a:xfrm>
          <a:solidFill>
            <a:srgbClr val="9900CC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FF00"/>
                </a:solidFill>
              </a:rPr>
              <a:t>PENILAIAN PROSES DAN </a:t>
            </a:r>
            <a:br>
              <a:rPr lang="en-US" sz="3200" smtClean="0">
                <a:solidFill>
                  <a:srgbClr val="FFFF00"/>
                </a:solidFill>
              </a:rPr>
            </a:br>
            <a:r>
              <a:rPr lang="en-US" sz="3200" smtClean="0">
                <a:solidFill>
                  <a:srgbClr val="FFFF00"/>
                </a:solidFill>
              </a:rPr>
              <a:t>HASIL BELAJAR</a:t>
            </a: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 rot="5400000">
            <a:off x="-592137" y="3835400"/>
            <a:ext cx="2489200" cy="4572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PENILAIAN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029200" y="2689225"/>
            <a:ext cx="3124200" cy="1016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469900" indent="-469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/>
              <a:t>Tes </a:t>
            </a:r>
          </a:p>
          <a:p>
            <a:pPr marL="469900" indent="-469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/>
              <a:t>Non Tes</a:t>
            </a:r>
          </a:p>
        </p:txBody>
      </p:sp>
      <p:sp>
        <p:nvSpPr>
          <p:cNvPr id="47110" name="Text Box 8"/>
          <p:cNvSpPr txBox="1">
            <a:spLocks noChangeArrowheads="1"/>
          </p:cNvSpPr>
          <p:nvPr/>
        </p:nvSpPr>
        <p:spPr bwMode="auto">
          <a:xfrm>
            <a:off x="1600200" y="3362325"/>
            <a:ext cx="2209800" cy="120015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spAutoFit/>
            <a:flatTx/>
          </a:bodyPr>
          <a:lstStyle/>
          <a:p>
            <a:pPr marL="339725" indent="-339725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Teknik  dan Jenis Penilaian</a:t>
            </a:r>
          </a:p>
        </p:txBody>
      </p:sp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105400" y="4437063"/>
            <a:ext cx="3352800" cy="1016000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>
            <a:spAutoFit/>
            <a:flatTx/>
          </a:bodyPr>
          <a:lstStyle/>
          <a:p>
            <a:pPr marL="280988" indent="-280988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Penilaian Proses &amp;</a:t>
            </a:r>
          </a:p>
          <a:p>
            <a:pPr marL="280988" indent="-280988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Hasil Belajar</a:t>
            </a:r>
          </a:p>
        </p:txBody>
      </p:sp>
      <p:cxnSp>
        <p:nvCxnSpPr>
          <p:cNvPr id="47112" name="Straight Arrow Connector 21"/>
          <p:cNvCxnSpPr>
            <a:cxnSpLocks noChangeShapeType="1"/>
          </p:cNvCxnSpPr>
          <p:nvPr/>
        </p:nvCxnSpPr>
        <p:spPr bwMode="auto">
          <a:xfrm>
            <a:off x="1041400" y="3775075"/>
            <a:ext cx="500063" cy="31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cxnSp>
      <p:cxnSp>
        <p:nvCxnSpPr>
          <p:cNvPr id="47113" name="Straight Arrow Connector 23"/>
          <p:cNvCxnSpPr>
            <a:cxnSpLocks noChangeShapeType="1"/>
          </p:cNvCxnSpPr>
          <p:nvPr/>
        </p:nvCxnSpPr>
        <p:spPr bwMode="auto">
          <a:xfrm>
            <a:off x="1039813" y="4043363"/>
            <a:ext cx="481012" cy="396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63738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i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7463"/>
            <a:ext cx="8915400" cy="990600"/>
          </a:xfrm>
          <a:solidFill>
            <a:srgbClr val="6666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KOMPETENSI PEDAGOGIK DALAM PERENCANAAN PEMBELAJARAN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 rot="5400000">
            <a:off x="-647700" y="3182938"/>
            <a:ext cx="2362200" cy="457200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CC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400"/>
              <a:t>KOMPETENSI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95400" y="1520825"/>
            <a:ext cx="2133600" cy="538163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STANDAR</a:t>
            </a:r>
          </a:p>
          <a:p>
            <a:pPr marL="469900" indent="-469900" algn="ctr"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KOMPETENSI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371600" y="3157538"/>
            <a:ext cx="1981200" cy="538162"/>
          </a:xfrm>
          <a:prstGeom prst="rect">
            <a:avLst/>
          </a:prstGeom>
          <a:solidFill>
            <a:srgbClr val="CC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99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KOMPETENSI</a:t>
            </a:r>
          </a:p>
          <a:p>
            <a:pPr marL="469900" indent="-469900" algn="ctr">
              <a:lnSpc>
                <a:spcPct val="50000"/>
              </a:lnSpc>
              <a:spcBef>
                <a:spcPct val="50000"/>
              </a:spcBef>
            </a:pPr>
            <a:r>
              <a:rPr lang="en-US" b="1"/>
              <a:t>DASAR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371600" y="5299075"/>
            <a:ext cx="1905000" cy="369888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b="1">
                <a:solidFill>
                  <a:srgbClr val="99FF99"/>
                </a:solidFill>
              </a:rPr>
              <a:t>INDIKATOR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4038600" y="1209675"/>
            <a:ext cx="4648200" cy="1300163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1. Sehimp Kecakapan Minimal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    Kecakapan diri, kecakapan berpikir,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    kecakapan sosial, kecakapan akademik</a:t>
            </a:r>
            <a:r>
              <a:rPr lang="en-US" b="1"/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b="1"/>
              <a:t>2. Mengacu pada kurikulum yang berlaku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4038600" y="2824163"/>
            <a:ext cx="4648200" cy="966787"/>
          </a:xfrm>
          <a:prstGeom prst="rect">
            <a:avLst/>
          </a:prstGeom>
          <a:solidFill>
            <a:srgbClr val="CC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9900"/>
            </a:extrusionClr>
          </a:sp3d>
        </p:spPr>
        <p:txBody>
          <a:bodyPr>
            <a:spAutoFit/>
            <a:flatTx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1. Ketepatan penjabaran SK ke dalam KD</a:t>
            </a:r>
            <a:r>
              <a:rPr lang="en-US" b="1"/>
              <a:t> </a:t>
            </a:r>
            <a:endParaRPr lang="sv-SE" b="1"/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2. Rumusan KD mendeskripsikan proses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    dan unjuk kerja yang diharapkan. </a:t>
            </a:r>
            <a:endParaRPr lang="en-US" b="1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3886200" y="3967163"/>
            <a:ext cx="5105400" cy="28067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1. Ketepatan penjabaran KD ke dalam indikator.</a:t>
            </a:r>
            <a:r>
              <a:rPr lang="en-US" b="1"/>
              <a:t> </a:t>
            </a:r>
            <a:endParaRPr lang="sv-SE" b="1"/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2. Setiap indikator dapat diukur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3. Banyak indikator dibanding waktu yang tersedia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4.</a:t>
            </a:r>
            <a:r>
              <a:rPr lang="sv-SE" b="1">
                <a:solidFill>
                  <a:schemeClr val="bg1"/>
                </a:solidFill>
              </a:rPr>
              <a:t> </a:t>
            </a:r>
            <a:r>
              <a:rPr lang="sv-SE" b="1"/>
              <a:t>Rumusan indikator mendeskripsikan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    proses dan unjuk kerja yang diharapkan.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5. Ketercapaian serangkaian indikator 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    menggambarkan ketercapaian KD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sv-SE" b="1"/>
              <a:t>6. Kesesuaian indikator dgn taraf berpikir anak</a:t>
            </a:r>
            <a:endParaRPr lang="en-US" b="1"/>
          </a:p>
        </p:txBody>
      </p:sp>
      <p:cxnSp>
        <p:nvCxnSpPr>
          <p:cNvPr id="108555" name="AutoShape 11"/>
          <p:cNvCxnSpPr>
            <a:cxnSpLocks noChangeShapeType="1"/>
            <a:stCxn id="108549" idx="2"/>
            <a:endCxn id="108550" idx="0"/>
          </p:cNvCxnSpPr>
          <p:nvPr/>
        </p:nvCxnSpPr>
        <p:spPr bwMode="auto">
          <a:xfrm rot="5400000">
            <a:off x="1813719" y="2607469"/>
            <a:ext cx="1098550" cy="1588"/>
          </a:xfrm>
          <a:prstGeom prst="straightConnector1">
            <a:avLst/>
          </a:prstGeom>
          <a:noFill/>
          <a:ln w="7620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108556" name="AutoShape 12"/>
          <p:cNvCxnSpPr>
            <a:cxnSpLocks noChangeShapeType="1"/>
            <a:stCxn id="108550" idx="2"/>
            <a:endCxn id="108551" idx="0"/>
          </p:cNvCxnSpPr>
          <p:nvPr/>
        </p:nvCxnSpPr>
        <p:spPr bwMode="auto">
          <a:xfrm rot="5400000">
            <a:off x="1541462" y="4478338"/>
            <a:ext cx="1603375" cy="38100"/>
          </a:xfrm>
          <a:prstGeom prst="straightConnector1">
            <a:avLst/>
          </a:prstGeom>
          <a:noFill/>
          <a:ln w="76200">
            <a:solidFill>
              <a:srgbClr val="3333FF"/>
            </a:solidFill>
            <a:round/>
            <a:headEnd/>
            <a:tailEnd type="triangle" w="med" len="med"/>
          </a:ln>
        </p:spPr>
      </p:cxnSp>
      <p:cxnSp>
        <p:nvCxnSpPr>
          <p:cNvPr id="108557" name="AutoShape 13"/>
          <p:cNvCxnSpPr>
            <a:cxnSpLocks noChangeShapeType="1"/>
            <a:stCxn id="108550" idx="3"/>
            <a:endCxn id="108553" idx="1"/>
          </p:cNvCxnSpPr>
          <p:nvPr/>
        </p:nvCxnSpPr>
        <p:spPr bwMode="auto">
          <a:xfrm flipV="1">
            <a:off x="3352800" y="3308350"/>
            <a:ext cx="685800" cy="117475"/>
          </a:xfrm>
          <a:prstGeom prst="straightConnector1">
            <a:avLst/>
          </a:prstGeom>
          <a:noFill/>
          <a:ln w="76200">
            <a:solidFill>
              <a:srgbClr val="660033"/>
            </a:solidFill>
            <a:round/>
            <a:headEnd/>
            <a:tailEnd type="triangle" w="med" len="med"/>
          </a:ln>
        </p:spPr>
      </p:cxnSp>
      <p:cxnSp>
        <p:nvCxnSpPr>
          <p:cNvPr id="108558" name="AutoShape 14"/>
          <p:cNvCxnSpPr>
            <a:cxnSpLocks noChangeShapeType="1"/>
            <a:stCxn id="108549" idx="3"/>
            <a:endCxn id="108552" idx="1"/>
          </p:cNvCxnSpPr>
          <p:nvPr/>
        </p:nvCxnSpPr>
        <p:spPr bwMode="auto">
          <a:xfrm>
            <a:off x="3429000" y="1789113"/>
            <a:ext cx="609600" cy="69850"/>
          </a:xfrm>
          <a:prstGeom prst="straightConnector1">
            <a:avLst/>
          </a:prstGeom>
          <a:noFill/>
          <a:ln w="76200">
            <a:solidFill>
              <a:srgbClr val="660033"/>
            </a:solidFill>
            <a:round/>
            <a:headEnd/>
            <a:tailEnd type="triangle" w="med" len="med"/>
          </a:ln>
        </p:spPr>
      </p:cxnSp>
      <p:cxnSp>
        <p:nvCxnSpPr>
          <p:cNvPr id="108559" name="AutoShape 15"/>
          <p:cNvCxnSpPr>
            <a:cxnSpLocks noChangeShapeType="1"/>
            <a:stCxn id="108551" idx="3"/>
            <a:endCxn id="108554" idx="1"/>
          </p:cNvCxnSpPr>
          <p:nvPr/>
        </p:nvCxnSpPr>
        <p:spPr bwMode="auto">
          <a:xfrm flipV="1">
            <a:off x="3276600" y="5370513"/>
            <a:ext cx="609600" cy="112712"/>
          </a:xfrm>
          <a:prstGeom prst="straightConnector1">
            <a:avLst/>
          </a:prstGeom>
          <a:noFill/>
          <a:ln w="76200">
            <a:solidFill>
              <a:srgbClr val="660033"/>
            </a:solidFill>
            <a:round/>
            <a:headEnd/>
            <a:tailEnd type="triangle" w="med" len="med"/>
          </a:ln>
        </p:spPr>
      </p:cxnSp>
      <p:cxnSp>
        <p:nvCxnSpPr>
          <p:cNvPr id="108560" name="AutoShape 16"/>
          <p:cNvCxnSpPr>
            <a:cxnSpLocks noChangeShapeType="1"/>
            <a:stCxn id="108548" idx="3"/>
            <a:endCxn id="108551" idx="1"/>
          </p:cNvCxnSpPr>
          <p:nvPr/>
        </p:nvCxnSpPr>
        <p:spPr bwMode="auto">
          <a:xfrm rot="16200000" flipH="1">
            <a:off x="507206" y="4618832"/>
            <a:ext cx="890587" cy="838200"/>
          </a:xfrm>
          <a:prstGeom prst="bentConnector2">
            <a:avLst/>
          </a:prstGeom>
          <a:noFill/>
          <a:ln w="76200">
            <a:solidFill>
              <a:srgbClr val="6600CC"/>
            </a:solidFill>
            <a:miter lim="800000"/>
            <a:headEnd/>
            <a:tailEnd type="triangle" w="med" len="med"/>
          </a:ln>
        </p:spPr>
      </p:cxnSp>
      <p:cxnSp>
        <p:nvCxnSpPr>
          <p:cNvPr id="108561" name="AutoShape 17"/>
          <p:cNvCxnSpPr>
            <a:cxnSpLocks noChangeShapeType="1"/>
            <a:stCxn id="108548" idx="1"/>
            <a:endCxn id="108549" idx="1"/>
          </p:cNvCxnSpPr>
          <p:nvPr/>
        </p:nvCxnSpPr>
        <p:spPr bwMode="auto">
          <a:xfrm rot="5400000" flipH="1" flipV="1">
            <a:off x="693737" y="1628776"/>
            <a:ext cx="441325" cy="762000"/>
          </a:xfrm>
          <a:prstGeom prst="bentConnector2">
            <a:avLst/>
          </a:prstGeom>
          <a:noFill/>
          <a:ln w="76200">
            <a:solidFill>
              <a:srgbClr val="6600CC"/>
            </a:solidFill>
            <a:miter lim="800000"/>
            <a:headEnd/>
            <a:tailEnd type="triangle" w="med" len="med"/>
          </a:ln>
        </p:spPr>
      </p:cxnSp>
      <p:cxnSp>
        <p:nvCxnSpPr>
          <p:cNvPr id="108562" name="AutoShape 18"/>
          <p:cNvCxnSpPr>
            <a:cxnSpLocks noChangeShapeType="1"/>
            <a:stCxn id="108548" idx="0"/>
            <a:endCxn id="108550" idx="1"/>
          </p:cNvCxnSpPr>
          <p:nvPr/>
        </p:nvCxnSpPr>
        <p:spPr bwMode="auto">
          <a:xfrm>
            <a:off x="762000" y="3411538"/>
            <a:ext cx="609600" cy="14287"/>
          </a:xfrm>
          <a:prstGeom prst="straightConnector1">
            <a:avLst/>
          </a:prstGeom>
          <a:noFill/>
          <a:ln w="76200">
            <a:solidFill>
              <a:srgbClr val="6600CC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/>
      <p:bldP spid="108548" grpId="0" animBg="1"/>
      <p:bldP spid="108549" grpId="0" animBg="1"/>
      <p:bldP spid="108550" grpId="0" animBg="1"/>
      <p:bldP spid="108551" grpId="0" animBg="1"/>
      <p:bldP spid="108552" grpId="0" animBg="1"/>
      <p:bldP spid="108553" grpId="0" animBg="1"/>
      <p:bldP spid="10855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3500"/>
            <a:ext cx="1614488" cy="609600"/>
          </a:xfrm>
          <a:solidFill>
            <a:srgbClr val="FF66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00CC"/>
                </a:solidFill>
                <a:latin typeface="Algerian" pitchFamily="82" charset="0"/>
              </a:rPr>
              <a:t>LANJUTAN</a:t>
            </a:r>
            <a:endParaRPr lang="en-US" sz="3600" dirty="0" smtClean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2362200" y="874713"/>
            <a:ext cx="6553200" cy="646112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 marL="738188" indent="-738188">
              <a:spcBef>
                <a:spcPct val="50000"/>
              </a:spcBef>
            </a:pPr>
            <a:r>
              <a:rPr lang="en-US" b="1"/>
              <a:t>SAHIH: </a:t>
            </a:r>
            <a:r>
              <a:rPr lang="sv-SE" b="1"/>
              <a:t>Materi yang akan disajikan benar-benar telah teruji kebenaran dan keaktualannya.</a:t>
            </a:r>
            <a:r>
              <a:rPr lang="en-US"/>
              <a:t> 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 rot="5400000">
            <a:off x="-160338" y="3270251"/>
            <a:ext cx="1814513" cy="519112"/>
          </a:xfrm>
          <a:prstGeom prst="rect">
            <a:avLst/>
          </a:prstGeom>
          <a:solidFill>
            <a:srgbClr val="808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800" b="1"/>
              <a:t>MATERI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362200" y="1816100"/>
            <a:ext cx="6629400" cy="647700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SIGNIFIKAN: Materi yang akan disajikan benar-benar diperlukan dan penting bagi siswa untuk mencapai kompetensi. </a:t>
            </a:r>
            <a:endParaRPr lang="en-US" b="1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62200" y="4221163"/>
            <a:ext cx="6553200" cy="64770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 marL="1770063" indent="-1770063">
              <a:spcBef>
                <a:spcPct val="50000"/>
              </a:spcBef>
            </a:pPr>
            <a:r>
              <a:rPr lang="sv-SE" b="1"/>
              <a:t>KELAYAKAN: Mempertimbangkan kesulitan dan taraf berpikir siswa</a:t>
            </a:r>
            <a:r>
              <a:rPr lang="en-US"/>
              <a:t> 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362200" y="3054350"/>
            <a:ext cx="6553200" cy="954088"/>
          </a:xfrm>
          <a:prstGeom prst="rect">
            <a:avLst/>
          </a:prstGeom>
          <a:solidFill>
            <a:srgbClr val="660033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0033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KEBERMANFAATAN: Secara akademis (diperlukan untuk jenjang pendidikan lanjut) dan non akademis (untuk mengembangkan kecakapan hidup).</a:t>
            </a:r>
            <a:r>
              <a:rPr lang="en-US" b="1"/>
              <a:t> 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2362200" y="5162550"/>
            <a:ext cx="6553200" cy="646113"/>
          </a:xfrm>
          <a:prstGeom prst="rect">
            <a:avLst/>
          </a:prstGeom>
          <a:solidFill>
            <a:srgbClr val="FF66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99"/>
            </a:extrusionClr>
          </a:sp3d>
        </p:spPr>
        <p:txBody>
          <a:bodyPr>
            <a:spAutoFit/>
            <a:flatTx/>
          </a:bodyPr>
          <a:lstStyle/>
          <a:p>
            <a:pPr marL="1489075" indent="-1489075" algn="just">
              <a:spcBef>
                <a:spcPct val="50000"/>
              </a:spcBef>
            </a:pPr>
            <a:r>
              <a:rPr lang="sv-SE" b="1"/>
              <a:t>INTEREST: Menarik minat dan motivasi siswa untuk mendorong pengembangan kemampuan</a:t>
            </a:r>
            <a:endParaRPr lang="en-US" b="1"/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2362200" y="6103938"/>
            <a:ext cx="6553200" cy="646112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 marL="2344738" indent="-2344738">
              <a:spcBef>
                <a:spcPct val="50000"/>
              </a:spcBef>
            </a:pPr>
            <a:r>
              <a:rPr lang="sv-SE" b="1"/>
              <a:t>PENGEMBANGAN: Menggunakan prinsip-prinsip relevansi, konsistensi, dan edukatif.</a:t>
            </a:r>
            <a:r>
              <a:rPr lang="en-US" b="1"/>
              <a:t> </a:t>
            </a:r>
          </a:p>
        </p:txBody>
      </p:sp>
      <p:cxnSp>
        <p:nvCxnSpPr>
          <p:cNvPr id="109578" name="AutoShape 10"/>
          <p:cNvCxnSpPr>
            <a:cxnSpLocks noChangeShapeType="1"/>
            <a:stCxn id="109572" idx="0"/>
            <a:endCxn id="109571" idx="1"/>
          </p:cNvCxnSpPr>
          <p:nvPr/>
        </p:nvCxnSpPr>
        <p:spPr bwMode="auto">
          <a:xfrm flipV="1">
            <a:off x="1006475" y="1196975"/>
            <a:ext cx="1355725" cy="2333625"/>
          </a:xfrm>
          <a:prstGeom prst="straightConnector1">
            <a:avLst/>
          </a:prstGeom>
          <a:noFill/>
          <a:ln w="76200">
            <a:solidFill>
              <a:srgbClr val="9900FF"/>
            </a:solidFill>
            <a:round/>
            <a:headEnd/>
            <a:tailEnd type="triangle" w="med" len="med"/>
          </a:ln>
        </p:spPr>
      </p:cxnSp>
      <p:cxnSp>
        <p:nvCxnSpPr>
          <p:cNvPr id="109579" name="AutoShape 11"/>
          <p:cNvCxnSpPr>
            <a:cxnSpLocks noChangeShapeType="1"/>
            <a:stCxn id="109572" idx="0"/>
            <a:endCxn id="109573" idx="1"/>
          </p:cNvCxnSpPr>
          <p:nvPr/>
        </p:nvCxnSpPr>
        <p:spPr bwMode="auto">
          <a:xfrm flipV="1">
            <a:off x="1006475" y="2139950"/>
            <a:ext cx="1355725" cy="1390650"/>
          </a:xfrm>
          <a:prstGeom prst="straightConnector1">
            <a:avLst/>
          </a:prstGeom>
          <a:noFill/>
          <a:ln w="76200">
            <a:solidFill>
              <a:srgbClr val="0099FF"/>
            </a:solidFill>
            <a:round/>
            <a:headEnd/>
            <a:tailEnd type="triangle" w="med" len="med"/>
          </a:ln>
        </p:spPr>
      </p:cxnSp>
      <p:cxnSp>
        <p:nvCxnSpPr>
          <p:cNvPr id="109580" name="AutoShape 12"/>
          <p:cNvCxnSpPr>
            <a:cxnSpLocks noChangeShapeType="1"/>
            <a:stCxn id="109572" idx="0"/>
            <a:endCxn id="109575" idx="1"/>
          </p:cNvCxnSpPr>
          <p:nvPr/>
        </p:nvCxnSpPr>
        <p:spPr bwMode="auto">
          <a:xfrm>
            <a:off x="1008063" y="3530600"/>
            <a:ext cx="1354137" cy="1588"/>
          </a:xfrm>
          <a:prstGeom prst="straightConnector1">
            <a:avLst/>
          </a:prstGeom>
          <a:noFill/>
          <a:ln w="76200">
            <a:solidFill>
              <a:srgbClr val="660033"/>
            </a:solidFill>
            <a:round/>
            <a:headEnd/>
            <a:tailEnd type="triangle" w="med" len="med"/>
          </a:ln>
        </p:spPr>
      </p:cxnSp>
      <p:cxnSp>
        <p:nvCxnSpPr>
          <p:cNvPr id="109581" name="AutoShape 13"/>
          <p:cNvCxnSpPr>
            <a:cxnSpLocks noChangeShapeType="1"/>
            <a:stCxn id="109572" idx="0"/>
            <a:endCxn id="109574" idx="1"/>
          </p:cNvCxnSpPr>
          <p:nvPr/>
        </p:nvCxnSpPr>
        <p:spPr bwMode="auto">
          <a:xfrm>
            <a:off x="1006475" y="3530600"/>
            <a:ext cx="1355725" cy="1014413"/>
          </a:xfrm>
          <a:prstGeom prst="straightConnector1">
            <a:avLst/>
          </a:prstGeom>
          <a:noFill/>
          <a:ln w="76200">
            <a:solidFill>
              <a:srgbClr val="CC6600"/>
            </a:solidFill>
            <a:round/>
            <a:headEnd/>
            <a:tailEnd type="triangle" w="med" len="med"/>
          </a:ln>
        </p:spPr>
      </p:cxnSp>
      <p:cxnSp>
        <p:nvCxnSpPr>
          <p:cNvPr id="109582" name="AutoShape 14"/>
          <p:cNvCxnSpPr>
            <a:cxnSpLocks noChangeShapeType="1"/>
            <a:stCxn id="109572" idx="0"/>
            <a:endCxn id="109576" idx="1"/>
          </p:cNvCxnSpPr>
          <p:nvPr/>
        </p:nvCxnSpPr>
        <p:spPr bwMode="auto">
          <a:xfrm>
            <a:off x="1006475" y="3530600"/>
            <a:ext cx="1355725" cy="1955800"/>
          </a:xfrm>
          <a:prstGeom prst="straightConnector1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</p:cxnSp>
      <p:cxnSp>
        <p:nvCxnSpPr>
          <p:cNvPr id="109583" name="AutoShape 15"/>
          <p:cNvCxnSpPr>
            <a:cxnSpLocks noChangeShapeType="1"/>
            <a:stCxn id="109572" idx="0"/>
          </p:cNvCxnSpPr>
          <p:nvPr/>
        </p:nvCxnSpPr>
        <p:spPr bwMode="auto">
          <a:xfrm>
            <a:off x="1008063" y="3530600"/>
            <a:ext cx="1125537" cy="2924175"/>
          </a:xfrm>
          <a:prstGeom prst="straightConnector1">
            <a:avLst/>
          </a:prstGeom>
          <a:noFill/>
          <a:ln w="76200">
            <a:solidFill>
              <a:srgbClr val="9900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2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3500"/>
            <a:ext cx="1582738" cy="609600"/>
          </a:xfrm>
          <a:solidFill>
            <a:srgbClr val="FF66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00CC"/>
                </a:solidFill>
                <a:latin typeface="Algerian" pitchFamily="82" charset="0"/>
              </a:rPr>
              <a:t>LANJUTAN</a:t>
            </a:r>
            <a:endParaRPr lang="en-US" sz="3600" dirty="0" smtClean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362200" y="1062038"/>
            <a:ext cx="6553200" cy="769937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sz="2200" b="1"/>
              <a:t>Pola pembelajaran yang diterapkan berorientasi pada proses dan </a:t>
            </a:r>
            <a:r>
              <a:rPr lang="sv-SE" sz="2200" b="1" i="1"/>
              <a:t>student centered learning</a:t>
            </a:r>
            <a:r>
              <a:rPr lang="en-US" sz="2200"/>
              <a:t> 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 rot="5400000">
            <a:off x="59531" y="2950369"/>
            <a:ext cx="1814513" cy="1158875"/>
          </a:xfrm>
          <a:prstGeom prst="rect">
            <a:avLst/>
          </a:prstGeom>
          <a:solidFill>
            <a:srgbClr val="808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MODEL</a:t>
            </a:r>
          </a:p>
          <a:p>
            <a:pPr marL="469900" indent="-469900"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STRATEGI</a:t>
            </a:r>
          </a:p>
          <a:p>
            <a:pPr marL="469900" indent="-469900"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/>
              <a:t>METODE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362200" y="2406650"/>
            <a:ext cx="6629400" cy="769938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sz="2200" b="1"/>
              <a:t>Strategi dan metode pembelajaran mendukung pemahaman berbagai konsep dan prinsip materi.</a:t>
            </a:r>
            <a:r>
              <a:rPr lang="en-US"/>
              <a:t> 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362200" y="6037263"/>
            <a:ext cx="6553200" cy="769937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sz="2200" b="1"/>
              <a:t>Strategi dan metode pembelajaran mendukung pencapaian hasil belajar</a:t>
            </a:r>
            <a:r>
              <a:rPr lang="en-US" b="1"/>
              <a:t> 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2362200" y="3967163"/>
            <a:ext cx="6553200" cy="1446212"/>
          </a:xfrm>
          <a:prstGeom prst="rect">
            <a:avLst/>
          </a:prstGeom>
          <a:solidFill>
            <a:srgbClr val="FF66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99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sz="2200" b="1"/>
              <a:t>Strategi dan metode pembelajaran mendukung pengembangan kreativitas, pemecahan masalah, kesempatan bertanya dan mengajukan ide, kolaborasi, dan unjuk kerja.</a:t>
            </a:r>
            <a:r>
              <a:rPr lang="sv-SE" sz="2200"/>
              <a:t> </a:t>
            </a:r>
            <a:endParaRPr lang="en-US" sz="2200" b="1"/>
          </a:p>
        </p:txBody>
      </p:sp>
      <p:cxnSp>
        <p:nvCxnSpPr>
          <p:cNvPr id="110600" name="AutoShape 8"/>
          <p:cNvCxnSpPr>
            <a:cxnSpLocks noChangeShapeType="1"/>
            <a:stCxn id="110596" idx="0"/>
            <a:endCxn id="110597" idx="1"/>
          </p:cNvCxnSpPr>
          <p:nvPr/>
        </p:nvCxnSpPr>
        <p:spPr bwMode="auto">
          <a:xfrm flipV="1">
            <a:off x="1546225" y="2792413"/>
            <a:ext cx="815975" cy="738187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10601" name="AutoShape 9"/>
          <p:cNvCxnSpPr>
            <a:cxnSpLocks noChangeShapeType="1"/>
            <a:stCxn id="110596" idx="0"/>
            <a:endCxn id="110599" idx="1"/>
          </p:cNvCxnSpPr>
          <p:nvPr/>
        </p:nvCxnSpPr>
        <p:spPr bwMode="auto">
          <a:xfrm>
            <a:off x="1546225" y="3530600"/>
            <a:ext cx="815975" cy="1160463"/>
          </a:xfrm>
          <a:prstGeom prst="straightConnector1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10602" name="AutoShape 10"/>
          <p:cNvCxnSpPr>
            <a:cxnSpLocks noChangeShapeType="1"/>
            <a:stCxn id="110596" idx="1"/>
            <a:endCxn id="110595" idx="1"/>
          </p:cNvCxnSpPr>
          <p:nvPr/>
        </p:nvCxnSpPr>
        <p:spPr bwMode="auto">
          <a:xfrm rot="5400000" flipH="1" flipV="1">
            <a:off x="1077119" y="1337469"/>
            <a:ext cx="1174750" cy="1395412"/>
          </a:xfrm>
          <a:prstGeom prst="bentConnector2">
            <a:avLst/>
          </a:prstGeom>
          <a:noFill/>
          <a:ln w="76200">
            <a:solidFill>
              <a:srgbClr val="993300"/>
            </a:solidFill>
            <a:miter lim="800000"/>
            <a:headEnd/>
            <a:tailEnd type="triangle" w="med" len="med"/>
          </a:ln>
        </p:spPr>
      </p:cxnSp>
      <p:cxnSp>
        <p:nvCxnSpPr>
          <p:cNvPr id="110603" name="AutoShape 11"/>
          <p:cNvCxnSpPr>
            <a:cxnSpLocks noChangeShapeType="1"/>
            <a:stCxn id="110596" idx="3"/>
            <a:endCxn id="110598" idx="1"/>
          </p:cNvCxnSpPr>
          <p:nvPr/>
        </p:nvCxnSpPr>
        <p:spPr bwMode="auto">
          <a:xfrm rot="16200000" flipH="1">
            <a:off x="672306" y="4731545"/>
            <a:ext cx="1984375" cy="1395412"/>
          </a:xfrm>
          <a:prstGeom prst="bentConnector2">
            <a:avLst/>
          </a:prstGeom>
          <a:noFill/>
          <a:ln w="76200">
            <a:solidFill>
              <a:srgbClr val="9933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  <p:bldP spid="110596" grpId="0" animBg="1"/>
      <p:bldP spid="110597" grpId="0" animBg="1"/>
      <p:bldP spid="110598" grpId="0" animBg="1"/>
      <p:bldP spid="11059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3500"/>
            <a:ext cx="1528763" cy="609600"/>
          </a:xfrm>
          <a:solidFill>
            <a:srgbClr val="FF66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00CC"/>
                </a:solidFill>
                <a:latin typeface="Algerian" pitchFamily="82" charset="0"/>
              </a:rPr>
              <a:t>LANJUTAN</a:t>
            </a:r>
            <a:endParaRPr lang="en-US" sz="3600" dirty="0" smtClean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895600" y="1008063"/>
            <a:ext cx="6019800" cy="646112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Kesesuaian media sebagai alat bantu kerja mental dan dapat mengembangkan kreativitas siswa</a:t>
            </a:r>
            <a:r>
              <a:rPr lang="en-US" b="1"/>
              <a:t> 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 rot="5400000">
            <a:off x="46831" y="2921794"/>
            <a:ext cx="2219325" cy="1570038"/>
          </a:xfrm>
          <a:prstGeom prst="rect">
            <a:avLst/>
          </a:prstGeom>
          <a:solidFill>
            <a:srgbClr val="808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400" b="1"/>
              <a:t>MEDIA DAN</a:t>
            </a:r>
          </a:p>
          <a:p>
            <a:pPr marL="469900" indent="-469900" algn="ctr">
              <a:spcBef>
                <a:spcPct val="50000"/>
              </a:spcBef>
            </a:pPr>
            <a:r>
              <a:rPr lang="en-US" sz="2400" b="1"/>
              <a:t>SUMBER</a:t>
            </a:r>
          </a:p>
          <a:p>
            <a:pPr marL="469900" indent="-469900" algn="ctr">
              <a:spcBef>
                <a:spcPct val="50000"/>
              </a:spcBef>
            </a:pPr>
            <a:r>
              <a:rPr lang="en-US" sz="2400" b="1"/>
              <a:t>BELAJAR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895600" y="1949450"/>
            <a:ext cx="6096000" cy="646113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Merangsang pemahaman berbagai konsep dan prinsip materi</a:t>
            </a:r>
            <a:r>
              <a:rPr lang="en-US"/>
              <a:t> 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971800" y="4692650"/>
            <a:ext cx="5943600" cy="646113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b="1"/>
              <a:t>Kesesuaian media dan sumber belajar untuk pencapaian kompetensi.</a:t>
            </a:r>
            <a:r>
              <a:rPr lang="en-US"/>
              <a:t> 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2971800" y="3214688"/>
            <a:ext cx="5943600" cy="1062037"/>
          </a:xfrm>
          <a:prstGeom prst="rect">
            <a:avLst/>
          </a:prstGeom>
          <a:solidFill>
            <a:srgbClr val="660033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0033"/>
            </a:extrusionClr>
          </a:sp3d>
        </p:spPr>
        <p:txBody>
          <a:bodyPr tIns="228600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i-FI" sz="2400" b="1"/>
              <a:t>Menarik perhatian dan minat siswa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2895600" y="5700713"/>
            <a:ext cx="6019800" cy="646112"/>
          </a:xfrm>
          <a:prstGeom prst="rect">
            <a:avLst/>
          </a:prstGeom>
          <a:solidFill>
            <a:srgbClr val="FF66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99"/>
            </a:extrusionClr>
          </a:sp3d>
        </p:spPr>
        <p:txBody>
          <a:bodyPr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es-ES" b="1"/>
              <a:t>Sederhana, mudah diperoleh dan digunakan (dapat dibuat sendiri oleh guru atau diambil dari lingkungan sekitar)</a:t>
            </a:r>
            <a:r>
              <a:rPr lang="en-US" b="1"/>
              <a:t> </a:t>
            </a:r>
          </a:p>
        </p:txBody>
      </p:sp>
      <p:cxnSp>
        <p:nvCxnSpPr>
          <p:cNvPr id="111625" name="AutoShape 9"/>
          <p:cNvCxnSpPr>
            <a:cxnSpLocks noChangeShapeType="1"/>
            <a:stCxn id="111620" idx="0"/>
            <a:endCxn id="111623" idx="1"/>
          </p:cNvCxnSpPr>
          <p:nvPr/>
        </p:nvCxnSpPr>
        <p:spPr bwMode="auto">
          <a:xfrm>
            <a:off x="1941513" y="3706813"/>
            <a:ext cx="1030287" cy="39687"/>
          </a:xfrm>
          <a:prstGeom prst="straightConnector1">
            <a:avLst/>
          </a:prstGeom>
          <a:noFill/>
          <a:ln w="76200">
            <a:solidFill>
              <a:srgbClr val="660033"/>
            </a:solidFill>
            <a:round/>
            <a:headEnd/>
            <a:tailEnd type="triangle" w="med" len="med"/>
          </a:ln>
        </p:spPr>
      </p:cxnSp>
      <p:cxnSp>
        <p:nvCxnSpPr>
          <p:cNvPr id="111626" name="AutoShape 10"/>
          <p:cNvCxnSpPr>
            <a:cxnSpLocks noChangeShapeType="1"/>
            <a:stCxn id="111620" idx="1"/>
            <a:endCxn id="111619" idx="1"/>
          </p:cNvCxnSpPr>
          <p:nvPr/>
        </p:nvCxnSpPr>
        <p:spPr bwMode="auto">
          <a:xfrm rot="5400000" flipH="1" flipV="1">
            <a:off x="1393825" y="1095376"/>
            <a:ext cx="1265237" cy="1738312"/>
          </a:xfrm>
          <a:prstGeom prst="bentConnector2">
            <a:avLst/>
          </a:prstGeom>
          <a:noFill/>
          <a:ln w="76200">
            <a:solidFill>
              <a:srgbClr val="993300"/>
            </a:solidFill>
            <a:miter lim="800000"/>
            <a:headEnd/>
            <a:tailEnd type="triangle" w="med" len="med"/>
          </a:ln>
        </p:spPr>
      </p:cxnSp>
      <p:cxnSp>
        <p:nvCxnSpPr>
          <p:cNvPr id="111627" name="AutoShape 11"/>
          <p:cNvCxnSpPr>
            <a:cxnSpLocks noChangeShapeType="1"/>
            <a:stCxn id="111620" idx="1"/>
            <a:endCxn id="111621" idx="1"/>
          </p:cNvCxnSpPr>
          <p:nvPr/>
        </p:nvCxnSpPr>
        <p:spPr bwMode="auto">
          <a:xfrm rot="5400000" flipH="1" flipV="1">
            <a:off x="1864519" y="1566069"/>
            <a:ext cx="323850" cy="1738312"/>
          </a:xfrm>
          <a:prstGeom prst="bentConnector2">
            <a:avLst/>
          </a:prstGeom>
          <a:noFill/>
          <a:ln w="76200">
            <a:solidFill>
              <a:srgbClr val="FFFF00"/>
            </a:solidFill>
            <a:miter lim="800000"/>
            <a:headEnd/>
            <a:tailEnd type="triangle" w="med" len="med"/>
          </a:ln>
        </p:spPr>
      </p:cxnSp>
      <p:cxnSp>
        <p:nvCxnSpPr>
          <p:cNvPr id="111628" name="AutoShape 12"/>
          <p:cNvCxnSpPr>
            <a:cxnSpLocks noChangeShapeType="1"/>
            <a:stCxn id="111620" idx="3"/>
            <a:endCxn id="111624" idx="1"/>
          </p:cNvCxnSpPr>
          <p:nvPr/>
        </p:nvCxnSpPr>
        <p:spPr bwMode="auto">
          <a:xfrm rot="16200000" flipH="1">
            <a:off x="1423194" y="4550569"/>
            <a:ext cx="1206500" cy="1738312"/>
          </a:xfrm>
          <a:prstGeom prst="bentConnector2">
            <a:avLst/>
          </a:prstGeom>
          <a:noFill/>
          <a:ln w="76200">
            <a:solidFill>
              <a:srgbClr val="993300"/>
            </a:solidFill>
            <a:miter lim="800000"/>
            <a:headEnd/>
            <a:tailEnd type="triangle" w="med" len="med"/>
          </a:ln>
        </p:spPr>
      </p:cxnSp>
      <p:cxnSp>
        <p:nvCxnSpPr>
          <p:cNvPr id="111629" name="AutoShape 13"/>
          <p:cNvCxnSpPr>
            <a:cxnSpLocks noChangeShapeType="1"/>
            <a:stCxn id="111620" idx="3"/>
            <a:endCxn id="111622" idx="1"/>
          </p:cNvCxnSpPr>
          <p:nvPr/>
        </p:nvCxnSpPr>
        <p:spPr bwMode="auto">
          <a:xfrm rot="16200000" flipH="1">
            <a:off x="1965325" y="4008438"/>
            <a:ext cx="198438" cy="1814512"/>
          </a:xfrm>
          <a:prstGeom prst="bentConnector2">
            <a:avLst/>
          </a:prstGeom>
          <a:noFill/>
          <a:ln w="76200">
            <a:solidFill>
              <a:srgbClr val="66FF33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nimBg="1"/>
      <p:bldP spid="111620" grpId="0" animBg="1"/>
      <p:bldP spid="111621" grpId="0" animBg="1"/>
      <p:bldP spid="111622" grpId="0" animBg="1"/>
      <p:bldP spid="111623" grpId="0" animBg="1"/>
      <p:bldP spid="11162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3500"/>
            <a:ext cx="1752600" cy="609600"/>
          </a:xfrm>
          <a:solidFill>
            <a:srgbClr val="FF6699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0000CC"/>
                </a:solidFill>
                <a:latin typeface="Algerian" pitchFamily="82" charset="0"/>
              </a:rPr>
              <a:t>LANJUTAN</a:t>
            </a:r>
            <a:endParaRPr lang="en-US" sz="3600" dirty="0" smtClean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362200" y="874713"/>
            <a:ext cx="6553200" cy="646112"/>
          </a:xfrm>
          <a:prstGeom prst="rect">
            <a:avLst/>
          </a:prstGeom>
          <a:solidFill>
            <a:srgbClr val="808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Skenario pembelajaran menggambarkan penerapan 6 komponen model yang dipilih </a:t>
            </a:r>
            <a:endParaRPr lang="en-US" b="1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 rot="5400000">
            <a:off x="-754856" y="3251994"/>
            <a:ext cx="3092450" cy="1160462"/>
          </a:xfrm>
          <a:prstGeom prst="rect">
            <a:avLst/>
          </a:prstGeom>
          <a:solidFill>
            <a:srgbClr val="99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800" b="1"/>
              <a:t>SKENARIO</a:t>
            </a:r>
          </a:p>
          <a:p>
            <a:pPr marL="469900" indent="-469900" algn="ctr">
              <a:spcBef>
                <a:spcPct val="50000"/>
              </a:spcBef>
            </a:pPr>
            <a:r>
              <a:rPr lang="en-US" sz="2800" b="1"/>
              <a:t>PEMBELAJARAN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362200" y="1868488"/>
            <a:ext cx="6629400" cy="369887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id-ID" b="1"/>
              <a:t>Kegiatan pembelajaran mendukung ketercapaian indikator</a:t>
            </a:r>
            <a:r>
              <a:rPr lang="en-US"/>
              <a:t> 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2362200" y="3952875"/>
            <a:ext cx="6553200" cy="646113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b="1"/>
              <a:t>Kegiatan guru dan siswa dirumuskan secara jelas dan operasional</a:t>
            </a:r>
            <a:r>
              <a:rPr lang="en-US"/>
              <a:t> 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362200" y="2876550"/>
            <a:ext cx="6553200" cy="646113"/>
          </a:xfrm>
          <a:prstGeom prst="rect">
            <a:avLst/>
          </a:prstGeom>
          <a:solidFill>
            <a:srgbClr val="660033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0033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Skenario pembelajaran memuat k</a:t>
            </a:r>
            <a:r>
              <a:rPr lang="id-ID" b="1"/>
              <a:t>ejelasan petunjuk atau arahan pembelajaran</a:t>
            </a:r>
            <a:r>
              <a:rPr lang="en-US"/>
              <a:t> 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362200" y="5041900"/>
            <a:ext cx="6553200" cy="646113"/>
          </a:xfrm>
          <a:prstGeom prst="rect">
            <a:avLst/>
          </a:prstGeom>
          <a:solidFill>
            <a:srgbClr val="FF66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99"/>
            </a:extrusionClr>
          </a:sp3d>
        </p:spPr>
        <p:txBody>
          <a:bodyPr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id-ID" b="1"/>
              <a:t>Aktivitas guru dan siswa </a:t>
            </a:r>
            <a:r>
              <a:rPr lang="en-US" b="1"/>
              <a:t>harus </a:t>
            </a:r>
            <a:r>
              <a:rPr lang="id-ID" b="1"/>
              <a:t>jelas untuk tiap transisi tahapan pembelajaran</a:t>
            </a:r>
            <a:endParaRPr lang="en-US" b="1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362200" y="6103938"/>
            <a:ext cx="6553200" cy="646112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es-ES" b="1"/>
              <a:t>Skenario pembelajaran memuat aktivitas g</a:t>
            </a:r>
            <a:r>
              <a:rPr lang="id-ID" b="1"/>
              <a:t>uru mengecek pemahaman siswa</a:t>
            </a:r>
            <a:r>
              <a:rPr lang="id-ID"/>
              <a:t> </a:t>
            </a:r>
            <a:endParaRPr lang="en-US"/>
          </a:p>
        </p:txBody>
      </p:sp>
      <p:cxnSp>
        <p:nvCxnSpPr>
          <p:cNvPr id="112650" name="AutoShape 10"/>
          <p:cNvCxnSpPr>
            <a:cxnSpLocks noChangeShapeType="1"/>
            <a:stCxn id="112644" idx="0"/>
            <a:endCxn id="112645" idx="1"/>
          </p:cNvCxnSpPr>
          <p:nvPr/>
        </p:nvCxnSpPr>
        <p:spPr bwMode="auto">
          <a:xfrm flipV="1">
            <a:off x="1371600" y="2052638"/>
            <a:ext cx="990600" cy="1779587"/>
          </a:xfrm>
          <a:prstGeom prst="straightConnector1">
            <a:avLst/>
          </a:prstGeom>
          <a:noFill/>
          <a:ln w="76200">
            <a:solidFill>
              <a:srgbClr val="0099FF"/>
            </a:solidFill>
            <a:round/>
            <a:headEnd/>
            <a:tailEnd type="triangle" w="med" len="med"/>
          </a:ln>
        </p:spPr>
      </p:cxnSp>
      <p:cxnSp>
        <p:nvCxnSpPr>
          <p:cNvPr id="112651" name="AutoShape 11"/>
          <p:cNvCxnSpPr>
            <a:cxnSpLocks noChangeShapeType="1"/>
            <a:stCxn id="112644" idx="0"/>
            <a:endCxn id="112647" idx="1"/>
          </p:cNvCxnSpPr>
          <p:nvPr/>
        </p:nvCxnSpPr>
        <p:spPr bwMode="auto">
          <a:xfrm flipV="1">
            <a:off x="1371600" y="3200400"/>
            <a:ext cx="990600" cy="631825"/>
          </a:xfrm>
          <a:prstGeom prst="straightConnector1">
            <a:avLst/>
          </a:prstGeom>
          <a:noFill/>
          <a:ln w="76200">
            <a:solidFill>
              <a:srgbClr val="660033"/>
            </a:solidFill>
            <a:round/>
            <a:headEnd/>
            <a:tailEnd type="triangle" w="med" len="med"/>
          </a:ln>
        </p:spPr>
      </p:cxnSp>
      <p:cxnSp>
        <p:nvCxnSpPr>
          <p:cNvPr id="112652" name="AutoShape 12"/>
          <p:cNvCxnSpPr>
            <a:cxnSpLocks noChangeShapeType="1"/>
            <a:stCxn id="112644" idx="0"/>
            <a:endCxn id="112646" idx="1"/>
          </p:cNvCxnSpPr>
          <p:nvPr/>
        </p:nvCxnSpPr>
        <p:spPr bwMode="auto">
          <a:xfrm>
            <a:off x="1371600" y="3832225"/>
            <a:ext cx="990600" cy="444500"/>
          </a:xfrm>
          <a:prstGeom prst="straightConnector1">
            <a:avLst/>
          </a:prstGeom>
          <a:noFill/>
          <a:ln w="76200">
            <a:solidFill>
              <a:srgbClr val="CC6600"/>
            </a:solidFill>
            <a:round/>
            <a:headEnd/>
            <a:tailEnd type="triangle" w="med" len="med"/>
          </a:ln>
        </p:spPr>
      </p:cxnSp>
      <p:cxnSp>
        <p:nvCxnSpPr>
          <p:cNvPr id="112653" name="AutoShape 13"/>
          <p:cNvCxnSpPr>
            <a:cxnSpLocks noChangeShapeType="1"/>
            <a:stCxn id="112644" idx="0"/>
            <a:endCxn id="112648" idx="1"/>
          </p:cNvCxnSpPr>
          <p:nvPr/>
        </p:nvCxnSpPr>
        <p:spPr bwMode="auto">
          <a:xfrm>
            <a:off x="1371600" y="3832225"/>
            <a:ext cx="990600" cy="1531938"/>
          </a:xfrm>
          <a:prstGeom prst="straightConnector1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</p:cxnSp>
      <p:cxnSp>
        <p:nvCxnSpPr>
          <p:cNvPr id="112654" name="AutoShape 14"/>
          <p:cNvCxnSpPr>
            <a:cxnSpLocks noChangeShapeType="1"/>
            <a:stCxn id="112644" idx="1"/>
            <a:endCxn id="112643" idx="1"/>
          </p:cNvCxnSpPr>
          <p:nvPr/>
        </p:nvCxnSpPr>
        <p:spPr bwMode="auto">
          <a:xfrm rot="5400000" flipH="1" flipV="1">
            <a:off x="1032669" y="956469"/>
            <a:ext cx="1089025" cy="1570037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2655" name="AutoShape 15"/>
          <p:cNvCxnSpPr>
            <a:cxnSpLocks noChangeShapeType="1"/>
            <a:stCxn id="112644" idx="3"/>
            <a:endCxn id="112649" idx="1"/>
          </p:cNvCxnSpPr>
          <p:nvPr/>
        </p:nvCxnSpPr>
        <p:spPr bwMode="auto">
          <a:xfrm rot="16200000" flipH="1">
            <a:off x="1052513" y="5118100"/>
            <a:ext cx="1049338" cy="1570037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 animBg="1"/>
      <p:bldP spid="112645" grpId="0" animBg="1"/>
      <p:bldP spid="112646" grpId="0" animBg="1"/>
      <p:bldP spid="112647" grpId="0" animBg="1"/>
      <p:bldP spid="112648" grpId="0" animBg="1"/>
      <p:bldP spid="1126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92125"/>
            <a:ext cx="8229600" cy="1157288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smtClean="0"/>
              <a:t>KTSP</a:t>
            </a:r>
            <a:endParaRPr lang="id-ID" sz="7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2313"/>
            <a:ext cx="8229600" cy="4568825"/>
          </a:xfrm>
          <a:solidFill>
            <a:srgbClr val="33330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smtClean="0"/>
              <a:t>KTSP adalah </a:t>
            </a:r>
            <a:r>
              <a:rPr lang="en-US" sz="3600" smtClean="0">
                <a:solidFill>
                  <a:srgbClr val="FFFF00"/>
                </a:solidFill>
              </a:rPr>
              <a:t>kurikulum operasional</a:t>
            </a:r>
            <a:r>
              <a:rPr lang="en-US" sz="3600" smtClean="0"/>
              <a:t> yang disusun oleh dan dilaksanakan di masing-masing satuan pendidikan.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smtClean="0"/>
              <a:t>KTSP terdiri atas: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/>
              <a:t>Tujuan pendidikan tingkat satuan pendidikan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/>
              <a:t>Struktur dan muatan KTSP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/>
              <a:t>Kalender pendidikan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/>
              <a:t>Silabus</a:t>
            </a:r>
            <a:endParaRPr lang="id-ID" sz="3200" smtClean="0"/>
          </a:p>
        </p:txBody>
      </p:sp>
      <p:sp>
        <p:nvSpPr>
          <p:cNvPr id="13316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3500"/>
            <a:ext cx="1497013" cy="609600"/>
          </a:xfrm>
          <a:solidFill>
            <a:srgbClr val="FF6699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000" dirty="0" smtClean="0">
                <a:solidFill>
                  <a:srgbClr val="0000CC"/>
                </a:solidFill>
                <a:latin typeface="Algerian" pitchFamily="82" charset="0"/>
              </a:rPr>
              <a:t>LANJUTAN</a:t>
            </a:r>
            <a:endParaRPr lang="en-US" sz="3600" dirty="0" smtClean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362200" y="874713"/>
            <a:ext cx="6553200" cy="368300"/>
          </a:xfrm>
          <a:prstGeom prst="rect">
            <a:avLst/>
          </a:prstGeom>
          <a:solidFill>
            <a:srgbClr val="808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8000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Instrumen penilaian dikembangkan berdasarkan kisi-kisi.</a:t>
            </a:r>
            <a:r>
              <a:rPr lang="en-US"/>
              <a:t> 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 rot="5400000">
            <a:off x="103188" y="2525713"/>
            <a:ext cx="2017712" cy="461962"/>
          </a:xfrm>
          <a:prstGeom prst="rect">
            <a:avLst/>
          </a:prstGeom>
          <a:solidFill>
            <a:srgbClr val="99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400" b="1"/>
              <a:t>PENILAIAN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362200" y="1882775"/>
            <a:ext cx="6629400" cy="646113"/>
          </a:xfrm>
          <a:prstGeom prst="rect">
            <a:avLst/>
          </a:prstGeom>
          <a:solidFill>
            <a:srgbClr val="3399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b="1"/>
              <a:t>Penilaian hasil belajar siswa secara menyuluruh mencakup kognitif, afektif dan psikomotor</a:t>
            </a:r>
            <a:r>
              <a:rPr lang="en-US" b="1"/>
              <a:t> 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362200" y="3832225"/>
            <a:ext cx="6553200" cy="923925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tIns="137160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sz="2400" b="1"/>
              <a:t>Instrumen penilaian memiliki karakteristik yang baik.</a:t>
            </a:r>
            <a:r>
              <a:rPr lang="sv-SE" b="1"/>
              <a:t> </a:t>
            </a:r>
            <a:endParaRPr lang="en-US" b="1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362200" y="2959100"/>
            <a:ext cx="6553200" cy="549275"/>
          </a:xfrm>
          <a:prstGeom prst="rect">
            <a:avLst/>
          </a:prstGeom>
          <a:solidFill>
            <a:srgbClr val="660033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660033"/>
            </a:extrusionClr>
          </a:sp3d>
        </p:spPr>
        <p:txBody>
          <a:bodyPr bIns="137160"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sv-SE" sz="2400" b="1"/>
              <a:t>Kesesuaian butir penilaian dengan indikator</a:t>
            </a:r>
            <a:r>
              <a:rPr lang="en-US" sz="2400"/>
              <a:t> 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362200" y="5030788"/>
            <a:ext cx="6553200" cy="549275"/>
          </a:xfrm>
          <a:prstGeom prst="rect">
            <a:avLst/>
          </a:prstGeom>
          <a:solidFill>
            <a:srgbClr val="FF66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6699"/>
            </a:extrusionClr>
          </a:sp3d>
        </p:spPr>
        <p:txBody>
          <a:bodyPr tIns="137160">
            <a:spAutoFit/>
            <a:flatTx/>
          </a:bodyPr>
          <a:lstStyle/>
          <a:p>
            <a:pPr algn="just">
              <a:spcBef>
                <a:spcPct val="50000"/>
              </a:spcBef>
            </a:pPr>
            <a:r>
              <a:rPr lang="id-ID" sz="2400" b="1"/>
              <a:t>Kesesuaian alokasi waktu yang digunakan</a:t>
            </a:r>
            <a:endParaRPr lang="en-US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2362200" y="6103938"/>
            <a:ext cx="6553200" cy="646112"/>
          </a:xfrm>
          <a:prstGeom prst="rect">
            <a:avLst/>
          </a:prstGeom>
          <a:solidFill>
            <a:srgbClr val="9933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33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id-ID" b="1"/>
              <a:t>Rincian dan rasionalitas waktu yang digunakan untuk setiap tahapan pembelajaran</a:t>
            </a:r>
            <a:r>
              <a:rPr lang="en-US"/>
              <a:t> </a:t>
            </a:r>
          </a:p>
        </p:txBody>
      </p:sp>
      <p:cxnSp>
        <p:nvCxnSpPr>
          <p:cNvPr id="113674" name="AutoShape 10"/>
          <p:cNvCxnSpPr>
            <a:cxnSpLocks noChangeShapeType="1"/>
            <a:stCxn id="113668" idx="0"/>
            <a:endCxn id="113669" idx="1"/>
          </p:cNvCxnSpPr>
          <p:nvPr/>
        </p:nvCxnSpPr>
        <p:spPr bwMode="auto">
          <a:xfrm flipV="1">
            <a:off x="1343025" y="2206625"/>
            <a:ext cx="1019175" cy="550863"/>
          </a:xfrm>
          <a:prstGeom prst="straightConnector1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13675" name="AutoShape 11"/>
          <p:cNvCxnSpPr>
            <a:cxnSpLocks noChangeShapeType="1"/>
            <a:stCxn id="113668" idx="0"/>
            <a:endCxn id="113671" idx="1"/>
          </p:cNvCxnSpPr>
          <p:nvPr/>
        </p:nvCxnSpPr>
        <p:spPr bwMode="auto">
          <a:xfrm>
            <a:off x="1343025" y="2757488"/>
            <a:ext cx="1019175" cy="476250"/>
          </a:xfrm>
          <a:prstGeom prst="straightConnector1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13676" name="AutoShape 12"/>
          <p:cNvCxnSpPr>
            <a:cxnSpLocks noChangeShapeType="1"/>
            <a:stCxn id="113668" idx="1"/>
            <a:endCxn id="113667" idx="1"/>
          </p:cNvCxnSpPr>
          <p:nvPr/>
        </p:nvCxnSpPr>
        <p:spPr bwMode="auto">
          <a:xfrm rot="5400000" flipH="1" flipV="1">
            <a:off x="1393031" y="778670"/>
            <a:ext cx="688975" cy="1249362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13677" name="AutoShape 13"/>
          <p:cNvCxnSpPr>
            <a:cxnSpLocks noChangeShapeType="1"/>
            <a:stCxn id="113668" idx="3"/>
            <a:endCxn id="113670" idx="1"/>
          </p:cNvCxnSpPr>
          <p:nvPr/>
        </p:nvCxnSpPr>
        <p:spPr bwMode="auto">
          <a:xfrm rot="16200000" flipH="1">
            <a:off x="1473200" y="3405188"/>
            <a:ext cx="528638" cy="1249362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3678" name="Text Box 14"/>
          <p:cNvSpPr txBox="1">
            <a:spLocks noChangeArrowheads="1"/>
          </p:cNvSpPr>
          <p:nvPr/>
        </p:nvSpPr>
        <p:spPr bwMode="auto">
          <a:xfrm rot="5400000">
            <a:off x="366713" y="5522912"/>
            <a:ext cx="1614488" cy="519113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800" b="1"/>
              <a:t>WAKTU</a:t>
            </a:r>
          </a:p>
        </p:txBody>
      </p:sp>
      <p:cxnSp>
        <p:nvCxnSpPr>
          <p:cNvPr id="113679" name="AutoShape 15"/>
          <p:cNvCxnSpPr>
            <a:cxnSpLocks noChangeShapeType="1"/>
            <a:stCxn id="113678" idx="0"/>
            <a:endCxn id="113672" idx="1"/>
          </p:cNvCxnSpPr>
          <p:nvPr/>
        </p:nvCxnSpPr>
        <p:spPr bwMode="auto">
          <a:xfrm flipV="1">
            <a:off x="1435100" y="5305425"/>
            <a:ext cx="927100" cy="477838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3680" name="AutoShape 16"/>
          <p:cNvCxnSpPr>
            <a:cxnSpLocks noChangeShapeType="1"/>
            <a:stCxn id="113678" idx="0"/>
            <a:endCxn id="113673" idx="1"/>
          </p:cNvCxnSpPr>
          <p:nvPr/>
        </p:nvCxnSpPr>
        <p:spPr bwMode="auto">
          <a:xfrm>
            <a:off x="1433513" y="5781675"/>
            <a:ext cx="928687" cy="646113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8" grpId="0" animBg="1"/>
      <p:bldP spid="113669" grpId="0" animBg="1"/>
      <p:bldP spid="113670" grpId="0" animBg="1"/>
      <p:bldP spid="113671" grpId="0" animBg="1"/>
      <p:bldP spid="113672" grpId="0" animBg="1"/>
      <p:bldP spid="113673" grpId="0" animBg="1"/>
      <p:bldP spid="11367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8113" y="1127125"/>
            <a:ext cx="8548687" cy="5730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34938"/>
            <a:ext cx="8229600" cy="873125"/>
          </a:xfrm>
          <a:solidFill>
            <a:srgbClr val="9900CC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CC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FF00"/>
                </a:solidFill>
              </a:rPr>
              <a:t>KOMPETENSI PEDAGOGIK DALAM</a:t>
            </a:r>
            <a:br>
              <a:rPr lang="en-US" sz="3200" smtClean="0">
                <a:solidFill>
                  <a:srgbClr val="FFFF00"/>
                </a:solidFill>
              </a:rPr>
            </a:br>
            <a:r>
              <a:rPr lang="en-US" sz="3200" smtClean="0">
                <a:solidFill>
                  <a:srgbClr val="FFFF00"/>
                </a:solidFill>
              </a:rPr>
              <a:t>PELAKSANAAN PEMBELAJARAN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76400" y="1681163"/>
            <a:ext cx="2286000" cy="793750"/>
          </a:xfrm>
          <a:prstGeom prst="rect">
            <a:avLst/>
          </a:prstGeom>
          <a:solidFill>
            <a:srgbClr val="3366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3366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KEGIATAN</a:t>
            </a:r>
          </a:p>
          <a:p>
            <a:pPr marL="469900" indent="-469900"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 AWAL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3697288"/>
            <a:ext cx="2133600" cy="795337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660033"/>
                </a:solidFill>
              </a:rPr>
              <a:t>KEGIATAN </a:t>
            </a:r>
          </a:p>
          <a:p>
            <a:pPr marL="469900" indent="-469900"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660033"/>
                </a:solidFill>
              </a:rPr>
              <a:t>INTI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 rot="5400000">
            <a:off x="-527843" y="3572668"/>
            <a:ext cx="2489200" cy="938213"/>
          </a:xfrm>
          <a:prstGeom prst="rect">
            <a:avLst/>
          </a:prstGeom>
          <a:solidFill>
            <a:srgbClr val="0000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200" b="1">
                <a:solidFill>
                  <a:srgbClr val="FFFF00"/>
                </a:solidFill>
              </a:rPr>
              <a:t>PELAKSANAAN</a:t>
            </a:r>
          </a:p>
          <a:p>
            <a:pPr marL="469900" indent="-469900" algn="ctr">
              <a:spcBef>
                <a:spcPct val="50000"/>
              </a:spcBef>
            </a:pPr>
            <a:r>
              <a:rPr lang="en-US" sz="2200" b="1">
                <a:solidFill>
                  <a:srgbClr val="FFFF00"/>
                </a:solidFill>
              </a:rPr>
              <a:t>PEMBELAJARAN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752600" y="5781675"/>
            <a:ext cx="1828800" cy="461963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>
            <a:spAutoFit/>
            <a:flatTx/>
          </a:bodyPr>
          <a:lstStyle/>
          <a:p>
            <a:pPr marL="469900" indent="-469900" algn="ctr">
              <a:spcBef>
                <a:spcPct val="50000"/>
              </a:spcBef>
            </a:pPr>
            <a:r>
              <a:rPr lang="en-US" sz="2400"/>
              <a:t>PENUTUP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572000" y="1344613"/>
            <a:ext cx="3810000" cy="1570037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spAutoFit/>
            <a:flatTx/>
          </a:bodyPr>
          <a:lstStyle/>
          <a:p>
            <a:pPr marL="339725" indent="-339725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Kesiapan Belajar Siswa</a:t>
            </a:r>
          </a:p>
          <a:p>
            <a:pPr marL="339725" indent="-339725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Appersepsi</a:t>
            </a:r>
          </a:p>
          <a:p>
            <a:pPr marL="339725" indent="-339725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Informasi Kompetensi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648200" y="5286375"/>
            <a:ext cx="4038600" cy="1570038"/>
          </a:xfrm>
          <a:prstGeom prst="rect">
            <a:avLst/>
          </a:prstGeom>
          <a:solidFill>
            <a:srgbClr val="CCFF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66"/>
            </a:extrusionClr>
          </a:sp3d>
        </p:spPr>
        <p:txBody>
          <a:bodyPr>
            <a:spAutoFit/>
            <a:flatTx/>
          </a:bodyPr>
          <a:lstStyle/>
          <a:p>
            <a:pPr marL="280988" indent="-280988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Refleksi</a:t>
            </a:r>
          </a:p>
          <a:p>
            <a:pPr marL="280988" indent="-280988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Merangkum</a:t>
            </a:r>
          </a:p>
          <a:p>
            <a:pPr marL="280988" indent="-280988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>
                <a:solidFill>
                  <a:srgbClr val="000066"/>
                </a:solidFill>
              </a:rPr>
              <a:t>Evaluasi/Pemberian Tugas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4648200" y="3098800"/>
            <a:ext cx="4343400" cy="2190750"/>
          </a:xfrm>
          <a:prstGeom prst="rect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>
            <a:spAutoFit/>
            <a:flatTx/>
          </a:bodyPr>
          <a:lstStyle/>
          <a:p>
            <a:pPr marL="339725" indent="-339725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/>
              <a:t>Penerapan sintaksis model</a:t>
            </a:r>
          </a:p>
          <a:p>
            <a:pPr marL="339725" indent="-339725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/>
              <a:t>Sistem Sosial</a:t>
            </a:r>
          </a:p>
          <a:p>
            <a:pPr marL="339725" indent="-339725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/>
              <a:t>Prinsip Reaksi Pengelolaan</a:t>
            </a:r>
          </a:p>
          <a:p>
            <a:pPr marL="339725" indent="-339725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/>
              <a:t>Pemanfaatan Sistem Pendukung</a:t>
            </a:r>
          </a:p>
          <a:p>
            <a:pPr marL="339725" indent="-339725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200" b="1"/>
              <a:t>Dampak Instruksional</a:t>
            </a:r>
          </a:p>
        </p:txBody>
      </p:sp>
      <p:cxnSp>
        <p:nvCxnSpPr>
          <p:cNvPr id="54283" name="AutoShape 11"/>
          <p:cNvCxnSpPr>
            <a:cxnSpLocks noChangeShapeType="1"/>
            <a:stCxn id="54278" idx="1"/>
            <a:endCxn id="54276" idx="1"/>
          </p:cNvCxnSpPr>
          <p:nvPr/>
        </p:nvCxnSpPr>
        <p:spPr bwMode="auto">
          <a:xfrm rot="5400000" flipH="1" flipV="1">
            <a:off x="837406" y="1958182"/>
            <a:ext cx="719137" cy="958850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4284" name="AutoShape 12"/>
          <p:cNvCxnSpPr>
            <a:cxnSpLocks noChangeShapeType="1"/>
            <a:stCxn id="54278" idx="3"/>
            <a:endCxn id="54279" idx="1"/>
          </p:cNvCxnSpPr>
          <p:nvPr/>
        </p:nvCxnSpPr>
        <p:spPr bwMode="auto">
          <a:xfrm rot="16200000" flipH="1">
            <a:off x="870744" y="5131594"/>
            <a:ext cx="727075" cy="1036637"/>
          </a:xfrm>
          <a:prstGeom prst="bentConnector2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4285" name="AutoShape 13"/>
          <p:cNvCxnSpPr>
            <a:cxnSpLocks noChangeShapeType="1"/>
            <a:stCxn id="54278" idx="0"/>
            <a:endCxn id="54277" idx="1"/>
          </p:cNvCxnSpPr>
          <p:nvPr/>
        </p:nvCxnSpPr>
        <p:spPr bwMode="auto">
          <a:xfrm>
            <a:off x="1185863" y="4041775"/>
            <a:ext cx="566737" cy="5397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86" name="AutoShape 14"/>
          <p:cNvCxnSpPr>
            <a:cxnSpLocks noChangeShapeType="1"/>
            <a:stCxn id="54276" idx="3"/>
            <a:endCxn id="54280" idx="1"/>
          </p:cNvCxnSpPr>
          <p:nvPr/>
        </p:nvCxnSpPr>
        <p:spPr bwMode="auto">
          <a:xfrm>
            <a:off x="3962400" y="2078038"/>
            <a:ext cx="609600" cy="5080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87" name="AutoShape 15"/>
          <p:cNvCxnSpPr>
            <a:cxnSpLocks noChangeShapeType="1"/>
            <a:stCxn id="54277" idx="3"/>
            <a:endCxn id="54282" idx="1"/>
          </p:cNvCxnSpPr>
          <p:nvPr/>
        </p:nvCxnSpPr>
        <p:spPr bwMode="auto">
          <a:xfrm>
            <a:off x="3886200" y="4095750"/>
            <a:ext cx="762000" cy="98425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288" name="AutoShape 16"/>
          <p:cNvCxnSpPr>
            <a:cxnSpLocks noChangeShapeType="1"/>
            <a:stCxn id="54279" idx="3"/>
            <a:endCxn id="54281" idx="1"/>
          </p:cNvCxnSpPr>
          <p:nvPr/>
        </p:nvCxnSpPr>
        <p:spPr bwMode="auto">
          <a:xfrm>
            <a:off x="3581400" y="6013450"/>
            <a:ext cx="1066800" cy="57150"/>
          </a:xfrm>
          <a:prstGeom prst="straightConnector1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r">
              <a:spcBef>
                <a:spcPct val="50000"/>
              </a:spcBef>
            </a:pPr>
            <a:fld id="{214C9D4A-6421-42E0-8EAA-DF1832D65873}" type="slidenum">
              <a:rPr lang="en-US" sz="1400">
                <a:latin typeface="Times New Roman" pitchFamily="18" charset="0"/>
              </a:rPr>
              <a:pPr algn="r">
                <a:spcBef>
                  <a:spcPct val="50000"/>
                </a:spcBef>
              </a:pPr>
              <a:t>52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5299" name="WordArt 4"/>
          <p:cNvSpPr>
            <a:spLocks noChangeArrowheads="1" noChangeShapeType="1" noTextEdit="1"/>
          </p:cNvSpPr>
          <p:nvPr/>
        </p:nvSpPr>
        <p:spPr bwMode="auto">
          <a:xfrm>
            <a:off x="990600" y="2305050"/>
            <a:ext cx="70993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40"/>
              </a:avLst>
            </a:prstTxWarp>
          </a:bodyPr>
          <a:lstStyle/>
          <a:p>
            <a:pPr algn="ctr"/>
            <a:r>
              <a:rPr lang="en-US" sz="3600" kern="1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Terima Kasih</a:t>
            </a:r>
          </a:p>
        </p:txBody>
      </p:sp>
      <p:sp>
        <p:nvSpPr>
          <p:cNvPr id="55300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75"/>
            <a:ext cx="8229600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Prinsip Pengembangan KTSP</a:t>
            </a:r>
            <a:endParaRPr lang="id-ID" smtClean="0">
              <a:solidFill>
                <a:srgbClr val="FFFF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229600" cy="5105400"/>
          </a:xfrm>
          <a:solidFill>
            <a:srgbClr val="003300"/>
          </a:solidFill>
        </p:spPr>
        <p:txBody>
          <a:bodyPr/>
          <a:lstStyle/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Berpusat pada potensi, perkembangan, kebutuhan, dan kepentingan peserta didik dan lingkungannya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Beragam dan terpadu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Tanggap perkembangan IPTEKS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Relevan dengan kebutuhan kehidupan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Menyeluruh dan berkesinambungan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Belajar sepanjang hayat </a:t>
            </a:r>
            <a:r>
              <a:rPr lang="en-US" i="1" smtClean="0"/>
              <a:t>(life long learning)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mtClean="0"/>
              <a:t>Seimbang antara kepentingan nasional dan daerah</a:t>
            </a:r>
            <a:endParaRPr lang="id-ID" smtClean="0"/>
          </a:p>
        </p:txBody>
      </p:sp>
      <p:sp>
        <p:nvSpPr>
          <p:cNvPr id="14340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229600" cy="1116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000" smtClean="0">
                <a:solidFill>
                  <a:srgbClr val="FFFFCC"/>
                </a:solidFill>
              </a:rPr>
              <a:t>ACUAN OPERASIONAL Penyusunan KTSP</a:t>
            </a:r>
            <a:endParaRPr lang="id-ID" sz="4000" smtClean="0">
              <a:solidFill>
                <a:srgbClr val="FFFFCC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476375"/>
            <a:ext cx="8593137" cy="5343525"/>
          </a:xfrm>
          <a:solidFill>
            <a:srgbClr val="333300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Peningkatan iman, taqwa, akhlak mulia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Peningkatan potensi, kecerdasan, minat sesuai tk. perkembangan &amp; kemampuan peserta didik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Keragaman potensi &amp; karakteristik daerah/lingkungan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Tuntutan pembangunan daerah &amp; nasional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Tuntutan dunia kerja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Perkembangan IPTEKS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Agama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Dinamika perkembangan global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Persatuan nasional &amp; nilai-nilai kebangsaan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Kondisi sosial budaya masyarakat seetempat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Kesetaraan gender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rgbClr val="FFFF00"/>
                </a:solidFill>
                <a:latin typeface="Eras Demi ITC" pitchFamily="34" charset="0"/>
              </a:rPr>
              <a:t>Karakteristik satuan pendidikan</a:t>
            </a:r>
            <a:endParaRPr lang="id-ID" sz="2400" smtClean="0">
              <a:solidFill>
                <a:srgbClr val="FFFF00"/>
              </a:solidFill>
              <a:latin typeface="Eras Demi ITC" pitchFamily="34" charset="0"/>
            </a:endParaRPr>
          </a:p>
        </p:txBody>
      </p:sp>
      <p:sp>
        <p:nvSpPr>
          <p:cNvPr id="15364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441325"/>
            <a:ext cx="8229600" cy="708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KOMPONEN KTSP</a:t>
            </a:r>
            <a:endParaRPr lang="id-ID" sz="4000" smtClean="0">
              <a:solidFill>
                <a:srgbClr val="FFFF0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229600" cy="5003800"/>
          </a:xfrm>
          <a:solidFill>
            <a:srgbClr val="333300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  <a:defRPr/>
            </a:pPr>
            <a:r>
              <a:rPr lang="en-US" sz="2800" smtClean="0">
                <a:solidFill>
                  <a:schemeClr val="tx2"/>
                </a:solidFill>
                <a:latin typeface="Eras Demi ITC" pitchFamily="34" charset="0"/>
              </a:rPr>
              <a:t>TUJUAN PENDIDIKAN TINGKAT SATDIK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  <a:defRPr/>
            </a:pPr>
            <a:r>
              <a:rPr lang="en-US" sz="2800" smtClean="0">
                <a:solidFill>
                  <a:schemeClr val="tx2"/>
                </a:solidFill>
                <a:latin typeface="Eras Demi ITC" pitchFamily="34" charset="0"/>
              </a:rPr>
              <a:t>STUKTUR &amp; MUATAN KTSP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Mata pelajaran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Muatan lokal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Kegiatan pengembangan diri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Pengaturan beban belajar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Ketuntasan belajar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Kenaikan kelas &amp; kelulusan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Penjurusan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Pendidikan kecakapan hidup</a:t>
            </a:r>
          </a:p>
          <a:p>
            <a:pPr marL="11557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400" smtClean="0">
                <a:solidFill>
                  <a:schemeClr val="tx2"/>
                </a:solidFill>
                <a:latin typeface="Eras Demi ITC" pitchFamily="34" charset="0"/>
              </a:rPr>
              <a:t>Pendidikan berbasis keunggulan lokal &amp; global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  <a:defRPr/>
            </a:pPr>
            <a:r>
              <a:rPr lang="en-US" sz="2800" smtClean="0">
                <a:solidFill>
                  <a:schemeClr val="tx2"/>
                </a:solidFill>
                <a:latin typeface="Eras Demi ITC" pitchFamily="34" charset="0"/>
              </a:rPr>
              <a:t>KALENDER PENDIDIKAN</a:t>
            </a:r>
            <a:endParaRPr lang="id-ID" sz="2800" smtClean="0">
              <a:solidFill>
                <a:schemeClr val="tx2"/>
              </a:solidFill>
              <a:latin typeface="Eras Demi ITC" pitchFamily="34" charset="0"/>
            </a:endParaRPr>
          </a:p>
        </p:txBody>
      </p:sp>
      <p:sp>
        <p:nvSpPr>
          <p:cNvPr id="16388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0700"/>
            <a:ext cx="8229600" cy="896938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FFFF00"/>
                </a:solidFill>
              </a:rPr>
              <a:t>Pengembangan SILABUS</a:t>
            </a:r>
            <a:endParaRPr lang="id-ID" sz="5400" smtClean="0">
              <a:solidFill>
                <a:srgbClr val="FFFF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803400"/>
            <a:ext cx="8724900" cy="4751388"/>
          </a:xfrm>
          <a:solidFill>
            <a:srgbClr val="000066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/>
              <a:t>Silabus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RENCANA PEMBELAJARAN pada suatu dan/atau kelompok mata pelajaran/tema  mencakup: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standar kompetensi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kompetensi dasar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materi pokok/pembelajaran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kegiatan pembelajaran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indikator pencapaian kompetensi untuk penilaian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Pendidikan karakter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alokasi waktu</a:t>
            </a:r>
          </a:p>
          <a:p>
            <a:pPr marL="508000" lvl="1" indent="-392113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rgbClr val="FFFF00"/>
                </a:solidFill>
              </a:rPr>
              <a:t>sumber belajar.</a:t>
            </a:r>
            <a:endParaRPr lang="id-ID" smtClean="0">
              <a:solidFill>
                <a:srgbClr val="FFFF00"/>
              </a:solidFill>
            </a:endParaRPr>
          </a:p>
        </p:txBody>
      </p:sp>
      <p:sp>
        <p:nvSpPr>
          <p:cNvPr id="17412" name="AutoShape 5">
            <a:hlinkClick r:id="rId2" action="ppaction://hlinkpres?slideindex=1&amp;slidetitle=PEMBEKALAN PENGAJARAN MIKRO/PPL I" highlightClick="1"/>
          </p:cNvPr>
          <p:cNvSpPr>
            <a:spLocks noChangeArrowheads="1"/>
          </p:cNvSpPr>
          <p:nvPr/>
        </p:nvSpPr>
        <p:spPr bwMode="auto">
          <a:xfrm>
            <a:off x="7067550" y="4933950"/>
            <a:ext cx="1828800" cy="1676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2126</Words>
  <Application>Microsoft Office PowerPoint</Application>
  <PresentationFormat>On-screen Show (4:3)</PresentationFormat>
  <Paragraphs>371</Paragraphs>
  <Slides>52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Garamond</vt:lpstr>
      <vt:lpstr>Arial</vt:lpstr>
      <vt:lpstr>Arial Narrow</vt:lpstr>
      <vt:lpstr>Wingdings</vt:lpstr>
      <vt:lpstr>Eras Demi ITC</vt:lpstr>
      <vt:lpstr>Trebuchet MS</vt:lpstr>
      <vt:lpstr>Arial Rounded MT Bold</vt:lpstr>
      <vt:lpstr>Times New Roman</vt:lpstr>
      <vt:lpstr>Algerian</vt:lpstr>
      <vt:lpstr>Teamwork</vt:lpstr>
      <vt:lpstr>Microsoft Office Word Document</vt:lpstr>
      <vt:lpstr>KURIKULUM TINGKAT SATUAN PENDIDIKAN</vt:lpstr>
      <vt:lpstr>KURIKULUM 2013 ? (Berbasis Scientific Approach)</vt:lpstr>
      <vt:lpstr>Landasan &amp; Acuan Penyusunan &amp; Pengembangan KTSP</vt:lpstr>
      <vt:lpstr>KURIKULUM</vt:lpstr>
      <vt:lpstr>KTSP</vt:lpstr>
      <vt:lpstr>Prinsip Pengembangan KTSP</vt:lpstr>
      <vt:lpstr>ACUAN OPERASIONAL Penyusunan KTSP</vt:lpstr>
      <vt:lpstr>KOMPONEN KTSP</vt:lpstr>
      <vt:lpstr>Pengembangan SILABUS</vt:lpstr>
      <vt:lpstr>Prinsip PENGEMBANGAN SILABUS</vt:lpstr>
      <vt:lpstr>Prinsip PENGEMBANGAN SILABUS</vt:lpstr>
      <vt:lpstr>Prinsip PENGEMBANGAN SILABUS</vt:lpstr>
      <vt:lpstr>UNIT WAKTU SILABUS</vt:lpstr>
      <vt:lpstr>SIAPA Pengembang Silabus ?</vt:lpstr>
      <vt:lpstr>Langkah-langkah  Penyusunan SILABUS</vt:lpstr>
      <vt:lpstr>LANGKAH-LANGKAH PENYUSUNAN SILABUS</vt:lpstr>
      <vt:lpstr>Slide 17</vt:lpstr>
      <vt:lpstr>Slide 18</vt:lpstr>
      <vt:lpstr>Slide 19</vt:lpstr>
      <vt:lpstr>Slide 20</vt:lpstr>
      <vt:lpstr>Slide 21</vt:lpstr>
      <vt:lpstr>Slide 22</vt:lpstr>
      <vt:lpstr>Contoh Model Silabus</vt:lpstr>
      <vt:lpstr>Contoh Silabus FORMAT KOLOM</vt:lpstr>
      <vt:lpstr>Contoh Silabus FORMAT URAIAN</vt:lpstr>
      <vt:lpstr>Pengembangan SILABUS berkelanjutan</vt:lpstr>
      <vt:lpstr>Tahap Penyusunan KTSP</vt:lpstr>
      <vt:lpstr>PEMBERLAKUAN KTSP</vt:lpstr>
      <vt:lpstr>PENGEMBANGAN  RENCANA PELAKSANAAN PEMBELAJARAN (RPP)</vt:lpstr>
      <vt:lpstr>Slide 30</vt:lpstr>
      <vt:lpstr>ALUR RPP</vt:lpstr>
      <vt:lpstr>  KOMPONEN RPP (minimal)</vt:lpstr>
      <vt:lpstr>  Rencana Pelaksanaan Pembelajaran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Komponen Rencana Pelaksanaan Pembelajaran</vt:lpstr>
      <vt:lpstr>PENILAIAN PROSES DAN  HASIL BELAJAR</vt:lpstr>
      <vt:lpstr>KOMPETENSI PEDAGOGIK DALAM PERENCANAAN PEMBELAJARAN</vt:lpstr>
      <vt:lpstr>LANJUTAN</vt:lpstr>
      <vt:lpstr>LANJUTAN</vt:lpstr>
      <vt:lpstr>LANJUTAN</vt:lpstr>
      <vt:lpstr>LANJUTAN</vt:lpstr>
      <vt:lpstr>LANJUTAN</vt:lpstr>
      <vt:lpstr>KOMPETENSI PEDAGOGIK DALAM PELAKSANAAN PEMBELAJARAN</vt:lpstr>
      <vt:lpstr>Slide 52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SILABUS</dc:title>
  <dc:creator>Welcome</dc:creator>
  <cp:lastModifiedBy>Perancis</cp:lastModifiedBy>
  <cp:revision>135</cp:revision>
  <dcterms:created xsi:type="dcterms:W3CDTF">2006-06-30T07:37:48Z</dcterms:created>
  <dcterms:modified xsi:type="dcterms:W3CDTF">2015-03-23T08:11:18Z</dcterms:modified>
</cp:coreProperties>
</file>