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418" r:id="rId2"/>
    <p:sldId id="430" r:id="rId3"/>
    <p:sldId id="422" r:id="rId4"/>
    <p:sldId id="424" r:id="rId5"/>
    <p:sldId id="419" r:id="rId6"/>
    <p:sldId id="414" r:id="rId7"/>
    <p:sldId id="284" r:id="rId8"/>
    <p:sldId id="286" r:id="rId9"/>
    <p:sldId id="303" r:id="rId10"/>
    <p:sldId id="301" r:id="rId11"/>
    <p:sldId id="298" r:id="rId12"/>
    <p:sldId id="350" r:id="rId13"/>
    <p:sldId id="351" r:id="rId14"/>
    <p:sldId id="405" r:id="rId15"/>
    <p:sldId id="407" r:id="rId16"/>
    <p:sldId id="409" r:id="rId17"/>
    <p:sldId id="355" r:id="rId18"/>
    <p:sldId id="415" r:id="rId19"/>
    <p:sldId id="416" r:id="rId20"/>
    <p:sldId id="417" r:id="rId21"/>
    <p:sldId id="354" r:id="rId22"/>
    <p:sldId id="318" r:id="rId23"/>
    <p:sldId id="349" r:id="rId24"/>
    <p:sldId id="42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000"/>
    <a:srgbClr val="9E0000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320" y="-90"/>
      </p:cViewPr>
      <p:guideLst>
        <p:guide orient="horz" pos="4319"/>
        <p:guide pos="54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0050B-1249-8446-A8A6-89694ABD0D2B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F23D9-3D00-874D-A2D1-124F3C3BF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1480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+++ APBN 1.200 T </a:t>
            </a:r>
            <a:r>
              <a:rPr lang="en-US" err="1" smtClean="0"/>
              <a:t>tidak</a:t>
            </a:r>
            <a:r>
              <a:rPr lang="en-US" baseline="0" err="1" smtClean="0"/>
              <a:t>masukakalutk</a:t>
            </a:r>
            <a:r>
              <a:rPr lang="en-US" baseline="0" smtClean="0"/>
              <a:t> Indonesia!</a:t>
            </a:r>
            <a:endParaRPr lang="en-US" smtClean="0"/>
          </a:p>
          <a:p>
            <a:r>
              <a:rPr lang="en-US" smtClean="0"/>
              <a:t>+ </a:t>
            </a:r>
            <a:r>
              <a:rPr lang="en-US" err="1" smtClean="0"/>
              <a:t>PenghasilandibawahRp</a:t>
            </a:r>
            <a:r>
              <a:rPr lang="en-US" smtClean="0"/>
              <a:t>. 7.000/hari </a:t>
            </a:r>
            <a:r>
              <a:rPr lang="en-US" err="1" smtClean="0"/>
              <a:t>tidakdihitungsebagaiorangmiskindinegeriini</a:t>
            </a:r>
            <a:endParaRPr lang="en-US" smtClean="0"/>
          </a:p>
          <a:p>
            <a:r>
              <a:rPr lang="en-US" smtClean="0"/>
              <a:t>+ </a:t>
            </a:r>
            <a:r>
              <a:rPr lang="en-US" err="1" smtClean="0"/>
              <a:t>Jumlahpengangguran</a:t>
            </a:r>
            <a:r>
              <a:rPr lang="en-US" smtClean="0"/>
              <a:t> 2x </a:t>
            </a:r>
            <a:r>
              <a:rPr lang="en-US" err="1" smtClean="0"/>
              <a:t>lebihbesardaripendudukbenuaaustralia</a:t>
            </a:r>
            <a:endParaRPr lang="en-US" smtClean="0"/>
          </a:p>
          <a:p>
            <a:r>
              <a:rPr lang="en-US" smtClean="0"/>
              <a:t>+ </a:t>
            </a:r>
            <a:r>
              <a:rPr lang="en-US" err="1" smtClean="0"/>
              <a:t>Miskinbukanhanyadhuafa</a:t>
            </a:r>
            <a:r>
              <a:rPr lang="en-US" smtClean="0"/>
              <a:t>, </a:t>
            </a:r>
            <a:r>
              <a:rPr lang="en-US" err="1" smtClean="0"/>
              <a:t>tapisemuasektor</a:t>
            </a:r>
            <a:endParaRPr lang="en-US" smtClean="0"/>
          </a:p>
          <a:p>
            <a:r>
              <a:rPr lang="en-US" smtClean="0"/>
              <a:t>+ </a:t>
            </a:r>
            <a:r>
              <a:rPr lang="en-US" err="1" smtClean="0"/>
              <a:t>Kehidupan</a:t>
            </a:r>
            <a:r>
              <a:rPr lang="en-US" smtClean="0"/>
              <a:t> yang </a:t>
            </a:r>
            <a:r>
              <a:rPr lang="en-US" err="1" smtClean="0"/>
              <a:t>mahalbagimasyarakat</a:t>
            </a:r>
            <a:r>
              <a:rPr lang="en-US" smtClean="0"/>
              <a:t>, </a:t>
            </a:r>
            <a:r>
              <a:rPr lang="en-US" err="1" smtClean="0"/>
              <a:t>tidakbisaberobatsebagaihallumrah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A93621-2C12-EE48-8A1E-38592052939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+ Pembangunan karakter hanya ada di workshop dan seminar, TIDAK DALAM KEHIDUPAN SEHARI - HARI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524A93-7DD4-6743-847A-FBD00F95C1B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 typeface="Wingdings" charset="2"/>
              <a:buChar char="à"/>
            </a:pPr>
            <a:r>
              <a:rPr lang="en-US" baseline="0" dirty="0" err="1" smtClean="0">
                <a:sym typeface="Wingdings"/>
              </a:rPr>
              <a:t>Demokrasijustrumenghilangkankepemimpinan</a:t>
            </a:r>
            <a:endParaRPr lang="en-US" dirty="0" smtClean="0">
              <a:sym typeface="Wingdings"/>
            </a:endParaRPr>
          </a:p>
          <a:p>
            <a:pPr>
              <a:buFont typeface="Wingdings" charset="2"/>
              <a:buChar char="à"/>
            </a:pPr>
            <a:r>
              <a:rPr lang="en-US" dirty="0" smtClean="0"/>
              <a:t>Negara </a:t>
            </a:r>
            <a:r>
              <a:rPr lang="en-US" dirty="0" err="1" smtClean="0"/>
              <a:t>tidakhadirdalam</a:t>
            </a:r>
            <a:r>
              <a:rPr lang="en-US" baseline="0" dirty="0" err="1" smtClean="0"/>
              <a:t>banyakhal</a:t>
            </a:r>
            <a:r>
              <a:rPr lang="en-US" baseline="0" dirty="0" smtClean="0"/>
              <a:t>. </a:t>
            </a:r>
          </a:p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C80DF6-5043-7842-A449-1F3F67DCCBA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+ Pembangunan karakter hanya ada di workshop dan seminar, TIDAK DALAM KEHIDUPAN SEHARI - HARI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C80DF6-5043-7842-A449-1F3F67DCCBA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49C55A-5458-2842-AC8D-BAC64421910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1E7485-74F2-B549-AF13-BC3B29F80F0C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503883-D152-9846-9F84-D16BFB600F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9098"/>
            <a:ext cx="8229600" cy="5637065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6" name="Picture 5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87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9405" y="1765003"/>
            <a:ext cx="4125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BELI INDONESIA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7" descr="logo IIBF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610" y="5065062"/>
            <a:ext cx="2794190" cy="179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3400" y="6048435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err="1">
                <a:latin typeface="Myriad Pro Semibold"/>
                <a:cs typeface="Myriad Pro Semibold"/>
              </a:rPr>
              <a:t>Kembalinya dominasi asing!</a:t>
            </a:r>
            <a:endParaRPr lang="en-US" sz="3000">
              <a:latin typeface="Myriad Pro Semibold"/>
              <a:cs typeface="Myriad Pro Semibol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4740346"/>
            <a:ext cx="8229600" cy="86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cap="all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C00000"/>
                    </a:gs>
                    <a:gs pos="50000">
                      <a:srgbClr val="FFFF00">
                        <a:lumMod val="90000"/>
                      </a:srgbClr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"/>
                <a:cs typeface="Myriad Pro"/>
              </a:rPr>
              <a:t>TANDA BAHAYA </a:t>
            </a:r>
            <a:r>
              <a:rPr lang="en-US" sz="4400" b="1" cap="all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800000"/>
                    </a:gs>
                    <a:gs pos="53000">
                      <a:srgbClr val="FF0000"/>
                    </a:gs>
                    <a:gs pos="47000">
                      <a:srgbClr val="FF0000"/>
                    </a:gs>
                    <a:gs pos="99000">
                      <a:srgbClr val="800000"/>
                    </a:gs>
                    <a:gs pos="100000">
                      <a:srgbClr val="8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"/>
                <a:cs typeface="Myriad Pro"/>
              </a:rPr>
              <a:t>#4</a:t>
            </a:r>
            <a:endParaRPr kumimoji="0" lang="en-US" sz="4400" b="1" i="0" u="none" strike="noStrike" kern="1200" cap="all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7" name="Picture 6" descr="logo IIBF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okx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425707" y="1376482"/>
            <a:ext cx="8434957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Indonesia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memakai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160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juta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kali/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hari</a:t>
            </a: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yriad Pro Semibold"/>
              <a:ea typeface="Arial" charset="0"/>
              <a:cs typeface="Myriad Pro Semibold"/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200.000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hak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paten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di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Indonesia, 350 paten/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hari</a:t>
            </a: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yriad Pro Semibold"/>
              <a:ea typeface="Arial" charset="0"/>
              <a:cs typeface="Myriad Pro Semibold"/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40% </a:t>
            </a:r>
            <a:r>
              <a:rPr lang="en-US" sz="2800" b="1" dirty="0" err="1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pasarnya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</a:t>
            </a:r>
            <a:r>
              <a:rPr lang="en-US" sz="2800" b="1" dirty="0" err="1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adalah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Indonesia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Di Indonesia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mencetakRp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. 20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Trilyun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/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tahun</a:t>
            </a: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yriad Pro Semibold"/>
              <a:ea typeface="Arial" charset="0"/>
              <a:cs typeface="Myriad Pro Semibold"/>
            </a:endParaRPr>
          </a:p>
          <a:p>
            <a:pPr>
              <a:lnSpc>
                <a:spcPct val="125000"/>
              </a:lnSpc>
              <a:buClr>
                <a:srgbClr val="FF0000"/>
              </a:buClr>
            </a:pP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yriad Pro Semibold"/>
              <a:ea typeface="Arial" charset="0"/>
              <a:cs typeface="Myriad Pro Semibold"/>
            </a:endParaRPr>
          </a:p>
        </p:txBody>
      </p:sp>
      <p:pic>
        <p:nvPicPr>
          <p:cNvPr id="8" name="Picture 7" descr="logo IIBF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ok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682429" y="1476615"/>
            <a:ext cx="81113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Kuasai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93%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pasar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AMDK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di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Indonesia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7,2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Milyar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liter/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tahun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=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Rp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. 10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Trilyun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/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tahun</a:t>
            </a: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yriad Pro Semibold"/>
              <a:ea typeface="Arial" charset="0"/>
              <a:cs typeface="Myriad Pro Semibold"/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 err="1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Telah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</a:t>
            </a:r>
            <a:r>
              <a:rPr lang="en-US" sz="2800" b="1" dirty="0" err="1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merambah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</a:t>
            </a:r>
            <a:r>
              <a:rPr lang="en-US" sz="2800" b="1" dirty="0" err="1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ke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air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tanah</a:t>
            </a: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yriad Pro Semibold"/>
              <a:ea typeface="Arial" charset="0"/>
              <a:cs typeface="Myriad Pro Semibold"/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Pajak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air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hanya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Rp.5/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lt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,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hanyaRp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. 35milyar</a:t>
            </a:r>
          </a:p>
        </p:txBody>
      </p:sp>
      <p:pic>
        <p:nvPicPr>
          <p:cNvPr id="8" name="Picture 7" descr="logo IIBF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okx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456126" y="1364308"/>
            <a:ext cx="8357609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Produksi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1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Juta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liter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susu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/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hari</a:t>
            </a: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yriad Pro Semibold"/>
              <a:ea typeface="Arial" charset="0"/>
              <a:cs typeface="Myriad Pro Semibold"/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Mengatur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80% </a:t>
            </a:r>
            <a:r>
              <a:rPr lang="en-US" sz="2800" b="1" dirty="0" err="1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petani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</a:t>
            </a:r>
            <a:r>
              <a:rPr lang="en-US" sz="2800" b="1" dirty="0" err="1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susu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</a:t>
            </a:r>
            <a:r>
              <a:rPr lang="en-US" sz="2800" b="1" dirty="0" err="1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lokal</a:t>
            </a: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yriad Pro Semibold"/>
              <a:ea typeface="Arial" charset="0"/>
              <a:cs typeface="Myriad Pro Semibold"/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Kuasai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50% </a:t>
            </a:r>
            <a:r>
              <a:rPr lang="en-US" sz="2800" b="1" dirty="0" err="1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pasar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</a:t>
            </a:r>
            <a:r>
              <a:rPr lang="en-US" sz="2800" b="1" dirty="0" err="1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susu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di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Indonesia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Transaksi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di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 Indonesia </a:t>
            </a:r>
            <a:r>
              <a:rPr lang="en-US" sz="32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Rp</a:t>
            </a:r>
            <a:r>
              <a:rPr lang="en-US" sz="32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. 200 </a:t>
            </a:r>
            <a:r>
              <a:rPr lang="en-US" sz="32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Triliun</a:t>
            </a: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/</a:t>
            </a:r>
            <a:r>
              <a:rPr lang="en-US" sz="28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 Semibold"/>
                <a:ea typeface="Arial" charset="0"/>
                <a:cs typeface="Myriad Pro Semibold"/>
              </a:rPr>
              <a:t>tahun</a:t>
            </a: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yriad Pro Semibold"/>
              <a:ea typeface="Arial" charset="0"/>
              <a:cs typeface="Myriad Pro Semibold"/>
            </a:endParaRPr>
          </a:p>
        </p:txBody>
      </p:sp>
      <p:pic>
        <p:nvPicPr>
          <p:cNvPr id="30723" name="Picture 6" descr="nest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869" y="5609971"/>
            <a:ext cx="32861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 IIBF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13895" y="5037864"/>
            <a:ext cx="2838737" cy="1158221"/>
          </a:xfrm>
          <a:effectLst>
            <a:outerShdw blurRad="63500" dist="38100" dir="2700000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en-US" sz="6400" b="1" smtClean="0">
                <a:solidFill>
                  <a:schemeClr val="bg1"/>
                </a:solidFill>
                <a:cs typeface="+mn-cs"/>
              </a:rPr>
              <a:t>1976</a:t>
            </a:r>
          </a:p>
        </p:txBody>
      </p:sp>
      <p:pic>
        <p:nvPicPr>
          <p:cNvPr id="2062" name="Content Placeholder 19" descr="NAS-332-superpuma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43500" y="2994819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4" descr="Bacharuddin_Jusuf_Habibie_official_portrai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048" y="1517936"/>
            <a:ext cx="2270696" cy="261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5" descr="nc212-u61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3032" y="1517936"/>
            <a:ext cx="2468880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47049" y="4163087"/>
            <a:ext cx="22706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Calibri" charset="0"/>
              </a:rPr>
              <a:t>Prof</a:t>
            </a:r>
            <a:r>
              <a:rPr lang="en-US" b="1" smtClean="0">
                <a:latin typeface="Calibri" charset="0"/>
              </a:rPr>
              <a:t>. DR. B.J</a:t>
            </a:r>
            <a:r>
              <a:rPr lang="en-US" b="1">
                <a:latin typeface="Calibri" charset="0"/>
              </a:rPr>
              <a:t>. </a:t>
            </a:r>
            <a:r>
              <a:rPr lang="en-US" b="1" err="1">
                <a:latin typeface="Calibri" charset="0"/>
              </a:rPr>
              <a:t>Habibie</a:t>
            </a:r>
            <a:endParaRPr lang="en-US" b="1">
              <a:latin typeface="Calibri" charset="0"/>
            </a:endParaRPr>
          </a:p>
        </p:txBody>
      </p:sp>
      <p:pic>
        <p:nvPicPr>
          <p:cNvPr id="2054" name="Picture 8" descr="nbo-105_0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8529" y="1144928"/>
            <a:ext cx="2194560" cy="139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4158089" y="3216760"/>
            <a:ext cx="878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NC-212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6979482" y="2548176"/>
            <a:ext cx="1032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NBO-105</a:t>
            </a:r>
          </a:p>
        </p:txBody>
      </p:sp>
      <p:pic>
        <p:nvPicPr>
          <p:cNvPr id="2057" name="Picture 11" descr="NBell-412 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3032" y="3696442"/>
            <a:ext cx="2468880" cy="1673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8" name="TextBox 12"/>
          <p:cNvSpPr txBox="1">
            <a:spLocks noChangeArrowheads="1"/>
          </p:cNvSpPr>
          <p:nvPr/>
        </p:nvSpPr>
        <p:spPr bwMode="auto">
          <a:xfrm>
            <a:off x="4046680" y="5426121"/>
            <a:ext cx="1101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NBell-412</a:t>
            </a:r>
          </a:p>
        </p:txBody>
      </p:sp>
      <p:pic>
        <p:nvPicPr>
          <p:cNvPr id="2059" name="Picture 13" descr="SA-330 Pum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98529" y="2961569"/>
            <a:ext cx="2194560" cy="1497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6705401" y="4486195"/>
            <a:ext cx="1580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NSA-330 Puma</a:t>
            </a: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4186378" y="6178766"/>
            <a:ext cx="2178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Calibri" charset="0"/>
              </a:rPr>
              <a:t>NSA-332 Super Puma</a:t>
            </a:r>
          </a:p>
        </p:txBody>
      </p:sp>
      <p:pic>
        <p:nvPicPr>
          <p:cNvPr id="17" name="Picture 16" descr="logo IIBF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sz="half" idx="1"/>
          </p:nvPr>
        </p:nvSpPr>
        <p:spPr>
          <a:xfrm>
            <a:off x="313895" y="5037864"/>
            <a:ext cx="2838737" cy="1158221"/>
          </a:xfrm>
          <a:effectLst>
            <a:outerShdw blurRad="63500" dist="38100" dir="2700000" rotWithShape="0">
              <a:srgbClr val="000000">
                <a:alpha val="42998"/>
              </a:srgb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en-US" sz="6400" b="1" smtClean="0">
                <a:solidFill>
                  <a:schemeClr val="bg1"/>
                </a:solidFill>
                <a:cs typeface="+mn-cs"/>
              </a:rPr>
              <a:t>1997</a:t>
            </a:r>
          </a:p>
        </p:txBody>
      </p:sp>
      <p:sp>
        <p:nvSpPr>
          <p:cNvPr id="6146" name="Content Placeholder 3"/>
          <p:cNvSpPr>
            <a:spLocks noGrp="1"/>
          </p:cNvSpPr>
          <p:nvPr>
            <p:ph sz="half" idx="2"/>
          </p:nvPr>
        </p:nvSpPr>
        <p:spPr>
          <a:xfrm>
            <a:off x="0" y="1442552"/>
            <a:ext cx="9144000" cy="39810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500" b="1" smtClean="0"/>
              <a:t>IMF Minta Agar IPTN Dihentikan</a:t>
            </a:r>
            <a:endParaRPr lang="en-US" sz="2000"/>
          </a:p>
        </p:txBody>
      </p:sp>
      <p:pic>
        <p:nvPicPr>
          <p:cNvPr id="6148" name="Picture 7" descr="soehat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9181" y="1906613"/>
            <a:ext cx="3642463" cy="253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8" descr="MichelCamdessusIndonesi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0669" y="1910685"/>
            <a:ext cx="2764151" cy="254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Picture 10" descr="global economic crisi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0669" y="4722125"/>
            <a:ext cx="2764151" cy="165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logo IIBF-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65179" y="1317001"/>
            <a:ext cx="4400976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b="1" smtClean="0"/>
              <a:t>12.000 Orang Berbakat Harus Di PHK</a:t>
            </a:r>
            <a:endParaRPr lang="en-US" sz="3200" b="1"/>
          </a:p>
        </p:txBody>
      </p:sp>
      <p:sp>
        <p:nvSpPr>
          <p:cNvPr id="6" name="Subtitle 2"/>
          <p:cNvSpPr>
            <a:spLocks noGrp="1"/>
          </p:cNvSpPr>
          <p:nvPr>
            <p:ph sz="half" idx="1"/>
          </p:nvPr>
        </p:nvSpPr>
        <p:spPr>
          <a:xfrm>
            <a:off x="259306" y="5212313"/>
            <a:ext cx="2934270" cy="727868"/>
          </a:xfrm>
          <a:effectLst>
            <a:outerShdw blurRad="63500" dist="38100" dir="2700000" rotWithShape="0">
              <a:srgbClr val="000000">
                <a:alpha val="42998"/>
              </a:srgb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en-US" sz="4000" b="1" smtClean="0">
                <a:solidFill>
                  <a:schemeClr val="bg1"/>
                </a:solidFill>
                <a:cs typeface="+mn-cs"/>
              </a:rPr>
              <a:t>1994-2003</a:t>
            </a:r>
          </a:p>
        </p:txBody>
      </p:sp>
      <p:pic>
        <p:nvPicPr>
          <p:cNvPr id="7172" name="Picture 4" descr="demo karyawan d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9239" y="4485871"/>
            <a:ext cx="2834640" cy="1861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6" descr="demo ipt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322" y="1562665"/>
            <a:ext cx="4073857" cy="2991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8" descr="karyawan1 demo pt d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9239" y="2376981"/>
            <a:ext cx="2833678" cy="1945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logo IIBF-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2okx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21024"/>
            <a:ext cx="9144000" cy="3424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Pasar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textile </a:t>
            </a:r>
            <a:r>
              <a:rPr lang="id-ID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80%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dikuasai</a:t>
            </a:r>
            <a:r>
              <a:rPr lang="id-ID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produk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asing</a:t>
            </a:r>
            <a:endParaRPr lang="en-US" sz="2800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F0000"/>
              </a:buClr>
            </a:pP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Pasar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80%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dikuasai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produk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asing</a:t>
            </a:r>
            <a:endParaRPr lang="en-US" sz="2800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F0000"/>
              </a:buClr>
            </a:pP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Technology 92%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impor</a:t>
            </a:r>
            <a:endParaRPr lang="en-US" sz="2800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F0000"/>
              </a:buClr>
            </a:pP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buah-buahan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sayuran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beras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hingga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garam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14000"/>
              </a:lnSpc>
              <a:buClr>
                <a:srgbClr val="FF0000"/>
              </a:buClr>
            </a:pPr>
            <a:endParaRPr lang="en-US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F0000"/>
              </a:buClr>
            </a:pP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Pertambangan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buClr>
                <a:srgbClr val="FF0000"/>
              </a:buClr>
            </a:pP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Minyak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Tembaga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Batubara</a:t>
            </a:r>
          </a:p>
          <a:p>
            <a:pPr algn="ctr">
              <a:buClr>
                <a:srgbClr val="FF0000"/>
              </a:buClr>
            </a:pP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dikuasai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asing</a:t>
            </a:r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65120"/>
            <a:ext cx="9144000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5400" b="1" smtClean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Myriad Pro"/>
                <a:cs typeface="Myriad Pro"/>
              </a:rPr>
              <a:t>Siapa Tuan di </a:t>
            </a:r>
            <a:r>
              <a:rPr lang="en-US" sz="5400" b="1" smtClean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Myriad Pro"/>
                <a:cs typeface="Myriad Pro"/>
              </a:rPr>
              <a:t>R</a:t>
            </a:r>
            <a:r>
              <a:rPr lang="id-ID" sz="5400" b="1" smtClean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Myriad Pro"/>
                <a:cs typeface="Myriad Pro"/>
              </a:rPr>
              <a:t>umahKita?</a:t>
            </a:r>
            <a:endParaRPr lang="en-US" sz="5400" b="1" smtClean="0">
              <a:ln w="19050">
                <a:solidFill>
                  <a:schemeClr val="bg1"/>
                </a:solidFill>
              </a:ln>
              <a:gradFill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Myriad Pro"/>
              <a:cs typeface="Myriad Pro"/>
            </a:endParaRPr>
          </a:p>
        </p:txBody>
      </p:sp>
      <p:pic>
        <p:nvPicPr>
          <p:cNvPr id="10" name="Picture 9" descr="logo IIBF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ogo IIBF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3400" y="6048435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smtClean="0">
                <a:latin typeface="Myriad Pro Semibold"/>
                <a:cs typeface="Myriad Pro Semibold"/>
              </a:rPr>
              <a:t>Freeport</a:t>
            </a:r>
            <a:endParaRPr lang="en-US" sz="3000">
              <a:latin typeface="Myriad Pro Semibold"/>
              <a:cs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1940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logo IIBF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33400" y="6048435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 smtClean="0">
                <a:latin typeface="Myriad Pro Semibold"/>
                <a:cs typeface="Myriad Pro Semibold"/>
              </a:rPr>
              <a:t>		Exxon Mobil</a:t>
            </a:r>
            <a:endParaRPr lang="en-US" sz="3000" dirty="0">
              <a:latin typeface="Myriad Pro Semibold"/>
              <a:cs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424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 APA DENGAN GERAKAN BELI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INDONESIA 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jati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mamilih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lain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indonesia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3 </a:t>
            </a:r>
            <a:r>
              <a:rPr lang="en-US" dirty="0" err="1" smtClean="0"/>
              <a:t>gerakan</a:t>
            </a:r>
            <a:r>
              <a:rPr lang="en-US" dirty="0" smtClean="0"/>
              <a:t> :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indonesia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Membela</a:t>
            </a:r>
            <a:r>
              <a:rPr lang="en-US" dirty="0" smtClean="0"/>
              <a:t> </a:t>
            </a:r>
            <a:r>
              <a:rPr lang="en-US" dirty="0" err="1" smtClean="0"/>
              <a:t>indonesia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Menghidupkan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persaudaraan</a:t>
            </a: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  <a:p>
            <a:pPr marL="651510" indent="-514350"/>
            <a:endParaRPr lang="en-US" dirty="0" smtClean="0"/>
          </a:p>
          <a:p>
            <a:pPr marL="651510" indent="-514350"/>
            <a:endParaRPr lang="en-US" dirty="0" smtClean="0"/>
          </a:p>
          <a:p>
            <a:pPr marL="651510" indent="-514350"/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darimembeli</a:t>
            </a:r>
            <a:r>
              <a:rPr lang="en-US" dirty="0" smtClean="0"/>
              <a:t> </a:t>
            </a:r>
            <a:r>
              <a:rPr lang="en-US" dirty="0" err="1" smtClean="0"/>
              <a:t>pabrik,memilih</a:t>
            </a:r>
            <a:r>
              <a:rPr lang="en-US" dirty="0" smtClean="0"/>
              <a:t> </a:t>
            </a:r>
            <a:r>
              <a:rPr lang="en-US" dirty="0" err="1" smtClean="0"/>
              <a:t>karyawan,sampai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Bank </a:t>
            </a:r>
            <a:r>
              <a:rPr lang="en-US" dirty="0" err="1" smtClean="0"/>
              <a:t>indonesia</a:t>
            </a:r>
            <a:r>
              <a:rPr lang="en-US" dirty="0" smtClean="0"/>
              <a:t>.</a:t>
            </a:r>
          </a:p>
          <a:p>
            <a:pPr marL="65151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ogo IIBF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3400" y="6048435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smtClean="0">
                <a:latin typeface="Myriad Pro Semibold"/>
                <a:cs typeface="Myriad Pro Semibold"/>
              </a:rPr>
              <a:t>Krakatau Steel - Garuda Indonesia - PTPN</a:t>
            </a:r>
            <a:endParaRPr lang="en-US" sz="3000">
              <a:latin typeface="Myriad Pro Semibold"/>
              <a:cs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8437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okx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go IIBF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43159"/>
            <a:ext cx="9144000" cy="151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800" b="1" dirty="0" err="1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Mengapa</a:t>
            </a:r>
            <a:r>
              <a:rPr lang="en-US" sz="3800" b="1" dirty="0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 </a:t>
            </a:r>
            <a:r>
              <a:rPr lang="en-US" sz="3800" b="1" dirty="0" err="1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banyak</a:t>
            </a:r>
            <a:r>
              <a:rPr lang="en-US" sz="3800" b="1" dirty="0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 </a:t>
            </a:r>
            <a:r>
              <a:rPr lang="en-US" sz="3800" b="1" dirty="0" err="1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bangsa</a:t>
            </a:r>
            <a:r>
              <a:rPr lang="en-US" sz="3800" b="1" dirty="0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 lain </a:t>
            </a:r>
            <a:r>
              <a:rPr lang="en-US" sz="3800" b="1" dirty="0" err="1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di</a:t>
            </a:r>
            <a:r>
              <a:rPr lang="en-US" sz="3800" b="1" dirty="0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 </a:t>
            </a:r>
            <a:r>
              <a:rPr lang="en-US" sz="3800" b="1" dirty="0" err="1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dunia</a:t>
            </a:r>
            <a:endParaRPr lang="en-US" sz="3800" b="1" dirty="0" smtClean="0">
              <a:ln w="15875">
                <a:solidFill>
                  <a:schemeClr val="bg1"/>
                </a:solidFill>
              </a:ln>
              <a:solidFill>
                <a:srgbClr val="9E0000"/>
              </a:solidFill>
              <a:latin typeface="Myriad Pro"/>
              <a:cs typeface="Myriad Pro"/>
            </a:endParaRPr>
          </a:p>
          <a:p>
            <a:pPr algn="ctr">
              <a:lnSpc>
                <a:spcPct val="80000"/>
              </a:lnSpc>
            </a:pPr>
            <a:r>
              <a:rPr lang="en-US" sz="3800" b="1" dirty="0" err="1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Mampu</a:t>
            </a:r>
            <a:r>
              <a:rPr lang="en-US" sz="3800" b="1" dirty="0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 </a:t>
            </a:r>
            <a:r>
              <a:rPr lang="en-US" sz="3800" b="1" dirty="0" err="1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meraih</a:t>
            </a:r>
            <a:r>
              <a:rPr lang="en-US" sz="3800" b="1" dirty="0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 </a:t>
            </a:r>
            <a:r>
              <a:rPr lang="en-US" sz="3800" b="1" dirty="0" err="1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kejayaan</a:t>
            </a:r>
            <a:r>
              <a:rPr lang="en-US" sz="3800" b="1" dirty="0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 </a:t>
            </a:r>
            <a:r>
              <a:rPr lang="en-US" sz="3800" b="1" dirty="0" err="1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sedangkan</a:t>
            </a:r>
            <a:endParaRPr lang="en-US" sz="3800" b="1" dirty="0" smtClean="0">
              <a:ln w="15875">
                <a:solidFill>
                  <a:schemeClr val="bg1"/>
                </a:solidFill>
              </a:ln>
              <a:solidFill>
                <a:srgbClr val="9E0000"/>
              </a:solidFill>
              <a:latin typeface="Myriad Pro"/>
              <a:cs typeface="Myriad Pro"/>
            </a:endParaRPr>
          </a:p>
          <a:p>
            <a:pPr algn="ctr">
              <a:lnSpc>
                <a:spcPct val="80000"/>
              </a:lnSpc>
            </a:pPr>
            <a:r>
              <a:rPr lang="en-US" sz="3800" b="1" dirty="0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Kita </a:t>
            </a:r>
            <a:r>
              <a:rPr lang="en-US" sz="3800" b="1" dirty="0" err="1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terus</a:t>
            </a:r>
            <a:r>
              <a:rPr lang="en-US" sz="3800" b="1" dirty="0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 </a:t>
            </a:r>
            <a:r>
              <a:rPr lang="en-US" sz="3800" b="1" dirty="0" err="1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terpuruk</a:t>
            </a:r>
            <a:r>
              <a:rPr lang="en-US" sz="3800" b="1" dirty="0" smtClean="0">
                <a:ln w="15875">
                  <a:solidFill>
                    <a:schemeClr val="bg1"/>
                  </a:solidFill>
                </a:ln>
                <a:solidFill>
                  <a:srgbClr val="9E0000"/>
                </a:solidFill>
                <a:latin typeface="Myriad Pro"/>
                <a:cs typeface="Myriad Pro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7854"/>
            <a:ext cx="8229600" cy="64519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Myriad Pro"/>
                <a:cs typeface="Myriad Pro"/>
              </a:rPr>
              <a:t>Seandainya</a:t>
            </a:r>
            <a:r>
              <a:rPr lang="en-US" sz="3200" b="1" dirty="0" smtClean="0">
                <a:latin typeface="Myriad Pro"/>
                <a:cs typeface="Myriad Pro"/>
              </a:rPr>
              <a:t> </a:t>
            </a:r>
            <a:r>
              <a:rPr lang="en-US" sz="3200" b="1" dirty="0" err="1" smtClean="0">
                <a:latin typeface="Myriad Pro"/>
                <a:cs typeface="Myriad Pro"/>
              </a:rPr>
              <a:t>komitmen</a:t>
            </a:r>
            <a:r>
              <a:rPr lang="en-US" sz="3200" b="1" dirty="0" smtClean="0">
                <a:latin typeface="Myriad Pro"/>
                <a:cs typeface="Myriad Pro"/>
              </a:rPr>
              <a:t> </a:t>
            </a:r>
            <a:r>
              <a:rPr lang="en-US" sz="3200" b="1" dirty="0" err="1" smtClean="0">
                <a:latin typeface="Myriad Pro"/>
                <a:cs typeface="Myriad Pro"/>
              </a:rPr>
              <a:t>Beli</a:t>
            </a:r>
            <a:r>
              <a:rPr lang="en-US" sz="3200" b="1" dirty="0" smtClean="0">
                <a:latin typeface="Myriad Pro"/>
                <a:cs typeface="Myriad Pro"/>
              </a:rPr>
              <a:t> Indonesia…</a:t>
            </a:r>
            <a:endParaRPr lang="en-US" sz="3200" b="1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655" y="5180881"/>
            <a:ext cx="8229600" cy="1606574"/>
          </a:xfrm>
        </p:spPr>
        <p:txBody>
          <a:bodyPr>
            <a:normAutofit/>
          </a:bodyPr>
          <a:lstStyle/>
          <a:p>
            <a:pPr marL="0" indent="-216000">
              <a:lnSpc>
                <a:spcPct val="75000"/>
              </a:lnSpc>
            </a:pPr>
            <a:r>
              <a:rPr lang="en-US" sz="1800" dirty="0" err="1" smtClean="0">
                <a:latin typeface="Myriad Pro Semibold"/>
                <a:cs typeface="Myriad Pro Semibold"/>
              </a:rPr>
              <a:t>Telah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ada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pada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Pemerintah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dan</a:t>
            </a:r>
            <a:r>
              <a:rPr lang="en-US" sz="1800" dirty="0" smtClean="0">
                <a:latin typeface="Myriad Pro Semibold"/>
                <a:cs typeface="Myriad Pro Semibold"/>
              </a:rPr>
              <a:t> BUMN</a:t>
            </a:r>
          </a:p>
          <a:p>
            <a:pPr marL="0" indent="-216000">
              <a:lnSpc>
                <a:spcPct val="75000"/>
              </a:lnSpc>
            </a:pPr>
            <a:r>
              <a:rPr lang="en-US" sz="1800" dirty="0" err="1" smtClean="0">
                <a:latin typeface="Myriad Pro Semibold"/>
                <a:cs typeface="Myriad Pro Semibold"/>
              </a:rPr>
              <a:t>Telah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ada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pada</a:t>
            </a:r>
            <a:r>
              <a:rPr lang="en-US" sz="1800" dirty="0" smtClean="0">
                <a:latin typeface="Myriad Pro Semibold"/>
                <a:cs typeface="Myriad Pro Semibold"/>
              </a:rPr>
              <a:t> Perusahaan2 </a:t>
            </a:r>
            <a:r>
              <a:rPr lang="en-US" sz="1800" dirty="0" err="1" smtClean="0">
                <a:latin typeface="Myriad Pro Semibold"/>
                <a:cs typeface="Myriad Pro Semibold"/>
              </a:rPr>
              <a:t>Besar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di</a:t>
            </a:r>
            <a:r>
              <a:rPr lang="en-US" sz="1800" dirty="0" smtClean="0">
                <a:latin typeface="Myriad Pro Semibold"/>
                <a:cs typeface="Myriad Pro Semibold"/>
              </a:rPr>
              <a:t> Indonesia</a:t>
            </a:r>
          </a:p>
          <a:p>
            <a:pPr marL="0" indent="-216000">
              <a:lnSpc>
                <a:spcPct val="75000"/>
              </a:lnSpc>
            </a:pPr>
            <a:r>
              <a:rPr lang="en-US" sz="1800" dirty="0" err="1" smtClean="0">
                <a:latin typeface="Myriad Pro Semibold"/>
                <a:cs typeface="Myriad Pro Semibold"/>
              </a:rPr>
              <a:t>Telah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ada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pada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semua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Organisasi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dan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Komunitas</a:t>
            </a:r>
            <a:endParaRPr lang="en-US" sz="1800" dirty="0" smtClean="0">
              <a:latin typeface="Myriad Pro Semibold"/>
              <a:cs typeface="Myriad Pro Semibold"/>
            </a:endParaRPr>
          </a:p>
          <a:p>
            <a:pPr marL="0" indent="-216000">
              <a:lnSpc>
                <a:spcPct val="75000"/>
              </a:lnSpc>
            </a:pPr>
            <a:r>
              <a:rPr lang="en-US" sz="1800" dirty="0" err="1" smtClean="0">
                <a:latin typeface="Myriad Pro Semibold"/>
                <a:cs typeface="Myriad Pro Semibold"/>
              </a:rPr>
              <a:t>Telah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ada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pada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Ibu-Ibu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dan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keluarga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di</a:t>
            </a:r>
            <a:r>
              <a:rPr lang="en-US" sz="1800" dirty="0" smtClean="0">
                <a:latin typeface="Myriad Pro Semibold"/>
                <a:cs typeface="Myriad Pro Semibold"/>
              </a:rPr>
              <a:t> Indonesia</a:t>
            </a:r>
          </a:p>
          <a:p>
            <a:pPr marL="0" indent="-216000">
              <a:lnSpc>
                <a:spcPct val="75000"/>
              </a:lnSpc>
            </a:pPr>
            <a:r>
              <a:rPr lang="en-US" sz="1800" dirty="0" err="1" smtClean="0">
                <a:latin typeface="Myriad Pro Semibold"/>
                <a:cs typeface="Myriad Pro Semibold"/>
              </a:rPr>
              <a:t>Telah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ada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pada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seluruh</a:t>
            </a:r>
            <a:r>
              <a:rPr lang="en-US" sz="1800" dirty="0" smtClean="0">
                <a:latin typeface="Myriad Pro Semibold"/>
                <a:cs typeface="Myriad Pro Semibold"/>
              </a:rPr>
              <a:t> </a:t>
            </a:r>
            <a:r>
              <a:rPr lang="en-US" sz="1800" dirty="0" err="1" smtClean="0">
                <a:latin typeface="Myriad Pro Semibold"/>
                <a:cs typeface="Myriad Pro Semibold"/>
              </a:rPr>
              <a:t>bangsa</a:t>
            </a:r>
            <a:r>
              <a:rPr lang="en-US" sz="1800" dirty="0" smtClean="0">
                <a:latin typeface="Myriad Pro Semibold"/>
                <a:cs typeface="Myriad Pro Semibold"/>
              </a:rPr>
              <a:t> Indonesia</a:t>
            </a:r>
          </a:p>
          <a:p>
            <a:pPr marL="0" indent="-216000">
              <a:lnSpc>
                <a:spcPct val="75000"/>
              </a:lnSpc>
            </a:pPr>
            <a:r>
              <a:rPr lang="en-US" sz="1800" b="1" dirty="0" smtClean="0">
                <a:latin typeface="Myriad Pro Semibold"/>
                <a:cs typeface="Myriad Pro Semibold"/>
              </a:rPr>
              <a:t>MAKA, </a:t>
            </a:r>
            <a:r>
              <a:rPr lang="en-US" sz="1800" b="1" dirty="0" err="1" smtClean="0">
                <a:latin typeface="Myriad Pro Semibold"/>
                <a:cs typeface="Myriad Pro Semibold"/>
              </a:rPr>
              <a:t>Kejayaan</a:t>
            </a:r>
            <a:r>
              <a:rPr lang="en-US" sz="1800" b="1" dirty="0" smtClean="0">
                <a:latin typeface="Myriad Pro Semibold"/>
                <a:cs typeface="Myriad Pro Semibold"/>
              </a:rPr>
              <a:t> </a:t>
            </a:r>
            <a:r>
              <a:rPr lang="en-US" sz="1800" b="1" dirty="0" err="1" smtClean="0">
                <a:latin typeface="Myriad Pro Semibold"/>
                <a:cs typeface="Myriad Pro Semibold"/>
              </a:rPr>
              <a:t>Ekonomi</a:t>
            </a:r>
            <a:r>
              <a:rPr lang="en-US" sz="1800" b="1" dirty="0" smtClean="0">
                <a:latin typeface="Myriad Pro Semibold"/>
                <a:cs typeface="Myriad Pro Semibold"/>
              </a:rPr>
              <a:t> INDONESIA </a:t>
            </a:r>
            <a:r>
              <a:rPr lang="en-US" sz="1800" b="1" dirty="0" err="1" smtClean="0">
                <a:latin typeface="Myriad Pro Semibold"/>
                <a:cs typeface="Myriad Pro Semibold"/>
              </a:rPr>
              <a:t>bukan</a:t>
            </a:r>
            <a:r>
              <a:rPr lang="en-US" sz="1800" b="1" dirty="0" smtClean="0">
                <a:latin typeface="Myriad Pro Semibold"/>
                <a:cs typeface="Myriad Pro Semibold"/>
              </a:rPr>
              <a:t> </a:t>
            </a:r>
            <a:r>
              <a:rPr lang="en-US" sz="1800" b="1" dirty="0" err="1" smtClean="0">
                <a:latin typeface="Myriad Pro Semibold"/>
                <a:cs typeface="Myriad Pro Semibold"/>
              </a:rPr>
              <a:t>sekedar</a:t>
            </a:r>
            <a:r>
              <a:rPr lang="en-US" sz="1800" b="1" dirty="0" smtClean="0">
                <a:latin typeface="Myriad Pro Semibold"/>
                <a:cs typeface="Myriad Pro Semibold"/>
              </a:rPr>
              <a:t> </a:t>
            </a:r>
            <a:r>
              <a:rPr lang="en-US" sz="1800" b="1" dirty="0" err="1" smtClean="0">
                <a:latin typeface="Myriad Pro Semibold"/>
                <a:cs typeface="Myriad Pro Semibold"/>
              </a:rPr>
              <a:t>impian</a:t>
            </a:r>
            <a:r>
              <a:rPr lang="en-US" sz="1800" b="1" dirty="0" smtClean="0">
                <a:latin typeface="Myriad Pro Semibold"/>
                <a:cs typeface="Myriad Pro Semibold"/>
              </a:rPr>
              <a:t>!</a:t>
            </a:r>
          </a:p>
        </p:txBody>
      </p:sp>
      <p:pic>
        <p:nvPicPr>
          <p:cNvPr id="8" name="Picture 7" descr="logo IIBF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2ok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1342957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“</a:t>
            </a:r>
            <a:r>
              <a:rPr lang="en-US" sz="5400" b="1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Beli</a:t>
            </a:r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 Indonesia”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8700" y="2300634"/>
            <a:ext cx="7086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1. </a:t>
            </a:r>
            <a:r>
              <a:rPr lang="en-US" sz="3200" b="1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Membeli</a:t>
            </a:r>
            <a:r>
              <a:rPr lang="en-US" sz="3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Produk</a:t>
            </a:r>
            <a:r>
              <a:rPr lang="en-US" sz="3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 Indonesia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892" y="3667617"/>
            <a:ext cx="74982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2. </a:t>
            </a:r>
            <a:r>
              <a:rPr lang="en-US" sz="3200" b="1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Membela</a:t>
            </a:r>
            <a:r>
              <a:rPr lang="en-US" sz="3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Bangsa</a:t>
            </a:r>
            <a:r>
              <a:rPr lang="en-US" sz="3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 Indonesia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955" y="5026109"/>
            <a:ext cx="85420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3. </a:t>
            </a:r>
            <a:r>
              <a:rPr lang="en-US" sz="3200" b="1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Menghidupkan</a:t>
            </a:r>
            <a:r>
              <a:rPr lang="en-US" sz="3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Semangat</a:t>
            </a:r>
            <a:r>
              <a:rPr lang="en-US" sz="3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/>
                <a:cs typeface="Myriad Pro"/>
              </a:rPr>
              <a:t>Persaudaraan</a:t>
            </a:r>
            <a:endParaRPr lang="en-US" sz="32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068" y="2801480"/>
            <a:ext cx="7093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/>
              <a:t>“ </a:t>
            </a:r>
            <a:r>
              <a:rPr lang="en-US" sz="2400" b="1" i="1" dirty="0" err="1" smtClean="0"/>
              <a:t>Bukan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karena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lebih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baik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bukan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karena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lebih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murah</a:t>
            </a:r>
            <a:r>
              <a:rPr lang="en-US" sz="2400" b="1" i="1" dirty="0" smtClean="0"/>
              <a:t>, </a:t>
            </a:r>
          </a:p>
          <a:p>
            <a:pPr algn="ctr"/>
            <a:r>
              <a:rPr lang="en-US" sz="2400" b="1" i="1" dirty="0" err="1" smtClean="0"/>
              <a:t>Tapi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karena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milik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bangsa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sendiri</a:t>
            </a:r>
            <a:r>
              <a:rPr lang="en-US" sz="2400" b="1" i="1" dirty="0" smtClean="0"/>
              <a:t> ”.</a:t>
            </a: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171229" y="4161511"/>
            <a:ext cx="6732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/>
              <a:t>“ </a:t>
            </a:r>
            <a:r>
              <a:rPr lang="en-US" sz="2400" b="1" i="1" dirty="0" err="1" smtClean="0"/>
              <a:t>Sikap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jelas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dalam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pembelaan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membela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martabat</a:t>
            </a:r>
            <a:endParaRPr lang="en-US" sz="2400" b="1" i="1" dirty="0" smtClean="0"/>
          </a:p>
          <a:p>
            <a:pPr algn="ctr"/>
            <a:r>
              <a:rPr lang="en-US" sz="2400" b="1" i="1" dirty="0" err="1" smtClean="0"/>
              <a:t>Bangsa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membela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kejayaan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bangsa</a:t>
            </a:r>
            <a:r>
              <a:rPr lang="en-US" sz="2400" b="1" i="1" dirty="0" smtClean="0"/>
              <a:t>”.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8634" y="5521159"/>
            <a:ext cx="7006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 </a:t>
            </a:r>
            <a:r>
              <a:rPr lang="en-US" sz="2400" b="1" i="1" dirty="0" err="1" smtClean="0"/>
              <a:t>Aku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ada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untuk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kamu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kamu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ada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untuk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aku</a:t>
            </a:r>
            <a:r>
              <a:rPr lang="en-US" sz="2400" b="1" i="1" dirty="0" smtClean="0"/>
              <a:t>,</a:t>
            </a:r>
          </a:p>
          <a:p>
            <a:pPr algn="ctr"/>
            <a:r>
              <a:rPr lang="en-US" sz="2400" b="1" i="1" dirty="0" smtClean="0"/>
              <a:t>Kita </a:t>
            </a:r>
            <a:r>
              <a:rPr lang="en-US" sz="2400" b="1" i="1" dirty="0" err="1" smtClean="0"/>
              <a:t>ada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untuk</a:t>
            </a:r>
            <a:r>
              <a:rPr lang="en-US" sz="2400" b="1" i="1" smtClean="0"/>
              <a:t> tolong</a:t>
            </a:r>
            <a:r>
              <a:rPr lang="en-US" sz="2400" b="1" i="1" dirty="0" smtClean="0"/>
              <a:t> - </a:t>
            </a:r>
            <a:r>
              <a:rPr lang="en-US" sz="2400" b="1" i="1" dirty="0" err="1" smtClean="0"/>
              <a:t>menolong</a:t>
            </a:r>
            <a:r>
              <a:rPr lang="en-US" sz="2400" b="1" i="1" dirty="0" smtClean="0"/>
              <a:t>”.</a:t>
            </a:r>
            <a:endParaRPr lang="en-US" sz="2400" b="1" i="1" dirty="0"/>
          </a:p>
        </p:txBody>
      </p:sp>
      <p:pic>
        <p:nvPicPr>
          <p:cNvPr id="12" name="Picture 11" descr="logo IIBF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302"/>
            <a:ext cx="8229600" cy="5700861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latin typeface="Algerian" pitchFamily="82" charset="0"/>
              </a:rPr>
              <a:t>SUDAH SAATNYA KITA BERGERAK 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SUDAH SAATNYA KITA BERJIHAD DALAM GERAKAN” BELI INDONESIA”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DEMI ANAK KETURUNAN KITA DAN DEMI KEJAYAAN BANGSA INDONESIA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712"/>
            <a:ext cx="8410353" cy="627320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         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3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jati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bela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yakini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/>
              <a:t>Image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indonesia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:</a:t>
            </a:r>
          </a:p>
          <a:p>
            <a:pPr marL="514350" indent="-514350">
              <a:buNone/>
            </a:pPr>
            <a:r>
              <a:rPr lang="en-US" b="1" dirty="0" smtClean="0"/>
              <a:t>	KUALITAS PRODUK BANGSA SENDIRI LEBIH JELEK DARIPADA PRODUK IMPOR 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/>
            <a:r>
              <a:rPr lang="en-US" dirty="0" smtClean="0"/>
              <a:t>INDONESIA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surga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tetangga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indonesia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tuan</a:t>
            </a:r>
            <a:r>
              <a:rPr lang="en-US" dirty="0" smtClean="0"/>
              <a:t> </a:t>
            </a:r>
            <a:r>
              <a:rPr lang="en-US" dirty="0" err="1" smtClean="0"/>
              <a:t>dinegara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AFTA (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</a:t>
            </a:r>
            <a:r>
              <a:rPr lang="en-US" dirty="0" err="1" smtClean="0"/>
              <a:t>elah</a:t>
            </a:r>
            <a:r>
              <a:rPr lang="en-US" dirty="0" smtClean="0"/>
              <a:t> </a:t>
            </a:r>
            <a:r>
              <a:rPr lang="en-US" dirty="0" err="1" smtClean="0"/>
              <a:t>menenggelamkan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Indonesia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pasarnya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Ribuan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gulung</a:t>
            </a:r>
            <a:r>
              <a:rPr lang="en-US" dirty="0" smtClean="0"/>
              <a:t> </a:t>
            </a:r>
            <a:r>
              <a:rPr lang="en-US" dirty="0" err="1" smtClean="0"/>
              <a:t>tikar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87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8852" y="2239206"/>
            <a:ext cx="75394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Optima ExtraBlack"/>
                <a:ea typeface="+mj-ea"/>
                <a:cs typeface="Myriad Pro"/>
              </a:rPr>
              <a:t>Membangun</a:t>
            </a:r>
            <a:r>
              <a:rPr kumimoji="0" lang="en-US" sz="6000" b="1" i="0" u="none" strike="noStrike" kern="1200" cap="all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Optima ExtraBlack"/>
                <a:ea typeface="+mj-ea"/>
                <a:cs typeface="Myriad Pro"/>
              </a:rPr>
              <a:t> </a:t>
            </a:r>
            <a:r>
              <a:rPr kumimoji="0" lang="en-US" sz="6000" b="1" i="0" u="none" strike="noStrike" kern="1200" cap="all" spc="0" normalizeH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Optima ExtraBlack"/>
                <a:ea typeface="+mj-ea"/>
                <a:cs typeface="Myriad Pro"/>
              </a:rPr>
              <a:t>indonesia</a:t>
            </a:r>
            <a:r>
              <a:rPr kumimoji="0" lang="en-US" sz="6000" b="1" i="0" u="none" strike="noStrike" kern="1200" cap="all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Optima ExtraBlack"/>
                <a:ea typeface="+mj-ea"/>
                <a:cs typeface="Myriad Pro"/>
              </a:rPr>
              <a:t> </a:t>
            </a:r>
            <a:r>
              <a:rPr kumimoji="0" lang="en-US" sz="6000" b="1" i="0" u="none" strike="noStrike" kern="1200" cap="all" spc="0" normalizeH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Optima ExtraBlack"/>
                <a:ea typeface="+mj-ea"/>
                <a:cs typeface="Myriad Pro"/>
              </a:rPr>
              <a:t>sekarang</a:t>
            </a:r>
            <a:endParaRPr kumimoji="0" lang="en-US" sz="6000" b="1" i="0" u="none" strike="noStrike" kern="1200" cap="all" spc="0" normalizeH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Optima ExtraBlack"/>
              <a:ea typeface="+mj-ea"/>
              <a:cs typeface="Myriad Pro"/>
            </a:endParaRPr>
          </a:p>
        </p:txBody>
      </p:sp>
      <p:pic>
        <p:nvPicPr>
          <p:cNvPr id="6" name="Picture 5" descr="logo IIBF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659" y="5144995"/>
            <a:ext cx="2794190" cy="179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087981"/>
            <a:ext cx="8229600" cy="474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800000"/>
                    </a:gs>
                    <a:gs pos="53000">
                      <a:srgbClr val="FF0000"/>
                    </a:gs>
                    <a:gs pos="47000">
                      <a:srgbClr val="FF0000"/>
                    </a:gs>
                    <a:gs pos="99000">
                      <a:srgbClr val="800000"/>
                    </a:gs>
                    <a:gs pos="100000">
                      <a:srgbClr val="8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yriad Pro"/>
                <a:ea typeface="+mj-ea"/>
                <a:cs typeface="Myriad Pro"/>
              </a:rPr>
              <a:t/>
            </a:r>
            <a:br>
              <a:rPr kumimoji="0" lang="en-US" sz="4400" b="1" i="0" u="none" strike="noStrike" kern="1200" cap="all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800000"/>
                    </a:gs>
                    <a:gs pos="53000">
                      <a:srgbClr val="FF0000"/>
                    </a:gs>
                    <a:gs pos="47000">
                      <a:srgbClr val="FF0000"/>
                    </a:gs>
                    <a:gs pos="99000">
                      <a:srgbClr val="800000"/>
                    </a:gs>
                    <a:gs pos="100000">
                      <a:srgbClr val="8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yriad Pro"/>
                <a:ea typeface="+mj-ea"/>
                <a:cs typeface="Myriad Pro"/>
              </a:rPr>
            </a:br>
            <a:r>
              <a:rPr kumimoji="0" lang="en-US" sz="4400" b="1" i="0" u="none" strike="noStrike" kern="1200" cap="all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800000"/>
                    </a:gs>
                    <a:gs pos="53000">
                      <a:srgbClr val="FF0000"/>
                    </a:gs>
                    <a:gs pos="47000">
                      <a:srgbClr val="FF0000"/>
                    </a:gs>
                    <a:gs pos="99000">
                      <a:srgbClr val="800000"/>
                    </a:gs>
                    <a:gs pos="100000">
                      <a:srgbClr val="8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yriad Pro"/>
                <a:ea typeface="+mj-ea"/>
                <a:cs typeface="Myriad Pro"/>
              </a:rPr>
              <a:t>TANDA BAHAYA</a:t>
            </a:r>
            <a:endParaRPr kumimoji="0" lang="en-US" sz="4400" b="1" i="0" u="none" strike="noStrike" kern="1200" cap="all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800000"/>
                  </a:gs>
                  <a:gs pos="53000">
                    <a:srgbClr val="FF0000"/>
                  </a:gs>
                  <a:gs pos="47000">
                    <a:srgbClr val="FF0000"/>
                  </a:gs>
                  <a:gs pos="99000">
                    <a:srgbClr val="800000"/>
                  </a:gs>
                  <a:gs pos="100000">
                    <a:srgbClr val="800000"/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860317"/>
            <a:ext cx="8229600" cy="86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yriad Pro"/>
                <a:ea typeface="+mj-ea"/>
                <a:cs typeface="Myriad Pro"/>
              </a:rPr>
              <a:t>BANGSA INDONESIA</a:t>
            </a:r>
            <a:endParaRPr kumimoji="0" lang="en-US" sz="4400" b="1" i="0" u="none" strike="noStrike" kern="1200" cap="all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34789" y="3125972"/>
            <a:ext cx="1486486" cy="474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800000"/>
                    </a:gs>
                    <a:gs pos="53000">
                      <a:srgbClr val="FF0000"/>
                    </a:gs>
                    <a:gs pos="47000">
                      <a:srgbClr val="FF0000"/>
                    </a:gs>
                    <a:gs pos="99000">
                      <a:srgbClr val="800000"/>
                    </a:gs>
                    <a:gs pos="100000">
                      <a:srgbClr val="8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"/>
                <a:ea typeface="+mj-ea"/>
                <a:cs typeface="Myriad Pro"/>
              </a:rPr>
              <a:t>4</a:t>
            </a:r>
            <a:endParaRPr kumimoji="0" lang="en-US" sz="20000" b="1" i="0" u="none" strike="noStrike" kern="1200" cap="all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800000"/>
                  </a:gs>
                  <a:gs pos="53000">
                    <a:srgbClr val="FF0000"/>
                  </a:gs>
                  <a:gs pos="47000">
                    <a:srgbClr val="FF0000"/>
                  </a:gs>
                  <a:gs pos="99000">
                    <a:srgbClr val="800000"/>
                  </a:gs>
                  <a:gs pos="100000">
                    <a:srgbClr val="800000"/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yriad Pro"/>
              <a:ea typeface="+mj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33400" y="6131340"/>
            <a:ext cx="80772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 smtClean="0">
                <a:latin typeface="Myriad Pro Semibold"/>
                <a:cs typeface="Myriad Pro Semibold"/>
              </a:rPr>
              <a:t>Meluasnya</a:t>
            </a:r>
            <a:r>
              <a:rPr lang="en-US" sz="2800" dirty="0" smtClean="0">
                <a:latin typeface="Myriad Pro Semibold"/>
                <a:cs typeface="Myriad Pro Semibold"/>
              </a:rPr>
              <a:t> </a:t>
            </a:r>
            <a:r>
              <a:rPr lang="en-US" sz="2800" dirty="0" err="1" smtClean="0">
                <a:latin typeface="Myriad Pro Semibold"/>
                <a:cs typeface="Myriad Pro Semibold"/>
              </a:rPr>
              <a:t>kemiskinan</a:t>
            </a:r>
            <a:r>
              <a:rPr lang="en-US" sz="2800" dirty="0">
                <a:latin typeface="Myriad Pro Semibold"/>
                <a:cs typeface="Myriad Pro Semibold"/>
              </a:rPr>
              <a:t>!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4740346"/>
            <a:ext cx="8229600" cy="86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cap="all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C00000"/>
                    </a:gs>
                    <a:gs pos="50000">
                      <a:srgbClr val="FFFF00">
                        <a:lumMod val="90000"/>
                      </a:srgbClr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"/>
                <a:cs typeface="Myriad Pro"/>
              </a:rPr>
              <a:t>TANDA BAHAYA </a:t>
            </a:r>
            <a:r>
              <a:rPr lang="en-US" sz="4400" b="1" cap="all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800000"/>
                    </a:gs>
                    <a:gs pos="53000">
                      <a:srgbClr val="FF0000"/>
                    </a:gs>
                    <a:gs pos="47000">
                      <a:srgbClr val="FF0000"/>
                    </a:gs>
                    <a:gs pos="99000">
                      <a:srgbClr val="800000"/>
                    </a:gs>
                    <a:gs pos="100000">
                      <a:srgbClr val="8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"/>
                <a:cs typeface="Myriad Pro"/>
              </a:rPr>
              <a:t>#1</a:t>
            </a:r>
            <a:endParaRPr kumimoji="0" lang="en-US" sz="4400" b="1" i="0" u="none" strike="noStrike" kern="1200" cap="all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8" name="Picture 7" descr="logo IIBF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3400" y="6057316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err="1">
                <a:latin typeface="Myriad Pro Semibold"/>
                <a:cs typeface="Myriad Pro Semibold"/>
              </a:rPr>
              <a:t>Merosotnya karakter bangsa!</a:t>
            </a:r>
            <a:endParaRPr lang="en-US" sz="3000">
              <a:latin typeface="Myriad Pro Semibold"/>
              <a:cs typeface="Myriad Pro Semibol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4740346"/>
            <a:ext cx="8229600" cy="86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cap="all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C00000"/>
                    </a:gs>
                    <a:gs pos="50000">
                      <a:srgbClr val="FFFF00">
                        <a:lumMod val="90000"/>
                      </a:srgbClr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"/>
                <a:cs typeface="Myriad Pro"/>
              </a:rPr>
              <a:t>TANDA BAHAYA </a:t>
            </a:r>
            <a:r>
              <a:rPr lang="en-US" sz="4400" b="1" cap="all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800000"/>
                    </a:gs>
                    <a:gs pos="53000">
                      <a:srgbClr val="FF0000"/>
                    </a:gs>
                    <a:gs pos="47000">
                      <a:srgbClr val="FF0000"/>
                    </a:gs>
                    <a:gs pos="99000">
                      <a:srgbClr val="800000"/>
                    </a:gs>
                    <a:gs pos="100000">
                      <a:srgbClr val="8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"/>
                <a:cs typeface="Myriad Pro"/>
              </a:rPr>
              <a:t>#2</a:t>
            </a:r>
            <a:endParaRPr kumimoji="0" lang="en-US" sz="4400" b="1" i="0" u="none" strike="noStrike" kern="1200" cap="all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7" name="Picture 6" descr="logo IIBF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3400" y="6066197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err="1">
                <a:latin typeface="Myriad Pro Semibold"/>
                <a:cs typeface="Myriad Pro Semibold"/>
              </a:rPr>
              <a:t>Menjauhnya dari cita-cita kemerdekaan!</a:t>
            </a:r>
            <a:endParaRPr lang="en-US" sz="3000">
              <a:latin typeface="Myriad Pro Semibold"/>
              <a:cs typeface="Myriad Pro Semibol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4740346"/>
            <a:ext cx="8229600" cy="86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all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C00000"/>
                    </a:gs>
                    <a:gs pos="50000">
                      <a:srgbClr val="FFFF00">
                        <a:lumMod val="90000"/>
                      </a:srgbClr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yriad Pro"/>
                <a:ea typeface="+mj-ea"/>
                <a:cs typeface="Myriad Pro"/>
              </a:rPr>
              <a:t>TANDA BAHAYA </a:t>
            </a:r>
            <a:r>
              <a:rPr lang="en-US" sz="4400" b="1" cap="all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800000"/>
                    </a:gs>
                    <a:gs pos="53000">
                      <a:srgbClr val="FF0000"/>
                    </a:gs>
                    <a:gs pos="47000">
                      <a:srgbClr val="FF0000"/>
                    </a:gs>
                    <a:gs pos="99000">
                      <a:srgbClr val="800000"/>
                    </a:gs>
                    <a:gs pos="100000">
                      <a:srgbClr val="8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yriad Pro"/>
                <a:cs typeface="Myriad Pro"/>
              </a:rPr>
              <a:t>#3</a:t>
            </a:r>
            <a:endParaRPr kumimoji="0" lang="en-US" sz="4400" b="1" i="0" u="none" strike="noStrike" kern="1200" cap="all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7" name="Picture 6" descr="logo IIBF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6" y="-118687"/>
            <a:ext cx="2117396" cy="13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2322</TotalTime>
  <Words>558</Words>
  <Application>Microsoft Macintosh PowerPoint</Application>
  <PresentationFormat>On-screen Show (4:3)</PresentationFormat>
  <Paragraphs>121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ADA APA DENGAN GERAKAN BELI INDONESIA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12.000 Orang Berbakat Harus Di PHK</vt:lpstr>
      <vt:lpstr>Slide 17</vt:lpstr>
      <vt:lpstr>Slide 18</vt:lpstr>
      <vt:lpstr>Slide 19</vt:lpstr>
      <vt:lpstr>Slide 20</vt:lpstr>
      <vt:lpstr>Slide 21</vt:lpstr>
      <vt:lpstr>Seandainya komitmen Beli Indonesia…</vt:lpstr>
      <vt:lpstr>Slide 23</vt:lpstr>
      <vt:lpstr>Slide 24</vt:lpstr>
    </vt:vector>
  </TitlesOfParts>
  <Company>United Balimuda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Membangun Indonesia Sekarang!</dc:title>
  <dc:creator>Heppy Trenggono</dc:creator>
  <cp:lastModifiedBy>hhh</cp:lastModifiedBy>
  <cp:revision>471</cp:revision>
  <dcterms:created xsi:type="dcterms:W3CDTF">2011-11-26T00:45:04Z</dcterms:created>
  <dcterms:modified xsi:type="dcterms:W3CDTF">2012-03-24T04:09:04Z</dcterms:modified>
</cp:coreProperties>
</file>