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E6450-F1F3-477F-9F2A-2C48223CC059}" type="doc">
      <dgm:prSet loTypeId="urn:microsoft.com/office/officeart/2005/8/layout/arrow1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3833FF8B-00DE-4072-8635-C536B01EE8DD}">
      <dgm:prSet phldrT="[Text]"/>
      <dgm:spPr/>
      <dgm:t>
        <a:bodyPr/>
        <a:lstStyle/>
        <a:p>
          <a:r>
            <a:rPr lang="en-US" dirty="0" smtClean="0"/>
            <a:t>SYARIAH</a:t>
          </a:r>
          <a:endParaRPr lang="en-US" dirty="0"/>
        </a:p>
      </dgm:t>
    </dgm:pt>
    <dgm:pt modelId="{1827B44A-647F-41D7-9B86-E6CEA8E53047}" type="parTrans" cxnId="{ABA4424C-2D91-4D2C-BD3B-B73F9B864672}">
      <dgm:prSet/>
      <dgm:spPr/>
      <dgm:t>
        <a:bodyPr/>
        <a:lstStyle/>
        <a:p>
          <a:endParaRPr lang="en-US"/>
        </a:p>
      </dgm:t>
    </dgm:pt>
    <dgm:pt modelId="{A242EF46-0F7E-4CD0-9102-7845F8911021}" type="sibTrans" cxnId="{ABA4424C-2D91-4D2C-BD3B-B73F9B864672}">
      <dgm:prSet/>
      <dgm:spPr/>
      <dgm:t>
        <a:bodyPr/>
        <a:lstStyle/>
        <a:p>
          <a:endParaRPr lang="en-US"/>
        </a:p>
      </dgm:t>
    </dgm:pt>
    <dgm:pt modelId="{30C0703F-E733-4845-A4F2-3DDCE9132F23}">
      <dgm:prSet phldrT="[Text]"/>
      <dgm:spPr/>
      <dgm:t>
        <a:bodyPr/>
        <a:lstStyle/>
        <a:p>
          <a:r>
            <a:rPr lang="en-US" dirty="0" smtClean="0"/>
            <a:t>KONVENSIONAL</a:t>
          </a:r>
          <a:endParaRPr lang="en-US" dirty="0"/>
        </a:p>
      </dgm:t>
    </dgm:pt>
    <dgm:pt modelId="{226A0D5D-B787-4F08-B9B6-F4D68AD5791D}" type="parTrans" cxnId="{D990B25C-747F-44C5-9EEF-C5980D608B75}">
      <dgm:prSet/>
      <dgm:spPr/>
      <dgm:t>
        <a:bodyPr/>
        <a:lstStyle/>
        <a:p>
          <a:endParaRPr lang="en-US"/>
        </a:p>
      </dgm:t>
    </dgm:pt>
    <dgm:pt modelId="{26379506-D067-487C-8519-30905FDC22EB}" type="sibTrans" cxnId="{D990B25C-747F-44C5-9EEF-C5980D608B75}">
      <dgm:prSet/>
      <dgm:spPr/>
      <dgm:t>
        <a:bodyPr/>
        <a:lstStyle/>
        <a:p>
          <a:endParaRPr lang="en-US"/>
        </a:p>
      </dgm:t>
    </dgm:pt>
    <dgm:pt modelId="{C67B8BB7-31E0-4501-83E2-1938E83A9598}" type="pres">
      <dgm:prSet presAssocID="{810E6450-F1F3-477F-9F2A-2C48223CC0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E6424A-25D3-4090-B7E6-2D57C5E531E6}" type="pres">
      <dgm:prSet presAssocID="{3833FF8B-00DE-4072-8635-C536B01EE8D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FF355-3C08-4779-BF1C-97AD9ACCC105}" type="pres">
      <dgm:prSet presAssocID="{30C0703F-E733-4845-A4F2-3DDCE9132F2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90B25C-747F-44C5-9EEF-C5980D608B75}" srcId="{810E6450-F1F3-477F-9F2A-2C48223CC059}" destId="{30C0703F-E733-4845-A4F2-3DDCE9132F23}" srcOrd="1" destOrd="0" parTransId="{226A0D5D-B787-4F08-B9B6-F4D68AD5791D}" sibTransId="{26379506-D067-487C-8519-30905FDC22EB}"/>
    <dgm:cxn modelId="{2A61DFDA-9E0B-4B11-9E3C-6A636CFF125F}" type="presOf" srcId="{810E6450-F1F3-477F-9F2A-2C48223CC059}" destId="{C67B8BB7-31E0-4501-83E2-1938E83A9598}" srcOrd="0" destOrd="0" presId="urn:microsoft.com/office/officeart/2005/8/layout/arrow1"/>
    <dgm:cxn modelId="{78083E59-A9E9-476A-A4EF-343C31288B12}" type="presOf" srcId="{30C0703F-E733-4845-A4F2-3DDCE9132F23}" destId="{36CFF355-3C08-4779-BF1C-97AD9ACCC105}" srcOrd="0" destOrd="0" presId="urn:microsoft.com/office/officeart/2005/8/layout/arrow1"/>
    <dgm:cxn modelId="{ABA4424C-2D91-4D2C-BD3B-B73F9B864672}" srcId="{810E6450-F1F3-477F-9F2A-2C48223CC059}" destId="{3833FF8B-00DE-4072-8635-C536B01EE8DD}" srcOrd="0" destOrd="0" parTransId="{1827B44A-647F-41D7-9B86-E6CEA8E53047}" sibTransId="{A242EF46-0F7E-4CD0-9102-7845F8911021}"/>
    <dgm:cxn modelId="{D4DD1B07-A344-4E65-A2D2-5EC25C434B04}" type="presOf" srcId="{3833FF8B-00DE-4072-8635-C536B01EE8DD}" destId="{22E6424A-25D3-4090-B7E6-2D57C5E531E6}" srcOrd="0" destOrd="0" presId="urn:microsoft.com/office/officeart/2005/8/layout/arrow1"/>
    <dgm:cxn modelId="{91433AD8-B2B8-4BB4-B3D3-7392538FC1F2}" type="presParOf" srcId="{C67B8BB7-31E0-4501-83E2-1938E83A9598}" destId="{22E6424A-25D3-4090-B7E6-2D57C5E531E6}" srcOrd="0" destOrd="0" presId="urn:microsoft.com/office/officeart/2005/8/layout/arrow1"/>
    <dgm:cxn modelId="{43609E4A-0EE4-42C3-B3BE-8D27F6D687D2}" type="presParOf" srcId="{C67B8BB7-31E0-4501-83E2-1938E83A9598}" destId="{36CFF355-3C08-4779-BF1C-97AD9ACCC10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6424A-25D3-4090-B7E6-2D57C5E531E6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SYARIAH</a:t>
          </a:r>
          <a:endParaRPr lang="en-US" sz="2300" kern="1200" dirty="0"/>
        </a:p>
      </dsp:txBody>
      <dsp:txXfrm rot="5400000">
        <a:off x="508129" y="1306462"/>
        <a:ext cx="2394272" cy="1451074"/>
      </dsp:txXfrm>
    </dsp:sp>
    <dsp:sp modelId="{36CFF355-3C08-4779-BF1C-97AD9ACCC105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shade val="50000"/>
            <a:hueOff val="625255"/>
            <a:satOff val="-36602"/>
            <a:lumOff val="492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KONVENSIONAL</a:t>
          </a:r>
          <a:endParaRPr lang="en-US" sz="2300" kern="1200" dirty="0"/>
        </a:p>
      </dsp:txBody>
      <dsp:txXfrm rot="-5400000">
        <a:off x="3193598" y="1306462"/>
        <a:ext cx="2394272" cy="145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KULIAH KEWIRAUSAHAAN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latin typeface="Aharoni" pitchFamily="2" charset="-79"/>
                <a:cs typeface="Aharoni" pitchFamily="2" charset="-79"/>
              </a:rPr>
              <a:t>TRANSAKSI PEMBAYARAN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Himmatul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Hasanah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, M.P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553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 smtClean="0"/>
              <a:t>penarikan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giro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Cek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err="1" smtClean="0"/>
              <a:t>Syaratnya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: </a:t>
            </a:r>
            <a:r>
              <a:rPr lang="en-US" sz="2400" dirty="0" err="1" smtClean="0"/>
              <a:t>dananya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,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cek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spicemen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) </a:t>
            </a:r>
          </a:p>
          <a:p>
            <a:r>
              <a:rPr lang="en-US" sz="3200" dirty="0" err="1" smtClean="0"/>
              <a:t>Bilyet</a:t>
            </a:r>
            <a:r>
              <a:rPr lang="en-US" sz="3200" dirty="0" smtClean="0"/>
              <a:t> </a:t>
            </a:r>
            <a:r>
              <a:rPr lang="en-US" sz="3200" dirty="0" err="1" smtClean="0"/>
              <a:t>Giro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81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44562"/>
          </a:xfrm>
        </p:spPr>
        <p:txBody>
          <a:bodyPr/>
          <a:lstStyle/>
          <a:p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/>
              <a:t>penarikan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rekening</a:t>
            </a:r>
            <a:r>
              <a:rPr lang="en-US" sz="1800" dirty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simpanan</a:t>
            </a:r>
            <a:r>
              <a:rPr lang="en-US" sz="1800" dirty="0" smtClean="0"/>
              <a:t> </a:t>
            </a:r>
            <a:r>
              <a:rPr lang="en-US" sz="1800" dirty="0" err="1" smtClean="0"/>
              <a:t>tabungan</a:t>
            </a:r>
            <a:r>
              <a:rPr lang="en-US" sz="1800" dirty="0" smtClean="0"/>
              <a:t> 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tabungan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slip </a:t>
            </a:r>
            <a:r>
              <a:rPr lang="en-US" sz="2800" dirty="0" err="1" smtClean="0"/>
              <a:t>penarikan</a:t>
            </a:r>
            <a:endParaRPr lang="en-US" sz="2800" dirty="0" smtClean="0"/>
          </a:p>
          <a:p>
            <a:r>
              <a:rPr lang="en-US" sz="2800" dirty="0" err="1" smtClean="0"/>
              <a:t>Kartu</a:t>
            </a:r>
            <a:r>
              <a:rPr lang="en-US" sz="2800" dirty="0" smtClean="0"/>
              <a:t> </a:t>
            </a:r>
            <a:r>
              <a:rPr lang="en-US" sz="2800" dirty="0" err="1" smtClean="0"/>
              <a:t>Anjungan</a:t>
            </a:r>
            <a:r>
              <a:rPr lang="en-US" sz="2800" dirty="0" smtClean="0"/>
              <a:t> </a:t>
            </a:r>
            <a:r>
              <a:rPr lang="en-US" sz="2800" dirty="0" err="1" smtClean="0"/>
              <a:t>Tunai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(ATM)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372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TRANSAKSI </a:t>
            </a:r>
            <a:r>
              <a:rPr lang="en-US" sz="4000" b="1" dirty="0" smtClean="0">
                <a:solidFill>
                  <a:srgbClr val="FFFF00"/>
                </a:solidFill>
              </a:rPr>
              <a:t>PEMBAYARAN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66020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79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1341438"/>
          </a:xfrm>
        </p:spPr>
        <p:txBody>
          <a:bodyPr>
            <a:normAutofit/>
          </a:bodyPr>
          <a:lstStyle/>
          <a:p>
            <a:r>
              <a:rPr lang="en-US" dirty="0" smtClean="0"/>
              <a:t>JENIS-JENIS BANK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fungsinya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Bank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Perkreditan</a:t>
            </a:r>
            <a:r>
              <a:rPr lang="en-US" dirty="0" smtClean="0"/>
              <a:t> Rakyat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14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/>
              <a:t>2</a:t>
            </a:r>
            <a:r>
              <a:rPr lang="en-US" sz="2000" dirty="0" smtClean="0"/>
              <a:t>.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kepemilikannya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2812" y="3085010"/>
            <a:ext cx="7924800" cy="247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Bank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1341438"/>
          </a:xfrm>
        </p:spPr>
        <p:txBody>
          <a:bodyPr>
            <a:normAutofit/>
          </a:bodyPr>
          <a:lstStyle/>
          <a:p>
            <a:r>
              <a:rPr lang="en-US" dirty="0" smtClean="0"/>
              <a:t>JENIS-JENIS BANK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/>
              <a:t>3</a:t>
            </a:r>
            <a:r>
              <a:rPr lang="en-US" sz="2000" dirty="0" smtClean="0"/>
              <a:t>.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status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Bank </a:t>
            </a:r>
            <a:r>
              <a:rPr lang="en-US" dirty="0" err="1" smtClean="0"/>
              <a:t>devisa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nondevisa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19400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4.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CARA MENENTUKAN HARGA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2812" y="3276600"/>
            <a:ext cx="7924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Bank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prinsipkonvensional</a:t>
            </a:r>
            <a:r>
              <a:rPr lang="en-US" dirty="0" smtClean="0"/>
              <a:t> (Barat)</a:t>
            </a:r>
          </a:p>
          <a:p>
            <a:r>
              <a:rPr lang="en-US" dirty="0" smtClean="0"/>
              <a:t>Bank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(Islam)</a:t>
            </a:r>
          </a:p>
        </p:txBody>
      </p:sp>
    </p:spTree>
    <p:extLst>
      <p:ext uri="{BB962C8B-B14F-4D97-AF65-F5344CB8AC3E}">
        <p14:creationId xmlns:p14="http://schemas.microsoft.com/office/powerpoint/2010/main" val="3817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86"/>
            <a:ext cx="7924800" cy="715962"/>
          </a:xfrm>
        </p:spPr>
        <p:txBody>
          <a:bodyPr/>
          <a:lstStyle/>
          <a:p>
            <a:r>
              <a:rPr lang="en-US" sz="2400" dirty="0" smtClean="0"/>
              <a:t>PERBEDAAN BANK KONVENSIONAL DAN SYARIAH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03375"/>
              </p:ext>
            </p:extLst>
          </p:nvPr>
        </p:nvGraphicFramePr>
        <p:xfrm>
          <a:off x="152400" y="762000"/>
          <a:ext cx="8686801" cy="572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872"/>
                <a:gridCol w="3278038"/>
                <a:gridCol w="3523891"/>
              </a:tblGrid>
              <a:tr h="5394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PARAMETER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BANK SYARIAH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BANK KONVENSIONAL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9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Landasan hukum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Al Qur`an &amp; as Sunnah + Hukum positif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Hukum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positif</a:t>
                      </a:r>
                      <a:endParaRPr lang="en-US" sz="1600" dirty="0"/>
                    </a:p>
                  </a:txBody>
                  <a:tcPr/>
                </a:tc>
              </a:tr>
              <a:tr h="5394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Basis </a:t>
                      </a:r>
                      <a:r>
                        <a:rPr lang="en-US" sz="1600" dirty="0" err="1" smtClean="0"/>
                        <a:t>Operasional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Bagi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hasil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Bunga</a:t>
                      </a:r>
                      <a:endParaRPr lang="en-US" sz="1600" dirty="0"/>
                    </a:p>
                  </a:txBody>
                  <a:tcPr/>
                </a:tc>
              </a:tr>
              <a:tr h="77070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Skema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Berdasarkan syariah, semisal mudharabah, wadiah, murabahah, musyarakah</a:t>
                      </a:r>
                      <a:r>
                        <a:rPr lang="en-US" sz="1600" dirty="0" smtClean="0"/>
                        <a:t>.</a:t>
                      </a:r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Bunga</a:t>
                      </a:r>
                      <a:endParaRPr lang="en-US" sz="1600" dirty="0"/>
                    </a:p>
                  </a:txBody>
                  <a:tcPr/>
                </a:tc>
              </a:tr>
              <a:tr h="1233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bg1"/>
                          </a:solidFill>
                        </a:rPr>
                        <a:t>Perlakuan terhadap Dana Masyarakat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bg1"/>
                          </a:solidFill>
                        </a:rPr>
                        <a:t>Dana masyarakat merupakan titipan/investasi yang baru mendapatkan hasil bila diputar/di’usahakan’ terlebih dahulu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id-ID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chemeClr val="bg1"/>
                          </a:solidFill>
                        </a:rPr>
                        <a:t>Dana masyarakat merupakan simpanan yang harus dibayar bunganya saat jatuh tempo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9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bg1"/>
                          </a:solidFill>
                        </a:rPr>
                        <a:t>Sektor penyaluran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Harus</a:t>
                      </a:r>
                      <a:r>
                        <a:rPr lang="en-US" sz="1600" dirty="0" smtClean="0"/>
                        <a:t> halal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memperhatikan</a:t>
                      </a:r>
                      <a:r>
                        <a:rPr lang="en-US" sz="1600" dirty="0" smtClean="0"/>
                        <a:t> halal/haram</a:t>
                      </a:r>
                      <a:endParaRPr lang="en-US" sz="1600" dirty="0"/>
                    </a:p>
                  </a:txBody>
                  <a:tcPr/>
                </a:tc>
              </a:tr>
              <a:tr h="47692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Sifat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Sifat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eko-syariah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antara</a:t>
                      </a:r>
                      <a:r>
                        <a:rPr lang="en-US" sz="1600" dirty="0" smtClean="0"/>
                        <a:t> lain :</a:t>
                      </a:r>
                    </a:p>
                    <a:p>
                      <a:r>
                        <a:rPr lang="en-US" sz="1600" dirty="0" err="1" smtClean="0"/>
                        <a:t>Kesatuan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keseimbangan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kebebasan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tanggung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jawab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keadilan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Tidak adanya ikatan emosional yang kuat antara Pemegang Saham, Pengelola Bank dan Nasabah karena masing-masing pihak mempunyai keinginan yang bertolak belakang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40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endParaRPr lang="en-US" sz="3200" dirty="0" smtClean="0"/>
          </a:p>
          <a:p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pendapatan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69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JENIS-JENIS PEMBIAYAAN OLEH BANK SYARIAH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/>
              <a:t>Al-</a:t>
            </a:r>
            <a:r>
              <a:rPr lang="en-US" sz="3200" dirty="0" err="1" smtClean="0"/>
              <a:t>musharakah</a:t>
            </a:r>
            <a:endParaRPr lang="en-US" sz="3200" dirty="0" smtClean="0"/>
          </a:p>
          <a:p>
            <a:r>
              <a:rPr lang="en-US" sz="3200" dirty="0" smtClean="0"/>
              <a:t>Al-</a:t>
            </a:r>
            <a:r>
              <a:rPr lang="en-US" sz="3200" dirty="0" err="1" smtClean="0"/>
              <a:t>mudharabah</a:t>
            </a:r>
            <a:endParaRPr lang="en-US" sz="3200" dirty="0" smtClean="0"/>
          </a:p>
          <a:p>
            <a:r>
              <a:rPr lang="en-US" sz="3200" dirty="0" err="1" smtClean="0"/>
              <a:t>Baial’murabahah</a:t>
            </a:r>
            <a:endParaRPr lang="en-US" sz="3200" dirty="0" smtClean="0"/>
          </a:p>
          <a:p>
            <a:r>
              <a:rPr lang="en-US" sz="3200" dirty="0" err="1" smtClean="0"/>
              <a:t>Ijarah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3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Simpanan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/>
              <a:t>J</a:t>
            </a:r>
            <a:r>
              <a:rPr lang="en-US" sz="2000" dirty="0" err="1" smtClean="0"/>
              <a:t>enis</a:t>
            </a:r>
            <a:r>
              <a:rPr lang="en-US" sz="2000" dirty="0" smtClean="0"/>
              <a:t> </a:t>
            </a:r>
            <a:r>
              <a:rPr lang="en-US" sz="2000" dirty="0" err="1" smtClean="0"/>
              <a:t>simpanan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di bank 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Simpanan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giro</a:t>
            </a:r>
            <a:endParaRPr lang="en-US" sz="3200" dirty="0" smtClean="0"/>
          </a:p>
          <a:p>
            <a:r>
              <a:rPr lang="en-US" sz="3200" dirty="0" err="1" smtClean="0"/>
              <a:t>Simpanan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tabungan</a:t>
            </a:r>
            <a:endParaRPr lang="en-US" sz="3200" dirty="0" smtClean="0"/>
          </a:p>
          <a:p>
            <a:r>
              <a:rPr lang="en-US" sz="3200" dirty="0" err="1" smtClean="0"/>
              <a:t>Simpanan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Deposito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769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err="1" smtClean="0"/>
              <a:t>J</a:t>
            </a:r>
            <a:r>
              <a:rPr lang="en-US" sz="2000" b="1" dirty="0" err="1" smtClean="0"/>
              <a:t>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Simpanan</a:t>
            </a:r>
            <a:r>
              <a:rPr lang="en-US" sz="2000" b="1" dirty="0" smtClean="0"/>
              <a:t> Yang Ada Di Bank </a:t>
            </a:r>
            <a:r>
              <a:rPr lang="en-US" sz="2000" b="1" dirty="0" err="1" smtClean="0"/>
              <a:t>Syariah</a:t>
            </a:r>
            <a:r>
              <a:rPr lang="en-US" sz="2000" b="1" dirty="0" smtClean="0"/>
              <a:t> 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Giro</a:t>
            </a:r>
            <a:r>
              <a:rPr lang="en-US" sz="2400" dirty="0" smtClean="0"/>
              <a:t> </a:t>
            </a:r>
            <a:r>
              <a:rPr lang="en-US" sz="2400" dirty="0" err="1" smtClean="0"/>
              <a:t>Wadi’ah</a:t>
            </a:r>
            <a:endParaRPr lang="en-US" sz="2400" dirty="0" smtClean="0"/>
          </a:p>
          <a:p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tabungan</a:t>
            </a:r>
            <a:endParaRPr lang="en-US" sz="2400" dirty="0" smtClean="0"/>
          </a:p>
          <a:p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Deposito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42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266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KULIAH KEWIRAUSAHAAN TRANSAKSI PEMBAYARAN</vt:lpstr>
      <vt:lpstr>TRANSAKSI PEMBAYARAN</vt:lpstr>
      <vt:lpstr>JENIS-JENIS BANK  1. Dilihat dari segi fungsinya</vt:lpstr>
      <vt:lpstr>JENIS-JENIS BANK  3. Dilihat dari segi status</vt:lpstr>
      <vt:lpstr>PERBEDAAN BANK KONVENSIONAL DAN SYARIAH</vt:lpstr>
      <vt:lpstr>Mekanisme perhitungan bagi hasil dalam ekonomi syariah :</vt:lpstr>
      <vt:lpstr>JENIS-JENIS PEMBIAYAAN OLEH BANK SYARIAH :</vt:lpstr>
      <vt:lpstr>Simpanan  Jenis simpanan yang ada di bank konvensional :</vt:lpstr>
      <vt:lpstr>Jenis Simpanan Yang Ada Di Bank Syariah : </vt:lpstr>
      <vt:lpstr>Sarana penarikan Sarana penarikan untuk rekening giro adalah sebagai berikut :</vt:lpstr>
      <vt:lpstr>Sarana penarikan untuk rekening atau simpanan tabungan  adalah sebagai berikut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KEWIRAUSAHAAN TRANSAKSI PEMBAYARAN</dc:title>
  <dc:creator>meitha</dc:creator>
  <cp:lastModifiedBy>meitha</cp:lastModifiedBy>
  <cp:revision>1</cp:revision>
  <dcterms:created xsi:type="dcterms:W3CDTF">2006-08-16T00:00:00Z</dcterms:created>
  <dcterms:modified xsi:type="dcterms:W3CDTF">2013-10-19T21:34:21Z</dcterms:modified>
</cp:coreProperties>
</file>