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844C3-1B30-4FBF-A35E-613134D44B6D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34692C-E9CB-49FA-A269-1267DCE53EB4}">
      <dgm:prSet phldrT="[Text]"/>
      <dgm:spPr/>
      <dgm:t>
        <a:bodyPr/>
        <a:lstStyle/>
        <a:p>
          <a:r>
            <a:rPr lang="en-US" dirty="0" smtClean="0"/>
            <a:t>BANK</a:t>
          </a:r>
          <a:endParaRPr lang="en-US" dirty="0"/>
        </a:p>
      </dgm:t>
    </dgm:pt>
    <dgm:pt modelId="{17092DFA-80F1-4903-BDE6-0250878718A8}" type="parTrans" cxnId="{E06852FE-5010-4FA2-ADA5-399C842B71FF}">
      <dgm:prSet/>
      <dgm:spPr/>
      <dgm:t>
        <a:bodyPr/>
        <a:lstStyle/>
        <a:p>
          <a:endParaRPr lang="en-US"/>
        </a:p>
      </dgm:t>
    </dgm:pt>
    <dgm:pt modelId="{C7270846-167E-4C4E-B9FF-2BD211FD6B80}" type="sibTrans" cxnId="{E06852FE-5010-4FA2-ADA5-399C842B71FF}">
      <dgm:prSet/>
      <dgm:spPr/>
      <dgm:t>
        <a:bodyPr/>
        <a:lstStyle/>
        <a:p>
          <a:endParaRPr lang="en-US"/>
        </a:p>
      </dgm:t>
    </dgm:pt>
    <dgm:pt modelId="{243B754E-432B-49A3-992C-16DA11FB1D26}">
      <dgm:prSet phldrT="[Text]"/>
      <dgm:spPr/>
      <dgm:t>
        <a:bodyPr/>
        <a:lstStyle/>
        <a:p>
          <a:r>
            <a:rPr lang="en-US" dirty="0" smtClean="0"/>
            <a:t>PENGUSAHA</a:t>
          </a:r>
          <a:endParaRPr lang="en-US" dirty="0"/>
        </a:p>
      </dgm:t>
    </dgm:pt>
    <dgm:pt modelId="{FA0FA634-B605-4EC3-98FD-8C03F2D22DE8}" type="parTrans" cxnId="{E44F80C9-B84F-4723-8708-3577DD6FF7FC}">
      <dgm:prSet/>
      <dgm:spPr/>
      <dgm:t>
        <a:bodyPr/>
        <a:lstStyle/>
        <a:p>
          <a:endParaRPr lang="en-US"/>
        </a:p>
      </dgm:t>
    </dgm:pt>
    <dgm:pt modelId="{DB76EF0B-B1D9-4EC1-BCCA-19D89B0F0D60}" type="sibTrans" cxnId="{E44F80C9-B84F-4723-8708-3577DD6FF7FC}">
      <dgm:prSet/>
      <dgm:spPr/>
      <dgm:t>
        <a:bodyPr/>
        <a:lstStyle/>
        <a:p>
          <a:endParaRPr lang="en-US"/>
        </a:p>
      </dgm:t>
    </dgm:pt>
    <dgm:pt modelId="{D760A2E6-9C29-4CC0-9494-8D761C14BE9A}" type="pres">
      <dgm:prSet presAssocID="{A60844C3-1B30-4FBF-A35E-613134D44B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22563-23B2-464E-871B-22C42DEAC19B}" type="pres">
      <dgm:prSet presAssocID="{C434692C-E9CB-49FA-A269-1267DCE53EB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F05CD-3633-491D-AEAB-85DC4DC1A5CF}" type="pres">
      <dgm:prSet presAssocID="{243B754E-432B-49A3-992C-16DA11FB1D2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4F80C9-B84F-4723-8708-3577DD6FF7FC}" srcId="{A60844C3-1B30-4FBF-A35E-613134D44B6D}" destId="{243B754E-432B-49A3-992C-16DA11FB1D26}" srcOrd="1" destOrd="0" parTransId="{FA0FA634-B605-4EC3-98FD-8C03F2D22DE8}" sibTransId="{DB76EF0B-B1D9-4EC1-BCCA-19D89B0F0D60}"/>
    <dgm:cxn modelId="{8BDCD359-3A63-4794-891F-D4A13A613474}" type="presOf" srcId="{C434692C-E9CB-49FA-A269-1267DCE53EB4}" destId="{7EE22563-23B2-464E-871B-22C42DEAC19B}" srcOrd="0" destOrd="0" presId="urn:microsoft.com/office/officeart/2005/8/layout/arrow5"/>
    <dgm:cxn modelId="{4FFD15B0-89D0-49E6-9EC2-16CDD9799BDA}" type="presOf" srcId="{A60844C3-1B30-4FBF-A35E-613134D44B6D}" destId="{D760A2E6-9C29-4CC0-9494-8D761C14BE9A}" srcOrd="0" destOrd="0" presId="urn:microsoft.com/office/officeart/2005/8/layout/arrow5"/>
    <dgm:cxn modelId="{E06852FE-5010-4FA2-ADA5-399C842B71FF}" srcId="{A60844C3-1B30-4FBF-A35E-613134D44B6D}" destId="{C434692C-E9CB-49FA-A269-1267DCE53EB4}" srcOrd="0" destOrd="0" parTransId="{17092DFA-80F1-4903-BDE6-0250878718A8}" sibTransId="{C7270846-167E-4C4E-B9FF-2BD211FD6B80}"/>
    <dgm:cxn modelId="{3F3C0F24-5555-4269-99E2-E53611FFEC9C}" type="presOf" srcId="{243B754E-432B-49A3-992C-16DA11FB1D26}" destId="{017F05CD-3633-491D-AEAB-85DC4DC1A5CF}" srcOrd="0" destOrd="0" presId="urn:microsoft.com/office/officeart/2005/8/layout/arrow5"/>
    <dgm:cxn modelId="{46556FFC-81AE-45D1-815E-C34E6BC74A49}" type="presParOf" srcId="{D760A2E6-9C29-4CC0-9494-8D761C14BE9A}" destId="{7EE22563-23B2-464E-871B-22C42DEAC19B}" srcOrd="0" destOrd="0" presId="urn:microsoft.com/office/officeart/2005/8/layout/arrow5"/>
    <dgm:cxn modelId="{50AA0443-FB43-47A0-8A87-D0CD1CC6E43C}" type="presParOf" srcId="{D760A2E6-9C29-4CC0-9494-8D761C14BE9A}" destId="{017F05CD-3633-491D-AEAB-85DC4DC1A5C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22563-23B2-464E-871B-22C42DEAC19B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BANK</a:t>
          </a:r>
          <a:endParaRPr lang="en-US" sz="2500" kern="1200" dirty="0"/>
        </a:p>
      </dsp:txBody>
      <dsp:txXfrm rot="5400000">
        <a:off x="1323" y="1295299"/>
        <a:ext cx="2431107" cy="1473398"/>
      </dsp:txXfrm>
    </dsp:sp>
    <dsp:sp modelId="{017F05CD-3633-491D-AEAB-85DC4DC1A5CF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PENGUSAHA</a:t>
          </a:r>
          <a:endParaRPr lang="en-US" sz="2500" kern="1200" dirty="0"/>
        </a:p>
      </dsp:txBody>
      <dsp:txXfrm rot="-5400000">
        <a:off x="3663570" y="1295300"/>
        <a:ext cx="2431107" cy="147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NUL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KULIAH KEWIRAUSAHAAN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PINJAMAN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r>
              <a:rPr lang="en-US" dirty="0" err="1" smtClean="0"/>
              <a:t>Himmatul</a:t>
            </a:r>
            <a:r>
              <a:rPr lang="en-US" dirty="0" smtClean="0"/>
              <a:t> </a:t>
            </a:r>
            <a:r>
              <a:rPr lang="en-US" dirty="0" err="1" smtClean="0"/>
              <a:t>Hasanah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1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924800" cy="8382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PINJAMAN</a:t>
            </a:r>
            <a:endParaRPr lang="en-US" sz="48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419967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247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8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Hal-</a:t>
            </a:r>
            <a:r>
              <a:rPr lang="en-US" cap="none" dirty="0" err="1" smtClean="0"/>
              <a:t>hal</a:t>
            </a:r>
            <a:r>
              <a:rPr lang="en-US" cap="none" dirty="0" smtClean="0"/>
              <a:t> yang </a:t>
            </a:r>
            <a:r>
              <a:rPr lang="en-US" cap="none" dirty="0" err="1" smtClean="0"/>
              <a:t>harus</a:t>
            </a:r>
            <a:r>
              <a:rPr lang="en-US" cap="none" dirty="0" smtClean="0"/>
              <a:t> </a:t>
            </a:r>
            <a:r>
              <a:rPr lang="en-US" cap="none" dirty="0" err="1" smtClean="0"/>
              <a:t>diperhatikan</a:t>
            </a:r>
            <a:r>
              <a:rPr lang="en-US" cap="none" dirty="0" smtClean="0"/>
              <a:t> </a:t>
            </a:r>
            <a:r>
              <a:rPr lang="en-US" cap="none" dirty="0" err="1" smtClean="0"/>
              <a:t>dalam</a:t>
            </a:r>
            <a:r>
              <a:rPr lang="en-US" cap="none" dirty="0" smtClean="0"/>
              <a:t> </a:t>
            </a:r>
            <a:r>
              <a:rPr lang="en-US" cap="none" dirty="0" err="1" smtClean="0"/>
              <a:t>peminjaman</a:t>
            </a:r>
            <a:r>
              <a:rPr lang="en-US" cap="none" dirty="0" smtClean="0"/>
              <a:t> (modal-</a:t>
            </a:r>
            <a:r>
              <a:rPr lang="en-US" cap="none" dirty="0" err="1" smtClean="0"/>
              <a:t>uang</a:t>
            </a:r>
            <a:r>
              <a:rPr lang="en-US" cap="none" dirty="0" smtClean="0"/>
              <a:t>)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 err="1" smtClean="0"/>
              <a:t>Kepercayaan</a:t>
            </a:r>
            <a:endParaRPr lang="en-US" sz="3600" dirty="0" smtClean="0"/>
          </a:p>
          <a:p>
            <a:r>
              <a:rPr lang="en-US" sz="3600" dirty="0" err="1" smtClean="0"/>
              <a:t>Jangka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endParaRPr lang="en-US" sz="3600" dirty="0" smtClean="0"/>
          </a:p>
          <a:p>
            <a:r>
              <a:rPr lang="en-US" sz="3600" dirty="0" err="1" smtClean="0"/>
              <a:t>Kesepakatan</a:t>
            </a:r>
            <a:endParaRPr lang="en-US" sz="3600" dirty="0" smtClean="0"/>
          </a:p>
          <a:p>
            <a:r>
              <a:rPr lang="en-US" sz="3600" dirty="0" err="1" smtClean="0"/>
              <a:t>Risiko</a:t>
            </a:r>
            <a:endParaRPr lang="en-US" sz="3600" dirty="0" smtClean="0"/>
          </a:p>
          <a:p>
            <a:r>
              <a:rPr lang="en-US" sz="3600" dirty="0" err="1" smtClean="0"/>
              <a:t>Balas</a:t>
            </a:r>
            <a:r>
              <a:rPr lang="en-US" sz="3600" dirty="0" smtClean="0"/>
              <a:t> </a:t>
            </a:r>
            <a:r>
              <a:rPr lang="en-US" sz="3600" dirty="0" err="1" smtClean="0"/>
              <a:t>jasa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219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en-US" sz="2400" dirty="0" smtClean="0"/>
              <a:t>/</a:t>
            </a:r>
            <a:r>
              <a:rPr lang="en-US" sz="2400" dirty="0" err="1" smtClean="0"/>
              <a:t>pinjaman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 smtClean="0"/>
          </a:p>
          <a:p>
            <a:r>
              <a:rPr lang="en-US" dirty="0" err="1" smtClean="0"/>
              <a:t>Kredit</a:t>
            </a:r>
            <a:r>
              <a:rPr lang="en-US" dirty="0" smtClean="0"/>
              <a:t> modal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endParaRPr lang="en-US" dirty="0" smtClean="0"/>
          </a:p>
          <a:p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endParaRPr lang="en-US" dirty="0" smtClean="0"/>
          </a:p>
          <a:p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konsumtif</a:t>
            </a:r>
            <a:endParaRPr lang="en-US" dirty="0" smtClean="0"/>
          </a:p>
          <a:p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5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Angsuran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828800"/>
            <a:ext cx="7239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Komponen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Angsuran</a:t>
            </a:r>
            <a:r>
              <a:rPr lang="en-US" sz="2400" b="1" dirty="0" smtClean="0">
                <a:solidFill>
                  <a:schemeClr val="bg1"/>
                </a:solidFill>
              </a:rPr>
              <a:t> = </a:t>
            </a:r>
            <a:r>
              <a:rPr lang="en-US" sz="2400" b="1" dirty="0" err="1" smtClean="0">
                <a:solidFill>
                  <a:schemeClr val="bg1"/>
                </a:solidFill>
              </a:rPr>
              <a:t>Jumlah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Pokok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Pinjaman</a:t>
            </a:r>
            <a:r>
              <a:rPr lang="en-US" sz="2400" b="1" dirty="0" smtClean="0">
                <a:solidFill>
                  <a:schemeClr val="bg1"/>
                </a:solidFill>
              </a:rPr>
              <a:t> + </a:t>
            </a:r>
            <a:r>
              <a:rPr lang="en-US" sz="2400" b="1" dirty="0" err="1" smtClean="0">
                <a:solidFill>
                  <a:schemeClr val="bg1"/>
                </a:solidFill>
              </a:rPr>
              <a:t>Bunga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429000"/>
            <a:ext cx="7772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.</a:t>
            </a:r>
          </a:p>
          <a:p>
            <a:pPr algn="ctr"/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presentase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pertahun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5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System </a:t>
            </a:r>
            <a:r>
              <a:rPr lang="en-US" sz="3200" dirty="0" err="1" smtClean="0"/>
              <a:t>flate</a:t>
            </a:r>
            <a:r>
              <a:rPr lang="en-US" sz="3200" dirty="0" smtClean="0"/>
              <a:t> rate </a:t>
            </a:r>
            <a:r>
              <a:rPr lang="en-US" sz="3200" dirty="0" err="1" smtClean="0"/>
              <a:t>pinjaman</a:t>
            </a:r>
            <a:r>
              <a:rPr lang="en-US" sz="3200" dirty="0" smtClean="0"/>
              <a:t> (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angsuran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Sliding rate</a:t>
            </a:r>
          </a:p>
          <a:p>
            <a:r>
              <a:rPr lang="en-US" sz="3200" dirty="0" smtClean="0"/>
              <a:t>Floating 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92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KULIAH KEWIRAUSAHAAN PINJAMAN</vt:lpstr>
      <vt:lpstr>PINJAMAN</vt:lpstr>
      <vt:lpstr>Hal-hal yang harus diperhatikan dalam peminjaman (modal-uang)</vt:lpstr>
      <vt:lpstr>Jenis kredit/pinjaman yang biasa ditawarkan :</vt:lpstr>
      <vt:lpstr>Angsuran pinjaman</vt:lpstr>
      <vt:lpstr>Jenis sistem perhitungan bunga 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KEWIRAUSAHAAN PINJAMAN</dc:title>
  <dc:creator>meitha</dc:creator>
  <cp:lastModifiedBy>meitha</cp:lastModifiedBy>
  <cp:revision>1</cp:revision>
  <dcterms:created xsi:type="dcterms:W3CDTF">2006-08-16T00:00:00Z</dcterms:created>
  <dcterms:modified xsi:type="dcterms:W3CDTF">2013-10-19T21:29:28Z</dcterms:modified>
</cp:coreProperties>
</file>