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1F6FA-4F35-459E-80CA-B241792DC798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859DF-0187-4A75-9F37-F67DA4698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59DF-0187-4A75-9F37-F67DA469852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59DF-0187-4A75-9F37-F67DA469852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CC92-115F-4AAF-B1D8-CDF059441FA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776C-471D-4E2C-83FF-18E8B174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 flipV="1">
            <a:off x="228600" y="1142999"/>
            <a:ext cx="8686800" cy="4953000"/>
          </a:xfrm>
          <a:prstGeom prst="snip2Diag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Apakah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itu</a:t>
            </a:r>
            <a:r>
              <a:rPr lang="en-US" b="1" dirty="0">
                <a:solidFill>
                  <a:srgbClr val="FF0000"/>
                </a:solidFill>
              </a:rPr>
              <a:t> 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Akuntansi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dibedakan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menjadi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2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definisi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:</a:t>
            </a:r>
          </a:p>
          <a:p>
            <a:pPr lvl="0"/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Menurut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fungsi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dang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kegunaannya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: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Akuntansi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merupakan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aktivitas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jasa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berfungsi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memberikan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kuantitatif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mengenai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kesatuan-kesatuan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ekonomi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terutama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bersifat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keuangan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bermanfaat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pengambilan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keputusan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en-US" b="1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 descr="C:\Program Files\Microsoft Office\MEDIA\CAGCAT10\j028320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1054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14400" y="914400"/>
            <a:ext cx="3048000" cy="5257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914400"/>
            <a:ext cx="4724400" cy="5257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224756" y="1062187"/>
            <a:ext cx="336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2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128293" y="1014562"/>
            <a:ext cx="1166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224756" y="1493987"/>
            <a:ext cx="56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2.1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128293" y="1446362"/>
            <a:ext cx="2071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 lancar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224756" y="1997224"/>
            <a:ext cx="79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2.1.1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128293" y="1949599"/>
            <a:ext cx="1733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 gaji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1224756" y="2430612"/>
            <a:ext cx="79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2.1.2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128293" y="2382987"/>
            <a:ext cx="3790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 operasional lainnya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1224756" y="3510112"/>
            <a:ext cx="56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2.2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128293" y="3462487"/>
            <a:ext cx="282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 tidak lancar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224756" y="4013349"/>
            <a:ext cx="79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2.2.1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128293" y="3965724"/>
            <a:ext cx="1938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 Bank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1224756" y="4446737"/>
            <a:ext cx="79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1.2.2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4128293" y="4399112"/>
            <a:ext cx="2241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Hutang obligasi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1224756" y="4949974"/>
            <a:ext cx="336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3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4128293" y="4902349"/>
            <a:ext cx="118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Ekuitas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1224756" y="5381774"/>
            <a:ext cx="56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3.1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4128293" y="5334149"/>
            <a:ext cx="2003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Modal disetor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334294" y="3543300"/>
            <a:ext cx="5257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914400"/>
            <a:ext cx="784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que 10"/>
          <p:cNvSpPr/>
          <p:nvPr/>
        </p:nvSpPr>
        <p:spPr>
          <a:xfrm>
            <a:off x="0" y="5486400"/>
            <a:ext cx="9144000" cy="13716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473075" y="-138906"/>
            <a:ext cx="987425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Pencatatan di Bukti transaksi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1" y="2863057"/>
            <a:ext cx="9144001" cy="138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dicatat</a:t>
            </a:r>
            <a:r>
              <a:rPr lang="en-US" sz="2800" dirty="0"/>
              <a:t> </a:t>
            </a:r>
            <a:r>
              <a:rPr lang="en-US" sz="2800" dirty="0" err="1"/>
              <a:t>serinci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yang </a:t>
            </a:r>
            <a:r>
              <a:rPr lang="en-US" sz="2800" dirty="0" err="1"/>
              <a:t>menampung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4479131" y="4664869"/>
            <a:ext cx="976313" cy="485775"/>
          </a:xfrm>
          <a:custGeom>
            <a:avLst/>
            <a:gdLst>
              <a:gd name="T0" fmla="*/ 1495963732 w 21600"/>
              <a:gd name="T1" fmla="*/ 0 h 21600"/>
              <a:gd name="T2" fmla="*/ 0 w 21600"/>
              <a:gd name="T3" fmla="*/ 122848180 h 21600"/>
              <a:gd name="T4" fmla="*/ 1495963732 w 21600"/>
              <a:gd name="T5" fmla="*/ 245695820 h 21600"/>
              <a:gd name="T6" fmla="*/ 1994617585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0" y="5473034"/>
            <a:ext cx="9144000" cy="138496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 dirty="0" err="1"/>
              <a:t>sekurang-kurangnya</a:t>
            </a:r>
            <a:r>
              <a:rPr lang="en-US" sz="2800" dirty="0"/>
              <a:t> </a:t>
            </a:r>
            <a:r>
              <a:rPr lang="en-US" sz="2800" dirty="0" err="1"/>
              <a:t>memuat</a:t>
            </a:r>
            <a:r>
              <a:rPr lang="en-US" sz="2800" dirty="0"/>
              <a:t> data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uang</a:t>
            </a:r>
            <a:r>
              <a:rPr lang="en-US" sz="2800" dirty="0"/>
              <a:t> yang </a:t>
            </a:r>
            <a:r>
              <a:rPr lang="en-US" sz="2800" dirty="0" err="1"/>
              <a:t>tercakup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, </a:t>
            </a:r>
            <a:r>
              <a:rPr lang="en-US" sz="2800" dirty="0" err="1"/>
              <a:t>tanggal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yang </a:t>
            </a:r>
            <a:r>
              <a:rPr lang="en-US" sz="2800" dirty="0" err="1"/>
              <a:t>terlibat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dalamnya</a:t>
            </a:r>
            <a:r>
              <a:rPr lang="en-US" sz="2800" dirty="0"/>
              <a:t> </a:t>
            </a:r>
          </a:p>
        </p:txBody>
      </p:sp>
      <p:sp>
        <p:nvSpPr>
          <p:cNvPr id="9" name="Plaque 8"/>
          <p:cNvSpPr/>
          <p:nvPr/>
        </p:nvSpPr>
        <p:spPr>
          <a:xfrm>
            <a:off x="0" y="2895600"/>
            <a:ext cx="9144000" cy="1371600"/>
          </a:xfrm>
          <a:prstGeom prst="plaqu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 rot="5400000">
            <a:off x="4447382" y="1783556"/>
            <a:ext cx="976312" cy="485775"/>
          </a:xfrm>
          <a:custGeom>
            <a:avLst/>
            <a:gdLst>
              <a:gd name="T0" fmla="*/ 1495958583 w 21600"/>
              <a:gd name="T1" fmla="*/ 0 h 21600"/>
              <a:gd name="T2" fmla="*/ 0 w 21600"/>
              <a:gd name="T3" fmla="*/ 122848180 h 21600"/>
              <a:gd name="T4" fmla="*/ 1495958583 w 21600"/>
              <a:gd name="T5" fmla="*/ 245695820 h 21600"/>
              <a:gd name="T6" fmla="*/ 1994611203 w 21600"/>
              <a:gd name="T7" fmla="*/ 12284818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2863056"/>
            <a:ext cx="9144001" cy="138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dicatat</a:t>
            </a:r>
            <a:r>
              <a:rPr lang="en-US" sz="2800" dirty="0"/>
              <a:t> </a:t>
            </a:r>
            <a:r>
              <a:rPr lang="en-US" sz="2800" dirty="0" err="1"/>
              <a:t>serinci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yang </a:t>
            </a:r>
            <a:r>
              <a:rPr lang="en-US" sz="2800" dirty="0" err="1"/>
              <a:t>menampung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r>
              <a:rPr lang="en-US" dirty="0" err="1" smtClean="0"/>
              <a:t>b.Setelah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mulailah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kronologis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didebet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dikredit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referensinya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221456" y="-200025"/>
            <a:ext cx="987425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6000" dirty="0" err="1" smtClean="0"/>
              <a:t>Fungsi</a:t>
            </a:r>
            <a:r>
              <a:rPr lang="en-US" sz="6000" dirty="0" smtClean="0"/>
              <a:t> </a:t>
            </a:r>
            <a:r>
              <a:rPr lang="en-US" sz="6000" dirty="0" err="1" smtClean="0"/>
              <a:t>Jurnal</a:t>
            </a:r>
            <a:endParaRPr lang="id-ID" sz="6000" dirty="0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428332" y="915987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428332" y="1419225"/>
            <a:ext cx="2808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620044" y="1419225"/>
            <a:ext cx="280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4382612" y="1419225"/>
            <a:ext cx="45719" cy="714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20044" y="138430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236618" y="1384300"/>
            <a:ext cx="45719" cy="749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2133600"/>
            <a:ext cx="275272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Fungsi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Analisis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819400" y="2133600"/>
            <a:ext cx="3167062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Fungsi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Pencatatan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172200" y="2133600"/>
            <a:ext cx="2971800" cy="5231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Fungsi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Historis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1524000" y="259080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0" y="3200400"/>
            <a:ext cx="2590800" cy="353940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menentukan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perkiraan</a:t>
            </a:r>
            <a:r>
              <a:rPr lang="en-US" sz="2800" b="1" dirty="0">
                <a:solidFill>
                  <a:schemeClr val="bg1"/>
                </a:solidFill>
              </a:rPr>
              <a:t> yang </a:t>
            </a:r>
            <a:r>
              <a:rPr lang="en-US" sz="2800" b="1" dirty="0" err="1">
                <a:solidFill>
                  <a:schemeClr val="bg1"/>
                </a:solidFill>
              </a:rPr>
              <a:t>di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debet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perkiraan</a:t>
            </a:r>
            <a:r>
              <a:rPr lang="en-US" sz="2800" b="1" dirty="0">
                <a:solidFill>
                  <a:schemeClr val="bg1"/>
                </a:solidFill>
              </a:rPr>
              <a:t> yang </a:t>
            </a:r>
          </a:p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dikredit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serta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jumlahnya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masing-masing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4419600" y="281940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895600" y="3581400"/>
            <a:ext cx="3124200" cy="3108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 dirty="0" err="1">
                <a:solidFill>
                  <a:schemeClr val="bg1"/>
                </a:solidFill>
              </a:rPr>
              <a:t>mencatat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transaksi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keuangan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dalam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kolom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debet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dan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serta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keterangan</a:t>
            </a:r>
            <a:r>
              <a:rPr lang="en-US" sz="2800" b="1" dirty="0">
                <a:solidFill>
                  <a:schemeClr val="bg1"/>
                </a:solidFill>
              </a:rPr>
              <a:t> yang </a:t>
            </a:r>
            <a:r>
              <a:rPr lang="en-US" sz="2800" b="1" dirty="0" err="1">
                <a:solidFill>
                  <a:schemeClr val="bg1"/>
                </a:solidFill>
              </a:rPr>
              <a:t>perlu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39000" y="2895600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172200" y="3581400"/>
            <a:ext cx="2717006" cy="224674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dirty="0" err="1">
                <a:solidFill>
                  <a:schemeClr val="bg1"/>
                </a:solidFill>
              </a:rPr>
              <a:t>mencatat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aktivitas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perusahaan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secara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kronologis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Tanggal</a:t>
            </a:r>
            <a:endParaRPr lang="en-US" dirty="0" smtClean="0"/>
          </a:p>
          <a:p>
            <a:r>
              <a:rPr lang="en-US" b="1" dirty="0" err="1" smtClean="0"/>
              <a:t>Rekening</a:t>
            </a:r>
            <a:r>
              <a:rPr lang="en-US" b="1" dirty="0" smtClean="0"/>
              <a:t>/</a:t>
            </a:r>
            <a:r>
              <a:rPr lang="en-US" b="1" dirty="0" err="1" smtClean="0"/>
              <a:t>Keterangan</a:t>
            </a:r>
            <a:endParaRPr lang="en-US" dirty="0" smtClean="0"/>
          </a:p>
          <a:p>
            <a:r>
              <a:rPr lang="en-US" b="1" dirty="0" smtClean="0"/>
              <a:t>Ref</a:t>
            </a:r>
            <a:endParaRPr lang="en-US" dirty="0" smtClean="0"/>
          </a:p>
          <a:p>
            <a:r>
              <a:rPr lang="en-US" b="1" dirty="0" smtClean="0"/>
              <a:t>Debit</a:t>
            </a:r>
            <a:endParaRPr lang="en-US" dirty="0" smtClean="0"/>
          </a:p>
          <a:p>
            <a:r>
              <a:rPr lang="en-US" b="1" dirty="0" err="1" smtClean="0"/>
              <a:t>Kredit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</a:rPr>
              <a:t>Pada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tanggal</a:t>
            </a:r>
            <a:r>
              <a:rPr lang="en-US" sz="2400" dirty="0" smtClean="0">
                <a:solidFill>
                  <a:schemeClr val="bg1"/>
                </a:solidFill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</a:rPr>
              <a:t>Januari</a:t>
            </a:r>
            <a:r>
              <a:rPr lang="en-US" sz="2400" dirty="0" smtClean="0">
                <a:solidFill>
                  <a:schemeClr val="bg1"/>
                </a:solidFill>
              </a:rPr>
              <a:t> 2002 Tuan </a:t>
            </a:r>
            <a:r>
              <a:rPr lang="en-US" sz="2400" dirty="0" err="1" smtClean="0">
                <a:solidFill>
                  <a:schemeClr val="bg1"/>
                </a:solidFill>
              </a:rPr>
              <a:t>Raka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menyetorkan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uang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</a:t>
            </a:r>
            <a:r>
              <a:rPr lang="en-US" sz="2400" dirty="0" smtClean="0">
                <a:solidFill>
                  <a:schemeClr val="bg1"/>
                </a:solidFill>
              </a:rPr>
              <a:t> PT </a:t>
            </a:r>
            <a:r>
              <a:rPr lang="en-US" sz="2400" dirty="0" err="1" smtClean="0">
                <a:solidFill>
                  <a:schemeClr val="bg1"/>
                </a:solidFill>
              </a:rPr>
              <a:t>Aji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Mumpung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sebesar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Rp</a:t>
            </a:r>
            <a:r>
              <a:rPr lang="en-US" sz="2400" dirty="0" smtClean="0">
                <a:solidFill>
                  <a:schemeClr val="bg1"/>
                </a:solidFill>
              </a:rPr>
              <a:t>. 500.000.000,- </a:t>
            </a:r>
            <a:r>
              <a:rPr lang="en-US" sz="2400" dirty="0" err="1" smtClean="0">
                <a:solidFill>
                  <a:schemeClr val="bg1"/>
                </a:solidFill>
              </a:rPr>
              <a:t>sebagai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setoran</a:t>
            </a:r>
            <a:r>
              <a:rPr lang="en-US" sz="2400" dirty="0" smtClean="0">
                <a:solidFill>
                  <a:schemeClr val="bg1"/>
                </a:solidFill>
              </a:rPr>
              <a:t> modal </a:t>
            </a:r>
            <a:endParaRPr lang="id-ID" sz="2400" dirty="0" smtClean="0">
              <a:solidFill>
                <a:schemeClr val="bg1"/>
              </a:solidFill>
            </a:endParaRPr>
          </a:p>
        </p:txBody>
      </p:sp>
      <p:sp>
        <p:nvSpPr>
          <p:cNvPr id="5" name="AutoShape 29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6412" y="872746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34"/>
          <p:cNvSpPr>
            <a:spLocks noChangeShapeType="1"/>
          </p:cNvSpPr>
          <p:nvPr/>
        </p:nvSpPr>
        <p:spPr bwMode="auto">
          <a:xfrm>
            <a:off x="5245100" y="2357058"/>
            <a:ext cx="347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24625" y="2007808"/>
            <a:ext cx="15541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>
                <a:solidFill>
                  <a:schemeClr val="bg1"/>
                </a:solidFill>
              </a:rPr>
              <a:t>Kas</a:t>
            </a:r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8086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>
                <a:solidFill>
                  <a:schemeClr val="bg1"/>
                </a:solidFill>
              </a:rPr>
              <a:t>Modal</a:t>
            </a:r>
            <a:r>
              <a:rPr lang="en-US" sz="2800">
                <a:solidFill>
                  <a:schemeClr val="bg1"/>
                </a:solidFill>
              </a:rPr>
              <a:t>, Tn Raka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257800"/>
            <a:ext cx="9144000" cy="1600200"/>
          </a:xfrm>
          <a:prstGeom prst="rect">
            <a:avLst/>
          </a:prstGeom>
        </p:spPr>
      </p:pic>
      <p:sp>
        <p:nvSpPr>
          <p:cNvPr id="16" name="Line 84"/>
          <p:cNvSpPr>
            <a:spLocks noChangeShapeType="1"/>
          </p:cNvSpPr>
          <p:nvPr/>
        </p:nvSpPr>
        <p:spPr bwMode="auto">
          <a:xfrm flipH="1">
            <a:off x="1828798" y="2438399"/>
            <a:ext cx="4953001" cy="3657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85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86"/>
          <p:cNvSpPr>
            <a:spLocks noChangeShapeType="1"/>
          </p:cNvSpPr>
          <p:nvPr/>
        </p:nvSpPr>
        <p:spPr bwMode="auto">
          <a:xfrm flipH="1">
            <a:off x="2971799" y="3505200"/>
            <a:ext cx="3733801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87"/>
          <p:cNvSpPr>
            <a:spLocks noChangeShapeType="1"/>
          </p:cNvSpPr>
          <p:nvPr/>
        </p:nvSpPr>
        <p:spPr bwMode="auto">
          <a:xfrm>
            <a:off x="8094662" y="3939796"/>
            <a:ext cx="515937" cy="26134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92"/>
          <p:cNvSpPr txBox="1">
            <a:spLocks noChangeArrowheads="1"/>
          </p:cNvSpPr>
          <p:nvPr/>
        </p:nvSpPr>
        <p:spPr bwMode="auto">
          <a:xfrm>
            <a:off x="2106612" y="788608"/>
            <a:ext cx="435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400" b="1">
                <a:solidFill>
                  <a:schemeClr val="bg1"/>
                </a:solidFill>
              </a:rPr>
              <a:t>Kas bertambah  Rp.500.000.000</a:t>
            </a:r>
          </a:p>
        </p:txBody>
      </p:sp>
      <p:sp>
        <p:nvSpPr>
          <p:cNvPr id="21" name="Text Box 93"/>
          <p:cNvSpPr txBox="1">
            <a:spLocks noChangeArrowheads="1"/>
          </p:cNvSpPr>
          <p:nvPr/>
        </p:nvSpPr>
        <p:spPr bwMode="auto">
          <a:xfrm>
            <a:off x="2128837" y="1309308"/>
            <a:ext cx="468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400" b="1">
                <a:solidFill>
                  <a:schemeClr val="bg1"/>
                </a:solidFill>
              </a:rPr>
              <a:t>Modal bertambah  Rp.500.000.000</a:t>
            </a:r>
          </a:p>
        </p:txBody>
      </p:sp>
      <p:sp>
        <p:nvSpPr>
          <p:cNvPr id="22" name="Text Box 94"/>
          <p:cNvSpPr txBox="1">
            <a:spLocks noChangeArrowheads="1"/>
          </p:cNvSpPr>
          <p:nvPr/>
        </p:nvSpPr>
        <p:spPr bwMode="auto">
          <a:xfrm>
            <a:off x="5726112" y="2269746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500.000.000</a:t>
            </a:r>
          </a:p>
        </p:txBody>
      </p:sp>
      <p:sp>
        <p:nvSpPr>
          <p:cNvPr id="23" name="Text Box 95"/>
          <p:cNvSpPr txBox="1">
            <a:spLocks noChangeArrowheads="1"/>
          </p:cNvSpPr>
          <p:nvPr/>
        </p:nvSpPr>
        <p:spPr bwMode="auto">
          <a:xfrm>
            <a:off x="7434262" y="3563558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500.000.000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066800" y="5867400"/>
            <a:ext cx="15541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 dirty="0">
                <a:solidFill>
                  <a:schemeClr val="bg1"/>
                </a:solidFill>
              </a:rPr>
              <a:t>Kas</a:t>
            </a:r>
          </a:p>
        </p:txBody>
      </p:sp>
      <p:sp>
        <p:nvSpPr>
          <p:cNvPr id="25" name="Text Box 97"/>
          <p:cNvSpPr txBox="1">
            <a:spLocks noChangeArrowheads="1"/>
          </p:cNvSpPr>
          <p:nvPr/>
        </p:nvSpPr>
        <p:spPr bwMode="auto">
          <a:xfrm>
            <a:off x="5791200" y="59436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500.000.000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52600" y="6562725"/>
            <a:ext cx="2616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 dirty="0">
                <a:solidFill>
                  <a:schemeClr val="bg1"/>
                </a:solidFill>
              </a:rPr>
              <a:t>Modal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 err="1">
                <a:solidFill>
                  <a:schemeClr val="bg1"/>
                </a:solidFill>
              </a:rPr>
              <a:t>Tn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Raka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99"/>
          <p:cNvSpPr txBox="1">
            <a:spLocks noChangeArrowheads="1"/>
          </p:cNvSpPr>
          <p:nvPr/>
        </p:nvSpPr>
        <p:spPr bwMode="auto">
          <a:xfrm>
            <a:off x="7689850" y="6461125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500.000.000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tanggal</a:t>
            </a:r>
            <a:r>
              <a:rPr lang="en-US" sz="2800" dirty="0" smtClean="0">
                <a:solidFill>
                  <a:schemeClr val="bg1"/>
                </a:solidFill>
              </a:rPr>
              <a:t> 5 </a:t>
            </a:r>
            <a:r>
              <a:rPr lang="en-US" sz="2800" dirty="0" err="1" smtClean="0">
                <a:solidFill>
                  <a:schemeClr val="bg1"/>
                </a:solidFill>
              </a:rPr>
              <a:t>Januari</a:t>
            </a:r>
            <a:r>
              <a:rPr lang="en-US" sz="2800" dirty="0" smtClean="0">
                <a:solidFill>
                  <a:schemeClr val="bg1"/>
                </a:solidFill>
              </a:rPr>
              <a:t> 2002 </a:t>
            </a:r>
            <a:r>
              <a:rPr lang="en-US" sz="2800" dirty="0" err="1" smtClean="0">
                <a:solidFill>
                  <a:schemeClr val="bg1"/>
                </a:solidFill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membeli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sebuah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mobil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seharga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Rp</a:t>
            </a:r>
            <a:r>
              <a:rPr lang="en-US" sz="2800" dirty="0" smtClean="0">
                <a:solidFill>
                  <a:schemeClr val="bg1"/>
                </a:solidFill>
              </a:rPr>
              <a:t>. 150.000.000,- </a:t>
            </a:r>
            <a:r>
              <a:rPr lang="en-US" sz="2800" dirty="0" err="1" smtClean="0">
                <a:solidFill>
                  <a:schemeClr val="bg1"/>
                </a:solidFill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tunai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id-ID" sz="2800" dirty="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6412" y="872746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5101" y="2357057"/>
            <a:ext cx="32893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42050" y="1966533"/>
            <a:ext cx="1876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Kendaraan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927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Kas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11887" y="5181600"/>
            <a:ext cx="9255887" cy="1676400"/>
          </a:xfrm>
          <a:prstGeom prst="rect">
            <a:avLst/>
          </a:prstGeom>
        </p:spPr>
      </p:pic>
      <p:sp>
        <p:nvSpPr>
          <p:cNvPr id="16" name="Line 39"/>
          <p:cNvSpPr>
            <a:spLocks noChangeShapeType="1"/>
          </p:cNvSpPr>
          <p:nvPr/>
        </p:nvSpPr>
        <p:spPr bwMode="auto">
          <a:xfrm flipH="1">
            <a:off x="1922462" y="2269746"/>
            <a:ext cx="4937125" cy="384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776537" y="3406396"/>
            <a:ext cx="4022725" cy="33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094662" y="3939796"/>
            <a:ext cx="441325" cy="252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106612" y="788608"/>
            <a:ext cx="531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Kendaraan bertambah  Rp.150.000.000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128837" y="1309308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Kas berkurang  Rp.150.000.000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726112" y="2269746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150.000.000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434262" y="3563558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150.000.000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287462" y="6027358"/>
            <a:ext cx="20018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id-ID" sz="2800">
                <a:solidFill>
                  <a:schemeClr val="bg1"/>
                </a:solidFill>
              </a:rPr>
              <a:t>K</a:t>
            </a:r>
            <a:r>
              <a:rPr lang="en-US" sz="2800">
                <a:solidFill>
                  <a:schemeClr val="bg1"/>
                </a:solidFill>
              </a:rPr>
              <a:t>endaraan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5715000" y="58674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150.000.000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286000" y="6569075"/>
            <a:ext cx="23050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Kas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7689850" y="6461125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150.000.000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83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tanggal</a:t>
            </a:r>
            <a:r>
              <a:rPr lang="en-US" sz="2800" dirty="0" smtClean="0">
                <a:solidFill>
                  <a:schemeClr val="bg1"/>
                </a:solidFill>
              </a:rPr>
              <a:t> 6 </a:t>
            </a:r>
            <a:r>
              <a:rPr lang="en-US" sz="2800" dirty="0" err="1" smtClean="0">
                <a:solidFill>
                  <a:schemeClr val="bg1"/>
                </a:solidFill>
              </a:rPr>
              <a:t>Januari</a:t>
            </a:r>
            <a:r>
              <a:rPr lang="en-US" sz="2800" dirty="0" smtClean="0">
                <a:solidFill>
                  <a:schemeClr val="bg1"/>
                </a:solidFill>
              </a:rPr>
              <a:t> 2002 </a:t>
            </a:r>
            <a:r>
              <a:rPr lang="en-US" sz="2800" dirty="0" err="1" smtClean="0">
                <a:solidFill>
                  <a:schemeClr val="bg1"/>
                </a:solidFill>
              </a:rPr>
              <a:t>membeli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mesin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fotokopi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seharga</a:t>
            </a:r>
            <a:r>
              <a:rPr lang="en-US" sz="2800" dirty="0" smtClean="0">
                <a:solidFill>
                  <a:schemeClr val="bg1"/>
                </a:solidFill>
              </a:rPr>
              <a:t> Rp.50.000.000,- </a:t>
            </a:r>
            <a:r>
              <a:rPr lang="en-US" sz="2800" dirty="0" err="1" smtClean="0">
                <a:solidFill>
                  <a:schemeClr val="bg1"/>
                </a:solidFill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kredit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id-ID" sz="2800" dirty="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0" y="838200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5101" y="2357057"/>
            <a:ext cx="33655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42050" y="1966533"/>
            <a:ext cx="1876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Peralatan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927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Hutang Dagang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5004027"/>
            <a:ext cx="9144001" cy="1933678"/>
          </a:xfrm>
          <a:prstGeom prst="rect">
            <a:avLst/>
          </a:prstGeom>
        </p:spPr>
      </p:pic>
      <p:sp>
        <p:nvSpPr>
          <p:cNvPr id="16" name="Line 39"/>
          <p:cNvSpPr>
            <a:spLocks noChangeShapeType="1"/>
          </p:cNvSpPr>
          <p:nvPr/>
        </p:nvSpPr>
        <p:spPr bwMode="auto">
          <a:xfrm flipH="1">
            <a:off x="1922462" y="2269746"/>
            <a:ext cx="4937125" cy="384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776537" y="3406396"/>
            <a:ext cx="4022725" cy="33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094662" y="3939796"/>
            <a:ext cx="441325" cy="252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106612" y="788608"/>
            <a:ext cx="495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Peralatan bertambah  Rp.50.000.000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128837" y="1309308"/>
            <a:ext cx="474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Hutang  bertambah  Rp.50.000.000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853112" y="2269746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50.000.000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561262" y="3563558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50.000.000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371600" y="5943600"/>
            <a:ext cx="20018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Peralatan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5867400" y="5867400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50.000.000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676400" y="6477000"/>
            <a:ext cx="2663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Hutang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dagang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7816850" y="6461125"/>
            <a:ext cx="1327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50.000.000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tanggal</a:t>
            </a:r>
            <a:r>
              <a:rPr lang="en-US" sz="2800" dirty="0" smtClean="0">
                <a:solidFill>
                  <a:schemeClr val="bg1"/>
                </a:solidFill>
              </a:rPr>
              <a:t> 15 </a:t>
            </a:r>
            <a:r>
              <a:rPr lang="en-US" sz="2800" dirty="0" err="1" smtClean="0">
                <a:solidFill>
                  <a:schemeClr val="bg1"/>
                </a:solidFill>
              </a:rPr>
              <a:t>Januari</a:t>
            </a:r>
            <a:r>
              <a:rPr lang="en-US" sz="2800" dirty="0" smtClean="0">
                <a:solidFill>
                  <a:schemeClr val="bg1"/>
                </a:solidFill>
              </a:rPr>
              <a:t> 2002 </a:t>
            </a:r>
            <a:r>
              <a:rPr lang="en-US" sz="2800" dirty="0" err="1" smtClean="0">
                <a:solidFill>
                  <a:schemeClr val="bg1"/>
                </a:solidFill>
              </a:rPr>
              <a:t>dibayar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beban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telepon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sebesar</a:t>
            </a:r>
            <a:r>
              <a:rPr lang="en-US" sz="2800" dirty="0" smtClean="0">
                <a:solidFill>
                  <a:schemeClr val="bg1"/>
                </a:solidFill>
              </a:rPr>
              <a:t> Rp.1.000.000 </a:t>
            </a:r>
            <a:endParaRPr lang="id-ID" sz="2800" dirty="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6412" y="872746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5100" y="2357058"/>
            <a:ext cx="347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53125" y="1966533"/>
            <a:ext cx="274161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Beban telepon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927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Kas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5286109"/>
            <a:ext cx="9144000" cy="1571891"/>
          </a:xfrm>
          <a:prstGeom prst="rect">
            <a:avLst/>
          </a:prstGeom>
        </p:spPr>
      </p:pic>
      <p:sp>
        <p:nvSpPr>
          <p:cNvPr id="16" name="Line 39"/>
          <p:cNvSpPr>
            <a:spLocks noChangeShapeType="1"/>
          </p:cNvSpPr>
          <p:nvPr/>
        </p:nvSpPr>
        <p:spPr bwMode="auto">
          <a:xfrm flipH="1">
            <a:off x="1922462" y="2269746"/>
            <a:ext cx="4937125" cy="384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819400" y="3276600"/>
            <a:ext cx="4022725" cy="33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094662" y="3939796"/>
            <a:ext cx="441325" cy="252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106612" y="788608"/>
            <a:ext cx="538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Biaya telepon  bertambah  Rp.1.000.000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128837" y="1309308"/>
            <a:ext cx="399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Kas berkurang  Rp.1.000.000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980112" y="2269746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1.000.000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688262" y="356355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1.000.000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447800" y="5943600"/>
            <a:ext cx="2720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Beban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telepon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6096000" y="6096000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1.000.000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133600" y="6569075"/>
            <a:ext cx="2663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Kas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7943850" y="646112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1.000.000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59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tanggal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smtClean="0">
                <a:solidFill>
                  <a:schemeClr val="bg1"/>
                </a:solidFill>
              </a:rPr>
              <a:t>18 Januari 2002 diterima pendapatan dari jasa foto kopi sebesar Rp. 8.000.000,-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id-ID" sz="2800" dirty="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6412" y="872746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5100" y="2357058"/>
            <a:ext cx="347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53125" y="1966533"/>
            <a:ext cx="274161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Kas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927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Pendapatan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" y="5373306"/>
            <a:ext cx="9114205" cy="1484693"/>
          </a:xfrm>
          <a:prstGeom prst="rect">
            <a:avLst/>
          </a:prstGeom>
        </p:spPr>
      </p:pic>
      <p:sp>
        <p:nvSpPr>
          <p:cNvPr id="16" name="Line 39"/>
          <p:cNvSpPr>
            <a:spLocks noChangeShapeType="1"/>
          </p:cNvSpPr>
          <p:nvPr/>
        </p:nvSpPr>
        <p:spPr bwMode="auto">
          <a:xfrm flipH="1">
            <a:off x="1922462" y="2269746"/>
            <a:ext cx="4937125" cy="384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776537" y="3406396"/>
            <a:ext cx="4022725" cy="33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094662" y="3939796"/>
            <a:ext cx="441325" cy="252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106612" y="788608"/>
            <a:ext cx="412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Kas  bertambah  Rp.8.000.000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128837" y="1309308"/>
            <a:ext cx="509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Pendapatan bertambah  Rp.8.000.000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980112" y="2269746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8.000.000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688262" y="356355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1.000.000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371600" y="6096000"/>
            <a:ext cx="2720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Kas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6019800" y="5943600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8.000.000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52600" y="6569075"/>
            <a:ext cx="2663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Pendapatan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7943850" y="646112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8.000.000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838200"/>
            <a:ext cx="40386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85800" y="533400"/>
            <a:ext cx="8001000" cy="5181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			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Menurut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kegiatannya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:</a:t>
            </a:r>
          </a:p>
          <a:p>
            <a:pPr lvl="0">
              <a:buNone/>
            </a:pPr>
            <a:r>
              <a:rPr lang="en-US" dirty="0" smtClean="0"/>
              <a:t>		 </a:t>
            </a:r>
            <a:r>
              <a:rPr lang="en-US" b="1" dirty="0" err="1" smtClean="0"/>
              <a:t>Akuntansi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mencatat</a:t>
            </a:r>
            <a:r>
              <a:rPr lang="en-US" b="1" dirty="0" smtClean="0"/>
              <a:t>, </a:t>
            </a:r>
            <a:r>
              <a:rPr lang="en-US" b="1" dirty="0" err="1" smtClean="0"/>
              <a:t>mengklasifikasi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mengikhtisarkan</a:t>
            </a:r>
            <a:r>
              <a:rPr lang="en-US" b="1" dirty="0" smtClean="0"/>
              <a:t> </a:t>
            </a:r>
            <a:r>
              <a:rPr lang="en-US" b="1" dirty="0" err="1" smtClean="0"/>
              <a:t>transaksi-transaksi</a:t>
            </a:r>
            <a:r>
              <a:rPr lang="en-US" b="1" dirty="0" smtClean="0"/>
              <a:t> /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sekurang-kurangnya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sebagaian</a:t>
            </a:r>
            <a:r>
              <a:rPr lang="en-US" b="1" dirty="0" smtClean="0"/>
              <a:t>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menginterpretasikan</a:t>
            </a:r>
            <a:r>
              <a:rPr lang="en-US" b="1" dirty="0" smtClean="0"/>
              <a:t> </a:t>
            </a:r>
            <a:r>
              <a:rPr lang="en-US" b="1" dirty="0" err="1" smtClean="0"/>
              <a:t>hasil-hasilnya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</a:rPr>
              <a:t>Pada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</a:rPr>
              <a:t>tanggal</a:t>
            </a:r>
            <a:r>
              <a:rPr lang="en-US" sz="2800" dirty="0" smtClean="0">
                <a:solidFill>
                  <a:schemeClr val="bg1"/>
                </a:solidFill>
              </a:rPr>
              <a:t> 26 </a:t>
            </a:r>
            <a:r>
              <a:rPr lang="en-US" sz="2800" dirty="0" err="1" smtClean="0">
                <a:solidFill>
                  <a:schemeClr val="bg1"/>
                </a:solidFill>
              </a:rPr>
              <a:t>Januari</a:t>
            </a:r>
            <a:r>
              <a:rPr lang="en-US" sz="2800" dirty="0" smtClean="0">
                <a:solidFill>
                  <a:schemeClr val="bg1"/>
                </a:solidFill>
              </a:rPr>
              <a:t> 2002 </a:t>
            </a:r>
            <a:r>
              <a:rPr lang="en-US" sz="2800" dirty="0" err="1" smtClean="0">
                <a:solidFill>
                  <a:schemeClr val="bg1"/>
                </a:solidFill>
              </a:rPr>
              <a:t>dibayar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asuransi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sebesar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Rp</a:t>
            </a:r>
            <a:r>
              <a:rPr lang="en-US" sz="2800" dirty="0" smtClean="0">
                <a:solidFill>
                  <a:schemeClr val="bg1"/>
                </a:solidFill>
              </a:rPr>
              <a:t>. 750.000,-  </a:t>
            </a:r>
            <a:endParaRPr lang="id-ID" sz="2800" dirty="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6412" y="872746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5100" y="2357058"/>
            <a:ext cx="347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53125" y="1966533"/>
            <a:ext cx="274161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Beban asuransi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927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Kas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41300" y="5281930"/>
            <a:ext cx="9385300" cy="1576070"/>
          </a:xfrm>
          <a:prstGeom prst="rect">
            <a:avLst/>
          </a:prstGeom>
        </p:spPr>
      </p:pic>
      <p:sp>
        <p:nvSpPr>
          <p:cNvPr id="16" name="Line 39"/>
          <p:cNvSpPr>
            <a:spLocks noChangeShapeType="1"/>
          </p:cNvSpPr>
          <p:nvPr/>
        </p:nvSpPr>
        <p:spPr bwMode="auto">
          <a:xfrm flipH="1">
            <a:off x="1922462" y="2269746"/>
            <a:ext cx="4937125" cy="384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776537" y="3406396"/>
            <a:ext cx="4022725" cy="33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094662" y="3939796"/>
            <a:ext cx="441325" cy="252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106612" y="788608"/>
            <a:ext cx="466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Terjadi biaya asuransi Rp.750.000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128837" y="1309308"/>
            <a:ext cx="3767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Kas berkurang  Rp.750.000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6170612" y="2269746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750.000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878762" y="3563558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750.000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43000" y="6019800"/>
            <a:ext cx="2720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Beban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asuransi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6096000" y="6019800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750.000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057400" y="6569075"/>
            <a:ext cx="2663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Kas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8134350" y="6461125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750.000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000" dirty="0" err="1" smtClean="0">
                <a:solidFill>
                  <a:schemeClr val="bg1"/>
                </a:solidFill>
              </a:rPr>
              <a:t>Pada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tanggal</a:t>
            </a:r>
            <a:r>
              <a:rPr lang="en-US" sz="2000" dirty="0" smtClean="0">
                <a:solidFill>
                  <a:schemeClr val="bg1"/>
                </a:solidFill>
              </a:rPr>
              <a:t> 21 </a:t>
            </a:r>
            <a:r>
              <a:rPr lang="en-US" sz="2000" dirty="0" err="1" smtClean="0">
                <a:solidFill>
                  <a:schemeClr val="bg1"/>
                </a:solidFill>
              </a:rPr>
              <a:t>Januari</a:t>
            </a:r>
            <a:r>
              <a:rPr lang="en-US" sz="2000" dirty="0" smtClean="0">
                <a:solidFill>
                  <a:schemeClr val="bg1"/>
                </a:solidFill>
              </a:rPr>
              <a:t> 2002 </a:t>
            </a:r>
            <a:r>
              <a:rPr lang="en-US" sz="2000" dirty="0" err="1" smtClean="0">
                <a:solidFill>
                  <a:schemeClr val="bg1"/>
                </a:solidFill>
              </a:rPr>
              <a:t>perusahaan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telah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menyelesaikan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jasa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foto</a:t>
            </a:r>
            <a:r>
              <a:rPr lang="en-US" sz="2000" dirty="0" smtClean="0">
                <a:solidFill>
                  <a:schemeClr val="bg1"/>
                </a:solidFill>
              </a:rPr>
              <a:t> kopi </a:t>
            </a:r>
            <a:r>
              <a:rPr lang="en-US" sz="2000" dirty="0" err="1" smtClean="0">
                <a:solidFill>
                  <a:schemeClr val="bg1"/>
                </a:solidFill>
              </a:rPr>
              <a:t>sebesar</a:t>
            </a:r>
            <a:r>
              <a:rPr lang="en-US" sz="2000" dirty="0" smtClean="0">
                <a:solidFill>
                  <a:schemeClr val="bg1"/>
                </a:solidFill>
              </a:rPr>
              <a:t> Rp.5.000.000,- </a:t>
            </a:r>
            <a:r>
              <a:rPr lang="en-US" sz="2000" dirty="0" err="1" smtClean="0">
                <a:solidFill>
                  <a:schemeClr val="bg1"/>
                </a:solidFill>
              </a:rPr>
              <a:t>tetapi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uangnya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belum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diterima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id-ID" sz="2000" dirty="0" smtClean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6200000">
            <a:off x="611188" y="1088645"/>
            <a:ext cx="582612" cy="595313"/>
          </a:xfrm>
          <a:prstGeom prst="downArrow">
            <a:avLst>
              <a:gd name="adj1" fmla="val 60130"/>
              <a:gd name="adj2" fmla="val 337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76412" y="872746"/>
            <a:ext cx="6192838" cy="960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  <a:p>
            <a:pPr algn="ctr" eaLnBrk="1" hangingPunct="1"/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7" name="Picture 6" descr="bd066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462" y="2342771"/>
            <a:ext cx="2209800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13263" y="1833183"/>
            <a:ext cx="4630738" cy="2971800"/>
          </a:xfrm>
          <a:prstGeom prst="wedgeEllipseCallout">
            <a:avLst>
              <a:gd name="adj1" fmla="val -107949"/>
              <a:gd name="adj2" fmla="val -9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245100" y="2357058"/>
            <a:ext cx="347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164387" y="2357058"/>
            <a:ext cx="0" cy="70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53125" y="1966533"/>
            <a:ext cx="274161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Piutang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818062" y="3581021"/>
            <a:ext cx="3932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0262" y="3581021"/>
            <a:ext cx="0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92762" y="3046033"/>
            <a:ext cx="309721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Pendapatan</a:t>
            </a:r>
            <a:endParaRPr lang="id-ID" sz="2800">
              <a:solidFill>
                <a:schemeClr val="bg1"/>
              </a:solidFill>
            </a:endParaRPr>
          </a:p>
        </p:txBody>
      </p:sp>
      <p:pic>
        <p:nvPicPr>
          <p:cNvPr id="15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5154233"/>
            <a:ext cx="9144000" cy="1703767"/>
          </a:xfrm>
          <a:prstGeom prst="rect">
            <a:avLst/>
          </a:prstGeom>
        </p:spPr>
      </p:pic>
      <p:sp>
        <p:nvSpPr>
          <p:cNvPr id="16" name="Line 39"/>
          <p:cNvSpPr>
            <a:spLocks noChangeShapeType="1"/>
          </p:cNvSpPr>
          <p:nvPr/>
        </p:nvSpPr>
        <p:spPr bwMode="auto">
          <a:xfrm flipH="1">
            <a:off x="1922462" y="2269746"/>
            <a:ext cx="4937125" cy="384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6646862" y="2644396"/>
            <a:ext cx="762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776537" y="3406396"/>
            <a:ext cx="4022725" cy="332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>
            <a:off x="8094662" y="3939796"/>
            <a:ext cx="441325" cy="2525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2106612" y="788608"/>
            <a:ext cx="569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Piutang / tagihan bertambah Rp.5.000.000</a:t>
            </a:r>
          </a:p>
        </p:txBody>
      </p:sp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2128837" y="1309308"/>
            <a:ext cx="509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Pendapatan bertambah  Rp.5.000.000</a:t>
            </a:r>
          </a:p>
        </p:txBody>
      </p:sp>
      <p:sp>
        <p:nvSpPr>
          <p:cNvPr id="22" name="Text Box 45"/>
          <p:cNvSpPr txBox="1">
            <a:spLocks noChangeArrowheads="1"/>
          </p:cNvSpPr>
          <p:nvPr/>
        </p:nvSpPr>
        <p:spPr bwMode="auto">
          <a:xfrm>
            <a:off x="5980112" y="2269746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5.000.000</a:t>
            </a: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688262" y="3563558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5.000.000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287462" y="6070221"/>
            <a:ext cx="27209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>
                <a:solidFill>
                  <a:schemeClr val="bg1"/>
                </a:solidFill>
              </a:rPr>
              <a:t>Piutang</a:t>
            </a:r>
            <a:endParaRPr lang="id-ID" sz="2800">
              <a:solidFill>
                <a:schemeClr val="bg1"/>
              </a:solidFill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6096000" y="5943600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5.000.000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981200" y="6569075"/>
            <a:ext cx="26638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800" dirty="0" err="1">
                <a:solidFill>
                  <a:schemeClr val="bg1"/>
                </a:solidFill>
              </a:rPr>
              <a:t>Pendapatan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27" name="Text Box 50"/>
          <p:cNvSpPr txBox="1">
            <a:spLocks noChangeArrowheads="1"/>
          </p:cNvSpPr>
          <p:nvPr/>
        </p:nvSpPr>
        <p:spPr bwMode="auto">
          <a:xfrm>
            <a:off x="7943850" y="6461125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>
                <a:solidFill>
                  <a:schemeClr val="bg1"/>
                </a:solidFill>
              </a:rPr>
              <a:t>5.000.000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err="1" smtClean="0"/>
              <a:t>c.Kemudian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 BUKU BESAR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buku</a:t>
            </a:r>
            <a:r>
              <a:rPr lang="en-US" dirty="0" smtClean="0"/>
              <a:t> 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rekening-rekening</a:t>
            </a:r>
            <a:r>
              <a:rPr lang="en-US" dirty="0" smtClean="0"/>
              <a:t> (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)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121553" y="251253"/>
            <a:ext cx="932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d-ID" sz="3500" smtClean="0"/>
              <a:t>Posting Ke Buku Besar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9085" y="910066"/>
            <a:ext cx="475456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 dirty="0">
                <a:solidFill>
                  <a:schemeClr val="tx2"/>
                </a:solidFill>
              </a:rPr>
              <a:t>JURNAL UMUM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510599"/>
            <a:ext cx="9144000" cy="1405950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50447" y="1828800"/>
            <a:ext cx="4693553" cy="39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id-ID" sz="2800" dirty="0">
                <a:solidFill>
                  <a:schemeClr val="tx2"/>
                </a:solidFill>
              </a:rPr>
              <a:t>Halaman   1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9840" y="4876800"/>
            <a:ext cx="9153840" cy="1604826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67000" y="4343400"/>
            <a:ext cx="36576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 dirty="0">
                <a:solidFill>
                  <a:schemeClr val="tx2"/>
                </a:solidFill>
              </a:rPr>
              <a:t>Kas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82285" y="4343399"/>
            <a:ext cx="3961715" cy="32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id-ID" sz="2800" dirty="0">
                <a:solidFill>
                  <a:schemeClr val="tx2"/>
                </a:solidFill>
              </a:rPr>
              <a:t>No. 111</a:t>
            </a:r>
          </a:p>
        </p:txBody>
      </p:sp>
      <p:sp>
        <p:nvSpPr>
          <p:cNvPr id="11" name="Line 93"/>
          <p:cNvSpPr>
            <a:spLocks noChangeShapeType="1"/>
          </p:cNvSpPr>
          <p:nvPr/>
        </p:nvSpPr>
        <p:spPr bwMode="auto">
          <a:xfrm>
            <a:off x="-29478" y="3181778"/>
            <a:ext cx="0" cy="209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94"/>
          <p:cNvSpPr>
            <a:spLocks noChangeShapeType="1"/>
          </p:cNvSpPr>
          <p:nvPr/>
        </p:nvSpPr>
        <p:spPr bwMode="auto">
          <a:xfrm>
            <a:off x="1799322" y="3181778"/>
            <a:ext cx="2544078" cy="11616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95"/>
          <p:cNvSpPr>
            <a:spLocks noChangeShapeType="1"/>
          </p:cNvSpPr>
          <p:nvPr/>
        </p:nvSpPr>
        <p:spPr bwMode="auto">
          <a:xfrm flipH="1">
            <a:off x="4177397" y="3181778"/>
            <a:ext cx="1644650" cy="218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99"/>
          <p:cNvSpPr>
            <a:spLocks noChangeShapeType="1"/>
          </p:cNvSpPr>
          <p:nvPr/>
        </p:nvSpPr>
        <p:spPr bwMode="auto">
          <a:xfrm flipH="1">
            <a:off x="2896285" y="2132441"/>
            <a:ext cx="6035675" cy="3408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00"/>
          <p:cNvSpPr>
            <a:spLocks noChangeShapeType="1"/>
          </p:cNvSpPr>
          <p:nvPr/>
        </p:nvSpPr>
        <p:spPr bwMode="auto">
          <a:xfrm flipH="1" flipV="1">
            <a:off x="4907646" y="3181777"/>
            <a:ext cx="3550553" cy="13140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101"/>
          <p:cNvSpPr txBox="1">
            <a:spLocks noChangeArrowheads="1"/>
          </p:cNvSpPr>
          <p:nvPr/>
        </p:nvSpPr>
        <p:spPr bwMode="auto">
          <a:xfrm>
            <a:off x="134035" y="389615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2</a:t>
            </a:r>
          </a:p>
        </p:txBody>
      </p:sp>
      <p:sp>
        <p:nvSpPr>
          <p:cNvPr id="17" name="Text Box 102"/>
          <p:cNvSpPr txBox="1">
            <a:spLocks noChangeArrowheads="1"/>
          </p:cNvSpPr>
          <p:nvPr/>
        </p:nvSpPr>
        <p:spPr bwMode="auto">
          <a:xfrm>
            <a:off x="4907647" y="3618341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3</a:t>
            </a:r>
          </a:p>
        </p:txBody>
      </p:sp>
      <p:sp>
        <p:nvSpPr>
          <p:cNvPr id="18" name="Text Box 103"/>
          <p:cNvSpPr txBox="1">
            <a:spLocks noChangeArrowheads="1"/>
          </p:cNvSpPr>
          <p:nvPr/>
        </p:nvSpPr>
        <p:spPr bwMode="auto">
          <a:xfrm>
            <a:off x="2705785" y="318177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19" name="Text Box 104"/>
          <p:cNvSpPr txBox="1">
            <a:spLocks noChangeArrowheads="1"/>
          </p:cNvSpPr>
          <p:nvPr/>
        </p:nvSpPr>
        <p:spPr bwMode="auto">
          <a:xfrm>
            <a:off x="5541060" y="3880278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4</a:t>
            </a:r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7369860" y="3792966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5</a:t>
            </a:r>
          </a:p>
        </p:txBody>
      </p:sp>
      <p:sp>
        <p:nvSpPr>
          <p:cNvPr id="21" name="Text Box 112"/>
          <p:cNvSpPr txBox="1">
            <a:spLocks noChangeArrowheads="1"/>
          </p:cNvSpPr>
          <p:nvPr/>
        </p:nvSpPr>
        <p:spPr bwMode="auto">
          <a:xfrm>
            <a:off x="0" y="5334000"/>
            <a:ext cx="88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400" b="1" dirty="0"/>
              <a:t>Jan 1</a:t>
            </a:r>
          </a:p>
        </p:txBody>
      </p:sp>
      <p:sp>
        <p:nvSpPr>
          <p:cNvPr id="22" name="Text Box 113"/>
          <p:cNvSpPr txBox="1">
            <a:spLocks noChangeArrowheads="1"/>
          </p:cNvSpPr>
          <p:nvPr/>
        </p:nvSpPr>
        <p:spPr bwMode="auto">
          <a:xfrm>
            <a:off x="3505200" y="53340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/>
              <a:t>500.000.000</a:t>
            </a:r>
          </a:p>
        </p:txBody>
      </p:sp>
      <p:sp>
        <p:nvSpPr>
          <p:cNvPr id="23" name="Text Box 114"/>
          <p:cNvSpPr txBox="1">
            <a:spLocks noChangeArrowheads="1"/>
          </p:cNvSpPr>
          <p:nvPr/>
        </p:nvSpPr>
        <p:spPr bwMode="auto">
          <a:xfrm>
            <a:off x="2667000" y="5334000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400" b="1" dirty="0"/>
              <a:t>JU-1</a:t>
            </a:r>
          </a:p>
        </p:txBody>
      </p:sp>
      <p:sp>
        <p:nvSpPr>
          <p:cNvPr id="24" name="Text Box 115"/>
          <p:cNvSpPr txBox="1">
            <a:spLocks noChangeArrowheads="1"/>
          </p:cNvSpPr>
          <p:nvPr/>
        </p:nvSpPr>
        <p:spPr bwMode="auto">
          <a:xfrm>
            <a:off x="4419600" y="3048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400" b="1" dirty="0"/>
              <a:t>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32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d-ID" sz="3500" dirty="0" smtClean="0"/>
              <a:t>Posting Ke Buku Besar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9085" y="373491"/>
            <a:ext cx="475456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2800">
                <a:solidFill>
                  <a:schemeClr val="tx2"/>
                </a:solidFill>
              </a:rPr>
              <a:t>JURNAL UMUM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658928"/>
            <a:ext cx="9144000" cy="1400625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50447" y="1024366"/>
            <a:ext cx="48466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id-ID" sz="2800">
                <a:solidFill>
                  <a:schemeClr val="tx2"/>
                </a:solidFill>
              </a:rPr>
              <a:t>Halaman   1</a:t>
            </a: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540222"/>
            <a:ext cx="9144000" cy="1317778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29610" y="4851828"/>
            <a:ext cx="36576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>
                <a:solidFill>
                  <a:schemeClr val="tx2"/>
                </a:solidFill>
              </a:rPr>
              <a:t>Modal, Tn Raka</a:t>
            </a:r>
            <a:endParaRPr lang="id-ID" sz="28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01" y="48006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id-ID" sz="2800" dirty="0">
                <a:solidFill>
                  <a:schemeClr val="tx2"/>
                </a:solidFill>
              </a:rPr>
              <a:t>No. </a:t>
            </a:r>
            <a:r>
              <a:rPr lang="en-US" sz="2800" dirty="0">
                <a:solidFill>
                  <a:schemeClr val="tx2"/>
                </a:solidFill>
              </a:rPr>
              <a:t>3</a:t>
            </a:r>
            <a:r>
              <a:rPr lang="id-ID" sz="2800" dirty="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11" name="Line 71"/>
          <p:cNvSpPr>
            <a:spLocks noChangeShapeType="1"/>
          </p:cNvSpPr>
          <p:nvPr/>
        </p:nvSpPr>
        <p:spPr bwMode="auto">
          <a:xfrm>
            <a:off x="457200" y="2514600"/>
            <a:ext cx="4301222" cy="3478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72"/>
          <p:cNvSpPr>
            <a:spLocks noChangeShapeType="1"/>
          </p:cNvSpPr>
          <p:nvPr/>
        </p:nvSpPr>
        <p:spPr bwMode="auto">
          <a:xfrm>
            <a:off x="1799322" y="2815066"/>
            <a:ext cx="2598738" cy="2241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73"/>
          <p:cNvSpPr>
            <a:spLocks noChangeShapeType="1"/>
          </p:cNvSpPr>
          <p:nvPr/>
        </p:nvSpPr>
        <p:spPr bwMode="auto">
          <a:xfrm>
            <a:off x="8995460" y="2800778"/>
            <a:ext cx="84137" cy="311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74"/>
          <p:cNvSpPr>
            <a:spLocks noChangeShapeType="1"/>
          </p:cNvSpPr>
          <p:nvPr/>
        </p:nvSpPr>
        <p:spPr bwMode="auto">
          <a:xfrm flipH="1">
            <a:off x="7855634" y="1371600"/>
            <a:ext cx="831165" cy="4477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75"/>
          <p:cNvSpPr>
            <a:spLocks noChangeShapeType="1"/>
          </p:cNvSpPr>
          <p:nvPr/>
        </p:nvSpPr>
        <p:spPr bwMode="auto">
          <a:xfrm flipH="1" flipV="1">
            <a:off x="4876800" y="2743199"/>
            <a:ext cx="3842435" cy="2026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76"/>
          <p:cNvSpPr txBox="1">
            <a:spLocks noChangeArrowheads="1"/>
          </p:cNvSpPr>
          <p:nvPr/>
        </p:nvSpPr>
        <p:spPr bwMode="auto">
          <a:xfrm>
            <a:off x="78472" y="321987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2</a:t>
            </a:r>
          </a:p>
        </p:txBody>
      </p:sp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9200247" y="3081766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3</a:t>
            </a:r>
          </a:p>
        </p:txBody>
      </p:sp>
      <p:sp>
        <p:nvSpPr>
          <p:cNvPr id="18" name="Text Box 78"/>
          <p:cNvSpPr txBox="1">
            <a:spLocks noChangeArrowheads="1"/>
          </p:cNvSpPr>
          <p:nvPr/>
        </p:nvSpPr>
        <p:spPr bwMode="auto">
          <a:xfrm>
            <a:off x="2705785" y="321987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7974697" y="3343703"/>
            <a:ext cx="31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4</a:t>
            </a:r>
          </a:p>
        </p:txBody>
      </p:sp>
      <p:sp>
        <p:nvSpPr>
          <p:cNvPr id="20" name="Text Box 80"/>
          <p:cNvSpPr txBox="1">
            <a:spLocks noChangeArrowheads="1"/>
          </p:cNvSpPr>
          <p:nvPr/>
        </p:nvSpPr>
        <p:spPr bwMode="auto">
          <a:xfrm>
            <a:off x="6055410" y="3472291"/>
            <a:ext cx="312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9" tIns="45694" rIns="91389" bIns="4569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/>
              <a:t>5</a:t>
            </a:r>
          </a:p>
        </p:txBody>
      </p:sp>
      <p:sp>
        <p:nvSpPr>
          <p:cNvPr id="21" name="Text Box 81"/>
          <p:cNvSpPr txBox="1">
            <a:spLocks noChangeArrowheads="1"/>
          </p:cNvSpPr>
          <p:nvPr/>
        </p:nvSpPr>
        <p:spPr bwMode="auto">
          <a:xfrm>
            <a:off x="4686985" y="5937678"/>
            <a:ext cx="887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400" b="1"/>
              <a:t>Jan 1</a:t>
            </a:r>
          </a:p>
        </p:txBody>
      </p:sp>
      <p:sp>
        <p:nvSpPr>
          <p:cNvPr id="22" name="Text Box 82"/>
          <p:cNvSpPr txBox="1">
            <a:spLocks noChangeArrowheads="1"/>
          </p:cNvSpPr>
          <p:nvPr/>
        </p:nvSpPr>
        <p:spPr bwMode="auto">
          <a:xfrm>
            <a:off x="7689850" y="60198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/>
              <a:t>5</a:t>
            </a:r>
            <a:r>
              <a:rPr lang="en-US" b="1" dirty="0"/>
              <a:t>0</a:t>
            </a:r>
            <a:r>
              <a:rPr lang="en-US" sz="2000" b="1" dirty="0"/>
              <a:t>0.000.000</a:t>
            </a:r>
          </a:p>
        </p:txBody>
      </p:sp>
      <p:sp>
        <p:nvSpPr>
          <p:cNvPr id="23" name="Text Box 83"/>
          <p:cNvSpPr txBox="1">
            <a:spLocks noChangeArrowheads="1"/>
          </p:cNvSpPr>
          <p:nvPr/>
        </p:nvSpPr>
        <p:spPr bwMode="auto">
          <a:xfrm>
            <a:off x="6934200" y="6019800"/>
            <a:ext cx="829577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000" b="1" dirty="0"/>
              <a:t>JU-1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419600" y="2743200"/>
            <a:ext cx="80010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dirty="0">
                <a:solidFill>
                  <a:schemeClr val="tx2"/>
                </a:solidFill>
              </a:rPr>
              <a:t>3</a:t>
            </a:r>
            <a:r>
              <a:rPr lang="id-ID" sz="2800" dirty="0">
                <a:solidFill>
                  <a:schemeClr val="tx2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,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saldo-saldo</a:t>
            </a:r>
            <a:r>
              <a:rPr lang="en-US" dirty="0" smtClean="0"/>
              <a:t> </a:t>
            </a:r>
            <a:r>
              <a:rPr lang="en-US" dirty="0" err="1" smtClean="0"/>
              <a:t>debet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saldo-saldo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catatan-catatan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473075" y="-149225"/>
            <a:ext cx="98742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Contoh Neraca Saldo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55994"/>
            <a:ext cx="91440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" y="1722436"/>
            <a:ext cx="91440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671888" y="1074738"/>
            <a:ext cx="0" cy="568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181600" y="1098550"/>
            <a:ext cx="0" cy="575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7239000" y="1025525"/>
            <a:ext cx="0" cy="583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8600" y="1066800"/>
            <a:ext cx="2570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Rekening</a:t>
            </a:r>
            <a:r>
              <a:rPr lang="en-US" sz="2800" dirty="0"/>
              <a:t>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600450" y="1001713"/>
            <a:ext cx="17187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No </a:t>
            </a:r>
            <a:r>
              <a:rPr lang="en-US" sz="2800" dirty="0" err="1" smtClean="0"/>
              <a:t>Reken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96000" y="1066800"/>
            <a:ext cx="973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Debit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696200" y="1066800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Kredit</a:t>
            </a:r>
            <a:endParaRPr lang="en-US" sz="2800" dirty="0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93700" y="1793875"/>
            <a:ext cx="825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/>
              <a:t>Kas 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181600" y="1676400"/>
            <a:ext cx="213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356.250.000  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81000" y="2362200"/>
            <a:ext cx="1358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Piutang</a:t>
            </a:r>
            <a:r>
              <a:rPr lang="en-US" sz="2800" dirty="0"/>
              <a:t> 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181600" y="2286000"/>
            <a:ext cx="2228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   5.000.000   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81000" y="2819400"/>
            <a:ext cx="181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Kendaraan</a:t>
            </a:r>
            <a:r>
              <a:rPr lang="en-US" sz="2800" dirty="0"/>
              <a:t> 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162550" y="2819400"/>
            <a:ext cx="2228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150.000.000   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1000" y="3276600"/>
            <a:ext cx="1593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Peralatan</a:t>
            </a:r>
            <a:r>
              <a:rPr lang="en-US" sz="2800" dirty="0"/>
              <a:t> 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238750" y="3352800"/>
            <a:ext cx="2228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 50.000.000   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381000" y="3733800"/>
            <a:ext cx="1319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Hutang</a:t>
            </a:r>
            <a:r>
              <a:rPr lang="en-US" sz="2800" dirty="0"/>
              <a:t> 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135813" y="3733800"/>
            <a:ext cx="20081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   </a:t>
            </a:r>
            <a:r>
              <a:rPr lang="en-US" sz="2800" dirty="0" smtClean="0"/>
              <a:t>50.000.000   </a:t>
            </a:r>
            <a:endParaRPr lang="en-US" sz="2800" dirty="0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00050" y="4225925"/>
            <a:ext cx="1200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/>
              <a:t>Modal 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4724400"/>
            <a:ext cx="190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Pendapatan</a:t>
            </a:r>
            <a:r>
              <a:rPr lang="en-US" sz="2800" dirty="0"/>
              <a:t> 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813550" y="4572000"/>
            <a:ext cx="240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   13.000.000   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81000" y="5105400"/>
            <a:ext cx="2312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telepon</a:t>
            </a:r>
            <a:r>
              <a:rPr lang="en-US" sz="2800" dirty="0"/>
              <a:t> 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5181600" y="5105400"/>
            <a:ext cx="231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    1.000.000   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381000" y="5486400"/>
            <a:ext cx="243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/>
              <a:t>Beban asuransi 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226050" y="5562600"/>
            <a:ext cx="231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       750.000   </a:t>
            </a: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5688013" y="6069331"/>
            <a:ext cx="3455987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105400" y="6338887"/>
            <a:ext cx="2317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563.000.000   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7162800" y="6338888"/>
            <a:ext cx="2317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 563.000.000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28600" y="1475581"/>
            <a:ext cx="8915400" cy="11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LAPORAN KEUANGAN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344194" y="2604293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344194" y="3107531"/>
            <a:ext cx="3671887" cy="365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959644" y="3072606"/>
            <a:ext cx="3382962" cy="34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9006" y="3107531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959644" y="3072606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071394" y="3145631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4114800"/>
            <a:ext cx="2328069" cy="95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 dirty="0"/>
              <a:t>Lap. </a:t>
            </a:r>
            <a:r>
              <a:rPr lang="en-US" sz="2800" b="1" dirty="0" err="1"/>
              <a:t>Laba</a:t>
            </a:r>
            <a:r>
              <a:rPr lang="en-US" sz="2800" b="1" dirty="0"/>
              <a:t> </a:t>
            </a:r>
            <a:r>
              <a:rPr lang="en-US" sz="2800" b="1" dirty="0" err="1"/>
              <a:t>rugi</a:t>
            </a:r>
            <a:endParaRPr lang="en-US" sz="28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543969" y="4009231"/>
            <a:ext cx="22320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 b="1"/>
              <a:t>Laporan Perubahan Ekuitas</a:t>
            </a:r>
            <a:r>
              <a:rPr lang="en-US" sz="2800"/>
              <a:t> 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279231" y="4009231"/>
            <a:ext cx="1439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 algn="ctr" eaLnBrk="1" hangingPunct="1"/>
            <a:r>
              <a:rPr lang="en-US" sz="2800" b="1"/>
              <a:t>Neraca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8016081" y="3144043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439819" y="4080668"/>
            <a:ext cx="1800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800" b="1"/>
              <a:t>Laporan Arus Kas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168275" y="457200"/>
            <a:ext cx="9312275" cy="20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828800"/>
            <a:ext cx="2835275" cy="10493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Laba</a:t>
            </a:r>
            <a:r>
              <a:rPr lang="en-US" sz="2000" dirty="0"/>
              <a:t> </a:t>
            </a:r>
            <a:r>
              <a:rPr lang="en-US" sz="2000" dirty="0" err="1"/>
              <a:t>rugi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endParaRPr lang="en-US" sz="2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03725" y="1417638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</a:rPr>
              <a:t>Pendapatan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03725" y="2116138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</a:rPr>
              <a:t>Beban/Biaya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03725" y="2903538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00"/>
                </a:solidFill>
              </a:rPr>
              <a:t>Laba/Rugi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301875" y="2351088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124200" y="1679576"/>
            <a:ext cx="317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124200" y="1679576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124200" y="2378076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124200" y="3165476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105400"/>
            <a:ext cx="2835275" cy="10493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/>
              <a:t>Laporan Perubahan Modal berisi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03725" y="4533901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Modal Awal/Akhir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03725" y="5932488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Prive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403725" y="5232401"/>
            <a:ext cx="4298950" cy="52546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Laba/Rugi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127375" y="2424113"/>
            <a:ext cx="3175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89175" y="5497513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111500" y="4826001"/>
            <a:ext cx="317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111500" y="4826001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111500" y="5524501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11500" y="6311901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114675" y="5570538"/>
            <a:ext cx="3175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-488950" y="1"/>
            <a:ext cx="9874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4800" dirty="0" smtClean="0">
                <a:solidFill>
                  <a:schemeClr val="accent2"/>
                </a:solidFill>
              </a:rPr>
              <a:t>SIKLUS AKUNTANSI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143000"/>
            <a:ext cx="1866900" cy="935037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</a:rPr>
              <a:t>Bukti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Transaksi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14600" y="1219200"/>
            <a:ext cx="1239837" cy="7207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Jurnal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1143000"/>
            <a:ext cx="1573212" cy="100806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Buku</a:t>
            </a: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Besar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705601" y="1143000"/>
            <a:ext cx="2438400" cy="10795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Neraca</a:t>
            </a: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Saldo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605338" y="4925218"/>
            <a:ext cx="1643062" cy="1131888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Jurnal</a:t>
            </a: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Penutup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56463" y="4088606"/>
            <a:ext cx="1887537" cy="889000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Jurnal</a:t>
            </a: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Penyesuaian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568450" y="4937918"/>
            <a:ext cx="1871663" cy="1119188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Laporan</a:t>
            </a: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itchFamily="34" charset="0"/>
              </a:rPr>
              <a:t>Keuangan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905000" y="1676400"/>
            <a:ext cx="57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3886200" y="1676400"/>
            <a:ext cx="57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096000" y="1676400"/>
            <a:ext cx="57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3732213" y="5409406"/>
            <a:ext cx="571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415924" y="2514600"/>
            <a:ext cx="45719" cy="282178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6753225" y="5480843"/>
            <a:ext cx="1439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15925" y="5336381"/>
            <a:ext cx="1028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8193088" y="5014118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8001000" y="2819400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28800"/>
            <a:ext cx="2652712" cy="10493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berisi</a:t>
            </a:r>
            <a:endParaRPr lang="en-US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12444" y="1356519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Harta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12444" y="2055019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Utang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12444" y="2842419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Modal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105400"/>
            <a:ext cx="2652712" cy="1049337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kas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12444" y="4595019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Kegiatan Operasi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12444" y="5993607"/>
            <a:ext cx="4298950" cy="523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Kegiatan Pembiayaan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312444" y="5293519"/>
            <a:ext cx="4298950" cy="52546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9" tIns="45694" rIns="91389" bIns="45694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000000"/>
                </a:solidFill>
              </a:rPr>
              <a:t>Kegiatan Investasi</a:t>
            </a: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-259556" y="340519"/>
            <a:ext cx="98456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Menyusun Laporan Keuangan (2)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210594" y="2289969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3032919" y="1618457"/>
            <a:ext cx="317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032919" y="1618457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032919" y="2316957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3032919" y="3104357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036094" y="2362994"/>
            <a:ext cx="3175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197894" y="5509419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3020219" y="4837907"/>
            <a:ext cx="317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3020219" y="4837907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020219" y="5536407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020219" y="6323807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3023394" y="5582444"/>
            <a:ext cx="3175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3088" y="2457450"/>
            <a:ext cx="747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Pendapatan jasa				Rp.12.900.000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071938" y="7969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Nama Perusahaan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60825" y="1320800"/>
            <a:ext cx="244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Laporan Laba rugi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47900" y="1758950"/>
            <a:ext cx="614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Untuk periode yang berakhir 31 Desember 2002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533400" y="2286000"/>
            <a:ext cx="822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55625" y="3243262"/>
            <a:ext cx="587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Beban  telepon 		Rp.1.000.000,00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55625" y="3594100"/>
            <a:ext cx="587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Beban asuransi		Rp.   250.000,00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5625" y="4030662"/>
            <a:ext cx="587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Beban Depresiasi		Rp.9.000.000,00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55625" y="4467225"/>
            <a:ext cx="619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Beban gaji	n 		Rp.2.000.000,00  +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55625" y="4991100"/>
            <a:ext cx="803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Jumlah biaya					</a:t>
            </a:r>
            <a:r>
              <a:rPr lang="en-US" sz="2400" u="sng">
                <a:solidFill>
                  <a:schemeClr val="bg1"/>
                </a:solidFill>
              </a:rPr>
              <a:t>Rp.12.250.000,00 -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55625" y="5603875"/>
            <a:ext cx="785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>
                <a:solidFill>
                  <a:schemeClr val="bg1"/>
                </a:solidFill>
              </a:rPr>
              <a:t>Laba  						Rp.     650.000,00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23863" y="3439319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/>
              <a:t>Modal 1 Januari				Rp. 500.000.000,00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22713" y="1778794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/>
              <a:t>Nama Perusahaan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911600" y="2302669"/>
            <a:ext cx="343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/>
              <a:t>Laporan Perubahan Modal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98675" y="2740819"/>
            <a:ext cx="614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/>
              <a:t>Untuk periode yang berakhir 31 Desember 2002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54000" y="3352006"/>
            <a:ext cx="8432800" cy="769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06400" y="4009231"/>
            <a:ext cx="833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/>
              <a:t>Laba						</a:t>
            </a:r>
            <a:r>
              <a:rPr lang="en-US" sz="2400" u="sng"/>
              <a:t>Rp.        650.000,00 +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6400" y="4622006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dirty="0"/>
              <a:t>Modal per  31 </a:t>
            </a:r>
            <a:r>
              <a:rPr lang="en-US" sz="2400" dirty="0" err="1"/>
              <a:t>Desember</a:t>
            </a:r>
            <a:r>
              <a:rPr lang="en-US" sz="2400" dirty="0"/>
              <a:t> 2002		Rp.500. 650.000,00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657225" y="2159794"/>
            <a:ext cx="5681301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Kas</a:t>
            </a:r>
            <a:r>
              <a:rPr lang="en-US" sz="2000" b="1" dirty="0">
                <a:solidFill>
                  <a:schemeClr val="bg1"/>
                </a:solidFill>
              </a:rPr>
              <a:t>			</a:t>
            </a:r>
            <a:r>
              <a:rPr lang="en-US" sz="2000" b="1" dirty="0" smtClean="0">
                <a:solidFill>
                  <a:schemeClr val="bg1"/>
                </a:solidFill>
              </a:rPr>
              <a:t> Rp.356,2  50,00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14688" y="-54769"/>
            <a:ext cx="1647825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</a:rPr>
              <a:t>Nama Perusahaan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87750" y="381794"/>
            <a:ext cx="76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</a:rPr>
              <a:t>Neraca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54350" y="819944"/>
            <a:ext cx="3973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>
                <a:solidFill>
                  <a:schemeClr val="bg1"/>
                </a:solidFill>
              </a:rPr>
              <a:t>Per 31 Desember 1999  ( dalam ribuan rupiah)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-69849" y="1221582"/>
            <a:ext cx="9213850" cy="73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-674687" y="2955132"/>
            <a:ext cx="5628401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Piutang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dagang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</a:t>
            </a:r>
            <a:r>
              <a:rPr lang="en-US" sz="2000" b="1" dirty="0" err="1">
                <a:solidFill>
                  <a:schemeClr val="bg1"/>
                </a:solidFill>
              </a:rPr>
              <a:t>Rp</a:t>
            </a:r>
            <a:r>
              <a:rPr lang="en-US" sz="2000" b="1" dirty="0">
                <a:solidFill>
                  <a:schemeClr val="bg1"/>
                </a:solidFill>
              </a:rPr>
              <a:t>.    5.000,00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674687" y="3304382"/>
            <a:ext cx="562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Asuransi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dibayar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dimuka</a:t>
            </a:r>
            <a:r>
              <a:rPr lang="en-US" sz="2000" b="1" dirty="0">
                <a:solidFill>
                  <a:schemeClr val="bg1"/>
                </a:solidFill>
              </a:rPr>
              <a:t>	    </a:t>
            </a:r>
            <a:r>
              <a:rPr lang="en-US" sz="2000" b="1" dirty="0" err="1">
                <a:solidFill>
                  <a:schemeClr val="bg1"/>
                </a:solidFill>
              </a:rPr>
              <a:t>Rp</a:t>
            </a:r>
            <a:r>
              <a:rPr lang="en-US" sz="2000" b="1" dirty="0">
                <a:solidFill>
                  <a:schemeClr val="bg1"/>
                </a:solidFill>
              </a:rPr>
              <a:t>.       500,00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-674687" y="4542632"/>
            <a:ext cx="5181164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Kendaraan</a:t>
            </a:r>
            <a:r>
              <a:rPr lang="en-US" sz="2000" b="1" dirty="0">
                <a:solidFill>
                  <a:schemeClr val="bg1"/>
                </a:solidFill>
              </a:rPr>
              <a:t>	              </a:t>
            </a:r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>
                <a:solidFill>
                  <a:schemeClr val="bg1"/>
                </a:solidFill>
              </a:rPr>
              <a:t>Rp.150.000,00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-674687" y="4979194"/>
            <a:ext cx="5306455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Akumulasi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Penyusutan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 err="1">
                <a:solidFill>
                  <a:schemeClr val="bg1"/>
                </a:solidFill>
              </a:rPr>
              <a:t>Rp</a:t>
            </a:r>
            <a:r>
              <a:rPr lang="en-US" sz="2000" b="1" u="sng" dirty="0">
                <a:solidFill>
                  <a:schemeClr val="bg1"/>
                </a:solidFill>
              </a:rPr>
              <a:t>.    9.000,00 -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-674687" y="5415757"/>
            <a:ext cx="5809541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Nilai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buku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mesin</a:t>
            </a:r>
            <a:r>
              <a:rPr lang="en-US" sz="2000" b="1" dirty="0">
                <a:solidFill>
                  <a:schemeClr val="bg1"/>
                </a:solidFill>
              </a:rPr>
              <a:t>		  </a:t>
            </a:r>
            <a:r>
              <a:rPr lang="en-US" sz="2000" b="1" dirty="0" smtClean="0">
                <a:solidFill>
                  <a:schemeClr val="bg1"/>
                </a:solidFill>
              </a:rPr>
              <a:t>    </a:t>
            </a:r>
            <a:r>
              <a:rPr lang="en-US" sz="2000" b="1" dirty="0" err="1">
                <a:solidFill>
                  <a:schemeClr val="bg1"/>
                </a:solidFill>
              </a:rPr>
              <a:t>Rp</a:t>
            </a:r>
            <a:r>
              <a:rPr lang="en-US" sz="2000" b="1" dirty="0">
                <a:solidFill>
                  <a:schemeClr val="bg1"/>
                </a:solidFill>
              </a:rPr>
              <a:t> 141.000,00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-674687" y="6515894"/>
            <a:ext cx="5873661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Total </a:t>
            </a:r>
            <a:r>
              <a:rPr lang="en-US" sz="2000" b="1" dirty="0" err="1">
                <a:solidFill>
                  <a:schemeClr val="bg1"/>
                </a:solidFill>
              </a:rPr>
              <a:t>harta</a:t>
            </a:r>
            <a:r>
              <a:rPr lang="en-US" sz="2000" b="1" dirty="0">
                <a:solidFill>
                  <a:schemeClr val="bg1"/>
                </a:solidFill>
              </a:rPr>
              <a:t>		      </a:t>
            </a:r>
            <a:r>
              <a:rPr lang="en-US" sz="2000" b="1" u="sng" dirty="0" smtClean="0">
                <a:solidFill>
                  <a:schemeClr val="bg1"/>
                </a:solidFill>
              </a:rPr>
              <a:t>Rp.553.250,00 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133975" y="1581944"/>
            <a:ext cx="3962882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err="1">
                <a:solidFill>
                  <a:schemeClr val="bg1"/>
                </a:solidFill>
              </a:rPr>
              <a:t>Utang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dagang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     </a:t>
            </a:r>
            <a:r>
              <a:rPr lang="en-US" sz="2000" b="1" dirty="0" err="1" smtClean="0">
                <a:solidFill>
                  <a:schemeClr val="bg1"/>
                </a:solidFill>
              </a:rPr>
              <a:t>Rp</a:t>
            </a:r>
            <a:r>
              <a:rPr lang="en-US" sz="2000" b="1" dirty="0">
                <a:solidFill>
                  <a:schemeClr val="bg1"/>
                </a:solidFill>
              </a:rPr>
              <a:t>.   50.000,00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133975" y="2018507"/>
            <a:ext cx="3962882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err="1">
                <a:solidFill>
                  <a:schemeClr val="bg1"/>
                </a:solidFill>
              </a:rPr>
              <a:t>Utang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gaji</a:t>
            </a:r>
            <a:r>
              <a:rPr lang="en-US" sz="2000" b="1" dirty="0">
                <a:solidFill>
                  <a:schemeClr val="bg1"/>
                </a:solidFill>
              </a:rPr>
              <a:t> 	</a:t>
            </a:r>
            <a:r>
              <a:rPr lang="en-US" sz="2000" b="1" dirty="0" smtClean="0">
                <a:solidFill>
                  <a:schemeClr val="bg1"/>
                </a:solidFill>
              </a:rPr>
              <a:t>    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Rp</a:t>
            </a:r>
            <a:r>
              <a:rPr lang="en-US" sz="2000" b="1" u="sng" dirty="0">
                <a:solidFill>
                  <a:schemeClr val="bg1"/>
                </a:solidFill>
              </a:rPr>
              <a:t>.     2.000,00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086350" y="2375694"/>
            <a:ext cx="3962882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err="1">
                <a:solidFill>
                  <a:schemeClr val="bg1"/>
                </a:solidFill>
              </a:rPr>
              <a:t>Pendapatan</a:t>
            </a:r>
            <a:r>
              <a:rPr lang="en-US" sz="2000" b="1" dirty="0">
                <a:solidFill>
                  <a:schemeClr val="bg1"/>
                </a:solidFill>
              </a:rPr>
              <a:t> DD 	</a:t>
            </a:r>
            <a:r>
              <a:rPr lang="en-US" sz="2000" b="1" dirty="0" smtClean="0">
                <a:solidFill>
                  <a:schemeClr val="bg1"/>
                </a:solidFill>
              </a:rPr>
              <a:t>      </a:t>
            </a:r>
            <a:r>
              <a:rPr lang="en-US" sz="2000" b="1" dirty="0" err="1" smtClean="0">
                <a:solidFill>
                  <a:schemeClr val="bg1"/>
                </a:solidFill>
              </a:rPr>
              <a:t>Rp</a:t>
            </a:r>
            <a:r>
              <a:rPr lang="en-US" sz="2000" b="1" dirty="0">
                <a:solidFill>
                  <a:schemeClr val="bg1"/>
                </a:solidFill>
              </a:rPr>
              <a:t>.       600,00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133975" y="3826669"/>
            <a:ext cx="4027002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bg1"/>
                </a:solidFill>
              </a:rPr>
              <a:t>Modal </a:t>
            </a:r>
            <a:r>
              <a:rPr lang="en-US" sz="2000" b="1" dirty="0" err="1">
                <a:solidFill>
                  <a:schemeClr val="bg1"/>
                </a:solidFill>
              </a:rPr>
              <a:t>Tn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Raka</a:t>
            </a:r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     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Rp</a:t>
            </a:r>
            <a:r>
              <a:rPr lang="en-US" sz="2000" b="1" u="sng" dirty="0">
                <a:solidFill>
                  <a:schemeClr val="bg1"/>
                </a:solidFill>
              </a:rPr>
              <a:t>. 500</a:t>
            </a:r>
            <a:r>
              <a:rPr lang="en-US" sz="2000" b="1" u="sng" dirty="0" smtClean="0">
                <a:solidFill>
                  <a:schemeClr val="bg1"/>
                </a:solidFill>
              </a:rPr>
              <a:t>. 650,00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086350" y="4499769"/>
            <a:ext cx="4335291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>
                <a:solidFill>
                  <a:schemeClr val="bg1"/>
                </a:solidFill>
              </a:rPr>
              <a:t>Total </a:t>
            </a:r>
            <a:r>
              <a:rPr lang="en-US" sz="2000" b="1" dirty="0" err="1">
                <a:solidFill>
                  <a:schemeClr val="bg1"/>
                </a:solidFill>
              </a:rPr>
              <a:t>utang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modal</a:t>
            </a:r>
            <a:r>
              <a:rPr lang="en-US" sz="2000" b="1" u="sng" dirty="0" err="1" smtClean="0">
                <a:solidFill>
                  <a:schemeClr val="bg1"/>
                </a:solidFill>
              </a:rPr>
              <a:t>Rp</a:t>
            </a:r>
            <a:r>
              <a:rPr lang="en-US" sz="2000" b="1" u="sng" dirty="0" smtClean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553.250,00 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014913" y="1224757"/>
            <a:ext cx="0" cy="5688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-674687" y="3744119"/>
            <a:ext cx="5692521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Piutang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Pendapatan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Rp</a:t>
            </a:r>
            <a:r>
              <a:rPr lang="en-US" sz="2000" b="1" dirty="0">
                <a:solidFill>
                  <a:schemeClr val="bg1"/>
                </a:solidFill>
              </a:rPr>
              <a:t>.       500,00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0" y="4114800"/>
            <a:ext cx="1677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err="1">
                <a:solidFill>
                  <a:schemeClr val="bg1"/>
                </a:solidFill>
              </a:rPr>
              <a:t>Aktiva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tetap</a:t>
            </a:r>
            <a:r>
              <a:rPr lang="en-US" sz="2000" b="1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0" y="1371600"/>
            <a:ext cx="1128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err="1">
                <a:solidFill>
                  <a:schemeClr val="bg1"/>
                </a:solidFill>
              </a:rPr>
              <a:t>Aktiva</a:t>
            </a:r>
            <a:r>
              <a:rPr lang="en-US" sz="2000" b="1" dirty="0">
                <a:solidFill>
                  <a:schemeClr val="bg1"/>
                </a:solidFill>
              </a:rPr>
              <a:t>  :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0" y="1676400"/>
            <a:ext cx="198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err="1">
                <a:solidFill>
                  <a:schemeClr val="bg1"/>
                </a:solidFill>
              </a:rPr>
              <a:t>Aktiva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  <a:r>
              <a:rPr lang="en-US" sz="2000" b="1" dirty="0" err="1">
                <a:solidFill>
                  <a:schemeClr val="bg1"/>
                </a:solidFill>
              </a:rPr>
              <a:t>Lancar</a:t>
            </a:r>
            <a:r>
              <a:rPr lang="en-US" sz="2000" b="1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-674687" y="5868194"/>
            <a:ext cx="5812747" cy="40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chemeClr val="bg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Peralatan</a:t>
            </a:r>
            <a:r>
              <a:rPr lang="en-US" sz="2000" b="1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en-US" sz="2000" b="1" u="sng" dirty="0" err="1">
                <a:solidFill>
                  <a:schemeClr val="bg1"/>
                </a:solidFill>
              </a:rPr>
              <a:t>Rp</a:t>
            </a:r>
            <a:r>
              <a:rPr lang="en-US" sz="2000" b="1" u="sng" dirty="0">
                <a:solidFill>
                  <a:schemeClr val="bg1"/>
                </a:solidFill>
              </a:rPr>
              <a:t>.  50.000,00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159375" y="1259682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</a:rPr>
              <a:t>HUTANG  :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9375" y="3420269"/>
            <a:ext cx="952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</a:rPr>
              <a:t>Modal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Debet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Kunci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praktis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ilmu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akuntansi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pencatatan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berpasangan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peristiwa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transasksi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mempengaruhi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rekening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dunia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usaha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bersangkutan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yaitu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pencatatan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berpasangan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nominal </a:t>
            </a:r>
            <a:r>
              <a:rPr lang="en-US" dirty="0" err="1" smtClean="0">
                <a:solidFill>
                  <a:srgbClr val="FF0000"/>
                </a:solidFill>
              </a:rPr>
              <a:t>transaksi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catat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sisi</a:t>
            </a:r>
            <a:r>
              <a:rPr lang="en-US" dirty="0" smtClean="0">
                <a:solidFill>
                  <a:srgbClr val="FF0000"/>
                </a:solidFill>
              </a:rPr>
              <a:t> DEBET 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harus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catat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sisi</a:t>
            </a:r>
            <a:r>
              <a:rPr lang="en-US" dirty="0" smtClean="0">
                <a:solidFill>
                  <a:srgbClr val="FF0000"/>
                </a:solidFill>
              </a:rPr>
              <a:t> KREDIT.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Pengertian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Debet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Dan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Kredit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DEBET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berarti</a:t>
            </a:r>
            <a:r>
              <a:rPr lang="en-US" dirty="0" smtClean="0">
                <a:solidFill>
                  <a:schemeClr val="bg1"/>
                </a:solidFill>
              </a:rPr>
              <a:t> PENERIMAN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r>
              <a:rPr lang="en-US" dirty="0" smtClean="0">
                <a:solidFill>
                  <a:schemeClr val="bg1"/>
                </a:solidFill>
              </a:rPr>
              <a:t> KREDIT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berarti</a:t>
            </a:r>
            <a:r>
              <a:rPr lang="en-US" dirty="0" smtClean="0">
                <a:solidFill>
                  <a:schemeClr val="bg1"/>
                </a:solidFill>
              </a:rPr>
              <a:t> PENGELUARAN.  </a:t>
            </a:r>
            <a:r>
              <a:rPr lang="en-US" dirty="0" err="1" smtClean="0">
                <a:solidFill>
                  <a:schemeClr val="bg1"/>
                </a:solidFill>
              </a:rPr>
              <a:t>Pengertian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tentang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Debet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Kredit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banyak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difahami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orang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sedemikian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itu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Adapun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tepatnya</a:t>
            </a:r>
            <a:r>
              <a:rPr lang="en-US" dirty="0" smtClean="0">
                <a:solidFill>
                  <a:schemeClr val="bg1"/>
                </a:solidFill>
              </a:rPr>
              <a:t> DEBET </a:t>
            </a:r>
            <a:r>
              <a:rPr lang="en-US" dirty="0" err="1" smtClean="0">
                <a:solidFill>
                  <a:schemeClr val="bg1"/>
                </a:solidFill>
              </a:rPr>
              <a:t>cukup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diartikan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sebagai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pencatatan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sisi</a:t>
            </a:r>
            <a:r>
              <a:rPr lang="en-US" dirty="0" smtClean="0">
                <a:solidFill>
                  <a:schemeClr val="bg1"/>
                </a:solidFill>
              </a:rPr>
              <a:t> KIRI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KREDIT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kolom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pencatatan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sisi</a:t>
            </a:r>
            <a:r>
              <a:rPr lang="en-US" dirty="0" smtClean="0">
                <a:solidFill>
                  <a:schemeClr val="bg1"/>
                </a:solidFill>
              </a:rPr>
              <a:t> KANAN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53"/>
          <p:cNvSpPr txBox="1">
            <a:spLocks noChangeArrowheads="1"/>
          </p:cNvSpPr>
          <p:nvPr/>
        </p:nvSpPr>
        <p:spPr bwMode="auto">
          <a:xfrm>
            <a:off x="1295400" y="1066800"/>
            <a:ext cx="1092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Harta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 Box 54"/>
          <p:cNvSpPr txBox="1">
            <a:spLocks noChangeArrowheads="1"/>
          </p:cNvSpPr>
          <p:nvPr/>
        </p:nvSpPr>
        <p:spPr bwMode="auto">
          <a:xfrm>
            <a:off x="3505200" y="1219200"/>
            <a:ext cx="101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7" name="Text Box 55"/>
          <p:cNvSpPr txBox="1">
            <a:spLocks noChangeArrowheads="1"/>
          </p:cNvSpPr>
          <p:nvPr/>
        </p:nvSpPr>
        <p:spPr bwMode="auto">
          <a:xfrm>
            <a:off x="5638800" y="1143000"/>
            <a:ext cx="1022974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8" name="Text Box 56"/>
          <p:cNvSpPr txBox="1">
            <a:spLocks noChangeArrowheads="1"/>
          </p:cNvSpPr>
          <p:nvPr/>
        </p:nvSpPr>
        <p:spPr bwMode="auto">
          <a:xfrm>
            <a:off x="7391400" y="11430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914400" y="2209800"/>
            <a:ext cx="1114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Utang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 Box 58"/>
          <p:cNvSpPr txBox="1">
            <a:spLocks noChangeArrowheads="1"/>
          </p:cNvSpPr>
          <p:nvPr/>
        </p:nvSpPr>
        <p:spPr bwMode="auto">
          <a:xfrm>
            <a:off x="3429000" y="22098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5562600" y="22860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7391400" y="2286000"/>
            <a:ext cx="101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13" name="Text Box 61"/>
          <p:cNvSpPr txBox="1">
            <a:spLocks noChangeArrowheads="1"/>
          </p:cNvSpPr>
          <p:nvPr/>
        </p:nvSpPr>
        <p:spPr bwMode="auto">
          <a:xfrm>
            <a:off x="914400" y="3200400"/>
            <a:ext cx="11715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Modal</a:t>
            </a:r>
          </a:p>
        </p:txBody>
      </p:sp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990600" y="4114800"/>
            <a:ext cx="2023248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Pendapatan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Text Box 69"/>
          <p:cNvSpPr txBox="1">
            <a:spLocks noChangeArrowheads="1"/>
          </p:cNvSpPr>
          <p:nvPr/>
        </p:nvSpPr>
        <p:spPr bwMode="auto">
          <a:xfrm>
            <a:off x="990600" y="5181600"/>
            <a:ext cx="2138664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Beban</a:t>
            </a:r>
            <a:r>
              <a:rPr lang="en-US" sz="2800" b="1" dirty="0">
                <a:solidFill>
                  <a:schemeClr val="bg1"/>
                </a:solidFill>
              </a:rPr>
              <a:t>/</a:t>
            </a:r>
            <a:r>
              <a:rPr lang="en-US" sz="2800" b="1" dirty="0" err="1">
                <a:solidFill>
                  <a:schemeClr val="bg1"/>
                </a:solidFill>
              </a:rPr>
              <a:t>Biaya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1371600" y="6019800"/>
            <a:ext cx="1000531" cy="52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Prive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Text Box 77"/>
          <p:cNvSpPr txBox="1">
            <a:spLocks noChangeArrowheads="1"/>
          </p:cNvSpPr>
          <p:nvPr/>
        </p:nvSpPr>
        <p:spPr bwMode="auto">
          <a:xfrm>
            <a:off x="3581400" y="5257800"/>
            <a:ext cx="101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18" name="Text Box 78"/>
          <p:cNvSpPr txBox="1">
            <a:spLocks noChangeArrowheads="1"/>
          </p:cNvSpPr>
          <p:nvPr/>
        </p:nvSpPr>
        <p:spPr bwMode="auto">
          <a:xfrm>
            <a:off x="5486400" y="5257800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19" name="Text Box 79"/>
          <p:cNvSpPr txBox="1">
            <a:spLocks noChangeArrowheads="1"/>
          </p:cNvSpPr>
          <p:nvPr/>
        </p:nvSpPr>
        <p:spPr bwMode="auto">
          <a:xfrm>
            <a:off x="7391400" y="5257800"/>
            <a:ext cx="1190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" name="Text Box 80"/>
          <p:cNvSpPr txBox="1">
            <a:spLocks noChangeArrowheads="1"/>
          </p:cNvSpPr>
          <p:nvPr/>
        </p:nvSpPr>
        <p:spPr bwMode="auto">
          <a:xfrm>
            <a:off x="3581400" y="6108700"/>
            <a:ext cx="10160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21" name="Text Box 81"/>
          <p:cNvSpPr txBox="1">
            <a:spLocks noChangeArrowheads="1"/>
          </p:cNvSpPr>
          <p:nvPr/>
        </p:nvSpPr>
        <p:spPr bwMode="auto">
          <a:xfrm>
            <a:off x="5562600" y="6110287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22" name="Text Box 82"/>
          <p:cNvSpPr txBox="1">
            <a:spLocks noChangeArrowheads="1"/>
          </p:cNvSpPr>
          <p:nvPr/>
        </p:nvSpPr>
        <p:spPr bwMode="auto">
          <a:xfrm>
            <a:off x="7467600" y="6108700"/>
            <a:ext cx="11906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3" name="Text Box 83"/>
          <p:cNvSpPr txBox="1">
            <a:spLocks noChangeArrowheads="1"/>
          </p:cNvSpPr>
          <p:nvPr/>
        </p:nvSpPr>
        <p:spPr bwMode="auto">
          <a:xfrm>
            <a:off x="3429000" y="32004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4" name="Text Box 84"/>
          <p:cNvSpPr txBox="1">
            <a:spLocks noChangeArrowheads="1"/>
          </p:cNvSpPr>
          <p:nvPr/>
        </p:nvSpPr>
        <p:spPr bwMode="auto">
          <a:xfrm>
            <a:off x="5562600" y="32004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5" name="Text Box 85"/>
          <p:cNvSpPr txBox="1">
            <a:spLocks noChangeArrowheads="1"/>
          </p:cNvSpPr>
          <p:nvPr/>
        </p:nvSpPr>
        <p:spPr bwMode="auto">
          <a:xfrm>
            <a:off x="7391400" y="3200400"/>
            <a:ext cx="101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  <p:sp>
        <p:nvSpPr>
          <p:cNvPr id="26" name="Text Box 86"/>
          <p:cNvSpPr txBox="1">
            <a:spLocks noChangeArrowheads="1"/>
          </p:cNvSpPr>
          <p:nvPr/>
        </p:nvSpPr>
        <p:spPr bwMode="auto">
          <a:xfrm>
            <a:off x="3505200" y="42672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7" name="Text Box 87"/>
          <p:cNvSpPr txBox="1">
            <a:spLocks noChangeArrowheads="1"/>
          </p:cNvSpPr>
          <p:nvPr/>
        </p:nvSpPr>
        <p:spPr bwMode="auto">
          <a:xfrm>
            <a:off x="5562600" y="4267200"/>
            <a:ext cx="1190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 err="1">
                <a:solidFill>
                  <a:schemeClr val="bg1"/>
                </a:solidFill>
              </a:rPr>
              <a:t>Kredit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8" name="Text Box 88"/>
          <p:cNvSpPr txBox="1">
            <a:spLocks noChangeArrowheads="1"/>
          </p:cNvSpPr>
          <p:nvPr/>
        </p:nvSpPr>
        <p:spPr bwMode="auto">
          <a:xfrm>
            <a:off x="7391400" y="4267200"/>
            <a:ext cx="101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09" tIns="45706" rIns="91409" bIns="4570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chemeClr val="bg1"/>
                </a:solidFill>
              </a:rPr>
              <a:t>Debit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/>
          <p:cNvSpPr/>
          <p:nvPr/>
        </p:nvSpPr>
        <p:spPr>
          <a:xfrm>
            <a:off x="381000" y="2743200"/>
            <a:ext cx="2743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477000" y="2743200"/>
            <a:ext cx="1524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4343400"/>
            <a:ext cx="34290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7634" tIns="53817" rIns="107634" bIns="53817" numCol="1" anchor="ctr" anchorCtr="0" compatLnSpc="1">
            <a:prstTxWarp prst="textNoShape">
              <a:avLst/>
            </a:prstTxWarp>
          </a:bodyPr>
          <a:lstStyle>
            <a:lvl1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defTabSz="1076325" rtl="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defTabSz="1076325" rtl="0" fontAlgn="base">
              <a:spcBef>
                <a:spcPct val="0"/>
              </a:spcBef>
              <a:spcAft>
                <a:spcPct val="0"/>
              </a:spcAft>
              <a:defRPr sz="5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dirty="0" err="1" smtClean="0"/>
              <a:t>Perkiraan</a:t>
            </a:r>
            <a:r>
              <a:rPr lang="en-US" dirty="0" smtClean="0"/>
              <a:t>/</a:t>
            </a:r>
            <a:r>
              <a:rPr lang="en-US" dirty="0" err="1" smtClean="0"/>
              <a:t>Rekening</a:t>
            </a:r>
            <a:endParaRPr lang="en-US" dirty="0" smtClean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372769" y="1205706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4372769" y="1708944"/>
            <a:ext cx="28082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564481" y="1708944"/>
            <a:ext cx="280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7181056" y="1708944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564481" y="1708944"/>
            <a:ext cx="0" cy="612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11956" y="2810669"/>
            <a:ext cx="2352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Real/</a:t>
            </a:r>
            <a:r>
              <a:rPr lang="en-US" sz="2800" dirty="0" err="1"/>
              <a:t>Permanen</a:t>
            </a:r>
            <a:endParaRPr lang="en-US" sz="28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473031" y="2810669"/>
            <a:ext cx="1427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/>
              <a:t>Nominal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1564481" y="3364706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11956" y="4466431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80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0" y="4419600"/>
            <a:ext cx="35290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/>
              <a:t>Rekening-rekening</a:t>
            </a:r>
            <a:r>
              <a:rPr lang="en-US" sz="2800" dirty="0"/>
              <a:t> yang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Neraca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, </a:t>
            </a:r>
            <a:r>
              <a:rPr lang="en-US" sz="2800" dirty="0" err="1"/>
              <a:t>Hutang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Modal. 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43211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/>
              <a:t>rekening-rekening</a:t>
            </a:r>
            <a:r>
              <a:rPr lang="en-US" sz="2800" dirty="0"/>
              <a:t> yang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peerhitungan</a:t>
            </a:r>
            <a:r>
              <a:rPr lang="en-US" sz="2800" dirty="0"/>
              <a:t> </a:t>
            </a:r>
            <a:r>
              <a:rPr lang="en-US" sz="2800" dirty="0" err="1"/>
              <a:t>Rugi</a:t>
            </a:r>
            <a:r>
              <a:rPr lang="en-US" sz="2800" dirty="0"/>
              <a:t> </a:t>
            </a:r>
            <a:r>
              <a:rPr lang="en-US" sz="2800" dirty="0" err="1"/>
              <a:t>Laba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rekening</a:t>
            </a:r>
            <a:r>
              <a:rPr lang="en-US" sz="2800" dirty="0"/>
              <a:t> </a:t>
            </a:r>
            <a:r>
              <a:rPr lang="en-US" sz="2800" dirty="0" err="1"/>
              <a:t>Pendapatan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rekening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72000" y="4267200"/>
            <a:ext cx="4267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4372769" y="1192614"/>
            <a:ext cx="0" cy="51633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4372769" y="1708943"/>
            <a:ext cx="2808287" cy="457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V="1">
            <a:off x="1564481" y="1708943"/>
            <a:ext cx="2806700" cy="457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7181056" y="1686477"/>
            <a:ext cx="0" cy="8860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1564481" y="1693002"/>
            <a:ext cx="0" cy="62871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1956" y="2797164"/>
            <a:ext cx="2352675" cy="53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Real/</a:t>
            </a:r>
            <a:r>
              <a:rPr lang="en-US" sz="2800" dirty="0" err="1"/>
              <a:t>Permanen</a:t>
            </a:r>
            <a:endParaRPr lang="en-US" sz="2800" dirty="0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6473031" y="2797164"/>
            <a:ext cx="1427163" cy="53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dirty="0"/>
              <a:t>Nominal</a:t>
            </a:r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1564481" y="3342239"/>
            <a:ext cx="0" cy="8860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411956" y="4452927"/>
            <a:ext cx="184150" cy="5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sz="2800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7162800" y="3429000"/>
            <a:ext cx="45719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4321175" cy="228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/>
              <a:t>rekening-rekening</a:t>
            </a:r>
            <a:r>
              <a:rPr lang="en-US" sz="2800" dirty="0"/>
              <a:t> yang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peerhitungan</a:t>
            </a:r>
            <a:r>
              <a:rPr lang="en-US" sz="2800" dirty="0"/>
              <a:t> </a:t>
            </a:r>
            <a:r>
              <a:rPr lang="en-US" sz="2800" dirty="0" err="1"/>
              <a:t>Rugi</a:t>
            </a:r>
            <a:r>
              <a:rPr lang="en-US" sz="2800" dirty="0"/>
              <a:t> </a:t>
            </a:r>
            <a:r>
              <a:rPr lang="en-US" sz="2800" dirty="0" err="1"/>
              <a:t>Laba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rekening</a:t>
            </a:r>
            <a:r>
              <a:rPr lang="en-US" sz="2800" dirty="0"/>
              <a:t> </a:t>
            </a:r>
            <a:r>
              <a:rPr lang="en-US" sz="2800" dirty="0" err="1"/>
              <a:t>Pendapatan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rekening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381000" y="2057400"/>
            <a:ext cx="2819400" cy="480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00400" y="2057400"/>
            <a:ext cx="5943600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1000" y="1295400"/>
            <a:ext cx="87630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304800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 dirty="0"/>
              <a:t>PT  ABC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81400" y="609600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800" b="1"/>
              <a:t>BAGAN  REKENING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51645" y="1295399"/>
            <a:ext cx="8692356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188493" y="1371600"/>
            <a:ext cx="45719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1645" y="2014537"/>
            <a:ext cx="8692356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62781" y="1412875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N0MOR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776119" y="1438275"/>
            <a:ext cx="287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NAMA REKENING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524669" y="2278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428206" y="2230438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Aktiva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24669" y="2709863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1.1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428206" y="2662238"/>
            <a:ext cx="197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Aktiva lancar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24669" y="32131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1.1.1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428206" y="3165475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Kas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24669" y="36464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1.1.2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3428206" y="3598863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Piutang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24669" y="41497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1.1.3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428206" y="4102100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Persediaan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524669" y="4725988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1.2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428206" y="4678363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Aktiva tidak lancar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524669" y="52292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1.2.1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428206" y="5181600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Aktiva tetap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24669" y="56626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1.2.2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3428206" y="5614988"/>
            <a:ext cx="320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Akumulasi Penyusutan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24669" y="61658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1.2.3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428206" y="6118225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Investasi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524669" y="65976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1.2.4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3428206" y="6550025"/>
            <a:ext cx="222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Aktiva lain-lain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1430</TotalTime>
  <Words>953</Words>
  <Application>Microsoft Office PowerPoint</Application>
  <PresentationFormat>On-screen Show (4:3)</PresentationFormat>
  <Paragraphs>336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Debet dan Kredit</vt:lpstr>
      <vt:lpstr>Pengertian Debet Dan Kredit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Bentuk jurnal meliputi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Kapan neraca saldo dibuat</vt:lpstr>
      <vt:lpstr>Fungsi Neraca Saldo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hhh</dc:creator>
  <cp:lastModifiedBy>simonyong</cp:lastModifiedBy>
  <cp:revision>52</cp:revision>
  <dcterms:created xsi:type="dcterms:W3CDTF">2012-05-20T10:26:05Z</dcterms:created>
  <dcterms:modified xsi:type="dcterms:W3CDTF">2012-05-30T23:15:51Z</dcterms:modified>
</cp:coreProperties>
</file>