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2"/>
  </p:notesMasterIdLst>
  <p:sldIdLst>
    <p:sldId id="256" r:id="rId3"/>
    <p:sldId id="307" r:id="rId4"/>
    <p:sldId id="308" r:id="rId5"/>
    <p:sldId id="309" r:id="rId6"/>
    <p:sldId id="310" r:id="rId7"/>
    <p:sldId id="311" r:id="rId8"/>
    <p:sldId id="31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13" r:id="rId20"/>
    <p:sldId id="314" r:id="rId21"/>
    <p:sldId id="315" r:id="rId22"/>
    <p:sldId id="316" r:id="rId23"/>
    <p:sldId id="317" r:id="rId24"/>
    <p:sldId id="318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1" r:id="rId36"/>
    <p:sldId id="332" r:id="rId37"/>
    <p:sldId id="333" r:id="rId38"/>
    <p:sldId id="282" r:id="rId39"/>
    <p:sldId id="284" r:id="rId40"/>
    <p:sldId id="285" r:id="rId41"/>
    <p:sldId id="286" r:id="rId42"/>
    <p:sldId id="287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88" r:id="rId53"/>
    <p:sldId id="296" r:id="rId54"/>
    <p:sldId id="297" r:id="rId55"/>
    <p:sldId id="303" r:id="rId56"/>
    <p:sldId id="304" r:id="rId57"/>
    <p:sldId id="305" r:id="rId58"/>
    <p:sldId id="330" r:id="rId59"/>
    <p:sldId id="334" r:id="rId60"/>
    <p:sldId id="281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>
        <p:scale>
          <a:sx n="70" d="100"/>
          <a:sy n="70" d="100"/>
        </p:scale>
        <p:origin x="-136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E6450-F1F3-477F-9F2A-2C48223CC059}" type="doc">
      <dgm:prSet loTypeId="urn:microsoft.com/office/officeart/2005/8/layout/arrow1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3833FF8B-00DE-4072-8635-C536B01EE8DD}">
      <dgm:prSet phldrT="[Text]"/>
      <dgm:spPr/>
      <dgm:t>
        <a:bodyPr/>
        <a:lstStyle/>
        <a:p>
          <a:r>
            <a:rPr lang="en-US" dirty="0" smtClean="0"/>
            <a:t>SYARIAH</a:t>
          </a:r>
          <a:endParaRPr lang="en-US" dirty="0"/>
        </a:p>
      </dgm:t>
    </dgm:pt>
    <dgm:pt modelId="{1827B44A-647F-41D7-9B86-E6CEA8E53047}" type="parTrans" cxnId="{ABA4424C-2D91-4D2C-BD3B-B73F9B864672}">
      <dgm:prSet/>
      <dgm:spPr/>
      <dgm:t>
        <a:bodyPr/>
        <a:lstStyle/>
        <a:p>
          <a:endParaRPr lang="en-US"/>
        </a:p>
      </dgm:t>
    </dgm:pt>
    <dgm:pt modelId="{A242EF46-0F7E-4CD0-9102-7845F8911021}" type="sibTrans" cxnId="{ABA4424C-2D91-4D2C-BD3B-B73F9B864672}">
      <dgm:prSet/>
      <dgm:spPr/>
      <dgm:t>
        <a:bodyPr/>
        <a:lstStyle/>
        <a:p>
          <a:endParaRPr lang="en-US"/>
        </a:p>
      </dgm:t>
    </dgm:pt>
    <dgm:pt modelId="{30C0703F-E733-4845-A4F2-3DDCE9132F23}">
      <dgm:prSet phldrT="[Text]"/>
      <dgm:spPr/>
      <dgm:t>
        <a:bodyPr/>
        <a:lstStyle/>
        <a:p>
          <a:r>
            <a:rPr lang="en-US" dirty="0" smtClean="0"/>
            <a:t>KONVENSIONAL</a:t>
          </a:r>
          <a:endParaRPr lang="en-US" dirty="0"/>
        </a:p>
      </dgm:t>
    </dgm:pt>
    <dgm:pt modelId="{226A0D5D-B787-4F08-B9B6-F4D68AD5791D}" type="parTrans" cxnId="{D990B25C-747F-44C5-9EEF-C5980D608B75}">
      <dgm:prSet/>
      <dgm:spPr/>
      <dgm:t>
        <a:bodyPr/>
        <a:lstStyle/>
        <a:p>
          <a:endParaRPr lang="en-US"/>
        </a:p>
      </dgm:t>
    </dgm:pt>
    <dgm:pt modelId="{26379506-D067-487C-8519-30905FDC22EB}" type="sibTrans" cxnId="{D990B25C-747F-44C5-9EEF-C5980D608B75}">
      <dgm:prSet/>
      <dgm:spPr/>
      <dgm:t>
        <a:bodyPr/>
        <a:lstStyle/>
        <a:p>
          <a:endParaRPr lang="en-US"/>
        </a:p>
      </dgm:t>
    </dgm:pt>
    <dgm:pt modelId="{C67B8BB7-31E0-4501-83E2-1938E83A9598}" type="pres">
      <dgm:prSet presAssocID="{810E6450-F1F3-477F-9F2A-2C48223CC0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E6424A-25D3-4090-B7E6-2D57C5E531E6}" type="pres">
      <dgm:prSet presAssocID="{3833FF8B-00DE-4072-8635-C536B01EE8D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FF355-3C08-4779-BF1C-97AD9ACCC105}" type="pres">
      <dgm:prSet presAssocID="{30C0703F-E733-4845-A4F2-3DDCE9132F2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729F96-C143-496D-A59F-97FD1C0BC93D}" type="presOf" srcId="{3833FF8B-00DE-4072-8635-C536B01EE8DD}" destId="{22E6424A-25D3-4090-B7E6-2D57C5E531E6}" srcOrd="0" destOrd="0" presId="urn:microsoft.com/office/officeart/2005/8/layout/arrow1"/>
    <dgm:cxn modelId="{D990B25C-747F-44C5-9EEF-C5980D608B75}" srcId="{810E6450-F1F3-477F-9F2A-2C48223CC059}" destId="{30C0703F-E733-4845-A4F2-3DDCE9132F23}" srcOrd="1" destOrd="0" parTransId="{226A0D5D-B787-4F08-B9B6-F4D68AD5791D}" sibTransId="{26379506-D067-487C-8519-30905FDC22EB}"/>
    <dgm:cxn modelId="{A4EA2FD6-79C1-42B1-A629-BBE72100BF71}" type="presOf" srcId="{30C0703F-E733-4845-A4F2-3DDCE9132F23}" destId="{36CFF355-3C08-4779-BF1C-97AD9ACCC105}" srcOrd="0" destOrd="0" presId="urn:microsoft.com/office/officeart/2005/8/layout/arrow1"/>
    <dgm:cxn modelId="{EEBCC03A-DE03-46CC-9B7D-582C95C3A4C5}" type="presOf" srcId="{810E6450-F1F3-477F-9F2A-2C48223CC059}" destId="{C67B8BB7-31E0-4501-83E2-1938E83A9598}" srcOrd="0" destOrd="0" presId="urn:microsoft.com/office/officeart/2005/8/layout/arrow1"/>
    <dgm:cxn modelId="{ABA4424C-2D91-4D2C-BD3B-B73F9B864672}" srcId="{810E6450-F1F3-477F-9F2A-2C48223CC059}" destId="{3833FF8B-00DE-4072-8635-C536B01EE8DD}" srcOrd="0" destOrd="0" parTransId="{1827B44A-647F-41D7-9B86-E6CEA8E53047}" sibTransId="{A242EF46-0F7E-4CD0-9102-7845F8911021}"/>
    <dgm:cxn modelId="{5199E242-8499-4543-B371-BFEBCCAE8B08}" type="presParOf" srcId="{C67B8BB7-31E0-4501-83E2-1938E83A9598}" destId="{22E6424A-25D3-4090-B7E6-2D57C5E531E6}" srcOrd="0" destOrd="0" presId="urn:microsoft.com/office/officeart/2005/8/layout/arrow1"/>
    <dgm:cxn modelId="{B6C708C8-BD3B-4EA2-AEE9-141F24E05DA1}" type="presParOf" srcId="{C67B8BB7-31E0-4501-83E2-1938E83A9598}" destId="{36CFF355-3C08-4779-BF1C-97AD9ACCC105}" srcOrd="1" destOrd="0" presId="urn:microsoft.com/office/officeart/2005/8/layout/arrow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0844C3-1B30-4FBF-A35E-613134D44B6D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34692C-E9CB-49FA-A269-1267DCE53EB4}">
      <dgm:prSet phldrT="[Text]"/>
      <dgm:spPr/>
      <dgm:t>
        <a:bodyPr/>
        <a:lstStyle/>
        <a:p>
          <a:r>
            <a:rPr lang="en-US" dirty="0" smtClean="0"/>
            <a:t>BANK</a:t>
          </a:r>
          <a:endParaRPr lang="en-US" dirty="0"/>
        </a:p>
      </dgm:t>
    </dgm:pt>
    <dgm:pt modelId="{17092DFA-80F1-4903-BDE6-0250878718A8}" type="parTrans" cxnId="{E06852FE-5010-4FA2-ADA5-399C842B71FF}">
      <dgm:prSet/>
      <dgm:spPr/>
      <dgm:t>
        <a:bodyPr/>
        <a:lstStyle/>
        <a:p>
          <a:endParaRPr lang="en-US"/>
        </a:p>
      </dgm:t>
    </dgm:pt>
    <dgm:pt modelId="{C7270846-167E-4C4E-B9FF-2BD211FD6B80}" type="sibTrans" cxnId="{E06852FE-5010-4FA2-ADA5-399C842B71FF}">
      <dgm:prSet/>
      <dgm:spPr/>
      <dgm:t>
        <a:bodyPr/>
        <a:lstStyle/>
        <a:p>
          <a:endParaRPr lang="en-US"/>
        </a:p>
      </dgm:t>
    </dgm:pt>
    <dgm:pt modelId="{243B754E-432B-49A3-992C-16DA11FB1D26}">
      <dgm:prSet phldrT="[Text]"/>
      <dgm:spPr/>
      <dgm:t>
        <a:bodyPr/>
        <a:lstStyle/>
        <a:p>
          <a:r>
            <a:rPr lang="en-US" dirty="0" smtClean="0"/>
            <a:t>PENGUSAHA</a:t>
          </a:r>
          <a:endParaRPr lang="en-US" dirty="0"/>
        </a:p>
      </dgm:t>
    </dgm:pt>
    <dgm:pt modelId="{FA0FA634-B605-4EC3-98FD-8C03F2D22DE8}" type="parTrans" cxnId="{E44F80C9-B84F-4723-8708-3577DD6FF7FC}">
      <dgm:prSet/>
      <dgm:spPr/>
      <dgm:t>
        <a:bodyPr/>
        <a:lstStyle/>
        <a:p>
          <a:endParaRPr lang="en-US"/>
        </a:p>
      </dgm:t>
    </dgm:pt>
    <dgm:pt modelId="{DB76EF0B-B1D9-4EC1-BCCA-19D89B0F0D60}" type="sibTrans" cxnId="{E44F80C9-B84F-4723-8708-3577DD6FF7FC}">
      <dgm:prSet/>
      <dgm:spPr/>
      <dgm:t>
        <a:bodyPr/>
        <a:lstStyle/>
        <a:p>
          <a:endParaRPr lang="en-US"/>
        </a:p>
      </dgm:t>
    </dgm:pt>
    <dgm:pt modelId="{D760A2E6-9C29-4CC0-9494-8D761C14BE9A}" type="pres">
      <dgm:prSet presAssocID="{A60844C3-1B30-4FBF-A35E-613134D44B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E22563-23B2-464E-871B-22C42DEAC19B}" type="pres">
      <dgm:prSet presAssocID="{C434692C-E9CB-49FA-A269-1267DCE53EB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F05CD-3633-491D-AEAB-85DC4DC1A5CF}" type="pres">
      <dgm:prSet presAssocID="{243B754E-432B-49A3-992C-16DA11FB1D2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4F80C9-B84F-4723-8708-3577DD6FF7FC}" srcId="{A60844C3-1B30-4FBF-A35E-613134D44B6D}" destId="{243B754E-432B-49A3-992C-16DA11FB1D26}" srcOrd="1" destOrd="0" parTransId="{FA0FA634-B605-4EC3-98FD-8C03F2D22DE8}" sibTransId="{DB76EF0B-B1D9-4EC1-BCCA-19D89B0F0D60}"/>
    <dgm:cxn modelId="{B5103BD8-31F5-48BE-9DCF-62DB41BDAA6E}" type="presOf" srcId="{A60844C3-1B30-4FBF-A35E-613134D44B6D}" destId="{D760A2E6-9C29-4CC0-9494-8D761C14BE9A}" srcOrd="0" destOrd="0" presId="urn:microsoft.com/office/officeart/2005/8/layout/arrow5"/>
    <dgm:cxn modelId="{B4AB255E-100C-4ED4-A869-6A3C2272DEAD}" type="presOf" srcId="{243B754E-432B-49A3-992C-16DA11FB1D26}" destId="{017F05CD-3633-491D-AEAB-85DC4DC1A5CF}" srcOrd="0" destOrd="0" presId="urn:microsoft.com/office/officeart/2005/8/layout/arrow5"/>
    <dgm:cxn modelId="{8FF969D2-3429-4FB9-9E90-0FAB11371AF9}" type="presOf" srcId="{C434692C-E9CB-49FA-A269-1267DCE53EB4}" destId="{7EE22563-23B2-464E-871B-22C42DEAC19B}" srcOrd="0" destOrd="0" presId="urn:microsoft.com/office/officeart/2005/8/layout/arrow5"/>
    <dgm:cxn modelId="{E06852FE-5010-4FA2-ADA5-399C842B71FF}" srcId="{A60844C3-1B30-4FBF-A35E-613134D44B6D}" destId="{C434692C-E9CB-49FA-A269-1267DCE53EB4}" srcOrd="0" destOrd="0" parTransId="{17092DFA-80F1-4903-BDE6-0250878718A8}" sibTransId="{C7270846-167E-4C4E-B9FF-2BD211FD6B80}"/>
    <dgm:cxn modelId="{57CA6400-5A5A-48D8-A59E-7FA60B2E6267}" type="presParOf" srcId="{D760A2E6-9C29-4CC0-9494-8D761C14BE9A}" destId="{7EE22563-23B2-464E-871B-22C42DEAC19B}" srcOrd="0" destOrd="0" presId="urn:microsoft.com/office/officeart/2005/8/layout/arrow5"/>
    <dgm:cxn modelId="{631C0E28-6592-4B46-B078-222D09EE8DF2}" type="presParOf" srcId="{D760A2E6-9C29-4CC0-9494-8D761C14BE9A}" destId="{017F05CD-3633-491D-AEAB-85DC4DC1A5CF}" srcOrd="1" destOrd="0" presId="urn:microsoft.com/office/officeart/2005/8/layout/arrow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9FB6E5-412D-4B15-B8CE-12CC983AEDBC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3BD909F-D6B5-4404-9ECA-333AB248559C}">
      <dgm:prSet/>
      <dgm:spPr/>
      <dgm:t>
        <a:bodyPr/>
        <a:lstStyle/>
        <a:p>
          <a:r>
            <a:rPr lang="en-US" dirty="0" err="1" smtClean="0"/>
            <a:t>Produk</a:t>
          </a:r>
          <a:r>
            <a:rPr lang="en-US" dirty="0" smtClean="0"/>
            <a:t> </a:t>
          </a:r>
        </a:p>
        <a:p>
          <a:r>
            <a:rPr lang="en-US" dirty="0" smtClean="0"/>
            <a:t>(logo, motto, </a:t>
          </a:r>
          <a:r>
            <a:rPr lang="en-US" dirty="0" err="1" smtClean="0"/>
            <a:t>kemasan</a:t>
          </a:r>
          <a:r>
            <a:rPr lang="en-US" dirty="0" smtClean="0"/>
            <a:t>, </a:t>
          </a:r>
          <a:r>
            <a:rPr lang="en-US" dirty="0" err="1" smtClean="0"/>
            <a:t>merk</a:t>
          </a:r>
          <a:r>
            <a:rPr lang="en-US" dirty="0" smtClean="0"/>
            <a:t>, label)</a:t>
          </a:r>
          <a:endParaRPr lang="en-US" dirty="0"/>
        </a:p>
      </dgm:t>
    </dgm:pt>
    <dgm:pt modelId="{0D37DD45-1F2A-4CE0-A909-2578C332B278}" type="parTrans" cxnId="{46711456-F049-4FE9-94AA-C3392A453903}">
      <dgm:prSet/>
      <dgm:spPr/>
      <dgm:t>
        <a:bodyPr/>
        <a:lstStyle/>
        <a:p>
          <a:endParaRPr lang="en-US"/>
        </a:p>
      </dgm:t>
    </dgm:pt>
    <dgm:pt modelId="{60D933F7-DEAB-4B3F-AAD5-C28AC8CEAEA0}" type="sibTrans" cxnId="{46711456-F049-4FE9-94AA-C3392A453903}">
      <dgm:prSet/>
      <dgm:spPr/>
      <dgm:t>
        <a:bodyPr/>
        <a:lstStyle/>
        <a:p>
          <a:endParaRPr lang="en-US"/>
        </a:p>
      </dgm:t>
    </dgm:pt>
    <dgm:pt modelId="{5C357626-D86C-4FDE-99CA-58B98949E59D}">
      <dgm:prSet/>
      <dgm:spPr/>
      <dgm:t>
        <a:bodyPr/>
        <a:lstStyle/>
        <a:p>
          <a:r>
            <a:rPr lang="en-US" dirty="0" err="1" smtClean="0"/>
            <a:t>harga</a:t>
          </a:r>
          <a:endParaRPr lang="en-US" dirty="0"/>
        </a:p>
      </dgm:t>
    </dgm:pt>
    <dgm:pt modelId="{E78D8367-8BDE-423C-80E2-C806161B2C67}" type="parTrans" cxnId="{89420537-06E2-4313-AFB1-9FE8225E8A93}">
      <dgm:prSet/>
      <dgm:spPr/>
      <dgm:t>
        <a:bodyPr/>
        <a:lstStyle/>
        <a:p>
          <a:endParaRPr lang="en-US"/>
        </a:p>
      </dgm:t>
    </dgm:pt>
    <dgm:pt modelId="{C995FCD7-5B69-4F78-953E-2D1D90C7B527}" type="sibTrans" cxnId="{89420537-06E2-4313-AFB1-9FE8225E8A93}">
      <dgm:prSet/>
      <dgm:spPr/>
      <dgm:t>
        <a:bodyPr/>
        <a:lstStyle/>
        <a:p>
          <a:endParaRPr lang="en-US"/>
        </a:p>
      </dgm:t>
    </dgm:pt>
    <dgm:pt modelId="{F8D462AB-815F-4809-B400-F567A31EEB71}">
      <dgm:prSet/>
      <dgm:spPr/>
      <dgm:t>
        <a:bodyPr/>
        <a:lstStyle/>
        <a:p>
          <a:r>
            <a:rPr lang="en-US" dirty="0" err="1" smtClean="0"/>
            <a:t>lokasi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distribusi</a:t>
          </a:r>
          <a:endParaRPr lang="en-US" dirty="0"/>
        </a:p>
      </dgm:t>
    </dgm:pt>
    <dgm:pt modelId="{B7917AC9-E0AE-4874-851E-8454CFCFC92A}" type="parTrans" cxnId="{10F2B03A-D154-4854-8E69-D6115D6EBA65}">
      <dgm:prSet/>
      <dgm:spPr/>
      <dgm:t>
        <a:bodyPr/>
        <a:lstStyle/>
        <a:p>
          <a:endParaRPr lang="en-US"/>
        </a:p>
      </dgm:t>
    </dgm:pt>
    <dgm:pt modelId="{A7357D4C-FF86-4AF8-A117-0ACB03E7B381}" type="sibTrans" cxnId="{10F2B03A-D154-4854-8E69-D6115D6EBA65}">
      <dgm:prSet/>
      <dgm:spPr/>
      <dgm:t>
        <a:bodyPr/>
        <a:lstStyle/>
        <a:p>
          <a:endParaRPr lang="en-US"/>
        </a:p>
      </dgm:t>
    </dgm:pt>
    <dgm:pt modelId="{06FF2878-CCA8-49FA-90D7-6336E59B3A22}">
      <dgm:prSet/>
      <dgm:spPr/>
      <dgm:t>
        <a:bodyPr/>
        <a:lstStyle/>
        <a:p>
          <a:r>
            <a:rPr lang="en-US" dirty="0" err="1" smtClean="0"/>
            <a:t>promosi</a:t>
          </a:r>
          <a:endParaRPr lang="en-US" dirty="0"/>
        </a:p>
      </dgm:t>
    </dgm:pt>
    <dgm:pt modelId="{C0FEAB0C-80F6-47DB-8032-F0B5C66EDE74}" type="parTrans" cxnId="{38E909A5-C364-4E03-B65E-BB8C6C5A737B}">
      <dgm:prSet/>
      <dgm:spPr/>
      <dgm:t>
        <a:bodyPr/>
        <a:lstStyle/>
        <a:p>
          <a:endParaRPr lang="en-US"/>
        </a:p>
      </dgm:t>
    </dgm:pt>
    <dgm:pt modelId="{B09A328E-2912-40B1-8F5A-F1DA96DE7F87}" type="sibTrans" cxnId="{38E909A5-C364-4E03-B65E-BB8C6C5A737B}">
      <dgm:prSet/>
      <dgm:spPr/>
      <dgm:t>
        <a:bodyPr/>
        <a:lstStyle/>
        <a:p>
          <a:endParaRPr lang="en-US"/>
        </a:p>
      </dgm:t>
    </dgm:pt>
    <dgm:pt modelId="{6864CF80-10C8-4399-87C8-869CEE48CEEC}" type="pres">
      <dgm:prSet presAssocID="{A09FB6E5-412D-4B15-B8CE-12CC983AE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710F1-B749-4103-B504-FA3DF989EB24}" type="pres">
      <dgm:prSet presAssocID="{C3BD909F-D6B5-4404-9ECA-333AB24855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F4DB9-F4EA-4C75-8FEE-42D9D004929F}" type="pres">
      <dgm:prSet presAssocID="{60D933F7-DEAB-4B3F-AAD5-C28AC8CEAEA0}" presName="sibTrans" presStyleCnt="0"/>
      <dgm:spPr/>
    </dgm:pt>
    <dgm:pt modelId="{43A0DF50-119B-4125-A04F-385682620095}" type="pres">
      <dgm:prSet presAssocID="{5C357626-D86C-4FDE-99CA-58B98949E5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A8C73-CEBB-4100-BDAA-26977F5D356A}" type="pres">
      <dgm:prSet presAssocID="{C995FCD7-5B69-4F78-953E-2D1D90C7B527}" presName="sibTrans" presStyleCnt="0"/>
      <dgm:spPr/>
    </dgm:pt>
    <dgm:pt modelId="{ACFE15DC-F5D2-478B-9EAB-0446F7E2695C}" type="pres">
      <dgm:prSet presAssocID="{F8D462AB-815F-4809-B400-F567A31EEB7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AC926-7A02-42BD-AC64-A4C665F4BD37}" type="pres">
      <dgm:prSet presAssocID="{A7357D4C-FF86-4AF8-A117-0ACB03E7B381}" presName="sibTrans" presStyleCnt="0"/>
      <dgm:spPr/>
    </dgm:pt>
    <dgm:pt modelId="{50B37AEA-9AC8-4E35-9EC3-EB978D379065}" type="pres">
      <dgm:prSet presAssocID="{06FF2878-CCA8-49FA-90D7-6336E59B3A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909A5-C364-4E03-B65E-BB8C6C5A737B}" srcId="{A09FB6E5-412D-4B15-B8CE-12CC983AEDBC}" destId="{06FF2878-CCA8-49FA-90D7-6336E59B3A22}" srcOrd="3" destOrd="0" parTransId="{C0FEAB0C-80F6-47DB-8032-F0B5C66EDE74}" sibTransId="{B09A328E-2912-40B1-8F5A-F1DA96DE7F87}"/>
    <dgm:cxn modelId="{6D900CC2-7DEE-4E55-A476-02F9211A0219}" type="presOf" srcId="{C3BD909F-D6B5-4404-9ECA-333AB248559C}" destId="{705710F1-B749-4103-B504-FA3DF989EB24}" srcOrd="0" destOrd="0" presId="urn:microsoft.com/office/officeart/2005/8/layout/default#1"/>
    <dgm:cxn modelId="{06040D17-D706-45A8-A3BB-9BB2D9C3E32C}" type="presOf" srcId="{A09FB6E5-412D-4B15-B8CE-12CC983AEDBC}" destId="{6864CF80-10C8-4399-87C8-869CEE48CEEC}" srcOrd="0" destOrd="0" presId="urn:microsoft.com/office/officeart/2005/8/layout/default#1"/>
    <dgm:cxn modelId="{89420537-06E2-4313-AFB1-9FE8225E8A93}" srcId="{A09FB6E5-412D-4B15-B8CE-12CC983AEDBC}" destId="{5C357626-D86C-4FDE-99CA-58B98949E59D}" srcOrd="1" destOrd="0" parTransId="{E78D8367-8BDE-423C-80E2-C806161B2C67}" sibTransId="{C995FCD7-5B69-4F78-953E-2D1D90C7B527}"/>
    <dgm:cxn modelId="{46711456-F049-4FE9-94AA-C3392A453903}" srcId="{A09FB6E5-412D-4B15-B8CE-12CC983AEDBC}" destId="{C3BD909F-D6B5-4404-9ECA-333AB248559C}" srcOrd="0" destOrd="0" parTransId="{0D37DD45-1F2A-4CE0-A909-2578C332B278}" sibTransId="{60D933F7-DEAB-4B3F-AAD5-C28AC8CEAEA0}"/>
    <dgm:cxn modelId="{1F4BCBC4-1DEB-4095-85D1-887C3746013B}" type="presOf" srcId="{F8D462AB-815F-4809-B400-F567A31EEB71}" destId="{ACFE15DC-F5D2-478B-9EAB-0446F7E2695C}" srcOrd="0" destOrd="0" presId="urn:microsoft.com/office/officeart/2005/8/layout/default#1"/>
    <dgm:cxn modelId="{D247F5F2-3B8D-4F3B-8093-E80FF9C523F3}" type="presOf" srcId="{06FF2878-CCA8-49FA-90D7-6336E59B3A22}" destId="{50B37AEA-9AC8-4E35-9EC3-EB978D379065}" srcOrd="0" destOrd="0" presId="urn:microsoft.com/office/officeart/2005/8/layout/default#1"/>
    <dgm:cxn modelId="{B438F318-0074-4477-8448-D2D6A62B2C00}" type="presOf" srcId="{5C357626-D86C-4FDE-99CA-58B98949E59D}" destId="{43A0DF50-119B-4125-A04F-385682620095}" srcOrd="0" destOrd="0" presId="urn:microsoft.com/office/officeart/2005/8/layout/default#1"/>
    <dgm:cxn modelId="{10F2B03A-D154-4854-8E69-D6115D6EBA65}" srcId="{A09FB6E5-412D-4B15-B8CE-12CC983AEDBC}" destId="{F8D462AB-815F-4809-B400-F567A31EEB71}" srcOrd="2" destOrd="0" parTransId="{B7917AC9-E0AE-4874-851E-8454CFCFC92A}" sibTransId="{A7357D4C-FF86-4AF8-A117-0ACB03E7B381}"/>
    <dgm:cxn modelId="{DC04660F-B447-47E7-A2A8-3D8E825DAC29}" type="presParOf" srcId="{6864CF80-10C8-4399-87C8-869CEE48CEEC}" destId="{705710F1-B749-4103-B504-FA3DF989EB24}" srcOrd="0" destOrd="0" presId="urn:microsoft.com/office/officeart/2005/8/layout/default#1"/>
    <dgm:cxn modelId="{C4C32066-11D0-4FC6-8562-8AE6C3642656}" type="presParOf" srcId="{6864CF80-10C8-4399-87C8-869CEE48CEEC}" destId="{897F4DB9-F4EA-4C75-8FEE-42D9D004929F}" srcOrd="1" destOrd="0" presId="urn:microsoft.com/office/officeart/2005/8/layout/default#1"/>
    <dgm:cxn modelId="{FCB200F5-BBE0-4DCA-B801-3A6DEA35791F}" type="presParOf" srcId="{6864CF80-10C8-4399-87C8-869CEE48CEEC}" destId="{43A0DF50-119B-4125-A04F-385682620095}" srcOrd="2" destOrd="0" presId="urn:microsoft.com/office/officeart/2005/8/layout/default#1"/>
    <dgm:cxn modelId="{2523A3D7-E3B0-43A1-ADF5-53DBA1EEDEAC}" type="presParOf" srcId="{6864CF80-10C8-4399-87C8-869CEE48CEEC}" destId="{17EA8C73-CEBB-4100-BDAA-26977F5D356A}" srcOrd="3" destOrd="0" presId="urn:microsoft.com/office/officeart/2005/8/layout/default#1"/>
    <dgm:cxn modelId="{3B58F674-BAE0-4524-B6B1-3ED33C39F20A}" type="presParOf" srcId="{6864CF80-10C8-4399-87C8-869CEE48CEEC}" destId="{ACFE15DC-F5D2-478B-9EAB-0446F7E2695C}" srcOrd="4" destOrd="0" presId="urn:microsoft.com/office/officeart/2005/8/layout/default#1"/>
    <dgm:cxn modelId="{BF21CDA5-C825-419C-BF96-1F205B338D85}" type="presParOf" srcId="{6864CF80-10C8-4399-87C8-869CEE48CEEC}" destId="{EB2AC926-7A02-42BD-AC64-A4C665F4BD37}" srcOrd="5" destOrd="0" presId="urn:microsoft.com/office/officeart/2005/8/layout/default#1"/>
    <dgm:cxn modelId="{2E7E916D-6CE9-455B-95CA-67DB187EB73D}" type="presParOf" srcId="{6864CF80-10C8-4399-87C8-869CEE48CEEC}" destId="{50B37AEA-9AC8-4E35-9EC3-EB978D379065}" srcOrd="6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CC1ED7-3636-4597-8177-88B0C06C4CB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1DA3267-70E2-4E4E-AEC3-C60547F9EA0F}">
      <dgm:prSet phldrT="[Text]"/>
      <dgm:spPr/>
      <dgm:t>
        <a:bodyPr/>
        <a:lstStyle/>
        <a:p>
          <a:r>
            <a:rPr lang="en-US" dirty="0" smtClean="0"/>
            <a:t>LOBI</a:t>
          </a:r>
          <a:endParaRPr lang="en-US" dirty="0"/>
        </a:p>
      </dgm:t>
    </dgm:pt>
    <dgm:pt modelId="{42017970-2EC2-476A-9AB0-5B8794C68AF9}" type="parTrans" cxnId="{13B41DCE-F82A-49F8-BE63-5CDA5E0F8F02}">
      <dgm:prSet/>
      <dgm:spPr/>
      <dgm:t>
        <a:bodyPr/>
        <a:lstStyle/>
        <a:p>
          <a:endParaRPr lang="en-US"/>
        </a:p>
      </dgm:t>
    </dgm:pt>
    <dgm:pt modelId="{C1CEC173-903F-4F6D-B745-92387965E7F5}" type="sibTrans" cxnId="{13B41DCE-F82A-49F8-BE63-5CDA5E0F8F02}">
      <dgm:prSet/>
      <dgm:spPr/>
      <dgm:t>
        <a:bodyPr/>
        <a:lstStyle/>
        <a:p>
          <a:endParaRPr lang="en-US"/>
        </a:p>
      </dgm:t>
    </dgm:pt>
    <dgm:pt modelId="{A8FDA9BF-1B1C-4F5C-8EF5-EBDE8969C68C}">
      <dgm:prSet phldrT="[Text]"/>
      <dgm:spPr/>
      <dgm:t>
        <a:bodyPr/>
        <a:lstStyle/>
        <a:p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persuasi</a:t>
          </a:r>
          <a:r>
            <a:rPr lang="en-US" dirty="0" smtClean="0"/>
            <a:t> (</a:t>
          </a:r>
          <a:r>
            <a:rPr lang="en-US" dirty="0" err="1" smtClean="0"/>
            <a:t>membujuk</a:t>
          </a:r>
          <a:r>
            <a:rPr lang="en-US" dirty="0" smtClean="0"/>
            <a:t>)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mempengaruhi</a:t>
          </a:r>
          <a:r>
            <a:rPr lang="en-US" dirty="0" smtClean="0"/>
            <a:t> orang lain </a:t>
          </a:r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terasa</a:t>
          </a:r>
          <a:r>
            <a:rPr lang="en-US" dirty="0" smtClean="0"/>
            <a:t> </a:t>
          </a:r>
          <a:r>
            <a:rPr lang="en-US" dirty="0" err="1" smtClean="0"/>
            <a:t>dipengaruhi</a:t>
          </a:r>
          <a:endParaRPr lang="en-US" dirty="0"/>
        </a:p>
      </dgm:t>
    </dgm:pt>
    <dgm:pt modelId="{95F0A7A8-BADE-4BDD-8889-232DD38E8FFA}" type="parTrans" cxnId="{D8BEAF8D-1105-4AEB-A768-7873CAC7773B}">
      <dgm:prSet/>
      <dgm:spPr/>
      <dgm:t>
        <a:bodyPr/>
        <a:lstStyle/>
        <a:p>
          <a:endParaRPr lang="en-US"/>
        </a:p>
      </dgm:t>
    </dgm:pt>
    <dgm:pt modelId="{8EF03D91-A0E2-432C-A5AE-B699C20F51A8}" type="sibTrans" cxnId="{D8BEAF8D-1105-4AEB-A768-7873CAC7773B}">
      <dgm:prSet/>
      <dgm:spPr/>
      <dgm:t>
        <a:bodyPr/>
        <a:lstStyle/>
        <a:p>
          <a:endParaRPr lang="en-US"/>
        </a:p>
      </dgm:t>
    </dgm:pt>
    <dgm:pt modelId="{4BAA5D2B-214B-4EA5-8983-B7EAE028521D}">
      <dgm:prSet phldrT="[Text]"/>
      <dgm:spPr/>
      <dgm:t>
        <a:bodyPr/>
        <a:lstStyle/>
        <a:p>
          <a:r>
            <a:rPr lang="en-US" dirty="0" smtClean="0"/>
            <a:t>NEGOSIASI</a:t>
          </a:r>
          <a:endParaRPr lang="en-US" dirty="0"/>
        </a:p>
      </dgm:t>
    </dgm:pt>
    <dgm:pt modelId="{210E156E-BA34-4501-A51A-61DE9551A11E}" type="parTrans" cxnId="{FF06BF98-B270-499D-A6D2-CE869F277FEC}">
      <dgm:prSet/>
      <dgm:spPr/>
      <dgm:t>
        <a:bodyPr/>
        <a:lstStyle/>
        <a:p>
          <a:endParaRPr lang="en-US"/>
        </a:p>
      </dgm:t>
    </dgm:pt>
    <dgm:pt modelId="{CF19542F-E315-41FB-A2ED-B7AABE7796EF}" type="sibTrans" cxnId="{FF06BF98-B270-499D-A6D2-CE869F277FEC}">
      <dgm:prSet/>
      <dgm:spPr/>
      <dgm:t>
        <a:bodyPr/>
        <a:lstStyle/>
        <a:p>
          <a:endParaRPr lang="en-US"/>
        </a:p>
      </dgm:t>
    </dgm:pt>
    <dgm:pt modelId="{5FB7C5E4-3351-4A09-A992-D3CB1F64EE11}">
      <dgm:prSet phldrT="[Text]"/>
      <dgm:spPr/>
      <dgm:t>
        <a:bodyPr/>
        <a:lstStyle/>
        <a:p>
          <a:r>
            <a:rPr lang="en-US" dirty="0" smtClean="0"/>
            <a:t>Proses </a:t>
          </a:r>
          <a:r>
            <a:rPr lang="en-US" dirty="0" err="1" smtClean="0"/>
            <a:t>interaksi</a:t>
          </a:r>
          <a:r>
            <a:rPr lang="en-US" dirty="0" smtClean="0"/>
            <a:t> </a:t>
          </a:r>
          <a:r>
            <a:rPr lang="en-US" dirty="0" err="1" smtClean="0"/>
            <a:t>kedua</a:t>
          </a:r>
          <a:r>
            <a:rPr lang="en-US" dirty="0" smtClean="0"/>
            <a:t> </a:t>
          </a:r>
          <a:r>
            <a:rPr lang="en-US" dirty="0" err="1" smtClean="0"/>
            <a:t>belah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</a:t>
          </a:r>
          <a:r>
            <a:rPr lang="en-US" dirty="0" err="1" smtClean="0"/>
            <a:t>lewat</a:t>
          </a:r>
          <a:r>
            <a:rPr lang="en-US" dirty="0" smtClean="0"/>
            <a:t> </a:t>
          </a:r>
          <a:r>
            <a:rPr lang="en-US" dirty="0" err="1" smtClean="0"/>
            <a:t>saluran</a:t>
          </a:r>
          <a:r>
            <a:rPr lang="en-US" dirty="0" smtClean="0"/>
            <a:t> </a:t>
          </a:r>
          <a:r>
            <a:rPr lang="en-US" dirty="0" err="1" smtClean="0"/>
            <a:t>komunikasi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menyelesaikan</a:t>
          </a:r>
          <a:r>
            <a:rPr lang="en-US" dirty="0" smtClean="0"/>
            <a:t> </a:t>
          </a:r>
          <a:r>
            <a:rPr lang="en-US" dirty="0" err="1" smtClean="0"/>
            <a:t>konflik</a:t>
          </a:r>
          <a:r>
            <a:rPr lang="en-US" dirty="0" smtClean="0"/>
            <a:t> </a:t>
          </a:r>
        </a:p>
        <a:p>
          <a:r>
            <a:rPr lang="en-US" dirty="0" smtClean="0"/>
            <a:t>Proses </a:t>
          </a:r>
          <a:r>
            <a:rPr lang="en-US" dirty="0" err="1" smtClean="0"/>
            <a:t>interaksi</a:t>
          </a:r>
          <a:r>
            <a:rPr lang="en-US" dirty="0" smtClean="0"/>
            <a:t> </a:t>
          </a:r>
          <a:r>
            <a:rPr lang="en-US" dirty="0" err="1" smtClean="0"/>
            <a:t>kedua</a:t>
          </a:r>
          <a:r>
            <a:rPr lang="en-US" dirty="0" smtClean="0"/>
            <a:t> </a:t>
          </a:r>
          <a:r>
            <a:rPr lang="en-US" dirty="0" err="1" smtClean="0"/>
            <a:t>belah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</a:t>
          </a:r>
          <a:r>
            <a:rPr lang="en-US" dirty="0" err="1" smtClean="0"/>
            <a:t>lewat</a:t>
          </a:r>
          <a:r>
            <a:rPr lang="en-US" dirty="0" smtClean="0"/>
            <a:t> </a:t>
          </a:r>
          <a:r>
            <a:rPr lang="en-US" dirty="0" err="1" smtClean="0"/>
            <a:t>saluran</a:t>
          </a:r>
          <a:r>
            <a:rPr lang="en-US" dirty="0" smtClean="0"/>
            <a:t> </a:t>
          </a:r>
          <a:r>
            <a:rPr lang="en-US" dirty="0" err="1" smtClean="0"/>
            <a:t>komunikasi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menyelesaikan</a:t>
          </a:r>
          <a:r>
            <a:rPr lang="en-US" dirty="0" smtClean="0"/>
            <a:t> </a:t>
          </a:r>
          <a:r>
            <a:rPr lang="en-US" dirty="0" err="1" smtClean="0"/>
            <a:t>konflik</a:t>
          </a:r>
          <a:r>
            <a:rPr lang="en-US" dirty="0" smtClean="0"/>
            <a:t> (by stoner).</a:t>
          </a:r>
          <a:endParaRPr lang="en-US" dirty="0"/>
        </a:p>
      </dgm:t>
    </dgm:pt>
    <dgm:pt modelId="{A9F84FA5-B1E1-4D73-91B1-1A1BF19A508E}" type="parTrans" cxnId="{0CC4E88B-5314-466D-AD12-1E3694868A3C}">
      <dgm:prSet/>
      <dgm:spPr/>
      <dgm:t>
        <a:bodyPr/>
        <a:lstStyle/>
        <a:p>
          <a:endParaRPr lang="en-US"/>
        </a:p>
      </dgm:t>
    </dgm:pt>
    <dgm:pt modelId="{4F0A1428-9CC0-4618-B8F6-495CFB4A6A83}" type="sibTrans" cxnId="{0CC4E88B-5314-466D-AD12-1E3694868A3C}">
      <dgm:prSet/>
      <dgm:spPr/>
      <dgm:t>
        <a:bodyPr/>
        <a:lstStyle/>
        <a:p>
          <a:endParaRPr lang="en-US"/>
        </a:p>
      </dgm:t>
    </dgm:pt>
    <dgm:pt modelId="{4BC270BB-D8FC-40BA-9C22-ACE34F63B62C}" type="pres">
      <dgm:prSet presAssocID="{4FCC1ED7-3636-4597-8177-88B0C06C4C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498950-A57A-44E9-A408-E5898C8F5F3B}" type="pres">
      <dgm:prSet presAssocID="{21DA3267-70E2-4E4E-AEC3-C60547F9EA0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49227-8292-4BD0-A70C-C83AFFAE1F18}" type="pres">
      <dgm:prSet presAssocID="{21DA3267-70E2-4E4E-AEC3-C60547F9EA0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A1A77-E921-4C99-A613-5434ADA7969A}" type="pres">
      <dgm:prSet presAssocID="{4BAA5D2B-214B-4EA5-8983-B7EAE028521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6AF6B-9012-4ED7-8427-1B18847BA357}" type="pres">
      <dgm:prSet presAssocID="{4BAA5D2B-214B-4EA5-8983-B7EAE028521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6F127D-E23E-466C-926B-76BD128566A0}" type="presOf" srcId="{A8FDA9BF-1B1C-4F5C-8EF5-EBDE8969C68C}" destId="{ED249227-8292-4BD0-A70C-C83AFFAE1F18}" srcOrd="0" destOrd="0" presId="urn:microsoft.com/office/officeart/2005/8/layout/vList2"/>
    <dgm:cxn modelId="{0CC4E88B-5314-466D-AD12-1E3694868A3C}" srcId="{4BAA5D2B-214B-4EA5-8983-B7EAE028521D}" destId="{5FB7C5E4-3351-4A09-A992-D3CB1F64EE11}" srcOrd="0" destOrd="0" parTransId="{A9F84FA5-B1E1-4D73-91B1-1A1BF19A508E}" sibTransId="{4F0A1428-9CC0-4618-B8F6-495CFB4A6A83}"/>
    <dgm:cxn modelId="{FF06BF98-B270-499D-A6D2-CE869F277FEC}" srcId="{4FCC1ED7-3636-4597-8177-88B0C06C4CB1}" destId="{4BAA5D2B-214B-4EA5-8983-B7EAE028521D}" srcOrd="1" destOrd="0" parTransId="{210E156E-BA34-4501-A51A-61DE9551A11E}" sibTransId="{CF19542F-E315-41FB-A2ED-B7AABE7796EF}"/>
    <dgm:cxn modelId="{3F44A13E-9022-4AE9-84FF-966592D82715}" type="presOf" srcId="{5FB7C5E4-3351-4A09-A992-D3CB1F64EE11}" destId="{D9B6AF6B-9012-4ED7-8427-1B18847BA357}" srcOrd="0" destOrd="0" presId="urn:microsoft.com/office/officeart/2005/8/layout/vList2"/>
    <dgm:cxn modelId="{13B41DCE-F82A-49F8-BE63-5CDA5E0F8F02}" srcId="{4FCC1ED7-3636-4597-8177-88B0C06C4CB1}" destId="{21DA3267-70E2-4E4E-AEC3-C60547F9EA0F}" srcOrd="0" destOrd="0" parTransId="{42017970-2EC2-476A-9AB0-5B8794C68AF9}" sibTransId="{C1CEC173-903F-4F6D-B745-92387965E7F5}"/>
    <dgm:cxn modelId="{8AC4176F-28DF-4AFE-AE40-868D3DFB9F4C}" type="presOf" srcId="{21DA3267-70E2-4E4E-AEC3-C60547F9EA0F}" destId="{9D498950-A57A-44E9-A408-E5898C8F5F3B}" srcOrd="0" destOrd="0" presId="urn:microsoft.com/office/officeart/2005/8/layout/vList2"/>
    <dgm:cxn modelId="{15E2D7AC-65E6-44BA-9E9C-DEC79050CC9F}" type="presOf" srcId="{4BAA5D2B-214B-4EA5-8983-B7EAE028521D}" destId="{79AA1A77-E921-4C99-A613-5434ADA7969A}" srcOrd="0" destOrd="0" presId="urn:microsoft.com/office/officeart/2005/8/layout/vList2"/>
    <dgm:cxn modelId="{35C81665-BA15-498F-9D5C-3B1A715DBC0A}" type="presOf" srcId="{4FCC1ED7-3636-4597-8177-88B0C06C4CB1}" destId="{4BC270BB-D8FC-40BA-9C22-ACE34F63B62C}" srcOrd="0" destOrd="0" presId="urn:microsoft.com/office/officeart/2005/8/layout/vList2"/>
    <dgm:cxn modelId="{D8BEAF8D-1105-4AEB-A768-7873CAC7773B}" srcId="{21DA3267-70E2-4E4E-AEC3-C60547F9EA0F}" destId="{A8FDA9BF-1B1C-4F5C-8EF5-EBDE8969C68C}" srcOrd="0" destOrd="0" parTransId="{95F0A7A8-BADE-4BDD-8889-232DD38E8FFA}" sibTransId="{8EF03D91-A0E2-432C-A5AE-B699C20F51A8}"/>
    <dgm:cxn modelId="{E3545FD8-A077-4A76-A963-93DA5D20EC36}" type="presParOf" srcId="{4BC270BB-D8FC-40BA-9C22-ACE34F63B62C}" destId="{9D498950-A57A-44E9-A408-E5898C8F5F3B}" srcOrd="0" destOrd="0" presId="urn:microsoft.com/office/officeart/2005/8/layout/vList2"/>
    <dgm:cxn modelId="{8D99FEA8-B380-4FC5-B6FF-B23D0C604649}" type="presParOf" srcId="{4BC270BB-D8FC-40BA-9C22-ACE34F63B62C}" destId="{ED249227-8292-4BD0-A70C-C83AFFAE1F18}" srcOrd="1" destOrd="0" presId="urn:microsoft.com/office/officeart/2005/8/layout/vList2"/>
    <dgm:cxn modelId="{E6BA945C-5A60-4CB7-A385-9F2BAFBCE71B}" type="presParOf" srcId="{4BC270BB-D8FC-40BA-9C22-ACE34F63B62C}" destId="{79AA1A77-E921-4C99-A613-5434ADA7969A}" srcOrd="2" destOrd="0" presId="urn:microsoft.com/office/officeart/2005/8/layout/vList2"/>
    <dgm:cxn modelId="{9F261A4E-3FFF-4161-9014-5208025C6919}" type="presParOf" srcId="{4BC270BB-D8FC-40BA-9C22-ACE34F63B62C}" destId="{D9B6AF6B-9012-4ED7-8427-1B18847BA357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6424A-25D3-4090-B7E6-2D57C5E531E6}">
      <dsp:nvSpPr>
        <dsp:cNvPr id="0" name=""/>
        <dsp:cNvSpPr/>
      </dsp:nvSpPr>
      <dsp:spPr>
        <a:xfrm rot="16200000">
          <a:off x="253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SYARIAH</a:t>
          </a:r>
          <a:endParaRPr lang="en-US" sz="2400" kern="1200" dirty="0"/>
        </a:p>
      </dsp:txBody>
      <dsp:txXfrm rot="5400000">
        <a:off x="508129" y="1306462"/>
        <a:ext cx="2394272" cy="1451074"/>
      </dsp:txXfrm>
    </dsp:sp>
    <dsp:sp modelId="{36CFF355-3C08-4779-BF1C-97AD9ACCC105}">
      <dsp:nvSpPr>
        <dsp:cNvPr id="0" name=""/>
        <dsp:cNvSpPr/>
      </dsp:nvSpPr>
      <dsp:spPr>
        <a:xfrm rot="5400000">
          <a:off x="3193598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shade val="50000"/>
            <a:hueOff val="-106370"/>
            <a:satOff val="-6872"/>
            <a:lumOff val="4517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KONVENSIONAL</a:t>
          </a:r>
          <a:endParaRPr lang="en-US" sz="2400" kern="1200" dirty="0"/>
        </a:p>
      </dsp:txBody>
      <dsp:txXfrm rot="-5400000">
        <a:off x="3193598" y="1306462"/>
        <a:ext cx="2394272" cy="1451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710F1-B749-4103-B504-FA3DF989EB24}">
      <dsp:nvSpPr>
        <dsp:cNvPr id="0" name=""/>
        <dsp:cNvSpPr/>
      </dsp:nvSpPr>
      <dsp:spPr>
        <a:xfrm>
          <a:off x="855" y="91244"/>
          <a:ext cx="3337470" cy="20024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Produk</a:t>
          </a:r>
          <a:r>
            <a:rPr lang="en-US" sz="3000" kern="1200" dirty="0" smtClean="0"/>
            <a:t>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(logo, motto, </a:t>
          </a:r>
          <a:r>
            <a:rPr lang="en-US" sz="3000" kern="1200" dirty="0" err="1" smtClean="0"/>
            <a:t>kemasan</a:t>
          </a:r>
          <a:r>
            <a:rPr lang="en-US" sz="3000" kern="1200" dirty="0" smtClean="0"/>
            <a:t>, </a:t>
          </a:r>
          <a:r>
            <a:rPr lang="en-US" sz="3000" kern="1200" dirty="0" err="1" smtClean="0"/>
            <a:t>merk</a:t>
          </a:r>
          <a:r>
            <a:rPr lang="en-US" sz="3000" kern="1200" dirty="0" smtClean="0"/>
            <a:t>, label)</a:t>
          </a:r>
          <a:endParaRPr lang="en-US" sz="3000" kern="1200" dirty="0"/>
        </a:p>
      </dsp:txBody>
      <dsp:txXfrm>
        <a:off x="855" y="91244"/>
        <a:ext cx="3337470" cy="2002482"/>
      </dsp:txXfrm>
    </dsp:sp>
    <dsp:sp modelId="{43A0DF50-119B-4125-A04F-385682620095}">
      <dsp:nvSpPr>
        <dsp:cNvPr id="0" name=""/>
        <dsp:cNvSpPr/>
      </dsp:nvSpPr>
      <dsp:spPr>
        <a:xfrm>
          <a:off x="3672073" y="91244"/>
          <a:ext cx="3337470" cy="2002482"/>
        </a:xfrm>
        <a:prstGeom prst="rect">
          <a:avLst/>
        </a:prstGeom>
        <a:solidFill>
          <a:schemeClr val="accent4">
            <a:hueOff val="3137771"/>
            <a:satOff val="-7759"/>
            <a:lumOff val="-411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harga</a:t>
          </a:r>
          <a:endParaRPr lang="en-US" sz="3000" kern="1200" dirty="0"/>
        </a:p>
      </dsp:txBody>
      <dsp:txXfrm>
        <a:off x="3672073" y="91244"/>
        <a:ext cx="3337470" cy="2002482"/>
      </dsp:txXfrm>
    </dsp:sp>
    <dsp:sp modelId="{ACFE15DC-F5D2-478B-9EAB-0446F7E2695C}">
      <dsp:nvSpPr>
        <dsp:cNvPr id="0" name=""/>
        <dsp:cNvSpPr/>
      </dsp:nvSpPr>
      <dsp:spPr>
        <a:xfrm>
          <a:off x="855" y="2427473"/>
          <a:ext cx="3337470" cy="2002482"/>
        </a:xfrm>
        <a:prstGeom prst="rect">
          <a:avLst/>
        </a:prstGeom>
        <a:solidFill>
          <a:schemeClr val="accent4">
            <a:hueOff val="6275542"/>
            <a:satOff val="-15517"/>
            <a:lumOff val="-823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lokasi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distribusi</a:t>
          </a:r>
          <a:endParaRPr lang="en-US" sz="3000" kern="1200" dirty="0"/>
        </a:p>
      </dsp:txBody>
      <dsp:txXfrm>
        <a:off x="855" y="2427473"/>
        <a:ext cx="3337470" cy="2002482"/>
      </dsp:txXfrm>
    </dsp:sp>
    <dsp:sp modelId="{50B37AEA-9AC8-4E35-9EC3-EB978D379065}">
      <dsp:nvSpPr>
        <dsp:cNvPr id="0" name=""/>
        <dsp:cNvSpPr/>
      </dsp:nvSpPr>
      <dsp:spPr>
        <a:xfrm>
          <a:off x="3672073" y="2427473"/>
          <a:ext cx="3337470" cy="2002482"/>
        </a:xfrm>
        <a:prstGeom prst="rect">
          <a:avLst/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promosi</a:t>
          </a:r>
          <a:endParaRPr lang="en-US" sz="3000" kern="1200" dirty="0"/>
        </a:p>
      </dsp:txBody>
      <dsp:txXfrm>
        <a:off x="3672073" y="2427473"/>
        <a:ext cx="3337470" cy="2002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D90A6-419E-4FF7-8C76-82AA85EE134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C1249-21DA-48E0-BE20-45764F60A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835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D56C9A-C765-464F-84B3-D6A67F27B908}" type="slidenum">
              <a:rPr lang="en-US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17530F-6D04-4490-AFC9-1A4DA4B6A554}" type="slidenum">
              <a:rPr lang="en-US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2651D1-592E-4698-962F-E83E74FDF9F7}" type="slidenum">
              <a:rPr lang="en-US">
                <a:solidFill>
                  <a:srgbClr val="000000"/>
                </a:solidFill>
                <a:latin typeface="Calibri" pitchFamily="34" charset="0"/>
              </a:rPr>
              <a:pPr eaLnBrk="1" hangingPunct="1"/>
              <a:t>4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3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02FD-35F2-4A83-830A-B8FB663491F5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4F2C-47FF-4757-A470-946C9BAE6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1597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5BD1-8CBB-4804-9780-9563783BCA5C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8432D-2A30-4CFD-8768-48FE97B73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3994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2825-8F5F-45B5-AEDD-47253BC776A1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142D-A9A4-4EF5-B53A-83FDE1333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701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0EE4-7D9C-4BE4-A598-B268A7255E73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DF57-E6DE-41EC-BB67-882630CAD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893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D743-92BA-4505-909C-4A089A93E171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187A1-D1AB-4237-B491-3000A565E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9571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8C25-B20A-4A0C-A66B-E0D56C39EC72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BD7FB-2AB7-45B9-98F8-78EA1138A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1790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7FA8-2765-4ABA-8A02-AF9D52EE4DE9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BAA74-A5D9-404C-AEF4-46EEC5176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4815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8995-3C54-4C47-A2EF-A57AD66D95F8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20C1-55B2-43FF-A49F-AC33E2357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89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5CA6-61E9-4281-87FC-47EF3F65EF5A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D174-56EF-4DAE-BB05-47B0E5895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215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840FB-D310-41B7-ADF5-D4B8690AE6F4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A548-83C5-43D3-BC78-8ADF36D0D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439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492E-A5A9-4C15-986D-DF2EFB7C52AF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1D37F-4C60-4CF9-8552-772728177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20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15" name="click.wav"/>
          </p:stSnd>
        </p:sndAc>
      </p:transition>
    </mc:Choice>
    <mc:Fallback>
      <p:transition spd="slow">
        <p:fade/>
        <p:sndAc>
          <p:stSnd>
            <p:snd r:embed="rId13" name="click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79B6F8-7334-4FB6-9864-F20454DFAB46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A6EF42-ABD2-4BB1-B8E2-73567B8CAF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308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3n5_world%20Cup%20Campi0n%202010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Microsoft_Office_Excel_97-2003_Worksheet1.xls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RESUME KULIAH KEWIRAUSAHAAN</a:t>
            </a:r>
            <a:endParaRPr lang="en-US" sz="4400" b="1" dirty="0"/>
          </a:p>
        </p:txBody>
      </p:sp>
      <p:pic>
        <p:nvPicPr>
          <p:cNvPr id="4" name="Picture 2" descr="E:\Kerjaan\power\Graphic2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" y="6162"/>
            <a:ext cx="5181599" cy="6851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6606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5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924800" cy="1341438"/>
          </a:xfrm>
        </p:spPr>
        <p:txBody>
          <a:bodyPr/>
          <a:lstStyle/>
          <a:p>
            <a:r>
              <a:rPr lang="en-US" sz="3600" dirty="0" smtClean="0"/>
              <a:t>JENIS-JENIS BANK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3</a:t>
            </a:r>
            <a:r>
              <a:rPr lang="en-US" sz="3200" dirty="0" smtClean="0"/>
              <a:t>. </a:t>
            </a:r>
            <a:r>
              <a:rPr lang="en-US" sz="3200" dirty="0" err="1" smtClean="0"/>
              <a:t>Dilihat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segi</a:t>
            </a:r>
            <a:r>
              <a:rPr lang="en-US" sz="3200" dirty="0" smtClean="0"/>
              <a:t> status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Bank </a:t>
            </a:r>
            <a:r>
              <a:rPr lang="en-US" sz="2800" dirty="0" err="1" smtClean="0"/>
              <a:t>devisa</a:t>
            </a:r>
            <a:r>
              <a:rPr lang="en-US" sz="2800" dirty="0" smtClean="0"/>
              <a:t> (</a:t>
            </a:r>
            <a:r>
              <a:rPr lang="en-US" sz="2800" dirty="0" err="1" smtClean="0"/>
              <a:t>transaksi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LN, </a:t>
            </a:r>
            <a:r>
              <a:rPr lang="en-US" sz="2800" dirty="0" err="1" smtClean="0"/>
              <a:t>misal</a:t>
            </a:r>
            <a:r>
              <a:rPr lang="en-US" sz="2800" dirty="0" smtClean="0"/>
              <a:t> LC)</a:t>
            </a:r>
            <a:endParaRPr lang="en-US" sz="2800" dirty="0" smtClean="0"/>
          </a:p>
          <a:p>
            <a:r>
              <a:rPr lang="en-US" sz="2800" dirty="0" smtClean="0"/>
              <a:t>Bank </a:t>
            </a:r>
            <a:r>
              <a:rPr lang="en-US" sz="2800" dirty="0" err="1" smtClean="0"/>
              <a:t>nondevisa</a:t>
            </a:r>
            <a:r>
              <a:rPr lang="en-US" sz="2800" dirty="0" smtClean="0"/>
              <a:t> (</a:t>
            </a:r>
            <a:r>
              <a:rPr lang="en-US" sz="2800" dirty="0" err="1" smtClean="0"/>
              <a:t>transaksi</a:t>
            </a:r>
            <a:r>
              <a:rPr lang="en-US" sz="2800" dirty="0" smtClean="0"/>
              <a:t> 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negri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1472" y="3857628"/>
            <a:ext cx="7924800" cy="200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dirty="0" smtClean="0"/>
              <a:t>4..DILIHAT DARI SEGI CARA MENENTUKAN HARGA </a:t>
            </a:r>
          </a:p>
          <a:p>
            <a:r>
              <a:rPr lang="en-US" sz="2800" dirty="0" smtClean="0"/>
              <a:t>Bank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prinsipkonvensional</a:t>
            </a:r>
            <a:r>
              <a:rPr lang="en-US" sz="2800" dirty="0" smtClean="0"/>
              <a:t> (Barat)</a:t>
            </a:r>
          </a:p>
          <a:p>
            <a:r>
              <a:rPr lang="en-US" sz="2800" dirty="0" smtClean="0"/>
              <a:t>Bank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prinsip</a:t>
            </a:r>
            <a:r>
              <a:rPr lang="en-US" sz="2800" dirty="0" smtClean="0"/>
              <a:t> </a:t>
            </a:r>
            <a:r>
              <a:rPr lang="en-US" sz="2800" dirty="0" err="1" smtClean="0"/>
              <a:t>syariah</a:t>
            </a:r>
            <a:r>
              <a:rPr lang="en-US" sz="2800" dirty="0" smtClean="0"/>
              <a:t> (Islam)</a:t>
            </a:r>
          </a:p>
        </p:txBody>
      </p:sp>
    </p:spTree>
    <p:extLst>
      <p:ext uri="{BB962C8B-B14F-4D97-AF65-F5344CB8AC3E}">
        <p14:creationId xmlns="" xmlns:p14="http://schemas.microsoft.com/office/powerpoint/2010/main" val="1872517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86"/>
            <a:ext cx="7924800" cy="715962"/>
          </a:xfrm>
        </p:spPr>
        <p:txBody>
          <a:bodyPr/>
          <a:lstStyle/>
          <a:p>
            <a:r>
              <a:rPr lang="en-US" sz="2400" dirty="0" smtClean="0"/>
              <a:t>PERBEDAAN BANK KONVENSIONAL DAN SYARIAH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6239604"/>
              </p:ext>
            </p:extLst>
          </p:nvPr>
        </p:nvGraphicFramePr>
        <p:xfrm>
          <a:off x="152400" y="762000"/>
          <a:ext cx="8686801" cy="564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872"/>
                <a:gridCol w="3278038"/>
                <a:gridCol w="3523891"/>
              </a:tblGrid>
              <a:tr h="5394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BANK SYARIAH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BANK KONVENSIONAL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9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/>
                        <a:t>Landasan hukum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/>
                        <a:t>Al Qur`an &amp; as Sunnah + Hukum positif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Hukum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positif</a:t>
                      </a:r>
                      <a:endParaRPr lang="en-US" sz="1600" dirty="0"/>
                    </a:p>
                  </a:txBody>
                  <a:tcPr/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Basis </a:t>
                      </a:r>
                      <a:r>
                        <a:rPr lang="en-US" sz="1600" dirty="0" err="1" smtClean="0"/>
                        <a:t>Operasional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Bagi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hasil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Bunga</a:t>
                      </a:r>
                      <a:endParaRPr lang="en-US" sz="1600" dirty="0"/>
                    </a:p>
                  </a:txBody>
                  <a:tcPr/>
                </a:tc>
              </a:tr>
              <a:tr h="77070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Skema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Produk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/>
                        <a:t>Berdasarkan syariah, semisal mudharabah, wadiah, murabahah, musyarakah</a:t>
                      </a:r>
                      <a:r>
                        <a:rPr lang="en-US" sz="1600" dirty="0" smtClean="0"/>
                        <a:t>.</a:t>
                      </a:r>
                      <a:endParaRPr lang="id-ID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Bunga</a:t>
                      </a:r>
                      <a:endParaRPr lang="en-US" sz="1600" dirty="0"/>
                    </a:p>
                  </a:txBody>
                  <a:tcPr/>
                </a:tc>
              </a:tr>
              <a:tr h="1233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solidFill>
                            <a:schemeClr val="bg1"/>
                          </a:solidFill>
                        </a:rPr>
                        <a:t>Perlakuan terhadap Dana Masyarakat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solidFill>
                            <a:schemeClr val="bg1"/>
                          </a:solidFill>
                        </a:rPr>
                        <a:t>Dana masyarakat merupakan titipan/investasi yang baru mendapatkan hasil bila diputar/di’usahakan’ terlebih dahulu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d-ID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</a:rPr>
                        <a:t>Dana masyarakat merupakan simpanan yang harus dibayar bunganya saat jatuh tempo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9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solidFill>
                            <a:schemeClr val="bg1"/>
                          </a:solidFill>
                        </a:rPr>
                        <a:t>Sektor penyaluran dana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Harus</a:t>
                      </a:r>
                      <a:r>
                        <a:rPr lang="en-US" sz="1600" dirty="0" smtClean="0"/>
                        <a:t> halal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Tidak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memperhatikan</a:t>
                      </a:r>
                      <a:r>
                        <a:rPr lang="en-US" sz="1600" dirty="0" smtClean="0"/>
                        <a:t> halal/haram</a:t>
                      </a:r>
                      <a:endParaRPr lang="en-US" sz="1600" dirty="0"/>
                    </a:p>
                  </a:txBody>
                  <a:tcPr/>
                </a:tc>
              </a:tr>
              <a:tr h="47692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Sifat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Sifat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eko-syariah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antara</a:t>
                      </a:r>
                      <a:r>
                        <a:rPr lang="en-US" sz="1600" dirty="0" smtClean="0"/>
                        <a:t> lain :</a:t>
                      </a:r>
                    </a:p>
                    <a:p>
                      <a:r>
                        <a:rPr lang="en-US" sz="1600" dirty="0" err="1" smtClean="0"/>
                        <a:t>Kesatuan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keseimbangan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kebebasan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tanggung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jawab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keadilan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Tidak adanya ikatan emosional yang kuat antara Pemegang Saham, Pengelola Bank dan Nasabah karena masing-masing pihak mempunyai keinginan yang bertolak belakang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76169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syariah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Pendekatan</a:t>
            </a:r>
            <a:r>
              <a:rPr lang="en-US" sz="3200" dirty="0" smtClean="0"/>
              <a:t> </a:t>
            </a:r>
            <a:r>
              <a:rPr lang="en-US" sz="3200" dirty="0" err="1" smtClean="0"/>
              <a:t>bagi</a:t>
            </a:r>
            <a:r>
              <a:rPr lang="en-US" sz="3200" dirty="0" smtClean="0"/>
              <a:t> </a:t>
            </a:r>
            <a:r>
              <a:rPr lang="en-US" sz="3200" dirty="0" err="1" smtClean="0"/>
              <a:t>laba</a:t>
            </a:r>
            <a:endParaRPr lang="en-US" sz="3200" dirty="0" smtClean="0"/>
          </a:p>
          <a:p>
            <a:r>
              <a:rPr lang="en-US" sz="3200" dirty="0" err="1" smtClean="0"/>
              <a:t>Pendekatan</a:t>
            </a:r>
            <a:r>
              <a:rPr lang="en-US" sz="3200" dirty="0" smtClean="0"/>
              <a:t> </a:t>
            </a:r>
            <a:r>
              <a:rPr lang="en-US" sz="3200" dirty="0" err="1" smtClean="0"/>
              <a:t>bagi</a:t>
            </a:r>
            <a:r>
              <a:rPr lang="en-US" sz="3200" dirty="0" smtClean="0"/>
              <a:t> </a:t>
            </a:r>
            <a:r>
              <a:rPr lang="en-US" sz="3200" dirty="0" err="1" smtClean="0"/>
              <a:t>pendapatan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640369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JENIS-JENIS PEMBIAYAAN OLEH BANK SYARIAH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err="1" smtClean="0"/>
              <a:t>Musharakah</a:t>
            </a:r>
            <a:r>
              <a:rPr lang="en-US" sz="3200" dirty="0" smtClean="0"/>
              <a:t> (</a:t>
            </a:r>
            <a:r>
              <a:rPr lang="en-US" sz="3200" dirty="0" err="1" smtClean="0"/>
              <a:t>penyertaan</a:t>
            </a:r>
            <a:r>
              <a:rPr lang="en-US" sz="3200" dirty="0" smtClean="0"/>
              <a:t> modal)</a:t>
            </a:r>
            <a:endParaRPr lang="en-US" sz="3200" dirty="0" smtClean="0"/>
          </a:p>
          <a:p>
            <a:r>
              <a:rPr lang="en-US" sz="3200" dirty="0" err="1" smtClean="0"/>
              <a:t>Mudharabah</a:t>
            </a:r>
            <a:r>
              <a:rPr lang="en-US" sz="3200" dirty="0" smtClean="0"/>
              <a:t>( </a:t>
            </a:r>
            <a:r>
              <a:rPr lang="en-US" sz="3200" dirty="0" err="1" smtClean="0"/>
              <a:t>murni</a:t>
            </a:r>
            <a:r>
              <a:rPr lang="en-US" sz="3200" dirty="0" smtClean="0"/>
              <a:t> </a:t>
            </a:r>
            <a:r>
              <a:rPr lang="en-US" sz="3200" dirty="0" err="1" smtClean="0"/>
              <a:t>bagi</a:t>
            </a:r>
            <a:r>
              <a:rPr lang="en-US" sz="3200" dirty="0" smtClean="0"/>
              <a:t> </a:t>
            </a:r>
            <a:r>
              <a:rPr lang="en-US" sz="3200" dirty="0" err="1" smtClean="0"/>
              <a:t>hasil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r>
              <a:rPr lang="en-US" sz="3200" dirty="0" err="1" smtClean="0"/>
              <a:t>Murabahah</a:t>
            </a:r>
            <a:r>
              <a:rPr lang="en-US" sz="3200" dirty="0" smtClean="0"/>
              <a:t> (</a:t>
            </a:r>
            <a:r>
              <a:rPr lang="en-US" sz="3200" dirty="0" err="1" smtClean="0"/>
              <a:t>jual</a:t>
            </a:r>
            <a:r>
              <a:rPr lang="en-US" sz="3200" dirty="0" smtClean="0"/>
              <a:t> </a:t>
            </a:r>
            <a:r>
              <a:rPr lang="en-US" sz="3200" dirty="0" err="1" smtClean="0"/>
              <a:t>beli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r>
              <a:rPr lang="en-US" sz="3200" dirty="0" err="1" smtClean="0"/>
              <a:t>Ijarah</a:t>
            </a:r>
            <a:r>
              <a:rPr lang="en-US" sz="3200" dirty="0" smtClean="0"/>
              <a:t> (</a:t>
            </a:r>
            <a:r>
              <a:rPr lang="en-US" sz="3200" dirty="0" err="1" smtClean="0"/>
              <a:t>sewa</a:t>
            </a:r>
            <a:r>
              <a:rPr lang="en-US" sz="3200" dirty="0" smtClean="0"/>
              <a:t> </a:t>
            </a:r>
            <a:r>
              <a:rPr lang="en-US" sz="3200" dirty="0" err="1" smtClean="0"/>
              <a:t>murni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3657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Simpanan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simpanan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di bank </a:t>
            </a:r>
            <a:r>
              <a:rPr lang="en-US" sz="2000" dirty="0" err="1" smtClean="0"/>
              <a:t>konvensional</a:t>
            </a:r>
            <a:r>
              <a:rPr lang="en-US" sz="2000" dirty="0" smtClean="0"/>
              <a:t> :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Simpanan</a:t>
            </a:r>
            <a:r>
              <a:rPr lang="en-US" sz="3200" dirty="0" smtClean="0"/>
              <a:t> </a:t>
            </a:r>
            <a:r>
              <a:rPr lang="en-US" sz="3200" dirty="0" err="1" smtClean="0"/>
              <a:t>giro</a:t>
            </a:r>
            <a:r>
              <a:rPr lang="en-US" sz="3200" dirty="0" smtClean="0"/>
              <a:t> (</a:t>
            </a:r>
            <a:r>
              <a:rPr lang="en-US" sz="3200" dirty="0" err="1" smtClean="0"/>
              <a:t>penarikannya</a:t>
            </a:r>
            <a:r>
              <a:rPr lang="en-US" sz="3200" dirty="0" smtClean="0"/>
              <a:t> dg </a:t>
            </a:r>
            <a:r>
              <a:rPr lang="en-US" sz="3200" dirty="0" err="1" smtClean="0"/>
              <a:t>cek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BG)</a:t>
            </a:r>
            <a:endParaRPr lang="en-US" sz="3200" dirty="0" smtClean="0"/>
          </a:p>
          <a:p>
            <a:r>
              <a:rPr lang="en-US" sz="3200" dirty="0" err="1" smtClean="0"/>
              <a:t>Simpanan</a:t>
            </a:r>
            <a:r>
              <a:rPr lang="en-US" sz="3200" dirty="0" smtClean="0"/>
              <a:t> </a:t>
            </a:r>
            <a:r>
              <a:rPr lang="en-US" sz="3200" dirty="0" err="1" smtClean="0"/>
              <a:t>tabungan</a:t>
            </a:r>
            <a:r>
              <a:rPr lang="en-US" sz="3200" dirty="0" smtClean="0"/>
              <a:t> (dg </a:t>
            </a:r>
            <a:r>
              <a:rPr lang="en-US" sz="3200" dirty="0" err="1" smtClean="0"/>
              <a:t>buku</a:t>
            </a:r>
            <a:r>
              <a:rPr lang="en-US" sz="3200" dirty="0" smtClean="0"/>
              <a:t> </a:t>
            </a:r>
            <a:r>
              <a:rPr lang="en-US" sz="3200" dirty="0" err="1" smtClean="0"/>
              <a:t>tabunga</a:t>
            </a:r>
            <a:r>
              <a:rPr lang="en-US" sz="3200" dirty="0" smtClean="0"/>
              <a:t>, </a:t>
            </a:r>
            <a:r>
              <a:rPr lang="en-US" sz="3200" dirty="0" err="1" smtClean="0"/>
              <a:t>atm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r>
              <a:rPr lang="en-US" sz="3200" dirty="0" err="1" smtClean="0"/>
              <a:t>Simpanan</a:t>
            </a:r>
            <a:r>
              <a:rPr lang="en-US" sz="3200" dirty="0" smtClean="0"/>
              <a:t> </a:t>
            </a:r>
            <a:r>
              <a:rPr lang="en-US" sz="3200" dirty="0" err="1" smtClean="0"/>
              <a:t>Deposito</a:t>
            </a:r>
            <a:r>
              <a:rPr lang="en-US" sz="3200" dirty="0" smtClean="0"/>
              <a:t> (</a:t>
            </a:r>
            <a:r>
              <a:rPr lang="en-US" sz="3200" dirty="0" err="1" smtClean="0"/>
              <a:t>pengambilannya</a:t>
            </a:r>
            <a:r>
              <a:rPr lang="en-US" sz="3200" dirty="0" smtClean="0"/>
              <a:t> </a:t>
            </a:r>
            <a:r>
              <a:rPr lang="en-US" sz="3200" dirty="0" err="1" smtClean="0"/>
              <a:t>berjangka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368048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simpanan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di </a:t>
            </a:r>
            <a:r>
              <a:rPr lang="en-US" sz="2000" dirty="0" smtClean="0"/>
              <a:t>bank </a:t>
            </a:r>
            <a:r>
              <a:rPr lang="en-US" sz="2000" dirty="0" err="1" smtClean="0"/>
              <a:t>syariah</a:t>
            </a:r>
            <a:r>
              <a:rPr lang="en-US" sz="2000" dirty="0" smtClean="0"/>
              <a:t> :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Rekening</a:t>
            </a:r>
            <a:r>
              <a:rPr lang="en-US" sz="2400" dirty="0" smtClean="0"/>
              <a:t> </a:t>
            </a:r>
            <a:r>
              <a:rPr lang="en-US" sz="2400" dirty="0" err="1" smtClean="0"/>
              <a:t>Giro</a:t>
            </a:r>
            <a:r>
              <a:rPr lang="en-US" sz="2400" dirty="0" smtClean="0"/>
              <a:t> </a:t>
            </a:r>
            <a:r>
              <a:rPr lang="en-US" sz="2400" dirty="0" err="1" smtClean="0"/>
              <a:t>Wadi’ah</a:t>
            </a:r>
            <a:r>
              <a:rPr lang="en-US" sz="2400" dirty="0" smtClean="0"/>
              <a:t> (bonus 30% </a:t>
            </a:r>
            <a:r>
              <a:rPr lang="en-US" sz="2400" dirty="0" err="1" smtClean="0"/>
              <a:t>dr</a:t>
            </a:r>
            <a:r>
              <a:rPr lang="en-US" sz="2400" dirty="0" smtClean="0"/>
              <a:t> </a:t>
            </a:r>
            <a:r>
              <a:rPr lang="en-US" sz="2400" dirty="0" err="1" smtClean="0"/>
              <a:t>saldo</a:t>
            </a:r>
            <a:r>
              <a:rPr lang="en-US" sz="2400" dirty="0" smtClean="0"/>
              <a:t> </a:t>
            </a:r>
            <a:r>
              <a:rPr lang="en-US" sz="2400" dirty="0" err="1" smtClean="0"/>
              <a:t>giro</a:t>
            </a:r>
            <a:r>
              <a:rPr lang="en-US" sz="2400" dirty="0" smtClean="0"/>
              <a:t> minimal)</a:t>
            </a:r>
            <a:endParaRPr lang="en-US" sz="2400" dirty="0" smtClean="0"/>
          </a:p>
          <a:p>
            <a:r>
              <a:rPr lang="en-US" sz="2400" dirty="0" err="1" smtClean="0"/>
              <a:t>Rekening</a:t>
            </a:r>
            <a:r>
              <a:rPr lang="en-US" sz="2400" dirty="0" smtClean="0"/>
              <a:t> </a:t>
            </a:r>
            <a:r>
              <a:rPr lang="en-US" sz="2400" dirty="0" err="1" smtClean="0"/>
              <a:t>tabungan</a:t>
            </a:r>
            <a:r>
              <a:rPr lang="en-US" sz="2400" dirty="0" smtClean="0"/>
              <a:t> (</a:t>
            </a:r>
            <a:r>
              <a:rPr lang="en-US" sz="2400" dirty="0" err="1" smtClean="0"/>
              <a:t>nisbah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bank dg </a:t>
            </a:r>
            <a:r>
              <a:rPr lang="en-US" sz="2400" dirty="0" err="1" smtClean="0"/>
              <a:t>nasabah</a:t>
            </a:r>
            <a:r>
              <a:rPr lang="en-US" sz="2400" dirty="0" smtClean="0"/>
              <a:t> 40:60)</a:t>
            </a:r>
            <a:endParaRPr lang="en-US" sz="2400" dirty="0" smtClean="0"/>
          </a:p>
          <a:p>
            <a:r>
              <a:rPr lang="en-US" sz="2400" dirty="0" err="1" smtClean="0"/>
              <a:t>Rekening</a:t>
            </a:r>
            <a:r>
              <a:rPr lang="en-US" sz="2400" dirty="0" smtClean="0"/>
              <a:t> </a:t>
            </a:r>
            <a:r>
              <a:rPr lang="en-US" sz="2400" dirty="0" err="1" smtClean="0"/>
              <a:t>Deposito</a:t>
            </a:r>
            <a:r>
              <a:rPr lang="en-US" sz="2400" dirty="0" smtClean="0"/>
              <a:t> (</a:t>
            </a:r>
            <a:r>
              <a:rPr lang="en-US" sz="2400" dirty="0" err="1" smtClean="0"/>
              <a:t>nisbah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bank dg </a:t>
            </a:r>
            <a:r>
              <a:rPr lang="en-US" sz="2400" dirty="0" err="1" smtClean="0"/>
              <a:t>nasabah</a:t>
            </a:r>
            <a:r>
              <a:rPr lang="en-US" sz="2400" dirty="0" smtClean="0"/>
              <a:t> 45:55)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800455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penarikan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err="1" smtClean="0"/>
              <a:t>Sarana</a:t>
            </a:r>
            <a:r>
              <a:rPr lang="en-US" sz="1800" dirty="0" smtClean="0"/>
              <a:t> </a:t>
            </a:r>
            <a:r>
              <a:rPr lang="en-US" sz="1800" dirty="0" err="1" smtClean="0"/>
              <a:t>penarikan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rekening</a:t>
            </a:r>
            <a:r>
              <a:rPr lang="en-US" sz="1800" dirty="0" smtClean="0"/>
              <a:t> </a:t>
            </a:r>
            <a:r>
              <a:rPr lang="en-US" sz="1800" dirty="0" err="1" smtClean="0"/>
              <a:t>giro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 :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Cek</a:t>
            </a:r>
            <a:endParaRPr lang="en-US" sz="3200" dirty="0" smtClean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Syaratnya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lain : </a:t>
            </a:r>
            <a:r>
              <a:rPr lang="en-US" sz="2400" dirty="0" err="1" smtClean="0"/>
              <a:t>dananya</a:t>
            </a:r>
            <a:r>
              <a:rPr lang="en-US" sz="2400" dirty="0" smtClean="0"/>
              <a:t> </a:t>
            </a:r>
            <a:r>
              <a:rPr lang="en-US" sz="2400" dirty="0" err="1" smtClean="0"/>
              <a:t>terpenuhi</a:t>
            </a:r>
            <a:r>
              <a:rPr lang="en-US" sz="2400" dirty="0" smtClean="0"/>
              <a:t>,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cek</a:t>
            </a:r>
            <a:r>
              <a:rPr lang="en-US" sz="2400" dirty="0" smtClean="0"/>
              <a:t> 	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, </a:t>
            </a: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tangan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spicemen</a:t>
            </a:r>
            <a:r>
              <a:rPr lang="en-US" sz="2400" dirty="0" smtClean="0"/>
              <a:t> 	(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tangan</a:t>
            </a:r>
            <a:r>
              <a:rPr lang="en-US" sz="2400" dirty="0" smtClean="0"/>
              <a:t>) </a:t>
            </a:r>
          </a:p>
          <a:p>
            <a:r>
              <a:rPr lang="en-US" sz="3200" dirty="0" err="1" smtClean="0"/>
              <a:t>Bilyet</a:t>
            </a:r>
            <a:r>
              <a:rPr lang="en-US" sz="3200" dirty="0" smtClean="0"/>
              <a:t> </a:t>
            </a:r>
            <a:r>
              <a:rPr lang="en-US" sz="3200" dirty="0" err="1" smtClean="0"/>
              <a:t>Giro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099594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/>
          <a:p>
            <a:r>
              <a:rPr lang="en-US" sz="1800" dirty="0" err="1">
                <a:solidFill>
                  <a:srgbClr val="FFFFFF"/>
                </a:solidFill>
              </a:rPr>
              <a:t>Sarana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penarikan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untuk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rekening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atau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simpanan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tabungan</a:t>
            </a:r>
            <a:r>
              <a:rPr lang="en-US" sz="1800" dirty="0" smtClean="0">
                <a:solidFill>
                  <a:srgbClr val="FFFFFF"/>
                </a:solidFill>
              </a:rPr>
              <a:t>  </a:t>
            </a:r>
            <a:r>
              <a:rPr lang="en-US" sz="1800" dirty="0" err="1">
                <a:solidFill>
                  <a:srgbClr val="FFFFFF"/>
                </a:solidFill>
              </a:rPr>
              <a:t>adalah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sebagai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berikut</a:t>
            </a:r>
            <a:r>
              <a:rPr lang="en-US" sz="1800" dirty="0">
                <a:solidFill>
                  <a:srgbClr val="FFFFFF"/>
                </a:solidFill>
              </a:rPr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Buku</a:t>
            </a:r>
            <a:r>
              <a:rPr lang="en-US" sz="2800" dirty="0" smtClean="0"/>
              <a:t> </a:t>
            </a:r>
            <a:r>
              <a:rPr lang="en-US" sz="2800" dirty="0" err="1" smtClean="0"/>
              <a:t>tabungan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slip </a:t>
            </a:r>
            <a:r>
              <a:rPr lang="en-US" sz="2800" dirty="0" err="1" smtClean="0"/>
              <a:t>penarikan</a:t>
            </a:r>
            <a:endParaRPr lang="en-US" sz="2800" dirty="0" smtClean="0"/>
          </a:p>
          <a:p>
            <a:r>
              <a:rPr lang="en-US" sz="2800" dirty="0" err="1" smtClean="0"/>
              <a:t>Kartu</a:t>
            </a:r>
            <a:r>
              <a:rPr lang="en-US" sz="2800" dirty="0" smtClean="0"/>
              <a:t> </a:t>
            </a:r>
            <a:r>
              <a:rPr lang="en-US" sz="2800" dirty="0" err="1" smtClean="0"/>
              <a:t>Anjungan</a:t>
            </a:r>
            <a:r>
              <a:rPr lang="en-US" sz="2800" dirty="0" smtClean="0"/>
              <a:t> </a:t>
            </a:r>
            <a:r>
              <a:rPr lang="en-US" sz="2800" dirty="0" err="1" smtClean="0"/>
              <a:t>Tunai</a:t>
            </a:r>
            <a:r>
              <a:rPr lang="en-US" sz="2800" dirty="0" smtClean="0"/>
              <a:t> </a:t>
            </a:r>
            <a:r>
              <a:rPr lang="en-US" sz="2800" dirty="0" err="1" smtClean="0"/>
              <a:t>Mandiri</a:t>
            </a:r>
            <a:r>
              <a:rPr lang="en-US" sz="2800" dirty="0" smtClean="0"/>
              <a:t> (ATM)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393480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BAB. PINJAMAN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1414760084"/>
              </p:ext>
            </p:extLst>
          </p:nvPr>
        </p:nvGraphicFramePr>
        <p:xfrm>
          <a:off x="1142976" y="1857364"/>
          <a:ext cx="678661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7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Hal-</a:t>
            </a:r>
            <a:r>
              <a:rPr lang="en-US" cap="none" dirty="0" err="1" smtClean="0"/>
              <a:t>hal</a:t>
            </a:r>
            <a:r>
              <a:rPr lang="en-US" cap="none" dirty="0" smtClean="0"/>
              <a:t> yang </a:t>
            </a:r>
            <a:r>
              <a:rPr lang="en-US" cap="none" dirty="0" err="1" smtClean="0"/>
              <a:t>harus</a:t>
            </a:r>
            <a:r>
              <a:rPr lang="en-US" cap="none" dirty="0" smtClean="0"/>
              <a:t> </a:t>
            </a:r>
            <a:r>
              <a:rPr lang="en-US" cap="none" dirty="0" err="1" smtClean="0"/>
              <a:t>diperhatikan</a:t>
            </a:r>
            <a:r>
              <a:rPr lang="en-US" cap="none" dirty="0" smtClean="0"/>
              <a:t> </a:t>
            </a:r>
            <a:r>
              <a:rPr lang="en-US" cap="none" dirty="0" err="1" smtClean="0"/>
              <a:t>dalam</a:t>
            </a:r>
            <a:r>
              <a:rPr lang="en-US" cap="none" dirty="0" smtClean="0"/>
              <a:t> </a:t>
            </a:r>
            <a:r>
              <a:rPr lang="en-US" cap="none" dirty="0" err="1" smtClean="0"/>
              <a:t>peminjaman</a:t>
            </a:r>
            <a:r>
              <a:rPr lang="en-US" cap="none" dirty="0" smtClean="0"/>
              <a:t> (modal-</a:t>
            </a:r>
            <a:r>
              <a:rPr lang="en-US" cap="none" dirty="0" err="1" smtClean="0"/>
              <a:t>uang</a:t>
            </a:r>
            <a:r>
              <a:rPr lang="en-US" cap="none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 err="1" smtClean="0"/>
              <a:t>Kepercayaan</a:t>
            </a:r>
            <a:endParaRPr lang="en-US" sz="1800" dirty="0" smtClean="0"/>
          </a:p>
          <a:p>
            <a:r>
              <a:rPr lang="en-US" sz="1800" dirty="0" err="1" smtClean="0"/>
              <a:t>Jangka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endParaRPr lang="en-US" sz="1800" dirty="0" smtClean="0"/>
          </a:p>
          <a:p>
            <a:r>
              <a:rPr lang="en-US" sz="1800" dirty="0" err="1" smtClean="0"/>
              <a:t>Kesepakatan</a:t>
            </a:r>
            <a:endParaRPr lang="en-US" sz="1800" dirty="0" smtClean="0"/>
          </a:p>
          <a:p>
            <a:r>
              <a:rPr lang="en-US" sz="1800" dirty="0" err="1" smtClean="0"/>
              <a:t>Risiko</a:t>
            </a:r>
            <a:endParaRPr lang="en-US" sz="1800" dirty="0" smtClean="0"/>
          </a:p>
          <a:p>
            <a:r>
              <a:rPr lang="en-US" sz="1800" dirty="0" err="1" smtClean="0"/>
              <a:t>Balas</a:t>
            </a:r>
            <a:r>
              <a:rPr lang="en-US" sz="1800" dirty="0" smtClean="0"/>
              <a:t> </a:t>
            </a:r>
            <a:r>
              <a:rPr lang="en-US" sz="1800" dirty="0" err="1" smtClean="0"/>
              <a:t>jasa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427413"/>
            <a:ext cx="9144000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143001" y="3427412"/>
            <a:ext cx="6858000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357313" y="214313"/>
            <a:ext cx="6429375" cy="642937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14500" y="571500"/>
            <a:ext cx="5715000" cy="5715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3011488" y="204788"/>
            <a:ext cx="31210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1300" smtClean="0">
                <a:solidFill>
                  <a:srgbClr val="000000"/>
                </a:solidFill>
                <a:latin typeface="Century Gothic" pitchFamily="34" charset="0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3627681486"/>
      </p:ext>
    </p:extLst>
  </p:cSld>
  <p:clrMapOvr>
    <a:masterClrMapping/>
  </p:clrMapOvr>
  <p:transition advClick="0" advTm="1000"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Jenis</a:t>
            </a:r>
            <a:r>
              <a:rPr lang="en-US" sz="3200" dirty="0" smtClean="0"/>
              <a:t> </a:t>
            </a:r>
            <a:r>
              <a:rPr lang="en-US" sz="3200" dirty="0" err="1" smtClean="0"/>
              <a:t>kredit</a:t>
            </a:r>
            <a:r>
              <a:rPr lang="en-US" sz="3200" dirty="0" smtClean="0"/>
              <a:t>/</a:t>
            </a:r>
            <a:r>
              <a:rPr lang="en-US" sz="3200" dirty="0" err="1" smtClean="0"/>
              <a:t>pinjaman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biasa</a:t>
            </a:r>
            <a:r>
              <a:rPr lang="en-US" sz="3200" dirty="0" smtClean="0"/>
              <a:t> </a:t>
            </a:r>
            <a:r>
              <a:rPr lang="en-US" sz="3200" dirty="0" err="1" smtClean="0"/>
              <a:t>ditawarkan</a:t>
            </a:r>
            <a:r>
              <a:rPr lang="en-US" sz="3200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endParaRPr lang="en-US" dirty="0" smtClean="0"/>
          </a:p>
          <a:p>
            <a:r>
              <a:rPr lang="en-US" dirty="0" err="1" smtClean="0"/>
              <a:t>Kredit</a:t>
            </a:r>
            <a:r>
              <a:rPr lang="en-US" dirty="0" smtClean="0"/>
              <a:t> modal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endParaRPr lang="en-US" dirty="0" smtClean="0"/>
          </a:p>
          <a:p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produktif</a:t>
            </a:r>
            <a:endParaRPr lang="en-US" dirty="0" smtClean="0"/>
          </a:p>
          <a:p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konsumtif</a:t>
            </a:r>
            <a:endParaRPr lang="en-US" dirty="0" smtClean="0"/>
          </a:p>
          <a:p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Angsuran</a:t>
            </a:r>
            <a:r>
              <a:rPr lang="en-US" dirty="0" smtClean="0"/>
              <a:t> </a:t>
            </a:r>
            <a:r>
              <a:rPr lang="en-US" dirty="0" err="1" smtClean="0"/>
              <a:t>pinjaman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971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Komponen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Angsuran</a:t>
            </a:r>
            <a:r>
              <a:rPr lang="en-US" sz="2400" b="1" dirty="0" smtClean="0">
                <a:solidFill>
                  <a:schemeClr val="bg1"/>
                </a:solidFill>
              </a:rPr>
              <a:t> = </a:t>
            </a:r>
            <a:r>
              <a:rPr lang="en-US" sz="2400" b="1" dirty="0" err="1" smtClean="0">
                <a:solidFill>
                  <a:schemeClr val="bg1"/>
                </a:solidFill>
              </a:rPr>
              <a:t>Jumlah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Pokok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Pinjaman</a:t>
            </a:r>
            <a:r>
              <a:rPr lang="en-US" sz="2400" b="1" dirty="0" smtClean="0">
                <a:solidFill>
                  <a:schemeClr val="bg1"/>
                </a:solidFill>
              </a:rPr>
              <a:t> + </a:t>
            </a:r>
            <a:r>
              <a:rPr lang="en-US" sz="2400" b="1" dirty="0" err="1" smtClean="0">
                <a:solidFill>
                  <a:schemeClr val="bg1"/>
                </a:solidFill>
              </a:rPr>
              <a:t>Bunga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429000"/>
            <a:ext cx="7772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pinjaman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pinjaman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pinjaman</a:t>
            </a:r>
            <a:r>
              <a:rPr lang="en-US" dirty="0" smtClean="0"/>
              <a:t>.</a:t>
            </a:r>
          </a:p>
          <a:p>
            <a:pPr algn="ctr"/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presentase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dikalikan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pinjaman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pertahun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 smtClean="0"/>
              <a:t>System </a:t>
            </a:r>
            <a:r>
              <a:rPr lang="en-US" sz="1800" dirty="0" err="1" smtClean="0"/>
              <a:t>flate</a:t>
            </a:r>
            <a:r>
              <a:rPr lang="en-US" sz="1800" dirty="0" smtClean="0"/>
              <a:t> rate </a:t>
            </a:r>
            <a:r>
              <a:rPr lang="en-US" sz="1800" dirty="0" err="1" smtClean="0"/>
              <a:t>pinjaman</a:t>
            </a:r>
            <a:r>
              <a:rPr lang="en-US" sz="1800" dirty="0" smtClean="0"/>
              <a:t> (</a:t>
            </a:r>
            <a:r>
              <a:rPr lang="en-US" sz="1800" dirty="0" err="1" smtClean="0"/>
              <a:t>jumlah</a:t>
            </a:r>
            <a:r>
              <a:rPr lang="en-US" sz="1800" dirty="0" smtClean="0"/>
              <a:t> </a:t>
            </a:r>
            <a:r>
              <a:rPr lang="en-US" sz="1800" dirty="0" err="1" smtClean="0"/>
              <a:t>angsuran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Sliding rate</a:t>
            </a:r>
          </a:p>
          <a:p>
            <a:r>
              <a:rPr lang="en-US" sz="1800" dirty="0" smtClean="0"/>
              <a:t>Floating rate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0"/>
            <a:ext cx="7924800" cy="1631976"/>
          </a:xfrm>
        </p:spPr>
        <p:txBody>
          <a:bodyPr/>
          <a:lstStyle/>
          <a:p>
            <a:r>
              <a:rPr lang="en-US" sz="3600" dirty="0" smtClean="0"/>
              <a:t>Bab. </a:t>
            </a:r>
            <a:br>
              <a:rPr lang="en-US" sz="3600" dirty="0" smtClean="0"/>
            </a:br>
            <a:r>
              <a:rPr lang="en-US" sz="3600" dirty="0" err="1" smtClean="0"/>
              <a:t>Tehnik</a:t>
            </a:r>
            <a:r>
              <a:rPr lang="en-US" sz="3600" dirty="0" smtClean="0"/>
              <a:t> </a:t>
            </a:r>
            <a:r>
              <a:rPr lang="en-US" sz="3600" dirty="0" err="1" smtClean="0"/>
              <a:t>menentukan</a:t>
            </a:r>
            <a:r>
              <a:rPr lang="en-US" sz="3600" dirty="0" smtClean="0"/>
              <a:t> </a:t>
            </a:r>
            <a:r>
              <a:rPr lang="en-US" sz="3600" dirty="0" err="1" smtClean="0"/>
              <a:t>lokasi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layout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58" y="1857364"/>
            <a:ext cx="8286808" cy="4757758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Lokasi</a:t>
            </a:r>
            <a:r>
              <a:rPr lang="en-US" sz="3600" dirty="0" smtClean="0"/>
              <a:t> yang </a:t>
            </a:r>
            <a:r>
              <a:rPr lang="en-US" sz="3600" dirty="0" err="1" smtClean="0"/>
              <a:t>strategis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teori</a:t>
            </a:r>
            <a:r>
              <a:rPr lang="en-US" sz="3600" dirty="0" smtClean="0"/>
              <a:t> </a:t>
            </a:r>
            <a:r>
              <a:rPr lang="en-US" sz="3600" dirty="0" err="1" smtClean="0"/>
              <a:t>wirausaha</a:t>
            </a:r>
            <a:r>
              <a:rPr lang="en-US" sz="3600" dirty="0" smtClean="0"/>
              <a:t> </a:t>
            </a:r>
            <a:r>
              <a:rPr lang="en-US" sz="3600" dirty="0" err="1" smtClean="0"/>
              <a:t>ditafsirkan</a:t>
            </a:r>
            <a:r>
              <a:rPr lang="en-US" sz="3600" dirty="0" smtClean="0"/>
              <a:t>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</a:t>
            </a:r>
            <a:r>
              <a:rPr lang="en-US" sz="3600" dirty="0" err="1" smtClean="0"/>
              <a:t>lokasi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/>
              <a:t>mana</a:t>
            </a:r>
            <a:r>
              <a:rPr lang="en-US" sz="3600" dirty="0" smtClean="0"/>
              <a:t> </a:t>
            </a:r>
            <a:r>
              <a:rPr lang="en-US" sz="3600" dirty="0" err="1" smtClean="0"/>
              <a:t>banyak</a:t>
            </a:r>
            <a:r>
              <a:rPr lang="en-US" sz="3600" dirty="0" smtClean="0"/>
              <a:t> </a:t>
            </a:r>
            <a:r>
              <a:rPr lang="en-US" sz="3600" dirty="0" err="1" smtClean="0"/>
              <a:t>ada</a:t>
            </a:r>
            <a:r>
              <a:rPr lang="en-US" sz="3600" dirty="0" smtClean="0"/>
              <a:t> </a:t>
            </a:r>
            <a:r>
              <a:rPr lang="en-US" sz="3600" dirty="0" err="1" smtClean="0"/>
              <a:t>calon</a:t>
            </a:r>
            <a:r>
              <a:rPr lang="en-US" sz="3600" dirty="0" smtClean="0"/>
              <a:t> </a:t>
            </a:r>
            <a:r>
              <a:rPr lang="en-US" sz="3600" dirty="0" err="1" smtClean="0"/>
              <a:t>pembeli</a:t>
            </a:r>
            <a:r>
              <a:rPr lang="en-US" sz="3600" dirty="0" smtClean="0"/>
              <a:t>,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artian</a:t>
            </a:r>
            <a:r>
              <a:rPr lang="en-US" sz="3600" dirty="0" smtClean="0"/>
              <a:t> </a:t>
            </a:r>
            <a:r>
              <a:rPr lang="en-US" sz="3600" dirty="0" err="1" smtClean="0"/>
              <a:t>lokasi</a:t>
            </a:r>
            <a:r>
              <a:rPr lang="en-US" sz="3600" dirty="0" smtClean="0"/>
              <a:t> </a:t>
            </a:r>
            <a:r>
              <a:rPr lang="en-US" sz="3600" dirty="0" err="1" smtClean="0"/>
              <a:t>ini</a:t>
            </a:r>
            <a:r>
              <a:rPr lang="en-US" sz="3600" dirty="0" smtClean="0"/>
              <a:t> </a:t>
            </a:r>
            <a:r>
              <a:rPr lang="en-US" sz="3600" dirty="0" err="1" smtClean="0"/>
              <a:t>mudah</a:t>
            </a:r>
            <a:r>
              <a:rPr lang="en-US" sz="3600" dirty="0" smtClean="0"/>
              <a:t> </a:t>
            </a:r>
            <a:r>
              <a:rPr lang="en-US" sz="3600" dirty="0" err="1" smtClean="0"/>
              <a:t>dijangkau</a:t>
            </a:r>
            <a:r>
              <a:rPr lang="en-US" sz="3600" dirty="0" smtClean="0"/>
              <a:t>, </a:t>
            </a:r>
            <a:r>
              <a:rPr lang="en-US" sz="3600" dirty="0" err="1" smtClean="0"/>
              <a:t>gampang</a:t>
            </a:r>
            <a:r>
              <a:rPr lang="en-US" sz="3600" dirty="0" smtClean="0"/>
              <a:t> </a:t>
            </a:r>
            <a:r>
              <a:rPr lang="en-US" sz="3600" dirty="0" err="1" smtClean="0"/>
              <a:t>dilihat</a:t>
            </a:r>
            <a:r>
              <a:rPr lang="en-US" sz="3600" dirty="0" smtClean="0"/>
              <a:t> </a:t>
            </a:r>
            <a:r>
              <a:rPr lang="en-US" sz="3600" dirty="0" err="1" smtClean="0"/>
              <a:t>konsumen</a:t>
            </a:r>
            <a:r>
              <a:rPr lang="en-US" sz="3600" dirty="0" smtClean="0"/>
              <a:t> ,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lokasi</a:t>
            </a:r>
            <a:r>
              <a:rPr lang="en-US" sz="3600" dirty="0" smtClean="0"/>
              <a:t> yang </a:t>
            </a:r>
            <a:r>
              <a:rPr lang="en-US" sz="3600" dirty="0" err="1" smtClean="0"/>
              <a:t>banyak</a:t>
            </a:r>
            <a:r>
              <a:rPr lang="en-US" sz="3600" dirty="0" smtClean="0"/>
              <a:t> </a:t>
            </a:r>
            <a:r>
              <a:rPr lang="en-US" sz="3600" dirty="0" err="1" smtClean="0"/>
              <a:t>dilalui</a:t>
            </a:r>
            <a:r>
              <a:rPr lang="en-US" sz="3600" dirty="0" smtClean="0"/>
              <a:t>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dihuni</a:t>
            </a:r>
            <a:r>
              <a:rPr lang="en-US" sz="3600" dirty="0" smtClean="0"/>
              <a:t> target </a:t>
            </a:r>
            <a:r>
              <a:rPr lang="en-US" sz="3600" dirty="0" err="1" smtClean="0"/>
              <a:t>konsumen</a:t>
            </a:r>
            <a:r>
              <a:rPr lang="en-US" sz="3600" dirty="0" smtClean="0"/>
              <a:t> yang </a:t>
            </a:r>
            <a:r>
              <a:rPr lang="en-US" sz="3600" dirty="0" err="1" smtClean="0"/>
              <a:t>berpotensi</a:t>
            </a:r>
            <a:r>
              <a:rPr lang="en-US" sz="3600" dirty="0" smtClean="0"/>
              <a:t> </a:t>
            </a:r>
            <a:r>
              <a:rPr lang="en-US" sz="3600" dirty="0" err="1" smtClean="0"/>
              <a:t>membeli</a:t>
            </a:r>
            <a:r>
              <a:rPr lang="en-US" sz="3600" dirty="0" smtClean="0"/>
              <a:t> </a:t>
            </a:r>
            <a:r>
              <a:rPr lang="en-US" sz="3600" dirty="0" err="1" smtClean="0"/>
              <a:t>produk</a:t>
            </a:r>
            <a:r>
              <a:rPr lang="en-US" sz="3600" dirty="0" smtClean="0"/>
              <a:t>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jasa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dijual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0"/>
            <a:ext cx="7924800" cy="1143000"/>
          </a:xfrm>
        </p:spPr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1472" y="1285860"/>
            <a:ext cx="7034234" cy="3328998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 err="1" smtClean="0"/>
              <a:t>Pelayanan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konsumen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memuaskan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Kemudahan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diinginkan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kualifikasinya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Kemudahan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baku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penolong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diinginkan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terus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menerus</a:t>
            </a:r>
            <a:r>
              <a:rPr lang="en-US" sz="2400" dirty="0" smtClean="0"/>
              <a:t>. </a:t>
            </a:r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Kemudahan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memperluas</a:t>
            </a:r>
            <a:r>
              <a:rPr lang="en-US" sz="2400" dirty="0" smtClean="0"/>
              <a:t> </a:t>
            </a:r>
            <a:r>
              <a:rPr lang="en-US" sz="2400" dirty="0" err="1" smtClean="0"/>
              <a:t>lokasi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harga</a:t>
            </a:r>
            <a:r>
              <a:rPr lang="en-US" sz="2400" dirty="0" smtClean="0"/>
              <a:t> yang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dimasa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Meminimalkan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konflik</a:t>
            </a:r>
            <a:r>
              <a:rPr lang="en-US" sz="2400" dirty="0" smtClean="0"/>
              <a:t>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setempat</a:t>
            </a:r>
            <a:r>
              <a:rPr lang="en-US" sz="2400" dirty="0" smtClean="0"/>
              <a:t>                             </a:t>
            </a:r>
            <a:r>
              <a:rPr lang="en-US" sz="3200" dirty="0" smtClean="0"/>
              <a:t>                                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924800" cy="1143000"/>
          </a:xfrm>
        </p:spPr>
        <p:txBody>
          <a:bodyPr/>
          <a:lstStyle/>
          <a:p>
            <a:r>
              <a:rPr lang="en-US" sz="3600" dirty="0" err="1" smtClean="0"/>
              <a:t>Jenis</a:t>
            </a:r>
            <a:r>
              <a:rPr lang="en-US" sz="3600" dirty="0" smtClean="0"/>
              <a:t> – </a:t>
            </a:r>
            <a:r>
              <a:rPr lang="en-US" sz="3600" dirty="0" err="1" smtClean="0"/>
              <a:t>jenis</a:t>
            </a:r>
            <a:r>
              <a:rPr lang="en-US" sz="3600" dirty="0" smtClean="0"/>
              <a:t> </a:t>
            </a:r>
            <a:r>
              <a:rPr lang="en-US" sz="3600" dirty="0" err="1" smtClean="0"/>
              <a:t>lokasi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3600" dirty="0" smtClean="0"/>
              <a:t>Kantor </a:t>
            </a:r>
            <a:r>
              <a:rPr lang="en-US" sz="3600" dirty="0" err="1" smtClean="0"/>
              <a:t>pusat</a:t>
            </a:r>
            <a:endParaRPr lang="en-US" sz="3600" dirty="0" smtClean="0"/>
          </a:p>
          <a:p>
            <a:pPr>
              <a:buFont typeface="+mj-lt"/>
              <a:buAutoNum type="arabicPeriod"/>
            </a:pPr>
            <a:r>
              <a:rPr lang="en-US" sz="3600" dirty="0" smtClean="0"/>
              <a:t>Kantor </a:t>
            </a:r>
            <a:r>
              <a:rPr lang="en-US" sz="3600" dirty="0" err="1" smtClean="0"/>
              <a:t>pabrik</a:t>
            </a:r>
            <a:endParaRPr lang="en-US" sz="3600" dirty="0" smtClean="0"/>
          </a:p>
          <a:p>
            <a:pPr>
              <a:buFont typeface="+mj-lt"/>
              <a:buAutoNum type="arabicPeriod"/>
            </a:pPr>
            <a:r>
              <a:rPr lang="en-US" sz="3600" dirty="0" err="1" smtClean="0"/>
              <a:t>Lokasi</a:t>
            </a:r>
            <a:r>
              <a:rPr lang="en-US" sz="3600" dirty="0" smtClean="0"/>
              <a:t> </a:t>
            </a:r>
            <a:r>
              <a:rPr lang="en-US" sz="3600" dirty="0" err="1" smtClean="0"/>
              <a:t>gudang</a:t>
            </a:r>
            <a:endParaRPr lang="en-US" sz="3600" dirty="0" smtClean="0"/>
          </a:p>
          <a:p>
            <a:pPr>
              <a:buFont typeface="+mj-lt"/>
              <a:buAutoNum type="arabicPeriod"/>
            </a:pPr>
            <a:r>
              <a:rPr lang="en-US" sz="3600" dirty="0" err="1" smtClean="0"/>
              <a:t>Lokasi</a:t>
            </a:r>
            <a:r>
              <a:rPr lang="en-US" sz="3600" dirty="0" smtClean="0"/>
              <a:t> </a:t>
            </a:r>
            <a:r>
              <a:rPr lang="en-US" sz="3600" dirty="0" err="1" smtClean="0"/>
              <a:t>cabang</a:t>
            </a:r>
            <a:endParaRPr lang="en-US" sz="36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71546"/>
            <a:ext cx="274796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572428" cy="785834"/>
          </a:xfrm>
        </p:spPr>
        <p:txBody>
          <a:bodyPr/>
          <a:lstStyle/>
          <a:p>
            <a:r>
              <a:rPr lang="en-US" sz="2800" dirty="0" err="1" smtClean="0"/>
              <a:t>Pertimbangan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lokasi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596" y="1214422"/>
            <a:ext cx="7924800" cy="41148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dijalankan</a:t>
            </a:r>
            <a:r>
              <a:rPr lang="en-US" sz="24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Dekat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konsumen</a:t>
            </a:r>
            <a:r>
              <a:rPr lang="en-US" sz="2400" dirty="0" smtClean="0"/>
              <a:t> </a:t>
            </a:r>
            <a:r>
              <a:rPr lang="en-US" sz="2400" dirty="0" err="1" smtClean="0"/>
              <a:t>ataupun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Dekat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baku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Ketersediaan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Sarana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prasarana</a:t>
            </a:r>
            <a:r>
              <a:rPr lang="en-US" sz="2400" dirty="0" smtClean="0"/>
              <a:t> ( </a:t>
            </a:r>
            <a:r>
              <a:rPr lang="en-US" sz="2400" dirty="0" err="1" smtClean="0"/>
              <a:t>transportasi,listrik,dan</a:t>
            </a:r>
            <a:r>
              <a:rPr lang="en-US" sz="2400" dirty="0" smtClean="0"/>
              <a:t> air)</a:t>
            </a:r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Dekat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lembaga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Berada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kawasan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Kemudahan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ekspansi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perluasan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, </a:t>
            </a:r>
            <a:r>
              <a:rPr lang="en-US" sz="2400" dirty="0" err="1" smtClean="0"/>
              <a:t>adat</a:t>
            </a:r>
            <a:r>
              <a:rPr lang="en-US" sz="2400" dirty="0" smtClean="0"/>
              <a:t> </a:t>
            </a:r>
            <a:r>
              <a:rPr lang="en-US" sz="2400" dirty="0" err="1" smtClean="0"/>
              <a:t>istiadat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budaya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Hukum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berlaku</a:t>
            </a:r>
            <a:r>
              <a:rPr lang="en-US" sz="2400" dirty="0" smtClean="0"/>
              <a:t> </a:t>
            </a:r>
            <a:r>
              <a:rPr lang="en-US" sz="2400" dirty="0" err="1" smtClean="0"/>
              <a:t>diwilayah</a:t>
            </a:r>
            <a:r>
              <a:rPr lang="en-US" sz="2400" dirty="0" smtClean="0"/>
              <a:t> </a:t>
            </a:r>
            <a:r>
              <a:rPr lang="en-US" sz="2400" dirty="0" err="1" smtClean="0"/>
              <a:t>setempat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Keuntungan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diperoleh</a:t>
            </a:r>
            <a:r>
              <a:rPr lang="en-US" sz="3600" dirty="0" smtClean="0"/>
              <a:t> layout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3200" dirty="0" err="1" smtClean="0"/>
              <a:t>Ruang</a:t>
            </a:r>
            <a:r>
              <a:rPr lang="en-US" sz="3200" dirty="0" smtClean="0"/>
              <a:t> </a:t>
            </a:r>
            <a:r>
              <a:rPr lang="en-US" sz="3200" dirty="0" err="1" smtClean="0"/>
              <a:t>gerak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beraktivitas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pemeliharaan</a:t>
            </a:r>
            <a:r>
              <a:rPr lang="en-US" sz="3200" dirty="0" smtClean="0"/>
              <a:t>  </a:t>
            </a:r>
            <a:r>
              <a:rPr lang="en-US" sz="3200" dirty="0" err="1" smtClean="0"/>
              <a:t>memadai</a:t>
            </a:r>
            <a:endParaRPr lang="en-US" sz="3200" dirty="0" smtClean="0"/>
          </a:p>
          <a:p>
            <a:pPr>
              <a:buFont typeface="+mj-lt"/>
              <a:buAutoNum type="arabicPeriod"/>
            </a:pPr>
            <a:r>
              <a:rPr lang="en-US" sz="3200" dirty="0" err="1" smtClean="0"/>
              <a:t>Pemakaian</a:t>
            </a:r>
            <a:r>
              <a:rPr lang="en-US" sz="3200" dirty="0" smtClean="0"/>
              <a:t> </a:t>
            </a:r>
            <a:r>
              <a:rPr lang="en-US" sz="3200" dirty="0" err="1" smtClean="0"/>
              <a:t>ruang</a:t>
            </a:r>
            <a:r>
              <a:rPr lang="en-US" sz="3200" dirty="0" smtClean="0"/>
              <a:t>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</a:t>
            </a:r>
            <a:r>
              <a:rPr lang="en-US" sz="3200" dirty="0" err="1" smtClean="0"/>
              <a:t>efisien</a:t>
            </a:r>
            <a:endParaRPr lang="en-US" sz="3200" dirty="0" smtClean="0"/>
          </a:p>
          <a:p>
            <a:pPr>
              <a:buFont typeface="+mj-lt"/>
              <a:buAutoNum type="arabicPeriod"/>
            </a:pPr>
            <a:r>
              <a:rPr lang="en-US" sz="3200" dirty="0" err="1" smtClean="0"/>
              <a:t>Aliran</a:t>
            </a:r>
            <a:r>
              <a:rPr lang="en-US" sz="3200" dirty="0" smtClean="0"/>
              <a:t> material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</a:t>
            </a:r>
            <a:r>
              <a:rPr lang="en-US" sz="3200" dirty="0" err="1" smtClean="0"/>
              <a:t>lancar</a:t>
            </a:r>
            <a:r>
              <a:rPr lang="en-US" sz="32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3200" dirty="0" smtClean="0"/>
              <a:t>Layout yang </a:t>
            </a:r>
            <a:r>
              <a:rPr lang="en-US" sz="3200" dirty="0" err="1" smtClean="0"/>
              <a:t>tgepat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keindahan</a:t>
            </a:r>
            <a:r>
              <a:rPr lang="en-US" sz="3200" dirty="0" smtClean="0"/>
              <a:t>, </a:t>
            </a:r>
            <a:r>
              <a:rPr lang="en-US" sz="3200" dirty="0" err="1" smtClean="0"/>
              <a:t>kenyamanan</a:t>
            </a:r>
            <a:r>
              <a:rPr lang="en-US" sz="3200" dirty="0" smtClean="0"/>
              <a:t>, </a:t>
            </a:r>
            <a:r>
              <a:rPr lang="en-US" sz="3200" dirty="0" err="1" smtClean="0"/>
              <a:t>kesehatan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keselamatan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yang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baik</a:t>
            </a:r>
            <a:r>
              <a:rPr lang="en-US" sz="3200" dirty="0" smtClean="0"/>
              <a:t> </a:t>
            </a:r>
            <a:r>
              <a:rPr lang="en-US" sz="3200" dirty="0" err="1" smtClean="0"/>
              <a:t>sehingga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motivasi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tinggi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karyawan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924800" cy="1143000"/>
          </a:xfrm>
        </p:spPr>
        <p:txBody>
          <a:bodyPr/>
          <a:lstStyle/>
          <a:p>
            <a:r>
              <a:rPr lang="en-US" sz="3600" dirty="0" err="1" smtClean="0"/>
              <a:t>Perancangan</a:t>
            </a:r>
            <a:r>
              <a:rPr lang="en-US" sz="3600" dirty="0" smtClean="0"/>
              <a:t> layout </a:t>
            </a:r>
            <a:r>
              <a:rPr lang="en-US" sz="3600" dirty="0" err="1" smtClean="0"/>
              <a:t>berkenaan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produk</a:t>
            </a:r>
            <a:r>
              <a:rPr lang="en-US" sz="3600" dirty="0" smtClean="0"/>
              <a:t>, </a:t>
            </a:r>
            <a:r>
              <a:rPr lang="en-US" sz="3600" dirty="0" err="1" smtClean="0"/>
              <a:t>proses</a:t>
            </a:r>
            <a:r>
              <a:rPr lang="en-US" sz="3600" dirty="0" smtClean="0"/>
              <a:t>, SDM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lokasi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0034" y="2285992"/>
            <a:ext cx="7924800" cy="4114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3200" dirty="0" err="1" smtClean="0"/>
              <a:t>Kapasitas</a:t>
            </a:r>
            <a:r>
              <a:rPr lang="en-US" sz="3200" dirty="0" smtClean="0"/>
              <a:t> </a:t>
            </a:r>
            <a:r>
              <a:rPr lang="en-US" sz="3200" dirty="0" err="1" smtClean="0"/>
              <a:t>tempat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dibutuhkan</a:t>
            </a:r>
            <a:endParaRPr lang="en-US" sz="3200" dirty="0" smtClean="0"/>
          </a:p>
          <a:p>
            <a:pPr>
              <a:buFont typeface="+mj-lt"/>
              <a:buAutoNum type="arabicPeriod"/>
            </a:pPr>
            <a:r>
              <a:rPr lang="en-US" sz="3200" dirty="0" err="1" smtClean="0"/>
              <a:t>Peralatan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menangani</a:t>
            </a:r>
            <a:r>
              <a:rPr lang="en-US" sz="3200" dirty="0" smtClean="0"/>
              <a:t> material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bahan</a:t>
            </a:r>
            <a:r>
              <a:rPr lang="en-US" sz="32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3200" dirty="0" err="1" smtClean="0"/>
              <a:t>Lingkungan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estetika</a:t>
            </a:r>
            <a:endParaRPr lang="en-US" sz="3200" dirty="0" smtClean="0"/>
          </a:p>
          <a:p>
            <a:pPr>
              <a:buFont typeface="+mj-lt"/>
              <a:buAutoNum type="arabicPeriod"/>
            </a:pPr>
            <a:r>
              <a:rPr lang="en-US" sz="3200" dirty="0" err="1" smtClean="0"/>
              <a:t>Arus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endParaRPr lang="en-US" sz="3200" dirty="0" smtClean="0"/>
          </a:p>
          <a:p>
            <a:pPr>
              <a:buFont typeface="+mj-lt"/>
              <a:buAutoNum type="arabicPeriod"/>
            </a:pPr>
            <a:r>
              <a:rPr lang="en-US" sz="3200" dirty="0" err="1" smtClean="0"/>
              <a:t>Biaya</a:t>
            </a:r>
            <a:r>
              <a:rPr lang="en-US" sz="3200" dirty="0" smtClean="0"/>
              <a:t> </a:t>
            </a:r>
            <a:r>
              <a:rPr lang="en-US" sz="3200" dirty="0" err="1" smtClean="0"/>
              <a:t>perpindahan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</a:t>
            </a:r>
            <a:r>
              <a:rPr lang="en-US" sz="3200" dirty="0" err="1" smtClean="0"/>
              <a:t>tempat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berbeda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924800" cy="1143000"/>
          </a:xfrm>
        </p:spPr>
        <p:txBody>
          <a:bodyPr/>
          <a:lstStyle/>
          <a:p>
            <a:r>
              <a:rPr lang="en-US" sz="3600" dirty="0" err="1" smtClean="0"/>
              <a:t>Pertimbangan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penentuan</a:t>
            </a:r>
            <a:r>
              <a:rPr lang="en-US" sz="3600" dirty="0" smtClean="0"/>
              <a:t> layout </a:t>
            </a:r>
            <a:r>
              <a:rPr lang="en-US" sz="3600" dirty="0" err="1" smtClean="0"/>
              <a:t>secara</a:t>
            </a:r>
            <a:r>
              <a:rPr lang="en-US" sz="3600" dirty="0" smtClean="0"/>
              <a:t> </a:t>
            </a:r>
            <a:r>
              <a:rPr lang="en-US" sz="3600" dirty="0" err="1" smtClean="0"/>
              <a:t>umum</a:t>
            </a:r>
            <a:r>
              <a:rPr lang="en-US" sz="3600" dirty="0" smtClean="0"/>
              <a:t> </a:t>
            </a:r>
            <a:r>
              <a:rPr lang="en-US" sz="3600" dirty="0" err="1" smtClean="0"/>
              <a:t>didasarkan</a:t>
            </a:r>
            <a:r>
              <a:rPr lang="en-US" sz="3600" dirty="0" smtClean="0"/>
              <a:t> </a:t>
            </a:r>
            <a:r>
              <a:rPr lang="en-US" sz="3600" dirty="0" err="1" smtClean="0"/>
              <a:t>situasi</a:t>
            </a:r>
            <a:r>
              <a:rPr lang="en-US" sz="3600" dirty="0" smtClean="0"/>
              <a:t>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</a:t>
            </a:r>
            <a:r>
              <a:rPr lang="en-US" sz="3600" dirty="0" err="1" smtClean="0"/>
              <a:t>berikut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0034" y="2285992"/>
            <a:ext cx="7924800" cy="41148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3600" dirty="0" err="1" smtClean="0"/>
              <a:t>Posisi</a:t>
            </a:r>
            <a:r>
              <a:rPr lang="en-US" sz="3600" dirty="0" smtClean="0"/>
              <a:t> </a:t>
            </a:r>
            <a:r>
              <a:rPr lang="en-US" sz="3600" dirty="0" err="1" smtClean="0"/>
              <a:t>tetap</a:t>
            </a:r>
            <a:endParaRPr lang="en-US" sz="3600" dirty="0" smtClean="0"/>
          </a:p>
          <a:p>
            <a:pPr>
              <a:buFont typeface="+mj-lt"/>
              <a:buAutoNum type="arabicPeriod"/>
            </a:pPr>
            <a:r>
              <a:rPr lang="en-US" sz="3600" dirty="0" err="1" smtClean="0"/>
              <a:t>Orientasi</a:t>
            </a:r>
            <a:r>
              <a:rPr lang="en-US" sz="3600" dirty="0" smtClean="0"/>
              <a:t> </a:t>
            </a:r>
            <a:r>
              <a:rPr lang="en-US" sz="3600" dirty="0" err="1" smtClean="0"/>
              <a:t>proses</a:t>
            </a:r>
            <a:endParaRPr lang="en-US" sz="3600" dirty="0" smtClean="0"/>
          </a:p>
          <a:p>
            <a:pPr>
              <a:buFont typeface="+mj-lt"/>
              <a:buAutoNum type="arabicPeriod"/>
            </a:pPr>
            <a:r>
              <a:rPr lang="en-US" sz="3600" dirty="0" smtClean="0"/>
              <a:t>Tata </a:t>
            </a:r>
            <a:r>
              <a:rPr lang="en-US" sz="3600" dirty="0" err="1" smtClean="0"/>
              <a:t>letak</a:t>
            </a:r>
            <a:r>
              <a:rPr lang="en-US" sz="3600" dirty="0" smtClean="0"/>
              <a:t> </a:t>
            </a:r>
            <a:r>
              <a:rPr lang="en-US" sz="3600" dirty="0" err="1" smtClean="0"/>
              <a:t>kantor</a:t>
            </a:r>
            <a:endParaRPr lang="en-US" sz="3600" dirty="0" smtClean="0"/>
          </a:p>
          <a:p>
            <a:pPr>
              <a:buFont typeface="+mj-lt"/>
              <a:buAutoNum type="arabicPeriod"/>
            </a:pPr>
            <a:r>
              <a:rPr lang="en-US" sz="3600" dirty="0" smtClean="0"/>
              <a:t>Tata </a:t>
            </a:r>
            <a:r>
              <a:rPr lang="en-US" sz="3600" dirty="0" err="1" smtClean="0"/>
              <a:t>letak</a:t>
            </a:r>
            <a:r>
              <a:rPr lang="en-US" sz="3600" dirty="0" smtClean="0"/>
              <a:t> </a:t>
            </a:r>
            <a:r>
              <a:rPr lang="en-US" sz="3600" dirty="0" err="1" smtClean="0"/>
              <a:t>gudang</a:t>
            </a:r>
            <a:endParaRPr lang="en-US" sz="3600" dirty="0" smtClean="0"/>
          </a:p>
          <a:p>
            <a:pPr>
              <a:buFont typeface="+mj-lt"/>
              <a:buAutoNum type="arabicPeriod"/>
            </a:pPr>
            <a:r>
              <a:rPr lang="en-US" sz="3600" dirty="0" smtClean="0"/>
              <a:t>Tata </a:t>
            </a:r>
            <a:r>
              <a:rPr lang="en-US" sz="3600" dirty="0" err="1" smtClean="0"/>
              <a:t>letah</a:t>
            </a:r>
            <a:r>
              <a:rPr lang="en-US" sz="3600" dirty="0" smtClean="0"/>
              <a:t> </a:t>
            </a:r>
            <a:r>
              <a:rPr lang="en-US" sz="3600" dirty="0" err="1" smtClean="0"/>
              <a:t>produk</a:t>
            </a:r>
            <a:endParaRPr lang="en-US" sz="3600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1745">
            <a:off x="5070603" y="2609540"/>
            <a:ext cx="4013686" cy="222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427413"/>
            <a:ext cx="9144000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143001" y="3427412"/>
            <a:ext cx="6858000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357313" y="214313"/>
            <a:ext cx="6429375" cy="642937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14500" y="571500"/>
            <a:ext cx="5715000" cy="5715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3011488" y="204788"/>
            <a:ext cx="31210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1300" smtClean="0">
                <a:solidFill>
                  <a:srgbClr val="000000"/>
                </a:solidFill>
                <a:latin typeface="Century Gothic" pitchFamily="34" charset="0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1578176165"/>
      </p:ext>
    </p:extLst>
  </p:cSld>
  <p:clrMapOvr>
    <a:masterClrMapping/>
  </p:clrMapOvr>
  <p:transition advClick="0" advTm="1000"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mengolah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271304"/>
            <a:ext cx="3342223" cy="339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err="1" smtClean="0">
                <a:latin typeface="Comic Sans MS" pitchFamily="66" charset="0"/>
              </a:rPr>
              <a:t>istilah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MSDM </a:t>
            </a:r>
            <a:r>
              <a:rPr lang="en-US" sz="2800" dirty="0" err="1" smtClean="0">
                <a:latin typeface="Comic Sans MS" pitchFamily="66" charset="0"/>
              </a:rPr>
              <a:t>terkandung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pengertian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bahwa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karyawan</a:t>
            </a:r>
            <a:r>
              <a:rPr lang="en-US" sz="2800" dirty="0" smtClean="0">
                <a:latin typeface="Comic Sans MS" pitchFamily="66" charset="0"/>
              </a:rPr>
              <a:t> (SDM) yang </a:t>
            </a:r>
            <a:r>
              <a:rPr lang="en-US" sz="2800" dirty="0" err="1" smtClean="0">
                <a:latin typeface="Comic Sans MS" pitchFamily="66" charset="0"/>
              </a:rPr>
              <a:t>ada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dalam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perusahaan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merupakan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aset</a:t>
            </a:r>
            <a:endParaRPr lang="en-US" sz="28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atin typeface="Comic Sans MS" pitchFamily="66" charset="0"/>
              </a:rPr>
              <a:t>   (</a:t>
            </a:r>
            <a:r>
              <a:rPr lang="en-US" sz="2800" dirty="0" err="1" smtClean="0">
                <a:latin typeface="Comic Sans MS" pitchFamily="66" charset="0"/>
              </a:rPr>
              <a:t>kekayaan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Comic Sans MS" pitchFamily="66" charset="0"/>
              </a:rPr>
              <a:t>milik</a:t>
            </a:r>
            <a:r>
              <a:rPr lang="en-US" sz="2800" dirty="0" smtClean="0">
                <a:latin typeface="Comic Sans MS" pitchFamily="66" charset="0"/>
              </a:rPr>
              <a:t> yang </a:t>
            </a:r>
            <a:r>
              <a:rPr lang="en-US" sz="2800" dirty="0" err="1" smtClean="0">
                <a:latin typeface="Comic Sans MS" pitchFamily="66" charset="0"/>
              </a:rPr>
              <a:t>berharga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err="1" smtClean="0">
                <a:latin typeface="Comic Sans MS" pitchFamily="66" charset="0"/>
              </a:rPr>
              <a:t>perusahaan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Comic Sans MS" pitchFamily="66" charset="0"/>
              </a:rPr>
              <a:t>sehingga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harus</a:t>
            </a: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atin typeface="Comic Sans MS" pitchFamily="66" charset="0"/>
              </a:rPr>
              <a:t>   </a:t>
            </a:r>
            <a:r>
              <a:rPr lang="en-US" sz="2800" dirty="0" err="1" smtClean="0">
                <a:latin typeface="Comic Sans MS" pitchFamily="66" charset="0"/>
              </a:rPr>
              <a:t>dipelihara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dipenuhi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kebutuhannya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dengan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baik</a:t>
            </a:r>
            <a:r>
              <a:rPr lang="en-US" sz="2800" dirty="0" smtClean="0">
                <a:latin typeface="Comic Sans MS" pitchFamily="66" charset="0"/>
              </a:rPr>
              <a:t>.</a:t>
            </a:r>
            <a:endParaRPr lang="en-US" sz="2800" dirty="0"/>
          </a:p>
        </p:txBody>
      </p:sp>
      <p:pic>
        <p:nvPicPr>
          <p:cNvPr id="4" name="Picture 10" descr="j02346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143380"/>
            <a:ext cx="249873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Tujuan-Tujuan</a:t>
            </a:r>
            <a:r>
              <a:rPr lang="en-US" sz="3200" dirty="0" smtClean="0"/>
              <a:t> MSDM</a:t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36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err="1" smtClean="0"/>
              <a:t>Tujuan</a:t>
            </a:r>
            <a:r>
              <a:rPr lang="en-US" sz="3600" dirty="0" smtClean="0"/>
              <a:t> </a:t>
            </a:r>
            <a:r>
              <a:rPr lang="en-US" sz="3600" dirty="0" err="1" smtClean="0"/>
              <a:t>Organisasional</a:t>
            </a:r>
            <a:endParaRPr lang="en-US" sz="36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err="1" smtClean="0"/>
              <a:t>Tujuan</a:t>
            </a:r>
            <a:r>
              <a:rPr lang="en-US" sz="3600" dirty="0" smtClean="0"/>
              <a:t> </a:t>
            </a:r>
            <a:r>
              <a:rPr lang="en-US" sz="3600" dirty="0" err="1" smtClean="0"/>
              <a:t>Fungsional</a:t>
            </a:r>
            <a:endParaRPr lang="en-US" sz="36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err="1" smtClean="0"/>
              <a:t>Tujuan</a:t>
            </a:r>
            <a:r>
              <a:rPr lang="en-US" sz="3600" dirty="0" smtClean="0"/>
              <a:t> </a:t>
            </a:r>
            <a:r>
              <a:rPr lang="en-US" sz="3600" dirty="0" err="1" smtClean="0"/>
              <a:t>Kemasyarakatan</a:t>
            </a:r>
            <a:endParaRPr lang="en-US" sz="36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err="1" smtClean="0"/>
              <a:t>Tujuan</a:t>
            </a:r>
            <a:r>
              <a:rPr lang="en-US" sz="3600" dirty="0" smtClean="0"/>
              <a:t> Personal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Fungsi-Fungsi</a:t>
            </a:r>
            <a:r>
              <a:rPr lang="en-US" sz="3600" dirty="0" smtClean="0"/>
              <a:t> MSDM 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Mondy</a:t>
            </a:r>
            <a:r>
              <a:rPr lang="en-US" sz="3600" dirty="0" smtClean="0"/>
              <a:t> 2008)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Penyediaan</a:t>
            </a:r>
            <a:r>
              <a:rPr lang="en-US" sz="3200" dirty="0" smtClean="0"/>
              <a:t> </a:t>
            </a:r>
            <a:r>
              <a:rPr lang="en-US" sz="3200" dirty="0" err="1" smtClean="0"/>
              <a:t>Staf</a:t>
            </a:r>
            <a:r>
              <a:rPr lang="en-US" sz="3200" dirty="0" smtClean="0"/>
              <a:t> </a:t>
            </a:r>
            <a:r>
              <a:rPr lang="en-US" sz="3200" i="1" dirty="0" smtClean="0"/>
              <a:t>(Staffing)</a:t>
            </a:r>
          </a:p>
          <a:p>
            <a:r>
              <a:rPr lang="en-US" sz="3200" dirty="0" err="1" smtClean="0"/>
              <a:t>Pengembangan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Daya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 (</a:t>
            </a:r>
            <a:r>
              <a:rPr lang="en-US" sz="3200" i="1" dirty="0" smtClean="0"/>
              <a:t>Human Resource Development</a:t>
            </a:r>
            <a:r>
              <a:rPr lang="en-US" sz="3200" dirty="0" smtClean="0"/>
              <a:t>/HRD)</a:t>
            </a:r>
          </a:p>
          <a:p>
            <a:r>
              <a:rPr lang="en-US" sz="3200" dirty="0" err="1" smtClean="0"/>
              <a:t>Kompensasi</a:t>
            </a:r>
            <a:endParaRPr lang="en-US" sz="3200" dirty="0" smtClean="0"/>
          </a:p>
          <a:p>
            <a:r>
              <a:rPr lang="en-US" sz="3200" dirty="0" err="1" smtClean="0"/>
              <a:t>Keselamatan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Kesehatan</a:t>
            </a:r>
            <a:endParaRPr lang="en-US" sz="3200" dirty="0" smtClean="0"/>
          </a:p>
          <a:p>
            <a:r>
              <a:rPr lang="en-US" sz="3200" dirty="0" err="1" smtClean="0"/>
              <a:t>Hubungan</a:t>
            </a:r>
            <a:r>
              <a:rPr lang="en-US" sz="3200" dirty="0" smtClean="0"/>
              <a:t> </a:t>
            </a:r>
            <a:r>
              <a:rPr lang="en-US" sz="3200" dirty="0" err="1" smtClean="0"/>
              <a:t>Kekaryawanan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Perburuhan</a:t>
            </a: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428604"/>
            <a:ext cx="7924800" cy="5929354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Seorang</a:t>
            </a:r>
            <a:r>
              <a:rPr lang="en-US" sz="2800" dirty="0" smtClean="0"/>
              <a:t> </a:t>
            </a:r>
            <a:r>
              <a:rPr lang="en-US" sz="2800" dirty="0" err="1" smtClean="0"/>
              <a:t>wirausahawan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menaruh</a:t>
            </a:r>
            <a:r>
              <a:rPr lang="en-US" sz="2800" dirty="0" smtClean="0"/>
              <a:t> </a:t>
            </a:r>
            <a:r>
              <a:rPr lang="en-US" sz="2800" dirty="0" err="1" smtClean="0"/>
              <a:t>minat</a:t>
            </a:r>
            <a:r>
              <a:rPr lang="en-US" sz="2800" dirty="0" smtClean="0"/>
              <a:t> 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daya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karyawan</a:t>
            </a:r>
            <a:r>
              <a:rPr lang="en-US" sz="2800" dirty="0" smtClean="0"/>
              <a:t> </a:t>
            </a:r>
            <a:r>
              <a:rPr lang="en-US" sz="2800" dirty="0" err="1" smtClean="0"/>
              <a:t>yaitu</a:t>
            </a:r>
            <a:endParaRPr lang="en-US" sz="2800" dirty="0" smtClean="0"/>
          </a:p>
          <a:p>
            <a:pPr>
              <a:buFont typeface="+mj-lt"/>
              <a:buAutoNum type="arabicPeriod"/>
            </a:pPr>
            <a:r>
              <a:rPr lang="en-US" sz="2800" dirty="0" err="1" smtClean="0"/>
              <a:t>Karyawan</a:t>
            </a:r>
            <a:r>
              <a:rPr lang="en-US" sz="2800" dirty="0" smtClean="0"/>
              <a:t> </a:t>
            </a:r>
            <a:r>
              <a:rPr lang="en-US" sz="2800" dirty="0" err="1" smtClean="0"/>
              <a:t>terbaik</a:t>
            </a:r>
            <a:r>
              <a:rPr lang="en-US" sz="2800" dirty="0" smtClean="0"/>
              <a:t>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karyawan</a:t>
            </a:r>
            <a:r>
              <a:rPr lang="en-US" sz="2800" dirty="0" smtClean="0"/>
              <a:t> </a:t>
            </a:r>
            <a:r>
              <a:rPr lang="en-US" sz="2800" dirty="0" err="1" smtClean="0"/>
              <a:t>terbaik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</a:t>
            </a:r>
            <a:r>
              <a:rPr lang="en-US" sz="2800" dirty="0" smtClean="0"/>
              <a:t> </a:t>
            </a:r>
            <a:r>
              <a:rPr lang="en-US" sz="2800" dirty="0" err="1" smtClean="0"/>
              <a:t>solusi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perusahaan</a:t>
            </a:r>
            <a:r>
              <a:rPr lang="en-US" sz="2800" dirty="0" smtClean="0"/>
              <a:t>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disuruh</a:t>
            </a:r>
            <a:endParaRPr lang="en-US" sz="2800" dirty="0" smtClean="0"/>
          </a:p>
          <a:p>
            <a:pPr>
              <a:buFont typeface="+mj-lt"/>
              <a:buAutoNum type="arabicPeriod"/>
            </a:pPr>
            <a:r>
              <a:rPr lang="en-US" sz="2800" dirty="0" err="1" smtClean="0"/>
              <a:t>Karyawan</a:t>
            </a:r>
            <a:r>
              <a:rPr lang="en-US" sz="2800" dirty="0" smtClean="0"/>
              <a:t> rata-rata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karyawan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bekerjarutin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endParaRPr lang="en-US" sz="2800" dirty="0" smtClean="0"/>
          </a:p>
          <a:p>
            <a:pPr>
              <a:buFont typeface="+mj-lt"/>
              <a:buAutoNum type="arabicPeriod"/>
            </a:pPr>
            <a:r>
              <a:rPr lang="en-US" sz="2800" dirty="0" err="1" smtClean="0"/>
              <a:t>Karyawan</a:t>
            </a:r>
            <a:r>
              <a:rPr lang="en-US" sz="2800" dirty="0" smtClean="0"/>
              <a:t> </a:t>
            </a:r>
            <a:r>
              <a:rPr lang="en-US" sz="2800" dirty="0" err="1" smtClean="0"/>
              <a:t>rendah</a:t>
            </a:r>
            <a:r>
              <a:rPr lang="en-US" sz="2800" dirty="0" smtClean="0"/>
              <a:t> </a:t>
            </a:r>
            <a:r>
              <a:rPr lang="en-US" sz="2800" dirty="0" err="1" smtClean="0"/>
              <a:t>karyawan</a:t>
            </a:r>
            <a:r>
              <a:rPr lang="en-US" sz="2800" dirty="0" smtClean="0"/>
              <a:t> </a:t>
            </a:r>
            <a:r>
              <a:rPr lang="en-US" sz="2800" dirty="0" err="1" smtClean="0"/>
              <a:t>biang</a:t>
            </a:r>
            <a:r>
              <a:rPr lang="en-US" sz="2800" dirty="0" smtClean="0"/>
              <a:t> </a:t>
            </a:r>
            <a:r>
              <a:rPr lang="en-US" sz="2800" dirty="0" err="1" smtClean="0"/>
              <a:t>gosip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menjelekkan</a:t>
            </a:r>
            <a:r>
              <a:rPr lang="en-US" sz="2800" dirty="0" smtClean="0"/>
              <a:t> </a:t>
            </a:r>
            <a:r>
              <a:rPr lang="en-US" sz="2800" dirty="0" err="1" smtClean="0"/>
              <a:t>perusahaan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85728"/>
            <a:ext cx="7924800" cy="6143668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penjaringan</a:t>
            </a:r>
            <a:r>
              <a:rPr lang="en-US" sz="3200" dirty="0" smtClean="0"/>
              <a:t> </a:t>
            </a:r>
            <a:r>
              <a:rPr lang="en-US" sz="3200" dirty="0" err="1" smtClean="0"/>
              <a:t>karyawan</a:t>
            </a:r>
            <a:r>
              <a:rPr lang="en-US" sz="3200" dirty="0" smtClean="0"/>
              <a:t> </a:t>
            </a:r>
            <a:r>
              <a:rPr lang="en-US" sz="3200" dirty="0" err="1" smtClean="0"/>
              <a:t>sebar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</a:t>
            </a:r>
            <a:r>
              <a:rPr lang="en-US" sz="3200" dirty="0" err="1" smtClean="0"/>
              <a:t>terluas</a:t>
            </a:r>
            <a:r>
              <a:rPr lang="en-US" sz="3200" dirty="0" smtClean="0"/>
              <a:t> yang paling </a:t>
            </a:r>
            <a:r>
              <a:rPr lang="en-US" sz="3200" dirty="0" err="1" smtClean="0"/>
              <a:t>efektif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memasang</a:t>
            </a:r>
            <a:r>
              <a:rPr lang="en-US" sz="3200" dirty="0" smtClean="0"/>
              <a:t> </a:t>
            </a:r>
            <a:r>
              <a:rPr lang="en-US" sz="3200" dirty="0" err="1" smtClean="0"/>
              <a:t>selebaran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lembaga</a:t>
            </a:r>
            <a:r>
              <a:rPr lang="en-US" sz="3200" dirty="0" smtClean="0"/>
              <a:t> </a:t>
            </a:r>
            <a:r>
              <a:rPr lang="en-US" sz="3200" dirty="0" err="1" smtClean="0"/>
              <a:t>pendidikan</a:t>
            </a:r>
            <a:r>
              <a:rPr lang="en-US" sz="3200" dirty="0" smtClean="0"/>
              <a:t> bank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perguruan</a:t>
            </a:r>
            <a:r>
              <a:rPr lang="en-US" sz="3200" dirty="0" smtClean="0"/>
              <a:t> </a:t>
            </a:r>
            <a:r>
              <a:rPr lang="en-US" sz="3200" dirty="0" err="1" smtClean="0"/>
              <a:t>tinggi</a:t>
            </a:r>
            <a:endParaRPr lang="en-US" sz="3200" dirty="0" smtClean="0"/>
          </a:p>
          <a:p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meningkatkan</a:t>
            </a:r>
            <a:r>
              <a:rPr lang="en-US" sz="3200" dirty="0" smtClean="0"/>
              <a:t> </a:t>
            </a:r>
            <a:r>
              <a:rPr lang="en-US" sz="3200" dirty="0" err="1" smtClean="0"/>
              <a:t>kemampuan</a:t>
            </a:r>
            <a:r>
              <a:rPr lang="en-US" sz="3200" dirty="0" smtClean="0"/>
              <a:t> </a:t>
            </a:r>
            <a:r>
              <a:rPr lang="en-US" sz="3200" dirty="0" err="1" smtClean="0"/>
              <a:t>karyawan</a:t>
            </a:r>
            <a:r>
              <a:rPr lang="en-US" sz="3200" dirty="0" smtClean="0"/>
              <a:t> </a:t>
            </a:r>
            <a:r>
              <a:rPr lang="en-US" sz="3200" dirty="0" err="1" smtClean="0"/>
              <a:t>yaitu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mengadakan</a:t>
            </a:r>
            <a:r>
              <a:rPr lang="en-US" sz="3200" dirty="0" smtClean="0"/>
              <a:t> </a:t>
            </a:r>
            <a:r>
              <a:rPr lang="en-US" sz="3200" dirty="0" err="1" smtClean="0"/>
              <a:t>pelatihan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pengembangan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karyawan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dilaksanakan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rutin</a:t>
            </a:r>
            <a:r>
              <a:rPr lang="en-US" sz="3200" dirty="0" smtClean="0"/>
              <a:t>,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Pendelegasian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Pendelegasian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mengarahkan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hasilyang</a:t>
            </a:r>
            <a:r>
              <a:rPr lang="en-US" sz="2400" dirty="0" smtClean="0"/>
              <a:t>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dicapai</a:t>
            </a:r>
            <a:r>
              <a:rPr lang="en-US" sz="2400" dirty="0" smtClean="0"/>
              <a:t> ,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kebawahan</a:t>
            </a:r>
            <a:endParaRPr lang="en-US" sz="2400" dirty="0" smtClean="0"/>
          </a:p>
          <a:p>
            <a:r>
              <a:rPr lang="en-US" sz="2400" dirty="0" err="1" smtClean="0"/>
              <a:t>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kebebasan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kreativitasnya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Yang </a:t>
            </a:r>
            <a:r>
              <a:rPr lang="en-US" sz="2400" dirty="0" err="1" smtClean="0"/>
              <a:t>terpenting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atasan</a:t>
            </a:r>
            <a:r>
              <a:rPr lang="en-US" sz="2400" dirty="0" smtClean="0"/>
              <a:t> agar </a:t>
            </a:r>
            <a:r>
              <a:rPr lang="en-US" sz="2400" dirty="0" err="1" smtClean="0"/>
              <a:t>keberhasilannya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ditularkan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Pemberian</a:t>
            </a:r>
            <a:r>
              <a:rPr lang="en-US" sz="2400" dirty="0" smtClean="0"/>
              <a:t> </a:t>
            </a:r>
            <a:r>
              <a:rPr lang="en-US" sz="2400" dirty="0" err="1" smtClean="0"/>
              <a:t>kompensasi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berprestasi</a:t>
            </a:r>
            <a:r>
              <a:rPr lang="en-US" sz="2400" dirty="0" smtClean="0"/>
              <a:t> </a:t>
            </a:r>
            <a:r>
              <a:rPr lang="en-US" sz="2400" dirty="0" err="1" smtClean="0"/>
              <a:t>bentuknya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materi</a:t>
            </a:r>
            <a:r>
              <a:rPr lang="en-US" sz="2400" dirty="0" smtClean="0"/>
              <a:t> </a:t>
            </a:r>
            <a:r>
              <a:rPr lang="en-US" sz="2400" dirty="0" err="1" smtClean="0"/>
              <a:t>tapi</a:t>
            </a:r>
            <a:r>
              <a:rPr lang="en-US" sz="2400" dirty="0" smtClean="0"/>
              <a:t> </a:t>
            </a:r>
            <a:r>
              <a:rPr lang="en-US" sz="2400" dirty="0" err="1" smtClean="0"/>
              <a:t>pujian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BAB. PASAR DAN PEMASARAN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peker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828800"/>
            <a:ext cx="3143252" cy="4159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1713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Ada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permintaan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:</a:t>
            </a:r>
          </a:p>
          <a:p>
            <a:r>
              <a:rPr lang="en-US" sz="2400" dirty="0" err="1" smtClean="0"/>
              <a:t>Harga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endParaRPr lang="en-US" sz="2400" dirty="0" smtClean="0"/>
          </a:p>
          <a:p>
            <a:r>
              <a:rPr lang="en-US" sz="2400" dirty="0" err="1" smtClean="0"/>
              <a:t>Harga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lain yang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endParaRPr lang="en-US" sz="2400" dirty="0" smtClean="0"/>
          </a:p>
          <a:p>
            <a:r>
              <a:rPr lang="en-US" sz="2400" dirty="0" err="1" smtClean="0"/>
              <a:t>Pendapatan</a:t>
            </a:r>
            <a:endParaRPr lang="en-US" sz="2400" dirty="0" smtClean="0"/>
          </a:p>
          <a:p>
            <a:r>
              <a:rPr lang="en-US" sz="2400" dirty="0" err="1" smtClean="0"/>
              <a:t>Selera</a:t>
            </a:r>
            <a:endParaRPr lang="en-US" sz="2400" dirty="0" smtClean="0"/>
          </a:p>
          <a:p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penduduk</a:t>
            </a:r>
            <a:endParaRPr lang="en-US" sz="2400" dirty="0" smtClean="0"/>
          </a:p>
          <a:p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8946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762000"/>
            <a:ext cx="79248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Ada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faktor</a:t>
            </a:r>
            <a:r>
              <a:rPr lang="en-US" sz="3200" dirty="0"/>
              <a:t> yang </a:t>
            </a:r>
            <a:r>
              <a:rPr lang="en-US" sz="3200" dirty="0" err="1"/>
              <a:t>mempengaruhi</a:t>
            </a:r>
            <a:r>
              <a:rPr lang="en-US" sz="3200" dirty="0"/>
              <a:t> </a:t>
            </a:r>
            <a:r>
              <a:rPr lang="en-US" sz="3200" dirty="0" err="1" smtClean="0"/>
              <a:t>penawaran</a:t>
            </a:r>
            <a:r>
              <a:rPr lang="en-US" sz="3200" dirty="0" smtClean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barang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jasa</a:t>
            </a:r>
            <a:r>
              <a:rPr lang="en-US" sz="3200" dirty="0"/>
              <a:t> </a:t>
            </a:r>
            <a:r>
              <a:rPr lang="en-US" sz="3200" dirty="0" smtClean="0"/>
              <a:t>:</a:t>
            </a:r>
          </a:p>
          <a:p>
            <a:r>
              <a:rPr lang="en-US" sz="3200" dirty="0" err="1" smtClean="0"/>
              <a:t>Harga</a:t>
            </a:r>
            <a:r>
              <a:rPr lang="en-US" sz="3200" dirty="0" smtClean="0"/>
              <a:t> </a:t>
            </a:r>
            <a:r>
              <a:rPr lang="en-US" sz="3200" dirty="0" err="1" smtClean="0"/>
              <a:t>barang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dirty="0" err="1" smtClean="0"/>
              <a:t>sendiri</a:t>
            </a:r>
            <a:endParaRPr lang="en-US" sz="3200" dirty="0" smtClean="0"/>
          </a:p>
          <a:p>
            <a:r>
              <a:rPr lang="en-US" sz="3200" dirty="0" err="1" smtClean="0"/>
              <a:t>Harga</a:t>
            </a:r>
            <a:r>
              <a:rPr lang="en-US" sz="3200" dirty="0" smtClean="0"/>
              <a:t> </a:t>
            </a:r>
            <a:r>
              <a:rPr lang="en-US" sz="3200" dirty="0" err="1" smtClean="0"/>
              <a:t>barang</a:t>
            </a:r>
            <a:r>
              <a:rPr lang="en-US" sz="3200" dirty="0" smtClean="0"/>
              <a:t> lain yang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  <a:r>
              <a:rPr lang="en-US" sz="3200" dirty="0" err="1" smtClean="0"/>
              <a:t>hubungan</a:t>
            </a:r>
            <a:endParaRPr lang="en-US" sz="3200" dirty="0" smtClean="0"/>
          </a:p>
          <a:p>
            <a:r>
              <a:rPr lang="en-US" sz="3200" dirty="0" err="1" smtClean="0"/>
              <a:t>Teknologi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digunakan</a:t>
            </a:r>
            <a:endParaRPr lang="en-US" sz="3200" dirty="0" smtClean="0"/>
          </a:p>
          <a:p>
            <a:r>
              <a:rPr lang="en-US" sz="3200" dirty="0" err="1" smtClean="0"/>
              <a:t>Harga</a:t>
            </a:r>
            <a:r>
              <a:rPr lang="en-US" sz="3200" dirty="0" smtClean="0"/>
              <a:t> input (</a:t>
            </a:r>
            <a:r>
              <a:rPr lang="en-US" sz="3200" dirty="0" err="1" smtClean="0"/>
              <a:t>ongkos</a:t>
            </a:r>
            <a:r>
              <a:rPr lang="en-US" sz="3200" dirty="0" smtClean="0"/>
              <a:t> </a:t>
            </a:r>
            <a:r>
              <a:rPr lang="en-US" sz="3200" dirty="0" err="1" smtClean="0"/>
              <a:t>produksi</a:t>
            </a:r>
            <a:r>
              <a:rPr lang="en-US" sz="3200" dirty="0" smtClean="0"/>
              <a:t>)</a:t>
            </a:r>
          </a:p>
          <a:p>
            <a:r>
              <a:rPr lang="en-US" sz="3200" dirty="0" err="1" smtClean="0"/>
              <a:t>Tujuan</a:t>
            </a:r>
            <a:r>
              <a:rPr lang="en-US" sz="3200" dirty="0" smtClean="0"/>
              <a:t> </a:t>
            </a:r>
            <a:r>
              <a:rPr lang="en-US" sz="3200" dirty="0" err="1" smtClean="0"/>
              <a:t>perusahaan</a:t>
            </a:r>
            <a:endParaRPr lang="en-US" sz="3200" dirty="0" smtClean="0"/>
          </a:p>
          <a:p>
            <a:r>
              <a:rPr lang="en-US" sz="3200" dirty="0" err="1" smtClean="0"/>
              <a:t>Faktor</a:t>
            </a:r>
            <a:r>
              <a:rPr lang="en-US" sz="3200" dirty="0" smtClean="0"/>
              <a:t> </a:t>
            </a:r>
            <a:r>
              <a:rPr lang="en-US" sz="3200" dirty="0" err="1" smtClean="0"/>
              <a:t>khusus</a:t>
            </a:r>
            <a:r>
              <a:rPr lang="en-US" sz="3200" dirty="0" smtClean="0"/>
              <a:t> (</a:t>
            </a:r>
            <a:r>
              <a:rPr lang="en-US" sz="3200" dirty="0" err="1" smtClean="0"/>
              <a:t>akses</a:t>
            </a:r>
            <a:r>
              <a:rPr lang="en-US" sz="3200" dirty="0" smtClean="0"/>
              <a:t>)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5100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427413"/>
            <a:ext cx="9144000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143001" y="3427412"/>
            <a:ext cx="6858000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357313" y="214313"/>
            <a:ext cx="6429375" cy="642937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14500" y="571500"/>
            <a:ext cx="5715000" cy="5715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3011488" y="204788"/>
            <a:ext cx="31210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1300" dirty="0" smtClean="0">
                <a:solidFill>
                  <a:srgbClr val="000000"/>
                </a:solidFill>
                <a:latin typeface="Century Gothic" pitchFamily="34" charset="0"/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967947347"/>
      </p:ext>
    </p:extLst>
  </p:cSld>
  <p:clrMapOvr>
    <a:masterClrMapping/>
  </p:clrMapOvr>
  <p:transition advClick="0" advTm="1000"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SEGMENTASI PASAR, PASAR SASARAN, POSISI PASAR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949" y="2935469"/>
            <a:ext cx="9355138" cy="3929062"/>
            <a:chOff x="0" y="4421429"/>
            <a:chExt cx="9355377" cy="3929320"/>
          </a:xfrm>
        </p:grpSpPr>
        <p:pic>
          <p:nvPicPr>
            <p:cNvPr id="5" name="Picture 3" descr="200387759-0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56" y="4620417"/>
              <a:ext cx="1280203" cy="340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rbrb_275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361" y="4421429"/>
              <a:ext cx="3128813" cy="3608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74590920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771" y="4486749"/>
              <a:ext cx="2256162" cy="3786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200387787-00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959" y="4840148"/>
              <a:ext cx="1504940" cy="3181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56347511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860" y="5159984"/>
              <a:ext cx="1729602" cy="306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73329588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416" y="4421429"/>
              <a:ext cx="1508961" cy="370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aa049887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0417"/>
              <a:ext cx="1187586" cy="373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2" name="Object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219798"/>
              </p:ext>
            </p:extLst>
          </p:nvPr>
        </p:nvGraphicFramePr>
        <p:xfrm>
          <a:off x="1969588" y="1447801"/>
          <a:ext cx="2526212" cy="1632390"/>
        </p:xfrm>
        <a:graphic>
          <a:graphicData uri="http://schemas.openxmlformats.org/presentationml/2006/ole">
            <p:oleObj spid="_x0000_s1034" name="Chart" r:id="rId11" imgW="5267356" imgH="3305067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17999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12" name="click.wav"/>
          </p:stSnd>
        </p:sndAc>
      </p:transition>
    </mc:Choice>
    <mc:Fallback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Variabel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segmentasi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r>
              <a:rPr lang="en-US" sz="2000" dirty="0" smtClean="0"/>
              <a:t> </a:t>
            </a:r>
            <a:r>
              <a:rPr lang="en-US" sz="2000" dirty="0" err="1" smtClean="0"/>
              <a:t>konsumen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: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Segmentasi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geografik</a:t>
            </a:r>
            <a:r>
              <a:rPr lang="en-US" sz="2400" dirty="0" smtClean="0"/>
              <a:t> (</a:t>
            </a:r>
            <a:r>
              <a:rPr lang="en-US" sz="2400" dirty="0" err="1" smtClean="0"/>
              <a:t>bangsa</a:t>
            </a:r>
            <a:r>
              <a:rPr lang="en-US" sz="2400" dirty="0" smtClean="0"/>
              <a:t>, </a:t>
            </a:r>
            <a:r>
              <a:rPr lang="en-US" sz="2400" dirty="0" err="1" smtClean="0"/>
              <a:t>provinsi</a:t>
            </a:r>
            <a:r>
              <a:rPr lang="en-US" sz="2400" dirty="0" smtClean="0"/>
              <a:t>, </a:t>
            </a:r>
            <a:r>
              <a:rPr lang="en-US" sz="2400" dirty="0" err="1" smtClean="0"/>
              <a:t>kabupaten</a:t>
            </a:r>
            <a:r>
              <a:rPr lang="en-US" sz="2400" dirty="0" smtClean="0"/>
              <a:t>, </a:t>
            </a:r>
            <a:r>
              <a:rPr lang="en-US" sz="2400" dirty="0" err="1" smtClean="0"/>
              <a:t>kecamatan</a:t>
            </a:r>
            <a:r>
              <a:rPr lang="en-US" sz="2400" dirty="0" smtClean="0"/>
              <a:t>, </a:t>
            </a:r>
            <a:r>
              <a:rPr lang="en-US" sz="2400" dirty="0" err="1" smtClean="0"/>
              <a:t>iklim</a:t>
            </a:r>
            <a:r>
              <a:rPr lang="en-US" sz="2400" dirty="0" smtClean="0"/>
              <a:t> </a:t>
            </a:r>
            <a:r>
              <a:rPr lang="en-US" sz="2400" dirty="0" err="1" smtClean="0"/>
              <a:t>dll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Segmentasi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demografik</a:t>
            </a:r>
            <a:r>
              <a:rPr lang="en-US" sz="2400" dirty="0" smtClean="0"/>
              <a:t> (</a:t>
            </a:r>
            <a:r>
              <a:rPr lang="en-US" sz="2400" dirty="0" err="1" smtClean="0"/>
              <a:t>umur</a:t>
            </a:r>
            <a:r>
              <a:rPr lang="en-US" sz="2400" dirty="0" smtClean="0"/>
              <a:t>,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kelamin</a:t>
            </a:r>
            <a:r>
              <a:rPr lang="en-US" sz="2400" dirty="0" smtClean="0"/>
              <a:t>,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r>
              <a:rPr lang="en-US" sz="2400" dirty="0" smtClean="0"/>
              <a:t>, </a:t>
            </a:r>
            <a:r>
              <a:rPr lang="en-US" sz="2400" dirty="0" err="1" smtClean="0"/>
              <a:t>pendapatan</a:t>
            </a:r>
            <a:r>
              <a:rPr lang="en-US" sz="2400" dirty="0" smtClean="0"/>
              <a:t>,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,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</a:t>
            </a:r>
            <a:r>
              <a:rPr lang="en-US" sz="2400" dirty="0" err="1" smtClean="0"/>
              <a:t>dll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Segmentasi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psikografik</a:t>
            </a:r>
            <a:r>
              <a:rPr lang="en-US" sz="2400" dirty="0" smtClean="0"/>
              <a:t> (</a:t>
            </a:r>
            <a:r>
              <a:rPr lang="en-US" sz="2400" dirty="0" err="1" smtClean="0"/>
              <a:t>kelas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,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, </a:t>
            </a:r>
            <a:r>
              <a:rPr lang="en-US" sz="2400" dirty="0" err="1" smtClean="0"/>
              <a:t>karakteristik</a:t>
            </a:r>
            <a:r>
              <a:rPr lang="en-US" sz="2400" dirty="0" smtClean="0"/>
              <a:t> </a:t>
            </a:r>
            <a:r>
              <a:rPr lang="en-US" sz="2400" dirty="0" err="1" smtClean="0"/>
              <a:t>kepribadian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Segmentasi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(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, </a:t>
            </a:r>
            <a:r>
              <a:rPr lang="en-US" sz="2400" dirty="0" err="1" smtClean="0"/>
              <a:t>sikap</a:t>
            </a:r>
            <a:r>
              <a:rPr lang="en-US" sz="2400" dirty="0" smtClean="0"/>
              <a:t>, </a:t>
            </a:r>
            <a:r>
              <a:rPr lang="en-US" sz="2400" dirty="0" err="1" smtClean="0"/>
              <a:t>kegunaan</a:t>
            </a:r>
            <a:r>
              <a:rPr lang="en-US" sz="2400" dirty="0" smtClean="0"/>
              <a:t>, </a:t>
            </a:r>
            <a:r>
              <a:rPr lang="en-US" sz="2400" dirty="0" err="1" smtClean="0"/>
              <a:t>tanggapan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10826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BAB. TEKNIK PEMASARAN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20448117">
            <a:off x="4079980" y="4426709"/>
            <a:ext cx="5438775" cy="708025"/>
          </a:xfrm>
          <a:prstGeom prst="rect">
            <a:avLst/>
          </a:prstGeom>
          <a:noFill/>
          <a:ln w="76200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id-ID" sz="4000" dirty="0">
                <a:solidFill>
                  <a:srgbClr val="FF0000"/>
                </a:solidFill>
                <a:latin typeface="Broadway" pitchFamily="82" charset="0"/>
              </a:rPr>
              <a:t>HARGA EKONOMIS</a:t>
            </a:r>
            <a:endParaRPr lang="en-US" sz="4000" dirty="0">
              <a:solidFill>
                <a:srgbClr val="FF0000"/>
              </a:solidFill>
              <a:latin typeface="Broadway" pitchFamily="82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390343" y="2852936"/>
            <a:ext cx="1943100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038722" y="3604419"/>
            <a:ext cx="1071562" cy="1071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827584" y="4863306"/>
            <a:ext cx="1282700" cy="12827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2456656" y="5036200"/>
            <a:ext cx="1182688" cy="1176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4495800" y="1871588"/>
            <a:ext cx="3435246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322169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8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 PEMASARAN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646991860"/>
              </p:ext>
            </p:extLst>
          </p:nvPr>
        </p:nvGraphicFramePr>
        <p:xfrm>
          <a:off x="1371600" y="1600200"/>
          <a:ext cx="70104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091455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7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20448117">
            <a:off x="1843972" y="2364311"/>
            <a:ext cx="5438775" cy="1938992"/>
          </a:xfrm>
          <a:prstGeom prst="rect">
            <a:avLst/>
          </a:prstGeom>
          <a:noFill/>
          <a:ln w="76200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4000" dirty="0" err="1" smtClean="0">
                <a:solidFill>
                  <a:srgbClr val="FF0000"/>
                </a:solidFill>
                <a:latin typeface="Broadway" pitchFamily="82" charset="0"/>
              </a:rPr>
              <a:t>Teknik</a:t>
            </a:r>
            <a:r>
              <a:rPr lang="en-US" sz="4000" dirty="0" smtClean="0">
                <a:solidFill>
                  <a:srgbClr val="FF0000"/>
                </a:solidFill>
                <a:latin typeface="Broadway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Broadway" pitchFamily="82" charset="0"/>
              </a:rPr>
              <a:t>pemasaran</a:t>
            </a:r>
            <a:r>
              <a:rPr lang="en-US" sz="4000" dirty="0" smtClean="0">
                <a:solidFill>
                  <a:srgbClr val="FF0000"/>
                </a:solidFill>
                <a:latin typeface="Broadway" pitchFamily="82" charset="0"/>
              </a:rPr>
              <a:t> </a:t>
            </a:r>
          </a:p>
          <a:p>
            <a:pPr algn="ctr" eaLnBrk="0" hangingPunct="0"/>
            <a:r>
              <a:rPr lang="en-US" sz="4000" dirty="0" smtClean="0">
                <a:solidFill>
                  <a:srgbClr val="FF0000"/>
                </a:solidFill>
                <a:latin typeface="Broadway" pitchFamily="82" charset="0"/>
              </a:rPr>
              <a:t>APLIKATIF !</a:t>
            </a:r>
            <a:endParaRPr lang="en-US" sz="4000" dirty="0">
              <a:solidFill>
                <a:srgbClr val="FF0000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396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TEKNIK PEMASARAN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Pemasar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endParaRPr lang="en-US" sz="2400" dirty="0" smtClean="0"/>
          </a:p>
          <a:p>
            <a:r>
              <a:rPr lang="en-US" sz="2400" dirty="0" err="1" smtClean="0"/>
              <a:t>Pemasar</a:t>
            </a:r>
            <a:r>
              <a:rPr lang="en-US" sz="2400" dirty="0" smtClean="0"/>
              <a:t> </a:t>
            </a:r>
            <a:r>
              <a:rPr lang="en-US" sz="2400" dirty="0" err="1" smtClean="0"/>
              <a:t>tukang</a:t>
            </a:r>
            <a:r>
              <a:rPr lang="en-US" sz="2400" dirty="0" smtClean="0"/>
              <a:t> roti</a:t>
            </a:r>
          </a:p>
          <a:p>
            <a:r>
              <a:rPr lang="en-US" sz="2400" dirty="0" smtClean="0"/>
              <a:t>Buzz marketing, </a:t>
            </a:r>
            <a:r>
              <a:rPr lang="en-US" sz="2400" dirty="0" err="1" smtClean="0"/>
              <a:t>pembicaraan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mulut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mulut</a:t>
            </a:r>
            <a:endParaRPr lang="en-US" sz="2400" dirty="0" smtClean="0"/>
          </a:p>
          <a:p>
            <a:r>
              <a:rPr lang="en-US" sz="2400" dirty="0" smtClean="0"/>
              <a:t>Funneling (</a:t>
            </a:r>
            <a:r>
              <a:rPr lang="en-US" sz="2400" dirty="0" err="1" smtClean="0"/>
              <a:t>corong</a:t>
            </a:r>
            <a:r>
              <a:rPr lang="en-US" sz="2400" dirty="0" smtClean="0"/>
              <a:t>),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bs</a:t>
            </a:r>
            <a:r>
              <a:rPr lang="en-US" sz="2400" dirty="0" smtClean="0"/>
              <a:t> </a:t>
            </a:r>
            <a:r>
              <a:rPr lang="en-US" sz="2400" dirty="0" err="1" smtClean="0"/>
              <a:t>jadi</a:t>
            </a:r>
            <a:r>
              <a:rPr lang="en-US" sz="2400" dirty="0" smtClean="0"/>
              <a:t> </a:t>
            </a:r>
            <a:r>
              <a:rPr lang="en-US" sz="2400" dirty="0" err="1" smtClean="0"/>
              <a:t>corong</a:t>
            </a:r>
            <a:r>
              <a:rPr lang="en-US" sz="2400" dirty="0" smtClean="0"/>
              <a:t> </a:t>
            </a:r>
            <a:r>
              <a:rPr lang="en-US" sz="2400" dirty="0" err="1" smtClean="0"/>
              <a:t>buat</a:t>
            </a:r>
            <a:r>
              <a:rPr lang="en-US" sz="2400" dirty="0" smtClean="0"/>
              <a:t> </a:t>
            </a:r>
            <a:r>
              <a:rPr lang="en-US" sz="2400" dirty="0" err="1" smtClean="0"/>
              <a:t>konsumen</a:t>
            </a:r>
            <a:r>
              <a:rPr lang="en-US" sz="2400" dirty="0" smtClean="0"/>
              <a:t>, </a:t>
            </a:r>
            <a:r>
              <a:rPr lang="en-US" sz="2400" dirty="0" err="1" smtClean="0"/>
              <a:t>misal</a:t>
            </a:r>
            <a:r>
              <a:rPr lang="en-US" sz="2400" dirty="0" smtClean="0"/>
              <a:t> </a:t>
            </a:r>
            <a:r>
              <a:rPr lang="en-US" sz="2400" dirty="0" err="1" smtClean="0"/>
              <a:t>utk</a:t>
            </a:r>
            <a:r>
              <a:rPr lang="en-US" sz="2400" dirty="0" smtClean="0"/>
              <a:t> </a:t>
            </a:r>
            <a:r>
              <a:rPr lang="en-US" sz="2400" dirty="0" err="1" smtClean="0"/>
              <a:t>restoran</a:t>
            </a:r>
            <a:r>
              <a:rPr lang="en-US" sz="2400" dirty="0" smtClean="0"/>
              <a:t> gratis </a:t>
            </a:r>
            <a:r>
              <a:rPr lang="en-US" sz="2400" dirty="0" err="1" smtClean="0"/>
              <a:t>makan</a:t>
            </a:r>
            <a:r>
              <a:rPr lang="en-US" sz="2400" dirty="0" smtClean="0"/>
              <a:t> pd </a:t>
            </a:r>
            <a:r>
              <a:rPr lang="en-US" sz="2400" dirty="0" err="1" smtClean="0"/>
              <a:t>hari</a:t>
            </a:r>
            <a:r>
              <a:rPr lang="en-US" sz="2400" dirty="0" smtClean="0"/>
              <a:t> H, gratis </a:t>
            </a:r>
            <a:r>
              <a:rPr lang="en-US" sz="2400" dirty="0" err="1" smtClean="0"/>
              <a:t>cuci</a:t>
            </a:r>
            <a:r>
              <a:rPr lang="en-US" sz="2400" dirty="0" smtClean="0"/>
              <a:t> </a:t>
            </a:r>
            <a:r>
              <a:rPr lang="en-US" sz="2400" dirty="0" err="1" smtClean="0"/>
              <a:t>mobil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@ </a:t>
            </a:r>
            <a:r>
              <a:rPr lang="en-US" sz="2400" dirty="0" err="1" smtClean="0"/>
              <a:t>hari</a:t>
            </a:r>
            <a:r>
              <a:rPr lang="en-US" sz="2400" dirty="0" smtClean="0"/>
              <a:t>, </a:t>
            </a:r>
            <a:r>
              <a:rPr lang="en-US" sz="2400" dirty="0" err="1" smtClean="0"/>
              <a:t>dsb</a:t>
            </a:r>
            <a:endParaRPr lang="en-US" sz="2400" dirty="0" smtClean="0"/>
          </a:p>
          <a:p>
            <a:r>
              <a:rPr lang="en-US" sz="2400" dirty="0" err="1" smtClean="0"/>
              <a:t>Buat</a:t>
            </a:r>
            <a:r>
              <a:rPr lang="en-US" sz="2400" dirty="0" smtClean="0"/>
              <a:t> club </a:t>
            </a:r>
            <a:r>
              <a:rPr lang="en-US" sz="2400" dirty="0" err="1" smtClean="0"/>
              <a:t>penggemar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, </a:t>
            </a:r>
            <a:r>
              <a:rPr lang="en-US" sz="2400" dirty="0" err="1" smtClean="0"/>
              <a:t>misal</a:t>
            </a:r>
            <a:r>
              <a:rPr lang="en-US" sz="2400" dirty="0" smtClean="0"/>
              <a:t> Harley Davidson, club VW, </a:t>
            </a:r>
            <a:r>
              <a:rPr lang="en-US" sz="2400" dirty="0" err="1" smtClean="0"/>
              <a:t>dsb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3203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err="1" smtClean="0"/>
              <a:t>Konsep</a:t>
            </a:r>
            <a:r>
              <a:rPr lang="en-US" sz="2800" dirty="0" smtClean="0"/>
              <a:t> AIDA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1. Attention (</a:t>
            </a:r>
            <a:r>
              <a:rPr lang="en-US" sz="2800" dirty="0" err="1" smtClean="0"/>
              <a:t>perhatian</a:t>
            </a:r>
            <a:r>
              <a:rPr lang="en-US" sz="2800" dirty="0" smtClean="0"/>
              <a:t>), </a:t>
            </a:r>
            <a:r>
              <a:rPr lang="en-US" sz="2800" dirty="0" err="1" smtClean="0"/>
              <a:t>misal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 </a:t>
            </a:r>
            <a:r>
              <a:rPr lang="en-US" sz="2800" dirty="0" err="1" smtClean="0"/>
              <a:t>spanduk</a:t>
            </a:r>
            <a:r>
              <a:rPr lang="en-US" sz="2800" dirty="0" smtClean="0"/>
              <a:t>, </a:t>
            </a:r>
            <a:r>
              <a:rPr lang="en-US" sz="2800" dirty="0" err="1" smtClean="0"/>
              <a:t>badut</a:t>
            </a:r>
            <a:endParaRPr lang="en-US" sz="2800" dirty="0" smtClean="0"/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2. Interest (</a:t>
            </a:r>
            <a:r>
              <a:rPr lang="en-US" sz="2800" dirty="0" err="1" smtClean="0"/>
              <a:t>ketertarikan</a:t>
            </a:r>
            <a:r>
              <a:rPr lang="en-US" sz="2800" dirty="0" smtClean="0"/>
              <a:t>),</a:t>
            </a:r>
            <a:r>
              <a:rPr lang="en-US" sz="2800" dirty="0" err="1" smtClean="0"/>
              <a:t>misal</a:t>
            </a:r>
            <a:r>
              <a:rPr lang="en-US" sz="2800" dirty="0" smtClean="0"/>
              <a:t> </a:t>
            </a:r>
            <a:r>
              <a:rPr lang="en-US" sz="2800" dirty="0" err="1" smtClean="0"/>
              <a:t>beli</a:t>
            </a:r>
            <a:r>
              <a:rPr lang="en-US" sz="2800" dirty="0" smtClean="0"/>
              <a:t> 2 gratis 1</a:t>
            </a:r>
          </a:p>
          <a:p>
            <a:pPr>
              <a:buNone/>
            </a:pPr>
            <a:r>
              <a:rPr lang="en-US" sz="2800" dirty="0" smtClean="0"/>
              <a:t>	3. Desire (</a:t>
            </a:r>
            <a:r>
              <a:rPr lang="en-US" sz="2800" dirty="0" err="1" smtClean="0"/>
              <a:t>keinginan</a:t>
            </a:r>
            <a:r>
              <a:rPr lang="en-US" sz="2800" dirty="0" smtClean="0"/>
              <a:t>), </a:t>
            </a:r>
            <a:r>
              <a:rPr lang="en-US" sz="2800" dirty="0" err="1" smtClean="0"/>
              <a:t>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penjelasan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keistimewaan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4. Action (</a:t>
            </a:r>
            <a:r>
              <a:rPr lang="en-US" sz="2800" dirty="0" err="1" smtClean="0"/>
              <a:t>tindakan</a:t>
            </a:r>
            <a:r>
              <a:rPr lang="en-US" sz="2800" dirty="0" smtClean="0"/>
              <a:t>)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berikan</a:t>
            </a:r>
            <a:r>
              <a:rPr lang="en-US" sz="2800" dirty="0" smtClean="0"/>
              <a:t> discount,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bs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cicilan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treng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281" y="228600"/>
            <a:ext cx="1872119" cy="1872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3154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tambah</a:t>
            </a:r>
            <a:r>
              <a:rPr lang="en-US" sz="3200" dirty="0" smtClean="0"/>
              <a:t>, </a:t>
            </a:r>
            <a:r>
              <a:rPr lang="en-US" sz="3200" dirty="0" err="1" smtClean="0"/>
              <a:t>kita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guna</a:t>
            </a:r>
            <a:r>
              <a:rPr lang="en-US" sz="3200" dirty="0" smtClean="0"/>
              <a:t> </a:t>
            </a:r>
            <a:r>
              <a:rPr lang="en-US" sz="3200" dirty="0" err="1" smtClean="0"/>
              <a:t>yg</a:t>
            </a:r>
            <a:r>
              <a:rPr lang="en-US" sz="3200" dirty="0" smtClean="0"/>
              <a:t>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tinggi</a:t>
            </a:r>
            <a:r>
              <a:rPr lang="en-US" sz="3200" dirty="0" smtClean="0"/>
              <a:t> </a:t>
            </a:r>
            <a:r>
              <a:rPr lang="en-US" sz="3200" dirty="0" err="1" smtClean="0"/>
              <a:t>dr</a:t>
            </a:r>
            <a:r>
              <a:rPr lang="en-US" sz="3200" dirty="0" smtClean="0"/>
              <a:t> </a:t>
            </a:r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tunai</a:t>
            </a:r>
            <a:r>
              <a:rPr lang="en-US" sz="3200" dirty="0" smtClean="0"/>
              <a:t> </a:t>
            </a:r>
            <a:r>
              <a:rPr lang="en-US" sz="3200" dirty="0" err="1" smtClean="0"/>
              <a:t>yg</a:t>
            </a:r>
            <a:r>
              <a:rPr lang="en-US" sz="3200" dirty="0" smtClean="0"/>
              <a:t> </a:t>
            </a:r>
            <a:r>
              <a:rPr lang="en-US" sz="3200" dirty="0" err="1" smtClean="0"/>
              <a:t>mereka</a:t>
            </a:r>
            <a:r>
              <a:rPr lang="en-US" sz="3200" dirty="0" smtClean="0"/>
              <a:t> </a:t>
            </a:r>
            <a:r>
              <a:rPr lang="en-US" sz="3200" dirty="0" err="1" smtClean="0"/>
              <a:t>keluarkan</a:t>
            </a:r>
            <a:endParaRPr lang="en-US" sz="3200" dirty="0" smtClean="0"/>
          </a:p>
          <a:p>
            <a:r>
              <a:rPr lang="en-US" sz="3200" dirty="0" smtClean="0"/>
              <a:t>Discount, HPP </a:t>
            </a:r>
            <a:r>
              <a:rPr lang="en-US" sz="3200" dirty="0" err="1" smtClean="0"/>
              <a:t>naikkan</a:t>
            </a:r>
            <a:r>
              <a:rPr lang="en-US" sz="3200" dirty="0" smtClean="0"/>
              <a:t> 10x </a:t>
            </a:r>
            <a:r>
              <a:rPr lang="en-US" sz="3200" dirty="0" err="1" smtClean="0"/>
              <a:t>lipat</a:t>
            </a:r>
            <a:r>
              <a:rPr lang="en-US" sz="3200" dirty="0" smtClean="0"/>
              <a:t>, </a:t>
            </a:r>
            <a:r>
              <a:rPr lang="en-US" sz="3200" dirty="0" err="1" smtClean="0"/>
              <a:t>selanjutnya</a:t>
            </a:r>
            <a:r>
              <a:rPr lang="en-US" sz="3200" dirty="0" smtClean="0"/>
              <a:t> </a:t>
            </a:r>
            <a:r>
              <a:rPr lang="en-US" sz="3200" dirty="0" err="1" smtClean="0"/>
              <a:t>diskon</a:t>
            </a:r>
            <a:r>
              <a:rPr lang="en-US" sz="3200" dirty="0" smtClean="0"/>
              <a:t> </a:t>
            </a:r>
            <a:r>
              <a:rPr lang="en-US" sz="3200" dirty="0" err="1" smtClean="0"/>
              <a:t>produk</a:t>
            </a:r>
            <a:r>
              <a:rPr lang="en-US" sz="3200" dirty="0" smtClean="0"/>
              <a:t> </a:t>
            </a:r>
            <a:r>
              <a:rPr lang="en-US" sz="3200" dirty="0" err="1" smtClean="0"/>
              <a:t>anda</a:t>
            </a:r>
            <a:r>
              <a:rPr lang="en-US" sz="3200" dirty="0" smtClean="0"/>
              <a:t> </a:t>
            </a:r>
            <a:r>
              <a:rPr lang="en-US" sz="3200" dirty="0" err="1" smtClean="0"/>
              <a:t>sampai</a:t>
            </a:r>
            <a:r>
              <a:rPr lang="en-US" sz="3200" dirty="0" smtClean="0"/>
              <a:t> 50%</a:t>
            </a:r>
          </a:p>
          <a:p>
            <a:r>
              <a:rPr lang="en-US" sz="3200" dirty="0" smtClean="0"/>
              <a:t>Internet marketing, </a:t>
            </a:r>
            <a:r>
              <a:rPr lang="en-US" sz="3200" dirty="0" err="1" smtClean="0"/>
              <a:t>teknik</a:t>
            </a:r>
            <a:r>
              <a:rPr lang="en-US" sz="3200" dirty="0" smtClean="0"/>
              <a:t> </a:t>
            </a:r>
            <a:r>
              <a:rPr lang="en-US" sz="3200" dirty="0" err="1" smtClean="0"/>
              <a:t>terbaru</a:t>
            </a:r>
            <a:r>
              <a:rPr lang="en-US" sz="3200" dirty="0" smtClean="0"/>
              <a:t> </a:t>
            </a:r>
            <a:r>
              <a:rPr lang="en-US" sz="3200" dirty="0" err="1" smtClean="0"/>
              <a:t>seiring</a:t>
            </a:r>
            <a:r>
              <a:rPr lang="en-US" sz="3200" dirty="0" smtClean="0"/>
              <a:t> dg </a:t>
            </a:r>
            <a:r>
              <a:rPr lang="en-US" sz="3200" dirty="0" err="1" smtClean="0"/>
              <a:t>perkembangan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teknologi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373765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PENJUALAN (SELLING)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M</a:t>
            </a:r>
            <a:r>
              <a:rPr lang="en-US" sz="2800" dirty="0" err="1" smtClean="0"/>
              <a:t>enjual</a:t>
            </a:r>
            <a:r>
              <a:rPr lang="en-US" sz="2800" dirty="0" smtClean="0"/>
              <a:t>??</a:t>
            </a:r>
          </a:p>
          <a:p>
            <a:r>
              <a:rPr lang="en-US" sz="2800" dirty="0" err="1" smtClean="0"/>
              <a:t>Pelanggan</a:t>
            </a:r>
            <a:r>
              <a:rPr lang="en-US" sz="2800" dirty="0" smtClean="0"/>
              <a:t> </a:t>
            </a:r>
            <a:r>
              <a:rPr lang="en-US" sz="2800" dirty="0" err="1" smtClean="0"/>
              <a:t>seumur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, </a:t>
            </a:r>
            <a:r>
              <a:rPr lang="en-US" sz="2800" dirty="0" err="1" smtClean="0"/>
              <a:t>jou</a:t>
            </a:r>
            <a:r>
              <a:rPr lang="en-US" sz="2800" dirty="0" smtClean="0"/>
              <a:t> </a:t>
            </a:r>
            <a:r>
              <a:rPr lang="en-US" sz="2800" dirty="0" err="1" smtClean="0"/>
              <a:t>girald</a:t>
            </a:r>
            <a:r>
              <a:rPr lang="en-US" sz="2800" dirty="0" smtClean="0"/>
              <a:t> </a:t>
            </a:r>
            <a:r>
              <a:rPr lang="en-US" sz="2800" dirty="0" err="1" smtClean="0"/>
              <a:t>seorang</a:t>
            </a:r>
            <a:r>
              <a:rPr lang="en-US" sz="2800" dirty="0" smtClean="0"/>
              <a:t> </a:t>
            </a:r>
            <a:r>
              <a:rPr lang="en-US" sz="2800" dirty="0" err="1" smtClean="0"/>
              <a:t>pedagang</a:t>
            </a:r>
            <a:r>
              <a:rPr lang="en-US" sz="2800" dirty="0" smtClean="0"/>
              <a:t> </a:t>
            </a:r>
            <a:r>
              <a:rPr lang="en-US" sz="2800" dirty="0" err="1" smtClean="0"/>
              <a:t>terbaik</a:t>
            </a:r>
            <a:r>
              <a:rPr lang="en-US" sz="2800" dirty="0" smtClean="0"/>
              <a:t> </a:t>
            </a:r>
            <a:r>
              <a:rPr lang="en-US" sz="2800" dirty="0" err="1" smtClean="0"/>
              <a:t>dunia</a:t>
            </a:r>
            <a:r>
              <a:rPr lang="en-US" sz="2800" dirty="0" smtClean="0"/>
              <a:t>,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menjadikan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pelangganya</a:t>
            </a:r>
            <a:r>
              <a:rPr lang="en-US" sz="2800" dirty="0" smtClean="0"/>
              <a:t> </a:t>
            </a:r>
            <a:r>
              <a:rPr lang="en-US" sz="2800" dirty="0" err="1" smtClean="0"/>
              <a:t>seumur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. </a:t>
            </a:r>
            <a:r>
              <a:rPr lang="en-US" sz="2800" dirty="0" err="1" smtClean="0"/>
              <a:t>Dia</a:t>
            </a:r>
            <a:r>
              <a:rPr lang="en-US" sz="2800" dirty="0" smtClean="0"/>
              <a:t> </a:t>
            </a:r>
            <a:r>
              <a:rPr lang="en-US" sz="2800" dirty="0" err="1" smtClean="0"/>
              <a:t>memakai</a:t>
            </a:r>
            <a:r>
              <a:rPr lang="en-US" sz="2800" dirty="0" smtClean="0"/>
              <a:t> </a:t>
            </a:r>
            <a:r>
              <a:rPr lang="en-US" sz="2800" dirty="0" err="1" smtClean="0"/>
              <a:t>konsep</a:t>
            </a:r>
            <a:r>
              <a:rPr lang="en-US" sz="2800" dirty="0" smtClean="0"/>
              <a:t> </a:t>
            </a:r>
            <a:r>
              <a:rPr lang="en-US" sz="2800" dirty="0" err="1" smtClean="0"/>
              <a:t>girald</a:t>
            </a:r>
            <a:r>
              <a:rPr lang="en-US" sz="2800" dirty="0" smtClean="0"/>
              <a:t> 250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konsep</a:t>
            </a:r>
            <a:r>
              <a:rPr lang="en-US" sz="2800" dirty="0" smtClean="0"/>
              <a:t> mailing 12 </a:t>
            </a:r>
            <a:r>
              <a:rPr lang="en-US" sz="2800" dirty="0" err="1" smtClean="0"/>
              <a:t>bulan</a:t>
            </a:r>
            <a:r>
              <a:rPr lang="en-US" sz="2800" dirty="0" smtClean="0"/>
              <a:t>. </a:t>
            </a:r>
            <a:r>
              <a:rPr lang="en-US" sz="2800" dirty="0" err="1" smtClean="0"/>
              <a:t>Hasilnya</a:t>
            </a:r>
            <a:r>
              <a:rPr lang="en-US" sz="2800" dirty="0" smtClean="0"/>
              <a:t> </a:t>
            </a:r>
            <a:r>
              <a:rPr lang="en-US" sz="2800" dirty="0" err="1" smtClean="0"/>
              <a:t>dia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menjual</a:t>
            </a:r>
            <a:r>
              <a:rPr lang="en-US" sz="2800" dirty="0" smtClean="0"/>
              <a:t> </a:t>
            </a:r>
            <a:r>
              <a:rPr lang="en-US" sz="2800" dirty="0" err="1" smtClean="0"/>
              <a:t>mobil</a:t>
            </a:r>
            <a:r>
              <a:rPr lang="en-US" sz="2800" dirty="0" smtClean="0"/>
              <a:t> 1500 </a:t>
            </a:r>
            <a:r>
              <a:rPr lang="en-US" sz="2800" dirty="0" err="1" smtClean="0"/>
              <a:t>dlm</a:t>
            </a:r>
            <a:r>
              <a:rPr lang="en-US" sz="2800" dirty="0" smtClean="0"/>
              <a:t> 1 </a:t>
            </a:r>
            <a:r>
              <a:rPr lang="en-US" sz="2800" dirty="0" err="1" smtClean="0"/>
              <a:t>tahun</a:t>
            </a:r>
            <a:r>
              <a:rPr lang="en-US" sz="2800" dirty="0" smtClean="0"/>
              <a:t>, </a:t>
            </a:r>
            <a:r>
              <a:rPr lang="en-US" sz="2800" dirty="0" err="1" smtClean="0"/>
              <a:t>atau</a:t>
            </a:r>
            <a:r>
              <a:rPr lang="en-US" sz="2800" dirty="0" smtClean="0"/>
              <a:t> 6 unit </a:t>
            </a:r>
            <a:r>
              <a:rPr lang="en-US" sz="2800" dirty="0" err="1" smtClean="0"/>
              <a:t>mbl</a:t>
            </a:r>
            <a:r>
              <a:rPr lang="en-US" sz="2800" dirty="0" smtClean="0"/>
              <a:t> per </a:t>
            </a:r>
            <a:r>
              <a:rPr lang="en-US" sz="2800" dirty="0" err="1" smtClean="0"/>
              <a:t>hari</a:t>
            </a:r>
            <a:r>
              <a:rPr lang="en-US" sz="2800" dirty="0" smtClean="0"/>
              <a:t>, </a:t>
            </a:r>
            <a:r>
              <a:rPr lang="en-US" sz="2800" dirty="0" err="1" smtClean="0"/>
              <a:t>Jou</a:t>
            </a:r>
            <a:r>
              <a:rPr lang="en-US" sz="2800" dirty="0" smtClean="0"/>
              <a:t> </a:t>
            </a:r>
            <a:r>
              <a:rPr lang="en-US" sz="2800" dirty="0" err="1" smtClean="0"/>
              <a:t>girald</a:t>
            </a:r>
            <a:r>
              <a:rPr lang="en-US" sz="2800" dirty="0" smtClean="0"/>
              <a:t> 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THE GUINESS BOOK OF WORLD RECORDS, PENJUAL TERBAIK DUNIA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602099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Penjual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menyenangkan</a:t>
            </a:r>
            <a:r>
              <a:rPr lang="en-US" sz="2400" dirty="0" smtClean="0"/>
              <a:t>, </a:t>
            </a:r>
            <a:r>
              <a:rPr lang="en-US" sz="2400" dirty="0" err="1" smtClean="0"/>
              <a:t>menjuallah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empaty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menempatkan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calon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</a:t>
            </a:r>
            <a:r>
              <a:rPr lang="en-US" sz="2400" dirty="0" smtClean="0"/>
              <a:t>, </a:t>
            </a:r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terus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menerus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terbaru</a:t>
            </a:r>
            <a:r>
              <a:rPr lang="en-US" sz="2400" dirty="0" smtClean="0"/>
              <a:t>..</a:t>
            </a:r>
            <a:r>
              <a:rPr lang="en-US" sz="2400" dirty="0" err="1" smtClean="0"/>
              <a:t>terlebih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membawa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tangan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perhatian</a:t>
            </a:r>
            <a:r>
              <a:rPr lang="en-US" sz="2400" dirty="0" smtClean="0"/>
              <a:t> lain,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spt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kekayaan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batas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Keluarlah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zona</a:t>
            </a:r>
            <a:r>
              <a:rPr lang="en-US" sz="2400" dirty="0" smtClean="0"/>
              <a:t> </a:t>
            </a:r>
            <a:r>
              <a:rPr lang="en-US" sz="2400" dirty="0" err="1" smtClean="0"/>
              <a:t>aman</a:t>
            </a:r>
            <a:r>
              <a:rPr lang="en-US" sz="2400" dirty="0" smtClean="0"/>
              <a:t>,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tdk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pernah</a:t>
            </a:r>
            <a:r>
              <a:rPr lang="en-US" sz="2400" dirty="0" smtClean="0"/>
              <a:t> </a:t>
            </a:r>
            <a:r>
              <a:rPr lang="en-US" sz="2400" dirty="0" err="1" smtClean="0"/>
              <a:t>tumbuh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sll</a:t>
            </a:r>
            <a:r>
              <a:rPr lang="en-US" sz="2400" dirty="0" smtClean="0"/>
              <a:t> </a:t>
            </a:r>
            <a:r>
              <a:rPr lang="en-US" sz="2400" dirty="0" err="1" smtClean="0"/>
              <a:t>merasa</a:t>
            </a:r>
            <a:r>
              <a:rPr lang="en-US" sz="2400" dirty="0" smtClean="0"/>
              <a:t> </a:t>
            </a:r>
            <a:r>
              <a:rPr lang="en-US" sz="2400" dirty="0" err="1" smtClean="0"/>
              <a:t>canggung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ragu-ragu</a:t>
            </a:r>
            <a:r>
              <a:rPr lang="en-US" sz="2400" dirty="0" smtClean="0"/>
              <a:t>,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mencoba</a:t>
            </a:r>
            <a:r>
              <a:rPr lang="en-US" sz="2400" dirty="0" smtClean="0"/>
              <a:t> </a:t>
            </a:r>
            <a:r>
              <a:rPr lang="en-US" sz="2400" dirty="0" err="1" smtClean="0"/>
              <a:t>sesuatu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baru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4" name="Picture 3" descr="streng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648200"/>
            <a:ext cx="1872119" cy="1872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612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BAB .CARA MEMPEROLEH MODAL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Berdasarkan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bentuknya,modal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dibagi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: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1. Tangible,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adalah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jenis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modal yang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bisa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dilihat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dirasakan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pegang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(cash money,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tanah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bangunan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kendaraan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peralatan,dsb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2. Intangible,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adalah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jenis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modal yang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bisa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dilihat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dirasakan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dipegang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keberanian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tekad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kemauan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semangat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koneksi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dsb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Peraturan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menjual</a:t>
            </a:r>
            <a:r>
              <a:rPr lang="en-US" sz="2800" dirty="0" smtClean="0"/>
              <a:t>, </a:t>
            </a:r>
            <a:r>
              <a:rPr lang="en-US" sz="2800" dirty="0" err="1" smtClean="0"/>
              <a:t>nomor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PELANGGAN SELALU BENAR, </a:t>
            </a:r>
            <a:r>
              <a:rPr lang="en-US" sz="2800" dirty="0" err="1" smtClean="0"/>
              <a:t>peraturan</a:t>
            </a:r>
            <a:r>
              <a:rPr lang="en-US" sz="2800" dirty="0" smtClean="0"/>
              <a:t> </a:t>
            </a:r>
            <a:r>
              <a:rPr lang="en-US" sz="2800" dirty="0" err="1" smtClean="0"/>
              <a:t>nomor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JIKA RAGU-RAGU MAKA KEMBALILAH PADA PERATURAN NO SATU</a:t>
            </a:r>
          </a:p>
          <a:p>
            <a:r>
              <a:rPr lang="en-US" sz="2800" dirty="0" smtClean="0"/>
              <a:t>ONE MORE, </a:t>
            </a:r>
            <a:r>
              <a:rPr lang="en-US" sz="2800" dirty="0" err="1" smtClean="0"/>
              <a:t>jangan</a:t>
            </a:r>
            <a:r>
              <a:rPr lang="en-US" sz="2800" dirty="0" smtClean="0"/>
              <a:t> </a:t>
            </a:r>
            <a:r>
              <a:rPr lang="en-US" sz="2800" dirty="0" err="1" smtClean="0"/>
              <a:t>tunggu</a:t>
            </a:r>
            <a:r>
              <a:rPr lang="en-US" sz="2800" dirty="0" smtClean="0"/>
              <a:t> </a:t>
            </a:r>
            <a:r>
              <a:rPr lang="en-US" sz="2800" dirty="0" err="1" smtClean="0"/>
              <a:t>sampe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</a:t>
            </a:r>
            <a:r>
              <a:rPr lang="en-US" sz="2800" dirty="0" err="1" smtClean="0"/>
              <a:t>datang</a:t>
            </a:r>
            <a:r>
              <a:rPr lang="en-US" sz="2800" dirty="0" smtClean="0"/>
              <a:t> </a:t>
            </a:r>
            <a:r>
              <a:rPr lang="en-US" sz="2800" dirty="0" err="1" smtClean="0"/>
              <a:t>tp</a:t>
            </a:r>
            <a:r>
              <a:rPr lang="en-US" sz="2800" dirty="0" smtClean="0"/>
              <a:t> </a:t>
            </a:r>
            <a:r>
              <a:rPr lang="en-US" sz="2800" dirty="0" err="1" smtClean="0"/>
              <a:t>keluarlah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cari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sebelum</a:t>
            </a:r>
            <a:r>
              <a:rPr lang="en-US" sz="2800" dirty="0" smtClean="0"/>
              <a:t> </a:t>
            </a:r>
            <a:r>
              <a:rPr lang="en-US" sz="2800" dirty="0" err="1" smtClean="0"/>
              <a:t>mendatangi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r>
              <a:rPr lang="en-US" sz="2800" dirty="0" smtClean="0"/>
              <a:t>..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335426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452600">
            <a:off x="1602771" y="2499123"/>
            <a:ext cx="6467254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LOBI DAN NEGOSIASI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533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475860140"/>
              </p:ext>
            </p:extLst>
          </p:nvPr>
        </p:nvGraphicFramePr>
        <p:xfrm>
          <a:off x="685800" y="457200"/>
          <a:ext cx="7924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738011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7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/>
          <a:p>
            <a:r>
              <a:rPr lang="en-US" b="1" dirty="0" err="1">
                <a:solidFill>
                  <a:schemeClr val="tx1">
                    <a:lumMod val="95000"/>
                  </a:schemeClr>
                </a:solidFill>
              </a:rPr>
              <a:t>Teknik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 soften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990600"/>
            <a:ext cx="5943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None/>
            </a:pPr>
            <a:r>
              <a:rPr lang="en-US" dirty="0" err="1">
                <a:solidFill>
                  <a:schemeClr val="bg1"/>
                </a:solidFill>
              </a:rPr>
              <a:t>Komunikasi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terbagi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verbal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non verbal.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negosiasi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peran</a:t>
            </a:r>
            <a:r>
              <a:rPr lang="en-US" dirty="0">
                <a:solidFill>
                  <a:schemeClr val="bg1"/>
                </a:solidFill>
              </a:rPr>
              <a:t> non verbal </a:t>
            </a:r>
            <a:r>
              <a:rPr lang="en-US" dirty="0" err="1">
                <a:solidFill>
                  <a:schemeClr val="bg1"/>
                </a:solidFill>
              </a:rPr>
              <a:t>punya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porsi</a:t>
            </a:r>
            <a:r>
              <a:rPr lang="en-US" dirty="0">
                <a:solidFill>
                  <a:schemeClr val="bg1"/>
                </a:solidFill>
              </a:rPr>
              <a:t> 93%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verbal 7%. </a:t>
            </a:r>
          </a:p>
        </p:txBody>
      </p:sp>
      <p:sp>
        <p:nvSpPr>
          <p:cNvPr id="5" name="Oval 4"/>
          <p:cNvSpPr/>
          <p:nvPr/>
        </p:nvSpPr>
        <p:spPr>
          <a:xfrm>
            <a:off x="1828800" y="2362200"/>
            <a:ext cx="4343400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None/>
            </a:pPr>
            <a:r>
              <a:rPr lang="en-US" dirty="0">
                <a:solidFill>
                  <a:schemeClr val="bg1"/>
                </a:solidFill>
              </a:rPr>
              <a:t>Soften </a:t>
            </a:r>
            <a:r>
              <a:rPr lang="en-US" dirty="0" err="1">
                <a:solidFill>
                  <a:schemeClr val="bg1"/>
                </a:solidFill>
              </a:rPr>
              <a:t>punya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arti</a:t>
            </a:r>
            <a:r>
              <a:rPr lang="en-US" dirty="0">
                <a:solidFill>
                  <a:schemeClr val="bg1"/>
                </a:solidFill>
              </a:rPr>
              <a:t> 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1.Smile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tersenyum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. Open (</a:t>
            </a:r>
            <a:r>
              <a:rPr lang="en-US" dirty="0" err="1">
                <a:solidFill>
                  <a:schemeClr val="bg1"/>
                </a:solidFill>
              </a:rPr>
              <a:t>terbuka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>
                <a:solidFill>
                  <a:schemeClr val="bg1"/>
                </a:solidFill>
              </a:rPr>
              <a:t>3. Forward lean 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(</a:t>
            </a:r>
            <a:r>
              <a:rPr lang="en-US" dirty="0" err="1">
                <a:solidFill>
                  <a:schemeClr val="bg1"/>
                </a:solidFill>
              </a:rPr>
              <a:t>mencondongkan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depan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None/>
            </a:pPr>
            <a:r>
              <a:rPr lang="en-US" dirty="0">
                <a:solidFill>
                  <a:schemeClr val="bg1"/>
                </a:solidFill>
              </a:rPr>
              <a:t>4. Touch (</a:t>
            </a:r>
            <a:r>
              <a:rPr lang="en-US" dirty="0" err="1">
                <a:solidFill>
                  <a:schemeClr val="bg1"/>
                </a:solidFill>
              </a:rPr>
              <a:t>sentuhan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None/>
            </a:pPr>
            <a:r>
              <a:rPr lang="en-US" dirty="0">
                <a:solidFill>
                  <a:schemeClr val="bg1"/>
                </a:solidFill>
              </a:rPr>
              <a:t>5. Eye (</a:t>
            </a:r>
            <a:r>
              <a:rPr lang="en-US" dirty="0" err="1">
                <a:solidFill>
                  <a:schemeClr val="bg1"/>
                </a:solidFill>
              </a:rPr>
              <a:t>kontak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mata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None/>
            </a:pPr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dirty="0" smtClean="0">
                <a:solidFill>
                  <a:schemeClr val="bg1"/>
                </a:solidFill>
              </a:rPr>
              <a:t>. Nod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mengangguk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67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negosiasi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1. Win-Win </a:t>
            </a:r>
            <a:r>
              <a:rPr lang="en-US" sz="2400" dirty="0"/>
              <a:t>solution</a:t>
            </a:r>
          </a:p>
          <a:p>
            <a:pPr marL="514350" indent="-51435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sama-sama</a:t>
            </a:r>
            <a:r>
              <a:rPr lang="en-US" sz="2400" dirty="0" smtClean="0"/>
              <a:t> </a:t>
            </a:r>
            <a:r>
              <a:rPr lang="en-US" sz="2400" dirty="0" err="1"/>
              <a:t>diuntungkan</a:t>
            </a:r>
            <a:endParaRPr lang="en-US" sz="2400" dirty="0"/>
          </a:p>
          <a:p>
            <a:pPr marL="514350" indent="-514350">
              <a:buNone/>
            </a:pPr>
            <a:r>
              <a:rPr lang="en-US" sz="2400" dirty="0"/>
              <a:t>2. The attitude drive</a:t>
            </a:r>
          </a:p>
          <a:p>
            <a:pPr marL="514350" indent="-514350">
              <a:buNone/>
            </a:pPr>
            <a:r>
              <a:rPr lang="en-US" sz="2400" dirty="0" smtClean="0"/>
              <a:t>       </a:t>
            </a:r>
            <a:r>
              <a:rPr lang="en-US" sz="2400" dirty="0" err="1" smtClean="0"/>
              <a:t>Negosiasi</a:t>
            </a:r>
            <a:r>
              <a:rPr lang="en-US" sz="2400" dirty="0" smtClean="0"/>
              <a:t> </a:t>
            </a:r>
            <a:r>
              <a:rPr lang="en-US" sz="2400" dirty="0" err="1"/>
              <a:t>utk</a:t>
            </a:r>
            <a:r>
              <a:rPr lang="en-US" sz="2400" dirty="0"/>
              <a:t>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mengenal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menyukai</a:t>
            </a:r>
            <a:r>
              <a:rPr lang="en-US" sz="2400" dirty="0"/>
              <a:t>, </a:t>
            </a:r>
            <a:r>
              <a:rPr lang="en-US" sz="2400" dirty="0" err="1"/>
              <a:t>mengarah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sama2 </a:t>
            </a:r>
            <a:r>
              <a:rPr lang="en-US" sz="2400" dirty="0" err="1"/>
              <a:t>menang</a:t>
            </a:r>
            <a:r>
              <a:rPr lang="en-US" sz="2400" dirty="0"/>
              <a:t>,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menyukai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mengarah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kebaikan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2165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4114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3. The </a:t>
            </a:r>
            <a:r>
              <a:rPr lang="en-US" sz="2400" dirty="0" err="1"/>
              <a:t>solutional</a:t>
            </a:r>
            <a:r>
              <a:rPr lang="en-US" sz="2400" dirty="0"/>
              <a:t> drive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lawan</a:t>
            </a:r>
            <a:r>
              <a:rPr lang="en-US" sz="2400" dirty="0"/>
              <a:t>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jalan</a:t>
            </a:r>
            <a:r>
              <a:rPr lang="en-US" sz="2400" dirty="0"/>
              <a:t> </a:t>
            </a:r>
            <a:r>
              <a:rPr lang="en-US" sz="2400" dirty="0" err="1"/>
              <a:t>terbaik</a:t>
            </a:r>
            <a:r>
              <a:rPr lang="en-US" sz="2400" dirty="0"/>
              <a:t>, </a:t>
            </a:r>
            <a:r>
              <a:rPr lang="en-US" sz="2400" dirty="0" err="1"/>
              <a:t>tdk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ancaman</a:t>
            </a:r>
            <a:r>
              <a:rPr lang="en-US" sz="2400" dirty="0"/>
              <a:t>, </a:t>
            </a:r>
            <a:r>
              <a:rPr lang="en-US" sz="2400" dirty="0" err="1"/>
              <a:t>jujur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ingin</a:t>
            </a:r>
            <a:r>
              <a:rPr lang="en-US" sz="2400" dirty="0"/>
              <a:t> sama2 </a:t>
            </a:r>
            <a:r>
              <a:rPr lang="en-US" sz="2400" dirty="0" err="1"/>
              <a:t>menang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4. The competitive drive</a:t>
            </a:r>
          </a:p>
          <a:p>
            <a:pPr>
              <a:buNone/>
            </a:pPr>
            <a:r>
              <a:rPr lang="en-US" sz="2400" dirty="0"/>
              <a:t>	Dialog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berkompetisi</a:t>
            </a:r>
            <a:r>
              <a:rPr lang="en-US" sz="2400" dirty="0"/>
              <a:t> (Dealer-</a:t>
            </a:r>
            <a:r>
              <a:rPr lang="en-US" sz="2400" dirty="0" err="1"/>
              <a:t>pembeli</a:t>
            </a:r>
            <a:r>
              <a:rPr lang="en-US" sz="2400" dirty="0"/>
              <a:t>-salesman)</a:t>
            </a:r>
          </a:p>
          <a:p>
            <a:pPr>
              <a:buNone/>
            </a:pPr>
            <a:r>
              <a:rPr lang="en-US" sz="2400" dirty="0"/>
              <a:t>5. The power of </a:t>
            </a:r>
            <a:r>
              <a:rPr lang="en-US" sz="2400" dirty="0" err="1"/>
              <a:t>compusion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membingungkan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lawan</a:t>
            </a:r>
            <a:r>
              <a:rPr lang="en-US" sz="2400" dirty="0"/>
              <a:t>, </a:t>
            </a:r>
            <a:r>
              <a:rPr lang="en-US" sz="2400" dirty="0" err="1"/>
              <a:t>stlh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diarahkan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2805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14400"/>
            <a:ext cx="7924800" cy="4800600"/>
          </a:xfrm>
        </p:spPr>
        <p:txBody>
          <a:bodyPr>
            <a:normAutofit/>
          </a:bodyPr>
          <a:lstStyle/>
          <a:p>
            <a:pPr lvl="0">
              <a:buClr>
                <a:srgbClr val="DC9E1F"/>
              </a:buClr>
              <a:buNone/>
            </a:pPr>
            <a:r>
              <a:rPr lang="en-US" sz="2400" dirty="0"/>
              <a:t>6.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nibling</a:t>
            </a:r>
            <a:endParaRPr lang="en-US" sz="2400" dirty="0"/>
          </a:p>
          <a:p>
            <a:pPr lvl="0">
              <a:buClr>
                <a:srgbClr val="DC9E1F"/>
              </a:buClr>
              <a:buNone/>
            </a:pPr>
            <a:r>
              <a:rPr lang="en-US" sz="2400" dirty="0"/>
              <a:t>	</a:t>
            </a:r>
            <a:r>
              <a:rPr lang="en-US" sz="2400" dirty="0" err="1"/>
              <a:t>Permintaan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bertahap</a:t>
            </a:r>
            <a:r>
              <a:rPr lang="en-US" sz="2400" dirty="0"/>
              <a:t>.</a:t>
            </a:r>
          </a:p>
          <a:p>
            <a:pPr lvl="0">
              <a:buClr>
                <a:srgbClr val="DC9E1F"/>
              </a:buClr>
              <a:buNone/>
            </a:pPr>
            <a:r>
              <a:rPr lang="en-US" sz="2400" dirty="0"/>
              <a:t>7.Teknik vise</a:t>
            </a:r>
          </a:p>
          <a:p>
            <a:pPr lvl="0">
              <a:buClr>
                <a:srgbClr val="DC9E1F"/>
              </a:buClr>
              <a:buNone/>
            </a:pPr>
            <a:r>
              <a:rPr lang="en-US" sz="2400" dirty="0"/>
              <a:t>	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menawar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murah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menjual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endParaRPr lang="en-US" sz="2400" dirty="0"/>
          </a:p>
          <a:p>
            <a:pPr lvl="0">
              <a:buClr>
                <a:srgbClr val="DC9E1F"/>
              </a:buClr>
              <a:buNone/>
            </a:pPr>
            <a:r>
              <a:rPr lang="en-US" sz="2400" dirty="0"/>
              <a:t>8. </a:t>
            </a:r>
            <a:r>
              <a:rPr lang="en-US" sz="2400" dirty="0" err="1"/>
              <a:t>Teknik</a:t>
            </a:r>
            <a:r>
              <a:rPr lang="en-US" sz="2400" dirty="0"/>
              <a:t> trade off</a:t>
            </a:r>
          </a:p>
          <a:p>
            <a:pPr lvl="0">
              <a:buClr>
                <a:srgbClr val="DC9E1F"/>
              </a:buClr>
              <a:buNone/>
            </a:pPr>
            <a:r>
              <a:rPr lang="en-US" sz="2400" dirty="0"/>
              <a:t>	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lawan</a:t>
            </a:r>
            <a:r>
              <a:rPr lang="en-US" sz="2400" dirty="0"/>
              <a:t> </a:t>
            </a:r>
            <a:r>
              <a:rPr lang="en-US" sz="2400" dirty="0" err="1"/>
              <a:t>minta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(</a:t>
            </a:r>
            <a:r>
              <a:rPr lang="en-US" sz="2400" dirty="0" err="1"/>
              <a:t>konsesi</a:t>
            </a:r>
            <a:r>
              <a:rPr lang="en-US" sz="2400" dirty="0"/>
              <a:t>).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minta</a:t>
            </a:r>
            <a:r>
              <a:rPr lang="en-US" sz="2400" dirty="0"/>
              <a:t> </a:t>
            </a:r>
            <a:r>
              <a:rPr lang="en-US" sz="2400" dirty="0" err="1"/>
              <a:t>balasan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 smtClean="0"/>
              <a:t>permintaanya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126774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7924800" cy="654032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4282" y="714356"/>
            <a:ext cx="8320118" cy="6143644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Rencana</a:t>
            </a:r>
            <a:r>
              <a:rPr lang="en-US" sz="2000" dirty="0" smtClean="0"/>
              <a:t> </a:t>
            </a:r>
            <a:r>
              <a:rPr lang="en-US" sz="2000" dirty="0" err="1" smtClean="0"/>
              <a:t>Anggaran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 SOTO </a:t>
            </a:r>
            <a:r>
              <a:rPr lang="en-US" sz="2000" dirty="0" err="1" smtClean="0"/>
              <a:t>Cak</a:t>
            </a:r>
            <a:r>
              <a:rPr lang="en-US" sz="2000" dirty="0" smtClean="0"/>
              <a:t> Mat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Jual</a:t>
            </a:r>
            <a:r>
              <a:rPr lang="en-US" sz="2000" dirty="0" smtClean="0"/>
              <a:t> per </a:t>
            </a:r>
            <a:r>
              <a:rPr lang="en-US" sz="2000" dirty="0" err="1" smtClean="0"/>
              <a:t>Mangkuk</a:t>
            </a:r>
            <a:r>
              <a:rPr lang="en-US" sz="2000" dirty="0" smtClean="0"/>
              <a:t>                          10.000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Produksi</a:t>
            </a:r>
            <a:r>
              <a:rPr lang="en-US" sz="2000" dirty="0" smtClean="0"/>
              <a:t>                             6.000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Laba</a:t>
            </a:r>
            <a:r>
              <a:rPr lang="en-US" sz="2000" dirty="0" smtClean="0"/>
              <a:t> </a:t>
            </a:r>
            <a:r>
              <a:rPr lang="en-US" sz="2000" b="1" dirty="0" smtClean="0"/>
              <a:t>                            4.000 </a:t>
            </a:r>
          </a:p>
          <a:p>
            <a:r>
              <a:rPr lang="en-US" sz="2000" i="1" dirty="0" err="1" smtClean="0"/>
              <a:t>Biaya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Gaji</a:t>
            </a:r>
            <a:r>
              <a:rPr lang="en-US" sz="2000" dirty="0" smtClean="0"/>
              <a:t> </a:t>
            </a:r>
            <a:r>
              <a:rPr lang="en-US" sz="2000" dirty="0" err="1" smtClean="0"/>
              <a:t>Karyawan</a:t>
            </a:r>
            <a:r>
              <a:rPr lang="en-US" sz="2000" dirty="0" smtClean="0"/>
              <a:t>                        500.000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Listrik</a:t>
            </a:r>
            <a:r>
              <a:rPr lang="en-US" sz="2000" dirty="0" smtClean="0"/>
              <a:t>                          50.000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Iuran</a:t>
            </a:r>
            <a:r>
              <a:rPr lang="en-US" sz="2000" dirty="0" smtClean="0"/>
              <a:t> </a:t>
            </a:r>
            <a:r>
              <a:rPr lang="en-US" sz="2000" dirty="0" err="1" smtClean="0"/>
              <a:t>Kebersihan</a:t>
            </a:r>
            <a:r>
              <a:rPr lang="en-US" sz="2000" dirty="0" smtClean="0"/>
              <a:t>                          10.000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Sewa</a:t>
            </a:r>
            <a:r>
              <a:rPr lang="en-US" sz="2000" dirty="0" smtClean="0"/>
              <a:t> Stand                        600.000 </a:t>
            </a:r>
            <a:r>
              <a:rPr lang="en-US" sz="2000" b="1" dirty="0" smtClean="0"/>
              <a:t>                  </a:t>
            </a:r>
            <a:endParaRPr lang="en-US" sz="2000" b="1" dirty="0" smtClean="0"/>
          </a:p>
          <a:p>
            <a:r>
              <a:rPr lang="en-US" sz="2000" b="1" dirty="0" smtClean="0"/>
              <a:t> total </a:t>
            </a:r>
            <a:r>
              <a:rPr lang="en-US" sz="2000" b="1" dirty="0" err="1" smtClean="0"/>
              <a:t>biaya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tetap</a:t>
            </a:r>
            <a:r>
              <a:rPr lang="en-US" sz="2000" b="1" dirty="0" smtClean="0"/>
              <a:t> 1.160.000</a:t>
            </a:r>
            <a:endParaRPr lang="en-US" sz="2000" b="1" dirty="0" smtClean="0"/>
          </a:p>
          <a:p>
            <a:r>
              <a:rPr lang="en-US" sz="2000" b="1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kenaikan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sewa</a:t>
            </a:r>
            <a:r>
              <a:rPr lang="en-US" sz="2000" dirty="0" smtClean="0"/>
              <a:t> stand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720000 </a:t>
            </a:r>
          </a:p>
          <a:p>
            <a:r>
              <a:rPr lang="en-US" sz="2000" dirty="0" smtClean="0"/>
              <a:t>Total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 </a:t>
            </a:r>
            <a:r>
              <a:rPr lang="en-US" sz="2000" b="1" dirty="0" smtClean="0"/>
              <a:t>                   1.280.000</a:t>
            </a:r>
          </a:p>
          <a:p>
            <a:r>
              <a:rPr lang="en-US" sz="2000" b="1" dirty="0" smtClean="0"/>
              <a:t> </a:t>
            </a:r>
            <a:r>
              <a:rPr lang="en-US" sz="2000" i="1" dirty="0" err="1" smtClean="0"/>
              <a:t>Biaya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Variabel</a:t>
            </a:r>
            <a:r>
              <a:rPr lang="en-US" sz="2000" dirty="0" smtClean="0"/>
              <a:t> </a:t>
            </a:r>
            <a:r>
              <a:rPr lang="en-US" sz="2000" dirty="0" err="1" smtClean="0"/>
              <a:t>Kenaikan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baku</a:t>
            </a:r>
            <a:r>
              <a:rPr lang="en-US" sz="2000" dirty="0" smtClean="0"/>
              <a:t> : </a:t>
            </a:r>
            <a:r>
              <a:rPr lang="en-US" sz="2000" dirty="0" err="1" smtClean="0"/>
              <a:t>beras</a:t>
            </a:r>
            <a:r>
              <a:rPr lang="en-US" sz="2000" dirty="0" smtClean="0"/>
              <a:t>, </a:t>
            </a:r>
            <a:r>
              <a:rPr lang="en-US" sz="2000" dirty="0" err="1" smtClean="0"/>
              <a:t>daging</a:t>
            </a:r>
            <a:r>
              <a:rPr lang="en-US" sz="2000" dirty="0" smtClean="0"/>
              <a:t> </a:t>
            </a:r>
            <a:r>
              <a:rPr lang="en-US" sz="2000" dirty="0" err="1" smtClean="0"/>
              <a:t>sapi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bumbu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Produksi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                            6.800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57166"/>
            <a:ext cx="7924800" cy="614366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Perhitungan</a:t>
            </a:r>
            <a:r>
              <a:rPr lang="en-US" sz="2400" b="1" dirty="0" smtClean="0"/>
              <a:t> BEP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UNIT :</a:t>
            </a:r>
          </a:p>
          <a:p>
            <a:r>
              <a:rPr lang="en-US" sz="2400" dirty="0" smtClean="0"/>
              <a:t> =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/ </a:t>
            </a:r>
            <a:r>
              <a:rPr lang="en-US" sz="2400" dirty="0" err="1" smtClean="0"/>
              <a:t>harga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penjualan-biaya</a:t>
            </a:r>
            <a:r>
              <a:rPr lang="en-US" sz="2400" dirty="0" smtClean="0"/>
              <a:t> </a:t>
            </a:r>
            <a:r>
              <a:rPr lang="en-US" sz="2400" dirty="0" err="1" smtClean="0"/>
              <a:t>variabel</a:t>
            </a:r>
            <a:endParaRPr lang="en-US" sz="2400" dirty="0" smtClean="0"/>
          </a:p>
          <a:p>
            <a:r>
              <a:rPr lang="en-US" sz="2400" dirty="0" smtClean="0"/>
              <a:t> = 1280000/10000-6800</a:t>
            </a:r>
          </a:p>
          <a:p>
            <a:r>
              <a:rPr lang="en-US" sz="2400" dirty="0" smtClean="0"/>
              <a:t> = 1280000/3200</a:t>
            </a:r>
          </a:p>
          <a:p>
            <a:r>
              <a:rPr lang="en-US" sz="2400" dirty="0" smtClean="0"/>
              <a:t> = 400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impas</a:t>
            </a:r>
            <a:r>
              <a:rPr lang="en-US" sz="2400" dirty="0" smtClean="0"/>
              <a:t> (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rugi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untung</a:t>
            </a:r>
            <a:r>
              <a:rPr lang="en-US" sz="2400" dirty="0" smtClean="0"/>
              <a:t> )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menjual</a:t>
            </a:r>
            <a:r>
              <a:rPr lang="en-US" sz="2400" dirty="0" smtClean="0"/>
              <a:t> 400 </a:t>
            </a:r>
            <a:r>
              <a:rPr lang="en-US" sz="2400" dirty="0" err="1" smtClean="0"/>
              <a:t>mangkuk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Perhitungan</a:t>
            </a:r>
            <a:r>
              <a:rPr lang="en-US" sz="2400" b="1" dirty="0" smtClean="0"/>
              <a:t> BEP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RUPIAH</a:t>
            </a:r>
          </a:p>
          <a:p>
            <a:r>
              <a:rPr lang="en-US" sz="2400" dirty="0" smtClean="0"/>
              <a:t> =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/ margin per unit/ </a:t>
            </a:r>
            <a:r>
              <a:rPr lang="en-US" sz="2400" dirty="0" err="1" smtClean="0"/>
              <a:t>harga</a:t>
            </a:r>
            <a:r>
              <a:rPr lang="en-US" sz="2400" dirty="0" smtClean="0"/>
              <a:t> per unit</a:t>
            </a:r>
          </a:p>
          <a:p>
            <a:r>
              <a:rPr lang="en-US" sz="2400" dirty="0" smtClean="0"/>
              <a:t> = 1280000/ 3200/10000</a:t>
            </a:r>
          </a:p>
          <a:p>
            <a:r>
              <a:rPr lang="en-US" sz="2400" dirty="0" smtClean="0"/>
              <a:t> = 1280000/0,32</a:t>
            </a:r>
          </a:p>
          <a:p>
            <a:r>
              <a:rPr lang="en-US" sz="2400" dirty="0" smtClean="0"/>
              <a:t> = 4000000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impas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rupiah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omzet</a:t>
            </a:r>
            <a:r>
              <a:rPr lang="en-US" sz="2400" dirty="0" smtClean="0"/>
              <a:t> </a:t>
            </a:r>
            <a:r>
              <a:rPr lang="en-US" sz="2400" dirty="0" err="1" smtClean="0"/>
              <a:t>Rp</a:t>
            </a:r>
            <a:r>
              <a:rPr lang="en-US" sz="2400" dirty="0" smtClean="0"/>
              <a:t>. 4.000.000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TERIMA KASIH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TO BE THE GOLDEN GENERATION </a:t>
            </a:r>
          </a:p>
          <a:p>
            <a:pPr marL="0" indent="0" algn="ctr">
              <a:buNone/>
            </a:pPr>
            <a:r>
              <a:rPr lang="en-US" sz="4000" dirty="0" smtClean="0"/>
              <a:t>with ENTERPRENEURSHIP </a:t>
            </a:r>
            <a:r>
              <a:rPr lang="en-US" sz="4000" dirty="0" smtClean="0">
                <a:sym typeface="Wingdings" pitchFamily="2" charset="2"/>
              </a:rPr>
              <a:t></a:t>
            </a:r>
            <a:endParaRPr lang="en-US" sz="4000" dirty="0"/>
          </a:p>
        </p:txBody>
      </p:sp>
      <p:pic>
        <p:nvPicPr>
          <p:cNvPr id="4" name="Picture 3" descr="clip_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2281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799 0.00023 L -1.0316 0.0002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Berdasarkan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jenisnya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modal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dibagi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: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Modal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investasi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adalah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jenis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modal yang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digunakan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utk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investasi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misal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pembelian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tanah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bangunan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pembelian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peralatan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pembelian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alat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transportasi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dsb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Modal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kerja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usaha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adalah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jenis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modal yang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digunakan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kebutuhan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perputaran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bisnis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operasional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perusahaan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Misal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pembelian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baku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gaji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karyawan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promosi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listrik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transportasi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dsb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Bersadarkan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sumbernya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maka</a:t>
            </a:r>
            <a:r>
              <a:rPr lang="en-US" dirty="0" smtClean="0">
                <a:solidFill>
                  <a:srgbClr val="00B0F0"/>
                </a:solidFill>
              </a:rPr>
              <a:t> modal </a:t>
            </a:r>
            <a:r>
              <a:rPr lang="en-US" dirty="0" err="1" smtClean="0">
                <a:solidFill>
                  <a:srgbClr val="00B0F0"/>
                </a:solidFill>
              </a:rPr>
              <a:t>dibagi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menjadi</a:t>
            </a:r>
            <a:r>
              <a:rPr lang="en-US" dirty="0" smtClean="0">
                <a:solidFill>
                  <a:srgbClr val="00B0F0"/>
                </a:solidFill>
              </a:rPr>
              <a:t> :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1. Modal </a:t>
            </a:r>
            <a:r>
              <a:rPr lang="en-US" dirty="0" err="1" smtClean="0">
                <a:solidFill>
                  <a:srgbClr val="00B0F0"/>
                </a:solidFill>
              </a:rPr>
              <a:t>sendiri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adalah</a:t>
            </a:r>
            <a:r>
              <a:rPr lang="en-US" dirty="0" smtClean="0">
                <a:solidFill>
                  <a:srgbClr val="00B0F0"/>
                </a:solidFill>
              </a:rPr>
              <a:t> modal yang </a:t>
            </a:r>
            <a:r>
              <a:rPr lang="en-US" dirty="0" err="1" smtClean="0">
                <a:solidFill>
                  <a:srgbClr val="00B0F0"/>
                </a:solidFill>
              </a:rPr>
              <a:t>berasal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dari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dirinya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sendiri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  <a:r>
              <a:rPr lang="en-US" dirty="0" err="1" smtClean="0">
                <a:solidFill>
                  <a:srgbClr val="00B0F0"/>
                </a:solidFill>
              </a:rPr>
              <a:t>Bisa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dalam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bentuk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dana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tunai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ataupun</a:t>
            </a:r>
            <a:r>
              <a:rPr lang="en-US" dirty="0" smtClean="0">
                <a:solidFill>
                  <a:srgbClr val="00B0F0"/>
                </a:solidFill>
              </a:rPr>
              <a:t> non </a:t>
            </a:r>
            <a:r>
              <a:rPr lang="en-US" dirty="0" err="1" smtClean="0">
                <a:solidFill>
                  <a:srgbClr val="00B0F0"/>
                </a:solidFill>
              </a:rPr>
              <a:t>tunai</a:t>
            </a:r>
            <a:r>
              <a:rPr lang="en-US" dirty="0" smtClean="0">
                <a:solidFill>
                  <a:srgbClr val="00B0F0"/>
                </a:solidFill>
              </a:rPr>
              <a:t> (</a:t>
            </a:r>
            <a:r>
              <a:rPr lang="en-US" dirty="0" err="1" smtClean="0">
                <a:solidFill>
                  <a:srgbClr val="00B0F0"/>
                </a:solidFill>
              </a:rPr>
              <a:t>tanah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bangunan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kendaraan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r>
              <a:rPr lang="en-US" dirty="0" err="1" smtClean="0">
                <a:solidFill>
                  <a:srgbClr val="00B0F0"/>
                </a:solidFill>
              </a:rPr>
              <a:t>ataupun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dengan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jual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saham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2. Modal </a:t>
            </a:r>
            <a:r>
              <a:rPr lang="en-US" dirty="0" err="1" smtClean="0">
                <a:solidFill>
                  <a:srgbClr val="00B0F0"/>
                </a:solidFill>
              </a:rPr>
              <a:t>asing</a:t>
            </a:r>
            <a:r>
              <a:rPr lang="en-US" dirty="0" smtClean="0">
                <a:solidFill>
                  <a:srgbClr val="00B0F0"/>
                </a:solidFill>
              </a:rPr>
              <a:t>/</a:t>
            </a:r>
            <a:r>
              <a:rPr lang="en-US" dirty="0" err="1" smtClean="0">
                <a:solidFill>
                  <a:srgbClr val="00B0F0"/>
                </a:solidFill>
              </a:rPr>
              <a:t>luar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adalah</a:t>
            </a:r>
            <a:r>
              <a:rPr lang="en-US" dirty="0" smtClean="0">
                <a:solidFill>
                  <a:srgbClr val="00B0F0"/>
                </a:solidFill>
              </a:rPr>
              <a:t> modal yang </a:t>
            </a:r>
            <a:r>
              <a:rPr lang="en-US" dirty="0" err="1" smtClean="0">
                <a:solidFill>
                  <a:srgbClr val="00B0F0"/>
                </a:solidFill>
              </a:rPr>
              <a:t>berasal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dari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luar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  <a:r>
              <a:rPr lang="en-US" dirty="0" err="1" smtClean="0">
                <a:solidFill>
                  <a:srgbClr val="00B0F0"/>
                </a:solidFill>
              </a:rPr>
              <a:t>Misal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pinjaman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keluarga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pinjaman</a:t>
            </a:r>
            <a:r>
              <a:rPr lang="en-US" dirty="0" smtClean="0">
                <a:solidFill>
                  <a:srgbClr val="00B0F0"/>
                </a:solidFill>
              </a:rPr>
              <a:t> bank, </a:t>
            </a:r>
            <a:r>
              <a:rPr lang="en-US" dirty="0" err="1" smtClean="0">
                <a:solidFill>
                  <a:srgbClr val="00B0F0"/>
                </a:solidFill>
              </a:rPr>
              <a:t>atau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perusahaan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tertentu</a:t>
            </a:r>
            <a:r>
              <a:rPr lang="en-US" dirty="0" smtClean="0">
                <a:solidFill>
                  <a:srgbClr val="00B0F0"/>
                </a:solidFill>
              </a:rPr>
              <a:t> (WNA) </a:t>
            </a:r>
            <a:r>
              <a:rPr lang="en-US" dirty="0" err="1" smtClean="0">
                <a:solidFill>
                  <a:srgbClr val="00B0F0"/>
                </a:solidFill>
              </a:rPr>
              <a:t>atau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bantuan</a:t>
            </a:r>
            <a:r>
              <a:rPr lang="en-US" dirty="0" smtClean="0">
                <a:solidFill>
                  <a:srgbClr val="00B0F0"/>
                </a:solidFill>
              </a:rPr>
              <a:t> modal </a:t>
            </a:r>
            <a:r>
              <a:rPr lang="en-US" dirty="0" err="1" smtClean="0">
                <a:solidFill>
                  <a:srgbClr val="00B0F0"/>
                </a:solidFill>
              </a:rPr>
              <a:t>dari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pemerintah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BAB. TRANSAKSI PEMBAYARAN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740116568"/>
              </p:ext>
            </p:extLst>
          </p:nvPr>
        </p:nvGraphicFramePr>
        <p:xfrm>
          <a:off x="1428728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074163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7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1341438"/>
          </a:xfrm>
        </p:spPr>
        <p:txBody>
          <a:bodyPr/>
          <a:lstStyle/>
          <a:p>
            <a:r>
              <a:rPr lang="en-US" dirty="0" smtClean="0"/>
              <a:t>JENIS-JENIS BANK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1. </a:t>
            </a:r>
            <a:r>
              <a:rPr lang="en-US" sz="2000" dirty="0" err="1" smtClean="0"/>
              <a:t>Dilihat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segi</a:t>
            </a:r>
            <a:r>
              <a:rPr lang="en-US" sz="2000" dirty="0" smtClean="0"/>
              <a:t> </a:t>
            </a:r>
            <a:r>
              <a:rPr lang="en-US" sz="2000" dirty="0" err="1" smtClean="0"/>
              <a:t>fungsinya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838200"/>
          </a:xfrm>
        </p:spPr>
        <p:txBody>
          <a:bodyPr/>
          <a:lstStyle/>
          <a:p>
            <a:r>
              <a:rPr lang="en-US" dirty="0" smtClean="0"/>
              <a:t>Bank </a:t>
            </a:r>
            <a:r>
              <a:rPr lang="en-US" dirty="0" err="1" smtClean="0"/>
              <a:t>umum</a:t>
            </a:r>
            <a:r>
              <a:rPr lang="en-US" dirty="0" smtClean="0"/>
              <a:t>/bank </a:t>
            </a:r>
            <a:r>
              <a:rPr lang="en-US" dirty="0" err="1" smtClean="0"/>
              <a:t>komersial</a:t>
            </a:r>
            <a:endParaRPr lang="en-US" dirty="0" smtClean="0"/>
          </a:p>
          <a:p>
            <a:r>
              <a:rPr lang="en-US" dirty="0" smtClean="0"/>
              <a:t>Bank </a:t>
            </a:r>
            <a:r>
              <a:rPr lang="en-US" dirty="0" err="1" smtClean="0"/>
              <a:t>Perkreditan</a:t>
            </a:r>
            <a:r>
              <a:rPr lang="en-US" dirty="0" smtClean="0"/>
              <a:t> Rakyat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514600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2</a:t>
            </a:r>
            <a:r>
              <a:rPr lang="en-US" sz="2000" dirty="0" smtClean="0"/>
              <a:t>. </a:t>
            </a:r>
            <a:r>
              <a:rPr lang="en-US" sz="2000" dirty="0" err="1" smtClean="0"/>
              <a:t>Dilihat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segi</a:t>
            </a:r>
            <a:r>
              <a:rPr lang="en-US" sz="2000" dirty="0" smtClean="0"/>
              <a:t> </a:t>
            </a:r>
            <a:r>
              <a:rPr lang="en-US" sz="2000" dirty="0" err="1" smtClean="0"/>
              <a:t>kepemilikannya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2812" y="3085010"/>
            <a:ext cx="7924800" cy="247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Bank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(</a:t>
            </a:r>
            <a:r>
              <a:rPr lang="en-US" dirty="0" err="1" smtClean="0"/>
              <a:t>bri</a:t>
            </a:r>
            <a:r>
              <a:rPr lang="en-US" dirty="0" smtClean="0"/>
              <a:t>, </a:t>
            </a:r>
            <a:r>
              <a:rPr lang="en-US" dirty="0" err="1" smtClean="0"/>
              <a:t>bni</a:t>
            </a:r>
            <a:r>
              <a:rPr lang="en-US" dirty="0" smtClean="0"/>
              <a:t>, </a:t>
            </a:r>
            <a:r>
              <a:rPr lang="en-US" dirty="0" err="1" smtClean="0"/>
              <a:t>mandiri</a:t>
            </a:r>
            <a:r>
              <a:rPr lang="en-US" dirty="0" smtClean="0"/>
              <a:t>, bpd)</a:t>
            </a:r>
            <a:endParaRPr lang="en-US" dirty="0" smtClean="0"/>
          </a:p>
          <a:p>
            <a:r>
              <a:rPr lang="en-US" dirty="0" smtClean="0"/>
              <a:t>Bank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(</a:t>
            </a:r>
            <a:r>
              <a:rPr lang="en-US" dirty="0" err="1" smtClean="0"/>
              <a:t>bca</a:t>
            </a:r>
            <a:r>
              <a:rPr lang="en-US" dirty="0" smtClean="0"/>
              <a:t>, </a:t>
            </a:r>
            <a:r>
              <a:rPr lang="en-US" dirty="0" err="1" smtClean="0"/>
              <a:t>danamon</a:t>
            </a:r>
            <a:r>
              <a:rPr lang="en-US" dirty="0" smtClean="0"/>
              <a:t>, </a:t>
            </a:r>
            <a:r>
              <a:rPr lang="en-US" dirty="0" err="1" smtClean="0"/>
              <a:t>muammalat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Bank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koperasi</a:t>
            </a:r>
            <a:r>
              <a:rPr lang="en-US" dirty="0" smtClean="0"/>
              <a:t> (</a:t>
            </a:r>
            <a:r>
              <a:rPr lang="en-US" dirty="0" err="1" smtClean="0"/>
              <a:t>bukopin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Bank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(</a:t>
            </a:r>
            <a:r>
              <a:rPr lang="en-US" dirty="0" err="1" smtClean="0"/>
              <a:t>amro</a:t>
            </a:r>
            <a:r>
              <a:rPr lang="en-US" dirty="0" smtClean="0"/>
              <a:t> bank, city bank, bank of </a:t>
            </a:r>
            <a:r>
              <a:rPr lang="en-US" dirty="0" err="1" smtClean="0"/>
              <a:t>tokyo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Bank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campuran</a:t>
            </a:r>
            <a:r>
              <a:rPr lang="en-US" dirty="0" smtClean="0"/>
              <a:t> (inter pacific bank)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856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1877</Words>
  <Application>Microsoft Office PowerPoint</Application>
  <PresentationFormat>On-screen Show (4:3)</PresentationFormat>
  <Paragraphs>294</Paragraphs>
  <Slides>59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Horizon</vt:lpstr>
      <vt:lpstr>Office Theme</vt:lpstr>
      <vt:lpstr>Chart</vt:lpstr>
      <vt:lpstr>RESUME KULIAH KEWIRAUSAHAAN</vt:lpstr>
      <vt:lpstr>Slide 2</vt:lpstr>
      <vt:lpstr>Slide 3</vt:lpstr>
      <vt:lpstr>Slide 4</vt:lpstr>
      <vt:lpstr>BAB .CARA MEMPEROLEH MODAL</vt:lpstr>
      <vt:lpstr>Slide 6</vt:lpstr>
      <vt:lpstr>Slide 7</vt:lpstr>
      <vt:lpstr>BAB. TRANSAKSI PEMBAYARAN</vt:lpstr>
      <vt:lpstr>JENIS-JENIS BANK  1. Dilihat dari segi fungsinya</vt:lpstr>
      <vt:lpstr>JENIS-JENIS BANK  3. Dilihat dari segi status</vt:lpstr>
      <vt:lpstr>PERBEDAAN BANK KONVENSIONAL DAN SYARIAH</vt:lpstr>
      <vt:lpstr>Mekanisme perhitungan bagi hasil dalam ekonomi syariah :</vt:lpstr>
      <vt:lpstr>JENIS-JENIS PEMBIAYAAN OLEH BANK SYARIAH :</vt:lpstr>
      <vt:lpstr>Simpanan  jenis simpanan yang ada di bank konvensional :</vt:lpstr>
      <vt:lpstr>jenis simpanan yang ada di bank syariah : </vt:lpstr>
      <vt:lpstr>Sarana penarikan  Sarana penarikan untuk rekening giro adalah sebagai berikut :</vt:lpstr>
      <vt:lpstr>Sarana penarikan untuk rekening atau simpanan tabungan  adalah sebagai berikut :</vt:lpstr>
      <vt:lpstr>BAB. PINJAMAN</vt:lpstr>
      <vt:lpstr>Hal-hal yang harus diperhatikan dalam peminjaman (modal-uang)</vt:lpstr>
      <vt:lpstr>Jenis kredit/pinjaman yang biasa ditawarkan :</vt:lpstr>
      <vt:lpstr>Angsuran pinjaman</vt:lpstr>
      <vt:lpstr>Jenis sistem perhitungan bunga :</vt:lpstr>
      <vt:lpstr>Bab.  Tehnik menentukan lokasi dan layout</vt:lpstr>
      <vt:lpstr>Keuntungan yang diperoleh dari lokasi yang tepat</vt:lpstr>
      <vt:lpstr>Jenis – jenis lokasi</vt:lpstr>
      <vt:lpstr>Pertimbangan untuk menentukan lokasi </vt:lpstr>
      <vt:lpstr>Keuntungan yang diperoleh layout </vt:lpstr>
      <vt:lpstr>Perancangan layout berkenaan dengan produk, proses, SDM dan lokasi</vt:lpstr>
      <vt:lpstr>Pertimbangan penentuan layout secara umum didasarkan situasi sebagai berikut</vt:lpstr>
      <vt:lpstr>Bab.  mengolah sumber daya manusia</vt:lpstr>
      <vt:lpstr>Pengertian sumber daya manusia</vt:lpstr>
      <vt:lpstr>Tujuan-Tujuan MSDM </vt:lpstr>
      <vt:lpstr>Fungsi-Fungsi MSDM  (Mondy 2008)</vt:lpstr>
      <vt:lpstr>Slide 34</vt:lpstr>
      <vt:lpstr>Slide 35</vt:lpstr>
      <vt:lpstr>Pendelegasian yang efektif</vt:lpstr>
      <vt:lpstr>BAB. PASAR DAN PEMASARAN</vt:lpstr>
      <vt:lpstr>Permintaan dan penawaran </vt:lpstr>
      <vt:lpstr>Slide 39</vt:lpstr>
      <vt:lpstr>SEGMENTASI PASAR, PASAR SASARAN, POSISI PASAR</vt:lpstr>
      <vt:lpstr>Variabel utama untuk melakukan segmentasi pasar konsumen adalah :</vt:lpstr>
      <vt:lpstr>BAB. TEKNIK PEMASARAN</vt:lpstr>
      <vt:lpstr>STRATEGI PEMASARAN</vt:lpstr>
      <vt:lpstr>Slide 44</vt:lpstr>
      <vt:lpstr>TEKNIK PEMASARAN</vt:lpstr>
      <vt:lpstr>Slide 46</vt:lpstr>
      <vt:lpstr>Slide 47</vt:lpstr>
      <vt:lpstr>PENJUALAN (SELLING)</vt:lpstr>
      <vt:lpstr>Slide 49</vt:lpstr>
      <vt:lpstr>Slide 50</vt:lpstr>
      <vt:lpstr>Slide 51</vt:lpstr>
      <vt:lpstr>Slide 52</vt:lpstr>
      <vt:lpstr>Teknik soften </vt:lpstr>
      <vt:lpstr>Slide 54</vt:lpstr>
      <vt:lpstr>Slide 55</vt:lpstr>
      <vt:lpstr>Slide 56</vt:lpstr>
      <vt:lpstr> laporan keuangan</vt:lpstr>
      <vt:lpstr>Slide 58</vt:lpstr>
      <vt:lpstr>Slide 59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 KULIAH KEWIRAUSAHAAN</dc:title>
  <dc:creator>meitha</dc:creator>
  <cp:lastModifiedBy>Aspire-One</cp:lastModifiedBy>
  <cp:revision>51</cp:revision>
  <dcterms:created xsi:type="dcterms:W3CDTF">2006-08-16T00:00:00Z</dcterms:created>
  <dcterms:modified xsi:type="dcterms:W3CDTF">2013-04-09T23:58:06Z</dcterms:modified>
</cp:coreProperties>
</file>